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  <p:sldMasterId id="2147483665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28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39977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34dd750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34dd750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2322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834dd750c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ym typeface="Calibri"/>
            </a:endParaRPr>
          </a:p>
        </p:txBody>
      </p:sp>
      <p:sp>
        <p:nvSpPr>
          <p:cNvPr id="156" name="Google Shape;156;g3834dd750c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151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e155d20c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e155d20c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7710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e155d20c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e155d20c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9896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e155d20c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e155d20c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046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e155d20cc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3e155d20c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86631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e155d20cc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g3e155d20cc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2274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e155d20cc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g3e155d20cc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0581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834dd750c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834dd750c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50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e155d20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e155d20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86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e155d20c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e155d20c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360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34dd750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3834dd750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8243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e155d20c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e155d20cc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3286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e155d20c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e155d20c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576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155d20cc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e155d20cc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436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e155d20c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e155d20c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68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Title">
  <p:cSld name="Cover 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685800" y="2057401"/>
            <a:ext cx="78867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ldNum" idx="12"/>
          </p:nvPr>
        </p:nvSpPr>
        <p:spPr>
          <a:xfrm>
            <a:off x="7010400" y="4914900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1" type="obj">
  <p:cSld name="OBJEC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5837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3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76787"/>
            <a:ext cx="9144000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>
            <a:spLocks noGrp="1"/>
          </p:cNvSpPr>
          <p:nvPr>
            <p:ph type="pic" idx="2"/>
          </p:nvPr>
        </p:nvSpPr>
        <p:spPr>
          <a:xfrm>
            <a:off x="5829300" y="1276350"/>
            <a:ext cx="3200400" cy="3200400"/>
          </a:xfrm>
          <a:prstGeom prst="ellipse">
            <a:avLst/>
          </a:prstGeom>
          <a:noFill/>
          <a:ln w="107950" cap="flat" cmpd="sng">
            <a:solidFill>
              <a:srgbClr val="8F8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0" y="543"/>
            <a:ext cx="9144000" cy="10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Call out box">
  <p:cSld name="Content and Call out box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98558"/>
            <a:ext cx="9144000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04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177" y="2042"/>
            <a:ext cx="91440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55626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020425" y="1200150"/>
            <a:ext cx="2952000" cy="3314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srgbClr val="000000">
                <a:alpha val="2745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 txBox="1"/>
          <p:nvPr/>
        </p:nvSpPr>
        <p:spPr>
          <a:xfrm>
            <a:off x="6800850" y="4803321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</a:pPr>
            <a:fld id="{00000000-1234-1234-1234-123412341234}" type="slidenum">
              <a:rPr lang="en"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900" b="0" i="0" u="none" strike="noStrike" cap="none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&amp; Stats">
  <p:cSld name="Content &amp; Sta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6"/>
          <p:cNvPicPr preferRelativeResize="0"/>
          <p:nvPr/>
        </p:nvPicPr>
        <p:blipFill rotWithShape="1">
          <a:blip r:embed="rId2">
            <a:alphaModFix/>
          </a:blip>
          <a:srcRect l="29372" r="1943"/>
          <a:stretch/>
        </p:blipFill>
        <p:spPr>
          <a:xfrm>
            <a:off x="2857500" y="678942"/>
            <a:ext cx="6057900" cy="46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62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762250" y="1143000"/>
            <a:ext cx="62295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8A8A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190500" y="171450"/>
            <a:ext cx="2400300" cy="48006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2762250" y="0"/>
            <a:ext cx="6381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Only">
  <p:cSld name="Section 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0" y="1600200"/>
            <a:ext cx="9144000" cy="16575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Option 2">
  <p:cSld name="Title and Content Option 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076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400050" y="1200150"/>
            <a:ext cx="8343900" cy="35433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400050" y="114300"/>
            <a:ext cx="83439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Calibri"/>
              <a:buNone/>
              <a:defRPr sz="30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 descr="Louisiana Believes (PPT Footer)_Footer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740749"/>
            <a:ext cx="9144000" cy="41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9143998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152400" y="1085850"/>
            <a:ext cx="88392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7010400" y="4886326"/>
            <a:ext cx="21336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a.drcedirect.com/TestSetup/Downloads/LATeacherFileLayou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la.drcedirect.com/TestSetup/Downloads/LASampleTeacherFile.cs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edirect.com/all/eca-portal-ui/welcome/L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a.drcedirect.com/Documents/Unsecure/Doc.aspx?id=091b8753-654e-4625-bc42-c5ea2319050d" TargetMode="External"/><Relationship Id="rId5" Type="http://schemas.openxmlformats.org/officeDocument/2006/relationships/hyperlink" Target="https://la.drcedirect.com/Documents/Unsecure/Doc.aspx?id=d4a7a9e0-e197-4e9f-8ecc-c7f35bcd89bf" TargetMode="External"/><Relationship Id="rId4" Type="http://schemas.openxmlformats.org/officeDocument/2006/relationships/hyperlink" Target="https://la.drcedirect.com/Documents/Unsecure/Doc.aspx?id=a96d16d1-2784-4677-8399-1e18c8cf7b6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cedirect.com/all/eca-portal-ui/welcome/L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la.drcedirect.com/Documents/Unsecure/Doc.aspx?id=58214fc4-3f3a-460c-b8ef-d517805fa643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694825" y="1960351"/>
            <a:ext cx="7886700" cy="12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eDIRECT: Managing Students/Accommodations</a:t>
            </a:r>
            <a:endParaRPr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/>
        </p:nvSpPr>
        <p:spPr>
          <a:xfrm>
            <a:off x="161925" y="228600"/>
            <a:ext cx="86868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Adding Multiple Students</a:t>
            </a:r>
            <a:endParaRPr/>
          </a:p>
        </p:txBody>
      </p:sp>
      <p:sp>
        <p:nvSpPr>
          <p:cNvPr id="159" name="Google Shape;159;p28"/>
          <p:cNvSpPr txBox="1"/>
          <p:nvPr/>
        </p:nvSpPr>
        <p:spPr>
          <a:xfrm>
            <a:off x="161925" y="1423675"/>
            <a:ext cx="4486200" cy="3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540"/>
              </a:spcBef>
              <a:spcAft>
                <a:spcPts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To upload multiple Test Administrators with TA Numbers, select the </a:t>
            </a:r>
            <a:r>
              <a:rPr lang="en" sz="1800" b="1">
                <a:latin typeface="Calibri"/>
                <a:ea typeface="Calibri"/>
                <a:cs typeface="Calibri"/>
                <a:sym typeface="Calibri"/>
              </a:rPr>
              <a:t>Upload Multiple Test Administrators 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tab.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44500" rtl="0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Download the </a:t>
            </a:r>
            <a:r>
              <a:rPr lang="en" sz="1800" b="1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File Layout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(.pdf document) and a </a:t>
            </a:r>
            <a:r>
              <a:rPr lang="en" sz="1800" b="1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Sample File</a:t>
            </a: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 (.csv text file)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0450" y="1423675"/>
            <a:ext cx="4486200" cy="2839042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8"/>
          <p:cNvSpPr/>
          <p:nvPr/>
        </p:nvSpPr>
        <p:spPr>
          <a:xfrm>
            <a:off x="5523575" y="2042450"/>
            <a:ext cx="14529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4648125" y="2288975"/>
            <a:ext cx="41076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Adding Multiple Students</a:t>
            </a:r>
            <a:endParaRPr sz="2800"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xfrm>
            <a:off x="76200" y="647375"/>
            <a:ext cx="4697700" cy="35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alibri"/>
              <a:buAutoNum type="arabicPeriod" startAt="2"/>
            </a:pPr>
            <a:r>
              <a:rPr lang="en" sz="1800" dirty="0"/>
              <a:t>Enter the student information into the .csv using the Student File Layout as a guide</a:t>
            </a:r>
            <a:endParaRPr dirty="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 dirty="0"/>
              <a:t>The Student File Layout will indicate what fields are required for each administration</a:t>
            </a:r>
            <a:endParaRPr dirty="0"/>
          </a:p>
          <a:p>
            <a:pPr marL="45720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+mj-lt"/>
              <a:buAutoNum type="arabicPeriod" startAt="3"/>
            </a:pPr>
            <a:r>
              <a:rPr lang="en" sz="1800" b="1" dirty="0"/>
              <a:t>Save</a:t>
            </a:r>
            <a:r>
              <a:rPr lang="en" sz="1800" dirty="0"/>
              <a:t> the .csv to your computer</a:t>
            </a:r>
            <a:endParaRPr sz="1800" dirty="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 </a:t>
            </a:r>
            <a:endParaRPr sz="1800" dirty="0">
              <a:solidFill>
                <a:srgbClr val="000000"/>
              </a:solidFill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8450" y="1118250"/>
            <a:ext cx="4065300" cy="330864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763" y="3471574"/>
            <a:ext cx="3792125" cy="11915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450" y="1423675"/>
            <a:ext cx="4486200" cy="283904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Adding Multiple Students</a:t>
            </a:r>
            <a:endParaRPr sz="2800"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4350" y="1038100"/>
            <a:ext cx="4486200" cy="3543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alibri"/>
              <a:buAutoNum type="arabicPeriod" startAt="4"/>
            </a:pPr>
            <a:r>
              <a:rPr lang="en" sz="1800" dirty="0"/>
              <a:t>Use </a:t>
            </a:r>
            <a:r>
              <a:rPr lang="en" sz="1800" b="1" dirty="0"/>
              <a:t>Browse</a:t>
            </a:r>
            <a:r>
              <a:rPr lang="en" sz="1800" dirty="0"/>
              <a:t> in eDIRECT to find your saved .csv</a:t>
            </a:r>
            <a:endParaRPr sz="1800" dirty="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+mj-lt"/>
              <a:buAutoNum type="arabicPeriod" startAt="5"/>
            </a:pPr>
            <a:r>
              <a:rPr lang="en" sz="1800" dirty="0"/>
              <a:t>Click </a:t>
            </a:r>
            <a:r>
              <a:rPr lang="en" sz="1800" b="1" dirty="0"/>
              <a:t>Upload.</a:t>
            </a:r>
            <a:r>
              <a:rPr lang="en" sz="1800" dirty="0">
                <a:solidFill>
                  <a:srgbClr val="000000"/>
                </a:solidFill>
              </a:rPr>
              <a:t> A message will display indicating the file is </a:t>
            </a:r>
            <a:r>
              <a:rPr lang="en" sz="1800" i="1" dirty="0">
                <a:solidFill>
                  <a:srgbClr val="000000"/>
                </a:solidFill>
              </a:rPr>
              <a:t>in process</a:t>
            </a:r>
            <a:r>
              <a:rPr lang="en" sz="1800" dirty="0">
                <a:solidFill>
                  <a:srgbClr val="000000"/>
                </a:solidFill>
              </a:rPr>
              <a:t> and is being checked for errors</a:t>
            </a:r>
            <a:endParaRPr sz="1800" dirty="0">
              <a:solidFill>
                <a:srgbClr val="000000"/>
              </a:solidFill>
            </a:endParaRP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>
                <a:solidFill>
                  <a:srgbClr val="000000"/>
                </a:solidFill>
              </a:rPr>
              <a:t>After the file has been validated, you can review its status. If the file contains errors, you must correct them and repeat Steps 4 and 5</a:t>
            </a:r>
            <a:endParaRPr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45720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 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178" name="Google Shape;178;p30"/>
          <p:cNvSpPr/>
          <p:nvPr/>
        </p:nvSpPr>
        <p:spPr>
          <a:xfrm>
            <a:off x="7126975" y="3330575"/>
            <a:ext cx="7911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0"/>
          <p:cNvSpPr/>
          <p:nvPr/>
        </p:nvSpPr>
        <p:spPr>
          <a:xfrm>
            <a:off x="4505400" y="3594575"/>
            <a:ext cx="791100" cy="373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Viewing and Editing a Student/Accommodations </a:t>
            </a:r>
            <a:endParaRPr sz="2800"/>
          </a:p>
        </p:txBody>
      </p:sp>
      <p:sp>
        <p:nvSpPr>
          <p:cNvPr id="185" name="Google Shape;185;p31"/>
          <p:cNvSpPr txBox="1">
            <a:spLocks noGrp="1"/>
          </p:cNvSpPr>
          <p:nvPr>
            <p:ph type="body" idx="1"/>
          </p:nvPr>
        </p:nvSpPr>
        <p:spPr>
          <a:xfrm>
            <a:off x="125375" y="1143000"/>
            <a:ext cx="44313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2F65"/>
              </a:buClr>
              <a:buSzPts val="1600"/>
              <a:buFont typeface="Calibri"/>
              <a:buNone/>
            </a:pPr>
            <a:r>
              <a:rPr lang="en" sz="1500"/>
              <a:t>To view/edit a student/accommodations, go to the </a:t>
            </a:r>
            <a:r>
              <a:rPr lang="en" sz="1500" b="1"/>
              <a:t>Manage Students</a:t>
            </a:r>
            <a:r>
              <a:rPr lang="en" sz="1500"/>
              <a:t> tab.</a:t>
            </a:r>
            <a:endParaRPr sz="15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2F65"/>
              </a:buClr>
              <a:buSzPts val="1600"/>
              <a:buFont typeface="Calibri"/>
              <a:buNone/>
            </a:pPr>
            <a:endParaRPr sz="10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2F65"/>
              </a:buClr>
              <a:buSzPts val="1600"/>
              <a:buFont typeface="Calibri"/>
              <a:buNone/>
            </a:pPr>
            <a:r>
              <a:rPr lang="en" sz="1500"/>
              <a:t>To view individual students: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/>
              <a:t>C</a:t>
            </a:r>
            <a:r>
              <a:rPr lang="en" sz="1500">
                <a:solidFill>
                  <a:srgbClr val="000000"/>
                </a:solidFill>
              </a:rPr>
              <a:t>hoose an Administration 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>
                <a:solidFill>
                  <a:srgbClr val="000000"/>
                </a:solidFill>
              </a:rPr>
              <a:t>C</a:t>
            </a:r>
            <a:r>
              <a:rPr lang="en" sz="1500"/>
              <a:t>lick on </a:t>
            </a:r>
            <a:r>
              <a:rPr lang="en" sz="1500" b="1"/>
              <a:t>Find Students</a:t>
            </a:r>
            <a:endParaRPr sz="150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</a:pPr>
            <a:r>
              <a:rPr lang="en" sz="1500"/>
              <a:t>A list of available students will display</a:t>
            </a:r>
            <a:endParaRPr sz="1500"/>
          </a:p>
          <a:p>
            <a:pPr marL="91440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2F65"/>
              </a:buClr>
              <a:buSzPts val="1600"/>
              <a:buFont typeface="Calibri"/>
              <a:buNone/>
            </a:pPr>
            <a:r>
              <a:rPr lang="en" sz="1500" b="1"/>
              <a:t> </a:t>
            </a:r>
            <a:r>
              <a:rPr lang="en" sz="1500"/>
              <a:t>To edit individual students/accommodations</a:t>
            </a:r>
            <a:endParaRPr sz="1500"/>
          </a:p>
          <a:p>
            <a:pPr marL="457200" lvl="0" indent="-32385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AutoNum type="arabicPeriod"/>
            </a:pPr>
            <a:r>
              <a:rPr lang="en" sz="1500"/>
              <a:t>Click on the </a:t>
            </a:r>
            <a:r>
              <a:rPr lang="en" sz="1500" b="1"/>
              <a:t>View/Edit</a:t>
            </a:r>
            <a:r>
              <a:rPr lang="en" sz="1500"/>
              <a:t> icon under the </a:t>
            </a:r>
            <a:r>
              <a:rPr lang="en" sz="1500" b="1"/>
              <a:t>Action</a:t>
            </a:r>
            <a:r>
              <a:rPr lang="en" sz="1500"/>
              <a:t> column</a:t>
            </a:r>
            <a:endParaRPr sz="1500"/>
          </a:p>
          <a:p>
            <a: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AutoNum type="arabicPeriod"/>
            </a:pPr>
            <a:r>
              <a:rPr lang="en" sz="1500"/>
              <a:t>Make changes under the appropriate tab and click </a:t>
            </a:r>
            <a:r>
              <a:rPr lang="en" sz="1500" b="1"/>
              <a:t>Save</a:t>
            </a:r>
            <a:endParaRPr sz="1500" b="1"/>
          </a:p>
          <a:p>
            <a:pPr marL="45720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500" b="1"/>
          </a:p>
        </p:txBody>
      </p:sp>
      <p:pic>
        <p:nvPicPr>
          <p:cNvPr id="186" name="Google Shape;18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450" y="1143000"/>
            <a:ext cx="4739324" cy="3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/>
          <p:nvPr/>
        </p:nvSpPr>
        <p:spPr>
          <a:xfrm>
            <a:off x="5026425" y="1234500"/>
            <a:ext cx="1179900" cy="3732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1"/>
          <p:cNvSpPr/>
          <p:nvPr/>
        </p:nvSpPr>
        <p:spPr>
          <a:xfrm>
            <a:off x="4275450" y="3386675"/>
            <a:ext cx="791100" cy="4227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/>
          <p:cNvSpPr/>
          <p:nvPr/>
        </p:nvSpPr>
        <p:spPr>
          <a:xfrm>
            <a:off x="8557525" y="4252100"/>
            <a:ext cx="396300" cy="2973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/>
        </p:nvSpPr>
        <p:spPr>
          <a:xfrm>
            <a:off x="0" y="1559325"/>
            <a:ext cx="9144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Calibri"/>
              <a:buNone/>
            </a:pPr>
            <a:r>
              <a:rPr lang="en" sz="2800" b="0" i="0" u="none" strike="noStrike" cap="none">
                <a:solidFill>
                  <a:srgbClr val="191919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2800" b="0" i="0" u="none" strike="noStrike" cap="none">
              <a:solidFill>
                <a:srgbClr val="1919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Guides</a:t>
            </a:r>
            <a:endParaRPr sz="2800"/>
          </a:p>
        </p:txBody>
      </p:sp>
      <p:sp>
        <p:nvSpPr>
          <p:cNvPr id="200" name="Google Shape;200;p33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following user guides are posted in </a:t>
            </a: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eDIRECT</a:t>
            </a:r>
            <a:r>
              <a:rPr lang="en" sz="1800"/>
              <a:t> under General Information</a:t>
            </a: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eDIRECT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Technology User Guide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EAGLE 2.0 User Guide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"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Technical Assistance Protocol</a:t>
            </a:r>
            <a:endParaRPr sz="2800"/>
          </a:p>
        </p:txBody>
      </p:sp>
      <p:sp>
        <p:nvSpPr>
          <p:cNvPr id="206" name="Google Shape;206;p34"/>
          <p:cNvSpPr txBox="1">
            <a:spLocks noGrp="1"/>
          </p:cNvSpPr>
          <p:nvPr>
            <p:ph type="body" idx="1"/>
          </p:nvPr>
        </p:nvSpPr>
        <p:spPr>
          <a:xfrm>
            <a:off x="152400" y="971550"/>
            <a:ext cx="8839200" cy="8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technical problems </a:t>
            </a:r>
            <a:r>
              <a:rPr lang="en" sz="18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occur,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and district staff should follow the </a:t>
            </a:r>
            <a:r>
              <a:rPr lang="en" sz="1800" dirty="0"/>
              <a:t>protocol </a:t>
            </a:r>
            <a:r>
              <a:rPr lang="en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below. </a:t>
            </a:r>
            <a:endParaRPr dirty="0"/>
          </a:p>
          <a:p>
            <a:pPr marL="230187" marR="0" lvl="0" indent="5699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1365" y="1724275"/>
            <a:ext cx="5293519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/>
        </p:nvSpPr>
        <p:spPr>
          <a:xfrm>
            <a:off x="0" y="3622725"/>
            <a:ext cx="4027800" cy="13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DRC Louisiana Customer Service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1-888-718-4836 LAHelpDesk@datarecognitioncorp.com</a:t>
            </a:r>
            <a:endParaRPr/>
          </a:p>
        </p:txBody>
      </p:sp>
      <p:sp>
        <p:nvSpPr>
          <p:cNvPr id="209" name="Google Shape;209;p34"/>
          <p:cNvSpPr txBox="1"/>
          <p:nvPr/>
        </p:nvSpPr>
        <p:spPr>
          <a:xfrm>
            <a:off x="6325984" y="3834675"/>
            <a:ext cx="30000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LDOE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1-844-268-7320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assessment@la.gov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Today’s Goals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8839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800"/>
              <a:t>At the end of this presentation, participants will know how to:</a:t>
            </a:r>
            <a:endParaRPr sz="1800"/>
          </a:p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Add an individual student/accommodations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Upload multiple students through a .csv</a:t>
            </a:r>
            <a:endParaRPr sz="1800"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View/Edit an individual student/accommodations</a:t>
            </a:r>
            <a:endParaRPr sz="1800"/>
          </a:p>
          <a:p>
            <a:pPr marL="45720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Student Management Permissions</a:t>
            </a:r>
            <a:endParaRPr sz="2800"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85425" y="975550"/>
            <a:ext cx="43605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/>
              <a:t>Student Management permissions are pre-set for the following roles:</a:t>
            </a:r>
            <a:endParaRPr sz="1600"/>
          </a:p>
          <a:p>
            <a: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DTC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STC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Test Administrator/Teacher (viewing only)</a:t>
            </a:r>
            <a:endParaRPr sz="16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/>
              <a:t>Student Management permissions can be added/removed to users through User Management in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eDIRECT</a:t>
            </a:r>
            <a:r>
              <a:rPr lang="en" sz="1600"/>
              <a:t>.</a:t>
            </a:r>
            <a:endParaRPr sz="16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" sz="1600">
                <a:solidFill>
                  <a:srgbClr val="000000"/>
                </a:solidFill>
              </a:rPr>
              <a:t>Detailed directions for student management and editing user permissions can be found in the </a:t>
            </a:r>
            <a:r>
              <a:rPr lang="en" sz="1600" u="sng">
                <a:solidFill>
                  <a:schemeClr val="hlink"/>
                </a:solidFill>
                <a:hlinkClick r:id="rId4"/>
              </a:rPr>
              <a:t>eDIRECT User Guide</a:t>
            </a:r>
            <a:r>
              <a:rPr lang="en" sz="1600">
                <a:solidFill>
                  <a:srgbClr val="000000"/>
                </a:solidFill>
              </a:rPr>
              <a:t> posted in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eDIRECT</a:t>
            </a:r>
            <a:r>
              <a:rPr lang="en" sz="1600">
                <a:solidFill>
                  <a:srgbClr val="000000"/>
                </a:solidFill>
              </a:rPr>
              <a:t> under General Information.</a:t>
            </a:r>
            <a:endParaRPr sz="1600"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7375" y="1353125"/>
            <a:ext cx="4767150" cy="321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Summative vs. Nonsummative Student Management</a:t>
            </a:r>
            <a:endParaRPr sz="2800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152400" y="1179050"/>
            <a:ext cx="44145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/>
              <a:t>Summative</a:t>
            </a:r>
            <a:endParaRPr sz="1600"/>
          </a:p>
          <a:p>
            <a: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Prior to testing, students are uploaded by DRC via the precode file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Additional students can be added/uploaded through the Student Management tab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DRC uploads accommodations for precode students; students added after the precode file will need accommodations uploaded</a:t>
            </a:r>
            <a:endParaRPr sz="16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4783550" y="1143000"/>
            <a:ext cx="44145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/>
              <a:t>Nonsummative</a:t>
            </a:r>
            <a:endParaRPr sz="1600"/>
          </a:p>
          <a:p>
            <a:pPr marL="457200" lvl="0" indent="-330200" rtl="0">
              <a:spcBef>
                <a:spcPts val="75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Student information and accommodations are managed automatically through eScholar and SIS/SER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While students can still be added/edited individually, the Upload Multiple Students function is not be a permission for non-summative assessments </a:t>
            </a:r>
            <a:endParaRPr sz="1600"/>
          </a:p>
          <a:p>
            <a: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Updates to eScholar and SIS/SER will be refreshed nightly in eDIRECT</a:t>
            </a:r>
            <a:endParaRPr sz="16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rtl="0">
              <a:spcBef>
                <a:spcPts val="750"/>
              </a:spcBef>
              <a:spcAft>
                <a:spcPts val="0"/>
              </a:spcAft>
              <a:buNone/>
            </a:pPr>
            <a:r>
              <a:rPr lang="en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200"/>
              <a:buFont typeface="Calibri"/>
              <a:buNone/>
            </a:pPr>
            <a:r>
              <a:rPr lang="en" sz="2800"/>
              <a:t>Student</a:t>
            </a:r>
            <a:r>
              <a:rPr lang="en" sz="28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/>
              <a:t>Management</a:t>
            </a:r>
            <a:endParaRPr sz="2800" b="0" i="0" u="none" strike="noStrike" cap="none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800850" y="4800600"/>
            <a:ext cx="2229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rgbClr val="8A8A8A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900">
              <a:solidFill>
                <a:srgbClr val="8A8A8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152400" y="948525"/>
            <a:ext cx="8839200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/>
              <a:t>Once logged into eDIRECT, select </a:t>
            </a:r>
            <a:r>
              <a:rPr lang="en" sz="1800" b="1"/>
              <a:t>All Applications</a:t>
            </a:r>
            <a:r>
              <a:rPr lang="en" sz="1800"/>
              <a:t> →</a:t>
            </a:r>
            <a:r>
              <a:rPr lang="en" sz="1800" b="1"/>
              <a:t> Student Management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63" y="1572351"/>
            <a:ext cx="7962474" cy="31686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23"/>
          <p:cNvCxnSpPr/>
          <p:nvPr/>
        </p:nvCxnSpPr>
        <p:spPr>
          <a:xfrm rot="10800000">
            <a:off x="3966025" y="2420425"/>
            <a:ext cx="979200" cy="1632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0" name="Google Shape;120;p23"/>
          <p:cNvSpPr/>
          <p:nvPr/>
        </p:nvSpPr>
        <p:spPr>
          <a:xfrm>
            <a:off x="7508300" y="1654175"/>
            <a:ext cx="979200" cy="123900"/>
          </a:xfrm>
          <a:prstGeom prst="rect">
            <a:avLst/>
          </a:prstGeom>
          <a:solidFill>
            <a:srgbClr val="6FA8DC"/>
          </a:solidFill>
          <a:ln w="9525" cap="flat" cmpd="sng">
            <a:solidFill>
              <a:srgbClr val="3D85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Adding Individual Students</a:t>
            </a:r>
            <a:endParaRPr sz="2800"/>
          </a:p>
        </p:txBody>
      </p:sp>
      <p:sp>
        <p:nvSpPr>
          <p:cNvPr id="126" name="Google Shape;126;p24"/>
          <p:cNvSpPr txBox="1">
            <a:spLocks noGrp="1"/>
          </p:cNvSpPr>
          <p:nvPr>
            <p:ph type="body" idx="1"/>
          </p:nvPr>
        </p:nvSpPr>
        <p:spPr>
          <a:xfrm>
            <a:off x="124175" y="1143000"/>
            <a:ext cx="45768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22F65"/>
              </a:buClr>
              <a:buSzPts val="1600"/>
              <a:buFont typeface="Calibri"/>
              <a:buNone/>
            </a:pPr>
            <a:r>
              <a:rPr lang="en" sz="1800"/>
              <a:t>Under the </a:t>
            </a:r>
            <a:r>
              <a:rPr lang="en" sz="1800" b="1"/>
              <a:t>Manage Students</a:t>
            </a:r>
            <a:r>
              <a:rPr lang="en" sz="1800"/>
              <a:t> tab to add an individual TA: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Choose an Administration</a:t>
            </a:r>
            <a:endParaRPr sz="180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Select a District/School</a:t>
            </a:r>
            <a:endParaRPr sz="180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/>
              <a:t>Click </a:t>
            </a:r>
            <a:r>
              <a:rPr lang="en" sz="1800" b="1"/>
              <a:t>Add Student</a:t>
            </a:r>
            <a:endParaRPr sz="1800" b="1"/>
          </a:p>
        </p:txBody>
      </p:sp>
      <p:pic>
        <p:nvPicPr>
          <p:cNvPr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925" y="1019100"/>
            <a:ext cx="2831241" cy="37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4"/>
          <p:cNvSpPr/>
          <p:nvPr/>
        </p:nvSpPr>
        <p:spPr>
          <a:xfrm>
            <a:off x="5395750" y="4451425"/>
            <a:ext cx="6546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Adding Individual Students</a:t>
            </a:r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40812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Calibri"/>
              <a:buAutoNum type="arabicPeriod" startAt="4"/>
            </a:pPr>
            <a:r>
              <a:rPr lang="en" sz="1800"/>
              <a:t>Under the </a:t>
            </a:r>
            <a:r>
              <a:rPr lang="en" sz="1800" b="1"/>
              <a:t>Student Detail</a:t>
            </a:r>
            <a:r>
              <a:rPr lang="en" sz="1800"/>
              <a:t> tab, enter required information:</a:t>
            </a:r>
            <a:endParaRPr sz="1800"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/>
              <a:t>Last Name</a:t>
            </a:r>
            <a:endParaRPr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/>
              <a:t>First Name</a:t>
            </a:r>
            <a:endParaRPr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/>
              <a:t>LASID</a:t>
            </a:r>
            <a:endParaRPr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/>
              <a:t>Date of Birth</a:t>
            </a:r>
            <a:endParaRPr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/>
              <a:t>Grade</a:t>
            </a:r>
            <a:endParaRPr/>
          </a:p>
          <a:p>
            <a:pPr marL="914400" lvl="1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Char char="●"/>
            </a:pPr>
            <a:r>
              <a:rPr lang="en"/>
              <a:t>Gender</a:t>
            </a:r>
            <a:endParaRPr/>
          </a:p>
          <a:p>
            <a:pPr marL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>
              <a:spcBef>
                <a:spcPts val="75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9849" y="1435100"/>
            <a:ext cx="4746475" cy="274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/>
          <p:nvPr/>
        </p:nvSpPr>
        <p:spPr>
          <a:xfrm>
            <a:off x="4359850" y="2100375"/>
            <a:ext cx="6546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Adding Individual Students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44508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5"/>
            </a:pPr>
            <a:r>
              <a:rPr lang="en" sz="1800"/>
              <a:t>Under the </a:t>
            </a:r>
            <a:r>
              <a:rPr lang="en" sz="1800" b="1"/>
              <a:t>Accommodations</a:t>
            </a:r>
            <a:r>
              <a:rPr lang="en" sz="1800"/>
              <a:t> tab, enter applicable accommodations for the administration</a:t>
            </a:r>
            <a:endParaRPr sz="1800"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0150" y="1600263"/>
            <a:ext cx="4586501" cy="262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/>
          <p:nvPr/>
        </p:nvSpPr>
        <p:spPr>
          <a:xfrm>
            <a:off x="4927350" y="2199450"/>
            <a:ext cx="8286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4354" y="0"/>
            <a:ext cx="9144000" cy="10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Adding Individual Students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152400" y="1143000"/>
            <a:ext cx="4225500" cy="354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750"/>
              </a:spcBef>
              <a:spcAft>
                <a:spcPts val="0"/>
              </a:spcAft>
              <a:buSzPts val="1800"/>
              <a:buFont typeface="Calibri"/>
              <a:buAutoNum type="arabicPeriod" startAt="6"/>
            </a:pPr>
            <a:r>
              <a:rPr lang="en" sz="1800"/>
              <a:t>Under the Demographics tab, enter additional demographics</a:t>
            </a:r>
            <a:br>
              <a:rPr lang="en" sz="1800"/>
            </a:br>
            <a:endParaRPr sz="1800"/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 startAt="6"/>
            </a:pPr>
            <a:r>
              <a:rPr lang="en" sz="1800"/>
              <a:t>Click </a:t>
            </a:r>
            <a:r>
              <a:rPr lang="en" sz="1800" b="1"/>
              <a:t>Save</a:t>
            </a:r>
            <a:r>
              <a:rPr lang="en" sz="1800"/>
              <a:t> to save the individual student or </a:t>
            </a:r>
            <a:r>
              <a:rPr lang="en" sz="1800" b="1"/>
              <a:t>Save &amp; Add Another</a:t>
            </a:r>
            <a:r>
              <a:rPr lang="en" sz="1800"/>
              <a:t> to continue adding students</a:t>
            </a:r>
            <a:endParaRPr sz="1800"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5723" y="1205300"/>
            <a:ext cx="4383702" cy="3543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/>
          <p:nvPr/>
        </p:nvSpPr>
        <p:spPr>
          <a:xfrm>
            <a:off x="6053325" y="2073350"/>
            <a:ext cx="945900" cy="318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7"/>
          <p:cNvSpPr/>
          <p:nvPr/>
        </p:nvSpPr>
        <p:spPr>
          <a:xfrm>
            <a:off x="4422950" y="4475025"/>
            <a:ext cx="577200" cy="273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ouisiana Believ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On-screen Show (16:9)</PresentationFormat>
  <Paragraphs>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LA Believes</vt:lpstr>
      <vt:lpstr>Louisiana Believes</vt:lpstr>
      <vt:lpstr>eDIRECT: Managing Students/Accommodations</vt:lpstr>
      <vt:lpstr>Today’s Goals</vt:lpstr>
      <vt:lpstr>Student Management Permissions</vt:lpstr>
      <vt:lpstr>Summative vs. Nonsummative Student Management</vt:lpstr>
      <vt:lpstr>Student Management</vt:lpstr>
      <vt:lpstr>Adding Individual Students</vt:lpstr>
      <vt:lpstr>Adding Individual Students</vt:lpstr>
      <vt:lpstr>Adding Individual Students</vt:lpstr>
      <vt:lpstr>Adding Individual Students</vt:lpstr>
      <vt:lpstr>PowerPoint Presentation</vt:lpstr>
      <vt:lpstr>Adding Multiple Students</vt:lpstr>
      <vt:lpstr>Adding Multiple Students</vt:lpstr>
      <vt:lpstr>Viewing and Editing a Student/Accommodations </vt:lpstr>
      <vt:lpstr>PowerPoint Presentation</vt:lpstr>
      <vt:lpstr>User Guides</vt:lpstr>
      <vt:lpstr>Technical Assistance Protocol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eDIRECT: Managing Students/Accommodations</dc:title>
  <cp:lastModifiedBy>Rachel McCloskey</cp:lastModifiedBy>
  <cp:revision>2</cp:revision>
  <dcterms:modified xsi:type="dcterms:W3CDTF">2018-07-23T13:57:26Z</dcterms:modified>
</cp:coreProperties>
</file>