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  <p:sldMasterId id="2147483677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50815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9579e6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89579e6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780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c3472c9f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c3472c9f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833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c3472c9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3c3472c9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8334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c3472c9f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3c3472c9f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494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c3472c9f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3c3472c9f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549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9579e60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89579e60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b9666a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b9666a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753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9579e60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89579e60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ym typeface="Calibri"/>
            </a:endParaRPr>
          </a:p>
        </p:txBody>
      </p:sp>
      <p:sp>
        <p:nvSpPr>
          <p:cNvPr id="151" name="Google Shape;151;g389579e60a_0_13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17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9579e60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89579e60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5896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957ea1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8957ea1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501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c3472c9f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c3472c9f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82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c3472c9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c3472c9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063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c3472c9fc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c3472c9fc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43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685800" y="2057401"/>
            <a:ext cx="78867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5837"/>
            <a:ext cx="914400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5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144000" cy="36671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6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0" y="543"/>
            <a:ext cx="9144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14400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2177" y="2042"/>
            <a:ext cx="91440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 l="29370" r="1943"/>
          <a:stretch/>
        </p:blipFill>
        <p:spPr>
          <a:xfrm>
            <a:off x="2857500" y="678942"/>
            <a:ext cx="6057900" cy="46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5" descr="Louisiana Believes (PPT Footer)_Foot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740749"/>
            <a:ext cx="9144000" cy="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sldNum" idx="12"/>
          </p:nvPr>
        </p:nvSpPr>
        <p:spPr>
          <a:xfrm>
            <a:off x="7010400" y="4886326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cedirect.com/all/eca-portal-ui/welcome/L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a.drcedirect.com/Documents/Unsecure/Doc.aspx?id=091b8753-654e-4625-bc42-c5ea2319050d" TargetMode="External"/><Relationship Id="rId5" Type="http://schemas.openxmlformats.org/officeDocument/2006/relationships/hyperlink" Target="https://la.drcedirect.com/Documents/Unsecure/Doc.aspx?id=d4a7a9e0-e197-4e9f-8ecc-c7f35bcd89bf" TargetMode="External"/><Relationship Id="rId4" Type="http://schemas.openxmlformats.org/officeDocument/2006/relationships/hyperlink" Target="https://la.drcedirect.com/Documents/Unsecure/Doc.aspx?id=a96d16d1-2784-4677-8399-1e18c8cf7b6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a.drcedirect.com/Documents/Unsecure/Doc.aspx?id=58214fc4-3f3a-460c-b8ef-d517805fa64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s://www.drcedirect.com/all/eca-portal-ui/welcome/L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a.drcedirect.com/TestSetup/Downloads/LATeacherFileLayout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hyperlink" Target="https://la.drcedirect.com/TestSetup/Downloads/LASampleTeacherFile.cs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 txBox="1">
            <a:spLocks noGrp="1"/>
          </p:cNvSpPr>
          <p:nvPr>
            <p:ph type="title"/>
          </p:nvPr>
        </p:nvSpPr>
        <p:spPr>
          <a:xfrm>
            <a:off x="685800" y="2057401"/>
            <a:ext cx="7886700" cy="12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eDIRECT: Managing Test Administrators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Viewing and Editing Test Administrators </a:t>
            </a:r>
            <a:endParaRPr sz="2800"/>
          </a:p>
        </p:txBody>
      </p:sp>
      <p:sp>
        <p:nvSpPr>
          <p:cNvPr id="209" name="Google Shape;209;p40"/>
          <p:cNvSpPr txBox="1">
            <a:spLocks noGrp="1"/>
          </p:cNvSpPr>
          <p:nvPr>
            <p:ph type="body" idx="1"/>
          </p:nvPr>
        </p:nvSpPr>
        <p:spPr>
          <a:xfrm>
            <a:off x="125375" y="1143000"/>
            <a:ext cx="44313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22F65"/>
              </a:buClr>
              <a:buSzPts val="1600"/>
              <a:buFont typeface="Calibri"/>
              <a:buNone/>
            </a:pPr>
            <a:r>
              <a:rPr lang="en" sz="1500"/>
              <a:t>To search individual Test Administrators/TA numbers: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/>
              <a:t>C</a:t>
            </a:r>
            <a:r>
              <a:rPr lang="en" sz="1500">
                <a:solidFill>
                  <a:srgbClr val="000000"/>
                </a:solidFill>
              </a:rPr>
              <a:t>hoose an Administration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C</a:t>
            </a:r>
            <a:r>
              <a:rPr lang="en" sz="1500"/>
              <a:t>lick on </a:t>
            </a:r>
            <a:r>
              <a:rPr lang="en" sz="1500" b="1"/>
              <a:t>Find Test Administrators</a:t>
            </a:r>
            <a:r>
              <a:rPr lang="en" sz="1500"/>
              <a:t/>
            </a:r>
            <a:br>
              <a:rPr lang="en" sz="1500"/>
            </a:br>
            <a:endParaRPr sz="15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22F65"/>
              </a:buClr>
              <a:buSzPts val="1600"/>
              <a:buFont typeface="Calibri"/>
              <a:buNone/>
            </a:pPr>
            <a:r>
              <a:rPr lang="en" sz="1500" b="1"/>
              <a:t> </a:t>
            </a:r>
            <a:r>
              <a:rPr lang="en" sz="1500"/>
              <a:t>To edit individual Test Administrators/TA Numbers:</a:t>
            </a:r>
            <a:endParaRPr sz="1500"/>
          </a:p>
          <a:p>
            <a:pPr marL="457200" lvl="0" indent="-32385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" sz="1500"/>
              <a:t>Click on the </a:t>
            </a:r>
            <a:r>
              <a:rPr lang="en" sz="1500" b="1"/>
              <a:t>View/Edit</a:t>
            </a:r>
            <a:r>
              <a:rPr lang="en" sz="1500"/>
              <a:t> icon under the </a:t>
            </a:r>
            <a:r>
              <a:rPr lang="en" sz="1500" b="1"/>
              <a:t>Action</a:t>
            </a:r>
            <a:r>
              <a:rPr lang="en" sz="1500"/>
              <a:t> column</a:t>
            </a:r>
            <a:endParaRPr sz="1500"/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/>
              <a:t>Make changes and click </a:t>
            </a:r>
            <a:r>
              <a:rPr lang="en" sz="1500" b="1"/>
              <a:t>Save</a:t>
            </a:r>
            <a:endParaRPr sz="1500" b="1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100" y="1200000"/>
            <a:ext cx="4255501" cy="326846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0"/>
          <p:cNvSpPr/>
          <p:nvPr/>
        </p:nvSpPr>
        <p:spPr>
          <a:xfrm>
            <a:off x="8578125" y="2755350"/>
            <a:ext cx="3486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0"/>
          <p:cNvSpPr/>
          <p:nvPr/>
        </p:nvSpPr>
        <p:spPr>
          <a:xfrm>
            <a:off x="4736100" y="2372150"/>
            <a:ext cx="10365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/>
          <p:nvPr/>
        </p:nvSpPr>
        <p:spPr>
          <a:xfrm>
            <a:off x="0" y="1559325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"/>
              <a:buFont typeface="Calibri"/>
              <a:buNone/>
            </a:pPr>
            <a:r>
              <a:rPr lang="en" sz="28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2800" b="0" i="0" u="none" strike="noStrike" cap="none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Guides</a:t>
            </a:r>
            <a:endParaRPr sz="2800"/>
          </a:p>
        </p:txBody>
      </p:sp>
      <p:sp>
        <p:nvSpPr>
          <p:cNvPr id="223" name="Google Shape;223;p42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user guides are posted in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eDIRECT</a:t>
            </a:r>
            <a:r>
              <a:rPr lang="en" sz="1800"/>
              <a:t> under General Information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eDIRECT User Guide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Technology User Guide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EAGLE 2.0 User Guide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Technical Assistance Protocol</a:t>
            </a:r>
            <a:endParaRPr sz="2800"/>
          </a:p>
        </p:txBody>
      </p:sp>
      <p:sp>
        <p:nvSpPr>
          <p:cNvPr id="229" name="Google Shape;229;p43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technical 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</a:t>
            </a:r>
            <a:r>
              <a:rPr lang="en" sz="18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occur,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and district staff should follow the </a:t>
            </a:r>
            <a:r>
              <a:rPr lang="en" sz="1800" dirty="0"/>
              <a:t>protocol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below. </a:t>
            </a:r>
            <a:endParaRPr dirty="0"/>
          </a:p>
          <a:p>
            <a:pPr marL="230187" marR="0" lvl="0" indent="5699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1365" y="1724275"/>
            <a:ext cx="5293519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3"/>
          <p:cNvSpPr txBox="1"/>
          <p:nvPr/>
        </p:nvSpPr>
        <p:spPr>
          <a:xfrm>
            <a:off x="0" y="3622725"/>
            <a:ext cx="402780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DRC Louisiana Customer Service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1-888-718-4836 LAHelpDesk@datarecognitioncorp.com</a:t>
            </a:r>
            <a:endParaRPr/>
          </a:p>
        </p:txBody>
      </p:sp>
      <p:sp>
        <p:nvSpPr>
          <p:cNvPr id="232" name="Google Shape;232;p43"/>
          <p:cNvSpPr txBox="1"/>
          <p:nvPr/>
        </p:nvSpPr>
        <p:spPr>
          <a:xfrm>
            <a:off x="6325984" y="3834675"/>
            <a:ext cx="30000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LDOE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1-844-268-7320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assessment@la.gov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Today’s Goals</a:t>
            </a:r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At the end of this presentation, participants will understand how to: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Add an individual test administrator (TA)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Upload multiple test administrators through a .csv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Create a TA number </a:t>
            </a: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Test Administrator vs. Teacher Roles in eDIRECT</a:t>
            </a:r>
            <a:endParaRPr sz="2800"/>
          </a:p>
        </p:txBody>
      </p:sp>
      <p:sp>
        <p:nvSpPr>
          <p:cNvPr id="147" name="Google Shape;147;p3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Test Administrator Role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Used for summative assessments (LEAP 2025, EOC, LEAP Connect/LAA1)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Requires a 3 digit TA number for test administration</a:t>
            </a: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Teacher Role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Used for nonsummative assessments (LEAP 360, Practice Tests)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Requires a 3 digit TA number for the creation of student groups to link teachers with students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/>
          <p:nvPr/>
        </p:nvSpPr>
        <p:spPr>
          <a:xfrm>
            <a:off x="228600" y="253942"/>
            <a:ext cx="86868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Administrator (TA)</a:t>
            </a: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/>
          </a:p>
        </p:txBody>
      </p:sp>
      <p:sp>
        <p:nvSpPr>
          <p:cNvPr id="154" name="Google Shape;154;p34"/>
          <p:cNvSpPr txBox="1"/>
          <p:nvPr/>
        </p:nvSpPr>
        <p:spPr>
          <a:xfrm>
            <a:off x="76200" y="1129200"/>
            <a:ext cx="4423800" cy="4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Test Administrators may either be created individually or in an upload for multiple TAs. </a:t>
            </a:r>
            <a:endParaRPr sz="1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Each TA must have a 3 digit TA number in eDIRECT for both computer-based and paper-based testing.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Detailed directions for user management can be found in the </a:t>
            </a: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eDIRECT User Guide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posted in </a:t>
            </a: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eDIRECT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under General Information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34"/>
          <p:cNvPicPr preferRelativeResize="0"/>
          <p:nvPr/>
        </p:nvPicPr>
        <p:blipFill rotWithShape="1">
          <a:blip r:embed="rId5">
            <a:alphaModFix/>
          </a:blip>
          <a:srcRect b="7278"/>
          <a:stretch/>
        </p:blipFill>
        <p:spPr>
          <a:xfrm>
            <a:off x="4441725" y="1277975"/>
            <a:ext cx="4558725" cy="318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112" y="1685450"/>
            <a:ext cx="7431676" cy="307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5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Test Administrator Management</a:t>
            </a:r>
            <a:endParaRPr sz="28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63" name="Google Shape;163;p35"/>
          <p:cNvSpPr txBox="1"/>
          <p:nvPr/>
        </p:nvSpPr>
        <p:spPr>
          <a:xfrm>
            <a:off x="64450" y="1056938"/>
            <a:ext cx="88350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logged into eDIRECT, select </a:t>
            </a: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Applications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</a:t>
            </a: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 Administrator Management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5"/>
          <p:cNvSpPr/>
          <p:nvPr/>
        </p:nvSpPr>
        <p:spPr>
          <a:xfrm>
            <a:off x="6908775" y="1744400"/>
            <a:ext cx="864000" cy="1239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5" name="Google Shape;165;p35"/>
          <p:cNvCxnSpPr/>
          <p:nvPr/>
        </p:nvCxnSpPr>
        <p:spPr>
          <a:xfrm rot="10800000">
            <a:off x="5821650" y="2312325"/>
            <a:ext cx="979200" cy="163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Adding Individual Test Administrators</a:t>
            </a:r>
            <a:endParaRPr sz="2800"/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1"/>
          </p:nvPr>
        </p:nvSpPr>
        <p:spPr>
          <a:xfrm>
            <a:off x="70900" y="1047600"/>
            <a:ext cx="45453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2F65"/>
              </a:buClr>
              <a:buSzPts val="1600"/>
              <a:buFont typeface="Calibri"/>
              <a:buNone/>
            </a:pPr>
            <a:r>
              <a:rPr lang="en" sz="1600"/>
              <a:t>Test Administrator (TA) Numbers will be captured within eDIRECT Test Administrator Management. </a:t>
            </a:r>
            <a:endParaRPr sz="160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22F65"/>
              </a:buClr>
              <a:buSzPts val="1600"/>
              <a:buFont typeface="Calibri"/>
              <a:buNone/>
            </a:pPr>
            <a:r>
              <a:rPr lang="en" sz="1600" b="1"/>
              <a:t>To add an individual TA: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Choose an Administration</a:t>
            </a:r>
            <a:endParaRPr sz="1600"/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Click the </a:t>
            </a:r>
            <a:r>
              <a:rPr lang="en" sz="1600" b="1">
                <a:solidFill>
                  <a:srgbClr val="000000"/>
                </a:solidFill>
              </a:rPr>
              <a:t>Add Test Administrator </a:t>
            </a:r>
            <a:r>
              <a:rPr lang="en" sz="1600"/>
              <a:t>button</a:t>
            </a:r>
            <a:endParaRPr sz="1600"/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Enter the required fields</a:t>
            </a:r>
            <a:endParaRPr sz="1600"/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Administration</a:t>
            </a:r>
            <a:endParaRPr sz="1600"/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District/School</a:t>
            </a:r>
            <a:endParaRPr sz="1600"/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Last Name</a:t>
            </a:r>
            <a:endParaRPr sz="1600"/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First Name</a:t>
            </a:r>
            <a:endParaRPr sz="1600"/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TA Number (TA numbers must be three digits greater than 100)</a:t>
            </a:r>
            <a:endParaRPr sz="1600"/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rabicPeriod"/>
            </a:pPr>
            <a:r>
              <a:rPr lang="en" sz="1600"/>
              <a:t>Click on </a:t>
            </a:r>
            <a:r>
              <a:rPr lang="en" sz="1600" b="1"/>
              <a:t>Save</a:t>
            </a:r>
            <a:r>
              <a:rPr lang="en" sz="1600"/>
              <a:t> </a:t>
            </a:r>
            <a:endParaRPr sz="1600">
              <a:solidFill>
                <a:srgbClr val="000000"/>
              </a:solidFill>
            </a:endParaRPr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72" name="Google Shape;1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450" y="1194482"/>
            <a:ext cx="4023500" cy="350849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6"/>
          <p:cNvSpPr/>
          <p:nvPr/>
        </p:nvSpPr>
        <p:spPr>
          <a:xfrm>
            <a:off x="4810425" y="4362050"/>
            <a:ext cx="9915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7825" y="2699068"/>
            <a:ext cx="3246211" cy="10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6"/>
          <p:cNvSpPr/>
          <p:nvPr/>
        </p:nvSpPr>
        <p:spPr>
          <a:xfrm>
            <a:off x="6805475" y="3196100"/>
            <a:ext cx="864000" cy="1239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6"/>
          <p:cNvSpPr/>
          <p:nvPr/>
        </p:nvSpPr>
        <p:spPr>
          <a:xfrm>
            <a:off x="7827825" y="3196100"/>
            <a:ext cx="864000" cy="1239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6"/>
          <p:cNvSpPr/>
          <p:nvPr/>
        </p:nvSpPr>
        <p:spPr>
          <a:xfrm>
            <a:off x="5669650" y="3508600"/>
            <a:ext cx="10833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Adding Multiple Test Administrators</a:t>
            </a:r>
            <a:endParaRPr/>
          </a:p>
        </p:txBody>
      </p:sp>
      <p:sp>
        <p:nvSpPr>
          <p:cNvPr id="183" name="Google Shape;183;p37"/>
          <p:cNvSpPr txBox="1">
            <a:spLocks noGrp="1"/>
          </p:cNvSpPr>
          <p:nvPr>
            <p:ph type="body" idx="1"/>
          </p:nvPr>
        </p:nvSpPr>
        <p:spPr>
          <a:xfrm>
            <a:off x="136100" y="1099500"/>
            <a:ext cx="4697700" cy="35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To upload multiple Test Administrators with TA Numbers, select the </a:t>
            </a:r>
            <a:r>
              <a:rPr lang="en" sz="1800" b="1">
                <a:solidFill>
                  <a:srgbClr val="000000"/>
                </a:solidFill>
              </a:rPr>
              <a:t>Upload Multiple Test Administrators </a:t>
            </a:r>
            <a:r>
              <a:rPr lang="en" sz="1800">
                <a:solidFill>
                  <a:srgbClr val="000000"/>
                </a:solidFill>
              </a:rPr>
              <a:t>tab.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Download the </a:t>
            </a:r>
            <a:r>
              <a:rPr lang="en" sz="1800" b="1">
                <a:solidFill>
                  <a:srgbClr val="000000"/>
                </a:solidFill>
                <a:uFill>
                  <a:noFill/>
                </a:uFill>
                <a:hlinkClick r:id="rId3"/>
              </a:rPr>
              <a:t>File Layout</a:t>
            </a:r>
            <a:r>
              <a:rPr lang="en" sz="1800">
                <a:solidFill>
                  <a:srgbClr val="000000"/>
                </a:solidFill>
              </a:rPr>
              <a:t> (.pdf document) and a </a:t>
            </a:r>
            <a:r>
              <a:rPr lang="en" sz="1800" b="1">
                <a:solidFill>
                  <a:srgbClr val="000000"/>
                </a:solidFill>
                <a:uFill>
                  <a:noFill/>
                </a:uFill>
                <a:hlinkClick r:id="rId4"/>
              </a:rPr>
              <a:t>Sample File</a:t>
            </a:r>
            <a:r>
              <a:rPr lang="en" sz="1800">
                <a:solidFill>
                  <a:srgbClr val="000000"/>
                </a:solidFill>
              </a:rPr>
              <a:t> (.csv text file)</a:t>
            </a:r>
            <a:endParaRPr sz="1800"/>
          </a:p>
          <a:p>
            <a:pPr marL="45720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22F65"/>
              </a:buClr>
              <a:buSzPts val="1800"/>
              <a:buFont typeface="Calibri"/>
              <a:buNone/>
            </a:pPr>
            <a:r>
              <a:rPr lang="en" sz="1600">
                <a:solidFill>
                  <a:srgbClr val="000000"/>
                </a:solidFill>
              </a:rPr>
              <a:t> 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84" name="Google Shape;18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3800" y="1276200"/>
            <a:ext cx="4157801" cy="200026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7"/>
          <p:cNvSpPr/>
          <p:nvPr/>
        </p:nvSpPr>
        <p:spPr>
          <a:xfrm>
            <a:off x="5734900" y="1434050"/>
            <a:ext cx="14529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7"/>
          <p:cNvSpPr/>
          <p:nvPr/>
        </p:nvSpPr>
        <p:spPr>
          <a:xfrm>
            <a:off x="4789025" y="1752650"/>
            <a:ext cx="34320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Adding Multiple Test Administrators</a:t>
            </a:r>
            <a:endParaRPr/>
          </a:p>
        </p:txBody>
      </p:sp>
      <p:sp>
        <p:nvSpPr>
          <p:cNvPr id="192" name="Google Shape;192;p38"/>
          <p:cNvSpPr txBox="1">
            <a:spLocks noGrp="1"/>
          </p:cNvSpPr>
          <p:nvPr>
            <p:ph type="body" idx="1"/>
          </p:nvPr>
        </p:nvSpPr>
        <p:spPr>
          <a:xfrm>
            <a:off x="76200" y="647375"/>
            <a:ext cx="4697700" cy="404931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alibri"/>
              <a:buAutoNum type="arabicPeriod" startAt="2"/>
            </a:pPr>
            <a:r>
              <a:rPr lang="en" sz="1800" dirty="0"/>
              <a:t>Enter the required fields into the .csv</a:t>
            </a:r>
            <a:endParaRPr sz="1800" dirty="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dirty="0"/>
              <a:t>Administration</a:t>
            </a:r>
            <a:endParaRPr dirty="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dirty="0"/>
              <a:t>District/School</a:t>
            </a:r>
            <a:endParaRPr dirty="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dirty="0"/>
              <a:t>Last Name</a:t>
            </a:r>
            <a:endParaRPr dirty="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dirty="0"/>
              <a:t>First Name</a:t>
            </a:r>
            <a:endParaRPr dirty="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dirty="0"/>
              <a:t>TA Number (TA numbers must be three digits greater than 100)</a:t>
            </a:r>
            <a:r>
              <a:rPr lang="en" dirty="0">
                <a:solidFill>
                  <a:srgbClr val="000000"/>
                </a:solidFill>
              </a:rPr>
              <a:t> </a:t>
            </a:r>
            <a:endParaRPr dirty="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dirty="0"/>
              <a:t>Teacher Email (ensure it matches the email used for User Management)</a:t>
            </a:r>
            <a:endParaRPr dirty="0"/>
          </a:p>
          <a:p>
            <a:pPr marL="45720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+mj-lt"/>
              <a:buAutoNum type="arabicPeriod" startAt="3"/>
            </a:pPr>
            <a:r>
              <a:rPr lang="en" sz="1800" dirty="0"/>
              <a:t>Save the .csv to your computer</a:t>
            </a:r>
            <a:endParaRPr sz="1800" dirty="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 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193" name="Google Shape;1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400" y="1099500"/>
            <a:ext cx="3954801" cy="2624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4" name="Google Shape;19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998" y="3678775"/>
            <a:ext cx="5311128" cy="8932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9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Adding Multiple Test Administrators</a:t>
            </a:r>
            <a:endParaRPr/>
          </a:p>
        </p:txBody>
      </p:sp>
      <p:sp>
        <p:nvSpPr>
          <p:cNvPr id="200" name="Google Shape;200;p39"/>
          <p:cNvSpPr txBox="1">
            <a:spLocks noGrp="1"/>
          </p:cNvSpPr>
          <p:nvPr>
            <p:ph type="body" idx="1"/>
          </p:nvPr>
        </p:nvSpPr>
        <p:spPr>
          <a:xfrm>
            <a:off x="4350" y="1038100"/>
            <a:ext cx="4756500" cy="35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Calibri"/>
              <a:buAutoNum type="arabicPeriod" startAt="4"/>
            </a:pPr>
            <a:r>
              <a:rPr lang="en" sz="1600" dirty="0"/>
              <a:t>Use </a:t>
            </a:r>
            <a:r>
              <a:rPr lang="en" sz="1600" b="1" dirty="0"/>
              <a:t>Browse</a:t>
            </a:r>
            <a:r>
              <a:rPr lang="en" sz="1600" dirty="0"/>
              <a:t> in eDIRECT to find your saved .csv</a:t>
            </a:r>
            <a:endParaRPr sz="1600" dirty="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600" dirty="0"/>
          </a:p>
          <a:p>
            <a:pPr marL="4699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+mj-lt"/>
              <a:buAutoNum type="arabicPeriod" startAt="5"/>
            </a:pPr>
            <a:r>
              <a:rPr lang="en" sz="1600" dirty="0"/>
              <a:t>Click </a:t>
            </a:r>
            <a:r>
              <a:rPr lang="en" sz="1600" b="1" dirty="0"/>
              <a:t>Upload.</a:t>
            </a:r>
            <a:r>
              <a:rPr lang="en" sz="1600" dirty="0">
                <a:solidFill>
                  <a:srgbClr val="000000"/>
                </a:solidFill>
              </a:rPr>
              <a:t> A message will display indicating the file is </a:t>
            </a:r>
            <a:r>
              <a:rPr lang="en" sz="1600" i="1" dirty="0">
                <a:solidFill>
                  <a:srgbClr val="000000"/>
                </a:solidFill>
              </a:rPr>
              <a:t>in process</a:t>
            </a:r>
            <a:r>
              <a:rPr lang="en" sz="1600" dirty="0">
                <a:solidFill>
                  <a:srgbClr val="000000"/>
                </a:solidFill>
              </a:rPr>
              <a:t> and is being checked for </a:t>
            </a:r>
            <a:r>
              <a:rPr lang="en" sz="1600" dirty="0" smtClean="0">
                <a:solidFill>
                  <a:srgbClr val="000000"/>
                </a:solidFill>
              </a:rPr>
              <a:t>errors</a:t>
            </a:r>
            <a:endParaRPr sz="1600" dirty="0">
              <a:solidFill>
                <a:srgbClr val="000000"/>
              </a:solidFill>
            </a:endParaRPr>
          </a:p>
          <a:p>
            <a: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>
                <a:solidFill>
                  <a:srgbClr val="000000"/>
                </a:solidFill>
              </a:rPr>
              <a:t>After the file has been validated, you can review its status. If the file contains errors, you must correct them and repeat Steps 4 and </a:t>
            </a:r>
            <a:r>
              <a:rPr lang="en" sz="1600" dirty="0" smtClean="0">
                <a:solidFill>
                  <a:srgbClr val="000000"/>
                </a:solidFill>
              </a:rPr>
              <a:t>5</a:t>
            </a:r>
            <a:endParaRPr sz="1600" dirty="0">
              <a:solidFill>
                <a:srgbClr val="000000"/>
              </a:solidFill>
            </a:endParaRPr>
          </a:p>
          <a:p>
            <a:pPr marL="45720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00000"/>
                </a:solidFill>
              </a:rPr>
              <a:t> </a:t>
            </a:r>
            <a:endParaRPr sz="1600" dirty="0">
              <a:solidFill>
                <a:srgbClr val="000000"/>
              </a:solidFill>
            </a:endParaRPr>
          </a:p>
        </p:txBody>
      </p:sp>
      <p:pic>
        <p:nvPicPr>
          <p:cNvPr id="201" name="Google Shape;20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150" y="1809600"/>
            <a:ext cx="4309451" cy="207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9"/>
          <p:cNvSpPr/>
          <p:nvPr/>
        </p:nvSpPr>
        <p:spPr>
          <a:xfrm>
            <a:off x="4682150" y="3351250"/>
            <a:ext cx="5325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9"/>
          <p:cNvSpPr/>
          <p:nvPr/>
        </p:nvSpPr>
        <p:spPr>
          <a:xfrm>
            <a:off x="6764650" y="3123225"/>
            <a:ext cx="5325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467</Words>
  <Application>Microsoft Office PowerPoint</Application>
  <PresentationFormat>On-screen Show (16:9)</PresentationFormat>
  <Paragraphs>81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Simple Light</vt:lpstr>
      <vt:lpstr>LA Believes</vt:lpstr>
      <vt:lpstr>Louisiana Believes</vt:lpstr>
      <vt:lpstr>eDIRECT: Managing Test Administrators</vt:lpstr>
      <vt:lpstr>Today’s Goals</vt:lpstr>
      <vt:lpstr>Test Administrator vs. Teacher Roles in eDIRECT</vt:lpstr>
      <vt:lpstr>PowerPoint Presentation</vt:lpstr>
      <vt:lpstr>Test Administrator Management</vt:lpstr>
      <vt:lpstr>Adding Individual Test Administrators</vt:lpstr>
      <vt:lpstr>Adding Multiple Test Administrators</vt:lpstr>
      <vt:lpstr>Adding Multiple Test Administrators</vt:lpstr>
      <vt:lpstr>Adding Multiple Test Administrators</vt:lpstr>
      <vt:lpstr>Viewing and Editing Test Administrators </vt:lpstr>
      <vt:lpstr>PowerPoint Presentation</vt:lpstr>
      <vt:lpstr>User Guides</vt:lpstr>
      <vt:lpstr>Technical Assistance Protocol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eDIRECT: Managing Test Administrators</dc:title>
  <cp:lastModifiedBy>Rachel McCloskey</cp:lastModifiedBy>
  <cp:revision>2</cp:revision>
  <dcterms:modified xsi:type="dcterms:W3CDTF">2018-07-23T13:54:34Z</dcterms:modified>
</cp:coreProperties>
</file>