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 Cooper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821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108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01be652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801be652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9178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01be652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801be652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9702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8956d610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38956d610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982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01be652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801be652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167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801be6520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801be6520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003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956d6105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8956d610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096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01be6520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3801be6520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691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8956d610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8956d610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402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01be6520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801be6520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0435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801be652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3801be652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05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956d610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8956d610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780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801be652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3801be652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1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801be652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801be652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17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01be652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01be652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54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956d610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8956d610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66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01be65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801be65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1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8956d610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8956d610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89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801be652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801be652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86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01be652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801be652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30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685800" y="2057401"/>
            <a:ext cx="78867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5837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3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144000" cy="3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0" y="543"/>
            <a:ext cx="9144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177" y="2042"/>
            <a:ext cx="91440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l="29372" r="1943"/>
          <a:stretch/>
        </p:blipFill>
        <p:spPr>
          <a:xfrm>
            <a:off x="2857500" y="678942"/>
            <a:ext cx="6057900" cy="46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 descr="Louisiana Believes (PPT Footer)_Foot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740749"/>
            <a:ext cx="9144000" cy="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7010400" y="4886326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a.drcedirect.com/TestSetup/Downloads/LATeacherFileLayout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s://la.drcedirect.com/TestSetup/Downloads/LASampleTeacherFile.cs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cedirect.com/all/eca-portal-ui/welcome/L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cedirect.com/all/eca-portal-ui/welcome/L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.drcedirect.com/Documents/Unsecure/Doc.aspx?id=091b8753-654e-4625-bc42-c5ea2319050d" TargetMode="External"/><Relationship Id="rId5" Type="http://schemas.openxmlformats.org/officeDocument/2006/relationships/hyperlink" Target="https://la.drcedirect.com/Documents/Unsecure/Doc.aspx?id=d4a7a9e0-e197-4e9f-8ecc-c7f35bcd89bf" TargetMode="External"/><Relationship Id="rId4" Type="http://schemas.openxmlformats.org/officeDocument/2006/relationships/hyperlink" Target="https://la.drcedirect.com/Documents/Unsecure/Doc.aspx?id=a96d16d1-2784-4677-8399-1e18c8cf7b6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cedirect.com/all/eca-portal-ui/welcome/L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cedirect.com/all/eca-portal-ui/welcome/L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cedirect.com/all/eca-portal-ui/welcome/L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685800" y="2057401"/>
            <a:ext cx="7886700" cy="12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eDIRECT: User Management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250" y="1423675"/>
            <a:ext cx="4679900" cy="26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241301" y="285750"/>
            <a:ext cx="86868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Editing Individual Users</a:t>
            </a:r>
            <a:endParaRPr/>
          </a:p>
        </p:txBody>
      </p:sp>
      <p:sp>
        <p:nvSpPr>
          <p:cNvPr id="162" name="Google Shape;162;p28"/>
          <p:cNvSpPr txBox="1"/>
          <p:nvPr/>
        </p:nvSpPr>
        <p:spPr>
          <a:xfrm>
            <a:off x="138575" y="969175"/>
            <a:ext cx="42198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Calibri"/>
                <a:ea typeface="Calibri"/>
                <a:cs typeface="Calibri"/>
                <a:sym typeface="Calibri"/>
              </a:rPr>
              <a:t>User Permissions can be updated at any point to add/remove user roles and permissions.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Calibri"/>
                <a:ea typeface="Calibri"/>
                <a:cs typeface="Calibri"/>
                <a:sym typeface="Calibri"/>
              </a:rPr>
              <a:t>To edit a user: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Click on the </a:t>
            </a: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Edit User 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tab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Input available information to search the user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Find User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Select the </a:t>
            </a: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View/Edit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icon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4415750" y="1673669"/>
            <a:ext cx="458700" cy="398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/>
          <p:cNvSpPr/>
          <p:nvPr/>
        </p:nvSpPr>
        <p:spPr>
          <a:xfrm>
            <a:off x="8225350" y="3762769"/>
            <a:ext cx="458700" cy="398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475" y="1673675"/>
            <a:ext cx="4277625" cy="23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/>
        </p:nvSpPr>
        <p:spPr>
          <a:xfrm>
            <a:off x="241301" y="285750"/>
            <a:ext cx="86868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Editing Individual Users</a:t>
            </a:r>
            <a:endParaRPr/>
          </a:p>
        </p:txBody>
      </p:sp>
      <p:sp>
        <p:nvSpPr>
          <p:cNvPr id="171" name="Google Shape;171;p29"/>
          <p:cNvSpPr txBox="1"/>
          <p:nvPr/>
        </p:nvSpPr>
        <p:spPr>
          <a:xfrm>
            <a:off x="138575" y="1197775"/>
            <a:ext cx="42198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From the Edit User screen: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A user’s permissions for an existing role can be updated by clicking the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 View/Edit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icon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An additional role can be added to the user by selecting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Add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9"/>
          <p:cNvSpPr/>
          <p:nvPr/>
        </p:nvSpPr>
        <p:spPr>
          <a:xfrm>
            <a:off x="4740050" y="3105919"/>
            <a:ext cx="458700" cy="398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>
            <a:off x="8135275" y="2807919"/>
            <a:ext cx="458700" cy="398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/>
        </p:nvSpPr>
        <p:spPr>
          <a:xfrm>
            <a:off x="241301" y="342900"/>
            <a:ext cx="86868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Uploading Multiple Users</a:t>
            </a:r>
            <a:endParaRPr/>
          </a:p>
        </p:txBody>
      </p:sp>
      <p:sp>
        <p:nvSpPr>
          <p:cNvPr id="179" name="Google Shape;179;p30"/>
          <p:cNvSpPr txBox="1"/>
          <p:nvPr/>
        </p:nvSpPr>
        <p:spPr>
          <a:xfrm>
            <a:off x="241301" y="792895"/>
            <a:ext cx="3699600" cy="26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upload </a:t>
            </a:r>
            <a:r>
              <a:rPr lang="en" sz="1800" i="0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</a:t>
            </a:r>
            <a:r>
              <a:rPr lang="en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users from the Manage Users menu: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lang="en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 the </a:t>
            </a:r>
            <a:r>
              <a:rPr lang="en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Upload Multiple Users </a:t>
            </a:r>
            <a:r>
              <a:rPr lang="en" sz="18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Download the </a:t>
            </a:r>
            <a:r>
              <a:rPr lang="en" sz="1800" b="1" dirty="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File Layout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(.pdf document) and a </a:t>
            </a:r>
            <a:r>
              <a:rPr lang="en" sz="1800" b="1" dirty="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Sample File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(.csv text file)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 rotWithShape="1">
          <a:blip r:embed="rId5">
            <a:alphaModFix/>
          </a:blip>
          <a:srcRect r="11441"/>
          <a:stretch/>
        </p:blipFill>
        <p:spPr>
          <a:xfrm>
            <a:off x="3990515" y="1589702"/>
            <a:ext cx="4898311" cy="257369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1" name="Google Shape;181;p30"/>
          <p:cNvSpPr/>
          <p:nvPr/>
        </p:nvSpPr>
        <p:spPr>
          <a:xfrm>
            <a:off x="5658850" y="1803925"/>
            <a:ext cx="1349400" cy="272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/>
          <p:cNvSpPr/>
          <p:nvPr/>
        </p:nvSpPr>
        <p:spPr>
          <a:xfrm>
            <a:off x="3940900" y="2027200"/>
            <a:ext cx="4987200" cy="321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>
                <a:solidFill>
                  <a:schemeClr val="dk1"/>
                </a:solidFill>
              </a:rPr>
              <a:t>Uploading Multiple Users</a:t>
            </a:r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76200" y="647375"/>
            <a:ext cx="4697700" cy="35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alibri"/>
              <a:buAutoNum type="arabicPeriod" startAt="3"/>
            </a:pPr>
            <a:r>
              <a:rPr lang="en" sz="1800" dirty="0"/>
              <a:t>Enter the required fields into the .csv</a:t>
            </a:r>
            <a:endParaRPr sz="1800" dirty="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dirty="0"/>
              <a:t>First Name</a:t>
            </a:r>
            <a:endParaRPr dirty="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dirty="0"/>
              <a:t>Last Name</a:t>
            </a:r>
            <a:endParaRPr dirty="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dirty="0"/>
              <a:t>Email Address</a:t>
            </a:r>
            <a:endParaRPr dirty="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dirty="0"/>
              <a:t>Role</a:t>
            </a:r>
            <a:endParaRPr dirty="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dirty="0"/>
              <a:t>District Code</a:t>
            </a:r>
            <a:endParaRPr dirty="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dirty="0"/>
              <a:t>School Code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000" dirty="0"/>
          </a:p>
          <a:p>
            <a:pPr marL="4572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+mj-lt"/>
              <a:buAutoNum type="arabicPeriod" startAt="4"/>
            </a:pPr>
            <a:r>
              <a:rPr lang="en" sz="1800" b="1" dirty="0"/>
              <a:t>Save</a:t>
            </a:r>
            <a:r>
              <a:rPr lang="en" sz="1800" dirty="0"/>
              <a:t> the .csv to your computer</a:t>
            </a:r>
            <a:endParaRPr sz="1800" dirty="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 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487" y="1119650"/>
            <a:ext cx="3410988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800" y="3638900"/>
            <a:ext cx="5927199" cy="1230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575" y="1306913"/>
            <a:ext cx="4320425" cy="252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>
                <a:solidFill>
                  <a:schemeClr val="dk1"/>
                </a:solidFill>
              </a:rPr>
              <a:t>Uploading Multiple Users</a:t>
            </a:r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4350" y="1038100"/>
            <a:ext cx="4756500" cy="35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Calibri"/>
              <a:buAutoNum type="arabicPeriod" startAt="5"/>
            </a:pPr>
            <a:r>
              <a:rPr lang="en" sz="1600" dirty="0"/>
              <a:t>Use </a:t>
            </a:r>
            <a:r>
              <a:rPr lang="en" sz="1600" b="1" dirty="0"/>
              <a:t>Browse</a:t>
            </a:r>
            <a:r>
              <a:rPr lang="en" sz="1600" dirty="0"/>
              <a:t> in eDIRECT to find your saved .csv</a:t>
            </a:r>
            <a:endParaRPr sz="1600" dirty="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600" dirty="0"/>
          </a:p>
          <a:p>
            <a:pPr marL="4699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+mj-lt"/>
              <a:buAutoNum type="arabicPeriod" startAt="6"/>
            </a:pPr>
            <a:r>
              <a:rPr lang="en" sz="1600" dirty="0"/>
              <a:t>Click </a:t>
            </a:r>
            <a:r>
              <a:rPr lang="en" sz="1600" b="1" dirty="0"/>
              <a:t>Upload.</a:t>
            </a:r>
            <a:r>
              <a:rPr lang="en" sz="1600" dirty="0">
                <a:solidFill>
                  <a:srgbClr val="000000"/>
                </a:solidFill>
              </a:rPr>
              <a:t> A message will display indicating the file is </a:t>
            </a:r>
            <a:r>
              <a:rPr lang="en" sz="1600" i="1" dirty="0">
                <a:solidFill>
                  <a:srgbClr val="000000"/>
                </a:solidFill>
              </a:rPr>
              <a:t>in process</a:t>
            </a:r>
            <a:r>
              <a:rPr lang="en" sz="1600" dirty="0">
                <a:solidFill>
                  <a:srgbClr val="000000"/>
                </a:solidFill>
              </a:rPr>
              <a:t> and is being checked for </a:t>
            </a:r>
            <a:r>
              <a:rPr lang="en" sz="1600" dirty="0" smtClean="0">
                <a:solidFill>
                  <a:srgbClr val="000000"/>
                </a:solidFill>
              </a:rPr>
              <a:t>errors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After the file has been validated, you can review its status. If the file contains errors, you must correct them and repeat Steps 4 and </a:t>
            </a:r>
            <a:r>
              <a:rPr lang="en" sz="1600" dirty="0" smtClean="0">
                <a:solidFill>
                  <a:srgbClr val="000000"/>
                </a:solidFill>
              </a:rPr>
              <a:t>5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45720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 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98" name="Google Shape;198;p32"/>
          <p:cNvSpPr/>
          <p:nvPr/>
        </p:nvSpPr>
        <p:spPr>
          <a:xfrm>
            <a:off x="4653650" y="2828775"/>
            <a:ext cx="5325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>
            <a:off x="5656650" y="2600775"/>
            <a:ext cx="5325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/>
        </p:nvSpPr>
        <p:spPr>
          <a:xfrm>
            <a:off x="228600" y="262906"/>
            <a:ext cx="86868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Assigning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User Permissions in eDIRECT</a:t>
            </a:r>
            <a:endParaRPr/>
          </a:p>
        </p:txBody>
      </p:sp>
      <p:sp>
        <p:nvSpPr>
          <p:cNvPr id="205" name="Google Shape;205;p33"/>
          <p:cNvSpPr txBox="1"/>
          <p:nvPr/>
        </p:nvSpPr>
        <p:spPr>
          <a:xfrm>
            <a:off x="104000" y="1063075"/>
            <a:ext cx="4909500" cy="3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Permission sets will need to be assigned to </a:t>
            </a:r>
            <a:r>
              <a:rPr lang="en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eDIRECT</a:t>
            </a: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users added through Upload Multiple Users.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on the 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Edit User</a:t>
            </a: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tab, enter search criteria, click 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User </a:t>
            </a: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display a list of users, and select the 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Profiles </a:t>
            </a:r>
            <a:r>
              <a:rPr lang="en" sz="16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</a:t>
            </a:r>
            <a:r>
              <a:rPr lang="en" sz="16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the checkbox on the left hand column for each user profile you want to </a:t>
            </a:r>
            <a:r>
              <a:rPr lang="en" sz="16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edit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 </a:t>
            </a:r>
            <a:r>
              <a:rPr lang="en" sz="16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Permissions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 the user role from the 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Permissions Set </a:t>
            </a: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dropdown.  This will automatically select the appropriate permissions for the user’s </a:t>
            </a:r>
            <a:r>
              <a:rPr lang="en" sz="16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role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on the single arrow to add the permissions, click on </a:t>
            </a:r>
            <a:r>
              <a:rPr lang="en" sz="16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Save</a:t>
            </a:r>
            <a:endParaRPr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3550" y="1224499"/>
            <a:ext cx="4023075" cy="352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/>
          <p:nvPr/>
        </p:nvSpPr>
        <p:spPr>
          <a:xfrm>
            <a:off x="5257175" y="2171200"/>
            <a:ext cx="5325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>
            <a:off x="6040125" y="4485500"/>
            <a:ext cx="8058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/>
        </p:nvSpPr>
        <p:spPr>
          <a:xfrm>
            <a:off x="228600" y="262906"/>
            <a:ext cx="86868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Assigning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User Permissions in eDIRECT</a:t>
            </a:r>
            <a:endParaRPr/>
          </a:p>
        </p:txBody>
      </p:sp>
      <p:sp>
        <p:nvSpPr>
          <p:cNvPr id="214" name="Google Shape;214;p34"/>
          <p:cNvSpPr txBox="1"/>
          <p:nvPr/>
        </p:nvSpPr>
        <p:spPr>
          <a:xfrm>
            <a:off x="104050" y="910950"/>
            <a:ext cx="4909500" cy="3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6"/>
            </a:pP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 the user role from the 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Permissions Set </a:t>
            </a: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dropdown.  This will automatically select the appropriate permissions for the user’s </a:t>
            </a:r>
            <a:r>
              <a:rPr lang="en" sz="16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role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6"/>
            </a:pP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on the single arrow to add the permissions, click on </a:t>
            </a:r>
            <a:r>
              <a:rPr lang="en" sz="16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Save</a:t>
            </a:r>
            <a:endParaRPr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725" y="1179456"/>
            <a:ext cx="3825650" cy="330991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/>
          <p:nvPr/>
        </p:nvSpPr>
        <p:spPr>
          <a:xfrm>
            <a:off x="4770025" y="4170775"/>
            <a:ext cx="8058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libri"/>
              <a:buNone/>
            </a:pPr>
            <a:r>
              <a:rPr lang="en"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Assigning User </a:t>
            </a:r>
            <a:r>
              <a:rPr lang="en" sz="2800"/>
              <a:t>Permissions</a:t>
            </a:r>
            <a:r>
              <a:rPr lang="en"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in eDIRECT</a:t>
            </a:r>
            <a:endParaRPr sz="28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900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94475" y="9483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permissions by user </a:t>
            </a:r>
            <a:r>
              <a:rPr lang="en" sz="1800"/>
              <a:t>role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Test Coordinator</a:t>
            </a:r>
            <a:endParaRPr/>
          </a:p>
          <a:p>
            <a:pPr marL="4572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test session permissions</a:t>
            </a:r>
            <a:endParaRPr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and print test tickets only</a:t>
            </a:r>
            <a:endParaRPr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View/download reports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</a:t>
            </a:r>
            <a:endParaRPr/>
          </a:p>
          <a:p>
            <a:pPr marL="4572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Educator Scoring</a:t>
            </a:r>
            <a:endParaRPr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EAGLE 2.0 </a:t>
            </a:r>
            <a:endParaRPr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 (if applicable to the school site)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Administrators</a:t>
            </a:r>
            <a:endParaRPr/>
          </a:p>
          <a:p>
            <a:pPr marL="4572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5" descr="DRC eDIRECT - Google Chrome"/>
          <p:cNvPicPr preferRelativeResize="0"/>
          <p:nvPr/>
        </p:nvPicPr>
        <p:blipFill rotWithShape="1">
          <a:blip r:embed="rId3">
            <a:alphaModFix/>
          </a:blip>
          <a:srcRect l="25764" t="10878" r="27116" b="2855"/>
          <a:stretch/>
        </p:blipFill>
        <p:spPr>
          <a:xfrm>
            <a:off x="4510006" y="1127502"/>
            <a:ext cx="4308530" cy="3184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/>
        </p:nvSpPr>
        <p:spPr>
          <a:xfrm>
            <a:off x="0" y="1559325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Calibri"/>
              <a:buNone/>
            </a:pPr>
            <a:r>
              <a:rPr lang="en" sz="28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2800" b="0" i="0" u="none" strike="noStrike" cap="none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Guides</a:t>
            </a:r>
            <a:endParaRPr sz="2800"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user guides are posted in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eDIRECT</a:t>
            </a:r>
            <a:r>
              <a:rPr lang="en" sz="1800"/>
              <a:t> under General Information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eDIRECT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Technology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EAGLE 2.0 User Guide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Today’s Goals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At the end of this presentation, participants will know how to: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Adding an individual user and permissions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Upload multiple users and permissions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Technical Assistance Protocol</a:t>
            </a:r>
            <a:endParaRPr sz="2800"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technical 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</a:t>
            </a:r>
            <a:r>
              <a:rPr lang="en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occur,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and district staff should follow the </a:t>
            </a:r>
            <a:r>
              <a:rPr lang="en" sz="1800" dirty="0"/>
              <a:t>protocol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below. </a:t>
            </a:r>
            <a:endParaRPr dirty="0"/>
          </a:p>
          <a:p>
            <a:pPr marL="230187" marR="0" lvl="0" indent="5699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1365" y="1724275"/>
            <a:ext cx="5293519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/>
        </p:nvSpPr>
        <p:spPr>
          <a:xfrm>
            <a:off x="0" y="3622725"/>
            <a:ext cx="402780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DRC Louisiana Customer Service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1-888-718-4836 LAHelpDesk@datarecognitioncorp.com</a:t>
            </a:r>
            <a:endParaRPr/>
          </a:p>
        </p:txBody>
      </p:sp>
      <p:sp>
        <p:nvSpPr>
          <p:cNvPr id="244" name="Google Shape;244;p38"/>
          <p:cNvSpPr txBox="1"/>
          <p:nvPr/>
        </p:nvSpPr>
        <p:spPr>
          <a:xfrm>
            <a:off x="6325984" y="3834675"/>
            <a:ext cx="30000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LDOE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1-844-268-7320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assessment@la.gov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317500" y="274968"/>
            <a:ext cx="86868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Management</a:t>
            </a:r>
            <a:endParaRPr/>
          </a:p>
        </p:txBody>
      </p:sp>
      <p:sp>
        <p:nvSpPr>
          <p:cNvPr id="102" name="Google Shape;102;p21"/>
          <p:cNvSpPr txBox="1"/>
          <p:nvPr/>
        </p:nvSpPr>
        <p:spPr>
          <a:xfrm>
            <a:off x="213225" y="1065175"/>
            <a:ext cx="4661700" cy="26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For online testing, 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eDIRECT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categorizes users into user roles: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District Test Coordinator (DTC),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School Test Coordinator (STC),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District Technology Coordinator,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School Technology Coordinator,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Test Administrator (TA), and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Teacher.</a:t>
            </a:r>
            <a:br>
              <a:rPr lang="en" sz="1600">
                <a:latin typeface="Calibri"/>
                <a:ea typeface="Calibri"/>
                <a:cs typeface="Calibri"/>
                <a:sym typeface="Calibri"/>
              </a:rPr>
            </a:b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Users can be added by District Test Coordinators (DTCs) and School Test Coordinators (STCs).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Within 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eDIRECT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, users in each role can be assigned permissions to handle the testing responsibilities associated with the role.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900" y="1174950"/>
            <a:ext cx="4031701" cy="31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/>
          <p:nvPr/>
        </p:nvSpPr>
        <p:spPr>
          <a:xfrm>
            <a:off x="7918600" y="1214925"/>
            <a:ext cx="603600" cy="1194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/>
          <p:nvPr/>
        </p:nvSpPr>
        <p:spPr>
          <a:xfrm>
            <a:off x="5611125" y="1981275"/>
            <a:ext cx="1326300" cy="1488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User Management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160900" y="1174175"/>
            <a:ext cx="44046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Permissions will be set during the creation process but can be updated. The system will make recommendations based on user role.</a:t>
            </a: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The eDIRECT User Guide posted in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eDIRECT</a:t>
            </a:r>
            <a:r>
              <a:rPr lang="en" sz="1600">
                <a:solidFill>
                  <a:srgbClr val="000000"/>
                </a:solidFill>
              </a:rPr>
              <a:t> under General Information has the following: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a Permissions Matrix that lists the current eDIRECT permissions,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the path in eDIRECT to where the function the permission allows is located,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the permission’s name in eDIRECT, and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the recommended permissions for each role.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6500" y="1157500"/>
            <a:ext cx="3405768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/>
        </p:nvSpPr>
        <p:spPr>
          <a:xfrm>
            <a:off x="317500" y="274968"/>
            <a:ext cx="86868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Management</a:t>
            </a:r>
            <a:endParaRPr/>
          </a:p>
        </p:txBody>
      </p:sp>
      <p:sp>
        <p:nvSpPr>
          <p:cNvPr id="118" name="Google Shape;118;p23"/>
          <p:cNvSpPr txBox="1"/>
          <p:nvPr/>
        </p:nvSpPr>
        <p:spPr>
          <a:xfrm>
            <a:off x="213225" y="844125"/>
            <a:ext cx="4315200" cy="26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Users may either be created individually or in an upload for multiple users. Once users are created they will receive an email with a link to set up their password.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Detailed directions for user management can be found in the eDIRECT User Guide posted in </a:t>
            </a:r>
            <a:r>
              <a:rPr lang="en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eDIRECT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under General Information.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5800" y="1251443"/>
            <a:ext cx="4310776" cy="2951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User Management </a:t>
            </a:r>
            <a:endParaRPr sz="2800"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152400" y="10476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Once logged into eDIRECT, choose </a:t>
            </a:r>
            <a:r>
              <a:rPr lang="en" sz="1800" b="1"/>
              <a:t>All Applications</a:t>
            </a:r>
            <a:r>
              <a:rPr lang="en" sz="1800"/>
              <a:t> → </a:t>
            </a:r>
            <a:r>
              <a:rPr lang="en" sz="1800" b="1"/>
              <a:t>User Management</a:t>
            </a:r>
            <a:r>
              <a:rPr lang="en" sz="1800"/>
              <a:t> </a:t>
            </a:r>
            <a:endParaRPr sz="1800"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4271"/>
            <a:ext cx="9144001" cy="210910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/>
          <p:nvPr/>
        </p:nvSpPr>
        <p:spPr>
          <a:xfrm>
            <a:off x="7507000" y="1918525"/>
            <a:ext cx="1062600" cy="123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8" name="Google Shape;128;p24"/>
          <p:cNvCxnSpPr/>
          <p:nvPr/>
        </p:nvCxnSpPr>
        <p:spPr>
          <a:xfrm rot="10800000">
            <a:off x="1912250" y="2654625"/>
            <a:ext cx="979200" cy="163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/>
        </p:nvSpPr>
        <p:spPr>
          <a:xfrm>
            <a:off x="241301" y="285750"/>
            <a:ext cx="86868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Individual Users</a:t>
            </a:r>
            <a:endParaRPr/>
          </a:p>
        </p:txBody>
      </p:sp>
      <p:sp>
        <p:nvSpPr>
          <p:cNvPr id="134" name="Google Shape;134;p25"/>
          <p:cNvSpPr txBox="1"/>
          <p:nvPr/>
        </p:nvSpPr>
        <p:spPr>
          <a:xfrm>
            <a:off x="138575" y="816775"/>
            <a:ext cx="47838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add a single user from the 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 Users </a:t>
            </a: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menu: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on the 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 Single User 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tab</a:t>
            </a:r>
            <a:endParaRPr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+mj-lt"/>
              <a:buAutoNum type="arabicPeriod" startAt="2"/>
            </a:pP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Fill out the required fields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First Name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Last Name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Email Address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Administration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User Role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District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School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+mj-lt"/>
              <a:buAutoNum type="arabicPeriod" startAt="3"/>
            </a:pPr>
            <a:r>
              <a:rPr lang="en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 the applicable permission set for  the user’s </a:t>
            </a:r>
            <a:r>
              <a:rPr lang="en" sz="16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role</a:t>
            </a:r>
            <a:endParaRPr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275" y="1091950"/>
            <a:ext cx="3804976" cy="37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/>
          <p:nvPr/>
        </p:nvSpPr>
        <p:spPr>
          <a:xfrm>
            <a:off x="5475125" y="1292625"/>
            <a:ext cx="867300" cy="323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7" name="Google Shape;137;p25"/>
          <p:cNvCxnSpPr/>
          <p:nvPr/>
        </p:nvCxnSpPr>
        <p:spPr>
          <a:xfrm rot="10800000">
            <a:off x="5840750" y="2737950"/>
            <a:ext cx="756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/>
        </p:nvSpPr>
        <p:spPr>
          <a:xfrm>
            <a:off x="241301" y="285750"/>
            <a:ext cx="86868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Individual Users</a:t>
            </a:r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138575" y="969175"/>
            <a:ext cx="47838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applicable permission set for the user’s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role is selected, the list of recommended permissions will be highlighted under Available Permissions.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 startAt="4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Review the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 Available Permissions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and select or deselect any depending on your district’s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Hold the Ctrl key to select multiple permissions at one time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275" y="1091950"/>
            <a:ext cx="3804976" cy="37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/>
          <p:nvPr/>
        </p:nvSpPr>
        <p:spPr>
          <a:xfrm>
            <a:off x="4702075" y="2899775"/>
            <a:ext cx="2134200" cy="1606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6" name="Google Shape;146;p26"/>
          <p:cNvCxnSpPr/>
          <p:nvPr/>
        </p:nvCxnSpPr>
        <p:spPr>
          <a:xfrm rot="10800000">
            <a:off x="5840750" y="2737950"/>
            <a:ext cx="756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/>
        </p:nvSpPr>
        <p:spPr>
          <a:xfrm>
            <a:off x="241301" y="285750"/>
            <a:ext cx="86868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Individual Users</a:t>
            </a:r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138575" y="969175"/>
            <a:ext cx="47838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7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AutoNum type="arabicPeriod" startAt="5"/>
            </a:pPr>
            <a:r>
              <a:rPr lang="en" sz="1700" dirty="0">
                <a:latin typeface="Calibri"/>
                <a:ea typeface="Calibri"/>
                <a:cs typeface="Calibri"/>
                <a:sym typeface="Calibri"/>
              </a:rPr>
              <a:t>To add the permissions to the user, select the right arrow to move them to </a:t>
            </a:r>
            <a:r>
              <a:rPr lang="en" sz="1700" b="1" dirty="0">
                <a:latin typeface="Calibri"/>
                <a:ea typeface="Calibri"/>
                <a:cs typeface="Calibri"/>
                <a:sym typeface="Calibri"/>
              </a:rPr>
              <a:t>Assigned Permissions</a:t>
            </a:r>
            <a:r>
              <a:rPr lang="en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Char char="●"/>
            </a:pPr>
            <a:r>
              <a:rPr lang="en" sz="1700" dirty="0">
                <a:latin typeface="Calibri"/>
                <a:ea typeface="Calibri"/>
                <a:cs typeface="Calibri"/>
                <a:sym typeface="Calibri"/>
              </a:rPr>
              <a:t>To remove any permissions select the left arrow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635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+mj-lt"/>
              <a:buAutoNum type="arabicPeriod" startAt="6"/>
            </a:pPr>
            <a:r>
              <a:rPr lang="en" sz="1700" dirty="0"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" sz="1700" b="1" dirty="0">
                <a:latin typeface="Calibri"/>
                <a:ea typeface="Calibri"/>
                <a:cs typeface="Calibri"/>
                <a:sym typeface="Calibri"/>
              </a:rPr>
              <a:t>Save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1575" y="1090375"/>
            <a:ext cx="3350094" cy="363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/>
          <p:nvPr/>
        </p:nvSpPr>
        <p:spPr>
          <a:xfrm>
            <a:off x="6741498" y="2825188"/>
            <a:ext cx="1985700" cy="1485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/>
          <p:cNvSpPr/>
          <p:nvPr/>
        </p:nvSpPr>
        <p:spPr>
          <a:xfrm>
            <a:off x="5406625" y="4421069"/>
            <a:ext cx="458700" cy="398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790</Words>
  <Application>Microsoft Office PowerPoint</Application>
  <PresentationFormat>On-screen Show (16:9)</PresentationFormat>
  <Paragraphs>145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LA Believes</vt:lpstr>
      <vt:lpstr>Louisiana Believes</vt:lpstr>
      <vt:lpstr>eDIRECT: User Management</vt:lpstr>
      <vt:lpstr>Today’s Goals</vt:lpstr>
      <vt:lpstr>PowerPoint Presentation</vt:lpstr>
      <vt:lpstr>User Management</vt:lpstr>
      <vt:lpstr>PowerPoint Presentation</vt:lpstr>
      <vt:lpstr>User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Uploading Multiple Users</vt:lpstr>
      <vt:lpstr>Uploading Multiple Users</vt:lpstr>
      <vt:lpstr>PowerPoint Presentation</vt:lpstr>
      <vt:lpstr>PowerPoint Presentation</vt:lpstr>
      <vt:lpstr>Assigning User Permissions in eDIRECT</vt:lpstr>
      <vt:lpstr>PowerPoint Presentation</vt:lpstr>
      <vt:lpstr>User Guides</vt:lpstr>
      <vt:lpstr>Technical Assistance Protocol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eDIRECT: User Management</dc:title>
  <cp:lastModifiedBy>Rachel McCloskey</cp:lastModifiedBy>
  <cp:revision>2</cp:revision>
  <dcterms:modified xsi:type="dcterms:W3CDTF">2018-07-23T13:59:59Z</dcterms:modified>
</cp:coreProperties>
</file>