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4"/>
    <p:sldMasterId id="2147483663" r:id="rId5"/>
    <p:sldMasterId id="2147483648" r:id="rId6"/>
    <p:sldMasterId id="2147483671" r:id="rId7"/>
  </p:sldMasterIdLst>
  <p:notesMasterIdLst>
    <p:notesMasterId r:id="rId64"/>
  </p:notesMasterIdLst>
  <p:sldIdLst>
    <p:sldId id="263" r:id="rId8"/>
    <p:sldId id="439" r:id="rId9"/>
    <p:sldId id="389" r:id="rId10"/>
    <p:sldId id="364" r:id="rId11"/>
    <p:sldId id="395" r:id="rId12"/>
    <p:sldId id="471" r:id="rId13"/>
    <p:sldId id="397" r:id="rId14"/>
    <p:sldId id="398" r:id="rId15"/>
    <p:sldId id="400" r:id="rId16"/>
    <p:sldId id="391" r:id="rId17"/>
    <p:sldId id="365" r:id="rId18"/>
    <p:sldId id="367" r:id="rId19"/>
    <p:sldId id="396" r:id="rId20"/>
    <p:sldId id="431" r:id="rId21"/>
    <p:sldId id="382" r:id="rId22"/>
    <p:sldId id="453" r:id="rId23"/>
    <p:sldId id="402" r:id="rId24"/>
    <p:sldId id="369" r:id="rId25"/>
    <p:sldId id="393" r:id="rId26"/>
    <p:sldId id="465" r:id="rId27"/>
    <p:sldId id="468" r:id="rId28"/>
    <p:sldId id="469" r:id="rId29"/>
    <p:sldId id="470" r:id="rId30"/>
    <p:sldId id="405" r:id="rId31"/>
    <p:sldId id="378" r:id="rId32"/>
    <p:sldId id="370" r:id="rId33"/>
    <p:sldId id="379" r:id="rId34"/>
    <p:sldId id="436" r:id="rId35"/>
    <p:sldId id="377" r:id="rId36"/>
    <p:sldId id="390" r:id="rId37"/>
    <p:sldId id="372" r:id="rId38"/>
    <p:sldId id="432" r:id="rId39"/>
    <p:sldId id="373" r:id="rId40"/>
    <p:sldId id="435" r:id="rId41"/>
    <p:sldId id="438" r:id="rId42"/>
    <p:sldId id="437" r:id="rId43"/>
    <p:sldId id="434" r:id="rId44"/>
    <p:sldId id="411" r:id="rId45"/>
    <p:sldId id="413" r:id="rId46"/>
    <p:sldId id="415" r:id="rId47"/>
    <p:sldId id="464" r:id="rId48"/>
    <p:sldId id="414" r:id="rId49"/>
    <p:sldId id="417" r:id="rId50"/>
    <p:sldId id="418" r:id="rId51"/>
    <p:sldId id="423" r:id="rId52"/>
    <p:sldId id="426" r:id="rId53"/>
    <p:sldId id="427" r:id="rId54"/>
    <p:sldId id="428" r:id="rId55"/>
    <p:sldId id="429" r:id="rId56"/>
    <p:sldId id="410" r:id="rId57"/>
    <p:sldId id="375" r:id="rId58"/>
    <p:sldId id="376" r:id="rId59"/>
    <p:sldId id="380" r:id="rId60"/>
    <p:sldId id="392" r:id="rId61"/>
    <p:sldId id="463" r:id="rId62"/>
    <p:sldId id="26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6734C0-C52A-4C03-922A-CA8701CAF68A}">
          <p14:sldIdLst>
            <p14:sldId id="263"/>
            <p14:sldId id="439"/>
            <p14:sldId id="389"/>
            <p14:sldId id="364"/>
            <p14:sldId id="395"/>
            <p14:sldId id="471"/>
            <p14:sldId id="397"/>
            <p14:sldId id="398"/>
            <p14:sldId id="400"/>
            <p14:sldId id="391"/>
            <p14:sldId id="365"/>
            <p14:sldId id="367"/>
            <p14:sldId id="396"/>
            <p14:sldId id="431"/>
            <p14:sldId id="382"/>
            <p14:sldId id="453"/>
            <p14:sldId id="402"/>
            <p14:sldId id="369"/>
            <p14:sldId id="393"/>
            <p14:sldId id="465"/>
            <p14:sldId id="468"/>
            <p14:sldId id="469"/>
            <p14:sldId id="470"/>
            <p14:sldId id="405"/>
            <p14:sldId id="378"/>
            <p14:sldId id="370"/>
            <p14:sldId id="379"/>
            <p14:sldId id="436"/>
            <p14:sldId id="377"/>
            <p14:sldId id="390"/>
            <p14:sldId id="372"/>
            <p14:sldId id="432"/>
            <p14:sldId id="373"/>
            <p14:sldId id="435"/>
            <p14:sldId id="438"/>
            <p14:sldId id="437"/>
            <p14:sldId id="434"/>
            <p14:sldId id="411"/>
            <p14:sldId id="413"/>
            <p14:sldId id="415"/>
            <p14:sldId id="464"/>
            <p14:sldId id="414"/>
            <p14:sldId id="417"/>
            <p14:sldId id="418"/>
            <p14:sldId id="423"/>
            <p14:sldId id="426"/>
            <p14:sldId id="427"/>
            <p14:sldId id="428"/>
            <p14:sldId id="429"/>
            <p14:sldId id="410"/>
            <p14:sldId id="375"/>
            <p14:sldId id="376"/>
            <p14:sldId id="380"/>
            <p14:sldId id="392"/>
            <p14:sldId id="4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2342F-A10D-5478-CF59-2F024ADEEB0E}" name="Author" initials="A" userId="Anonymous_Aut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6" name="Author" initials="A" lastIdx="5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F2D232"/>
    <a:srgbClr val="0F4B90"/>
    <a:srgbClr val="11547F"/>
    <a:srgbClr val="929BA0"/>
    <a:srgbClr val="556774"/>
    <a:srgbClr val="E02136"/>
    <a:srgbClr val="042D56"/>
    <a:srgbClr val="71C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66F0C-791D-39F1-6E5B-D3B5C9C003B6}" v="17" dt="2022-10-19T14:55:46.250"/>
    <p1510:client id="{0E8C6F70-E110-7BC0-2391-BDDEC7B8ABC9}" v="31" dt="2022-10-19T19:47:36.952"/>
    <p1510:client id="{2043B445-DDC3-F445-D4D5-ED838640A9B8}" v="108" dt="2022-10-21T17:48:30.092"/>
    <p1510:client id="{2BC8E9DD-0C6A-8346-B629-B93EB6F6BFEC}" v="14" dt="2022-10-20T13:08:20.527"/>
    <p1510:client id="{2CDDDE54-9968-799E-6081-960921041E6E}" v="1" dt="2022-10-19T14:31:52.302"/>
    <p1510:client id="{463ACAD5-1207-D932-F36A-0BE439B593F9}" v="460" dt="2022-10-21T17:49:41.530"/>
    <p1510:client id="{50C1A3B7-2980-DB77-1D55-2C8FFCA8E206}" v="119" dt="2022-10-19T15:03:44.916"/>
    <p1510:client id="{54AB1D99-48F9-0900-4AEE-EBC316E78977}" v="14" dt="2022-10-21T17:51:13.083"/>
    <p1510:client id="{55133DE6-B35C-8C32-0DDA-9DAD72D961D1}" v="434" dt="2022-10-20T13:39:25.998"/>
    <p1510:client id="{5774DD73-0CBB-9540-CE2E-3D0F88F42BFC}" v="9" dt="2022-10-19T19:38:22.374"/>
    <p1510:client id="{70D23773-6BE0-425F-99F7-DC9CFB9ADC0A}" v="2777" dt="2022-10-20T14:29:44.210"/>
    <p1510:client id="{83256F81-359A-3BFD-F58E-68ABC08835AF}" v="3" dt="2022-10-20T16:51:16.643"/>
    <p1510:client id="{8C9B7BD8-7306-D779-D353-470750A7A407}" v="3" dt="2022-10-20T16:54:54.441"/>
    <p1510:client id="{95671181-92FF-FFAD-0E13-088B1E006A38}" v="65" dt="2022-10-21T15:14:39.159"/>
    <p1510:client id="{96FEBFF8-67E1-1D23-1C22-DC1675F8063B}" v="446" dt="2022-10-19T19:29:40.255"/>
    <p1510:client id="{E132B4D9-6F68-A202-7B2F-8F65B2B22CC2}" v="22" dt="2022-10-20T16:51:57.385"/>
    <p1510:client id="{F49F40EF-E43B-E880-2C84-D87D8442E4E0}" v="106" dt="2022-10-20T14:33:11.259"/>
    <p1510:client id="{F5F578E1-3D88-E2BC-EF78-882CA9C309DA}" v="1" dt="2022-10-21T15:25:13.922"/>
    <p1510:client id="{FC722887-7866-39A2-BDA8-FBC8F8414DB7}" v="3007" dt="2022-10-19T14:31:2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CA73-55BB-2940-B9C8-258CF110B1D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4A3D-92C9-274C-AB2F-66BCB5D8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5B3B-5E1B-B445-9F70-3B0C20C2E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1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1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4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1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1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8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3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5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2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1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8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5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6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9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3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05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2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4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1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6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9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2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8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0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6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41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3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27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64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2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38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967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94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-29206"/>
            <a:ext cx="10348912" cy="6900654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95072" y="-81107"/>
            <a:ext cx="5478274" cy="7033662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1929" h="6871447">
                <a:moveTo>
                  <a:pt x="0" y="0"/>
                </a:moveTo>
                <a:lnTo>
                  <a:pt x="5351929" y="0"/>
                </a:lnTo>
                <a:lnTo>
                  <a:pt x="3482788" y="687144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358590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06" y="5774930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99" y="5774930"/>
            <a:ext cx="3166119" cy="1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-12582" y="-14288"/>
            <a:ext cx="7853319" cy="6886577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0 w 5351929"/>
              <a:gd name="connsiteY0" fmla="*/ 0 h 6886575"/>
              <a:gd name="connsiteX1" fmla="*/ 5351929 w 5351929"/>
              <a:gd name="connsiteY1" fmla="*/ 0 h 6886575"/>
              <a:gd name="connsiteX2" fmla="*/ 3482788 w 5351929"/>
              <a:gd name="connsiteY2" fmla="*/ 6871447 h 6886575"/>
              <a:gd name="connsiteX3" fmla="*/ 0 w 5351929"/>
              <a:gd name="connsiteY3" fmla="*/ 6886575 h 6886575"/>
              <a:gd name="connsiteX4" fmla="*/ 0 w 5351929"/>
              <a:gd name="connsiteY4" fmla="*/ 0 h 6886575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1871662 w 7223591"/>
              <a:gd name="connsiteY0" fmla="*/ 0 h 6872288"/>
              <a:gd name="connsiteX1" fmla="*/ 7223591 w 7223591"/>
              <a:gd name="connsiteY1" fmla="*/ 0 h 6872288"/>
              <a:gd name="connsiteX2" fmla="*/ 5354450 w 7223591"/>
              <a:gd name="connsiteY2" fmla="*/ 6871447 h 6872288"/>
              <a:gd name="connsiteX3" fmla="*/ 0 w 7223591"/>
              <a:gd name="connsiteY3" fmla="*/ 6872288 h 6872288"/>
              <a:gd name="connsiteX4" fmla="*/ 1871662 w 7223591"/>
              <a:gd name="connsiteY4" fmla="*/ 0 h 6872288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1728788 w 8952379"/>
              <a:gd name="connsiteY3" fmla="*/ 6872288 h 6872288"/>
              <a:gd name="connsiteX4" fmla="*/ 0 w 8952379"/>
              <a:gd name="connsiteY4" fmla="*/ 0 h 6872288"/>
              <a:gd name="connsiteX0" fmla="*/ 0 w 8952379"/>
              <a:gd name="connsiteY0" fmla="*/ 0 h 6871447"/>
              <a:gd name="connsiteX1" fmla="*/ 8952379 w 8952379"/>
              <a:gd name="connsiteY1" fmla="*/ 0 h 6871447"/>
              <a:gd name="connsiteX2" fmla="*/ 7083238 w 8952379"/>
              <a:gd name="connsiteY2" fmla="*/ 6871447 h 6871447"/>
              <a:gd name="connsiteX3" fmla="*/ 28575 w 8952379"/>
              <a:gd name="connsiteY3" fmla="*/ 6843713 h 6871447"/>
              <a:gd name="connsiteX4" fmla="*/ 0 w 8952379"/>
              <a:gd name="connsiteY4" fmla="*/ 0 h 6871447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57150 w 8952379"/>
              <a:gd name="connsiteY3" fmla="*/ 6872288 h 6872288"/>
              <a:gd name="connsiteX4" fmla="*/ 0 w 8952379"/>
              <a:gd name="connsiteY4" fmla="*/ 0 h 6872288"/>
              <a:gd name="connsiteX0" fmla="*/ 1776936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776936 w 8895229"/>
              <a:gd name="connsiteY4" fmla="*/ 14288 h 6872288"/>
              <a:gd name="connsiteX0" fmla="*/ 1080268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080268 w 8895229"/>
              <a:gd name="connsiteY4" fmla="*/ 14288 h 6872288"/>
              <a:gd name="connsiteX0" fmla="*/ 0 w 7814961"/>
              <a:gd name="connsiteY0" fmla="*/ 14288 h 6872288"/>
              <a:gd name="connsiteX1" fmla="*/ 7814961 w 7814961"/>
              <a:gd name="connsiteY1" fmla="*/ 0 h 6872288"/>
              <a:gd name="connsiteX2" fmla="*/ 5945820 w 7814961"/>
              <a:gd name="connsiteY2" fmla="*/ 6871447 h 6872288"/>
              <a:gd name="connsiteX3" fmla="*/ 199327 w 7814961"/>
              <a:gd name="connsiteY3" fmla="*/ 6872288 h 6872288"/>
              <a:gd name="connsiteX4" fmla="*/ 0 w 7814961"/>
              <a:gd name="connsiteY4" fmla="*/ 14288 h 6872288"/>
              <a:gd name="connsiteX0" fmla="*/ 0 w 7814961"/>
              <a:gd name="connsiteY0" fmla="*/ 14288 h 6886576"/>
              <a:gd name="connsiteX1" fmla="*/ 7814961 w 7814961"/>
              <a:gd name="connsiteY1" fmla="*/ 0 h 6886576"/>
              <a:gd name="connsiteX2" fmla="*/ 5945820 w 7814961"/>
              <a:gd name="connsiteY2" fmla="*/ 6871447 h 6886576"/>
              <a:gd name="connsiteX3" fmla="*/ 278 w 7814961"/>
              <a:gd name="connsiteY3" fmla="*/ 6886576 h 6886576"/>
              <a:gd name="connsiteX4" fmla="*/ 0 w 7814961"/>
              <a:gd name="connsiteY4" fmla="*/ 14288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961" h="6886576">
                <a:moveTo>
                  <a:pt x="0" y="14288"/>
                </a:moveTo>
                <a:lnTo>
                  <a:pt x="7814961" y="0"/>
                </a:lnTo>
                <a:lnTo>
                  <a:pt x="5945820" y="6871447"/>
                </a:lnTo>
                <a:lnTo>
                  <a:pt x="278" y="6886576"/>
                </a:lnTo>
                <a:cubicBezTo>
                  <a:pt x="185" y="4595813"/>
                  <a:pt x="93" y="2305051"/>
                  <a:pt x="0" y="14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 userDrawn="1"/>
        </p:nvSpPr>
        <p:spPr>
          <a:xfrm>
            <a:off x="5869371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sp>
        <p:nvSpPr>
          <p:cNvPr id="22" name="Parallelogram 28"/>
          <p:cNvSpPr/>
          <p:nvPr userDrawn="1"/>
        </p:nvSpPr>
        <p:spPr>
          <a:xfrm>
            <a:off x="965048" y="-65861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3" name="Parallelogram 28"/>
          <p:cNvSpPr/>
          <p:nvPr userDrawn="1"/>
        </p:nvSpPr>
        <p:spPr>
          <a:xfrm>
            <a:off x="5915857" y="-379658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" name="Parallelogram 28"/>
          <p:cNvSpPr/>
          <p:nvPr userDrawn="1"/>
        </p:nvSpPr>
        <p:spPr>
          <a:xfrm>
            <a:off x="3329067" y="6275336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03" y="5774930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5836423"/>
            <a:ext cx="274320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1" y="5774930"/>
            <a:ext cx="1828800" cy="18288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-144378" y="473886"/>
            <a:ext cx="7912660" cy="495647"/>
          </a:xfrm>
          <a:custGeom>
            <a:avLst/>
            <a:gdLst>
              <a:gd name="connsiteX0" fmla="*/ 0 w 7772617"/>
              <a:gd name="connsiteY0" fmla="*/ 0 h 495647"/>
              <a:gd name="connsiteX1" fmla="*/ 7772617 w 7772617"/>
              <a:gd name="connsiteY1" fmla="*/ 0 h 495647"/>
              <a:gd name="connsiteX2" fmla="*/ 7772617 w 7772617"/>
              <a:gd name="connsiteY2" fmla="*/ 495647 h 495647"/>
              <a:gd name="connsiteX3" fmla="*/ 0 w 7772617"/>
              <a:gd name="connsiteY3" fmla="*/ 495647 h 495647"/>
              <a:gd name="connsiteX4" fmla="*/ 0 w 7772617"/>
              <a:gd name="connsiteY4" fmla="*/ 0 h 495647"/>
              <a:gd name="connsiteX0" fmla="*/ 0 w 7912660"/>
              <a:gd name="connsiteY0" fmla="*/ 0 h 495647"/>
              <a:gd name="connsiteX1" fmla="*/ 7912660 w 7912660"/>
              <a:gd name="connsiteY1" fmla="*/ 0 h 495647"/>
              <a:gd name="connsiteX2" fmla="*/ 7772617 w 7912660"/>
              <a:gd name="connsiteY2" fmla="*/ 495647 h 495647"/>
              <a:gd name="connsiteX3" fmla="*/ 0 w 7912660"/>
              <a:gd name="connsiteY3" fmla="*/ 495647 h 495647"/>
              <a:gd name="connsiteX4" fmla="*/ 0 w 7912660"/>
              <a:gd name="connsiteY4" fmla="*/ 0 h 4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660" h="495647">
                <a:moveTo>
                  <a:pt x="0" y="0"/>
                </a:moveTo>
                <a:lnTo>
                  <a:pt x="7912660" y="0"/>
                </a:lnTo>
                <a:lnTo>
                  <a:pt x="7772617" y="495647"/>
                </a:lnTo>
                <a:lnTo>
                  <a:pt x="0" y="495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28"/>
          <p:cNvSpPr/>
          <p:nvPr userDrawn="1"/>
        </p:nvSpPr>
        <p:spPr>
          <a:xfrm>
            <a:off x="581993" y="-569855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25" y="5811504"/>
            <a:ext cx="274320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4" y="-1418519"/>
            <a:ext cx="12825482" cy="8552030"/>
          </a:xfrm>
          <a:prstGeom prst="rect">
            <a:avLst/>
          </a:prstGeom>
        </p:spPr>
      </p:pic>
      <p:sp>
        <p:nvSpPr>
          <p:cNvPr id="9" name="Parallelogram 28"/>
          <p:cNvSpPr/>
          <p:nvPr userDrawn="1"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 userDrawn="1"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Parallelogram 28"/>
          <p:cNvSpPr/>
          <p:nvPr userDrawn="1"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Parallelogram 28"/>
          <p:cNvSpPr/>
          <p:nvPr userDrawn="1"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3" name="Parallelogram 28"/>
          <p:cNvSpPr/>
          <p:nvPr userDrawn="1"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3" y="2179782"/>
            <a:ext cx="6978381" cy="2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ite-support@ku.edu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429" y="623984"/>
            <a:ext cx="66244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Linotype"/>
                <a:ea typeface="Gotham Medium" charset="0"/>
                <a:cs typeface="Gotham Medium" charset="0"/>
              </a:rPr>
              <a:t>PRESENTED BY 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Gotham Medium" charset="0"/>
                <a:cs typeface="Arial"/>
              </a:rPr>
              <a:t>ATS</a:t>
            </a:r>
            <a:endParaRPr lang="en-US" sz="2000">
              <a:solidFill>
                <a:srgbClr val="FFFFFF"/>
              </a:solidFill>
              <a:latin typeface="Palatino Linotype"/>
              <a:ea typeface="Gotham Medium" charset="0"/>
              <a:cs typeface="Gotham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844" y="1868833"/>
            <a:ext cx="1025031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i="1">
                <a:solidFill>
                  <a:srgbClr val="FFFFFF"/>
                </a:solidFill>
                <a:latin typeface="Palatino Linotype"/>
              </a:rPr>
              <a:t>2022-23 Test Administration Training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21F282-8230-46A0-A4F8-B17C69F8A206}"/>
              </a:ext>
            </a:extLst>
          </p:cNvPr>
          <p:cNvSpPr txBox="1"/>
          <p:nvPr/>
        </p:nvSpPr>
        <p:spPr>
          <a:xfrm>
            <a:off x="613553" y="3336733"/>
            <a:ext cx="5522666" cy="22467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u="sng">
                <a:solidFill>
                  <a:srgbClr val="FFFFFF"/>
                </a:solidFill>
                <a:latin typeface="Palatino Linotype"/>
              </a:rPr>
              <a:t>Presenters:</a:t>
            </a:r>
          </a:p>
          <a:p>
            <a:r>
              <a:rPr lang="en-US" sz="2800">
                <a:solidFill>
                  <a:srgbClr val="FFFFFF"/>
                </a:solidFill>
                <a:latin typeface="Palatino Linotype"/>
              </a:rPr>
              <a:t>Brad Hansen – Service Desk Lead</a:t>
            </a:r>
            <a:endParaRPr lang="en-US"/>
          </a:p>
          <a:p>
            <a:pPr fontAlgn="base"/>
            <a:r>
              <a:rPr lang="en-US" sz="2800">
                <a:solidFill>
                  <a:srgbClr val="FFFFFF"/>
                </a:solidFill>
                <a:latin typeface="Palatino Linotype"/>
              </a:rPr>
              <a:t>Charles Turner – Service Desk </a:t>
            </a:r>
            <a:endParaRPr lang="en-US" sz="2800">
              <a:solidFill>
                <a:srgbClr val="FFFFFF"/>
              </a:solidFill>
              <a:latin typeface="Palatino Linotype"/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  <a:latin typeface="Palatino Linotype"/>
                <a:cs typeface="Calibri"/>
              </a:rPr>
              <a:t>Joseph Kenney – Service Desk </a:t>
            </a:r>
            <a:endParaRPr lang="en-US"/>
          </a:p>
          <a:p>
            <a:r>
              <a:rPr lang="en-US" sz="2800">
                <a:solidFill>
                  <a:srgbClr val="FFFFFF"/>
                </a:solidFill>
                <a:latin typeface="Palatino Linotype"/>
                <a:cs typeface="Calibri"/>
              </a:rPr>
              <a:t>Katherine Kocen – Service Desk</a:t>
            </a:r>
            <a:endParaRPr lang="en-US" sz="2800">
              <a:solidFill>
                <a:srgbClr val="FFFFFF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26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739D-0F03-CF50-B965-424D34DC5E4D}"/>
              </a:ext>
            </a:extLst>
          </p:cNvPr>
          <p:cNvSpPr txBox="1"/>
          <p:nvPr/>
        </p:nvSpPr>
        <p:spPr>
          <a:xfrm>
            <a:off x="1443829" y="3155430"/>
            <a:ext cx="9304342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>
                <a:latin typeface="Palatino Linotype"/>
              </a:rPr>
              <a:t>Setting Student Accommodations</a:t>
            </a:r>
          </a:p>
          <a:p>
            <a:endParaRPr lang="en-US" sz="48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22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Setting Up Student Accommodations (PNP)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560899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Palatino Linotype"/>
              </a:rPr>
              <a:t>Test Assignment Impact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Accommodations such as Text to Speech and Spanish-language forms (Keyword Translation Display) require different tests be assigned to the student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Overnight Process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Settings &gt; Students &gt; View Students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Select the Organization and enter Search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Statuses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No Settings – Nothing has been set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cs typeface="Calibri" panose="020F0502020204030204"/>
              </a:rPr>
              <a:t>Custom – Student has accommodations set</a:t>
            </a:r>
          </a:p>
        </p:txBody>
      </p:sp>
      <p:pic>
        <p:nvPicPr>
          <p:cNvPr id="4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638E905-265D-13FC-8719-19D305CD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799237"/>
            <a:ext cx="5762445" cy="2871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700C5A-6271-E15D-3946-089F599C5F9F}"/>
              </a:ext>
            </a:extLst>
          </p:cNvPr>
          <p:cNvSpPr/>
          <p:nvPr/>
        </p:nvSpPr>
        <p:spPr>
          <a:xfrm>
            <a:off x="6289964" y="2182091"/>
            <a:ext cx="665019" cy="235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CE3A42A0-93D7-F665-354C-A2B604D6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49" y="2834407"/>
            <a:ext cx="7185803" cy="3590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Setting Up PNPs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96419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</a:rPr>
              <a:t>Find the student you need</a:t>
            </a:r>
            <a:endParaRPr lang="en-US">
              <a:latin typeface="Palatino Linotype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Click on the status link under the PNP Profile Column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View the Summary page to see what has been set</a:t>
            </a:r>
            <a:endParaRPr lang="en-US">
              <a:latin typeface="Palatino Linotype"/>
            </a:endParaRPr>
          </a:p>
          <a:p>
            <a:pPr marL="800100" lvl="1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28D0BC-6E8C-5E98-2EF7-6AED896D15D9}"/>
              </a:ext>
            </a:extLst>
          </p:cNvPr>
          <p:cNvSpPr/>
          <p:nvPr/>
        </p:nvSpPr>
        <p:spPr>
          <a:xfrm>
            <a:off x="5798667" y="4624128"/>
            <a:ext cx="741665" cy="242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Setting Up PNPs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765" y="2137083"/>
            <a:ext cx="868206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</a:rPr>
              <a:t>Review</a:t>
            </a:r>
            <a:r>
              <a:rPr lang="en-US" sz="2400">
                <a:latin typeface="Palatino Linotype"/>
                <a:ea typeface="+mn-lt"/>
                <a:cs typeface="+mn-lt"/>
              </a:rPr>
              <a:t> options available and briefly discuss them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Make selections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Save Settings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63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Setting Up PNPs Cont.</a:t>
            </a:r>
            <a:endParaRPr lang="en-US">
              <a:latin typeface="Palatino Linotype"/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06FF5E-ACA2-80AF-A793-910EF1B7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3" y="1640916"/>
            <a:ext cx="5466671" cy="3563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28D0BC-6E8C-5E98-2EF7-6AED896D15D9}"/>
              </a:ext>
            </a:extLst>
          </p:cNvPr>
          <p:cNvSpPr/>
          <p:nvPr/>
        </p:nvSpPr>
        <p:spPr>
          <a:xfrm>
            <a:off x="4799048" y="2205192"/>
            <a:ext cx="982190" cy="215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FDD389-5ADD-61E5-4538-651B3968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44" y="1650224"/>
            <a:ext cx="5939949" cy="3564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280176-5AF2-FD85-F5E5-0A1FBD805089}"/>
              </a:ext>
            </a:extLst>
          </p:cNvPr>
          <p:cNvSpPr/>
          <p:nvPr/>
        </p:nvSpPr>
        <p:spPr>
          <a:xfrm>
            <a:off x="6493645" y="1932236"/>
            <a:ext cx="766101" cy="317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Setting Up PNPs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203410"/>
            <a:ext cx="1154522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PNP Upload Option</a:t>
            </a:r>
            <a:endParaRPr lang="en-US">
              <a:latin typeface="Palatino Linotype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Reports &gt; Data Extracts &gt; PNP Settings(Abridged)&gt; Click New File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Select drop downs as needed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Use Excel. This provides the accepted options via drop downs in the file instead of referencing the manual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Select "Include students with no PNP settings"</a:t>
            </a:r>
          </a:p>
          <a:p>
            <a:pPr marL="1257300" lvl="2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This shows all students so you can make selections needed for students who did not previously have settings</a:t>
            </a:r>
          </a:p>
          <a:p>
            <a:pPr marL="800100" lvl="1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804C4A-40FD-22AF-BDE2-D4BAB6DD9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3" y="4215610"/>
            <a:ext cx="5070763" cy="2444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B97355-63BC-91FF-CA3A-F987173EE25B}"/>
              </a:ext>
            </a:extLst>
          </p:cNvPr>
          <p:cNvSpPr/>
          <p:nvPr/>
        </p:nvSpPr>
        <p:spPr>
          <a:xfrm>
            <a:off x="6830291" y="5396345"/>
            <a:ext cx="678874" cy="304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Setting Up PNPs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6197617" cy="51244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PNP Upload Option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Edit the CSV file to include the needed PNP settings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Save the file in the CSV format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Once saved it is ready to be uploaded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Setting &gt; Students &gt; Upload PNP</a:t>
            </a:r>
            <a:endParaRPr lang="en-US">
              <a:latin typeface="Palatino Linotype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Click "Select File"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Locate the file that had been edited and saved as a CSV and click open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Click Upload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file will go in pending and then change to complete once finished. The table will state how many were created and if any were rejected.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0CAA27-F2C1-C1C2-A3C4-0408B785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70" y="1786903"/>
            <a:ext cx="5416445" cy="2634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FCC511-4E96-A945-9195-1715182AD24E}"/>
              </a:ext>
            </a:extLst>
          </p:cNvPr>
          <p:cNvSpPr/>
          <p:nvPr/>
        </p:nvSpPr>
        <p:spPr>
          <a:xfrm>
            <a:off x="11102196" y="1835989"/>
            <a:ext cx="546340" cy="244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739D-0F03-CF50-B965-424D34DC5E4D}"/>
              </a:ext>
            </a:extLst>
          </p:cNvPr>
          <p:cNvSpPr txBox="1"/>
          <p:nvPr/>
        </p:nvSpPr>
        <p:spPr>
          <a:xfrm>
            <a:off x="2379652" y="3069354"/>
            <a:ext cx="789491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latin typeface="Palatino Linotype"/>
              </a:rPr>
              <a:t>Retrieving Student Logins and Daily Access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Retrieving Student Logins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679" y="1190026"/>
            <a:ext cx="517708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Palatino Linotype"/>
                <a:cs typeface="Calibri" panose="020F0502020204030204"/>
              </a:rPr>
              <a:t>Interim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My Tests &gt; Manage Tests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Select the row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Click on the Tickets button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646EA-3247-AC6D-141E-08BCE45316D2}"/>
              </a:ext>
            </a:extLst>
          </p:cNvPr>
          <p:cNvSpPr txBox="1"/>
          <p:nvPr/>
        </p:nvSpPr>
        <p:spPr>
          <a:xfrm>
            <a:off x="1350270" y="6311753"/>
            <a:ext cx="3048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Palatino Linotype" panose="02040502050505030304" pitchFamily="18" charset="0"/>
                <a:cs typeface="Calibri"/>
              </a:rPr>
              <a:t>*not used for testlets</a:t>
            </a:r>
            <a:endParaRPr lang="en-US" sz="1400">
              <a:latin typeface="Palatino Linotype" panose="02040502050505030304" pitchFamily="18" charset="0"/>
            </a:endParaRPr>
          </a:p>
        </p:txBody>
      </p:sp>
      <p:pic>
        <p:nvPicPr>
          <p:cNvPr id="7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110B518-3B2D-3F79-5F6B-C4ECA432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22" y="2720273"/>
            <a:ext cx="5552266" cy="3554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5FD3EA-9815-94A2-F7ED-ECA65E3FFABA}"/>
              </a:ext>
            </a:extLst>
          </p:cNvPr>
          <p:cNvSpPr/>
          <p:nvPr/>
        </p:nvSpPr>
        <p:spPr>
          <a:xfrm>
            <a:off x="3106277" y="5764707"/>
            <a:ext cx="510403" cy="210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Retrieving Student Logins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1035678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Palatino Linotype"/>
                <a:cs typeface="Calibri" panose="020F0502020204030204"/>
              </a:rPr>
              <a:t>Extracts</a:t>
            </a:r>
          </a:p>
          <a:p>
            <a:pPr marL="1257300" lvl="2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Reports &gt; Data Extracts &gt; Student Login Username/Passwords</a:t>
            </a:r>
          </a:p>
          <a:p>
            <a:pPr marL="1257300" lvl="2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Select New File</a:t>
            </a:r>
          </a:p>
          <a:p>
            <a:pPr marL="1257300" lvl="2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Select Dropdowns and file type</a:t>
            </a:r>
          </a:p>
          <a:p>
            <a:pPr marL="1714500" lvl="3" indent="-342900">
              <a:buFont typeface="Arial,Sans-Serif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Can be downloaded as a .csv or .pdf file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sp>
        <p:nvSpPr>
          <p:cNvPr id="5" name="AutoShape 2" descr="https://usc-powerpoint.officeapps.live.com/pods/GetClipboardImage.ashx?Id=34cd2c25-cc8d-4f4d-a73b-f3aaf4675fcf&amp;DC=PUS1&amp;pkey=808ac653-8b47-43a3-85fc-bbdfb6fcc77c&amp;wdwaccluster=PUS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usc-powerpoint.officeapps.live.com/pods/GetClipboardImage.ashx?Id=0b258c99-9dac-4aa0-bece-79e657918afc&amp;DC=PUS1&amp;pkey=78661c0b-9399-48ff-9ec4-614ff75e6b57&amp;wdwaccluster=PUS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171DB33-A691-DFE7-5067-09B87BF9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46" y="3434214"/>
            <a:ext cx="6456218" cy="3106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B4270-1DDA-52B2-16ED-B42F52DF2AA1}"/>
              </a:ext>
            </a:extLst>
          </p:cNvPr>
          <p:cNvSpPr/>
          <p:nvPr/>
        </p:nvSpPr>
        <p:spPr>
          <a:xfrm>
            <a:off x="7065818" y="5590309"/>
            <a:ext cx="568037" cy="26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1FBAFCC-F3FC-634C-A608-EA903594D3B0}"/>
              </a:ext>
            </a:extLst>
          </p:cNvPr>
          <p:cNvSpPr txBox="1">
            <a:spLocks/>
          </p:cNvSpPr>
          <p:nvPr/>
        </p:nvSpPr>
        <p:spPr>
          <a:xfrm>
            <a:off x="781888" y="1197883"/>
            <a:ext cx="7838076" cy="7227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>
                <a:latin typeface="Palatino Linotype"/>
                <a:cs typeface="Arial Hebrew"/>
              </a:rPr>
              <a:t>Our Agenda</a:t>
            </a:r>
            <a:endParaRPr lang="en-US" sz="5000">
              <a:latin typeface="Palatino Linotype"/>
              <a:cs typeface="Arial Hebrew" pitchFamily="2" charset="-79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B8C92B1-6D84-EE4E-AC24-015BB1345D86}"/>
              </a:ext>
            </a:extLst>
          </p:cNvPr>
          <p:cNvSpPr txBox="1">
            <a:spLocks/>
          </p:cNvSpPr>
          <p:nvPr/>
        </p:nvSpPr>
        <p:spPr>
          <a:xfrm>
            <a:off x="1276823" y="1433246"/>
            <a:ext cx="8830573" cy="54198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>
                <a:latin typeface="Palatino Linotype"/>
                <a:cs typeface="Arial"/>
              </a:rPr>
              <a:t>Kite Educator Portal</a:t>
            </a:r>
            <a:endParaRPr lang="en-US" dirty="0">
              <a:latin typeface="Palatino Linotype"/>
              <a:cs typeface="Calibri" panose="020F0502020204030204"/>
            </a:endParaRPr>
          </a:p>
          <a:p>
            <a:r>
              <a:rPr lang="en-US" dirty="0">
                <a:latin typeface="Palatino Linotype"/>
                <a:cs typeface="Arial"/>
              </a:rPr>
              <a:t>User Account Management</a:t>
            </a:r>
          </a:p>
          <a:p>
            <a:r>
              <a:rPr lang="en-US" dirty="0">
                <a:latin typeface="Palatino Linotype"/>
                <a:cs typeface="Arial"/>
              </a:rPr>
              <a:t>Setting Student Accommodations</a:t>
            </a:r>
          </a:p>
          <a:p>
            <a:r>
              <a:rPr lang="en-US" dirty="0">
                <a:latin typeface="Palatino Linotype"/>
                <a:cs typeface="Arial"/>
              </a:rPr>
              <a:t>Roster Management</a:t>
            </a:r>
          </a:p>
          <a:p>
            <a:r>
              <a:rPr lang="en-US" dirty="0">
                <a:latin typeface="Palatino Linotype"/>
                <a:cs typeface="Arial"/>
              </a:rPr>
              <a:t>Retrieving Student Logins and Daily Access Codes</a:t>
            </a:r>
          </a:p>
          <a:p>
            <a:r>
              <a:rPr lang="en-US" dirty="0">
                <a:latin typeface="Palatino Linotype"/>
                <a:cs typeface="Arial"/>
              </a:rPr>
              <a:t>Monitor Test Sessions</a:t>
            </a:r>
          </a:p>
          <a:p>
            <a:r>
              <a:rPr lang="en-US" dirty="0">
                <a:latin typeface="Palatino Linotype"/>
                <a:cs typeface="Arial"/>
              </a:rPr>
              <a:t>Kite Student Portal Navigation</a:t>
            </a:r>
          </a:p>
          <a:p>
            <a:endParaRPr lang="en-US" sz="3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30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31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0F273-0B51-4DBF-B3B9-AB19C366DE79}"/>
              </a:ext>
            </a:extLst>
          </p:cNvPr>
          <p:cNvSpPr txBox="1"/>
          <p:nvPr/>
        </p:nvSpPr>
        <p:spPr>
          <a:xfrm>
            <a:off x="1549400" y="1409700"/>
            <a:ext cx="912530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Daily Access Codes (DAC) are alphanumeric values generated in Educator Portal. 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The DAC offer an added level of security and is another way to ensure that students are accessing the correct test. 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Students would use their login usernames and passwords and the DAC to gain access to the </a:t>
            </a:r>
            <a:r>
              <a:rPr lang="en-US" sz="2400" dirty="0" err="1">
                <a:latin typeface="Palatino Linotype"/>
                <a:ea typeface="+mn-lt"/>
                <a:cs typeface="+mn-lt"/>
              </a:rPr>
              <a:t>Testlets</a:t>
            </a:r>
            <a:r>
              <a:rPr lang="en-US" sz="2400" dirty="0">
                <a:latin typeface="Palatino Linotype"/>
                <a:ea typeface="+mn-lt"/>
                <a:cs typeface="+mn-lt"/>
              </a:rPr>
              <a:t> in Student Portal.  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Each grade will have a different DAC. 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Each day the DAC will change. </a:t>
            </a:r>
            <a:endParaRPr lang="en-US" sz="2400">
              <a:latin typeface="Palatino Linotyp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Palatino Linotype"/>
                <a:ea typeface="+mn-lt"/>
                <a:cs typeface="+mn-lt"/>
              </a:rPr>
              <a:t>They are available at 2:30 PM central time for the following testing day.</a:t>
            </a:r>
            <a:endParaRPr lang="en-US" sz="2400">
              <a:latin typeface="Palatino Linotype"/>
              <a:ea typeface="+mn-lt"/>
              <a:cs typeface="+mn-lt"/>
            </a:endParaRPr>
          </a:p>
          <a:p>
            <a:endParaRPr lang="en-US" sz="2400" dirty="0">
              <a:latin typeface="Palatino Linotype"/>
              <a:cs typeface="Calibri"/>
            </a:endParaRPr>
          </a:p>
          <a:p>
            <a:endParaRPr lang="en-US" sz="2400" dirty="0">
              <a:latin typeface="Palatino Linotype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4C5-20CA-4AC8-8CE4-F45C4C1FD9B6}"/>
              </a:ext>
            </a:extLst>
          </p:cNvPr>
          <p:cNvSpPr txBox="1"/>
          <p:nvPr/>
        </p:nvSpPr>
        <p:spPr>
          <a:xfrm>
            <a:off x="1159669" y="485392"/>
            <a:ext cx="284097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latino Linotype"/>
              </a:rPr>
              <a:t>Daily Access Codes</a:t>
            </a:r>
            <a:endParaRPr lang="en-US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0F273-0B51-4DBF-B3B9-AB19C366DE79}"/>
              </a:ext>
            </a:extLst>
          </p:cNvPr>
          <p:cNvSpPr txBox="1"/>
          <p:nvPr/>
        </p:nvSpPr>
        <p:spPr>
          <a:xfrm>
            <a:off x="1549400" y="1409700"/>
            <a:ext cx="75438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Manage Tests &gt; Test Coordination</a:t>
            </a: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4C5-20CA-4AC8-8CE4-F45C4C1FD9B6}"/>
              </a:ext>
            </a:extLst>
          </p:cNvPr>
          <p:cNvSpPr txBox="1"/>
          <p:nvPr/>
        </p:nvSpPr>
        <p:spPr>
          <a:xfrm>
            <a:off x="1159669" y="485392"/>
            <a:ext cx="284097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latino Linotype"/>
              </a:rPr>
              <a:t>Daily Access Codes</a:t>
            </a:r>
            <a:endParaRPr lang="en-US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3" descr="A picture containing text, person, screenshot, working&#10;&#10;Description automatically generated">
            <a:extLst>
              <a:ext uri="{FF2B5EF4-FFF2-40B4-BE49-F238E27FC236}">
                <a16:creationId xmlns:a16="http://schemas.microsoft.com/office/drawing/2014/main" id="{A4258A7A-7CED-7A29-E2C2-069D4966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76" y="2147391"/>
            <a:ext cx="7157049" cy="3641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8FC04C-520A-1267-6EB1-3671993575BB}"/>
              </a:ext>
            </a:extLst>
          </p:cNvPr>
          <p:cNvSpPr/>
          <p:nvPr/>
        </p:nvSpPr>
        <p:spPr>
          <a:xfrm>
            <a:off x="3381555" y="2497347"/>
            <a:ext cx="1078300" cy="273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0F273-0B51-4DBF-B3B9-AB19C366DE79}"/>
              </a:ext>
            </a:extLst>
          </p:cNvPr>
          <p:cNvSpPr txBox="1"/>
          <p:nvPr/>
        </p:nvSpPr>
        <p:spPr>
          <a:xfrm>
            <a:off x="1549400" y="1409700"/>
            <a:ext cx="754380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Select the View Daily Access Codes tab</a:t>
            </a:r>
            <a:endParaRPr lang="en-US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Assessment Program will auto populate and select the Test Day from the drop down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This will generate a table with PDF documents with the DAC for each grade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The PDF documents can be downloaded and printed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4C5-20CA-4AC8-8CE4-F45C4C1FD9B6}"/>
              </a:ext>
            </a:extLst>
          </p:cNvPr>
          <p:cNvSpPr txBox="1"/>
          <p:nvPr/>
        </p:nvSpPr>
        <p:spPr>
          <a:xfrm>
            <a:off x="1159669" y="485392"/>
            <a:ext cx="284097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latino Linotype"/>
              </a:rPr>
              <a:t>Daily Access Codes</a:t>
            </a:r>
            <a:endParaRPr lang="en-US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B8BF96-77C0-C289-CD7B-86908C8A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2" y="4155825"/>
            <a:ext cx="7228936" cy="2212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B2EC33-A7D8-A3F9-0A8E-406A89A5856A}"/>
              </a:ext>
            </a:extLst>
          </p:cNvPr>
          <p:cNvSpPr/>
          <p:nvPr/>
        </p:nvSpPr>
        <p:spPr>
          <a:xfrm>
            <a:off x="1929442" y="4610819"/>
            <a:ext cx="1121433" cy="28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055F-7FA8-47F4-1CDF-6B5D3E7EE1B8}"/>
              </a:ext>
            </a:extLst>
          </p:cNvPr>
          <p:cNvSpPr/>
          <p:nvPr/>
        </p:nvSpPr>
        <p:spPr>
          <a:xfrm>
            <a:off x="3049977" y="5328788"/>
            <a:ext cx="1408980" cy="589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0F273-0B51-4DBF-B3B9-AB19C366DE79}"/>
              </a:ext>
            </a:extLst>
          </p:cNvPr>
          <p:cNvSpPr txBox="1"/>
          <p:nvPr/>
        </p:nvSpPr>
        <p:spPr>
          <a:xfrm>
            <a:off x="1161211" y="1424077"/>
            <a:ext cx="520029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Students will first log into Kite Student Portal with their username and password</a:t>
            </a:r>
            <a:endParaRPr lang="en-US" dirty="0"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Select Take a Test</a:t>
            </a:r>
            <a:endParaRPr lang="en-US" dirty="0"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Select the </a:t>
            </a:r>
            <a:r>
              <a:rPr lang="en-US" sz="2400" dirty="0" err="1">
                <a:latin typeface="Palatino Linotype"/>
                <a:cs typeface="Calibri"/>
              </a:rPr>
              <a:t>Testlet</a:t>
            </a:r>
            <a:r>
              <a:rPr lang="en-US" sz="2400" dirty="0">
                <a:latin typeface="Palatino Linotype"/>
                <a:cs typeface="Calibri"/>
              </a:rPr>
              <a:t> that they are taking</a:t>
            </a:r>
            <a:endParaRPr lang="en-US" dirty="0"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The Student will then get a screen to enter the DAC </a:t>
            </a:r>
            <a:endParaRPr lang="en-US" dirty="0"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Then click Let's Go</a:t>
            </a:r>
            <a:endParaRPr lang="en-US">
              <a:latin typeface="Calibri" panose="020F0502020204030204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The student then has access to the test and is brought to the directions screen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4C5-20CA-4AC8-8CE4-F45C4C1FD9B6}"/>
              </a:ext>
            </a:extLst>
          </p:cNvPr>
          <p:cNvSpPr txBox="1"/>
          <p:nvPr/>
        </p:nvSpPr>
        <p:spPr>
          <a:xfrm>
            <a:off x="1159669" y="485392"/>
            <a:ext cx="366170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latino Linotype"/>
              </a:rPr>
              <a:t>Daily Access Codes Cont.</a:t>
            </a:r>
            <a:endParaRPr lang="en-US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0BF744-86CC-6A09-E324-4138CA5C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8" y="1290906"/>
            <a:ext cx="6064369" cy="23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739D-0F03-CF50-B965-424D34DC5E4D}"/>
              </a:ext>
            </a:extLst>
          </p:cNvPr>
          <p:cNvSpPr txBox="1"/>
          <p:nvPr/>
        </p:nvSpPr>
        <p:spPr>
          <a:xfrm>
            <a:off x="2416875" y="3172178"/>
            <a:ext cx="6097823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>
                <a:latin typeface="Palatino Linotype"/>
              </a:rPr>
              <a:t>Monitor Test Sessions</a:t>
            </a:r>
          </a:p>
          <a:p>
            <a:endParaRPr lang="en-US" sz="48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523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Monitoring Test Sessions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115452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Interim Tab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My Tests &gt; Manage Tests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Select the section to monitor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Click on the Monitor button</a:t>
            </a:r>
          </a:p>
          <a:p>
            <a:pPr lvl="3"/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75E7-7C99-E4DE-4B9F-40B6E86CEF7D}"/>
              </a:ext>
            </a:extLst>
          </p:cNvPr>
          <p:cNvSpPr txBox="1"/>
          <p:nvPr/>
        </p:nvSpPr>
        <p:spPr>
          <a:xfrm>
            <a:off x="5807482" y="6375746"/>
            <a:ext cx="3048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*not used for </a:t>
            </a:r>
            <a:r>
              <a:rPr lang="en-US" sz="1400" err="1">
                <a:cs typeface="Calibri"/>
              </a:rPr>
              <a:t>testlets</a:t>
            </a:r>
            <a:endParaRPr lang="en-US" sz="1400" err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B888323-3703-30B7-3117-F05B3EC19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22" y="2816700"/>
            <a:ext cx="4376979" cy="38141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14618-AF95-6C94-F5E6-9698AC8981D1}"/>
              </a:ext>
            </a:extLst>
          </p:cNvPr>
          <p:cNvCxnSpPr>
            <a:cxnSpLocks/>
          </p:cNvCxnSpPr>
          <p:nvPr/>
        </p:nvCxnSpPr>
        <p:spPr>
          <a:xfrm>
            <a:off x="1837409" y="5975040"/>
            <a:ext cx="552772" cy="333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Monitoring Test Sessions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1154522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Understanding the Monitoring screen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Student Name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Lists every student who are assigned to the selected test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Overall Status of the session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Quickly view who hasn’t started, who are currently in the test, and who have completed the test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2EE693A-C8FB-5272-53D4-48A10D16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01" y="3900332"/>
            <a:ext cx="5991273" cy="2353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6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Monitoring Test Sessions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1154522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Number of unanswered questions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Answer legend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If there are any unanswered items, test administrators can see which specific item has not yet been answered for individual students.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Many test administrators will have the students wait to submit the test until they can confirm everything is answered.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20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Monitoring Test Sessions Cont.</a:t>
            </a:r>
            <a:endParaRPr lang="en-US">
              <a:latin typeface="Palatino Linotype"/>
            </a:endParaRPr>
          </a:p>
        </p:txBody>
      </p:sp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A7B6338-6476-D014-79B9-9D343F5AD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8" r="-205" b="588"/>
          <a:stretch/>
        </p:blipFill>
        <p:spPr>
          <a:xfrm>
            <a:off x="735361" y="1648732"/>
            <a:ext cx="10815238" cy="3313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1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Monitoring Test Sessions 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5578375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Different Questions and sections</a:t>
            </a:r>
            <a:endParaRPr lang="en-US" sz="2300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Indicates the number of questions and the different sections the test may contain</a:t>
            </a:r>
            <a:endParaRPr lang="en-US" sz="23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End Test Session</a:t>
            </a:r>
            <a:endParaRPr lang="en-US" sz="2300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Proctors can manually end the test session for students by clicking on the End Test session button.</a:t>
            </a:r>
            <a:endParaRPr lang="en-US" sz="2300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Test Sessions can be ended for just 1 student, multiple students, or all students assigned to the test.</a:t>
            </a:r>
            <a:endParaRPr lang="en-US" sz="23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300">
                <a:latin typeface="Palatino Linotype"/>
                <a:ea typeface="+mn-lt"/>
                <a:cs typeface="+mn-lt"/>
              </a:rPr>
              <a:t>Reactivate Test Session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>
                <a:latin typeface="Palatino Linotype"/>
                <a:cs typeface="Calibri" panose="020F0502020204030204"/>
              </a:rPr>
              <a:t>Please contact the Service Desk for Reactivation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3DE81C5-FAD8-B802-F385-8AA6069E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180" y="2037421"/>
            <a:ext cx="6049505" cy="24861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1710CD-B912-26A0-F58E-E7B668221670}"/>
              </a:ext>
            </a:extLst>
          </p:cNvPr>
          <p:cNvCxnSpPr>
            <a:cxnSpLocks/>
          </p:cNvCxnSpPr>
          <p:nvPr/>
        </p:nvCxnSpPr>
        <p:spPr>
          <a:xfrm>
            <a:off x="11089035" y="3992102"/>
            <a:ext cx="423621" cy="281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739D-0F03-CF50-B965-424D34DC5E4D}"/>
              </a:ext>
            </a:extLst>
          </p:cNvPr>
          <p:cNvSpPr txBox="1"/>
          <p:nvPr/>
        </p:nvSpPr>
        <p:spPr>
          <a:xfrm>
            <a:off x="3109602" y="3130614"/>
            <a:ext cx="572111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>
                <a:latin typeface="Palatino Linotype"/>
              </a:rPr>
              <a:t>Kite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19408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739D-0F03-CF50-B965-424D34DC5E4D}"/>
              </a:ext>
            </a:extLst>
          </p:cNvPr>
          <p:cNvSpPr txBox="1"/>
          <p:nvPr/>
        </p:nvSpPr>
        <p:spPr>
          <a:xfrm>
            <a:off x="1654875" y="3172178"/>
            <a:ext cx="8742778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>
                <a:latin typeface="Palatino Linotype"/>
              </a:rPr>
              <a:t> Kite Student Portal Navigation</a:t>
            </a:r>
          </a:p>
          <a:p>
            <a:endParaRPr lang="en-US" sz="48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963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Introduction to Student Portal</a:t>
            </a:r>
            <a:endParaRPr lang="en-US">
              <a:latin typeface="Palatino Linotype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8CFFC2-3FD1-D490-25AB-A5FADC8A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47" y="1854695"/>
            <a:ext cx="5672784" cy="3166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6D04BF-8A49-374F-D3D5-73B25E73FCE8}"/>
              </a:ext>
            </a:extLst>
          </p:cNvPr>
          <p:cNvSpPr txBox="1"/>
          <p:nvPr/>
        </p:nvSpPr>
        <p:spPr>
          <a:xfrm>
            <a:off x="901032" y="1382295"/>
            <a:ext cx="58580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Student Portal Login </a:t>
            </a:r>
            <a:endParaRPr lang="en-US" sz="2400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Enter Username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Enter Password 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Sign In</a:t>
            </a:r>
          </a:p>
        </p:txBody>
      </p:sp>
    </p:spTree>
    <p:extLst>
      <p:ext uri="{BB962C8B-B14F-4D97-AF65-F5344CB8AC3E}">
        <p14:creationId xmlns:p14="http://schemas.microsoft.com/office/powerpoint/2010/main" val="27219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D75F22-7553-1454-9806-B3B417006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9" y="1055289"/>
            <a:ext cx="5396705" cy="261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7C768-391D-5106-5B92-68420C35323A}"/>
              </a:ext>
            </a:extLst>
          </p:cNvPr>
          <p:cNvSpPr txBox="1"/>
          <p:nvPr/>
        </p:nvSpPr>
        <p:spPr>
          <a:xfrm>
            <a:off x="1144438" y="1489494"/>
            <a:ext cx="48279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Student Portal landing page​</a:t>
            </a:r>
            <a:endParaRPr lang="en-US"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Take a Test​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Practice First​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Sign out​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Arial"/>
              </a:rPr>
              <a:t>Close Kite​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2218" y="512151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</a:t>
            </a:r>
            <a:endParaRPr lang="en-US" dirty="0">
              <a:latin typeface="Palatino Linotype"/>
            </a:endParaRPr>
          </a:p>
        </p:txBody>
      </p:sp>
      <p:pic>
        <p:nvPicPr>
          <p:cNvPr id="2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6DEF3BD-648B-148F-E50B-4FF65DC5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48" y="3749151"/>
            <a:ext cx="5164810" cy="28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18" y="512151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</a:t>
            </a:r>
            <a:endParaRPr lang="en-US" dirty="0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601749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Test Features and functionality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Toolbox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TTS (Text to Speech)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Help Icon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Flag Questions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Test Navigation</a:t>
            </a:r>
            <a:endParaRPr lang="en-US" sz="2400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Click on the “Back” and "Next” buttons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Can also choose specific questions with the numbers along the top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Clear will clear the answer that was selected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Save will save the </a:t>
            </a:r>
            <a:r>
              <a:rPr lang="en-US" sz="2400" err="1">
                <a:latin typeface="Palatino Linotype"/>
                <a:cs typeface="Calibri" panose="020F0502020204030204"/>
              </a:rPr>
              <a:t>Testlet</a:t>
            </a:r>
            <a:r>
              <a:rPr lang="en-US" sz="2400">
                <a:latin typeface="Palatino Linotype"/>
                <a:cs typeface="Calibri" panose="020F0502020204030204"/>
              </a:rPr>
              <a:t> to be continued later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61177F-A0D6-61A0-021D-192BBF76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70" y="1355270"/>
            <a:ext cx="6112041" cy="34858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64C14F-59FD-D677-FF10-50ADA69A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053" y="1357390"/>
            <a:ext cx="6112585" cy="3645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7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6762D-AE6D-424C-FCF4-31116D4373D2}"/>
              </a:ext>
            </a:extLst>
          </p:cNvPr>
          <p:cNvSpPr txBox="1"/>
          <p:nvPr/>
        </p:nvSpPr>
        <p:spPr>
          <a:xfrm>
            <a:off x="1101306" y="511834"/>
            <a:ext cx="46266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Student Portal Navigation Cont.</a:t>
            </a:r>
            <a:endParaRPr lang="en-US" sz="2400">
              <a:latin typeface="Palatino Linotype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FF08C-E5A5-76E6-04B3-D18CF0D400EC}"/>
              </a:ext>
            </a:extLst>
          </p:cNvPr>
          <p:cNvSpPr txBox="1"/>
          <p:nvPr/>
        </p:nvSpPr>
        <p:spPr>
          <a:xfrm>
            <a:off x="1049547" y="1639018"/>
            <a:ext cx="483079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TTS (Text to Speech)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Student can select the play button to start the TTS and the pause button to stop the TTS.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next and back buttons on either side of the play will advance the TTS to the next section of the question.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As the text is read it is highlighted yellow.</a:t>
            </a:r>
          </a:p>
        </p:txBody>
      </p:sp>
      <p:pic>
        <p:nvPicPr>
          <p:cNvPr id="8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D7F296E-43C6-ACB6-D856-4DB49394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4" y="1094520"/>
            <a:ext cx="4899805" cy="2124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249069-AD2D-69D1-7E54-74F1D3C82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04" y="3262515"/>
            <a:ext cx="4454104" cy="237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911921-1B1D-E164-ACB7-6CE2F29CD403}"/>
              </a:ext>
            </a:extLst>
          </p:cNvPr>
          <p:cNvSpPr txBox="1"/>
          <p:nvPr/>
        </p:nvSpPr>
        <p:spPr>
          <a:xfrm>
            <a:off x="6671093" y="5693434"/>
            <a:ext cx="153837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latin typeface="Palatino Linotype"/>
                <a:cs typeface="Calibri"/>
              </a:rPr>
              <a:t>Note: Screenshot from practice test.</a:t>
            </a:r>
            <a:endParaRPr lang="en-US" sz="1100" i="1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7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6762D-AE6D-424C-FCF4-31116D4373D2}"/>
              </a:ext>
            </a:extLst>
          </p:cNvPr>
          <p:cNvSpPr txBox="1"/>
          <p:nvPr/>
        </p:nvSpPr>
        <p:spPr>
          <a:xfrm>
            <a:off x="1101306" y="511834"/>
            <a:ext cx="46266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Student Portal Navigation Cont.</a:t>
            </a:r>
            <a:endParaRPr lang="en-US" sz="2400">
              <a:latin typeface="Palatino Linotype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FF08C-E5A5-76E6-04B3-D18CF0D400EC}"/>
              </a:ext>
            </a:extLst>
          </p:cNvPr>
          <p:cNvSpPr txBox="1"/>
          <p:nvPr/>
        </p:nvSpPr>
        <p:spPr>
          <a:xfrm>
            <a:off x="1049547" y="1639018"/>
            <a:ext cx="444260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Help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Displays additional information about how to manipulate and respond to the particular question type.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Does not cover content.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Close the help box with the X to continue answering the question.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A298E074-3306-A57C-5554-06E999BE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61" y="2183741"/>
            <a:ext cx="3100477" cy="23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6762D-AE6D-424C-FCF4-31116D4373D2}"/>
              </a:ext>
            </a:extLst>
          </p:cNvPr>
          <p:cNvSpPr txBox="1"/>
          <p:nvPr/>
        </p:nvSpPr>
        <p:spPr>
          <a:xfrm>
            <a:off x="1101306" y="511834"/>
            <a:ext cx="46266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Student Portal Navigation Cont.</a:t>
            </a:r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74B95D-A24C-904E-BCDC-61F050AA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36" y="1074228"/>
            <a:ext cx="5489274" cy="294934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5224B11-36BE-6E16-864B-D6A1EF71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600" y="4035183"/>
            <a:ext cx="6976716" cy="1659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FF08C-E5A5-76E6-04B3-D18CF0D400EC}"/>
              </a:ext>
            </a:extLst>
          </p:cNvPr>
          <p:cNvSpPr txBox="1"/>
          <p:nvPr/>
        </p:nvSpPr>
        <p:spPr>
          <a:xfrm>
            <a:off x="385518" y="1541046"/>
            <a:ext cx="452496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Save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save button will save the </a:t>
            </a:r>
            <a:r>
              <a:rPr lang="en-US" sz="2400" err="1">
                <a:latin typeface="Palatino Linotype"/>
                <a:cs typeface="Calibri" panose="020F0502020204030204"/>
              </a:rPr>
              <a:t>Testlet</a:t>
            </a:r>
            <a:r>
              <a:rPr lang="en-US" sz="2400">
                <a:latin typeface="Palatino Linotype"/>
                <a:cs typeface="Calibri" panose="020F0502020204030204"/>
              </a:rPr>
              <a:t> and all of the work that has been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After clicking save the student will receive a pop up to confirm that they are saving the </a:t>
            </a:r>
            <a:r>
              <a:rPr lang="en-US" sz="2400" err="1">
                <a:latin typeface="Palatino Linotype"/>
                <a:cs typeface="Calibri" panose="020F0502020204030204"/>
              </a:rPr>
              <a:t>Testlet</a:t>
            </a:r>
            <a:r>
              <a:rPr lang="en-US" sz="2400">
                <a:latin typeface="Palatino Linotype"/>
                <a:cs typeface="Calibri" panose="020F0502020204030204"/>
              </a:rPr>
              <a:t> and not submitting</a:t>
            </a:r>
          </a:p>
        </p:txBody>
      </p:sp>
    </p:spTree>
    <p:extLst>
      <p:ext uri="{BB962C8B-B14F-4D97-AF65-F5344CB8AC3E}">
        <p14:creationId xmlns:p14="http://schemas.microsoft.com/office/powerpoint/2010/main" val="18039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6762D-AE6D-424C-FCF4-31116D4373D2}"/>
              </a:ext>
            </a:extLst>
          </p:cNvPr>
          <p:cNvSpPr txBox="1"/>
          <p:nvPr/>
        </p:nvSpPr>
        <p:spPr>
          <a:xfrm>
            <a:off x="1101306" y="511834"/>
            <a:ext cx="46266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Student Portal Navigation Cont.</a:t>
            </a:r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B6CE3F-B7F4-A532-7AD8-B7F9EC940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1536249"/>
            <a:ext cx="11240220" cy="766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DF11D-04A4-C124-FDE1-03FB5B5A8458}"/>
              </a:ext>
            </a:extLst>
          </p:cNvPr>
          <p:cNvSpPr txBox="1"/>
          <p:nvPr/>
        </p:nvSpPr>
        <p:spPr>
          <a:xfrm>
            <a:off x="531962" y="2789207"/>
            <a:ext cx="662796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Blue dot: question has been answered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Red box: questions has not been answered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Blue dot and blue flag: question has been answered and has been marked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Red flag: question has not been answered and has been marked for review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4E2466-9E29-691E-3054-E118D50E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914" y="2707886"/>
            <a:ext cx="4500472" cy="1643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04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1867" y="1513552"/>
            <a:ext cx="509741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Pointer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Calculator (Grade 7 Math)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Basic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Notes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Highlighter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Eraser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Striker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Magnification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Masking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Color Overlays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Color Contrast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latin typeface="Palatino Linotype"/>
                <a:cs typeface="Calibri" panose="020F0502020204030204"/>
              </a:rPr>
              <a:t>Reverse Contrast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6FD52D-1F29-F345-6D5A-95B41E0B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76" y="1426486"/>
            <a:ext cx="1449154" cy="41148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AD6415E-5946-6A88-6427-8237D157A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204" y="4434827"/>
            <a:ext cx="1458133" cy="3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351134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Pointer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Pointer tool is the tool that the students will use most.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This tools allows a student to select items and click to answer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5F832707-7526-180C-B145-03480C8B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739" y="1781992"/>
            <a:ext cx="7430217" cy="1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Introduction to Educator Portal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8072" y="1439576"/>
            <a:ext cx="560899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</a:rPr>
              <a:t>Logging In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Landing Page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Navigation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Announcements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92F6E2-CB49-E4B4-2BFE-38797AA2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18" y="1441719"/>
            <a:ext cx="3333135" cy="370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6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891567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Basic Calculator 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Available for Grade 7 Math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basic calculator tool allows students to perform simple mathematical calculations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>
              <a:latin typeface="Palatino Linotype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98A1A4-F292-819E-D8F1-3BCE6EC1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28" y="1714956"/>
            <a:ext cx="4525991" cy="32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89156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Notes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notes tool allows students to make notes about an assessment question. 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Student notes are not saved after ending the test.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student can delete a note by clicking the X in the top left corner.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Notes is available on the math </a:t>
            </a:r>
            <a:r>
              <a:rPr lang="en-US" sz="2400" err="1">
                <a:latin typeface="Palatino Linotype"/>
                <a:cs typeface="Calibri" panose="020F0502020204030204"/>
              </a:rPr>
              <a:t>testlets</a:t>
            </a:r>
            <a:r>
              <a:rPr lang="en-US" sz="2400">
                <a:latin typeface="Palatino Linotype"/>
                <a:cs typeface="Calibri" panose="020F0502020204030204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A3EFA8-00D6-1F10-58A3-22C73A44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52" y="1588768"/>
            <a:ext cx="5767009" cy="36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02083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Highlighter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highlighter tool allows a student to select and highlight text within the question.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student can drag the highlight a word or area.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This tool changes the cursor to a pink highlighter.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60C802-11EC-BB15-5BDB-F5AE6B16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56" y="1756713"/>
            <a:ext cx="5957887" cy="3356478"/>
          </a:xfrm>
          <a:prstGeom prst="rect">
            <a:avLst/>
          </a:prstGeom>
        </p:spPr>
      </p:pic>
      <p:pic>
        <p:nvPicPr>
          <p:cNvPr id="5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00A4B41-2CDF-880C-C68F-E4E8B0085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610" y="2262752"/>
            <a:ext cx="824152" cy="23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38993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Eraser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eraser tool allows the student to remove highlighter and strikethrough effects from the selected 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To switch off from using the eraser, click the eraser icon or the pointer tool.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This tool changes the cursor from an arrow or marker to pencil.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38FD19-FE63-9198-3BAE-A19F352F8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18" y="1671306"/>
            <a:ext cx="6112668" cy="3515388"/>
          </a:xfrm>
          <a:prstGeom prst="rect">
            <a:avLst/>
          </a:prstGeo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3287224-8972-0614-BFDE-AE567CEE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79" y="2204634"/>
            <a:ext cx="862897" cy="24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00893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Striker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striker tool allows a student to select a multiple choice or muti select answer choice and mark a line through the middle of the text to cross it out.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striker tool changes the cursor from an arrow to a blue marker.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3A06C6-5BA5-B764-355B-BB2FF28C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633988"/>
            <a:ext cx="6660356" cy="3756711"/>
          </a:xfrm>
          <a:prstGeom prst="rect">
            <a:avLst/>
          </a:prstGeo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6D8F722-C670-1F3D-9800-D76D79F4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85" y="2178804"/>
            <a:ext cx="953304" cy="27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31849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Magnification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magnification tool allows a student to enlarge the screen during the test.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Students can click on a magnification level or use the magnifying glass to zoom in and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09311BBF-233D-0FE5-081D-3C3D1D47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94" y="1639842"/>
            <a:ext cx="6434137" cy="35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31849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Color Overlay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color overlay tool allows a student to change the background color of the test.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standard background color is white.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8FAA8A3-9EA2-AE57-DD1A-07BAFA8B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06" y="2074069"/>
            <a:ext cx="5934074" cy="18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31849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Color Contrast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color contrast tool allows a student to change the color of the assessment font and the background color.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 upper (left) portion of the circle indicates the text color and the lower (right) portion of the circle indicated background color.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4ADACA-A19C-32F9-D3B8-C723B135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06" y="2402681"/>
            <a:ext cx="6362699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31849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Reverse Contrast</a:t>
            </a:r>
            <a:endParaRPr lang="en-US" sz="240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reverse contrast tool allows a student to change the assessment back ground to black and the text to white.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0171D8CD-805A-4B4B-408A-028F9719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94" y="2541310"/>
            <a:ext cx="6791324" cy="13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F6E5B-0788-A2D8-D497-E542C8C78A25}"/>
              </a:ext>
            </a:extLst>
          </p:cNvPr>
          <p:cNvSpPr txBox="1"/>
          <p:nvPr/>
        </p:nvSpPr>
        <p:spPr>
          <a:xfrm>
            <a:off x="765920" y="1634771"/>
            <a:ext cx="447327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Masking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The masking tool allows a student to mask, or cover part of the test.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alatino Linotype"/>
                <a:cs typeface="Calibri" panose="020F0502020204030204"/>
              </a:rPr>
              <a:t>After a student clicks the making button, a black box appears on the screen and the student can move the masking box by dragging it to different areas of the screen.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616F-7B85-F281-C25B-5BFFD1DE775D}"/>
              </a:ext>
            </a:extLst>
          </p:cNvPr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Tool Box Cont.</a:t>
            </a:r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F9A039-1FF9-2A89-7A88-BE4594ACC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971763"/>
            <a:ext cx="4564857" cy="47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Navigation </a:t>
            </a:r>
            <a:endParaRPr lang="en-US">
              <a:solidFill>
                <a:srgbClr val="FFFFFF"/>
              </a:solidFill>
              <a:latin typeface="Palatino Linotype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576317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Palatino Linotype"/>
                <a:cs typeface="Calibri"/>
              </a:rPr>
              <a:t>Settings Tab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Organization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View the organizations listed in your district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Rosters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Manage rosters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Students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Manage student data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Users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Manage User data</a:t>
            </a:r>
          </a:p>
          <a:p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3" name="Picture 3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D652CB74-1DC4-4BC3-26FF-D1C9BC42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5" y="1344580"/>
            <a:ext cx="5934973" cy="4168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3D3EB5-E00F-285E-546A-4E69EF469357}"/>
              </a:ext>
            </a:extLst>
          </p:cNvPr>
          <p:cNvSpPr/>
          <p:nvPr/>
        </p:nvSpPr>
        <p:spPr>
          <a:xfrm>
            <a:off x="6414655" y="2667000"/>
            <a:ext cx="775855" cy="678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550673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Ending Test Session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Review and End Page</a:t>
            </a:r>
            <a:endParaRPr lang="en-US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Answered vs Unanswered</a:t>
            </a:r>
            <a:endParaRPr lang="en-US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Flagged Items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Once students have reviewed their answers, they will click on the "End" button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Confirm screen to end the session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Taken back to the landing page</a:t>
            </a:r>
            <a:endParaRPr lang="en-US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5A61F5-ED83-7AF4-73E9-EFF3FF0E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212" y="1720882"/>
            <a:ext cx="6179388" cy="30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594438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Log out and closing of Student Portal.</a:t>
            </a:r>
            <a:endParaRPr lang="en-US" sz="2400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Varies depending on the testing platform</a:t>
            </a:r>
            <a:endParaRPr lang="en-US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PC, Macs, iPads</a:t>
            </a:r>
            <a:endParaRPr lang="en-US">
              <a:latin typeface="Palatino Linotype"/>
              <a:cs typeface="Calibri" panose="020F0502020204030204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Once the test session has been ended, select            and then the           button or just click the Sign Out button</a:t>
            </a:r>
            <a:endParaRPr lang="en-US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Chromebook</a:t>
            </a:r>
            <a:endParaRPr lang="en-US">
              <a:latin typeface="Palatino Linotype"/>
              <a:cs typeface="Calibri" panose="020F0502020204030204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Reboot the device</a:t>
            </a:r>
            <a:endParaRPr lang="en-US">
              <a:latin typeface="Palatino Linotype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6060EB-EFE8-FF8E-E231-9640F0DB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6" y="1142386"/>
            <a:ext cx="5571639" cy="3131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512DF8-9242-D665-4AC2-1ADC0D556CEB}"/>
              </a:ext>
            </a:extLst>
          </p:cNvPr>
          <p:cNvCxnSpPr/>
          <p:nvPr/>
        </p:nvCxnSpPr>
        <p:spPr>
          <a:xfrm>
            <a:off x="6887719" y="3763339"/>
            <a:ext cx="901484" cy="359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>
            <a:extLst>
              <a:ext uri="{FF2B5EF4-FFF2-40B4-BE49-F238E27FC236}">
                <a16:creationId xmlns:a16="http://schemas.microsoft.com/office/drawing/2014/main" id="{A275CB64-93AE-C34D-DF21-624F2CF7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91" y="3272002"/>
            <a:ext cx="735068" cy="31399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CB340D3-210F-B459-ED99-2A5FE84D7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37" y="3668439"/>
            <a:ext cx="710325" cy="2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11545223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Test Interruptions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Internet connection issues</a:t>
            </a:r>
            <a:endParaRPr lang="en-US" sz="2400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Should the internet connection drop during testing, progress will automatically be saved.</a:t>
            </a:r>
            <a:endParaRPr lang="en-US">
              <a:latin typeface="Palatino Linotype"/>
              <a:cs typeface="Calibri" panose="020F0502020204030204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Student Portal may lock up if it detects no internet connection and the device might need to be restarted.</a:t>
            </a:r>
            <a:endParaRPr lang="en-US">
              <a:latin typeface="Palatino Linotype"/>
              <a:cs typeface="Calibri" panose="020F0502020204030204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Testing can resume once a connection has been re-established.</a:t>
            </a:r>
            <a:endParaRPr lang="en-US">
              <a:latin typeface="Palatino Linotype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endParaRPr lang="en-US" sz="240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sz="240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5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Student Portal Navigation Cont.</a:t>
            </a:r>
            <a:endParaRPr lang="en-US"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6401723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Quit Password</a:t>
            </a:r>
            <a:endParaRPr lang="en-US">
              <a:latin typeface="Palatino Linotype"/>
              <a:cs typeface="Calibri" panose="020F0502020204030204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If Student Portal is not closed out properly, or if there is no internet connection upon launching the application, users might encounter a screen asking for a Quit Password to unlock the device.</a:t>
            </a:r>
            <a:endParaRPr lang="en-US">
              <a:latin typeface="Palatino Linotype"/>
              <a:cs typeface="Calibri" panose="020F0502020204030204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Users with an account in Educator Portal will need to contact the Kite Service Desk in order to obtain the password.</a:t>
            </a:r>
            <a:endParaRPr lang="en-US">
              <a:latin typeface="Palatino Linotype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9BEF462-1A78-A802-2855-7E0409EA2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0" t="3804" r="12058" b="14984"/>
          <a:stretch/>
        </p:blipFill>
        <p:spPr>
          <a:xfrm>
            <a:off x="7211785" y="2205037"/>
            <a:ext cx="4234544" cy="2735303"/>
          </a:xfrm>
          <a:prstGeom prst="rect">
            <a:avLst/>
          </a:prstGeom>
          <a:ln>
            <a:solidFill>
              <a:srgbClr val="2E75B6"/>
            </a:solidFill>
          </a:ln>
        </p:spPr>
      </p:pic>
    </p:spTree>
    <p:extLst>
      <p:ext uri="{BB962C8B-B14F-4D97-AF65-F5344CB8AC3E}">
        <p14:creationId xmlns:p14="http://schemas.microsoft.com/office/powerpoint/2010/main" val="3205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solidFill>
                <a:srgbClr val="FFFFFF"/>
              </a:solidFill>
              <a:latin typeface="Arial Hebrew" charset="-79"/>
              <a:ea typeface="Gotham" charset="0"/>
              <a:cs typeface="Gotha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0646" y="3061290"/>
            <a:ext cx="46255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4800">
                <a:latin typeface="Palatino Linotype"/>
              </a:rPr>
              <a:t>Any Questions?</a:t>
            </a:r>
            <a:endParaRPr lang="en-US" sz="4800">
              <a:latin typeface="Palatino Linotyp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Gotham" charset="0"/>
                <a:cs typeface="Gotham" charset="0"/>
              </a:rPr>
              <a:t>Contact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62050-B64C-48EF-AAB9-0EC17A1E566C}"/>
              </a:ext>
            </a:extLst>
          </p:cNvPr>
          <p:cNvSpPr txBox="1"/>
          <p:nvPr/>
        </p:nvSpPr>
        <p:spPr>
          <a:xfrm>
            <a:off x="1279141" y="2284684"/>
            <a:ext cx="918980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2800" dirty="0">
                <a:latin typeface="Palatino Linotype"/>
              </a:rPr>
              <a:t>Kite Service Desk</a:t>
            </a:r>
          </a:p>
          <a:p>
            <a:pPr algn="ctr" fontAlgn="base"/>
            <a:r>
              <a:rPr lang="en-US" sz="2800" dirty="0">
                <a:latin typeface="Palatino Linotype"/>
              </a:rPr>
              <a:t>855-277-9752</a:t>
            </a:r>
            <a:br>
              <a:rPr lang="en-US" sz="2800" dirty="0">
                <a:latin typeface="Palatino Linotype"/>
              </a:rPr>
            </a:br>
            <a:r>
              <a:rPr lang="en-US" sz="2800" dirty="0">
                <a:latin typeface="Palatino Linotype"/>
              </a:rPr>
              <a:t>7:00 a.m. – 5:00 p.m. Central</a:t>
            </a:r>
            <a:endParaRPr lang="en-US" sz="2800" dirty="0">
              <a:latin typeface="Palatino Linotype"/>
              <a:cs typeface="Calibri"/>
            </a:endParaRPr>
          </a:p>
          <a:p>
            <a:pPr algn="ctr" fontAlgn="base"/>
            <a:r>
              <a:rPr lang="en-US" sz="2800" dirty="0">
                <a:latin typeface="Palatino Linotype"/>
                <a:hlinkClick r:id="rId3"/>
              </a:rPr>
              <a:t>Kite-support@ku.edu</a:t>
            </a:r>
            <a:endParaRPr lang="en-US" sz="2800" dirty="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320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28"/>
          <p:cNvSpPr/>
          <p:nvPr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" name="Parallelogram 28"/>
          <p:cNvSpPr/>
          <p:nvPr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Parallelogram 28"/>
          <p:cNvSpPr/>
          <p:nvPr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Parallelogram 28"/>
          <p:cNvSpPr/>
          <p:nvPr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Navigation </a:t>
            </a:r>
            <a:endParaRPr lang="en-US">
              <a:solidFill>
                <a:srgbClr val="FFFFFF"/>
              </a:solidFill>
              <a:latin typeface="Palatino Linotype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505868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Manage Test tab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Test Coordination</a:t>
            </a:r>
            <a:endParaRPr lang="en-US" sz="2400" dirty="0">
              <a:latin typeface="Palatino Linotype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View Daily Access Codes</a:t>
            </a:r>
            <a:endParaRPr lang="en-US" sz="2400" dirty="0">
              <a:latin typeface="Palatino Linotype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Test Management</a:t>
            </a:r>
            <a:endParaRPr lang="en-US" sz="2400" dirty="0">
              <a:latin typeface="Palatino Linotype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Not used for the </a:t>
            </a:r>
            <a:r>
              <a:rPr lang="en-US" sz="2400" err="1">
                <a:latin typeface="Palatino Linotype"/>
                <a:cs typeface="Calibri"/>
              </a:rPr>
              <a:t>Testlet</a:t>
            </a:r>
            <a:r>
              <a:rPr lang="en-US" sz="2400">
                <a:latin typeface="Palatino Linotype"/>
                <a:cs typeface="Calibri"/>
              </a:rPr>
              <a:t> Program</a:t>
            </a:r>
            <a:endParaRPr lang="en-US" sz="2400" dirty="0">
              <a:latin typeface="Palatino Linotype"/>
              <a:cs typeface="Calibri"/>
            </a:endParaRPr>
          </a:p>
          <a:p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3" name="Picture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081273B8-271F-81F0-C70F-463EB510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85" y="1263374"/>
            <a:ext cx="6251274" cy="4173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F002F8-411B-7180-87B3-F6C95363A194}"/>
              </a:ext>
            </a:extLst>
          </p:cNvPr>
          <p:cNvSpPr/>
          <p:nvPr/>
        </p:nvSpPr>
        <p:spPr>
          <a:xfrm>
            <a:off x="6400800" y="2597727"/>
            <a:ext cx="845128" cy="429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Navigation cont.</a:t>
            </a:r>
            <a:endParaRPr lang="en-US">
              <a:solidFill>
                <a:srgbClr val="FFFFFF"/>
              </a:solidFill>
              <a:latin typeface="Palatino Linotype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576317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Interim Tab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Build or Copy Test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Not used for the </a:t>
            </a:r>
            <a:r>
              <a:rPr lang="en-US" sz="2400" err="1">
                <a:latin typeface="Palatino Linotype"/>
                <a:cs typeface="Calibri"/>
              </a:rPr>
              <a:t>Testlet</a:t>
            </a:r>
            <a:r>
              <a:rPr lang="en-US" sz="2400">
                <a:latin typeface="Palatino Linotype"/>
                <a:cs typeface="Calibri"/>
              </a:rPr>
              <a:t> program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Manage Groups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Not used for the </a:t>
            </a:r>
            <a:r>
              <a:rPr lang="en-US" sz="2400" err="1">
                <a:latin typeface="Palatino Linotype"/>
                <a:ea typeface="+mn-lt"/>
                <a:cs typeface="+mn-lt"/>
              </a:rPr>
              <a:t>Testlet</a:t>
            </a:r>
            <a:r>
              <a:rPr lang="en-US" sz="2400">
                <a:latin typeface="Palatino Linotype"/>
                <a:ea typeface="+mn-lt"/>
                <a:cs typeface="+mn-lt"/>
              </a:rPr>
              <a:t>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My Tests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Assign tests - Not used for the </a:t>
            </a:r>
            <a:r>
              <a:rPr lang="en-US" sz="2400" err="1">
                <a:latin typeface="Palatino Linotype"/>
                <a:cs typeface="Calibri"/>
              </a:rPr>
              <a:t>Testlet</a:t>
            </a:r>
            <a:r>
              <a:rPr lang="en-US" sz="2400">
                <a:latin typeface="Palatino Linotype"/>
                <a:cs typeface="Calibri"/>
              </a:rPr>
              <a:t> program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Manage tests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View Results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Not used for the </a:t>
            </a:r>
            <a:r>
              <a:rPr lang="en-US" sz="2400" err="1">
                <a:latin typeface="Palatino Linotype"/>
                <a:cs typeface="Calibri"/>
              </a:rPr>
              <a:t>Testlet</a:t>
            </a:r>
            <a:r>
              <a:rPr lang="en-US" sz="2400">
                <a:latin typeface="Palatino Linotype"/>
                <a:cs typeface="Calibri"/>
              </a:rPr>
              <a:t> program</a:t>
            </a:r>
          </a:p>
          <a:p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736976-935E-0E4A-D1A5-DB9E3FB2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264912"/>
            <a:ext cx="5546784" cy="3738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18B8BA-181A-92FF-0853-3174910BB411}"/>
              </a:ext>
            </a:extLst>
          </p:cNvPr>
          <p:cNvSpPr/>
          <p:nvPr/>
        </p:nvSpPr>
        <p:spPr>
          <a:xfrm>
            <a:off x="7869382" y="2431473"/>
            <a:ext cx="900546" cy="623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Navigation cont.</a:t>
            </a:r>
            <a:endParaRPr lang="en-US">
              <a:solidFill>
                <a:srgbClr val="FFFFFF"/>
              </a:solidFill>
              <a:latin typeface="Palatino Linotype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733095" y="1232213"/>
            <a:ext cx="65796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Reports Tab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Data Extracts – pull extracts for data management and student logins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Current Enrollment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PNP Setting Counts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PNP Settings (Abridged)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Roster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Student Login Usernames/Passwords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Users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CBA0A4E-B105-92B9-167D-0D970E79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85" y="1153649"/>
            <a:ext cx="4698520" cy="3055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 descr="Table&#10;&#10;Description automatically generated">
            <a:extLst>
              <a:ext uri="{FF2B5EF4-FFF2-40B4-BE49-F238E27FC236}">
                <a16:creationId xmlns:a16="http://schemas.microsoft.com/office/drawing/2014/main" id="{3F209896-8924-1930-3E69-86E101F8C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796" y="4311376"/>
            <a:ext cx="5216105" cy="2347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11F5A-9D4E-086B-45E5-CFEF00B1CD03}"/>
              </a:ext>
            </a:extLst>
          </p:cNvPr>
          <p:cNvSpPr/>
          <p:nvPr/>
        </p:nvSpPr>
        <p:spPr>
          <a:xfrm>
            <a:off x="8631382" y="2126673"/>
            <a:ext cx="623455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Navigation cont.</a:t>
            </a:r>
            <a:endParaRPr lang="en-US">
              <a:solidFill>
                <a:srgbClr val="FFFFFF"/>
              </a:solidFill>
              <a:latin typeface="Palatino Linotype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373117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Help Tab</a:t>
            </a:r>
            <a:endParaRPr lang="en-US" sz="2400">
              <a:latin typeface="Palatino Linotype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Palatino Linotype"/>
                <a:cs typeface="Calibri"/>
              </a:rPr>
              <a:t>Provides FAQs and other helpful information</a:t>
            </a:r>
            <a:endParaRPr lang="en-US" sz="2400">
              <a:latin typeface="Palatino Linotype"/>
            </a:endParaRPr>
          </a:p>
        </p:txBody>
      </p:sp>
      <p:pic>
        <p:nvPicPr>
          <p:cNvPr id="3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675CFA-AD50-D8A7-B63D-DF0C694C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99950"/>
            <a:ext cx="7502105" cy="2796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CE2FC1-346E-9A62-8D12-BD176962882D}"/>
              </a:ext>
            </a:extLst>
          </p:cNvPr>
          <p:cNvSpPr/>
          <p:nvPr/>
        </p:nvSpPr>
        <p:spPr>
          <a:xfrm>
            <a:off x="8465127" y="3027218"/>
            <a:ext cx="498764" cy="346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B17353B3A6845A41A4075B6433E86" ma:contentTypeVersion="12" ma:contentTypeDescription="Create a new document." ma:contentTypeScope="" ma:versionID="e56efb7cf9929d9247239f6d977782c2">
  <xsd:schema xmlns:xsd="http://www.w3.org/2001/XMLSchema" xmlns:xs="http://www.w3.org/2001/XMLSchema" xmlns:p="http://schemas.microsoft.com/office/2006/metadata/properties" xmlns:ns3="dfe70933-0a02-4226-bc9a-584c0f6cd5e7" xmlns:ns4="4f3bf814-70c7-4700-bd8e-ecf9ffa9fc00" targetNamespace="http://schemas.microsoft.com/office/2006/metadata/properties" ma:root="true" ma:fieldsID="1dbc513f1a9caa749fcf0a76116def2c" ns3:_="" ns4:_="">
    <xsd:import namespace="dfe70933-0a02-4226-bc9a-584c0f6cd5e7"/>
    <xsd:import namespace="4f3bf814-70c7-4700-bd8e-ecf9ffa9f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0933-0a02-4226-bc9a-584c0f6cd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bf814-70c7-4700-bd8e-ecf9ffa9f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FC7C7A-6C4C-4C12-8545-1239C912D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82081A-E5EF-4623-9B54-BE87BE239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0933-0a02-4226-bc9a-584c0f6cd5e7"/>
    <ds:schemaRef ds:uri="4f3bf814-70c7-4700-bd8e-ecf9ffa9f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B1C6C5-1B56-4EA0-B2E4-DFC611107FF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f3bf814-70c7-4700-bd8e-ecf9ffa9fc00"/>
    <ds:schemaRef ds:uri="http://purl.org/dc/elements/1.1/"/>
    <ds:schemaRef ds:uri="http://schemas.microsoft.com/office/2006/metadata/properties"/>
    <ds:schemaRef ds:uri="http://schemas.microsoft.com/office/infopath/2007/PartnerControls"/>
    <ds:schemaRef ds:uri="dfe70933-0a02-4226-bc9a-584c0f6cd5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Widescreen</PresentationFormat>
  <Paragraphs>359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Arial Hebrew</vt:lpstr>
      <vt:lpstr>Arial,Sans-Serif</vt:lpstr>
      <vt:lpstr>Calibri</vt:lpstr>
      <vt:lpstr>Gotham</vt:lpstr>
      <vt:lpstr>Gotham Medium</vt:lpstr>
      <vt:lpstr>Palatino Linotype</vt:lpstr>
      <vt:lpstr>Custom Design</vt:lpstr>
      <vt:lpstr>1_Custom Design</vt:lpstr>
      <vt:lpstr>Office Theme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2022-10-21T17:59:07Z</dcterms:created>
  <dcterms:modified xsi:type="dcterms:W3CDTF">2022-11-02T18:38:33Z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0x010100BFEB17353B3A6845A41A4075B6433E86</vt:lpwstr>
  </property>
</Properties>
</file>