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 id="2147483688" r:id="rId4"/>
    <p:sldMasterId id="2147483689" r:id="rId5"/>
    <p:sldMasterId id="2147483690" r:id="rId6"/>
  </p:sldMasterIdLst>
  <p:notesMasterIdLst>
    <p:notesMasterId r:id="rId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08408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ab63bfce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Google Shape;189;g3aab63bf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4431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aab63bfce_0_18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Google Shape;253;g3aab63bfc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68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aab63bfce_0_1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Google Shape;260;g3aab63bfc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492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aab63bfce_0_19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Google Shape;267;g3aab63bfce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098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aab63bfce_0_2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Google Shape;274;g3aab63bfce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494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aab63bfce_0_2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Google Shape;281;g3aab63bfc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027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c3d708f6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288" name="Google Shape;288;g3c3d708f6e_0_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736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c3d708f6e_0_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c3d708f6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930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c3d708f6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p:txBody>
      </p:sp>
      <p:sp>
        <p:nvSpPr>
          <p:cNvPr id="299" name="Google Shape;299;g3c3d708f6e_0_7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4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c3d708f6e_0_8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3c3d708f6e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04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ab63bfce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g3aab63bfc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6" name="Google Shape;196;g3aab63bfce_0_5: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2</a:t>
            </a:fld>
            <a:endParaRPr/>
          </a:p>
        </p:txBody>
      </p:sp>
    </p:spTree>
    <p:extLst>
      <p:ext uri="{BB962C8B-B14F-4D97-AF65-F5344CB8AC3E}">
        <p14:creationId xmlns:p14="http://schemas.microsoft.com/office/powerpoint/2010/main" val="332620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aab63bfce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04" name="Google Shape;204;g3aab63bfce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749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ab63bfce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aab63bfc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13" name="Google Shape;213;g3aab63bfce_0_2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22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aab63bfce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aab63bf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68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aab63bfce_0_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aab63bfc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2830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aab63bfce_0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aab63bfc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270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aab63bfce_0_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aab63bfc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008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aab63bfce_0_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Google Shape;244;g3aab63bfc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4514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latin typeface="Calibri"/>
              <a:ea typeface="Calibri"/>
              <a:cs typeface="Calibri"/>
              <a:sym typeface="Calibri"/>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0" name="Google Shape;80;p1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Google Shape;81;p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6" name="Google Shape;86;p2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pic>
        <p:nvPicPr>
          <p:cNvPr id="88" name="Google Shape;88;p23"/>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89" name="Google Shape;89;p23"/>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90" name="Google Shape;90;p23"/>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2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2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3" name="Google Shape;93;p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96" name="Google Shape;96;p2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7" name="Google Shape;97;p2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98" name="Google Shape;98;p2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99" name="Google Shape;99;p2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0" name="Google Shape;100;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1" name="Google Shape;101;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2" name="Google Shape;102;p24"/>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3"/>
        <p:cNvGrpSpPr/>
        <p:nvPr/>
      </p:nvGrpSpPr>
      <p:grpSpPr>
        <a:xfrm>
          <a:off x="0" y="0"/>
          <a:ext cx="0" cy="0"/>
          <a:chOff x="0" y="0"/>
          <a:chExt cx="0" cy="0"/>
        </a:xfrm>
      </p:grpSpPr>
      <p:pic>
        <p:nvPicPr>
          <p:cNvPr id="104" name="Google Shape;104;p25"/>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105" name="Google Shape;105;p25"/>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06" name="Google Shape;106;p25"/>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09" name="Google Shape;109;p2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11" name="Google Shape;111;p2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14" name="Google Shape;114;p26"/>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15" name="Google Shape;115;p2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6" name="Google Shape;116;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7" name="Google Shape;117;p26"/>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26"/>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9"/>
        <p:cNvGrpSpPr/>
        <p:nvPr/>
      </p:nvGrpSpPr>
      <p:grpSpPr>
        <a:xfrm>
          <a:off x="0" y="0"/>
          <a:ext cx="0" cy="0"/>
          <a:chOff x="0" y="0"/>
          <a:chExt cx="0" cy="0"/>
        </a:xfrm>
      </p:grpSpPr>
      <p:pic>
        <p:nvPicPr>
          <p:cNvPr id="120" name="Google Shape;120;p27"/>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1" name="Google Shape;121;p27"/>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24" name="Google Shape;124;p28"/>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5" name="Google Shape;125;p2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9" name="Google Shape;129;p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5" name="Google Shape;13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9" name="Google Shape;139;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48" name="Google Shape;148;p3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9" name="Google Shape;149;p3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2" name="Google Shape;152;p3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3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3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9" name="Google Shape;159;p3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3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2" name="Google Shape;172;p4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73" name="Google Shape;173;p4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6" name="Google Shape;176;p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2" name="Google Shape;182;p4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4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6858000" cy="418275"/>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8"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75" name="Google Shape;75;p1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76" name="Google Shape;76;p1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33"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143" name="Google Shape;143;p3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144" name="Google Shape;144;p3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3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3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66" name="Google Shape;166;p38"/>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167" name="Google Shape;167;p3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3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louisianabelieves.com/docs/default-source/assessment/leap-accessibility-and-accommodations-manual.pdf?sfvrsn=10" TargetMode="External"/><Relationship Id="rId3" Type="http://schemas.openxmlformats.org/officeDocument/2006/relationships/hyperlink" Target="https://www.louisianabelieves.com/assessment/leap-360" TargetMode="External"/><Relationship Id="rId7" Type="http://schemas.openxmlformats.org/officeDocument/2006/relationships/hyperlink" Target="https://www.drcedirect.com/all/eca-portal-ui/welcome/DRCPORTAL"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hyperlink" Target="https://www.louisianabelieves.com/docs/default-source/links-for-newsletters/k2-formative-tasks.pdf?sfvrsn=2" TargetMode="External"/><Relationship Id="rId5" Type="http://schemas.openxmlformats.org/officeDocument/2006/relationships/hyperlink" Target="https://www.louisianabelieves.com/docs/default-source/assessment/a-district's-guide-to-leap-360.pdf?sfvrsn=2" TargetMode="External"/><Relationship Id="rId4" Type="http://schemas.openxmlformats.org/officeDocument/2006/relationships/hyperlink" Target="http://www.louisianabelieves.com/docs/default-source/assessment/a-teachers-guide-to-leap-360.pdf?sfvrsn=4" TargetMode="External"/><Relationship Id="rId9" Type="http://schemas.openxmlformats.org/officeDocument/2006/relationships/hyperlink" Target="https://www.louisianabelieves.com/measuringresults/leap-36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685800" y="2057401"/>
            <a:ext cx="7886700" cy="122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333333"/>
                </a:solidFill>
              </a:rPr>
              <a:t>LEAP 360: Accessing K-2 Formative Tasks</a:t>
            </a:r>
            <a:endParaRPr sz="3600">
              <a:solidFill>
                <a:srgbClr val="333333"/>
              </a:solidFill>
            </a:endParaRPr>
          </a:p>
        </p:txBody>
      </p:sp>
      <p:pic>
        <p:nvPicPr>
          <p:cNvPr id="192" name="Google Shape;192;p44"/>
          <p:cNvPicPr preferRelativeResize="0"/>
          <p:nvPr/>
        </p:nvPicPr>
        <p:blipFill>
          <a:blip r:embed="rId3">
            <a:alphaModFix/>
          </a:blip>
          <a:stretch>
            <a:fillRect/>
          </a:stretch>
        </p:blipFill>
        <p:spPr>
          <a:xfrm>
            <a:off x="5208000" y="4241725"/>
            <a:ext cx="1351301" cy="758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K-2 Formative Tasks</a:t>
            </a:r>
            <a:endParaRPr sz="2800"/>
          </a:p>
        </p:txBody>
      </p:sp>
      <p:sp>
        <p:nvSpPr>
          <p:cNvPr id="256" name="Google Shape;256;p53"/>
          <p:cNvSpPr txBox="1">
            <a:spLocks noGrp="1"/>
          </p:cNvSpPr>
          <p:nvPr>
            <p:ph type="body" idx="1"/>
          </p:nvPr>
        </p:nvSpPr>
        <p:spPr>
          <a:xfrm>
            <a:off x="4350" y="1047600"/>
            <a:ext cx="8704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K-2 Formative Tasks page, you can access the following resources:</a:t>
            </a:r>
            <a:endParaRPr sz="1800"/>
          </a:p>
          <a:p>
            <a:pPr marL="457200" lvl="0" indent="-342900" rtl="0">
              <a:spcBef>
                <a:spcPts val="750"/>
              </a:spcBef>
              <a:spcAft>
                <a:spcPts val="0"/>
              </a:spcAft>
              <a:buSzPts val="1800"/>
              <a:buChar char="•"/>
            </a:pPr>
            <a:r>
              <a:rPr lang="en" sz="1800" u="sng">
                <a:solidFill>
                  <a:schemeClr val="hlink"/>
                </a:solidFill>
                <a:hlinkClick r:id="rId3" action="ppaction://hlinksldjump"/>
              </a:rPr>
              <a:t>Overview File</a:t>
            </a:r>
            <a:endParaRPr sz="1800"/>
          </a:p>
          <a:p>
            <a:pPr marL="457200" lvl="0" indent="-342900" rtl="0">
              <a:spcBef>
                <a:spcPts val="0"/>
              </a:spcBef>
              <a:spcAft>
                <a:spcPts val="0"/>
              </a:spcAft>
              <a:buSzPts val="1800"/>
              <a:buChar char="•"/>
            </a:pPr>
            <a:r>
              <a:rPr lang="en" sz="1800" u="sng">
                <a:solidFill>
                  <a:schemeClr val="hlink"/>
                </a:solidFill>
                <a:hlinkClick r:id="rId4" action="ppaction://hlinksldjump"/>
              </a:rPr>
              <a:t>FAQ for ELA and Math</a:t>
            </a:r>
            <a:endParaRPr sz="1800"/>
          </a:p>
          <a:p>
            <a:pPr marL="457200" lvl="0" indent="-342900" rtl="0">
              <a:spcBef>
                <a:spcPts val="0"/>
              </a:spcBef>
              <a:spcAft>
                <a:spcPts val="0"/>
              </a:spcAft>
              <a:buSzPts val="1800"/>
              <a:buChar char="•"/>
            </a:pPr>
            <a:r>
              <a:rPr lang="en" sz="1800" u="sng">
                <a:solidFill>
                  <a:schemeClr val="hlink"/>
                </a:solidFill>
                <a:hlinkClick r:id="rId5" action="ppaction://hlinksldjump"/>
              </a:rPr>
              <a:t>K-2 Formative Tasks</a:t>
            </a:r>
            <a:endParaRPr sz="1800"/>
          </a:p>
          <a:p>
            <a:pPr marL="457200" lvl="0" indent="-342900">
              <a:spcBef>
                <a:spcPts val="0"/>
              </a:spcBef>
              <a:spcAft>
                <a:spcPts val="0"/>
              </a:spcAft>
              <a:buSzPts val="1800"/>
              <a:buChar char="•"/>
            </a:pPr>
            <a:r>
              <a:rPr lang="en" sz="1800" u="sng">
                <a:solidFill>
                  <a:schemeClr val="hlink"/>
                </a:solidFill>
                <a:hlinkClick r:id="rId6" action="ppaction://hlinksldjump"/>
              </a:rPr>
              <a:t>Additional Checklists</a:t>
            </a:r>
            <a:endParaRPr sz="1800"/>
          </a:p>
        </p:txBody>
      </p:sp>
      <p:pic>
        <p:nvPicPr>
          <p:cNvPr id="257" name="Google Shape;257;p53"/>
          <p:cNvPicPr preferRelativeResize="0"/>
          <p:nvPr/>
        </p:nvPicPr>
        <p:blipFill>
          <a:blip r:embed="rId7">
            <a:alphaModFix/>
          </a:blip>
          <a:stretch>
            <a:fillRect/>
          </a:stretch>
        </p:blipFill>
        <p:spPr>
          <a:xfrm>
            <a:off x="3108850" y="1924075"/>
            <a:ext cx="5918226" cy="27243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Overview File </a:t>
            </a:r>
            <a:endParaRPr sz="2800"/>
          </a:p>
        </p:txBody>
      </p:sp>
      <p:sp>
        <p:nvSpPr>
          <p:cNvPr id="263" name="Google Shape;263;p54"/>
          <p:cNvSpPr txBox="1">
            <a:spLocks noGrp="1"/>
          </p:cNvSpPr>
          <p:nvPr>
            <p:ph type="body" idx="1"/>
          </p:nvPr>
        </p:nvSpPr>
        <p:spPr>
          <a:xfrm>
            <a:off x="152400" y="1143000"/>
            <a:ext cx="46029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The Overview File gives a description of each K-2 formative task and the skills each task assesses. </a:t>
            </a:r>
            <a:endParaRPr sz="1800"/>
          </a:p>
        </p:txBody>
      </p:sp>
      <p:pic>
        <p:nvPicPr>
          <p:cNvPr id="264" name="Google Shape;264;p54"/>
          <p:cNvPicPr preferRelativeResize="0"/>
          <p:nvPr/>
        </p:nvPicPr>
        <p:blipFill>
          <a:blip r:embed="rId3">
            <a:alphaModFix/>
          </a:blip>
          <a:stretch>
            <a:fillRect/>
          </a:stretch>
        </p:blipFill>
        <p:spPr>
          <a:xfrm>
            <a:off x="4878300" y="1052500"/>
            <a:ext cx="3954501" cy="372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800"/>
              <a:t>FAQ for ELA and Math</a:t>
            </a:r>
            <a:endParaRPr sz="2800"/>
          </a:p>
        </p:txBody>
      </p:sp>
      <p:sp>
        <p:nvSpPr>
          <p:cNvPr id="270" name="Google Shape;270;p55"/>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The FAQ addresses frequently asked questions about the purpose, key features, and implementation of the K-2 Formative Tasks.</a:t>
            </a:r>
            <a:endParaRPr sz="1800"/>
          </a:p>
        </p:txBody>
      </p:sp>
      <p:pic>
        <p:nvPicPr>
          <p:cNvPr id="271" name="Google Shape;271;p55"/>
          <p:cNvPicPr preferRelativeResize="0"/>
          <p:nvPr/>
        </p:nvPicPr>
        <p:blipFill>
          <a:blip r:embed="rId3">
            <a:alphaModFix/>
          </a:blip>
          <a:stretch>
            <a:fillRect/>
          </a:stretch>
        </p:blipFill>
        <p:spPr>
          <a:xfrm>
            <a:off x="4733875" y="1281350"/>
            <a:ext cx="4267200" cy="31719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750"/>
              </a:spcBef>
              <a:spcAft>
                <a:spcPts val="0"/>
              </a:spcAft>
              <a:buNone/>
            </a:pPr>
            <a:r>
              <a:rPr lang="en" sz="2800">
                <a:solidFill>
                  <a:schemeClr val="dk1"/>
                </a:solidFill>
              </a:rPr>
              <a:t>K-2 Formative Tasks</a:t>
            </a:r>
            <a:endParaRPr sz="2800"/>
          </a:p>
        </p:txBody>
      </p:sp>
      <p:sp>
        <p:nvSpPr>
          <p:cNvPr id="277" name="Google Shape;277;p56"/>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All K-2 formative tasks are listed. They can be sorted by: </a:t>
            </a:r>
            <a:endParaRPr sz="1800"/>
          </a:p>
          <a:p>
            <a:pPr marL="457200" lvl="0" indent="-342900" rtl="0">
              <a:spcBef>
                <a:spcPts val="750"/>
              </a:spcBef>
              <a:spcAft>
                <a:spcPts val="0"/>
              </a:spcAft>
              <a:buSzPts val="1800"/>
              <a:buChar char="•"/>
            </a:pPr>
            <a:r>
              <a:rPr lang="en" sz="1800"/>
              <a:t>Resource Name</a:t>
            </a:r>
            <a:endParaRPr sz="1800"/>
          </a:p>
          <a:p>
            <a:pPr marL="457200" lvl="0" indent="-342900" rtl="0">
              <a:spcBef>
                <a:spcPts val="0"/>
              </a:spcBef>
              <a:spcAft>
                <a:spcPts val="0"/>
              </a:spcAft>
              <a:buSzPts val="1800"/>
              <a:buChar char="•"/>
            </a:pPr>
            <a:r>
              <a:rPr lang="en" sz="1800"/>
              <a:t>Subject</a:t>
            </a:r>
            <a:endParaRPr sz="1800"/>
          </a:p>
          <a:p>
            <a:pPr marL="457200" lvl="0" indent="-342900" rtl="0">
              <a:spcBef>
                <a:spcPts val="0"/>
              </a:spcBef>
              <a:spcAft>
                <a:spcPts val="0"/>
              </a:spcAft>
              <a:buSzPts val="1800"/>
              <a:buChar char="•"/>
            </a:pPr>
            <a:r>
              <a:rPr lang="en" sz="1800"/>
              <a:t>Grade Level</a:t>
            </a:r>
            <a:endParaRPr sz="1800"/>
          </a:p>
          <a:p>
            <a:pPr marL="457200" lvl="0" indent="-342900">
              <a:spcBef>
                <a:spcPts val="0"/>
              </a:spcBef>
              <a:spcAft>
                <a:spcPts val="0"/>
              </a:spcAft>
              <a:buSzPts val="1800"/>
              <a:buChar char="•"/>
            </a:pPr>
            <a:r>
              <a:rPr lang="en" sz="1800"/>
              <a:t>Resource Type</a:t>
            </a:r>
            <a:endParaRPr sz="1800"/>
          </a:p>
        </p:txBody>
      </p:sp>
      <p:pic>
        <p:nvPicPr>
          <p:cNvPr id="278" name="Google Shape;278;p56"/>
          <p:cNvPicPr preferRelativeResize="0"/>
          <p:nvPr/>
        </p:nvPicPr>
        <p:blipFill>
          <a:blip r:embed="rId3">
            <a:alphaModFix/>
          </a:blip>
          <a:stretch>
            <a:fillRect/>
          </a:stretch>
        </p:blipFill>
        <p:spPr>
          <a:xfrm>
            <a:off x="2624550" y="1970700"/>
            <a:ext cx="6139726" cy="258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Additional Checklists</a:t>
            </a:r>
            <a:endParaRPr sz="2800"/>
          </a:p>
        </p:txBody>
      </p:sp>
      <p:sp>
        <p:nvSpPr>
          <p:cNvPr id="284" name="Google Shape;284;p5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Additional checklists are available in excel format. These checklists provide guidance for teachers during observation of task completion. Checklists provide key questions and space for notes. They should be used as tasks are being implemented in the classroom.</a:t>
            </a:r>
            <a:endParaRPr sz="1800"/>
          </a:p>
        </p:txBody>
      </p:sp>
      <p:pic>
        <p:nvPicPr>
          <p:cNvPr id="285" name="Google Shape;285;p57"/>
          <p:cNvPicPr preferRelativeResize="0"/>
          <p:nvPr/>
        </p:nvPicPr>
        <p:blipFill>
          <a:blip r:embed="rId3">
            <a:alphaModFix/>
          </a:blip>
          <a:stretch>
            <a:fillRect/>
          </a:stretch>
        </p:blipFill>
        <p:spPr>
          <a:xfrm>
            <a:off x="2648550" y="2262250"/>
            <a:ext cx="6343049" cy="24240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8"/>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296" name="Google Shape;296;p5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0"/>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302" name="Google Shape;302;p60"/>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i="0" u="none" strike="noStrike" cap="none">
                <a:solidFill>
                  <a:srgbClr val="333333"/>
                </a:solidFill>
              </a:rPr>
              <a:t>LEAP 360 Assessments: Resources</a:t>
            </a:r>
            <a:endParaRPr sz="3000"/>
          </a:p>
        </p:txBody>
      </p:sp>
      <p:sp>
        <p:nvSpPr>
          <p:cNvPr id="303" name="Google Shape;303;p60"/>
          <p:cNvSpPr txBox="1"/>
          <p:nvPr/>
        </p:nvSpPr>
        <p:spPr>
          <a:xfrm>
            <a:off x="261900" y="933450"/>
            <a:ext cx="9055800" cy="3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1600" i="0" u="none" strike="noStrike" cap="none">
                <a:solidFill>
                  <a:schemeClr val="dk1"/>
                </a:solidFill>
                <a:latin typeface="Calibri"/>
                <a:ea typeface="Calibri"/>
                <a:cs typeface="Calibri"/>
                <a:sym typeface="Calibri"/>
              </a:rPr>
              <a:t>The following resources are available to help teachers understand, access, and use the the LEAP 360 assessment</a:t>
            </a:r>
            <a:r>
              <a:rPr lang="en" sz="1600">
                <a:solidFill>
                  <a:schemeClr val="dk1"/>
                </a:solidFill>
                <a:latin typeface="Calibri"/>
                <a:ea typeface="Calibri"/>
                <a:cs typeface="Calibri"/>
                <a:sym typeface="Calibri"/>
              </a:rPr>
              <a:t> tools</a:t>
            </a:r>
            <a:r>
              <a:rPr lang="en" sz="1600" i="0" u="none" strike="noStrike" cap="none">
                <a:solidFill>
                  <a:schemeClr val="dk1"/>
                </a:solidFill>
                <a:latin typeface="Calibri"/>
                <a:ea typeface="Calibri"/>
                <a:cs typeface="Calibri"/>
                <a:sym typeface="Calibri"/>
              </a:rPr>
              <a: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3"/>
              </a:rPr>
              <a:t>LEAP 360 site</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4"/>
              </a:rPr>
              <a:t>A Teacher’s Guide to LEAP 360 </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5"/>
              </a:rPr>
              <a:t>A District’s Guide to LEAP 360</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6"/>
              </a:rPr>
              <a:t>K-2 Formative Tasks: Overview</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7"/>
              </a:rPr>
              <a:t>eDIRECT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8"/>
              </a:rPr>
              <a:t>Accessibility Features and Accommodations Overview</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a:latin typeface="Calibri"/>
                <a:ea typeface="Calibri"/>
                <a:cs typeface="Calibri"/>
                <a:sym typeface="Calibri"/>
              </a:rPr>
              <a:t>Teacher Study Guides (available in </a:t>
            </a:r>
            <a:r>
              <a:rPr lang="en" sz="1600" u="sng">
                <a:solidFill>
                  <a:schemeClr val="hlink"/>
                </a:solidFill>
                <a:latin typeface="Calibri"/>
                <a:ea typeface="Calibri"/>
                <a:cs typeface="Calibri"/>
                <a:sym typeface="Calibri"/>
                <a:hlinkClick r:id="rId7"/>
              </a:rPr>
              <a:t>eDIRECT</a:t>
            </a:r>
            <a:r>
              <a:rPr lang="en" sz="1600">
                <a:latin typeface="Calibri"/>
                <a:ea typeface="Calibri"/>
                <a:cs typeface="Calibri"/>
                <a:sym typeface="Calibri"/>
              </a:rPr>
              <a: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Webinars and Mini-trainings available on the </a:t>
            </a:r>
            <a:r>
              <a:rPr lang="en" sz="1600" u="sng">
                <a:solidFill>
                  <a:schemeClr val="hlink"/>
                </a:solidFill>
                <a:latin typeface="Calibri"/>
                <a:ea typeface="Calibri"/>
                <a:cs typeface="Calibri"/>
                <a:sym typeface="Calibri"/>
                <a:hlinkClick r:id="rId9"/>
              </a:rPr>
              <a:t>LEAP 360 page</a:t>
            </a:r>
            <a:endParaRPr sz="1600">
              <a:latin typeface="Calibri"/>
              <a:ea typeface="Calibri"/>
              <a:cs typeface="Calibri"/>
              <a:sym typeface="Calibri"/>
            </a:endParaRPr>
          </a:p>
          <a:p>
            <a:pPr marL="0" lvl="0" indent="0" rtl="0">
              <a:spcBef>
                <a:spcPts val="1000"/>
              </a:spcBef>
              <a:spcAft>
                <a:spcPts val="0"/>
              </a:spcAft>
              <a:buNone/>
            </a:pPr>
            <a:endParaRPr sz="1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1"/>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309" name="Google Shape;309;p61"/>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school and district staff should follow the </a:t>
            </a:r>
            <a:r>
              <a:rPr lang="en" sz="1800"/>
              <a:t>protocol </a:t>
            </a:r>
            <a:r>
              <a:rPr lang="en" sz="1800" b="0" i="0" u="none" strike="noStrike" cap="none">
                <a:solidFill>
                  <a:schemeClr val="dk1"/>
                </a:solidFill>
                <a:latin typeface="Calibri"/>
                <a:ea typeface="Calibri"/>
                <a:cs typeface="Calibri"/>
                <a:sym typeface="Calibri"/>
              </a:rPr>
              <a:t>presented below. </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10" name="Google Shape;310;p61"/>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311" name="Google Shape;311;p61"/>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312" name="Google Shape;312;p61"/>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5" descr="CPDA.png"/>
          <p:cNvPicPr preferRelativeResize="0"/>
          <p:nvPr/>
        </p:nvPicPr>
        <p:blipFill>
          <a:blip r:embed="rId3">
            <a:alphaModFix/>
          </a:blip>
          <a:stretch>
            <a:fillRect/>
          </a:stretch>
        </p:blipFill>
        <p:spPr>
          <a:xfrm>
            <a:off x="355625" y="1690800"/>
            <a:ext cx="2090682" cy="2099569"/>
          </a:xfrm>
          <a:prstGeom prst="rect">
            <a:avLst/>
          </a:prstGeom>
          <a:noFill/>
          <a:ln>
            <a:noFill/>
          </a:ln>
        </p:spPr>
      </p:pic>
      <p:sp>
        <p:nvSpPr>
          <p:cNvPr id="199" name="Google Shape;199;p45"/>
          <p:cNvSpPr txBox="1">
            <a:spLocks noGrp="1"/>
          </p:cNvSpPr>
          <p:nvPr>
            <p:ph type="title"/>
          </p:nvPr>
        </p:nvSpPr>
        <p:spPr>
          <a:xfrm>
            <a:off x="0" y="0"/>
            <a:ext cx="91440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solidFill>
                  <a:srgbClr val="000000"/>
                </a:solidFill>
              </a:rPr>
              <a:t>Louisiana’s Approach </a:t>
            </a:r>
            <a:endParaRPr sz="3000">
              <a:solidFill>
                <a:srgbClr val="000000"/>
              </a:solidFill>
            </a:endParaRPr>
          </a:p>
        </p:txBody>
      </p:sp>
      <p:sp>
        <p:nvSpPr>
          <p:cNvPr id="200" name="Google Shape;200;p4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2</a:t>
            </a:fld>
            <a:endParaRPr/>
          </a:p>
        </p:txBody>
      </p:sp>
      <p:sp>
        <p:nvSpPr>
          <p:cNvPr id="201" name="Google Shape;201;p45"/>
          <p:cNvSpPr txBox="1"/>
          <p:nvPr/>
        </p:nvSpPr>
        <p:spPr>
          <a:xfrm>
            <a:off x="532950" y="1136813"/>
            <a:ext cx="8078100" cy="36699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latin typeface="Calibri"/>
                <a:ea typeface="Calibri"/>
                <a:cs typeface="Calibri"/>
                <a:sym typeface="Calibri"/>
              </a:rPr>
              <a:t>Louisiana believes access to the highest quality education allows all students, no matter their zip code, the opportunity for success. </a:t>
            </a:r>
            <a:endParaRPr sz="1800">
              <a:solidFill>
                <a:srgbClr val="000000"/>
              </a:solidFill>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solidFill>
                  <a:srgbClr val="000000"/>
                </a:solidFill>
                <a:latin typeface="Calibri"/>
                <a:ea typeface="Calibri"/>
                <a:cs typeface="Calibri"/>
                <a:sym typeface="Calibri"/>
              </a:rPr>
              <a:t>Implementing a high-quality curriculum based on rigorous standards is one of the fastest ways to give this access to all students.</a:t>
            </a:r>
            <a:endParaRPr sz="1800">
              <a:solidFill>
                <a:srgbClr val="000000"/>
              </a:solidFill>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latin typeface="Calibri"/>
                <a:ea typeface="Calibri"/>
                <a:cs typeface="Calibri"/>
                <a:sym typeface="Calibri"/>
              </a:rPr>
              <a:t>The curriculum must also be connected to standards-aligned assessments and professional development.</a:t>
            </a:r>
            <a:endParaRPr sz="1800">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15000"/>
              </a:lnSpc>
              <a:spcBef>
                <a:spcPts val="0"/>
              </a:spcBef>
              <a:spcAft>
                <a:spcPts val="100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3</a:t>
            </a:fld>
            <a:endParaRPr/>
          </a:p>
        </p:txBody>
      </p:sp>
      <p:sp>
        <p:nvSpPr>
          <p:cNvPr id="207" name="Google Shape;207;p46"/>
          <p:cNvSpPr txBox="1">
            <a:spLocks noGrp="1"/>
          </p:cNvSpPr>
          <p:nvPr>
            <p:ph type="body" idx="1"/>
          </p:nvPr>
        </p:nvSpPr>
        <p:spPr>
          <a:xfrm>
            <a:off x="297675" y="1186481"/>
            <a:ext cx="4239900" cy="33693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There are three main purposes for classroom assessment:</a:t>
            </a:r>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Know where students are when they enter a classroom</a:t>
            </a:r>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Monitor how students are learning content over the year</a:t>
            </a:r>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Verify what students have learned</a:t>
            </a:r>
            <a:endParaRPr/>
          </a:p>
          <a:p>
            <a:pPr marL="0" marR="0" lvl="0" indent="0" algn="l" rtl="0">
              <a:lnSpc>
                <a:spcPct val="15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Font typeface="Arial"/>
              <a:buNone/>
            </a:pPr>
            <a:r>
              <a:rPr lang="en" sz="1800"/>
              <a:t>LEAP 360 pairs with LEAP 2025 to reduce overall testing time while realizing all three purposes.</a:t>
            </a:r>
            <a:endParaRPr/>
          </a:p>
        </p:txBody>
      </p:sp>
      <p:sp>
        <p:nvSpPr>
          <p:cNvPr id="208" name="Google Shape;208;p46"/>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a:p>
        </p:txBody>
      </p:sp>
      <p:pic>
        <p:nvPicPr>
          <p:cNvPr id="209" name="Google Shape;209;p46"/>
          <p:cNvPicPr preferRelativeResize="0"/>
          <p:nvPr/>
        </p:nvPicPr>
        <p:blipFill rotWithShape="1">
          <a:blip r:embed="rId3">
            <a:alphaModFix/>
          </a:blip>
          <a:srcRect/>
          <a:stretch/>
        </p:blipFill>
        <p:spPr>
          <a:xfrm>
            <a:off x="4689900" y="1186406"/>
            <a:ext cx="3226275" cy="336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216" name="Google Shape;216;p47"/>
          <p:cNvSpPr txBox="1">
            <a:spLocks noGrp="1"/>
          </p:cNvSpPr>
          <p:nvPr>
            <p:ph type="body" idx="1"/>
          </p:nvPr>
        </p:nvSpPr>
        <p:spPr>
          <a:xfrm>
            <a:off x="210475" y="1108706"/>
            <a:ext cx="8717100" cy="348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The goal of LEAP 360 is to deliver </a:t>
            </a:r>
            <a:r>
              <a:rPr lang="en" sz="1800" b="1" i="0" u="none" strike="noStrike" cap="none">
                <a:solidFill>
                  <a:schemeClr val="dk1"/>
                </a:solidFill>
                <a:latin typeface="Calibri"/>
                <a:ea typeface="Calibri"/>
                <a:cs typeface="Calibri"/>
                <a:sym typeface="Calibri"/>
              </a:rPr>
              <a:t>streamlined</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Calibri"/>
                <a:ea typeface="Calibri"/>
                <a:cs typeface="Calibri"/>
                <a:sym typeface="Calibri"/>
              </a:rPr>
              <a:t>high-quality assessments</a:t>
            </a:r>
            <a:r>
              <a:rPr lang="en" sz="1800" b="0" i="0" u="none" strike="noStrike" cap="none">
                <a:solidFill>
                  <a:schemeClr val="dk1"/>
                </a:solidFill>
                <a:latin typeface="Calibri"/>
                <a:ea typeface="Calibri"/>
                <a:cs typeface="Calibri"/>
                <a:sym typeface="Calibri"/>
              </a:rPr>
              <a:t> in a comprehensive system for classrooms, schools, and districts.</a:t>
            </a:r>
            <a:endParaRPr sz="1800"/>
          </a:p>
          <a:p>
            <a:pPr marL="0" marR="0" lvl="0" indent="0" algn="l" rtl="0">
              <a:lnSpc>
                <a:spcPct val="100000"/>
              </a:lnSpc>
              <a:spcBef>
                <a:spcPts val="100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What is the impact on teachers, principals, and districts?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Teachers </a:t>
            </a:r>
            <a:r>
              <a:rPr lang="en" sz="1800" b="0" i="0" u="none" strike="noStrike" cap="none">
                <a:solidFill>
                  <a:schemeClr val="dk1"/>
                </a:solidFill>
                <a:latin typeface="Calibri"/>
                <a:ea typeface="Calibri"/>
                <a:cs typeface="Calibri"/>
                <a:sym typeface="Calibri"/>
              </a:rPr>
              <a:t>will have a more complete picture of student performance.</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Principals</a:t>
            </a:r>
            <a:r>
              <a:rPr lang="en" sz="1800" b="0" i="0" u="none" strike="noStrike" cap="none">
                <a:solidFill>
                  <a:schemeClr val="dk1"/>
                </a:solidFill>
                <a:latin typeface="Calibri"/>
                <a:ea typeface="Calibri"/>
                <a:cs typeface="Calibri"/>
                <a:sym typeface="Calibri"/>
              </a:rPr>
              <a:t> will identify throughout the system where additional support is needed to focus on the learning that matters most for students.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Districts</a:t>
            </a:r>
            <a:r>
              <a:rPr lang="en" sz="1800" b="0" i="0" u="none" strike="noStrike" cap="none">
                <a:solidFill>
                  <a:schemeClr val="dk1"/>
                </a:solidFill>
                <a:latin typeface="Calibri"/>
                <a:ea typeface="Calibri"/>
                <a:cs typeface="Calibri"/>
                <a:sym typeface="Calibri"/>
              </a:rPr>
              <a:t> will reduce overall local testing while helping to monitor progress toward district goals.</a:t>
            </a:r>
            <a:endParaRPr sz="1800"/>
          </a:p>
          <a:p>
            <a:pPr marL="230187" marR="0" lvl="0" indent="-230187" algn="l" rtl="0">
              <a:lnSpc>
                <a:spcPct val="100000"/>
              </a:lnSpc>
              <a:spcBef>
                <a:spcPts val="1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a:p>
            <a:pPr marL="461962" marR="0" lvl="2" indent="-4762" algn="l" rtl="0">
              <a:lnSpc>
                <a:spcPct val="100000"/>
              </a:lnSpc>
              <a:spcBef>
                <a:spcPts val="32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217" name="Google Shape;217;p47"/>
          <p:cNvSpPr txBox="1">
            <a:spLocks noGrp="1"/>
          </p:cNvSpPr>
          <p:nvPr>
            <p:ph type="title"/>
          </p:nvPr>
        </p:nvSpPr>
        <p:spPr>
          <a:xfrm>
            <a:off x="0" y="6"/>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t>Overview of LEAP 360</a:t>
            </a:r>
            <a:endParaRPr sz="2800"/>
          </a:p>
        </p:txBody>
      </p:sp>
      <p:sp>
        <p:nvSpPr>
          <p:cNvPr id="223" name="Google Shape;223;p4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LEAP 360 is a formative assessment tool designed to help teachers, schools, and school systems monitor student learning and adjust instructional support. In addition, LEAP 360 offers school systems the opportunity to streamline testing and maximize instructional time.</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LEAP 360 non-summative tools include the following components: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EAGLE</a:t>
            </a:r>
            <a:r>
              <a:rPr lang="en" sz="1800">
                <a:solidFill>
                  <a:srgbClr val="000000"/>
                </a:solidFill>
              </a:rPr>
              <a:t>: allows teachers to integrate high-quality questions into day-to-day classroom experiences and curricula</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K-2 formative assessments</a:t>
            </a:r>
            <a:r>
              <a:rPr lang="en" sz="1800">
                <a:solidFill>
                  <a:srgbClr val="000000"/>
                </a:solidFill>
              </a:rPr>
              <a:t>: provide quality tasks focused on critical student skills in ELA and math</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Diagnostic assessments</a:t>
            </a:r>
            <a:r>
              <a:rPr lang="en" sz="1800">
                <a:solidFill>
                  <a:srgbClr val="000000"/>
                </a:solidFill>
              </a:rPr>
              <a:t>: determine student readiness for new course work and assist teachers in setting meaningful and ambitious goals </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Interim assessments</a:t>
            </a:r>
            <a:r>
              <a:rPr lang="en" sz="1800">
                <a:solidFill>
                  <a:srgbClr val="000000"/>
                </a:solidFill>
              </a:rPr>
              <a:t>: evaluate student learning and monitor progress toward year-end goals and allow teachers to target and adjust instruction throughout the year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2177" y="2042"/>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Today’s Goals	</a:t>
            </a:r>
            <a:endParaRPr sz="2800"/>
          </a:p>
        </p:txBody>
      </p:sp>
      <p:sp>
        <p:nvSpPr>
          <p:cNvPr id="229" name="Google Shape;229;p49"/>
          <p:cNvSpPr txBox="1">
            <a:spLocks noGrp="1"/>
          </p:cNvSpPr>
          <p:nvPr>
            <p:ph type="body" idx="1"/>
          </p:nvPr>
        </p:nvSpPr>
        <p:spPr>
          <a:xfrm>
            <a:off x="348600" y="1148750"/>
            <a:ext cx="7014000" cy="33852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t>At the end of this presentation, participants will understand how to</a:t>
            </a:r>
            <a:r>
              <a:rPr lang="en" sz="1800">
                <a:solidFill>
                  <a:srgbClr val="000000"/>
                </a:solidFill>
              </a:rPr>
              <a:t>:</a:t>
            </a:r>
            <a:endParaRPr sz="1800">
              <a:solidFill>
                <a:srgbClr val="000000"/>
              </a:solidFill>
            </a:endParaRPr>
          </a:p>
          <a:p>
            <a:pPr marL="457200" lvl="0" indent="-342900" rtl="0">
              <a:spcBef>
                <a:spcPts val="750"/>
              </a:spcBef>
              <a:spcAft>
                <a:spcPts val="0"/>
              </a:spcAft>
              <a:buSzPts val="1800"/>
              <a:buChar char="•"/>
            </a:pPr>
            <a:r>
              <a:rPr lang="en" sz="1800"/>
              <a:t>Access the K-2 Formative Tasks</a:t>
            </a:r>
            <a:endParaRPr sz="1800"/>
          </a:p>
          <a:p>
            <a:pPr marL="457200" lvl="0" indent="-342900" rtl="0">
              <a:spcBef>
                <a:spcPts val="0"/>
              </a:spcBef>
              <a:spcAft>
                <a:spcPts val="0"/>
              </a:spcAft>
              <a:buSzPts val="1800"/>
              <a:buChar char="•"/>
            </a:pPr>
            <a:r>
              <a:rPr lang="en" sz="1800"/>
              <a:t>View and sort K-2 Formative Tasks resources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Accessing K-2 Formative Tasks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K-2 Formative Tasks</a:t>
            </a:r>
            <a:endParaRPr sz="2800"/>
          </a:p>
        </p:txBody>
      </p:sp>
      <p:sp>
        <p:nvSpPr>
          <p:cNvPr id="240" name="Google Shape;240;p51"/>
          <p:cNvSpPr txBox="1">
            <a:spLocks noGrp="1"/>
          </p:cNvSpPr>
          <p:nvPr>
            <p:ph type="body" idx="1"/>
          </p:nvPr>
        </p:nvSpPr>
        <p:spPr>
          <a:xfrm>
            <a:off x="152400" y="1047600"/>
            <a:ext cx="87558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K-2 Formative Tasks users sign on to the system through the DRC eDIRECT system. </a:t>
            </a:r>
            <a:endParaRPr sz="1800"/>
          </a:p>
          <a:p>
            <a:pPr marL="0" lvl="0" indent="0" rtl="0">
              <a:spcBef>
                <a:spcPts val="750"/>
              </a:spcBef>
              <a:spcAft>
                <a:spcPts val="0"/>
              </a:spcAft>
              <a:buNone/>
            </a:pPr>
            <a:r>
              <a:rPr lang="en" sz="1800"/>
              <a:t>Use a web browser to navigate to the eDIRECT website at </a:t>
            </a:r>
            <a:r>
              <a:rPr lang="en" sz="1800" u="sng">
                <a:solidFill>
                  <a:schemeClr val="hlink"/>
                </a:solidFill>
                <a:hlinkClick r:id="rId3"/>
              </a:rPr>
              <a:t>https://la.drcedirect.com</a:t>
            </a:r>
            <a:r>
              <a:rPr lang="en" sz="1800"/>
              <a:t>. Log in with Username and Password.</a:t>
            </a:r>
            <a:endParaRPr sz="1800"/>
          </a:p>
          <a:p>
            <a:pPr marL="0" lvl="0" indent="0" rtl="0">
              <a:spcBef>
                <a:spcPts val="750"/>
              </a:spcBef>
              <a:spcAft>
                <a:spcPts val="0"/>
              </a:spcAft>
              <a:buNone/>
            </a:pPr>
            <a:endParaRPr sz="1800"/>
          </a:p>
        </p:txBody>
      </p:sp>
      <p:pic>
        <p:nvPicPr>
          <p:cNvPr id="241" name="Google Shape;241;p51"/>
          <p:cNvPicPr preferRelativeResize="0"/>
          <p:nvPr/>
        </p:nvPicPr>
        <p:blipFill>
          <a:blip r:embed="rId4">
            <a:alphaModFix/>
          </a:blip>
          <a:stretch>
            <a:fillRect/>
          </a:stretch>
        </p:blipFill>
        <p:spPr>
          <a:xfrm>
            <a:off x="853475" y="2145804"/>
            <a:ext cx="6199125" cy="279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2"/>
          <p:cNvSpPr txBox="1">
            <a:spLocks noGrp="1"/>
          </p:cNvSpPr>
          <p:nvPr>
            <p:ph type="body" idx="1"/>
          </p:nvPr>
        </p:nvSpPr>
        <p:spPr>
          <a:xfrm>
            <a:off x="152400" y="914400"/>
            <a:ext cx="8945700" cy="36441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Once logged into eDIRECT, choose </a:t>
            </a:r>
            <a:r>
              <a:rPr lang="en" sz="1800" b="1"/>
              <a:t>All Applications</a:t>
            </a:r>
            <a:r>
              <a:rPr lang="en" sz="1800"/>
              <a:t> → </a:t>
            </a:r>
            <a:r>
              <a:rPr lang="en" sz="1800" b="1"/>
              <a:t>K-2 Formative Tasks</a:t>
            </a:r>
            <a:r>
              <a:rPr lang="en" sz="1800"/>
              <a:t> </a:t>
            </a:r>
            <a:endParaRPr sz="1800"/>
          </a:p>
          <a:p>
            <a:pPr marL="0" lvl="0" indent="0" rtl="0">
              <a:spcBef>
                <a:spcPts val="750"/>
              </a:spcBef>
              <a:spcAft>
                <a:spcPts val="0"/>
              </a:spcAft>
              <a:buNone/>
            </a:pPr>
            <a:endParaRPr sz="1800"/>
          </a:p>
          <a:p>
            <a:pPr marL="0" lvl="0" indent="0" rtl="0">
              <a:spcBef>
                <a:spcPts val="750"/>
              </a:spcBef>
              <a:spcAft>
                <a:spcPts val="0"/>
              </a:spcAft>
              <a:buNone/>
            </a:pPr>
            <a:endParaRPr/>
          </a:p>
        </p:txBody>
      </p:sp>
      <p:pic>
        <p:nvPicPr>
          <p:cNvPr id="247" name="Google Shape;247;p52"/>
          <p:cNvPicPr preferRelativeResize="0"/>
          <p:nvPr/>
        </p:nvPicPr>
        <p:blipFill>
          <a:blip r:embed="rId3">
            <a:alphaModFix/>
          </a:blip>
          <a:stretch>
            <a:fillRect/>
          </a:stretch>
        </p:blipFill>
        <p:spPr>
          <a:xfrm>
            <a:off x="914375" y="1524900"/>
            <a:ext cx="7526050" cy="3294550"/>
          </a:xfrm>
          <a:prstGeom prst="rect">
            <a:avLst/>
          </a:prstGeom>
          <a:noFill/>
          <a:ln>
            <a:noFill/>
          </a:ln>
        </p:spPr>
      </p:pic>
      <p:sp>
        <p:nvSpPr>
          <p:cNvPr id="248" name="Google Shape;248;p5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EAGLE 2.0</a:t>
            </a:r>
            <a:endParaRPr sz="2800"/>
          </a:p>
        </p:txBody>
      </p:sp>
      <p:sp>
        <p:nvSpPr>
          <p:cNvPr id="249" name="Google Shape;249;p52"/>
          <p:cNvSpPr/>
          <p:nvPr/>
        </p:nvSpPr>
        <p:spPr>
          <a:xfrm>
            <a:off x="7670775" y="1587950"/>
            <a:ext cx="6738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250" name="Google Shape;250;p52"/>
          <p:cNvCxnSpPr/>
          <p:nvPr/>
        </p:nvCxnSpPr>
        <p:spPr>
          <a:xfrm rot="10800000">
            <a:off x="5942525" y="22558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On-screen Show (16:9)</PresentationFormat>
  <Paragraphs>87</Paragraphs>
  <Slides>18</Slides>
  <Notes>18</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18</vt:i4>
      </vt:variant>
    </vt:vector>
  </HeadingPairs>
  <TitlesOfParts>
    <vt:vector size="26" baseType="lpstr">
      <vt:lpstr>Arial</vt:lpstr>
      <vt:lpstr>Calibri</vt:lpstr>
      <vt:lpstr>Simple Light</vt:lpstr>
      <vt:lpstr>Louisiana Believes</vt:lpstr>
      <vt:lpstr>Louisiana Believes</vt:lpstr>
      <vt:lpstr>LA Believes</vt:lpstr>
      <vt:lpstr>Louisiana Believes</vt:lpstr>
      <vt:lpstr>Louisiana Believes</vt:lpstr>
      <vt:lpstr>LEAP 360: Accessing K-2 Formative Tasks</vt:lpstr>
      <vt:lpstr>Louisiana’s Approach </vt:lpstr>
      <vt:lpstr>Overview of LEAP 360</vt:lpstr>
      <vt:lpstr>Overview of LEAP 360</vt:lpstr>
      <vt:lpstr>Overview of LEAP 360</vt:lpstr>
      <vt:lpstr>Today’s Goals </vt:lpstr>
      <vt:lpstr>Accessing K-2 Formative Tasks</vt:lpstr>
      <vt:lpstr>Accessing K-2 Formative Tasks</vt:lpstr>
      <vt:lpstr>Accessing EAGLE 2.0</vt:lpstr>
      <vt:lpstr>K-2 Formative Tasks</vt:lpstr>
      <vt:lpstr>Overview File </vt:lpstr>
      <vt:lpstr>FAQ for ELA and Math</vt:lpstr>
      <vt:lpstr>K-2 Formative Tasks</vt:lpstr>
      <vt:lpstr>Additional Checklists</vt:lpstr>
      <vt:lpstr>PowerPoint Presentation</vt:lpstr>
      <vt:lpstr>User Guides</vt:lpstr>
      <vt:lpstr>LEAP 360 Assessments: Resources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360: Accessing K-2 Formative Tasks</dc:title>
  <cp:lastModifiedBy>Rachel McCloskey</cp:lastModifiedBy>
  <cp:revision>1</cp:revision>
  <dcterms:modified xsi:type="dcterms:W3CDTF">2018-07-23T13:57:50Z</dcterms:modified>
</cp:coreProperties>
</file>