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2.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90" r:id="rId2"/>
    <p:sldId id="28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SRsxl257WWGsMjtAD1d16Q4ho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dget Harris" initials="" lastIdx="2" clrIdx="0"/>
  <p:cmAuthor id="1" name="Jennifer Baird" initials="JB" lastIdx="2" clrIdx="1">
    <p:extLst>
      <p:ext uri="{19B8F6BF-5375-455C-9EA6-DF929625EA0E}">
        <p15:presenceInfo xmlns:p15="http://schemas.microsoft.com/office/powerpoint/2012/main" userId="S-1-5-21-1004336348-920026266-1801674531-48947" providerId="AD"/>
      </p:ext>
    </p:extLst>
  </p:cmAuthor>
  <p:cmAuthor id="2" name="Bridget Harris" initials="BH" lastIdx="2" clrIdx="2">
    <p:extLst>
      <p:ext uri="{19B8F6BF-5375-455C-9EA6-DF929625EA0E}">
        <p15:presenceInfo xmlns:p15="http://schemas.microsoft.com/office/powerpoint/2012/main" userId="S-1-5-21-1004336348-920026266-1801674531-104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184F8B-3410-4CD8-9A36-BCAE8D4E0F2C}">
  <a:tblStyle styleId="{DC184F8B-3410-4CD8-9A36-BCAE8D4E0F2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16T15:24:25.518" idx="1">
    <p:pos x="4186" y="1584"/>
    <p:text>Check this.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1-16T15:42:38.381" idx="2">
    <p:pos x="4872" y="936"/>
    <p:text>Check for updates.</p:text>
    <p:extLst>
      <p:ext uri="{C676402C-5697-4E1C-873F-D02D1690AC5C}">
        <p15:threadingInfo xmlns:p15="http://schemas.microsoft.com/office/powerpoint/2012/main" timeZoneBias="360"/>
      </p:ext>
    </p:extLst>
  </p:cm>
  <p:cm authorId="2" dt="2024-01-21T21:16:08.497" idx="2">
    <p:pos x="4872" y="1032"/>
    <p:text>updated slide to reflect what is available.</p:text>
    <p:extLst>
      <p:ext uri="{C676402C-5697-4E1C-873F-D02D1690AC5C}">
        <p15:threadingInfo xmlns:p15="http://schemas.microsoft.com/office/powerpoint/2012/main" timeZoneBias="36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extLst>
      <p:ext uri="{BB962C8B-B14F-4D97-AF65-F5344CB8AC3E}">
        <p14:creationId xmlns:p14="http://schemas.microsoft.com/office/powerpoint/2010/main" val="699434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67159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5"/>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2" name="Google Shape;12;p35"/>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rgbClr val="385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47"/>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48"/>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49"/>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50"/>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51"/>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53"/>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54"/>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7"/>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589542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602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lligator)">
  <p:cSld name="Content (Alligator)">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8"/>
          <p:cNvSpPr txBox="1">
            <a:spLocks noGrp="1"/>
          </p:cNvSpPr>
          <p:nvPr>
            <p:ph type="title"/>
          </p:nvPr>
        </p:nvSpPr>
        <p:spPr>
          <a:xfrm>
            <a:off x="0" y="426175"/>
            <a:ext cx="9144000" cy="9102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8"/>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8"/>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0"/>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rgbClr val="385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4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rgbClr val="385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rgbClr val="385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resources/library/assessment-guidance"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mailto:SpecialEducation@la.gov" TargetMode="External"/><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hyperlink" Target="mailto:bridget.harris@la.gov" TargetMode="External"/><Relationship Id="rId5" Type="http://schemas.openxmlformats.org/officeDocument/2006/relationships/hyperlink" Target="mailto:jennifer.baird@la.gov" TargetMode="External"/><Relationship Id="rId4" Type="http://schemas.openxmlformats.org/officeDocument/2006/relationships/hyperlink" Target="mailto:assessment@l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Meeting Preparation</a:t>
            </a:r>
            <a:endParaRPr lang="en-US" dirty="0"/>
          </a:p>
        </p:txBody>
      </p:sp>
      <p:sp>
        <p:nvSpPr>
          <p:cNvPr id="3" name="Text Placeholder 2"/>
          <p:cNvSpPr>
            <a:spLocks noGrp="1"/>
          </p:cNvSpPr>
          <p:nvPr>
            <p:ph type="body" idx="1"/>
          </p:nvPr>
        </p:nvSpPr>
        <p:spPr/>
        <p:txBody>
          <a:bodyPr/>
          <a:lstStyle/>
          <a:p>
            <a:pPr marL="230187" lvl="0" indent="-211137">
              <a:buClr>
                <a:schemeClr val="dk1"/>
              </a:buClr>
              <a:buSzPts val="1500"/>
              <a:buFont typeface="Calibri"/>
              <a:buChar char="●"/>
            </a:pPr>
            <a:r>
              <a:rPr lang="en-US" sz="1500" dirty="0"/>
              <a:t>Please make sure your </a:t>
            </a:r>
            <a:r>
              <a:rPr lang="en-US" sz="1500" b="1" dirty="0"/>
              <a:t>phone or computer is muted </a:t>
            </a:r>
            <a:r>
              <a:rPr lang="en-US" sz="1500" dirty="0"/>
              <a:t>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a:t>
            </a:r>
            <a:r>
              <a:rPr lang="en-US" sz="1500" b="1" dirty="0"/>
              <a:t>turned off your camera </a:t>
            </a:r>
            <a:r>
              <a:rPr lang="en-US" sz="1500" dirty="0"/>
              <a:t>to save bandwidth and prevent any connectivity issues.</a:t>
            </a:r>
          </a:p>
          <a:p>
            <a:pPr marL="461962" lvl="1" indent="-149225">
              <a:spcBef>
                <a:spcPts val="360"/>
              </a:spcBef>
              <a:buClr>
                <a:schemeClr val="dk1"/>
              </a:buClr>
              <a:buSzPts val="1500"/>
            </a:pPr>
            <a:r>
              <a:rPr lang="en-US" sz="1500" dirty="0"/>
              <a:t>To do this, hover over the bottom left-hand side of your screen and click “Stop Video.”</a:t>
            </a:r>
          </a:p>
          <a:p>
            <a:pPr marL="230187" lvl="0" indent="-230187">
              <a:spcBef>
                <a:spcPts val="360"/>
              </a:spcBef>
              <a:buClr>
                <a:schemeClr val="dk1"/>
              </a:buClr>
              <a:buFont typeface="Calibri"/>
              <a:buChar char="●"/>
            </a:pPr>
            <a:r>
              <a:rPr lang="en-US" sz="1500" dirty="0"/>
              <a:t>Please submit questions during the presentation in the “Chat” function located on the bottom of your screen.</a:t>
            </a:r>
            <a:r>
              <a:rPr lang="en-US" sz="1700" dirty="0"/>
              <a:t> </a:t>
            </a:r>
            <a:r>
              <a:rPr lang="en-US" sz="1500" dirty="0" smtClean="0"/>
              <a:t>Your chat will only be viewed by hosts.</a:t>
            </a:r>
          </a:p>
          <a:p>
            <a:pPr marL="230187" lvl="0" indent="-230187">
              <a:spcBef>
                <a:spcPts val="360"/>
              </a:spcBef>
              <a:buClr>
                <a:schemeClr val="dk1"/>
              </a:buClr>
              <a:buFont typeface="Calibri"/>
              <a:buChar char="●"/>
            </a:pPr>
            <a:endParaRPr lang="en-US" sz="1700" dirty="0" smtClean="0"/>
          </a:p>
          <a:p>
            <a:pPr marL="0" lvl="0" indent="0">
              <a:spcBef>
                <a:spcPts val="360"/>
              </a:spcBef>
              <a:buClr>
                <a:schemeClr val="dk1"/>
              </a:buClr>
              <a:buNone/>
            </a:pPr>
            <a:r>
              <a:rPr lang="en-US" sz="1700" dirty="0" smtClean="0"/>
              <a:t>This presentation cannot be recorded by AI or any other function. Users who enable AI or other recording programs will be removed from the meeting.</a:t>
            </a:r>
            <a:endParaRPr lang="en-US" sz="1700" dirty="0"/>
          </a:p>
        </p:txBody>
      </p:sp>
    </p:spTree>
    <p:extLst>
      <p:ext uri="{BB962C8B-B14F-4D97-AF65-F5344CB8AC3E}">
        <p14:creationId xmlns:p14="http://schemas.microsoft.com/office/powerpoint/2010/main" val="281770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0"/>
          <p:cNvSpPr txBox="1">
            <a:spLocks noGrp="1"/>
          </p:cNvSpPr>
          <p:nvPr>
            <p:ph type="title"/>
          </p:nvPr>
        </p:nvSpPr>
        <p:spPr>
          <a:xfrm>
            <a:off x="311700" y="203214"/>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400" dirty="0"/>
              <a:t>Graphic Files and Constructed Response Suggested Materials in DRC INSIGHT</a:t>
            </a:r>
            <a:endParaRPr sz="2400" dirty="0"/>
          </a:p>
        </p:txBody>
      </p:sp>
      <p:sp>
        <p:nvSpPr>
          <p:cNvPr id="116" name="Google Shape;116;p10"/>
          <p:cNvSpPr txBox="1">
            <a:spLocks noGrp="1"/>
          </p:cNvSpPr>
          <p:nvPr>
            <p:ph type="body" idx="1"/>
          </p:nvPr>
        </p:nvSpPr>
        <p:spPr>
          <a:xfrm>
            <a:off x="311700" y="756374"/>
            <a:ext cx="8520600" cy="3495585"/>
          </a:xfrm>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sz="1600" b="1" u="sng" dirty="0"/>
              <a:t>LEAP Connect Graphics File</a:t>
            </a:r>
            <a:r>
              <a:rPr lang="en-US" sz="1600" dirty="0"/>
              <a:t>: This file is available by grade and subject test in DRC INSIGHT. </a:t>
            </a:r>
            <a:endParaRPr sz="1600" dirty="0"/>
          </a:p>
          <a:p>
            <a:pPr marL="381000" lvl="0" indent="-285750" algn="l" rtl="0">
              <a:lnSpc>
                <a:spcPct val="90000"/>
              </a:lnSpc>
              <a:spcBef>
                <a:spcPts val="750"/>
              </a:spcBef>
              <a:spcAft>
                <a:spcPts val="0"/>
              </a:spcAft>
              <a:buSzPts val="1800"/>
              <a:buChar char="•"/>
            </a:pPr>
            <a:r>
              <a:rPr lang="en-US" sz="1600" dirty="0"/>
              <a:t>Each graphics file includes the images from the reference materials in a format that allows TAs to print, enlarge, crop, and/or upload images to communication devices. </a:t>
            </a:r>
            <a:r>
              <a:rPr lang="en-US" sz="1600" i="1" dirty="0"/>
              <a:t>All test material security protocols must be followed.  </a:t>
            </a:r>
            <a:endParaRPr sz="1600" dirty="0"/>
          </a:p>
          <a:p>
            <a:pPr marL="95250" lvl="0" indent="0" algn="l" rtl="0">
              <a:lnSpc>
                <a:spcPct val="90000"/>
              </a:lnSpc>
              <a:spcBef>
                <a:spcPts val="750"/>
              </a:spcBef>
              <a:spcAft>
                <a:spcPts val="0"/>
              </a:spcAft>
              <a:buSzPts val="1800"/>
              <a:buNone/>
            </a:pPr>
            <a:r>
              <a:rPr lang="en-US" sz="1600" b="1" u="sng" dirty="0"/>
              <a:t>LEAP Connect Constructed Response Suggested Materials List</a:t>
            </a:r>
            <a:r>
              <a:rPr lang="en-US" sz="1600" dirty="0"/>
              <a:t>: This list is available by grade and subject test in DRC INSIGHT. </a:t>
            </a:r>
            <a:endParaRPr sz="1600" dirty="0"/>
          </a:p>
          <a:p>
            <a:pPr marL="457200" lvl="0" indent="-342900" algn="l" rtl="0">
              <a:lnSpc>
                <a:spcPct val="90000"/>
              </a:lnSpc>
              <a:spcBef>
                <a:spcPts val="750"/>
              </a:spcBef>
              <a:spcAft>
                <a:spcPts val="0"/>
              </a:spcAft>
              <a:buSzPts val="1800"/>
              <a:buChar char="•"/>
            </a:pPr>
            <a:r>
              <a:rPr lang="en-US" sz="1600" dirty="0" smtClean="0"/>
              <a:t>Includes </a:t>
            </a:r>
            <a:r>
              <a:rPr lang="en-US" sz="1600" dirty="0"/>
              <a:t>suggested materials that </a:t>
            </a:r>
            <a:r>
              <a:rPr lang="en-US" sz="1600" dirty="0" smtClean="0"/>
              <a:t>can </a:t>
            </a:r>
            <a:r>
              <a:rPr lang="en-US" sz="1600" dirty="0"/>
              <a:t>be used by TAs when administering the constructed-response tasks. </a:t>
            </a:r>
            <a:endParaRPr sz="1600" dirty="0"/>
          </a:p>
          <a:p>
            <a:pPr marL="457200" lvl="0" indent="-342900" algn="l" rtl="0">
              <a:lnSpc>
                <a:spcPct val="90000"/>
              </a:lnSpc>
              <a:spcBef>
                <a:spcPts val="750"/>
              </a:spcBef>
              <a:spcAft>
                <a:spcPts val="0"/>
              </a:spcAft>
              <a:buSzPts val="1800"/>
              <a:buChar char="•"/>
            </a:pPr>
            <a:r>
              <a:rPr lang="en-US" sz="1600" dirty="0"/>
              <a:t>Other materials, not listed, may be used as appropriate for individual tester engagement. TAs should determine </a:t>
            </a:r>
            <a:r>
              <a:rPr lang="en-US" sz="1600" dirty="0" smtClean="0"/>
              <a:t>materials based on individual </a:t>
            </a:r>
            <a:r>
              <a:rPr lang="en-US" sz="1600" dirty="0"/>
              <a:t>needs of each tester.</a:t>
            </a:r>
            <a:endParaRPr sz="1600" dirty="0"/>
          </a:p>
          <a:p>
            <a:pPr marL="457200" marR="0" lvl="0" indent="-342900" algn="l" rtl="0">
              <a:lnSpc>
                <a:spcPct val="90000"/>
              </a:lnSpc>
              <a:spcBef>
                <a:spcPts val="750"/>
              </a:spcBef>
              <a:spcAft>
                <a:spcPts val="0"/>
              </a:spcAft>
              <a:buClr>
                <a:schemeClr val="dk1"/>
              </a:buClr>
              <a:buSzPts val="1800"/>
              <a:buFont typeface="Arial"/>
              <a:buChar char="•"/>
            </a:pPr>
            <a:r>
              <a:rPr lang="en-US" sz="1600" dirty="0"/>
              <a:t>To access these resources in DRC </a:t>
            </a:r>
            <a:r>
              <a:rPr lang="en-US" sz="1600" dirty="0" smtClean="0"/>
              <a:t>INSIGHT, </a:t>
            </a:r>
            <a:r>
              <a:rPr lang="en-US" sz="1600" dirty="0"/>
              <a:t>go to </a:t>
            </a:r>
            <a:r>
              <a:rPr lang="en-US" sz="1600" i="1" u="sng" dirty="0"/>
              <a:t>My Applications/General Information/Documents/LEAP Connect Spring </a:t>
            </a:r>
            <a:r>
              <a:rPr lang="en-US" sz="1600" i="1" u="sng" dirty="0" smtClean="0"/>
              <a:t>2024/Document </a:t>
            </a:r>
            <a:r>
              <a:rPr lang="en-US" sz="1600" i="1" u="sng" dirty="0"/>
              <a:t>Type: Graphics</a:t>
            </a:r>
            <a:endParaRPr sz="1600" i="1" u="sng"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dirty="0"/>
              <a:t>Selection of Test Forms</a:t>
            </a:r>
            <a:endParaRPr dirty="0"/>
          </a:p>
        </p:txBody>
      </p:sp>
      <p:sp>
        <p:nvSpPr>
          <p:cNvPr id="122" name="Google Shape;122;p11"/>
          <p:cNvSpPr txBox="1">
            <a:spLocks noGrp="1"/>
          </p:cNvSpPr>
          <p:nvPr>
            <p:ph type="body" idx="1"/>
          </p:nvPr>
        </p:nvSpPr>
        <p:spPr>
          <a:xfrm>
            <a:off x="110490" y="804365"/>
            <a:ext cx="8923020" cy="3514874"/>
          </a:xfrm>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sz="1600" b="1" dirty="0"/>
              <a:t>Grades 3 and 4 Only</a:t>
            </a:r>
            <a:endParaRPr dirty="0"/>
          </a:p>
          <a:p>
            <a:pPr marL="457200" marR="0" lvl="0" indent="-342900" algn="l" rtl="0">
              <a:lnSpc>
                <a:spcPct val="90000"/>
              </a:lnSpc>
              <a:spcBef>
                <a:spcPts val="750"/>
              </a:spcBef>
              <a:spcAft>
                <a:spcPts val="0"/>
              </a:spcAft>
              <a:buClr>
                <a:schemeClr val="dk1"/>
              </a:buClr>
              <a:buSzPts val="1800"/>
              <a:buFont typeface="Arial"/>
              <a:buChar char="•"/>
            </a:pPr>
            <a:r>
              <a:rPr lang="en-US" sz="1600" dirty="0"/>
              <a:t>Test sessions will need to be assigned for students in grades 3 and 4 who are verbal or nonverbal due to the Foundation Reading Items assessed in these grades. </a:t>
            </a:r>
            <a:endParaRPr dirty="0"/>
          </a:p>
          <a:p>
            <a:pPr marL="457200" lvl="0" indent="-342900" algn="l" rtl="0">
              <a:lnSpc>
                <a:spcPct val="90000"/>
              </a:lnSpc>
              <a:spcBef>
                <a:spcPts val="750"/>
              </a:spcBef>
              <a:spcAft>
                <a:spcPts val="0"/>
              </a:spcAft>
              <a:buSzPts val="1800"/>
              <a:buChar char="•"/>
            </a:pPr>
            <a:r>
              <a:rPr lang="en-US" sz="1600" dirty="0"/>
              <a:t>When creating test sessions, under the Assessment dropdown, select either the verbal or nonverbal assessments to ensure the group of verbal or nonverbal students receive the correct form. </a:t>
            </a:r>
            <a:endParaRPr dirty="0"/>
          </a:p>
          <a:p>
            <a:pPr marL="114300" indent="0">
              <a:buNone/>
            </a:pPr>
            <a:r>
              <a:rPr lang="en-US" sz="1600" b="1" dirty="0"/>
              <a:t>All ELA, Math, and Science tests at all grades.</a:t>
            </a:r>
            <a:endParaRPr lang="en-US" sz="1600" dirty="0"/>
          </a:p>
          <a:p>
            <a:r>
              <a:rPr lang="en-US" sz="1600" dirty="0"/>
              <a:t>For all grades and subjects, students will be automatically assigned a specific test form prior to testing. </a:t>
            </a:r>
            <a:endParaRPr lang="en-US" sz="1600" dirty="0" smtClean="0"/>
          </a:p>
          <a:p>
            <a:r>
              <a:rPr lang="en-US" sz="1600" dirty="0" smtClean="0"/>
              <a:t>Once </a:t>
            </a:r>
            <a:r>
              <a:rPr lang="en-US" sz="1600" dirty="0"/>
              <a:t>a student is added to a test session in DRC INSIGHT, the school test coordinator can </a:t>
            </a:r>
            <a:r>
              <a:rPr lang="en-US" sz="1600" dirty="0" smtClean="0"/>
              <a:t>use </a:t>
            </a:r>
            <a:r>
              <a:rPr lang="en-US" sz="1600" dirty="0"/>
              <a:t>“Export Details” </a:t>
            </a:r>
            <a:r>
              <a:rPr lang="en-US" sz="1600" dirty="0" smtClean="0"/>
              <a:t>to </a:t>
            </a:r>
            <a:r>
              <a:rPr lang="en-US" sz="1600" dirty="0"/>
              <a:t>export a list of all students in the test session, along with form assignments. It is important to communicate the form assignments to TAs prior to </a:t>
            </a:r>
            <a:r>
              <a:rPr lang="en-US" sz="1600" dirty="0" smtClean="0"/>
              <a:t> </a:t>
            </a:r>
            <a:r>
              <a:rPr lang="en-US" sz="1600" dirty="0"/>
              <a:t>preparation of materials for testing.</a:t>
            </a:r>
            <a:endParaRPr sz="1600"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Security</a:t>
            </a:r>
            <a:endParaRPr/>
          </a:p>
        </p:txBody>
      </p:sp>
      <p:sp>
        <p:nvSpPr>
          <p:cNvPr id="128" name="Google Shape;128;p1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sz="1600" dirty="0"/>
              <a:t>All test security policy applies to LEAP Connect.  </a:t>
            </a:r>
            <a:endParaRPr dirty="0"/>
          </a:p>
          <a:p>
            <a:pPr marL="457200" marR="0" lvl="0" indent="-342900" algn="l" rtl="0">
              <a:lnSpc>
                <a:spcPct val="90000"/>
              </a:lnSpc>
              <a:spcBef>
                <a:spcPts val="750"/>
              </a:spcBef>
              <a:spcAft>
                <a:spcPts val="0"/>
              </a:spcAft>
              <a:buClr>
                <a:schemeClr val="dk1"/>
              </a:buClr>
              <a:buSzPts val="1800"/>
              <a:buFont typeface="Arial"/>
              <a:buChar char="•"/>
            </a:pPr>
            <a:r>
              <a:rPr lang="en-US" sz="1600" dirty="0"/>
              <a:t>All personnel involved with testing must be trained. </a:t>
            </a:r>
            <a:endParaRPr dirty="0"/>
          </a:p>
          <a:p>
            <a:pPr marL="914400" lvl="1" indent="-342900" algn="l" rtl="0">
              <a:lnSpc>
                <a:spcPct val="90000"/>
              </a:lnSpc>
              <a:spcBef>
                <a:spcPts val="375"/>
              </a:spcBef>
              <a:spcAft>
                <a:spcPts val="0"/>
              </a:spcAft>
              <a:buSzPts val="1800"/>
              <a:buChar char="•"/>
            </a:pPr>
            <a:r>
              <a:rPr lang="en-US" sz="1600" dirty="0"/>
              <a:t>DTCs train STCs</a:t>
            </a:r>
            <a:endParaRPr dirty="0"/>
          </a:p>
          <a:p>
            <a:pPr marL="914400" lvl="1" indent="-342900" algn="l" rtl="0">
              <a:lnSpc>
                <a:spcPct val="90000"/>
              </a:lnSpc>
              <a:spcBef>
                <a:spcPts val="375"/>
              </a:spcBef>
              <a:spcAft>
                <a:spcPts val="0"/>
              </a:spcAft>
              <a:buSzPts val="1800"/>
              <a:buChar char="•"/>
            </a:pPr>
            <a:r>
              <a:rPr lang="en-US" sz="1600" dirty="0"/>
              <a:t>STCs train school personnel involved with testing</a:t>
            </a:r>
            <a:endParaRPr dirty="0"/>
          </a:p>
          <a:p>
            <a:pPr marL="457200" marR="0" lvl="0" indent="-342900" algn="l" rtl="0">
              <a:lnSpc>
                <a:spcPct val="90000"/>
              </a:lnSpc>
              <a:spcBef>
                <a:spcPts val="750"/>
              </a:spcBef>
              <a:spcAft>
                <a:spcPts val="0"/>
              </a:spcAft>
              <a:buClr>
                <a:schemeClr val="dk1"/>
              </a:buClr>
              <a:buSzPts val="1800"/>
              <a:buFont typeface="Arial"/>
              <a:buChar char="•"/>
            </a:pPr>
            <a:r>
              <a:rPr lang="en-US" sz="1600" dirty="0"/>
              <a:t>Test materials must be kept in a secure, locked area. They should never be left unattended.</a:t>
            </a:r>
            <a:endParaRPr dirty="0"/>
          </a:p>
          <a:p>
            <a:pPr marL="457200" marR="0" lvl="0" indent="-342900" algn="l" rtl="0">
              <a:lnSpc>
                <a:spcPct val="90000"/>
              </a:lnSpc>
              <a:spcBef>
                <a:spcPts val="750"/>
              </a:spcBef>
              <a:spcAft>
                <a:spcPts val="0"/>
              </a:spcAft>
              <a:buClr>
                <a:schemeClr val="dk1"/>
              </a:buClr>
              <a:buSzPts val="1800"/>
              <a:buFont typeface="Arial"/>
              <a:buChar char="•"/>
            </a:pPr>
            <a:r>
              <a:rPr lang="en-US" sz="1600" dirty="0"/>
              <a:t>Testing irregularities must be recorded and reported to the department.</a:t>
            </a:r>
            <a:endParaRPr dirty="0"/>
          </a:p>
          <a:p>
            <a:pPr marL="457200" marR="0" lvl="0" indent="-342900" algn="l" rtl="0">
              <a:lnSpc>
                <a:spcPct val="90000"/>
              </a:lnSpc>
              <a:spcBef>
                <a:spcPts val="750"/>
              </a:spcBef>
              <a:spcAft>
                <a:spcPts val="0"/>
              </a:spcAft>
              <a:buClr>
                <a:schemeClr val="dk1"/>
              </a:buClr>
              <a:buSzPts val="1800"/>
              <a:buFont typeface="Arial"/>
              <a:buChar char="•"/>
            </a:pPr>
            <a:r>
              <a:rPr lang="en-US" sz="1600" dirty="0"/>
              <a:t>Testing must be conducted in the testing window.</a:t>
            </a:r>
            <a:endParaRPr dirty="0"/>
          </a:p>
          <a:p>
            <a:pPr marL="457200" marR="0" lvl="0" indent="-342900" algn="l" rtl="0">
              <a:lnSpc>
                <a:spcPct val="90000"/>
              </a:lnSpc>
              <a:spcBef>
                <a:spcPts val="750"/>
              </a:spcBef>
              <a:spcAft>
                <a:spcPts val="0"/>
              </a:spcAft>
              <a:buClr>
                <a:schemeClr val="dk1"/>
              </a:buClr>
              <a:buSzPts val="1800"/>
              <a:buFont typeface="Arial"/>
              <a:buChar char="•"/>
            </a:pPr>
            <a:r>
              <a:rPr lang="en-US" sz="1600" dirty="0"/>
              <a:t>Testing must be monitored</a:t>
            </a:r>
            <a:r>
              <a:rPr lang="en-US" sz="1600" dirty="0" smtClean="0"/>
              <a:t>. Schools must allow state-assigned monitors to observe testing.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Using Additional Test Materials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Student Response Check</a:t>
            </a:r>
            <a:endParaRPr/>
          </a:p>
        </p:txBody>
      </p:sp>
      <p:sp>
        <p:nvSpPr>
          <p:cNvPr id="139" name="Google Shape;139;p1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750"/>
              </a:spcBef>
              <a:spcAft>
                <a:spcPts val="0"/>
              </a:spcAft>
              <a:buClr>
                <a:schemeClr val="dk1"/>
              </a:buClr>
              <a:buSzPts val="1800"/>
              <a:buFont typeface="Arial"/>
              <a:buNone/>
            </a:pPr>
            <a:endParaRPr dirty="0"/>
          </a:p>
          <a:p>
            <a:pPr marL="457200" marR="0" lvl="0" indent="-228600" algn="l" rtl="0">
              <a:lnSpc>
                <a:spcPct val="90000"/>
              </a:lnSpc>
              <a:spcBef>
                <a:spcPts val="750"/>
              </a:spcBef>
              <a:spcAft>
                <a:spcPts val="0"/>
              </a:spcAft>
              <a:buClr>
                <a:schemeClr val="dk1"/>
              </a:buClr>
              <a:buSzPts val="1800"/>
              <a:buFont typeface="Arial"/>
              <a:buNone/>
            </a:pP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For TAs who are unfamiliar with student’s preferred response mode(s), the Student Response Check (SRC) should be done in advance of testing and </a:t>
            </a:r>
            <a:r>
              <a:rPr lang="en-US" b="1" dirty="0"/>
              <a:t>not</a:t>
            </a:r>
            <a:r>
              <a:rPr lang="en-US" dirty="0"/>
              <a:t> on the first day of testing.</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STCs should assess SRC need with each TA and schedule time for the TA to administer if necessary.</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The Student Response Check is not required of TAs who are already familiar with student’s preferred response mode(s).</a:t>
            </a:r>
            <a:endParaRPr dirty="0"/>
          </a:p>
          <a:p>
            <a:pPr marL="457200" marR="0" lvl="0" indent="-228600" algn="l" rtl="0">
              <a:lnSpc>
                <a:spcPct val="90000"/>
              </a:lnSpc>
              <a:spcBef>
                <a:spcPts val="750"/>
              </a:spcBef>
              <a:spcAft>
                <a:spcPts val="0"/>
              </a:spcAft>
              <a:buClr>
                <a:schemeClr val="dk1"/>
              </a:buClr>
              <a:buSzPts val="1800"/>
              <a:buFont typeface="Arial"/>
              <a:buNone/>
            </a:pPr>
            <a:endParaRPr sz="1500" dirty="0"/>
          </a:p>
          <a:p>
            <a:pPr marL="457200" marR="0" lvl="0" indent="-228600" algn="l" rtl="0">
              <a:lnSpc>
                <a:spcPct val="90000"/>
              </a:lnSpc>
              <a:spcBef>
                <a:spcPts val="750"/>
              </a:spcBef>
              <a:spcAft>
                <a:spcPts val="0"/>
              </a:spcAft>
              <a:buClr>
                <a:schemeClr val="dk1"/>
              </a:buClr>
              <a:buSzPts val="1800"/>
              <a:buFont typeface="Arial"/>
              <a:buNone/>
            </a:pPr>
            <a:endParaRPr dirty="0"/>
          </a:p>
        </p:txBody>
      </p:sp>
      <p:pic>
        <p:nvPicPr>
          <p:cNvPr id="140" name="Google Shape;140;p14" descr="Screen Clipping"/>
          <p:cNvPicPr preferRelativeResize="0"/>
          <p:nvPr/>
        </p:nvPicPr>
        <p:blipFill rotWithShape="1">
          <a:blip r:embed="rId3">
            <a:alphaModFix/>
          </a:blip>
          <a:srcRect/>
          <a:stretch/>
        </p:blipFill>
        <p:spPr>
          <a:xfrm>
            <a:off x="2502722" y="1187300"/>
            <a:ext cx="3671414" cy="7300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Preparing Test Materials for Accessibility</a:t>
            </a:r>
            <a:endParaRPr/>
          </a:p>
        </p:txBody>
      </p:sp>
      <p:sp>
        <p:nvSpPr>
          <p:cNvPr id="146" name="Google Shape;146;p15"/>
          <p:cNvSpPr txBox="1">
            <a:spLocks noGrp="1"/>
          </p:cNvSpPr>
          <p:nvPr>
            <p:ph type="body" idx="1"/>
          </p:nvPr>
        </p:nvSpPr>
        <p:spPr>
          <a:xfrm>
            <a:off x="311700" y="1042317"/>
            <a:ext cx="8520600" cy="3186300"/>
          </a:xfrm>
          <a:prstGeom prst="rect">
            <a:avLst/>
          </a:prstGeom>
          <a:noFill/>
          <a:ln>
            <a:noFill/>
          </a:ln>
        </p:spPr>
        <p:txBody>
          <a:bodyPr spcFirstLastPara="1" wrap="square" lIns="91425" tIns="91425" rIns="91425" bIns="91425" anchor="t" anchorCtr="0">
            <a:noAutofit/>
          </a:bodyPr>
          <a:lstStyle/>
          <a:p>
            <a:pPr marL="95250" lvl="0" indent="0" algn="l" rtl="0">
              <a:lnSpc>
                <a:spcPct val="100000"/>
              </a:lnSpc>
              <a:spcBef>
                <a:spcPts val="0"/>
              </a:spcBef>
              <a:spcAft>
                <a:spcPts val="0"/>
              </a:spcAft>
              <a:buSzPts val="1800"/>
              <a:buNone/>
            </a:pPr>
            <a:r>
              <a:rPr lang="en-US" dirty="0"/>
              <a:t>TAs need ample opportunity to read through the DTAs and Reference Materials to: </a:t>
            </a:r>
            <a:endParaRPr dirty="0"/>
          </a:p>
          <a:p>
            <a:pPr marL="381000" lvl="0" indent="-285750" algn="l" rtl="0">
              <a:lnSpc>
                <a:spcPct val="100000"/>
              </a:lnSpc>
              <a:spcBef>
                <a:spcPts val="600"/>
              </a:spcBef>
              <a:spcAft>
                <a:spcPts val="0"/>
              </a:spcAft>
              <a:buSzPts val="1800"/>
              <a:buChar char="•"/>
            </a:pPr>
            <a:r>
              <a:rPr lang="en-US" dirty="0"/>
              <a:t>Collect necessary materials for student use, including downloading materials onto student AT/AAC devices (should be very familiar to students)</a:t>
            </a:r>
            <a:endParaRPr dirty="0"/>
          </a:p>
          <a:p>
            <a:pPr marL="381000" lvl="0" indent="-285750" algn="l" rtl="0">
              <a:lnSpc>
                <a:spcPct val="100000"/>
              </a:lnSpc>
              <a:spcBef>
                <a:spcPts val="600"/>
              </a:spcBef>
              <a:spcAft>
                <a:spcPts val="0"/>
              </a:spcAft>
              <a:buSzPts val="1800"/>
              <a:buChar char="•"/>
            </a:pPr>
            <a:r>
              <a:rPr lang="en-US" dirty="0"/>
              <a:t>Create any additional materials needed</a:t>
            </a:r>
            <a:endParaRPr dirty="0"/>
          </a:p>
          <a:p>
            <a:pPr marL="95250" lvl="0" indent="0" algn="l" rtl="0">
              <a:lnSpc>
                <a:spcPct val="100000"/>
              </a:lnSpc>
              <a:spcBef>
                <a:spcPts val="600"/>
              </a:spcBef>
              <a:spcAft>
                <a:spcPts val="0"/>
              </a:spcAft>
              <a:buSzPts val="1800"/>
              <a:buNone/>
            </a:pPr>
            <a:r>
              <a:rPr lang="en-US" dirty="0"/>
              <a:t>Some TAs will need ample opportunity to read through the </a:t>
            </a:r>
            <a:r>
              <a:rPr lang="en-US" i="1" dirty="0"/>
              <a:t>Procedures for Assessing Students Who Are Visually Impaired, Deaf, or Deaf-Blind</a:t>
            </a:r>
            <a:r>
              <a:rPr lang="en-US" dirty="0"/>
              <a:t> to determine how to make items accessible for the unique needs of these students such as:</a:t>
            </a:r>
            <a:endParaRPr dirty="0"/>
          </a:p>
          <a:p>
            <a:pPr marL="457200" lvl="0" indent="-342900" algn="l" rtl="0">
              <a:lnSpc>
                <a:spcPct val="100000"/>
              </a:lnSpc>
              <a:spcBef>
                <a:spcPts val="600"/>
              </a:spcBef>
              <a:spcAft>
                <a:spcPts val="0"/>
              </a:spcAft>
              <a:buSzPts val="1800"/>
              <a:buChar char="•"/>
            </a:pPr>
            <a:r>
              <a:rPr lang="en-US" dirty="0"/>
              <a:t>Creating tactile graphics</a:t>
            </a:r>
            <a:endParaRPr dirty="0"/>
          </a:p>
          <a:p>
            <a:pPr marL="457200" lvl="0" indent="-342900" algn="l" rtl="0">
              <a:lnSpc>
                <a:spcPct val="100000"/>
              </a:lnSpc>
              <a:spcBef>
                <a:spcPts val="600"/>
              </a:spcBef>
              <a:spcAft>
                <a:spcPts val="0"/>
              </a:spcAft>
              <a:buSzPts val="1800"/>
              <a:buChar char="•"/>
            </a:pPr>
            <a:r>
              <a:rPr lang="en-US" dirty="0"/>
              <a:t>Administering the Reading Foundational items in grades 3 and 4</a:t>
            </a:r>
            <a:endParaRPr dirty="0"/>
          </a:p>
          <a:p>
            <a:pPr marL="457200" marR="0" lvl="0" indent="-228600" algn="l" rtl="0">
              <a:lnSpc>
                <a:spcPct val="90000"/>
              </a:lnSpc>
              <a:spcBef>
                <a:spcPts val="1350"/>
              </a:spcBef>
              <a:spcAft>
                <a:spcPts val="0"/>
              </a:spcAft>
              <a:buClr>
                <a:schemeClr val="dk1"/>
              </a:buClr>
              <a:buSzPts val="1800"/>
              <a:buFont typeface="Arial"/>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Example of Preparing Materials</a:t>
            </a:r>
            <a:endParaRPr/>
          </a:p>
        </p:txBody>
      </p:sp>
      <p:sp>
        <p:nvSpPr>
          <p:cNvPr id="152" name="Google Shape;152;p16"/>
          <p:cNvSpPr txBox="1">
            <a:spLocks noGrp="1"/>
          </p:cNvSpPr>
          <p:nvPr>
            <p:ph type="body" idx="1"/>
          </p:nvPr>
        </p:nvSpPr>
        <p:spPr>
          <a:xfrm>
            <a:off x="311700" y="1631766"/>
            <a:ext cx="4473660" cy="3186300"/>
          </a:xfrm>
          <a:prstGeom prst="rect">
            <a:avLst/>
          </a:prstGeom>
          <a:noFill/>
          <a:ln>
            <a:noFill/>
          </a:ln>
        </p:spPr>
        <p:txBody>
          <a:bodyPr spcFirstLastPara="1" wrap="square" lIns="91425" tIns="91425" rIns="91425" bIns="91425" anchor="t" anchorCtr="0">
            <a:noAutofit/>
          </a:bodyPr>
          <a:lstStyle/>
          <a:p>
            <a:pPr marL="95250" lvl="0" indent="0" algn="l" rtl="0">
              <a:lnSpc>
                <a:spcPct val="100000"/>
              </a:lnSpc>
              <a:spcBef>
                <a:spcPts val="0"/>
              </a:spcBef>
              <a:spcAft>
                <a:spcPts val="0"/>
              </a:spcAft>
              <a:buSzPts val="1800"/>
              <a:buNone/>
            </a:pPr>
            <a:r>
              <a:rPr lang="en-US" dirty="0"/>
              <a:t>For this math CR, the student will need the chart (left) and the cutout tiles (right).</a:t>
            </a:r>
            <a:endParaRPr dirty="0"/>
          </a:p>
          <a:p>
            <a:pPr marL="457200" lvl="0" indent="-342900" algn="l" rtl="0">
              <a:lnSpc>
                <a:spcPct val="100000"/>
              </a:lnSpc>
              <a:spcBef>
                <a:spcPts val="600"/>
              </a:spcBef>
              <a:spcAft>
                <a:spcPts val="0"/>
              </a:spcAft>
              <a:buSzPts val="1800"/>
              <a:buChar char="•"/>
            </a:pPr>
            <a:r>
              <a:rPr lang="en-US" sz="1600" dirty="0"/>
              <a:t>Student with motor difficulty may need pick-up loops attached to the tiles, tiles on heavy cardstock or glued to cardboard, or objects to represent the tiles, such as different colored blocks</a:t>
            </a:r>
            <a:endParaRPr dirty="0"/>
          </a:p>
          <a:p>
            <a:pPr marL="457200" lvl="0" indent="-342900" algn="l" rtl="0">
              <a:lnSpc>
                <a:spcPct val="100000"/>
              </a:lnSpc>
              <a:spcBef>
                <a:spcPts val="600"/>
              </a:spcBef>
              <a:spcAft>
                <a:spcPts val="0"/>
              </a:spcAft>
              <a:buSzPts val="1800"/>
              <a:buChar char="•"/>
            </a:pPr>
            <a:r>
              <a:rPr lang="en-US" sz="1600" dirty="0"/>
              <a:t>Student who is visually impaired may need tactile enhancement of the chart and tiles </a:t>
            </a:r>
            <a:endParaRPr dirty="0"/>
          </a:p>
          <a:p>
            <a:pPr marL="457200" marR="0" lvl="0" indent="-228600" algn="l" rtl="0">
              <a:lnSpc>
                <a:spcPct val="90000"/>
              </a:lnSpc>
              <a:spcBef>
                <a:spcPts val="1350"/>
              </a:spcBef>
              <a:spcAft>
                <a:spcPts val="0"/>
              </a:spcAft>
              <a:buClr>
                <a:schemeClr val="dk1"/>
              </a:buClr>
              <a:buSzPts val="1800"/>
              <a:buFont typeface="Arial"/>
              <a:buNone/>
            </a:pPr>
            <a:endParaRPr dirty="0"/>
          </a:p>
        </p:txBody>
      </p:sp>
      <p:sp>
        <p:nvSpPr>
          <p:cNvPr id="2" name="Subtitle 1"/>
          <p:cNvSpPr>
            <a:spLocks noGrp="1"/>
          </p:cNvSpPr>
          <p:nvPr>
            <p:ph type="subTitle" idx="2"/>
          </p:nvPr>
        </p:nvSpPr>
        <p:spPr/>
        <p:txBody>
          <a:bodyPr/>
          <a:lstStyle/>
          <a:p>
            <a:endParaRPr lang="en-US"/>
          </a:p>
        </p:txBody>
      </p:sp>
      <p:sp>
        <p:nvSpPr>
          <p:cNvPr id="3" name="Subtitle 2"/>
          <p:cNvSpPr>
            <a:spLocks noGrp="1"/>
          </p:cNvSpPr>
          <p:nvPr>
            <p:ph type="subTitle" idx="3"/>
          </p:nvPr>
        </p:nvSpPr>
        <p:spPr/>
        <p:txBody>
          <a:bodyPr/>
          <a:lstStyle/>
          <a:p>
            <a:endParaRPr lang="en-US"/>
          </a:p>
        </p:txBody>
      </p:sp>
      <p:pic>
        <p:nvPicPr>
          <p:cNvPr id="153" name="Google Shape;153;p16" descr="Screen Clipping"/>
          <p:cNvPicPr preferRelativeResize="0"/>
          <p:nvPr/>
        </p:nvPicPr>
        <p:blipFill rotWithShape="1">
          <a:blip r:embed="rId3">
            <a:alphaModFix/>
          </a:blip>
          <a:srcRect/>
          <a:stretch/>
        </p:blipFill>
        <p:spPr>
          <a:xfrm>
            <a:off x="4838700" y="2514600"/>
            <a:ext cx="4312597" cy="25755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Accessing the Online Tools Training (OTT) Materials</a:t>
            </a:r>
            <a:endParaRPr/>
          </a:p>
        </p:txBody>
      </p:sp>
      <p:sp>
        <p:nvSpPr>
          <p:cNvPr id="159" name="Google Shape;159;p17"/>
          <p:cNvSpPr txBox="1">
            <a:spLocks noGrp="1"/>
          </p:cNvSpPr>
          <p:nvPr>
            <p:ph type="body" idx="1"/>
          </p:nvPr>
        </p:nvSpPr>
        <p:spPr>
          <a:xfrm>
            <a:off x="311700" y="1152875"/>
            <a:ext cx="8520600" cy="1082317"/>
          </a:xfrm>
          <a:prstGeom prst="rect">
            <a:avLst/>
          </a:prstGeom>
          <a:no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114300" lvl="0" indent="0" algn="l" rtl="0">
              <a:lnSpc>
                <a:spcPct val="90000"/>
              </a:lnSpc>
              <a:spcBef>
                <a:spcPts val="750"/>
              </a:spcBef>
              <a:spcAft>
                <a:spcPts val="0"/>
              </a:spcAft>
              <a:buSzPts val="1800"/>
              <a:buNone/>
            </a:pPr>
            <a:r>
              <a:rPr lang="en-US" sz="1600" dirty="0"/>
              <a:t>1. To access the Online Tools Training tab seen below, use the link </a:t>
            </a:r>
            <a:r>
              <a:rPr lang="en-US" sz="1600" dirty="0" smtClean="0"/>
              <a:t>below: </a:t>
            </a:r>
            <a:r>
              <a:rPr lang="en-US" sz="1600" u="sng" dirty="0">
                <a:solidFill>
                  <a:schemeClr val="hlink"/>
                </a:solidFill>
                <a:hlinkClick r:id="rId3"/>
              </a:rPr>
              <a:t>https://www.louisianabelieves.com/resources/library/assessment</a:t>
            </a:r>
            <a:endParaRPr sz="1600" dirty="0"/>
          </a:p>
          <a:p>
            <a:pPr marL="457200" marR="0" lvl="0" indent="-228600" algn="l" rtl="0">
              <a:lnSpc>
                <a:spcPct val="90000"/>
              </a:lnSpc>
              <a:spcBef>
                <a:spcPts val="750"/>
              </a:spcBef>
              <a:spcAft>
                <a:spcPts val="0"/>
              </a:spcAft>
              <a:buClr>
                <a:schemeClr val="dk1"/>
              </a:buClr>
              <a:buSzPts val="1800"/>
              <a:buFont typeface="Arial"/>
              <a:buNone/>
            </a:pPr>
            <a:endParaRPr dirty="0"/>
          </a:p>
        </p:txBody>
      </p:sp>
      <p:pic>
        <p:nvPicPr>
          <p:cNvPr id="160" name="Google Shape;160;p17"/>
          <p:cNvPicPr preferRelativeResize="0"/>
          <p:nvPr/>
        </p:nvPicPr>
        <p:blipFill rotWithShape="1">
          <a:blip r:embed="rId4">
            <a:alphaModFix/>
          </a:blip>
          <a:srcRect/>
          <a:stretch/>
        </p:blipFill>
        <p:spPr>
          <a:xfrm>
            <a:off x="1179214" y="2417867"/>
            <a:ext cx="2557949" cy="2461257"/>
          </a:xfrm>
          <a:prstGeom prst="rect">
            <a:avLst/>
          </a:prstGeom>
          <a:noFill/>
          <a:ln>
            <a:noFill/>
          </a:ln>
        </p:spPr>
      </p:pic>
      <p:pic>
        <p:nvPicPr>
          <p:cNvPr id="161" name="Google Shape;161;p17"/>
          <p:cNvPicPr preferRelativeResize="0"/>
          <p:nvPr/>
        </p:nvPicPr>
        <p:blipFill rotWithShape="1">
          <a:blip r:embed="rId5">
            <a:alphaModFix/>
          </a:blip>
          <a:srcRect/>
          <a:stretch/>
        </p:blipFill>
        <p:spPr>
          <a:xfrm>
            <a:off x="4158049" y="3704116"/>
            <a:ext cx="4883435" cy="1338474"/>
          </a:xfrm>
          <a:prstGeom prst="rect">
            <a:avLst/>
          </a:prstGeom>
          <a:noFill/>
          <a:ln>
            <a:noFill/>
          </a:ln>
        </p:spPr>
      </p:pic>
      <p:sp>
        <p:nvSpPr>
          <p:cNvPr id="162" name="Google Shape;162;p17"/>
          <p:cNvSpPr txBox="1"/>
          <p:nvPr/>
        </p:nvSpPr>
        <p:spPr>
          <a:xfrm>
            <a:off x="5005111" y="2523647"/>
            <a:ext cx="2908005" cy="954107"/>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2. When the user selects OTT, a new window will appear that displays the OTT test types (seen below in navy blue box).</a:t>
            </a:r>
            <a:endParaRPr sz="1400" b="0" i="0" u="none" strike="noStrike" cap="none" dirty="0">
              <a:solidFill>
                <a:srgbClr val="000000"/>
              </a:solidFill>
              <a:latin typeface="Arial"/>
              <a:ea typeface="Arial"/>
              <a:cs typeface="Arial"/>
              <a:sym typeface="Arial"/>
            </a:endParaRPr>
          </a:p>
        </p:txBody>
      </p:sp>
      <p:sp>
        <p:nvSpPr>
          <p:cNvPr id="163" name="Google Shape;163;p17"/>
          <p:cNvSpPr/>
          <p:nvPr/>
        </p:nvSpPr>
        <p:spPr>
          <a:xfrm rot="5400000">
            <a:off x="101046" y="3163528"/>
            <a:ext cx="1901285" cy="586721"/>
          </a:xfrm>
          <a:prstGeom prst="bentUpArrow">
            <a:avLst>
              <a:gd name="adj1" fmla="val 25000"/>
              <a:gd name="adj2" fmla="val 25000"/>
              <a:gd name="adj3" fmla="val 25000"/>
            </a:avLst>
          </a:prstGeom>
          <a:solidFill>
            <a:schemeClr val="accent1"/>
          </a:solidFill>
          <a:ln w="25400" cap="flat" cmpd="sng">
            <a:solidFill>
              <a:srgbClr val="708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17"/>
          <p:cNvSpPr/>
          <p:nvPr/>
        </p:nvSpPr>
        <p:spPr>
          <a:xfrm>
            <a:off x="7913116" y="2634704"/>
            <a:ext cx="248478" cy="1013791"/>
          </a:xfrm>
          <a:prstGeom prst="downArrow">
            <a:avLst>
              <a:gd name="adj1" fmla="val 50000"/>
              <a:gd name="adj2" fmla="val 50000"/>
            </a:avLst>
          </a:prstGeom>
          <a:solidFill>
            <a:schemeClr val="accent1"/>
          </a:solidFill>
          <a:ln w="25400" cap="flat" cmpd="sng">
            <a:solidFill>
              <a:srgbClr val="708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Online Tools Training</a:t>
            </a:r>
            <a:endParaRPr/>
          </a:p>
        </p:txBody>
      </p:sp>
      <p:sp>
        <p:nvSpPr>
          <p:cNvPr id="170" name="Google Shape;170;p18"/>
          <p:cNvSpPr txBox="1">
            <a:spLocks noGrp="1"/>
          </p:cNvSpPr>
          <p:nvPr>
            <p:ph type="body" idx="1"/>
          </p:nvPr>
        </p:nvSpPr>
        <p:spPr>
          <a:xfrm>
            <a:off x="311700" y="1592579"/>
            <a:ext cx="6112831" cy="274659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600" dirty="0"/>
              <a:t>The OTT is designed to give students and TAs a chance to become familiar with the testing platform and tools, reinforced through </a:t>
            </a:r>
            <a:r>
              <a:rPr lang="en-US" sz="1600" i="1" dirty="0"/>
              <a:t>Practice Hints</a:t>
            </a:r>
            <a:r>
              <a:rPr lang="en-US" sz="1600" dirty="0"/>
              <a:t>.</a:t>
            </a:r>
            <a:endParaRPr dirty="0"/>
          </a:p>
          <a:p>
            <a:pPr marL="0" lvl="0" indent="0" algn="l" rtl="0">
              <a:lnSpc>
                <a:spcPct val="100000"/>
              </a:lnSpc>
              <a:spcBef>
                <a:spcPts val="600"/>
              </a:spcBef>
              <a:spcAft>
                <a:spcPts val="0"/>
              </a:spcAft>
              <a:buSzPts val="1800"/>
              <a:buNone/>
            </a:pPr>
            <a:r>
              <a:rPr lang="en-US" sz="1600" dirty="0"/>
              <a:t>TAs should practice in the OTT so they understand how to accurately input student responses during the operational administration. To access the OTTs (use Google Chrome): </a:t>
            </a:r>
            <a:r>
              <a:rPr lang="en-US" sz="1600" u="sng" dirty="0">
                <a:solidFill>
                  <a:schemeClr val="hlink"/>
                </a:solidFill>
                <a:hlinkClick r:id="rId3"/>
              </a:rPr>
              <a:t>https://wbte.drcedirect.com/LA/portals/la</a:t>
            </a:r>
            <a:endParaRPr sz="1600"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457200" marR="0" lvl="0" indent="-228600" algn="l" rtl="0">
              <a:lnSpc>
                <a:spcPct val="90000"/>
              </a:lnSpc>
              <a:spcBef>
                <a:spcPts val="1350"/>
              </a:spcBef>
              <a:spcAft>
                <a:spcPts val="0"/>
              </a:spcAft>
              <a:buClr>
                <a:schemeClr val="dk1"/>
              </a:buClr>
              <a:buSzPts val="1800"/>
              <a:buFont typeface="Arial"/>
              <a:buNone/>
            </a:pPr>
            <a:endParaRPr dirty="0"/>
          </a:p>
        </p:txBody>
      </p:sp>
      <p:pic>
        <p:nvPicPr>
          <p:cNvPr id="171" name="Google Shape;171;p18"/>
          <p:cNvPicPr preferRelativeResize="0"/>
          <p:nvPr/>
        </p:nvPicPr>
        <p:blipFill rotWithShape="1">
          <a:blip r:embed="rId4">
            <a:alphaModFix/>
          </a:blip>
          <a:srcRect l="59106" t="6693"/>
          <a:stretch/>
        </p:blipFill>
        <p:spPr>
          <a:xfrm>
            <a:off x="6652683" y="1657355"/>
            <a:ext cx="2491317" cy="3486145"/>
          </a:xfrm>
          <a:prstGeom prst="rect">
            <a:avLst/>
          </a:prstGeom>
          <a:noFill/>
          <a:ln>
            <a:noFill/>
          </a:ln>
        </p:spPr>
      </p:pic>
      <p:pic>
        <p:nvPicPr>
          <p:cNvPr id="172" name="Google Shape;172;p18" descr="Screen Clipping"/>
          <p:cNvPicPr preferRelativeResize="0"/>
          <p:nvPr/>
        </p:nvPicPr>
        <p:blipFill rotWithShape="1">
          <a:blip r:embed="rId5">
            <a:alphaModFix/>
          </a:blip>
          <a:srcRect t="2490"/>
          <a:stretch/>
        </p:blipFill>
        <p:spPr>
          <a:xfrm>
            <a:off x="539853" y="3758160"/>
            <a:ext cx="5884678" cy="13853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302630" y="63550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dirty="0"/>
              <a:t>Item Answer Options</a:t>
            </a:r>
            <a:endParaRPr dirty="0"/>
          </a:p>
        </p:txBody>
      </p:sp>
      <p:sp>
        <p:nvSpPr>
          <p:cNvPr id="178" name="Google Shape;178;p19"/>
          <p:cNvSpPr txBox="1">
            <a:spLocks noGrp="1"/>
          </p:cNvSpPr>
          <p:nvPr>
            <p:ph type="body" idx="1"/>
          </p:nvPr>
        </p:nvSpPr>
        <p:spPr>
          <a:xfrm>
            <a:off x="302630" y="1611700"/>
            <a:ext cx="4923240" cy="318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dirty="0"/>
              <a:t>Answer options are provided on the computer screen in the testing platform and on paper as part of the Reference Materials.</a:t>
            </a:r>
            <a:endParaRPr dirty="0"/>
          </a:p>
          <a:p>
            <a:pPr marL="0" lvl="0" indent="0" algn="l" rtl="0">
              <a:lnSpc>
                <a:spcPct val="100000"/>
              </a:lnSpc>
              <a:spcBef>
                <a:spcPts val="600"/>
              </a:spcBef>
              <a:spcAft>
                <a:spcPts val="0"/>
              </a:spcAft>
              <a:buSzPts val="1800"/>
              <a:buNone/>
            </a:pPr>
            <a:r>
              <a:rPr lang="en-US" dirty="0"/>
              <a:t>This is true for the items in the OTTs as well. </a:t>
            </a:r>
            <a:endParaRPr dirty="0"/>
          </a:p>
          <a:p>
            <a:pPr marL="0" lvl="0" indent="0" algn="l" rtl="0">
              <a:lnSpc>
                <a:spcPct val="100000"/>
              </a:lnSpc>
              <a:spcBef>
                <a:spcPts val="600"/>
              </a:spcBef>
              <a:spcAft>
                <a:spcPts val="0"/>
              </a:spcAft>
              <a:buSzPts val="1800"/>
              <a:buNone/>
            </a:pPr>
            <a:r>
              <a:rPr lang="en-US" dirty="0"/>
              <a:t>TAs are encouraged to use these to practice making test administration more accessible to meet the individual needs of the students they test.</a:t>
            </a:r>
            <a:endParaRPr dirty="0"/>
          </a:p>
          <a:p>
            <a:pPr marL="457200" marR="0" lvl="0" indent="-228600" algn="l" rtl="0">
              <a:lnSpc>
                <a:spcPct val="90000"/>
              </a:lnSpc>
              <a:spcBef>
                <a:spcPts val="1350"/>
              </a:spcBef>
              <a:spcAft>
                <a:spcPts val="0"/>
              </a:spcAft>
              <a:buClr>
                <a:schemeClr val="dk1"/>
              </a:buClr>
              <a:buSzPts val="1800"/>
              <a:buFont typeface="Arial"/>
              <a:buNone/>
            </a:pPr>
            <a:endParaRPr dirty="0"/>
          </a:p>
        </p:txBody>
      </p:sp>
      <p:pic>
        <p:nvPicPr>
          <p:cNvPr id="179" name="Google Shape;179;p19"/>
          <p:cNvPicPr preferRelativeResize="0"/>
          <p:nvPr/>
        </p:nvPicPr>
        <p:blipFill rotWithShape="1">
          <a:blip r:embed="rId3">
            <a:alphaModFix/>
          </a:blip>
          <a:srcRect l="6833" t="6219" r="5662" b="7743"/>
          <a:stretch/>
        </p:blipFill>
        <p:spPr>
          <a:xfrm>
            <a:off x="6070137" y="1646000"/>
            <a:ext cx="2974427" cy="336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dirty="0"/>
          </a:p>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LEAP Connect Administration Webinar</a:t>
            </a:r>
            <a:endParaRPr sz="2400" dirty="0"/>
          </a:p>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January 24, 2024</a:t>
            </a:r>
            <a:endParaRPr sz="2400" dirty="0"/>
          </a:p>
        </p:txBody>
      </p:sp>
      <p:sp>
        <p:nvSpPr>
          <p:cNvPr id="89" name="Google Shape;89;p1"/>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extLst>
      <p:ext uri="{BB962C8B-B14F-4D97-AF65-F5344CB8AC3E}">
        <p14:creationId xmlns:p14="http://schemas.microsoft.com/office/powerpoint/2010/main" val="297445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Practice Administering Constructed Response Items</a:t>
            </a:r>
            <a:endParaRPr/>
          </a:p>
        </p:txBody>
      </p:sp>
      <p:sp>
        <p:nvSpPr>
          <p:cNvPr id="185" name="Google Shape;185;p20"/>
          <p:cNvSpPr txBox="1">
            <a:spLocks noGrp="1"/>
          </p:cNvSpPr>
          <p:nvPr>
            <p:ph type="body" idx="1"/>
          </p:nvPr>
        </p:nvSpPr>
        <p:spPr>
          <a:xfrm>
            <a:off x="311700" y="1231178"/>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dirty="0"/>
              <a:t>The OTTs provide students and TAs with opportunities to practice the CRs in the testing platform. The format is identical to what is used with the LEAP Connect assessment.</a:t>
            </a:r>
            <a:endParaRPr dirty="0"/>
          </a:p>
          <a:p>
            <a:pPr marL="0" lvl="0" indent="0" algn="l" rtl="0">
              <a:lnSpc>
                <a:spcPct val="100000"/>
              </a:lnSpc>
              <a:spcBef>
                <a:spcPts val="600"/>
              </a:spcBef>
              <a:spcAft>
                <a:spcPts val="0"/>
              </a:spcAft>
              <a:buSzPts val="1800"/>
              <a:buNone/>
            </a:pPr>
            <a:r>
              <a:rPr lang="en-US" dirty="0"/>
              <a:t>However, the OTT CRs should not be administered without the Directions for Test Administration (DTA) and the Reference Materials/Writing Stimuli.</a:t>
            </a:r>
            <a:endParaRPr dirty="0"/>
          </a:p>
          <a:p>
            <a:pPr marL="457200" marR="0" lvl="0" indent="-228600" algn="l" rtl="0">
              <a:lnSpc>
                <a:spcPct val="90000"/>
              </a:lnSpc>
              <a:spcBef>
                <a:spcPts val="1350"/>
              </a:spcBef>
              <a:spcAft>
                <a:spcPts val="0"/>
              </a:spcAft>
              <a:buClr>
                <a:schemeClr val="dk1"/>
              </a:buClr>
              <a:buSzPts val="1800"/>
              <a:buFont typeface="Arial"/>
              <a:buNone/>
            </a:pPr>
            <a:endParaRPr dirty="0"/>
          </a:p>
        </p:txBody>
      </p:sp>
      <p:sp>
        <p:nvSpPr>
          <p:cNvPr id="186" name="Google Shape;186;p20"/>
          <p:cNvSpPr/>
          <p:nvPr/>
        </p:nvSpPr>
        <p:spPr>
          <a:xfrm>
            <a:off x="606287" y="3011557"/>
            <a:ext cx="45720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212121"/>
                </a:solidFill>
                <a:latin typeface="Calibri"/>
                <a:ea typeface="Calibri"/>
                <a:cs typeface="Calibri"/>
                <a:sym typeface="Calibri"/>
              </a:rPr>
              <a:t>When administering the ELA CR, the </a:t>
            </a:r>
            <a:r>
              <a:rPr lang="en-US" sz="1400" b="1" i="0" u="none" strike="noStrike" cap="none">
                <a:solidFill>
                  <a:srgbClr val="212121"/>
                </a:solidFill>
                <a:latin typeface="Calibri"/>
                <a:ea typeface="Calibri"/>
                <a:cs typeface="Calibri"/>
                <a:sym typeface="Calibri"/>
              </a:rPr>
              <a:t>Test Administrator Annotation Box </a:t>
            </a:r>
            <a:r>
              <a:rPr lang="en-US" sz="1400" b="0" i="0" u="none" strike="noStrike" cap="none">
                <a:solidFill>
                  <a:srgbClr val="212121"/>
                </a:solidFill>
                <a:latin typeface="Calibri"/>
                <a:ea typeface="Calibri"/>
                <a:cs typeface="Calibri"/>
                <a:sym typeface="Calibri"/>
              </a:rPr>
              <a:t>should only be used to clarify unusual spelling, explain symbols, or give specific guidance about the student’s writing. No personal information about students or TAs should be added here. Any feedback about the test itself should be sent to </a:t>
            </a:r>
            <a:r>
              <a:rPr lang="en-US" sz="1400" b="0" i="0" u="sng" strike="noStrike" cap="none">
                <a:solidFill>
                  <a:srgbClr val="21212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assessment@la.gov</a:t>
            </a:r>
            <a:r>
              <a:rPr lang="en-US" sz="1400" b="0" i="0" u="none" strike="noStrike" cap="none">
                <a:solidFill>
                  <a:srgbClr val="212121"/>
                </a:solidFill>
                <a:latin typeface="Calibri"/>
                <a:ea typeface="Calibri"/>
                <a:cs typeface="Calibri"/>
                <a:sym typeface="Calibri"/>
              </a:rPr>
              <a:t>. </a:t>
            </a:r>
            <a:endParaRPr/>
          </a:p>
        </p:txBody>
      </p:sp>
      <p:pic>
        <p:nvPicPr>
          <p:cNvPr id="187" name="Google Shape;187;p20"/>
          <p:cNvPicPr preferRelativeResize="0"/>
          <p:nvPr/>
        </p:nvPicPr>
        <p:blipFill rotWithShape="1">
          <a:blip r:embed="rId4">
            <a:alphaModFix/>
          </a:blip>
          <a:srcRect l="834"/>
          <a:stretch/>
        </p:blipFill>
        <p:spPr>
          <a:xfrm>
            <a:off x="5792945" y="3151367"/>
            <a:ext cx="3244241" cy="18847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Practice Using the OTT Directions </a:t>
            </a:r>
            <a:br>
              <a:rPr lang="en-US"/>
            </a:br>
            <a:r>
              <a:rPr lang="en-US"/>
              <a:t>for Test Administration</a:t>
            </a:r>
            <a:endParaRPr/>
          </a:p>
        </p:txBody>
      </p:sp>
      <p:sp>
        <p:nvSpPr>
          <p:cNvPr id="2" name="Text Placeholder 1"/>
          <p:cNvSpPr>
            <a:spLocks noGrp="1"/>
          </p:cNvSpPr>
          <p:nvPr>
            <p:ph type="body" idx="1"/>
          </p:nvPr>
        </p:nvSpPr>
        <p:spPr>
          <a:xfrm>
            <a:off x="430074" y="1770095"/>
            <a:ext cx="8520600" cy="3186300"/>
          </a:xfrm>
        </p:spPr>
        <p:txBody>
          <a:bodyPr/>
          <a:lstStyle/>
          <a:p>
            <a:endParaRPr lang="en-US"/>
          </a:p>
        </p:txBody>
      </p:sp>
      <p:pic>
        <p:nvPicPr>
          <p:cNvPr id="194" name="Google Shape;194;p21" descr="Screen Clipping"/>
          <p:cNvPicPr preferRelativeResize="0"/>
          <p:nvPr/>
        </p:nvPicPr>
        <p:blipFill rotWithShape="1">
          <a:blip r:embed="rId3">
            <a:alphaModFix/>
          </a:blip>
          <a:srcRect/>
          <a:stretch/>
        </p:blipFill>
        <p:spPr>
          <a:xfrm>
            <a:off x="239574" y="1144398"/>
            <a:ext cx="8283901" cy="29246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Practicing Directions for OTT Items</a:t>
            </a:r>
            <a:endParaRPr/>
          </a:p>
        </p:txBody>
      </p:sp>
      <p:sp>
        <p:nvSpPr>
          <p:cNvPr id="200" name="Google Shape;200;p2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a:t>Jim needs two pencils, 3 books and 1 hat. Select the pictures of the supplies he needs and put them into  Jim’s School Supplies Table.</a:t>
            </a:r>
            <a:endParaRPr/>
          </a:p>
          <a:p>
            <a:pPr marL="95250" lvl="0" indent="0" algn="l" rtl="0">
              <a:lnSpc>
                <a:spcPct val="90000"/>
              </a:lnSpc>
              <a:spcBef>
                <a:spcPts val="750"/>
              </a:spcBef>
              <a:spcAft>
                <a:spcPts val="0"/>
              </a:spcAft>
              <a:buSzPts val="1800"/>
              <a:buNone/>
            </a:pPr>
            <a:r>
              <a:rPr lang="en-US" sz="1600" i="1"/>
              <a:t>Place Jim’s School Supplies Table from the Sample Mathematics Reference Materials in front of the student. Point to each part as you read the graphic description. </a:t>
            </a:r>
            <a:endParaRPr/>
          </a:p>
          <a:p>
            <a:pPr marL="95250" lvl="0" indent="0" algn="l" rtl="0">
              <a:lnSpc>
                <a:spcPct val="90000"/>
              </a:lnSpc>
              <a:spcBef>
                <a:spcPts val="750"/>
              </a:spcBef>
              <a:spcAft>
                <a:spcPts val="0"/>
              </a:spcAft>
              <a:buSzPts val="1800"/>
              <a:buNone/>
            </a:pPr>
            <a:r>
              <a:rPr lang="en-US" sz="1600" i="1"/>
              <a:t>	[Graphic description:  “</a:t>
            </a:r>
            <a:r>
              <a:rPr lang="en-US" sz="1600" i="1">
                <a:solidFill>
                  <a:srgbClr val="FF0000"/>
                </a:solidFill>
              </a:rPr>
              <a:t>This is a table titled Jim’s School Supplies Table.  </a:t>
            </a:r>
            <a:endParaRPr/>
          </a:p>
          <a:p>
            <a:pPr marL="95250" lvl="0" indent="0" algn="l" rtl="0">
              <a:lnSpc>
                <a:spcPct val="90000"/>
              </a:lnSpc>
              <a:spcBef>
                <a:spcPts val="750"/>
              </a:spcBef>
              <a:spcAft>
                <a:spcPts val="0"/>
              </a:spcAft>
              <a:buSzPts val="1800"/>
              <a:buNone/>
            </a:pPr>
            <a:r>
              <a:rPr lang="en-US" sz="1600" i="1">
                <a:solidFill>
                  <a:srgbClr val="FF0000"/>
                </a:solidFill>
              </a:rPr>
              <a:t>	It is divided into three columns.  The first column is labeled Pencils. </a:t>
            </a:r>
            <a:endParaRPr/>
          </a:p>
          <a:p>
            <a:pPr marL="95250" lvl="0" indent="0" algn="l" rtl="0">
              <a:lnSpc>
                <a:spcPct val="90000"/>
              </a:lnSpc>
              <a:spcBef>
                <a:spcPts val="750"/>
              </a:spcBef>
              <a:spcAft>
                <a:spcPts val="0"/>
              </a:spcAft>
              <a:buSzPts val="1800"/>
              <a:buNone/>
            </a:pPr>
            <a:r>
              <a:rPr lang="en-US" sz="1600" i="1">
                <a:solidFill>
                  <a:srgbClr val="FF0000"/>
                </a:solidFill>
              </a:rPr>
              <a:t>	The middle column is labeled Books. The last column is labeled Hats</a:t>
            </a:r>
            <a:r>
              <a:rPr lang="en-US" sz="1600" i="1"/>
              <a:t>.”]</a:t>
            </a:r>
            <a:endParaRPr/>
          </a:p>
          <a:p>
            <a:pPr marL="95250" lvl="0" indent="0" algn="l" rtl="0">
              <a:lnSpc>
                <a:spcPct val="90000"/>
              </a:lnSpc>
              <a:spcBef>
                <a:spcPts val="750"/>
              </a:spcBef>
              <a:spcAft>
                <a:spcPts val="0"/>
              </a:spcAft>
              <a:buSzPts val="1800"/>
              <a:buNone/>
            </a:pPr>
            <a:endParaRPr i="1"/>
          </a:p>
          <a:p>
            <a:pPr marL="95250" lvl="0" indent="0" algn="l" rtl="0">
              <a:lnSpc>
                <a:spcPct val="90000"/>
              </a:lnSpc>
              <a:spcBef>
                <a:spcPts val="750"/>
              </a:spcBef>
              <a:spcAft>
                <a:spcPts val="0"/>
              </a:spcAft>
              <a:buSzPts val="1800"/>
              <a:buNone/>
            </a:pPr>
            <a:r>
              <a:rPr lang="en-US"/>
              <a:t>These directions specify when to present the student with the materials to complete the item, and they give the student directions for what to do.</a:t>
            </a:r>
            <a:endParaRPr/>
          </a:p>
          <a:p>
            <a:pPr marL="457200" marR="0" lvl="0" indent="-228600" algn="l" rtl="0">
              <a:lnSpc>
                <a:spcPct val="90000"/>
              </a:lnSpc>
              <a:spcBef>
                <a:spcPts val="750"/>
              </a:spcBef>
              <a:spcAft>
                <a:spcPts val="0"/>
              </a:spcAft>
              <a:buClr>
                <a:schemeClr val="dk1"/>
              </a:buClr>
              <a:buSzPts val="1800"/>
              <a:buFont typeface="Arial"/>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Practice Answering the OTT Item</a:t>
            </a:r>
            <a:endParaRPr/>
          </a:p>
        </p:txBody>
      </p:sp>
      <p:sp>
        <p:nvSpPr>
          <p:cNvPr id="206" name="Google Shape;206;p23"/>
          <p:cNvSpPr txBox="1">
            <a:spLocks noGrp="1"/>
          </p:cNvSpPr>
          <p:nvPr>
            <p:ph type="body" idx="1"/>
          </p:nvPr>
        </p:nvSpPr>
        <p:spPr>
          <a:xfrm>
            <a:off x="311700" y="1648795"/>
            <a:ext cx="3803100" cy="31863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750"/>
              </a:spcBef>
              <a:spcAft>
                <a:spcPts val="0"/>
              </a:spcAft>
              <a:buSzPts val="1800"/>
              <a:buChar char="•"/>
            </a:pPr>
            <a:r>
              <a:rPr lang="en-US" dirty="0">
                <a:latin typeface="Calibri"/>
                <a:ea typeface="Calibri"/>
                <a:cs typeface="Calibri"/>
                <a:sym typeface="Calibri"/>
              </a:rPr>
              <a:t>This </a:t>
            </a:r>
            <a:r>
              <a:rPr lang="en-US" dirty="0" smtClean="0">
                <a:latin typeface="Calibri"/>
                <a:ea typeface="Calibri"/>
                <a:cs typeface="Calibri"/>
                <a:sym typeface="Calibri"/>
              </a:rPr>
              <a:t>picture shows </a:t>
            </a:r>
            <a:r>
              <a:rPr lang="en-US" dirty="0">
                <a:latin typeface="Calibri"/>
                <a:ea typeface="Calibri"/>
                <a:cs typeface="Calibri"/>
                <a:sym typeface="Calibri"/>
              </a:rPr>
              <a:t>a student completing the chart as directed by the TA.</a:t>
            </a:r>
            <a:endParaRPr dirty="0"/>
          </a:p>
          <a:p>
            <a:pPr marL="457200" lvl="0" indent="-342900" algn="l" rtl="0">
              <a:lnSpc>
                <a:spcPct val="90000"/>
              </a:lnSpc>
              <a:spcBef>
                <a:spcPts val="1350"/>
              </a:spcBef>
              <a:spcAft>
                <a:spcPts val="0"/>
              </a:spcAft>
              <a:buSzPts val="1800"/>
              <a:buChar char="•"/>
            </a:pPr>
            <a:r>
              <a:rPr lang="en-US" dirty="0">
                <a:latin typeface="Calibri"/>
                <a:ea typeface="Calibri"/>
                <a:cs typeface="Calibri"/>
                <a:sym typeface="Calibri"/>
              </a:rPr>
              <a:t>The student is able to move the tiles onto the chart </a:t>
            </a:r>
            <a:r>
              <a:rPr lang="en-US" dirty="0" smtClean="0"/>
              <a:t>themselves without assistance</a:t>
            </a:r>
            <a:r>
              <a:rPr lang="en-US" dirty="0" smtClean="0">
                <a:latin typeface="Calibri"/>
                <a:ea typeface="Calibri"/>
                <a:cs typeface="Calibri"/>
                <a:sym typeface="Calibri"/>
              </a:rPr>
              <a:t>.</a:t>
            </a:r>
            <a:endParaRPr dirty="0"/>
          </a:p>
          <a:p>
            <a:pPr marL="457200" marR="0" lvl="0" indent="-228600" algn="l" rtl="0">
              <a:lnSpc>
                <a:spcPct val="90000"/>
              </a:lnSpc>
              <a:spcBef>
                <a:spcPts val="1350"/>
              </a:spcBef>
              <a:spcAft>
                <a:spcPts val="0"/>
              </a:spcAft>
              <a:buClr>
                <a:schemeClr val="dk1"/>
              </a:buClr>
              <a:buSzPts val="1800"/>
              <a:buFont typeface="Arial"/>
              <a:buNone/>
            </a:pPr>
            <a:endParaRPr dirty="0"/>
          </a:p>
        </p:txBody>
      </p:sp>
      <p:sp>
        <p:nvSpPr>
          <p:cNvPr id="2" name="Subtitle 1"/>
          <p:cNvSpPr>
            <a:spLocks noGrp="1"/>
          </p:cNvSpPr>
          <p:nvPr>
            <p:ph type="subTitle" idx="2"/>
          </p:nvPr>
        </p:nvSpPr>
        <p:spPr/>
        <p:txBody>
          <a:bodyPr/>
          <a:lstStyle/>
          <a:p>
            <a:endParaRPr lang="en-US"/>
          </a:p>
        </p:txBody>
      </p:sp>
      <p:sp>
        <p:nvSpPr>
          <p:cNvPr id="3" name="Subtitle 2"/>
          <p:cNvSpPr>
            <a:spLocks noGrp="1"/>
          </p:cNvSpPr>
          <p:nvPr>
            <p:ph type="subTitle" idx="3"/>
          </p:nvPr>
        </p:nvSpPr>
        <p:spPr/>
        <p:txBody>
          <a:bodyPr/>
          <a:lstStyle/>
          <a:p>
            <a:endParaRPr lang="en-US"/>
          </a:p>
        </p:txBody>
      </p:sp>
      <p:pic>
        <p:nvPicPr>
          <p:cNvPr id="207" name="Google Shape;207;p23" descr="Screen Clipping"/>
          <p:cNvPicPr preferRelativeResize="0"/>
          <p:nvPr/>
        </p:nvPicPr>
        <p:blipFill rotWithShape="1">
          <a:blip r:embed="rId3">
            <a:alphaModFix/>
          </a:blip>
          <a:srcRect l="41901"/>
          <a:stretch/>
        </p:blipFill>
        <p:spPr>
          <a:xfrm>
            <a:off x="4663440" y="1648795"/>
            <a:ext cx="4370575" cy="3363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Practice Answering OTT Item, cont.</a:t>
            </a:r>
            <a:endParaRPr/>
          </a:p>
        </p:txBody>
      </p:sp>
      <p:sp>
        <p:nvSpPr>
          <p:cNvPr id="213" name="Google Shape;213;p24"/>
          <p:cNvSpPr txBox="1">
            <a:spLocks noGrp="1"/>
          </p:cNvSpPr>
          <p:nvPr>
            <p:ph type="body" idx="1"/>
          </p:nvPr>
        </p:nvSpPr>
        <p:spPr>
          <a:xfrm>
            <a:off x="311700" y="1152875"/>
            <a:ext cx="4115520" cy="2039502"/>
          </a:xfrm>
          <a:prstGeom prst="rect">
            <a:avLst/>
          </a:prstGeom>
          <a:noFill/>
          <a:ln>
            <a:noFill/>
          </a:ln>
        </p:spPr>
        <p:txBody>
          <a:bodyPr spcFirstLastPara="1" wrap="square" lIns="91425" tIns="91425" rIns="91425" bIns="91425" anchor="t" anchorCtr="0">
            <a:spAutoFit/>
          </a:bodyPr>
          <a:lstStyle/>
          <a:p>
            <a:pPr marL="457200" lvl="0" indent="-342900" algn="l" rtl="0">
              <a:lnSpc>
                <a:spcPct val="90000"/>
              </a:lnSpc>
              <a:spcBef>
                <a:spcPts val="750"/>
              </a:spcBef>
              <a:spcAft>
                <a:spcPts val="0"/>
              </a:spcAft>
              <a:buSzPts val="1800"/>
              <a:buChar char="•"/>
            </a:pPr>
            <a:r>
              <a:rPr lang="en-US" dirty="0" smtClean="0">
                <a:latin typeface="Calibri"/>
                <a:ea typeface="Calibri"/>
                <a:cs typeface="Calibri"/>
                <a:sym typeface="Calibri"/>
              </a:rPr>
              <a:t>In this picture,</a:t>
            </a:r>
            <a:r>
              <a:rPr lang="en-US" sz="1800" dirty="0" smtClean="0">
                <a:latin typeface="Calibri"/>
                <a:ea typeface="Calibri"/>
                <a:cs typeface="Calibri"/>
                <a:sym typeface="Calibri"/>
              </a:rPr>
              <a:t> </a:t>
            </a:r>
            <a:r>
              <a:rPr lang="en-US" sz="1800" dirty="0">
                <a:latin typeface="Calibri"/>
                <a:ea typeface="Calibri"/>
                <a:cs typeface="Calibri"/>
                <a:sym typeface="Calibri"/>
              </a:rPr>
              <a:t>the TA places the tiles for the student because the student cannot move the tiles </a:t>
            </a:r>
            <a:r>
              <a:rPr lang="en-US" dirty="0"/>
              <a:t>themselves</a:t>
            </a:r>
            <a:r>
              <a:rPr lang="en-US" sz="1800" dirty="0">
                <a:latin typeface="Calibri"/>
                <a:ea typeface="Calibri"/>
                <a:cs typeface="Calibri"/>
                <a:sym typeface="Calibri"/>
              </a:rPr>
              <a:t>.</a:t>
            </a:r>
            <a:endParaRPr dirty="0"/>
          </a:p>
          <a:p>
            <a:pPr marL="457200" lvl="0" indent="-342900" algn="l" rtl="0">
              <a:lnSpc>
                <a:spcPct val="90000"/>
              </a:lnSpc>
              <a:spcBef>
                <a:spcPts val="1350"/>
              </a:spcBef>
              <a:spcAft>
                <a:spcPts val="600"/>
              </a:spcAft>
              <a:buSzPts val="1800"/>
              <a:buChar char="•"/>
            </a:pPr>
            <a:r>
              <a:rPr lang="en-US" sz="1800" dirty="0">
                <a:latin typeface="Calibri"/>
                <a:ea typeface="Calibri"/>
                <a:cs typeface="Calibri"/>
                <a:sym typeface="Calibri"/>
              </a:rPr>
              <a:t>The student </a:t>
            </a:r>
            <a:r>
              <a:rPr lang="en-US" dirty="0" smtClean="0">
                <a:latin typeface="Calibri"/>
                <a:ea typeface="Calibri"/>
                <a:cs typeface="Calibri"/>
                <a:sym typeface="Calibri"/>
              </a:rPr>
              <a:t>must</a:t>
            </a:r>
            <a:r>
              <a:rPr lang="en-US" sz="1800" dirty="0" smtClean="0">
                <a:latin typeface="Calibri"/>
                <a:ea typeface="Calibri"/>
                <a:cs typeface="Calibri"/>
                <a:sym typeface="Calibri"/>
              </a:rPr>
              <a:t> communicate </a:t>
            </a:r>
            <a:r>
              <a:rPr lang="en-US" sz="1800" dirty="0">
                <a:latin typeface="Calibri"/>
                <a:ea typeface="Calibri"/>
                <a:cs typeface="Calibri"/>
                <a:sym typeface="Calibri"/>
              </a:rPr>
              <a:t>where the tiles should go on the </a:t>
            </a:r>
            <a:r>
              <a:rPr lang="en-US" sz="1800" dirty="0" smtClean="0">
                <a:latin typeface="Calibri"/>
                <a:ea typeface="Calibri"/>
                <a:cs typeface="Calibri"/>
                <a:sym typeface="Calibri"/>
              </a:rPr>
              <a:t>chart without coaching from the TA.</a:t>
            </a:r>
            <a:endParaRPr sz="1800" dirty="0">
              <a:latin typeface="Calibri"/>
              <a:ea typeface="Calibri"/>
              <a:cs typeface="Calibri"/>
              <a:sym typeface="Calibri"/>
            </a:endParaRPr>
          </a:p>
        </p:txBody>
      </p:sp>
      <p:pic>
        <p:nvPicPr>
          <p:cNvPr id="214" name="Google Shape;214;p24" descr="Screen Clipping"/>
          <p:cNvPicPr preferRelativeResize="0"/>
          <p:nvPr/>
        </p:nvPicPr>
        <p:blipFill rotWithShape="1">
          <a:blip r:embed="rId3">
            <a:alphaModFix/>
          </a:blip>
          <a:srcRect/>
          <a:stretch/>
        </p:blipFill>
        <p:spPr>
          <a:xfrm>
            <a:off x="4572025" y="1336375"/>
            <a:ext cx="3867690" cy="33946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Recording Student Responses</a:t>
            </a:r>
            <a:endParaRPr/>
          </a:p>
        </p:txBody>
      </p:sp>
      <p:sp>
        <p:nvSpPr>
          <p:cNvPr id="220" name="Google Shape;220;p2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sz="1800" dirty="0"/>
              <a:t>The TA may have to enter all the student’s indicated responses into the test platform.</a:t>
            </a:r>
            <a:endParaRPr dirty="0"/>
          </a:p>
          <a:p>
            <a:pPr marL="95250" lvl="0" indent="0" algn="l" rtl="0">
              <a:lnSpc>
                <a:spcPct val="90000"/>
              </a:lnSpc>
              <a:spcBef>
                <a:spcPts val="750"/>
              </a:spcBef>
              <a:spcAft>
                <a:spcPts val="0"/>
              </a:spcAft>
              <a:buSzPts val="1800"/>
              <a:buNone/>
            </a:pPr>
            <a:r>
              <a:rPr lang="en-US" sz="1800" dirty="0"/>
              <a:t>All TAs will have to score student responses to math and science CR tasks and record the score into the test platform.</a:t>
            </a:r>
            <a:endParaRPr dirty="0"/>
          </a:p>
        </p:txBody>
      </p:sp>
      <p:pic>
        <p:nvPicPr>
          <p:cNvPr id="221" name="Google Shape;221;p25" descr="Screen Clipping"/>
          <p:cNvPicPr preferRelativeResize="0"/>
          <p:nvPr/>
        </p:nvPicPr>
        <p:blipFill rotWithShape="1">
          <a:blip r:embed="rId3">
            <a:alphaModFix/>
          </a:blip>
          <a:srcRect/>
          <a:stretch/>
        </p:blipFill>
        <p:spPr>
          <a:xfrm>
            <a:off x="430075" y="2415209"/>
            <a:ext cx="8283900" cy="1462971"/>
          </a:xfrm>
          <a:prstGeom prst="rect">
            <a:avLst/>
          </a:prstGeom>
          <a:noFill/>
          <a:ln>
            <a:noFill/>
          </a:ln>
        </p:spPr>
      </p:pic>
      <p:pic>
        <p:nvPicPr>
          <p:cNvPr id="222" name="Google Shape;222;p25" descr="Screen Clipping"/>
          <p:cNvPicPr preferRelativeResize="0"/>
          <p:nvPr/>
        </p:nvPicPr>
        <p:blipFill rotWithShape="1">
          <a:blip r:embed="rId4">
            <a:alphaModFix/>
          </a:blip>
          <a:srcRect/>
          <a:stretch/>
        </p:blipFill>
        <p:spPr>
          <a:xfrm>
            <a:off x="2078180" y="3967632"/>
            <a:ext cx="4721766" cy="7796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Sample Answer</a:t>
            </a:r>
            <a:endParaRPr/>
          </a:p>
        </p:txBody>
      </p:sp>
      <p:sp>
        <p:nvSpPr>
          <p:cNvPr id="228" name="Google Shape;228;p2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dirty="0"/>
              <a:t>A sample answer is provided for every math and science CR in the Directions for Test Administration (DTA). </a:t>
            </a:r>
            <a:endParaRPr dirty="0"/>
          </a:p>
          <a:p>
            <a:pPr marL="95250" lvl="0" indent="0" algn="l" rtl="0">
              <a:lnSpc>
                <a:spcPct val="90000"/>
              </a:lnSpc>
              <a:spcBef>
                <a:spcPts val="750"/>
              </a:spcBef>
              <a:spcAft>
                <a:spcPts val="0"/>
              </a:spcAft>
              <a:buSzPts val="1800"/>
              <a:buNone/>
            </a:pPr>
            <a:r>
              <a:rPr lang="en-US" b="1" dirty="0"/>
              <a:t>This is one reason why students are not allowed to see or work directly in the DTA</a:t>
            </a:r>
            <a:r>
              <a:rPr lang="en-US" b="1" dirty="0" smtClean="0"/>
              <a:t>. Providing student access to the DTA will result in a void.</a:t>
            </a:r>
            <a:endParaRPr b="1" dirty="0"/>
          </a:p>
          <a:p>
            <a:pPr marL="457200" marR="0" lvl="0" indent="-228600" algn="l" rtl="0">
              <a:lnSpc>
                <a:spcPct val="90000"/>
              </a:lnSpc>
              <a:spcBef>
                <a:spcPts val="750"/>
              </a:spcBef>
              <a:spcAft>
                <a:spcPts val="0"/>
              </a:spcAft>
              <a:buClr>
                <a:schemeClr val="dk1"/>
              </a:buClr>
              <a:buSzPts val="1800"/>
              <a:buFont typeface="Arial"/>
              <a:buNone/>
            </a:pPr>
            <a:endParaRPr dirty="0"/>
          </a:p>
        </p:txBody>
      </p:sp>
      <p:pic>
        <p:nvPicPr>
          <p:cNvPr id="229" name="Google Shape;229;p26" descr="Screen Clipping"/>
          <p:cNvPicPr preferRelativeResize="0"/>
          <p:nvPr/>
        </p:nvPicPr>
        <p:blipFill rotWithShape="1">
          <a:blip r:embed="rId3">
            <a:alphaModFix/>
          </a:blip>
          <a:srcRect/>
          <a:stretch/>
        </p:blipFill>
        <p:spPr>
          <a:xfrm>
            <a:off x="3497137" y="2442865"/>
            <a:ext cx="4364798" cy="17995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LEAP Connect Assessment Guides</a:t>
            </a:r>
            <a:endParaRPr lang="en-US" dirty="0"/>
          </a:p>
        </p:txBody>
      </p:sp>
      <p:sp>
        <p:nvSpPr>
          <p:cNvPr id="235" name="Google Shape;235;p2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1800" b="1" dirty="0"/>
              <a:t>LEAP Connect Assessment Guides</a:t>
            </a:r>
            <a:endParaRPr dirty="0"/>
          </a:p>
          <a:p>
            <a:pPr marL="285750" lvl="0" indent="-285750" algn="l" rtl="0">
              <a:lnSpc>
                <a:spcPct val="90000"/>
              </a:lnSpc>
              <a:spcBef>
                <a:spcPts val="600"/>
              </a:spcBef>
              <a:spcAft>
                <a:spcPts val="0"/>
              </a:spcAft>
              <a:buSzPts val="1800"/>
              <a:buChar char="•"/>
            </a:pPr>
            <a:r>
              <a:rPr lang="en-US" sz="1800" dirty="0"/>
              <a:t>Link: </a:t>
            </a:r>
            <a:r>
              <a:rPr lang="en-US" sz="1800" b="1" u="sng" dirty="0">
                <a:solidFill>
                  <a:schemeClr val="hlink"/>
                </a:solidFill>
                <a:hlinkClick r:id="rId3"/>
              </a:rPr>
              <a:t>https://www.louisianabelieves.com/resources/library/assessment-guidance</a:t>
            </a:r>
            <a:endParaRPr sz="1800" b="1" dirty="0"/>
          </a:p>
          <a:p>
            <a:pPr marL="0" lvl="0" indent="0" algn="l" rtl="0">
              <a:lnSpc>
                <a:spcPct val="90000"/>
              </a:lnSpc>
              <a:spcBef>
                <a:spcPts val="600"/>
              </a:spcBef>
              <a:spcAft>
                <a:spcPts val="0"/>
              </a:spcAft>
              <a:buSzPts val="1800"/>
              <a:buNone/>
            </a:pPr>
            <a:r>
              <a:rPr lang="en-US" sz="1800" b="1" dirty="0"/>
              <a:t> 						</a:t>
            </a:r>
            <a:endParaRPr dirty="0"/>
          </a:p>
          <a:p>
            <a:pPr marL="0" lvl="0" indent="0" algn="l" rtl="0">
              <a:lnSpc>
                <a:spcPct val="90000"/>
              </a:lnSpc>
              <a:spcBef>
                <a:spcPts val="600"/>
              </a:spcBef>
              <a:spcAft>
                <a:spcPts val="0"/>
              </a:spcAft>
              <a:buSzPts val="1800"/>
              <a:buNone/>
            </a:pPr>
            <a:endParaRPr sz="1800" b="1" dirty="0"/>
          </a:p>
          <a:p>
            <a:pPr marL="0" lvl="0" indent="0" algn="l" rtl="0">
              <a:lnSpc>
                <a:spcPct val="90000"/>
              </a:lnSpc>
              <a:spcBef>
                <a:spcPts val="600"/>
              </a:spcBef>
              <a:spcAft>
                <a:spcPts val="0"/>
              </a:spcAft>
              <a:buSzPts val="1800"/>
              <a:buNone/>
            </a:pPr>
            <a:endParaRPr sz="1800" b="1" dirty="0"/>
          </a:p>
          <a:p>
            <a:pPr marL="0" lvl="0" indent="0" algn="l" rtl="0">
              <a:lnSpc>
                <a:spcPct val="90000"/>
              </a:lnSpc>
              <a:spcBef>
                <a:spcPts val="600"/>
              </a:spcBef>
              <a:spcAft>
                <a:spcPts val="0"/>
              </a:spcAft>
              <a:buSzPts val="1800"/>
              <a:buNone/>
            </a:pPr>
            <a:endParaRPr sz="1800" b="1" dirty="0"/>
          </a:p>
          <a:p>
            <a:pPr marL="0" lvl="0" indent="0" algn="l" rtl="0">
              <a:lnSpc>
                <a:spcPct val="90000"/>
              </a:lnSpc>
              <a:spcBef>
                <a:spcPts val="600"/>
              </a:spcBef>
              <a:spcAft>
                <a:spcPts val="0"/>
              </a:spcAft>
              <a:buSzPts val="1800"/>
              <a:buNone/>
            </a:pPr>
            <a:endParaRPr sz="1800" b="1" dirty="0"/>
          </a:p>
          <a:p>
            <a:pPr marL="0" lvl="0" indent="0" algn="l" rtl="0">
              <a:lnSpc>
                <a:spcPct val="90000"/>
              </a:lnSpc>
              <a:spcBef>
                <a:spcPts val="600"/>
              </a:spcBef>
              <a:spcAft>
                <a:spcPts val="0"/>
              </a:spcAft>
              <a:buSzPts val="1800"/>
              <a:buNone/>
            </a:pPr>
            <a:endParaRPr b="1" dirty="0"/>
          </a:p>
          <a:p>
            <a:pPr marL="285750" lvl="0" indent="-171450" algn="l" rtl="0">
              <a:lnSpc>
                <a:spcPct val="90000"/>
              </a:lnSpc>
              <a:spcBef>
                <a:spcPts val="600"/>
              </a:spcBef>
              <a:spcAft>
                <a:spcPts val="0"/>
              </a:spcAft>
              <a:buSzPts val="1800"/>
              <a:buNone/>
            </a:pPr>
            <a:endParaRPr sz="1800" b="1" dirty="0"/>
          </a:p>
          <a:p>
            <a:pPr marL="0" lvl="0" indent="0" algn="l" rtl="0">
              <a:lnSpc>
                <a:spcPct val="90000"/>
              </a:lnSpc>
              <a:spcBef>
                <a:spcPts val="600"/>
              </a:spcBef>
              <a:spcAft>
                <a:spcPts val="600"/>
              </a:spcAft>
              <a:buSzPts val="1800"/>
              <a:buNone/>
            </a:pPr>
            <a:endParaRPr sz="1800" b="1" dirty="0"/>
          </a:p>
        </p:txBody>
      </p:sp>
      <p:sp>
        <p:nvSpPr>
          <p:cNvPr id="236" name="Google Shape;236;p27"/>
          <p:cNvSpPr txBox="1"/>
          <p:nvPr/>
        </p:nvSpPr>
        <p:spPr>
          <a:xfrm>
            <a:off x="5076496" y="2246575"/>
            <a:ext cx="3172982" cy="1877437"/>
          </a:xfrm>
          <a:prstGeom prst="rect">
            <a:avLst/>
          </a:prstGeom>
          <a:solidFill>
            <a:schemeClr val="lt1">
              <a:alpha val="95686"/>
            </a:scheme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Information Provided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4" indent="-28575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Assessment Design</a:t>
            </a:r>
            <a:endParaRPr/>
          </a:p>
          <a:p>
            <a:pPr marL="285750" marR="0" lvl="4" indent="-285750" algn="l" rtl="0">
              <a:lnSpc>
                <a:spcPct val="100000"/>
              </a:lnSpc>
              <a:spcBef>
                <a:spcPts val="60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Test Administration</a:t>
            </a:r>
            <a:endParaRPr/>
          </a:p>
          <a:p>
            <a:pPr marL="285750" marR="0" lvl="4" indent="-285750" algn="l" rtl="0">
              <a:lnSpc>
                <a:spcPct val="100000"/>
              </a:lnSpc>
              <a:spcBef>
                <a:spcPts val="60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Sample Items</a:t>
            </a:r>
            <a:endParaRPr/>
          </a:p>
          <a:p>
            <a:pPr marL="0" marR="0" lvl="0" indent="0" algn="l" rtl="0">
              <a:lnSpc>
                <a:spcPct val="100000"/>
              </a:lnSpc>
              <a:spcBef>
                <a:spcPts val="60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7"/>
          <p:cNvSpPr txBox="1"/>
          <p:nvPr/>
        </p:nvSpPr>
        <p:spPr>
          <a:xfrm>
            <a:off x="1555530" y="2246574"/>
            <a:ext cx="3175495" cy="1969770"/>
          </a:xfrm>
          <a:prstGeom prst="rect">
            <a:avLst/>
          </a:prstGeom>
          <a:solidFill>
            <a:schemeClr val="lt1">
              <a:alpha val="95686"/>
            </a:scheme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Assessment Guide Grade Bands</a:t>
            </a:r>
            <a:endParaRPr/>
          </a:p>
          <a:p>
            <a:pPr marL="285750" marR="0" lvl="4" indent="-190500" algn="l" rtl="0">
              <a:lnSpc>
                <a:spcPct val="100000"/>
              </a:lnSpc>
              <a:spcBef>
                <a:spcPts val="0"/>
              </a:spcBef>
              <a:spcAft>
                <a:spcPts val="0"/>
              </a:spcAft>
              <a:buClr>
                <a:srgbClr val="000000"/>
              </a:buClr>
              <a:buSzPts val="1500"/>
              <a:buFont typeface="Noto Sans Symbols"/>
              <a:buNone/>
            </a:pPr>
            <a:endParaRPr sz="1500" b="1" i="0" u="none" strike="noStrike" cap="none">
              <a:solidFill>
                <a:srgbClr val="000000"/>
              </a:solidFill>
              <a:latin typeface="Calibri"/>
              <a:ea typeface="Calibri"/>
              <a:cs typeface="Calibri"/>
              <a:sym typeface="Calibri"/>
            </a:endParaRPr>
          </a:p>
          <a:p>
            <a:pPr marL="285750" marR="0" lvl="4" indent="-285750" algn="l" rtl="0">
              <a:lnSpc>
                <a:spcPct val="100000"/>
              </a:lnSpc>
              <a:spcBef>
                <a:spcPts val="60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Grades 3-5</a:t>
            </a:r>
            <a:endParaRPr/>
          </a:p>
          <a:p>
            <a:pPr marL="285750" marR="0" lvl="4" indent="-285750" algn="l" rtl="0">
              <a:lnSpc>
                <a:spcPct val="100000"/>
              </a:lnSpc>
              <a:spcBef>
                <a:spcPts val="60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Grades 6-8</a:t>
            </a:r>
            <a:endParaRPr/>
          </a:p>
          <a:p>
            <a:pPr marL="285750" marR="0" lvl="4" indent="-285750" algn="l" rtl="0">
              <a:lnSpc>
                <a:spcPct val="100000"/>
              </a:lnSpc>
              <a:spcBef>
                <a:spcPts val="60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High School</a:t>
            </a:r>
            <a:endParaRPr/>
          </a:p>
          <a:p>
            <a:pPr marL="285750" marR="0" lvl="4" indent="-196850" algn="l" rtl="0">
              <a:lnSpc>
                <a:spcPct val="100000"/>
              </a:lnSpc>
              <a:spcBef>
                <a:spcPts val="60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Additional LEAP Connect Resources</a:t>
            </a:r>
            <a:endParaRPr/>
          </a:p>
        </p:txBody>
      </p:sp>
      <p:sp>
        <p:nvSpPr>
          <p:cNvPr id="243" name="Google Shape;243;p2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b="1" dirty="0"/>
              <a:t>LEAP Connect Practice Tests:</a:t>
            </a:r>
            <a:endParaRPr dirty="0"/>
          </a:p>
          <a:p>
            <a:pPr marL="285750" lvl="0" indent="-285750" algn="l" rtl="0">
              <a:lnSpc>
                <a:spcPct val="90000"/>
              </a:lnSpc>
              <a:spcBef>
                <a:spcPts val="600"/>
              </a:spcBef>
              <a:spcAft>
                <a:spcPts val="0"/>
              </a:spcAft>
              <a:buSzPts val="1800"/>
              <a:buChar char="•"/>
            </a:pPr>
            <a:r>
              <a:rPr lang="en-US" dirty="0"/>
              <a:t>ELA, mathematics, and science grades </a:t>
            </a:r>
            <a:r>
              <a:rPr lang="en-US" dirty="0" smtClean="0"/>
              <a:t>4, 8, and high school; and mathematics grades 3, 5, 6, 7; </a:t>
            </a:r>
            <a:endParaRPr dirty="0"/>
          </a:p>
          <a:p>
            <a:pPr marL="285750" lvl="0" indent="-285750" algn="l" rtl="0">
              <a:lnSpc>
                <a:spcPct val="90000"/>
              </a:lnSpc>
              <a:spcBef>
                <a:spcPts val="600"/>
              </a:spcBef>
              <a:spcAft>
                <a:spcPts val="0"/>
              </a:spcAft>
              <a:buSzPts val="1800"/>
              <a:buChar char="•"/>
            </a:pPr>
            <a:r>
              <a:rPr lang="en-US" dirty="0"/>
              <a:t>Includes Directions for Test Administration and Reference Materials, .jpg graphics files</a:t>
            </a:r>
            <a:endParaRPr dirty="0"/>
          </a:p>
          <a:p>
            <a:pPr marL="285750" lvl="0" indent="-285750" algn="l" rtl="0">
              <a:lnSpc>
                <a:spcPct val="90000"/>
              </a:lnSpc>
              <a:spcBef>
                <a:spcPts val="600"/>
              </a:spcBef>
              <a:spcAft>
                <a:spcPts val="0"/>
              </a:spcAft>
              <a:buSzPts val="1800"/>
              <a:buChar char="•"/>
            </a:pPr>
            <a:r>
              <a:rPr lang="en-US" dirty="0" err="1"/>
              <a:t>Quickstart</a:t>
            </a:r>
            <a:r>
              <a:rPr lang="en-US" dirty="0"/>
              <a:t> guide and procedures manual for VI, deaf, and deaf-blind available </a:t>
            </a:r>
            <a:endParaRPr dirty="0"/>
          </a:p>
          <a:p>
            <a:pPr marL="457200" marR="0" lvl="0" indent="-228600" algn="l" rtl="0">
              <a:lnSpc>
                <a:spcPct val="90000"/>
              </a:lnSpc>
              <a:spcBef>
                <a:spcPts val="1350"/>
              </a:spcBef>
              <a:spcAft>
                <a:spcPts val="0"/>
              </a:spcAft>
              <a:buClr>
                <a:schemeClr val="dk1"/>
              </a:buClr>
              <a:buSzPts val="1800"/>
              <a:buFont typeface="Arial"/>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Using LEAP Connect in Accountability and for Graduation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dirty="0"/>
              <a:t>Webinar Objectives</a:t>
            </a:r>
            <a:endParaRPr dirty="0"/>
          </a:p>
        </p:txBody>
      </p:sp>
      <p:sp>
        <p:nvSpPr>
          <p:cNvPr id="75" name="Google Shape;75;p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dirty="0"/>
              <a:t>At the end of this training, District Test Coordinators will</a:t>
            </a:r>
            <a:endParaRPr dirty="0"/>
          </a:p>
          <a:p>
            <a:pPr marL="457200" lvl="0" indent="-342900" algn="l" rtl="0">
              <a:lnSpc>
                <a:spcPct val="150000"/>
              </a:lnSpc>
              <a:spcBef>
                <a:spcPts val="750"/>
              </a:spcBef>
              <a:spcAft>
                <a:spcPts val="0"/>
              </a:spcAft>
              <a:buSzPts val="1800"/>
              <a:buFont typeface="Arial"/>
              <a:buAutoNum type="arabicPeriod"/>
            </a:pPr>
            <a:r>
              <a:rPr lang="en-US" dirty="0"/>
              <a:t>understand DTC, STC, and TA responsibilities </a:t>
            </a:r>
            <a:r>
              <a:rPr lang="en-US" dirty="0" smtClean="0"/>
              <a:t>for </a:t>
            </a:r>
            <a:r>
              <a:rPr lang="en-US" dirty="0"/>
              <a:t>LEAP </a:t>
            </a:r>
            <a:r>
              <a:rPr lang="en-US" dirty="0" smtClean="0"/>
              <a:t>Connect </a:t>
            </a:r>
            <a:r>
              <a:rPr lang="en-US" dirty="0"/>
              <a:t>administration </a:t>
            </a:r>
            <a:r>
              <a:rPr lang="en-US" dirty="0" smtClean="0"/>
              <a:t>to </a:t>
            </a:r>
            <a:r>
              <a:rPr lang="en-US" dirty="0"/>
              <a:t>effectively communicate those responsibilities; </a:t>
            </a:r>
            <a:endParaRPr dirty="0"/>
          </a:p>
          <a:p>
            <a:pPr marL="457200" lvl="0" indent="-342900" algn="l" rtl="0">
              <a:lnSpc>
                <a:spcPct val="150000"/>
              </a:lnSpc>
              <a:spcBef>
                <a:spcPts val="750"/>
              </a:spcBef>
              <a:spcAft>
                <a:spcPts val="0"/>
              </a:spcAft>
              <a:buSzPts val="1800"/>
              <a:buFont typeface="Arial"/>
              <a:buAutoNum type="arabicPeriod"/>
            </a:pPr>
            <a:r>
              <a:rPr lang="en-US" dirty="0"/>
              <a:t>understand how LEAP Connect assessment administration materials may be used </a:t>
            </a:r>
            <a:r>
              <a:rPr lang="en-US" dirty="0" smtClean="0"/>
              <a:t>and handled securely by </a:t>
            </a:r>
            <a:r>
              <a:rPr lang="en-US" dirty="0"/>
              <a:t>DTCs, STCs, and TAs </a:t>
            </a:r>
            <a:r>
              <a:rPr lang="en-US" dirty="0" smtClean="0"/>
              <a:t>to </a:t>
            </a:r>
            <a:r>
              <a:rPr lang="en-US" dirty="0"/>
              <a:t>effectively train STCs in material usage and secure handling; and</a:t>
            </a:r>
            <a:endParaRPr dirty="0"/>
          </a:p>
          <a:p>
            <a:pPr marL="457200" lvl="0" indent="-342900" algn="l" rtl="0">
              <a:lnSpc>
                <a:spcPct val="150000"/>
              </a:lnSpc>
              <a:spcBef>
                <a:spcPts val="750"/>
              </a:spcBef>
              <a:spcAft>
                <a:spcPts val="0"/>
              </a:spcAft>
              <a:buSzPts val="1800"/>
              <a:buFont typeface="Arial"/>
              <a:buAutoNum type="arabicPeriod"/>
            </a:pPr>
            <a:r>
              <a:rPr lang="en-US" dirty="0"/>
              <a:t>understand how LEAP Connect scores are used in accountability and for graduation</a:t>
            </a:r>
            <a:endParaRPr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LEAP Connect in the Assessment Index</a:t>
            </a:r>
            <a:endParaRPr/>
          </a:p>
        </p:txBody>
      </p:sp>
      <p:sp>
        <p:nvSpPr>
          <p:cNvPr id="254" name="Google Shape;254;p3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b="1" dirty="0"/>
              <a:t>ALL students </a:t>
            </a:r>
            <a:r>
              <a:rPr lang="en-US" dirty="0"/>
              <a:t>must participate in testing and they must be included in accountability calculations if they meet full academic year requirements. </a:t>
            </a:r>
            <a:endParaRPr lang="en-US" dirty="0" smtClean="0"/>
          </a:p>
          <a:p>
            <a:pPr marL="95250" lvl="0" indent="0" algn="l" rtl="0">
              <a:lnSpc>
                <a:spcPct val="90000"/>
              </a:lnSpc>
              <a:spcBef>
                <a:spcPts val="750"/>
              </a:spcBef>
              <a:spcAft>
                <a:spcPts val="0"/>
              </a:spcAft>
              <a:buSzPts val="1800"/>
              <a:buNone/>
            </a:pPr>
            <a:r>
              <a:rPr lang="en-US" dirty="0" smtClean="0"/>
              <a:t>Students must take the test assigned to their official enrollment grade.</a:t>
            </a:r>
            <a:endParaRPr dirty="0"/>
          </a:p>
          <a:p>
            <a:pPr marL="95250" lvl="0" indent="0" algn="l" rtl="0">
              <a:lnSpc>
                <a:spcPct val="90000"/>
              </a:lnSpc>
              <a:spcBef>
                <a:spcPts val="750"/>
              </a:spcBef>
              <a:spcAft>
                <a:spcPts val="0"/>
              </a:spcAft>
              <a:buSzPts val="1800"/>
              <a:buNone/>
            </a:pPr>
            <a:r>
              <a:rPr lang="en-US" dirty="0"/>
              <a:t>LEAP Connect scores are included with LEAP 2025 scores in the assessment index using the scale below to award points</a:t>
            </a:r>
            <a:r>
              <a:rPr lang="en-US" dirty="0" smtClean="0"/>
              <a:t>. </a:t>
            </a:r>
            <a:endParaRPr dirty="0"/>
          </a:p>
          <a:p>
            <a:pPr marL="457200" marR="0" lvl="0" indent="-228600" algn="l" rtl="0">
              <a:lnSpc>
                <a:spcPct val="90000"/>
              </a:lnSpc>
              <a:spcBef>
                <a:spcPts val="750"/>
              </a:spcBef>
              <a:spcAft>
                <a:spcPts val="0"/>
              </a:spcAft>
              <a:buClr>
                <a:schemeClr val="dk1"/>
              </a:buClr>
              <a:buSzPts val="1800"/>
              <a:buFont typeface="Arial"/>
              <a:buNone/>
            </a:pPr>
            <a:endParaRPr dirty="0"/>
          </a:p>
        </p:txBody>
      </p:sp>
      <p:pic>
        <p:nvPicPr>
          <p:cNvPr id="255" name="Google Shape;255;p30"/>
          <p:cNvPicPr preferRelativeResize="0"/>
          <p:nvPr/>
        </p:nvPicPr>
        <p:blipFill rotWithShape="1">
          <a:blip r:embed="rId3">
            <a:alphaModFix/>
          </a:blip>
          <a:srcRect/>
          <a:stretch/>
        </p:blipFill>
        <p:spPr>
          <a:xfrm>
            <a:off x="2175668" y="3026136"/>
            <a:ext cx="6968332" cy="2031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LEAP Connect and Graduation</a:t>
            </a:r>
            <a:endParaRPr/>
          </a:p>
        </p:txBody>
      </p:sp>
      <p:sp>
        <p:nvSpPr>
          <p:cNvPr id="261" name="Google Shape;261;p3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95250" lvl="0" indent="0" algn="l" rtl="0">
              <a:lnSpc>
                <a:spcPct val="90000"/>
              </a:lnSpc>
              <a:spcBef>
                <a:spcPts val="750"/>
              </a:spcBef>
              <a:spcAft>
                <a:spcPts val="0"/>
              </a:spcAft>
              <a:buSzPts val="1800"/>
              <a:buNone/>
            </a:pPr>
            <a:r>
              <a:rPr lang="en-US" dirty="0"/>
              <a:t>All students who meet cohort membership requirements must be included in graduation cohort calculations.</a:t>
            </a:r>
            <a:endParaRPr dirty="0"/>
          </a:p>
          <a:p>
            <a:pPr marL="95250" lvl="0" indent="0" algn="l" rtl="0">
              <a:lnSpc>
                <a:spcPct val="90000"/>
              </a:lnSpc>
              <a:spcBef>
                <a:spcPts val="750"/>
              </a:spcBef>
              <a:spcAft>
                <a:spcPts val="0"/>
              </a:spcAft>
              <a:buSzPts val="1800"/>
              <a:buNone/>
            </a:pPr>
            <a:endParaRPr dirty="0"/>
          </a:p>
          <a:p>
            <a:pPr marL="95250" lvl="0" indent="0" algn="l" rtl="0">
              <a:lnSpc>
                <a:spcPct val="90000"/>
              </a:lnSpc>
              <a:spcBef>
                <a:spcPts val="750"/>
              </a:spcBef>
              <a:spcAft>
                <a:spcPts val="0"/>
              </a:spcAft>
              <a:buSzPts val="1800"/>
              <a:buNone/>
            </a:pPr>
            <a:r>
              <a:rPr lang="en-US" dirty="0"/>
              <a:t>Students who are pursuing a diploma on the Jump Start pathway for alternate assessment </a:t>
            </a:r>
            <a:r>
              <a:rPr lang="en-US" dirty="0" smtClean="0"/>
              <a:t>must </a:t>
            </a:r>
            <a:r>
              <a:rPr lang="en-US" dirty="0"/>
              <a:t>take all three </a:t>
            </a:r>
            <a:r>
              <a:rPr lang="en-US" dirty="0" smtClean="0"/>
              <a:t>LEAP </a:t>
            </a:r>
            <a:r>
              <a:rPr lang="en-US" dirty="0"/>
              <a:t>Connect subject assessments.  If they are unable to pass the ELA and/or mathematics tests, then IEP teams can assemble a portfolio.</a:t>
            </a:r>
            <a:endParaRPr dirty="0"/>
          </a:p>
          <a:p>
            <a:pPr marL="95250" lvl="0" indent="0" algn="l" rtl="0">
              <a:lnSpc>
                <a:spcPct val="90000"/>
              </a:lnSpc>
              <a:spcBef>
                <a:spcPts val="750"/>
              </a:spcBef>
              <a:spcAft>
                <a:spcPts val="0"/>
              </a:spcAft>
              <a:buSzPts val="1800"/>
              <a:buNone/>
            </a:pPr>
            <a:endParaRPr dirty="0"/>
          </a:p>
          <a:p>
            <a:pPr marL="95250" lvl="0" indent="0" algn="l" rtl="0">
              <a:lnSpc>
                <a:spcPct val="90000"/>
              </a:lnSpc>
              <a:spcBef>
                <a:spcPts val="750"/>
              </a:spcBef>
              <a:spcAft>
                <a:spcPts val="0"/>
              </a:spcAft>
              <a:buSzPts val="1800"/>
              <a:buNone/>
            </a:pPr>
            <a:r>
              <a:rPr lang="en-US" dirty="0"/>
              <a:t>Students will be included in the cohort the year they graduate or exit for other reasons, or at age 22 as long as the correct pathway is identified in STS.</a:t>
            </a:r>
            <a:endParaRPr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LEAP Connect Next Steps</a:t>
            </a:r>
            <a:endParaRPr/>
          </a:p>
        </p:txBody>
      </p:sp>
      <p:graphicFrame>
        <p:nvGraphicFramePr>
          <p:cNvPr id="267" name="Google Shape;267;p32"/>
          <p:cNvGraphicFramePr/>
          <p:nvPr>
            <p:extLst>
              <p:ext uri="{D42A27DB-BD31-4B8C-83A1-F6EECF244321}">
                <p14:modId xmlns:p14="http://schemas.microsoft.com/office/powerpoint/2010/main" val="2436672075"/>
              </p:ext>
            </p:extLst>
          </p:nvPr>
        </p:nvGraphicFramePr>
        <p:xfrm>
          <a:off x="609596" y="1031091"/>
          <a:ext cx="7284724" cy="3236159"/>
        </p:xfrm>
        <a:graphic>
          <a:graphicData uri="http://schemas.openxmlformats.org/drawingml/2006/table">
            <a:tbl>
              <a:tblPr firstRow="1" bandRow="1">
                <a:noFill/>
                <a:tableStyleId>{DC184F8B-3410-4CD8-9A36-BCAE8D4E0F2C}</a:tableStyleId>
              </a:tblPr>
              <a:tblGrid>
                <a:gridCol w="2512811">
                  <a:extLst>
                    <a:ext uri="{9D8B030D-6E8A-4147-A177-3AD203B41FA5}">
                      <a16:colId xmlns:a16="http://schemas.microsoft.com/office/drawing/2014/main" val="20000"/>
                    </a:ext>
                  </a:extLst>
                </a:gridCol>
                <a:gridCol w="4771913">
                  <a:extLst>
                    <a:ext uri="{9D8B030D-6E8A-4147-A177-3AD203B41FA5}">
                      <a16:colId xmlns:a16="http://schemas.microsoft.com/office/drawing/2014/main" val="20001"/>
                    </a:ext>
                  </a:extLst>
                </a:gridCol>
              </a:tblGrid>
              <a:tr h="286738">
                <a:tc>
                  <a:txBody>
                    <a:bodyPr/>
                    <a:lstStyle/>
                    <a:p>
                      <a:pPr marL="0" marR="0" lvl="0" indent="0" algn="ctr" rtl="0">
                        <a:lnSpc>
                          <a:spcPct val="100000"/>
                        </a:lnSpc>
                        <a:spcBef>
                          <a:spcPts val="0"/>
                        </a:spcBef>
                        <a:spcAft>
                          <a:spcPts val="0"/>
                        </a:spcAft>
                        <a:buNone/>
                      </a:pPr>
                      <a:r>
                        <a:rPr lang="en-US" sz="1400" b="1" u="none" strike="noStrike" cap="none"/>
                        <a:t>Important Dates</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dirty="0"/>
                        <a:t>Activity</a:t>
                      </a:r>
                      <a:endParaRPr sz="1400" b="1" u="none" strike="noStrike" cap="none" dirty="0"/>
                    </a:p>
                  </a:txBody>
                  <a:tcPr marL="91450" marR="91450" marT="45725" marB="45725"/>
                </a:tc>
                <a:extLst>
                  <a:ext uri="{0D108BD9-81ED-4DB2-BD59-A6C34878D82A}">
                    <a16:rowId xmlns:a16="http://schemas.microsoft.com/office/drawing/2014/main" val="10000"/>
                  </a:ext>
                </a:extLst>
              </a:tr>
              <a:tr h="286738">
                <a:tc>
                  <a:txBody>
                    <a:bodyPr/>
                    <a:lstStyle/>
                    <a:p>
                      <a:pPr marL="0" marR="0" lvl="0" indent="0" algn="l" rtl="0">
                        <a:lnSpc>
                          <a:spcPct val="100000"/>
                        </a:lnSpc>
                        <a:spcBef>
                          <a:spcPts val="0"/>
                        </a:spcBef>
                        <a:spcAft>
                          <a:spcPts val="0"/>
                        </a:spcAft>
                        <a:buNone/>
                      </a:pPr>
                      <a:r>
                        <a:rPr lang="en-US" sz="1400" u="none" strike="noStrike" cap="none"/>
                        <a:t>Now through testing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Practice for LEAP Connect using available resources</a:t>
                      </a:r>
                      <a:endParaRPr sz="1400" u="none" strike="noStrike" cap="none"/>
                    </a:p>
                  </a:txBody>
                  <a:tcPr marL="91450" marR="91450" marT="45725" marB="45725"/>
                </a:tc>
                <a:extLst>
                  <a:ext uri="{0D108BD9-81ED-4DB2-BD59-A6C34878D82A}">
                    <a16:rowId xmlns:a16="http://schemas.microsoft.com/office/drawing/2014/main" val="10001"/>
                  </a:ext>
                </a:extLst>
              </a:tr>
              <a:tr h="286738">
                <a:tc>
                  <a:txBody>
                    <a:bodyPr/>
                    <a:lstStyle/>
                    <a:p>
                      <a:pPr marL="0" marR="0" lvl="0" indent="0" algn="l" rtl="0">
                        <a:lnSpc>
                          <a:spcPct val="100000"/>
                        </a:lnSpc>
                        <a:spcBef>
                          <a:spcPts val="0"/>
                        </a:spcBef>
                        <a:spcAft>
                          <a:spcPts val="0"/>
                        </a:spcAft>
                        <a:buNone/>
                      </a:pPr>
                      <a:r>
                        <a:rPr lang="en-US" sz="1400" u="none" strike="noStrike" cap="none"/>
                        <a:t>Now through testing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Administer Student Response Check as necessary</a:t>
                      </a:r>
                      <a:endParaRPr sz="1400" u="none" strike="noStrike" cap="none"/>
                    </a:p>
                  </a:txBody>
                  <a:tcPr marL="91450" marR="91450" marT="45725" marB="45725"/>
                </a:tc>
                <a:extLst>
                  <a:ext uri="{0D108BD9-81ED-4DB2-BD59-A6C34878D82A}">
                    <a16:rowId xmlns:a16="http://schemas.microsoft.com/office/drawing/2014/main" val="10002"/>
                  </a:ext>
                </a:extLst>
              </a:tr>
              <a:tr h="584319">
                <a:tc>
                  <a:txBody>
                    <a:bodyPr/>
                    <a:lstStyle/>
                    <a:p>
                      <a:pPr marL="0" marR="0" lvl="0" indent="0" algn="l" rtl="0">
                        <a:lnSpc>
                          <a:spcPct val="100000"/>
                        </a:lnSpc>
                        <a:spcBef>
                          <a:spcPts val="0"/>
                        </a:spcBef>
                        <a:spcAft>
                          <a:spcPts val="0"/>
                        </a:spcAft>
                        <a:buNone/>
                      </a:pPr>
                      <a:r>
                        <a:rPr lang="en-US" sz="1400" u="none" strike="noStrike" cap="none" dirty="0"/>
                        <a:t>Available </a:t>
                      </a:r>
                      <a:r>
                        <a:rPr lang="en-US" sz="1400" u="none" strike="noStrike" cap="none" dirty="0" smtClean="0"/>
                        <a:t>now</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Test Setup available for user and student management</a:t>
                      </a:r>
                      <a:endParaRPr sz="1400" u="none" strike="noStrike" cap="none" dirty="0"/>
                    </a:p>
                    <a:p>
                      <a:pPr marL="0" marR="0" lvl="0" indent="0" algn="l" rtl="0">
                        <a:lnSpc>
                          <a:spcPct val="100000"/>
                        </a:lnSpc>
                        <a:spcBef>
                          <a:spcPts val="0"/>
                        </a:spcBef>
                        <a:spcAft>
                          <a:spcPts val="0"/>
                        </a:spcAft>
                        <a:buNone/>
                      </a:pPr>
                      <a:r>
                        <a:rPr lang="en-US" dirty="0" smtClean="0"/>
                        <a:t>Testing </a:t>
                      </a:r>
                      <a:r>
                        <a:rPr lang="en-US" dirty="0"/>
                        <a:t>manuals posted to DRC Insight</a:t>
                      </a:r>
                      <a:endParaRPr dirty="0"/>
                    </a:p>
                  </a:txBody>
                  <a:tcPr marL="91450" marR="91450" marT="45725" marB="45725"/>
                </a:tc>
                <a:extLst>
                  <a:ext uri="{0D108BD9-81ED-4DB2-BD59-A6C34878D82A}">
                    <a16:rowId xmlns:a16="http://schemas.microsoft.com/office/drawing/2014/main" val="10003"/>
                  </a:ext>
                </a:extLst>
              </a:tr>
              <a:tr h="487448">
                <a:tc>
                  <a:txBody>
                    <a:bodyPr/>
                    <a:lstStyle/>
                    <a:p>
                      <a:pPr marL="0" marR="0" lvl="0" indent="0" algn="l" rtl="0">
                        <a:lnSpc>
                          <a:spcPct val="100000"/>
                        </a:lnSpc>
                        <a:spcBef>
                          <a:spcPts val="0"/>
                        </a:spcBef>
                        <a:spcAft>
                          <a:spcPts val="0"/>
                        </a:spcAft>
                        <a:buNone/>
                      </a:pPr>
                      <a:r>
                        <a:rPr lang="en-US" dirty="0" smtClean="0"/>
                        <a:t>Closed January 19 </a:t>
                      </a:r>
                      <a:endParaRPr dirty="0"/>
                    </a:p>
                  </a:txBody>
                  <a:tcPr marL="91450" marR="91450" marT="45725" marB="45725">
                    <a:noFill/>
                  </a:tcPr>
                </a:tc>
                <a:tc>
                  <a:txBody>
                    <a:bodyPr/>
                    <a:lstStyle/>
                    <a:p>
                      <a:pPr marL="0" marR="0" lvl="0" indent="0" algn="l" rtl="0">
                        <a:lnSpc>
                          <a:spcPct val="100000"/>
                        </a:lnSpc>
                        <a:spcBef>
                          <a:spcPts val="0"/>
                        </a:spcBef>
                        <a:spcAft>
                          <a:spcPts val="0"/>
                        </a:spcAft>
                        <a:buNone/>
                      </a:pPr>
                      <a:r>
                        <a:rPr lang="en-US"/>
                        <a:t>Deadline to </a:t>
                      </a:r>
                      <a:r>
                        <a:rPr lang="en-US" sz="1400" u="none" strike="noStrike" cap="none"/>
                        <a:t>Identify students for LEAP Connect/finalize accommodations</a:t>
                      </a:r>
                      <a:endParaRPr sz="1400" u="none" strike="noStrike" cap="none"/>
                    </a:p>
                  </a:txBody>
                  <a:tcPr marL="91450" marR="91450" marT="45725" marB="45725"/>
                </a:tc>
                <a:extLst>
                  <a:ext uri="{0D108BD9-81ED-4DB2-BD59-A6C34878D82A}">
                    <a16:rowId xmlns:a16="http://schemas.microsoft.com/office/drawing/2014/main" val="10004"/>
                  </a:ext>
                </a:extLst>
              </a:tr>
              <a:tr h="286738">
                <a:tc>
                  <a:txBody>
                    <a:bodyPr/>
                    <a:lstStyle/>
                    <a:p>
                      <a:pPr marL="0" marR="0" lvl="0" indent="0" algn="l" rtl="0">
                        <a:lnSpc>
                          <a:spcPct val="100000"/>
                        </a:lnSpc>
                        <a:spcBef>
                          <a:spcPts val="0"/>
                        </a:spcBef>
                        <a:spcAft>
                          <a:spcPts val="0"/>
                        </a:spcAft>
                        <a:buNone/>
                      </a:pPr>
                      <a:r>
                        <a:rPr lang="en-US" dirty="0" smtClean="0"/>
                        <a:t>February 1</a:t>
                      </a:r>
                      <a:endParaRPr dirty="0"/>
                    </a:p>
                  </a:txBody>
                  <a:tcPr marL="91450" marR="91450" marT="45725" marB="45725">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Printed materials, including manuals, delivered to districts</a:t>
                      </a:r>
                      <a:endParaRPr sz="1400" u="none" strike="noStrike" cap="none"/>
                    </a:p>
                  </a:txBody>
                  <a:tcPr marL="91450" marR="91450" marT="45725" marB="45725"/>
                </a:tc>
                <a:extLst>
                  <a:ext uri="{0D108BD9-81ED-4DB2-BD59-A6C34878D82A}">
                    <a16:rowId xmlns:a16="http://schemas.microsoft.com/office/drawing/2014/main" val="10005"/>
                  </a:ext>
                </a:extLst>
              </a:tr>
              <a:tr h="286738">
                <a:tc>
                  <a:txBody>
                    <a:bodyPr/>
                    <a:lstStyle/>
                    <a:p>
                      <a:pPr marL="0" marR="0" lvl="0" indent="0" algn="l" rtl="0">
                        <a:lnSpc>
                          <a:spcPct val="100000"/>
                        </a:lnSpc>
                        <a:spcBef>
                          <a:spcPts val="0"/>
                        </a:spcBef>
                        <a:spcAft>
                          <a:spcPts val="0"/>
                        </a:spcAft>
                        <a:buNone/>
                      </a:pPr>
                      <a:r>
                        <a:rPr lang="en-US" dirty="0"/>
                        <a:t>February </a:t>
                      </a:r>
                      <a:r>
                        <a:rPr lang="en-US" dirty="0" smtClean="0"/>
                        <a:t>19-March 22</a:t>
                      </a:r>
                      <a:endParaRPr dirty="0"/>
                    </a:p>
                  </a:txBody>
                  <a:tcPr marL="91450" marR="91450" marT="45725" marB="45725">
                    <a:noFill/>
                  </a:tcPr>
                </a:tc>
                <a:tc>
                  <a:txBody>
                    <a:bodyPr/>
                    <a:lstStyle/>
                    <a:p>
                      <a:pPr marL="0" marR="0" lvl="0" indent="0" algn="l" rtl="0">
                        <a:lnSpc>
                          <a:spcPct val="100000"/>
                        </a:lnSpc>
                        <a:spcBef>
                          <a:spcPts val="0"/>
                        </a:spcBef>
                        <a:spcAft>
                          <a:spcPts val="0"/>
                        </a:spcAft>
                        <a:buNone/>
                      </a:pPr>
                      <a:r>
                        <a:rPr lang="en-US" sz="1400" u="none" strike="noStrike" cap="none"/>
                        <a:t>LEAP Connect Testing Window</a:t>
                      </a:r>
                      <a:endParaRPr sz="1400" u="none" strike="noStrike" cap="none"/>
                    </a:p>
                  </a:txBody>
                  <a:tcPr marL="91450" marR="91450" marT="45725" marB="45725"/>
                </a:tc>
                <a:extLst>
                  <a:ext uri="{0D108BD9-81ED-4DB2-BD59-A6C34878D82A}">
                    <a16:rowId xmlns:a16="http://schemas.microsoft.com/office/drawing/2014/main" val="10006"/>
                  </a:ext>
                </a:extLst>
              </a:tr>
              <a:tr h="286738">
                <a:tc>
                  <a:txBody>
                    <a:bodyPr/>
                    <a:lstStyle/>
                    <a:p>
                      <a:pPr marL="0" marR="0" lvl="0" indent="0" algn="l" rtl="0">
                        <a:lnSpc>
                          <a:spcPct val="100000"/>
                        </a:lnSpc>
                        <a:spcBef>
                          <a:spcPts val="0"/>
                        </a:spcBef>
                        <a:spcAft>
                          <a:spcPts val="0"/>
                        </a:spcAft>
                        <a:buNone/>
                      </a:pPr>
                      <a:r>
                        <a:rPr lang="en-US" dirty="0" smtClean="0"/>
                        <a:t>February 1-March 19</a:t>
                      </a:r>
                      <a:endParaRPr dirty="0"/>
                    </a:p>
                  </a:txBody>
                  <a:tcPr marL="91450" marR="91450" marT="45725" marB="45725">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Window for requesting additional materials</a:t>
                      </a:r>
                      <a:endParaRPr sz="1400" u="none" strike="noStrike" cap="none"/>
                    </a:p>
                  </a:txBody>
                  <a:tcPr marL="91450" marR="91450" marT="45725" marB="45725"/>
                </a:tc>
                <a:extLst>
                  <a:ext uri="{0D108BD9-81ED-4DB2-BD59-A6C34878D82A}">
                    <a16:rowId xmlns:a16="http://schemas.microsoft.com/office/drawing/2014/main" val="10007"/>
                  </a:ext>
                </a:extLst>
              </a:tr>
              <a:tr h="286738">
                <a:tc>
                  <a:txBody>
                    <a:bodyPr/>
                    <a:lstStyle/>
                    <a:p>
                      <a:pPr marL="0" marR="0" lvl="0" indent="0" algn="l" rtl="0">
                        <a:lnSpc>
                          <a:spcPct val="100000"/>
                        </a:lnSpc>
                        <a:spcBef>
                          <a:spcPts val="0"/>
                        </a:spcBef>
                        <a:spcAft>
                          <a:spcPts val="0"/>
                        </a:spcAft>
                        <a:buNone/>
                      </a:pPr>
                      <a:r>
                        <a:rPr lang="en-US" sz="1400" u="none" strike="noStrike" cap="none" dirty="0"/>
                        <a:t>May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Reports available</a:t>
                      </a:r>
                      <a:endParaRPr sz="1400" u="none" strike="noStrike" cap="none" dirty="0"/>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Questions?</a:t>
            </a:r>
            <a:endParaRPr/>
          </a:p>
        </p:txBody>
      </p:sp>
      <p:sp>
        <p:nvSpPr>
          <p:cNvPr id="273" name="Google Shape;273;p3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dirty="0"/>
              <a:t>LEAP Connect Criteria or IEP Questions: </a:t>
            </a:r>
            <a:r>
              <a:rPr lang="en-US" u="sng" dirty="0">
                <a:solidFill>
                  <a:schemeClr val="hlink"/>
                </a:solidFill>
                <a:hlinkClick r:id="rId3"/>
              </a:rPr>
              <a:t>SpecialEducation@la.gov</a:t>
            </a:r>
            <a:endParaRPr dirty="0"/>
          </a:p>
          <a:p>
            <a:pPr marL="114300" lvl="0" indent="0" algn="l" rtl="0">
              <a:lnSpc>
                <a:spcPct val="90000"/>
              </a:lnSpc>
              <a:spcBef>
                <a:spcPts val="750"/>
              </a:spcBef>
              <a:spcAft>
                <a:spcPts val="0"/>
              </a:spcAft>
              <a:buSzPts val="1800"/>
              <a:buNone/>
            </a:pPr>
            <a:r>
              <a:rPr lang="en-US" dirty="0"/>
              <a:t>LEAP Connect Administration Questions: </a:t>
            </a:r>
            <a:r>
              <a:rPr lang="en-US" u="sng" dirty="0">
                <a:solidFill>
                  <a:schemeClr val="hlink"/>
                </a:solidFill>
                <a:hlinkClick r:id="rId4"/>
              </a:rPr>
              <a:t>assessment@la.gov</a:t>
            </a:r>
            <a:endParaRPr dirty="0"/>
          </a:p>
          <a:p>
            <a:pPr marL="114300" lvl="0" indent="0" algn="l" rtl="0">
              <a:lnSpc>
                <a:spcPct val="90000"/>
              </a:lnSpc>
              <a:spcBef>
                <a:spcPts val="750"/>
              </a:spcBef>
              <a:spcAft>
                <a:spcPts val="0"/>
              </a:spcAft>
              <a:buSzPts val="1800"/>
              <a:buNone/>
            </a:pPr>
            <a:r>
              <a:rPr lang="en-US" dirty="0"/>
              <a:t>LEAP Connect Accountability or Graduation Policy Questions: </a:t>
            </a:r>
            <a:r>
              <a:rPr lang="en-US" u="sng" dirty="0">
                <a:solidFill>
                  <a:schemeClr val="hlink"/>
                </a:solidFill>
                <a:hlinkClick r:id="rId5"/>
              </a:rPr>
              <a:t>jennifer.baird@la.gov</a:t>
            </a:r>
            <a:endParaRPr dirty="0"/>
          </a:p>
          <a:p>
            <a:pPr marL="114300" lvl="0" indent="0" algn="l" rtl="0">
              <a:lnSpc>
                <a:spcPct val="90000"/>
              </a:lnSpc>
              <a:spcBef>
                <a:spcPts val="750"/>
              </a:spcBef>
              <a:spcAft>
                <a:spcPts val="0"/>
              </a:spcAft>
              <a:buSzPts val="1800"/>
              <a:buNone/>
            </a:pPr>
            <a:r>
              <a:rPr lang="en-US" dirty="0"/>
              <a:t>	</a:t>
            </a:r>
            <a:endParaRPr dirty="0"/>
          </a:p>
          <a:p>
            <a:pPr marL="114300" lvl="0" indent="0" algn="l" rtl="0">
              <a:lnSpc>
                <a:spcPct val="90000"/>
              </a:lnSpc>
              <a:spcBef>
                <a:spcPts val="750"/>
              </a:spcBef>
              <a:spcAft>
                <a:spcPts val="0"/>
              </a:spcAft>
              <a:buSzPts val="1800"/>
              <a:buNone/>
            </a:pPr>
            <a:r>
              <a:rPr lang="en-US" dirty="0"/>
              <a:t>Team Lead: Bridget Harris  </a:t>
            </a:r>
            <a:r>
              <a:rPr lang="en-US" u="sng" dirty="0">
                <a:solidFill>
                  <a:schemeClr val="hlink"/>
                </a:solidFill>
                <a:hlinkClick r:id="rId6"/>
              </a:rPr>
              <a:t>bridget.harris@la.gov</a:t>
            </a:r>
            <a:endParaRPr dirty="0"/>
          </a:p>
          <a:p>
            <a:pPr marL="114300" lvl="0" indent="0" algn="l" rtl="0">
              <a:lnSpc>
                <a:spcPct val="90000"/>
              </a:lnSpc>
              <a:spcBef>
                <a:spcPts val="750"/>
              </a:spcBef>
              <a:spcAft>
                <a:spcPts val="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LEAP Connect Overview</a:t>
            </a:r>
            <a:endParaRPr/>
          </a:p>
        </p:txBody>
      </p:sp>
      <p:sp>
        <p:nvSpPr>
          <p:cNvPr id="81" name="Google Shape;81;p4"/>
          <p:cNvSpPr txBox="1">
            <a:spLocks noGrp="1"/>
          </p:cNvSpPr>
          <p:nvPr>
            <p:ph type="body" idx="1"/>
          </p:nvPr>
        </p:nvSpPr>
        <p:spPr>
          <a:xfrm>
            <a:off x="311700" y="944719"/>
            <a:ext cx="8520600" cy="3186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US" dirty="0"/>
              <a:t>Designed for students with significant cognitive </a:t>
            </a:r>
            <a:r>
              <a:rPr lang="en-US" dirty="0" smtClean="0"/>
              <a:t>disabilities but capped at 1% for all states</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Recognizes need for communication supports</a:t>
            </a:r>
            <a:endParaRPr dirty="0"/>
          </a:p>
          <a:p>
            <a:pPr marL="914400" lvl="1" indent="-342900" algn="l" rtl="0">
              <a:lnSpc>
                <a:spcPct val="90000"/>
              </a:lnSpc>
              <a:spcBef>
                <a:spcPts val="375"/>
              </a:spcBef>
              <a:spcAft>
                <a:spcPts val="0"/>
              </a:spcAft>
              <a:buSzPts val="1800"/>
              <a:buChar char="•"/>
            </a:pPr>
            <a:r>
              <a:rPr lang="en-US" dirty="0"/>
              <a:t>Reduced passages</a:t>
            </a:r>
            <a:endParaRPr dirty="0"/>
          </a:p>
          <a:p>
            <a:pPr marL="914400" lvl="1" indent="-342900" algn="l" rtl="0">
              <a:lnSpc>
                <a:spcPct val="90000"/>
              </a:lnSpc>
              <a:spcBef>
                <a:spcPts val="375"/>
              </a:spcBef>
              <a:spcAft>
                <a:spcPts val="0"/>
              </a:spcAft>
              <a:buSzPts val="1800"/>
              <a:buChar char="•"/>
            </a:pPr>
            <a:r>
              <a:rPr lang="en-US" dirty="0"/>
              <a:t>Pictures and graphics</a:t>
            </a:r>
            <a:endParaRPr dirty="0"/>
          </a:p>
          <a:p>
            <a:pPr marL="914400" lvl="1" indent="-342900" algn="l" rtl="0">
              <a:lnSpc>
                <a:spcPct val="90000"/>
              </a:lnSpc>
              <a:spcBef>
                <a:spcPts val="375"/>
              </a:spcBef>
              <a:spcAft>
                <a:spcPts val="0"/>
              </a:spcAft>
              <a:buSzPts val="1800"/>
              <a:buChar char="•"/>
            </a:pPr>
            <a:r>
              <a:rPr lang="en-US" dirty="0"/>
              <a:t>Common geometric shapes</a:t>
            </a:r>
            <a:endParaRPr dirty="0"/>
          </a:p>
          <a:p>
            <a:pPr marL="914400" lvl="1" indent="-342900" algn="l" rtl="0">
              <a:lnSpc>
                <a:spcPct val="90000"/>
              </a:lnSpc>
              <a:spcBef>
                <a:spcPts val="375"/>
              </a:spcBef>
              <a:spcAft>
                <a:spcPts val="0"/>
              </a:spcAft>
              <a:buSzPts val="1800"/>
              <a:buChar char="•"/>
            </a:pPr>
            <a:r>
              <a:rPr lang="en-US" dirty="0"/>
              <a:t>Models</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Allows for one-on-one administration by teacher</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Provides extended window for testing</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Aligned to Louisiana Connectors which should be included on IEPs</a:t>
            </a:r>
            <a:endParaRPr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DTC, STC and TA Responsibilities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Coordinator Responsibilities: Before Testing</a:t>
            </a:r>
            <a:endParaRPr/>
          </a:p>
        </p:txBody>
      </p:sp>
      <p:sp>
        <p:nvSpPr>
          <p:cNvPr id="92" name="Google Shape;92;p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US" sz="1600" dirty="0"/>
              <a:t>Work with technology coordinator to prepare electronic devices for test delivery</a:t>
            </a:r>
            <a:endParaRPr sz="1600" dirty="0"/>
          </a:p>
          <a:p>
            <a:pPr marL="457200" marR="0" lvl="0" indent="-342900" algn="l" rtl="0">
              <a:lnSpc>
                <a:spcPct val="90000"/>
              </a:lnSpc>
              <a:spcBef>
                <a:spcPts val="750"/>
              </a:spcBef>
              <a:spcAft>
                <a:spcPts val="0"/>
              </a:spcAft>
              <a:buClr>
                <a:schemeClr val="dk1"/>
              </a:buClr>
              <a:buSzPts val="1800"/>
              <a:buFont typeface="Arial"/>
              <a:buChar char="•"/>
            </a:pPr>
            <a:r>
              <a:rPr lang="en-US" sz="1600" dirty="0"/>
              <a:t>Provide training for administration and test security</a:t>
            </a:r>
            <a:endParaRPr sz="1600" dirty="0"/>
          </a:p>
          <a:p>
            <a:pPr marL="457200" marR="0" lvl="0" indent="-342900" algn="l" rtl="0">
              <a:lnSpc>
                <a:spcPct val="90000"/>
              </a:lnSpc>
              <a:spcBef>
                <a:spcPts val="750"/>
              </a:spcBef>
              <a:spcAft>
                <a:spcPts val="0"/>
              </a:spcAft>
              <a:buClr>
                <a:schemeClr val="dk1"/>
              </a:buClr>
              <a:buSzPts val="1800"/>
              <a:buFont typeface="Arial"/>
              <a:buChar char="•"/>
            </a:pPr>
            <a:r>
              <a:rPr lang="en-US" sz="1600" dirty="0"/>
              <a:t>Assure that test administrators know accommodations and have made preparations for </a:t>
            </a:r>
            <a:r>
              <a:rPr lang="en-US" sz="1600" b="1" u="sng" dirty="0"/>
              <a:t>individual testing</a:t>
            </a:r>
            <a:endParaRPr sz="1600" b="1" u="sng" dirty="0"/>
          </a:p>
          <a:p>
            <a:pPr marL="457200" marR="0" lvl="0" indent="-342900" algn="l" rtl="0">
              <a:lnSpc>
                <a:spcPct val="90000"/>
              </a:lnSpc>
              <a:spcBef>
                <a:spcPts val="750"/>
              </a:spcBef>
              <a:spcAft>
                <a:spcPts val="0"/>
              </a:spcAft>
              <a:buSzPts val="1800"/>
              <a:buChar char="•"/>
            </a:pP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Assure that all test administrators </a:t>
            </a:r>
            <a:r>
              <a:rPr lang="en-US" sz="1600" b="1" u="sng"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use</a:t>
            </a:r>
            <a:r>
              <a:rPr lang="en-US" sz="1600" b="1" u="sng"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1600" b="1" u="sn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DIRECTIONS for TEST ADMINISTRATION (DTA) manual</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when administering the assessment.</a:t>
            </a:r>
            <a:endParaRPr sz="1600" dirty="0"/>
          </a:p>
          <a:p>
            <a:pPr marL="457200" marR="0" lvl="0" indent="-342900" algn="l" rtl="0">
              <a:lnSpc>
                <a:spcPct val="90000"/>
              </a:lnSpc>
              <a:spcBef>
                <a:spcPts val="750"/>
              </a:spcBef>
              <a:spcAft>
                <a:spcPts val="0"/>
              </a:spcAft>
              <a:buClr>
                <a:schemeClr val="dk1"/>
              </a:buClr>
              <a:buSzPts val="1800"/>
              <a:buFont typeface="Arial"/>
              <a:buChar char="•"/>
            </a:pPr>
            <a:r>
              <a:rPr lang="en-US" sz="1600" dirty="0"/>
              <a:t>Assure that all test administrators have made at least 80% on test administration quiz</a:t>
            </a:r>
            <a:endParaRPr sz="1600" dirty="0"/>
          </a:p>
          <a:p>
            <a:pPr marL="457200" marR="0" lvl="0" indent="-342900" algn="l" rtl="0">
              <a:lnSpc>
                <a:spcPct val="90000"/>
              </a:lnSpc>
              <a:spcBef>
                <a:spcPts val="750"/>
              </a:spcBef>
              <a:spcAft>
                <a:spcPts val="0"/>
              </a:spcAft>
              <a:buClr>
                <a:schemeClr val="dk1"/>
              </a:buClr>
              <a:buSzPts val="1800"/>
              <a:buFont typeface="Arial"/>
              <a:buChar char="•"/>
            </a:pPr>
            <a:r>
              <a:rPr lang="en-US" sz="1600" dirty="0"/>
              <a:t>Review LEAP Connect Test Administration Manual two weeks prior to training sessions</a:t>
            </a:r>
            <a:endParaRPr sz="1600" dirty="0"/>
          </a:p>
          <a:p>
            <a:pPr marL="457200" marR="0" lvl="0" indent="-342900" algn="l" rtl="0">
              <a:lnSpc>
                <a:spcPct val="90000"/>
              </a:lnSpc>
              <a:spcBef>
                <a:spcPts val="750"/>
              </a:spcBef>
              <a:spcAft>
                <a:spcPts val="0"/>
              </a:spcAft>
              <a:buClr>
                <a:schemeClr val="dk1"/>
              </a:buClr>
              <a:buSzPts val="1800"/>
              <a:buFont typeface="Arial"/>
              <a:buChar char="•"/>
            </a:pPr>
            <a:r>
              <a:rPr lang="en-US" sz="1600" dirty="0"/>
              <a:t>Sign and collect Pre-Administration Oaths of Security</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Coordinator Responsibilities: </a:t>
            </a:r>
            <a:br>
              <a:rPr lang="en-US"/>
            </a:br>
            <a:r>
              <a:rPr lang="en-US"/>
              <a:t>During and After Testing</a:t>
            </a:r>
            <a:endParaRPr/>
          </a:p>
        </p:txBody>
      </p:sp>
      <p:sp>
        <p:nvSpPr>
          <p:cNvPr id="98" name="Google Shape;98;p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US"/>
              <a:t>Receive and return materials that are shipped; request additional materials</a:t>
            </a:r>
            <a:endParaRPr/>
          </a:p>
          <a:p>
            <a:pPr marL="457200" marR="0" lvl="0" indent="-342900" algn="l" rtl="0">
              <a:lnSpc>
                <a:spcPct val="90000"/>
              </a:lnSpc>
              <a:spcBef>
                <a:spcPts val="750"/>
              </a:spcBef>
              <a:spcAft>
                <a:spcPts val="0"/>
              </a:spcAft>
              <a:buClr>
                <a:schemeClr val="dk1"/>
              </a:buClr>
              <a:buSzPts val="1800"/>
              <a:buFont typeface="Arial"/>
              <a:buChar char="•"/>
            </a:pPr>
            <a:r>
              <a:rPr lang="en-US"/>
              <a:t>Establish communication protocols before, during and after testing</a:t>
            </a:r>
            <a:endParaRPr/>
          </a:p>
          <a:p>
            <a:pPr marL="457200" marR="0" lvl="0" indent="-342900" algn="l" rtl="0">
              <a:lnSpc>
                <a:spcPct val="90000"/>
              </a:lnSpc>
              <a:spcBef>
                <a:spcPts val="750"/>
              </a:spcBef>
              <a:spcAft>
                <a:spcPts val="0"/>
              </a:spcAft>
              <a:buClr>
                <a:schemeClr val="dk1"/>
              </a:buClr>
              <a:buSzPts val="1800"/>
              <a:buFont typeface="Arial"/>
              <a:buChar char="•"/>
            </a:pPr>
            <a:r>
              <a:rPr lang="en-US"/>
              <a:t>Collect secure materials and store them securely at the end of each day</a:t>
            </a:r>
            <a:endParaRPr/>
          </a:p>
          <a:p>
            <a:pPr marL="457200" marR="0" lvl="0" indent="-342900" algn="l" rtl="0">
              <a:lnSpc>
                <a:spcPct val="90000"/>
              </a:lnSpc>
              <a:spcBef>
                <a:spcPts val="750"/>
              </a:spcBef>
              <a:spcAft>
                <a:spcPts val="0"/>
              </a:spcAft>
              <a:buClr>
                <a:schemeClr val="dk1"/>
              </a:buClr>
              <a:buSzPts val="1800"/>
              <a:buFont typeface="Arial"/>
              <a:buChar char="•"/>
            </a:pPr>
            <a:r>
              <a:rPr lang="en-US"/>
              <a:t>Sign and collect Post-administration Oaths of Security</a:t>
            </a:r>
            <a:endParaRPr/>
          </a:p>
          <a:p>
            <a:pPr marL="457200" marR="0" lvl="0" indent="-342900" algn="l" rtl="0">
              <a:lnSpc>
                <a:spcPct val="90000"/>
              </a:lnSpc>
              <a:spcBef>
                <a:spcPts val="750"/>
              </a:spcBef>
              <a:spcAft>
                <a:spcPts val="0"/>
              </a:spcAft>
              <a:buClr>
                <a:schemeClr val="dk1"/>
              </a:buClr>
              <a:buSzPts val="1800"/>
              <a:buFont typeface="Arial"/>
              <a:buChar char="•"/>
            </a:pPr>
            <a:r>
              <a:rPr lang="en-US"/>
              <a:t>Finalize plans for distribution of score reports to schools, school leaders and families upon release in May</a:t>
            </a:r>
            <a:endParaRPr/>
          </a:p>
          <a:p>
            <a:pPr marL="457200" marR="0" lvl="0" indent="-228600" algn="l" rtl="0">
              <a:lnSpc>
                <a:spcPct val="90000"/>
              </a:lnSpc>
              <a:spcBef>
                <a:spcPts val="750"/>
              </a:spcBef>
              <a:spcAft>
                <a:spcPts val="0"/>
              </a:spcAft>
              <a:buClr>
                <a:schemeClr val="dk1"/>
              </a:buClr>
              <a:buSzPts val="180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Administrator Responsibilities: Before Testing</a:t>
            </a:r>
            <a:endParaRPr/>
          </a:p>
        </p:txBody>
      </p:sp>
      <p:sp>
        <p:nvSpPr>
          <p:cNvPr id="104" name="Google Shape;104;p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US" dirty="0"/>
              <a:t>Review test administrator manual at least two weeks prior to testing</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Review the following </a:t>
            </a:r>
            <a:r>
              <a:rPr lang="en-US" dirty="0" smtClean="0"/>
              <a:t>materials in </a:t>
            </a:r>
            <a:r>
              <a:rPr lang="en-US" dirty="0"/>
              <a:t>a controlled setting with the </a:t>
            </a:r>
            <a:r>
              <a:rPr lang="en-US" dirty="0" smtClean="0"/>
              <a:t>STC, </a:t>
            </a:r>
            <a:r>
              <a:rPr lang="en-US" dirty="0"/>
              <a:t>and securely store </a:t>
            </a:r>
            <a:r>
              <a:rPr lang="en-US" dirty="0" smtClean="0"/>
              <a:t>them after </a:t>
            </a:r>
            <a:r>
              <a:rPr lang="en-US" dirty="0"/>
              <a:t>review until testing begins</a:t>
            </a:r>
            <a:endParaRPr dirty="0"/>
          </a:p>
          <a:p>
            <a:pPr marL="914400" lvl="1" indent="-342900" algn="l" rtl="0">
              <a:lnSpc>
                <a:spcPct val="90000"/>
              </a:lnSpc>
              <a:spcBef>
                <a:spcPts val="375"/>
              </a:spcBef>
              <a:spcAft>
                <a:spcPts val="0"/>
              </a:spcAft>
              <a:buSzPts val="1800"/>
              <a:buChar char="•"/>
            </a:pPr>
            <a:r>
              <a:rPr lang="en-US" sz="1600" dirty="0"/>
              <a:t>Directions for Test Administration (DTA)</a:t>
            </a:r>
            <a:endParaRPr dirty="0"/>
          </a:p>
          <a:p>
            <a:pPr marL="914400" lvl="1" indent="-342900" algn="l" rtl="0">
              <a:lnSpc>
                <a:spcPct val="90000"/>
              </a:lnSpc>
              <a:spcBef>
                <a:spcPts val="375"/>
              </a:spcBef>
              <a:spcAft>
                <a:spcPts val="0"/>
              </a:spcAft>
              <a:buSzPts val="1800"/>
              <a:buChar char="•"/>
            </a:pPr>
            <a:r>
              <a:rPr lang="en-US" sz="1600" dirty="0"/>
              <a:t>Reference materials for subject tests</a:t>
            </a:r>
            <a:endParaRPr dirty="0"/>
          </a:p>
          <a:p>
            <a:pPr marL="914400" lvl="1" indent="-342900" algn="l" rtl="0">
              <a:lnSpc>
                <a:spcPct val="90000"/>
              </a:lnSpc>
              <a:spcBef>
                <a:spcPts val="375"/>
              </a:spcBef>
              <a:spcAft>
                <a:spcPts val="0"/>
              </a:spcAft>
              <a:buSzPts val="1800"/>
              <a:buChar char="•"/>
            </a:pPr>
            <a:r>
              <a:rPr lang="en-US" sz="1600" dirty="0"/>
              <a:t>Writing Stimuli</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Become familiar with </a:t>
            </a:r>
            <a:r>
              <a:rPr lang="en-US" i="1" dirty="0"/>
              <a:t>Student Tutorials </a:t>
            </a:r>
            <a:r>
              <a:rPr lang="en-US" dirty="0"/>
              <a:t>and </a:t>
            </a:r>
            <a:r>
              <a:rPr lang="en-US" i="1" dirty="0"/>
              <a:t>Online Tools Training (OTT)</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Allow students to become familiar with </a:t>
            </a:r>
            <a:r>
              <a:rPr lang="en-US" i="1" dirty="0"/>
              <a:t>Student Tutorials </a:t>
            </a:r>
            <a:r>
              <a:rPr lang="en-US" dirty="0"/>
              <a:t>prior to </a:t>
            </a:r>
            <a:r>
              <a:rPr lang="en-US" i="1" dirty="0"/>
              <a:t>OTT review</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Administer </a:t>
            </a:r>
            <a:r>
              <a:rPr lang="en-US" i="1" dirty="0"/>
              <a:t>Student Response Check </a:t>
            </a:r>
            <a:r>
              <a:rPr lang="en-US" dirty="0"/>
              <a:t>if TA is unfamiliar with student’s mode of communication</a:t>
            </a:r>
            <a:endParaRPr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Administrator Responsibilities: </a:t>
            </a:r>
            <a:br>
              <a:rPr lang="en-US"/>
            </a:br>
            <a:r>
              <a:rPr lang="en-US"/>
              <a:t>During and After Testing</a:t>
            </a:r>
            <a:endParaRPr/>
          </a:p>
        </p:txBody>
      </p:sp>
      <p:sp>
        <p:nvSpPr>
          <p:cNvPr id="110" name="Google Shape;110;p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Use the Directions for Test Administration (DTA) and follow all instructions outlined in the document</a:t>
            </a:r>
            <a:endParaRPr/>
          </a:p>
          <a:p>
            <a:pPr marL="457200" marR="0" lvl="0" indent="-342900" algn="l" rtl="0">
              <a:lnSpc>
                <a:spcPct val="90000"/>
              </a:lnSpc>
              <a:spcBef>
                <a:spcPts val="750"/>
              </a:spcBef>
              <a:spcAft>
                <a:spcPts val="0"/>
              </a:spcAft>
              <a:buClr>
                <a:schemeClr val="dk1"/>
              </a:buClr>
              <a:buSzPts val="1800"/>
              <a:buFont typeface="Arial"/>
              <a:buChar char="•"/>
            </a:pPr>
            <a:r>
              <a:rPr lang="en-US"/>
              <a:t>Work with STC to collect all test materials prior to testing</a:t>
            </a:r>
            <a:endParaRPr/>
          </a:p>
          <a:p>
            <a:pPr marL="457200" marR="0" lvl="0" indent="-342900" algn="l" rtl="0">
              <a:lnSpc>
                <a:spcPct val="90000"/>
              </a:lnSpc>
              <a:spcBef>
                <a:spcPts val="750"/>
              </a:spcBef>
              <a:spcAft>
                <a:spcPts val="0"/>
              </a:spcAft>
              <a:buClr>
                <a:schemeClr val="dk1"/>
              </a:buClr>
              <a:buSzPts val="1800"/>
              <a:buFont typeface="Arial"/>
              <a:buChar char="•"/>
            </a:pPr>
            <a:r>
              <a:rPr lang="en-US"/>
              <a:t>Maintain security of materials each day using established protocols</a:t>
            </a:r>
            <a:endParaRPr/>
          </a:p>
          <a:p>
            <a:pPr marL="457200" marR="0" lvl="0" indent="-228600" algn="l" rtl="0">
              <a:lnSpc>
                <a:spcPct val="90000"/>
              </a:lnSpc>
              <a:spcBef>
                <a:spcPts val="750"/>
              </a:spcBef>
              <a:spcAft>
                <a:spcPts val="0"/>
              </a:spcAft>
              <a:buClr>
                <a:schemeClr val="dk1"/>
              </a:buClr>
              <a:buSzPts val="1800"/>
              <a:buFont typeface="Arial"/>
              <a:buNone/>
            </a:pPr>
            <a:endParaRPr/>
          </a:p>
        </p:txBody>
      </p:sp>
    </p:spTree>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2199</Words>
  <Application>Microsoft Office PowerPoint</Application>
  <PresentationFormat>On-screen Show (16:9)</PresentationFormat>
  <Paragraphs>200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Noto Sans Symbols</vt:lpstr>
      <vt:lpstr>Public Sans Medium</vt:lpstr>
      <vt:lpstr>LA Believes</vt:lpstr>
      <vt:lpstr>Zoom Meeting Preparation</vt:lpstr>
      <vt:lpstr>  AAA: LEAP Connect Administration Webinar  January 24, 2024</vt:lpstr>
      <vt:lpstr>Webinar Objectives</vt:lpstr>
      <vt:lpstr>LEAP Connect Overview</vt:lpstr>
      <vt:lpstr>DTC, STC and TA Responsibilities</vt:lpstr>
      <vt:lpstr>Test Coordinator Responsibilities: Before Testing</vt:lpstr>
      <vt:lpstr>Test Coordinator Responsibilities:  During and After Testing</vt:lpstr>
      <vt:lpstr>Test Administrator Responsibilities: Before Testing</vt:lpstr>
      <vt:lpstr>Test Administrator Responsibilities:  During and After Testing</vt:lpstr>
      <vt:lpstr>Graphic Files and Constructed Response Suggested Materials in DRC INSIGHT</vt:lpstr>
      <vt:lpstr>Selection of Test Forms</vt:lpstr>
      <vt:lpstr>Test Security</vt:lpstr>
      <vt:lpstr>Using Additional Test Materials</vt:lpstr>
      <vt:lpstr>Student Response Check</vt:lpstr>
      <vt:lpstr>Preparing Test Materials for Accessibility</vt:lpstr>
      <vt:lpstr>Example of Preparing Materials</vt:lpstr>
      <vt:lpstr>Accessing the Online Tools Training (OTT) Materials</vt:lpstr>
      <vt:lpstr>Online Tools Training</vt:lpstr>
      <vt:lpstr>Item Answer Options</vt:lpstr>
      <vt:lpstr>Practice Administering Constructed Response Items</vt:lpstr>
      <vt:lpstr>Practice Using the OTT Directions  for Test Administration</vt:lpstr>
      <vt:lpstr>Practicing Directions for OTT Items</vt:lpstr>
      <vt:lpstr>Practice Answering the OTT Item</vt:lpstr>
      <vt:lpstr>Practice Answering OTT Item, cont.</vt:lpstr>
      <vt:lpstr>Recording Student Responses</vt:lpstr>
      <vt:lpstr>Sample Answer</vt:lpstr>
      <vt:lpstr>LEAP Connect Assessment Guides</vt:lpstr>
      <vt:lpstr>Additional LEAP Connect Resources</vt:lpstr>
      <vt:lpstr>Using LEAP Connect in Accountability and for Graduation</vt:lpstr>
      <vt:lpstr>LEAP Connect in the Assessment Index</vt:lpstr>
      <vt:lpstr>LEAP Connect and Graduation</vt:lpstr>
      <vt:lpstr>LEAP Connect 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Meeting Preparation</dc:title>
  <dc:creator>Jennifer Baird</dc:creator>
  <cp:lastModifiedBy>Jennifer Baird</cp:lastModifiedBy>
  <cp:revision>13</cp:revision>
  <dcterms:modified xsi:type="dcterms:W3CDTF">2024-01-31T00:39:49Z</dcterms:modified>
</cp:coreProperties>
</file>