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5"/>
  </p:notesMasterIdLst>
  <p:sldIdLst>
    <p:sldId id="256" r:id="rId2"/>
    <p:sldId id="257" r:id="rId3"/>
    <p:sldId id="366" r:id="rId4"/>
    <p:sldId id="373" r:id="rId5"/>
    <p:sldId id="445" r:id="rId6"/>
    <p:sldId id="444" r:id="rId7"/>
    <p:sldId id="446" r:id="rId8"/>
    <p:sldId id="447" r:id="rId9"/>
    <p:sldId id="448" r:id="rId10"/>
    <p:sldId id="449" r:id="rId11"/>
    <p:sldId id="450" r:id="rId12"/>
    <p:sldId id="451" r:id="rId13"/>
    <p:sldId id="452" r:id="rId14"/>
    <p:sldId id="453" r:id="rId15"/>
    <p:sldId id="454" r:id="rId16"/>
    <p:sldId id="455" r:id="rId17"/>
    <p:sldId id="456" r:id="rId18"/>
    <p:sldId id="457" r:id="rId19"/>
    <p:sldId id="458" r:id="rId20"/>
    <p:sldId id="459" r:id="rId21"/>
    <p:sldId id="460" r:id="rId22"/>
    <p:sldId id="461" r:id="rId23"/>
    <p:sldId id="462"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7" autoAdjust="0"/>
    <p:restoredTop sz="94660"/>
  </p:normalViewPr>
  <p:slideViewPr>
    <p:cSldViewPr snapToGrid="0">
      <p:cViewPr>
        <p:scale>
          <a:sx n="100" d="100"/>
          <a:sy n="100" d="100"/>
        </p:scale>
        <p:origin x="546" y="-12"/>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96a45435d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796a45435d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62" name="Google Shape;262;g796a45435d_2_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255154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709243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1351831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331350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1155864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1394450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3308070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4096322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Title">
    <p:bg>
      <p:bgPr>
        <a:blipFill>
          <a:blip r:embed="rId2">
            <a:alphaModFix/>
          </a:blip>
          <a:stretch>
            <a:fillRect/>
          </a:stretch>
        </a:blipFill>
        <a:effectLst/>
      </p:bgPr>
    </p:bg>
    <p:spTree>
      <p:nvGrpSpPr>
        <p:cNvPr id="1" name="Shape 176"/>
        <p:cNvGrpSpPr/>
        <p:nvPr/>
      </p:nvGrpSpPr>
      <p:grpSpPr>
        <a:xfrm>
          <a:off x="0" y="0"/>
          <a:ext cx="0" cy="0"/>
          <a:chOff x="0" y="0"/>
          <a:chExt cx="0" cy="0"/>
        </a:xfrm>
      </p:grpSpPr>
      <p:sp>
        <p:nvSpPr>
          <p:cNvPr id="177" name="Google Shape;177;p52"/>
          <p:cNvSpPr txBox="1">
            <a:spLocks noGrp="1"/>
          </p:cNvSpPr>
          <p:nvPr>
            <p:ph type="title"/>
          </p:nvPr>
        </p:nvSpPr>
        <p:spPr>
          <a:xfrm>
            <a:off x="4005650" y="14828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Alligator)">
  <p:cSld name="Content &amp; Stats">
    <p:bg>
      <p:bgPr>
        <a:blipFill>
          <a:blip r:embed="rId2">
            <a:alphaModFix/>
          </a:blip>
          <a:stretch>
            <a:fillRect/>
          </a:stretch>
        </a:blipFill>
        <a:effectLst/>
      </p:bgPr>
    </p:bg>
    <p:spTree>
      <p:nvGrpSpPr>
        <p:cNvPr id="1" name="Shape 204"/>
        <p:cNvGrpSpPr/>
        <p:nvPr/>
      </p:nvGrpSpPr>
      <p:grpSpPr>
        <a:xfrm>
          <a:off x="0" y="0"/>
          <a:ext cx="0" cy="0"/>
          <a:chOff x="0" y="0"/>
          <a:chExt cx="0" cy="0"/>
        </a:xfrm>
      </p:grpSpPr>
      <p:sp>
        <p:nvSpPr>
          <p:cNvPr id="205" name="Google Shape;205;p63"/>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6" name="Google Shape;206;p63"/>
          <p:cNvSpPr txBox="1">
            <a:spLocks noGrp="1"/>
          </p:cNvSpPr>
          <p:nvPr>
            <p:ph type="title"/>
          </p:nvPr>
        </p:nvSpPr>
        <p:spPr>
          <a:xfrm>
            <a:off x="0" y="426175"/>
            <a:ext cx="91440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7" name="Google Shape;207;p63"/>
          <p:cNvSpPr txBox="1">
            <a:spLocks noGrp="1"/>
          </p:cNvSpPr>
          <p:nvPr>
            <p:ph type="body" idx="1"/>
          </p:nvPr>
        </p:nvSpPr>
        <p:spPr>
          <a:xfrm>
            <a:off x="1255500" y="1336375"/>
            <a:ext cx="6633000" cy="2592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6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Bass Right) 1">
  <p:cSld name="Content &amp; Stats_1_1_1_1_1_1">
    <p:bg>
      <p:bgPr>
        <a:blipFill>
          <a:blip r:embed="rId2">
            <a:alphaModFix/>
          </a:blip>
          <a:stretch>
            <a:fillRect/>
          </a:stretch>
        </a:blipFill>
        <a:effectLst/>
      </p:bgPr>
    </p:bg>
    <p:spTree>
      <p:nvGrpSpPr>
        <p:cNvPr id="1" name="Shape 229"/>
        <p:cNvGrpSpPr/>
        <p:nvPr/>
      </p:nvGrpSpPr>
      <p:grpSpPr>
        <a:xfrm>
          <a:off x="0" y="0"/>
          <a:ext cx="0" cy="0"/>
          <a:chOff x="0" y="0"/>
          <a:chExt cx="0" cy="0"/>
        </a:xfrm>
      </p:grpSpPr>
      <p:sp>
        <p:nvSpPr>
          <p:cNvPr id="230" name="Google Shape;230;p69"/>
          <p:cNvSpPr txBox="1">
            <a:spLocks noGrp="1"/>
          </p:cNvSpPr>
          <p:nvPr>
            <p:ph type="title"/>
          </p:nvPr>
        </p:nvSpPr>
        <p:spPr>
          <a:xfrm>
            <a:off x="2423100" y="426175"/>
            <a:ext cx="6720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1" name="Google Shape;231;p69"/>
          <p:cNvSpPr txBox="1">
            <a:spLocks noGrp="1"/>
          </p:cNvSpPr>
          <p:nvPr>
            <p:ph type="body" idx="1"/>
          </p:nvPr>
        </p:nvSpPr>
        <p:spPr>
          <a:xfrm>
            <a:off x="2423100" y="1336375"/>
            <a:ext cx="6720900" cy="3336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69"/>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Hands)">
  <p:cSld name="Section Title Only">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70"/>
          <p:cNvSpPr txBox="1">
            <a:spLocks noGrp="1"/>
          </p:cNvSpPr>
          <p:nvPr>
            <p:ph type="title"/>
          </p:nvPr>
        </p:nvSpPr>
        <p:spPr>
          <a:xfrm>
            <a:off x="0" y="733400"/>
            <a:ext cx="9144000" cy="3113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Only_1_1_1">
    <p:bg>
      <p:bgPr>
        <a:blipFill>
          <a:blip r:embed="rId2">
            <a:alphaModFix/>
          </a:blip>
          <a:stretch>
            <a:fillRect/>
          </a:stretch>
        </a:blipFill>
        <a:effectLst/>
      </p:bgPr>
    </p:bg>
    <p:spTree>
      <p:nvGrpSpPr>
        <p:cNvPr id="1" name="Shape 243"/>
        <p:cNvGrpSpPr/>
        <p:nvPr/>
      </p:nvGrpSpPr>
      <p:grpSpPr>
        <a:xfrm>
          <a:off x="0" y="0"/>
          <a:ext cx="0" cy="0"/>
          <a:chOff x="0" y="0"/>
          <a:chExt cx="0" cy="0"/>
        </a:xfrm>
      </p:grpSpPr>
      <p:sp>
        <p:nvSpPr>
          <p:cNvPr id="244" name="Google Shape;244;p75"/>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7" r:id="rId10"/>
    <p:sldLayoutId id="2147483713" r:id="rId11"/>
    <p:sldLayoutId id="2147483714"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hyperlink" Target="mailto:Assessment@la.gov" TargetMode="External"/><Relationship Id="rId1" Type="http://schemas.openxmlformats.org/officeDocument/2006/relationships/slideLayout" Target="../slideLayouts/slideLayout9.xml"/><Relationship Id="rId4" Type="http://schemas.openxmlformats.org/officeDocument/2006/relationships/hyperlink" Target="https://louisianaschools.adobeconnect.com/dtc/"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3"/>
          <p:cNvSpPr txBox="1">
            <a:spLocks noGrp="1"/>
          </p:cNvSpPr>
          <p:nvPr>
            <p:ph type="title"/>
          </p:nvPr>
        </p:nvSpPr>
        <p:spPr>
          <a:xfrm>
            <a:off x="4005650" y="1482800"/>
            <a:ext cx="4726200" cy="2224200"/>
          </a:xfrm>
          <a:prstGeom prst="rect">
            <a:avLst/>
          </a:prstGeom>
        </p:spPr>
        <p:txBody>
          <a:bodyPr spcFirstLastPara="1" wrap="square" lIns="91425" tIns="91425" rIns="91425" bIns="91425" anchor="ctr" anchorCtr="0">
            <a:noAutofit/>
          </a:bodyPr>
          <a:lstStyle/>
          <a:p>
            <a:pPr lvl="0"/>
            <a:r>
              <a:rPr lang="en-US" spc="300" dirty="0">
                <a:latin typeface="Steinem" pitchFamily="2" charset="0"/>
                <a:ea typeface="Steinem Unicode" pitchFamily="18" charset="2"/>
                <a:cs typeface="Steinem Unicode" pitchFamily="18" charset="2"/>
              </a:rPr>
              <a:t>Paper-Based Test Security Training for District</a:t>
            </a:r>
            <a:endParaRPr dirty="0"/>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Violations of Test Security:  </a:t>
            </a:r>
            <a:br>
              <a:rPr lang="en-US" dirty="0"/>
            </a:br>
            <a:r>
              <a:rPr lang="en-US" dirty="0"/>
              <a:t>Related Policy</a:t>
            </a:r>
          </a:p>
        </p:txBody>
      </p:sp>
      <p:sp>
        <p:nvSpPr>
          <p:cNvPr id="3" name="Text Placeholder 2"/>
          <p:cNvSpPr>
            <a:spLocks noGrp="1"/>
          </p:cNvSpPr>
          <p:nvPr>
            <p:ph type="body" idx="1"/>
          </p:nvPr>
        </p:nvSpPr>
        <p:spPr/>
        <p:txBody>
          <a:bodyPr/>
          <a:lstStyle/>
          <a:p>
            <a:pPr marL="0" indent="0">
              <a:buNone/>
            </a:pPr>
            <a:r>
              <a:rPr lang="en-US" sz="1200" dirty="0"/>
              <a:t>Violations of test security are defined in Bulletin 118 and include:</a:t>
            </a:r>
          </a:p>
          <a:p>
            <a:pPr lvl="1"/>
            <a:r>
              <a:rPr lang="en-US" sz="1200" dirty="0"/>
              <a:t>Administering tests in a manner that that would give examinees an unfair advantage or disadvantage</a:t>
            </a:r>
          </a:p>
          <a:p>
            <a:pPr lvl="1"/>
            <a:r>
              <a:rPr lang="en-US" sz="1200" dirty="0"/>
              <a:t>Giving examinees access to test questions prior to testing</a:t>
            </a:r>
          </a:p>
          <a:p>
            <a:pPr lvl="1"/>
            <a:r>
              <a:rPr lang="en-US" sz="1200" dirty="0"/>
              <a:t>Examining any test item at any time (except for providing certain accommodations)</a:t>
            </a:r>
          </a:p>
          <a:p>
            <a:pPr lvl="1"/>
            <a:r>
              <a:rPr lang="en-US" sz="1200" dirty="0"/>
              <a:t>At any time reproducing or discussing all or part of any secure materials</a:t>
            </a:r>
          </a:p>
          <a:p>
            <a:pPr lvl="1"/>
            <a:r>
              <a:rPr lang="en-US" sz="1200" dirty="0"/>
              <a:t>Coach or interfering examinees in any manner during testing</a:t>
            </a:r>
          </a:p>
          <a:p>
            <a:pPr lvl="1"/>
            <a:r>
              <a:rPr lang="en-US" sz="1200" dirty="0"/>
              <a:t>Altering or interfering with examinees’ responses in any manner</a:t>
            </a:r>
          </a:p>
          <a:p>
            <a:pPr lvl="1"/>
            <a:r>
              <a:rPr lang="en-US" sz="1200" dirty="0"/>
              <a:t>Administering previously administered or current forms of any state-wide assessment</a:t>
            </a:r>
          </a:p>
          <a:p>
            <a:pPr lvl="1"/>
            <a:r>
              <a:rPr lang="en-US" sz="1200" dirty="0"/>
              <a:t>Failing to account for and secure test materials</a:t>
            </a:r>
          </a:p>
          <a:p>
            <a:pPr lvl="1"/>
            <a:r>
              <a:rPr lang="en-US" sz="1200" dirty="0"/>
              <a:t>Conducting testing in alternate environments without approval</a:t>
            </a:r>
          </a:p>
          <a:p>
            <a:pPr lvl="1"/>
            <a:r>
              <a:rPr lang="en-US" sz="1200" dirty="0"/>
              <a:t>Failing to report any testing irregularities</a:t>
            </a:r>
          </a:p>
          <a:p>
            <a:pPr lvl="1"/>
            <a:r>
              <a:rPr lang="en-US" sz="1200" dirty="0"/>
              <a:t>Participating in, encouraging, or failing to report any violation</a:t>
            </a:r>
          </a:p>
          <a:p>
            <a:pPr marL="0" indent="-1587">
              <a:buNone/>
            </a:pPr>
            <a:endParaRPr lang="en-US" sz="1200" dirty="0"/>
          </a:p>
          <a:p>
            <a:pPr marL="0" indent="-1587">
              <a:buNone/>
            </a:pPr>
            <a:r>
              <a:rPr lang="en-US" sz="1200" dirty="0"/>
              <a:t>Violations of test security can result in the revocation of a teaching or leadership certificate as defined in Bulletin 746.</a:t>
            </a:r>
          </a:p>
          <a:p>
            <a:endParaRPr lang="en-US" dirty="0"/>
          </a:p>
        </p:txBody>
      </p:sp>
    </p:spTree>
    <p:extLst>
      <p:ext uri="{BB962C8B-B14F-4D97-AF65-F5344CB8AC3E}">
        <p14:creationId xmlns:p14="http://schemas.microsoft.com/office/powerpoint/2010/main" val="454948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Irregularities:  </a:t>
            </a:r>
            <a:br>
              <a:rPr lang="en-US" dirty="0"/>
            </a:br>
            <a:r>
              <a:rPr lang="en-US" dirty="0"/>
              <a:t>Definition and Reporting</a:t>
            </a:r>
          </a:p>
        </p:txBody>
      </p:sp>
      <p:sp>
        <p:nvSpPr>
          <p:cNvPr id="3" name="Text Placeholder 2"/>
          <p:cNvSpPr>
            <a:spLocks noGrp="1"/>
          </p:cNvSpPr>
          <p:nvPr>
            <p:ph type="body" idx="1"/>
          </p:nvPr>
        </p:nvSpPr>
        <p:spPr>
          <a:xfrm>
            <a:off x="430075" y="1241125"/>
            <a:ext cx="8283900" cy="3363600"/>
          </a:xfrm>
        </p:spPr>
        <p:txBody>
          <a:bodyPr/>
          <a:lstStyle/>
          <a:p>
            <a:pPr marL="0" indent="0">
              <a:buNone/>
            </a:pPr>
            <a:r>
              <a:rPr lang="en-US" altLang="en-US" sz="1200" b="1" dirty="0"/>
              <a:t>Definition:</a:t>
            </a:r>
            <a:endParaRPr lang="en-US" sz="1200" b="1" dirty="0"/>
          </a:p>
          <a:p>
            <a:pPr marL="0" indent="0">
              <a:buNone/>
            </a:pPr>
            <a:r>
              <a:rPr lang="en-US" sz="1200" dirty="0"/>
              <a:t>A </a:t>
            </a:r>
            <a:r>
              <a:rPr lang="en-US" sz="1200" i="1" dirty="0"/>
              <a:t>testing irregularity </a:t>
            </a:r>
            <a:r>
              <a:rPr lang="en-US" sz="1200" dirty="0"/>
              <a:t>is any incident in test handling or administration that leads to a question regarding the security of the test or the accuracy of the test data.</a:t>
            </a:r>
          </a:p>
          <a:p>
            <a:pPr marL="0" indent="0">
              <a:buNone/>
            </a:pPr>
            <a:r>
              <a:rPr lang="en-US" sz="1200" b="1" dirty="0" smtClean="0"/>
              <a:t>Process </a:t>
            </a:r>
            <a:r>
              <a:rPr lang="en-US" sz="1200" b="1" dirty="0"/>
              <a:t>for reporting:</a:t>
            </a:r>
          </a:p>
          <a:p>
            <a:r>
              <a:rPr lang="en-US" sz="1200" dirty="0"/>
              <a:t>All testing irregularities must be reported in writing to the School Test Coordinator, who must then send the written reports to the District Test Coordinator. </a:t>
            </a:r>
          </a:p>
          <a:p>
            <a:r>
              <a:rPr lang="en-US" sz="1200" dirty="0"/>
              <a:t>Districts may only send the following information to LDOE</a:t>
            </a:r>
          </a:p>
          <a:p>
            <a:pPr lvl="1"/>
            <a:r>
              <a:rPr lang="en-US" sz="1200" dirty="0"/>
              <a:t>Louisiana Secure ID</a:t>
            </a:r>
          </a:p>
          <a:p>
            <a:pPr lvl="1"/>
            <a:r>
              <a:rPr lang="en-US" sz="1200" dirty="0"/>
              <a:t>First letter of first name</a:t>
            </a:r>
          </a:p>
          <a:p>
            <a:pPr lvl="1"/>
            <a:r>
              <a:rPr lang="en-US" sz="1200" dirty="0"/>
              <a:t>First three letters of last name</a:t>
            </a:r>
          </a:p>
          <a:p>
            <a:pPr lvl="1"/>
            <a:r>
              <a:rPr lang="en-US" sz="1200" dirty="0"/>
              <a:t>Birth date only (excluding birth month and birth year)</a:t>
            </a:r>
          </a:p>
          <a:p>
            <a:endParaRPr lang="en-US" dirty="0"/>
          </a:p>
        </p:txBody>
      </p:sp>
      <p:pic>
        <p:nvPicPr>
          <p:cNvPr id="4" name="Picture 3"/>
          <p:cNvPicPr>
            <a:picLocks noChangeAspect="1"/>
          </p:cNvPicPr>
          <p:nvPr/>
        </p:nvPicPr>
        <p:blipFill>
          <a:blip r:embed="rId2"/>
          <a:stretch>
            <a:fillRect/>
          </a:stretch>
        </p:blipFill>
        <p:spPr>
          <a:xfrm>
            <a:off x="1943100" y="3753129"/>
            <a:ext cx="4780405" cy="1247496"/>
          </a:xfrm>
          <a:prstGeom prst="rect">
            <a:avLst/>
          </a:prstGeom>
        </p:spPr>
      </p:pic>
    </p:spTree>
    <p:extLst>
      <p:ext uri="{BB962C8B-B14F-4D97-AF65-F5344CB8AC3E}">
        <p14:creationId xmlns:p14="http://schemas.microsoft.com/office/powerpoint/2010/main" val="1808561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Irregularities:  Examples</a:t>
            </a:r>
          </a:p>
        </p:txBody>
      </p:sp>
      <p:pic>
        <p:nvPicPr>
          <p:cNvPr id="4" name="Picture 3"/>
          <p:cNvPicPr>
            <a:picLocks noChangeAspect="1"/>
          </p:cNvPicPr>
          <p:nvPr/>
        </p:nvPicPr>
        <p:blipFill>
          <a:blip r:embed="rId2"/>
          <a:stretch>
            <a:fillRect/>
          </a:stretch>
        </p:blipFill>
        <p:spPr>
          <a:xfrm>
            <a:off x="2114550" y="1589132"/>
            <a:ext cx="5143840" cy="2515352"/>
          </a:xfrm>
          <a:prstGeom prst="rect">
            <a:avLst/>
          </a:prstGeom>
        </p:spPr>
      </p:pic>
      <p:sp>
        <p:nvSpPr>
          <p:cNvPr id="3" name="Text Placeholder 2"/>
          <p:cNvSpPr>
            <a:spLocks noGrp="1"/>
          </p:cNvSpPr>
          <p:nvPr>
            <p:ph type="body" idx="1"/>
          </p:nvPr>
        </p:nvSpPr>
        <p:spPr/>
        <p:txBody>
          <a:bodyPr/>
          <a:lstStyle/>
          <a:p>
            <a:pPr marL="114300" indent="0">
              <a:buNone/>
            </a:pPr>
            <a:endParaRPr lang="en-US" dirty="0"/>
          </a:p>
        </p:txBody>
      </p:sp>
    </p:spTree>
    <p:extLst>
      <p:ext uri="{BB962C8B-B14F-4D97-AF65-F5344CB8AC3E}">
        <p14:creationId xmlns:p14="http://schemas.microsoft.com/office/powerpoint/2010/main" val="1990690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Scheduling</a:t>
            </a:r>
            <a:endParaRPr dirty="0"/>
          </a:p>
        </p:txBody>
      </p:sp>
    </p:spTree>
    <p:extLst>
      <p:ext uri="{BB962C8B-B14F-4D97-AF65-F5344CB8AC3E}">
        <p14:creationId xmlns:p14="http://schemas.microsoft.com/office/powerpoint/2010/main" val="379043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Guidance</a:t>
            </a:r>
          </a:p>
        </p:txBody>
      </p:sp>
      <p:sp>
        <p:nvSpPr>
          <p:cNvPr id="3" name="Text Placeholder 2"/>
          <p:cNvSpPr>
            <a:spLocks noGrp="1"/>
          </p:cNvSpPr>
          <p:nvPr>
            <p:ph type="body" idx="1"/>
          </p:nvPr>
        </p:nvSpPr>
        <p:spPr/>
        <p:txBody>
          <a:bodyPr/>
          <a:lstStyle/>
          <a:p>
            <a:pPr marL="0" indent="0">
              <a:buNone/>
            </a:pPr>
            <a:r>
              <a:rPr lang="en-US" dirty="0"/>
              <a:t>Scheduling practices that limit interaction between tested and untested students as well as maintain a secure environment lessen opportunities for testing irregularities to occur.  </a:t>
            </a:r>
          </a:p>
          <a:p>
            <a:pPr marL="0" indent="0">
              <a:buNone/>
            </a:pPr>
            <a:endParaRPr lang="en-US" dirty="0"/>
          </a:p>
          <a:p>
            <a:pPr marL="0" indent="0">
              <a:buNone/>
            </a:pPr>
            <a:r>
              <a:rPr lang="en-US" dirty="0"/>
              <a:t>Examples of good scheduling practices include:</a:t>
            </a:r>
          </a:p>
          <a:p>
            <a:pPr lvl="1"/>
            <a:r>
              <a:rPr lang="en-US" dirty="0"/>
              <a:t>scheduling all students to begin testing at the same time,</a:t>
            </a:r>
          </a:p>
          <a:p>
            <a:pPr lvl="1"/>
            <a:r>
              <a:rPr lang="en-US" dirty="0"/>
              <a:t>isolating students who require a make-up test,</a:t>
            </a:r>
          </a:p>
          <a:p>
            <a:pPr lvl="1"/>
            <a:r>
              <a:rPr lang="en-US" dirty="0"/>
              <a:t>isolating students during break periods, and </a:t>
            </a:r>
          </a:p>
          <a:p>
            <a:pPr lvl="1"/>
            <a:r>
              <a:rPr lang="en-US" dirty="0"/>
              <a:t>isolating students who have not completed testing for the day.</a:t>
            </a:r>
          </a:p>
          <a:p>
            <a:pPr marL="114300" indent="0">
              <a:buNone/>
            </a:pPr>
            <a:endParaRPr lang="en-US" dirty="0"/>
          </a:p>
        </p:txBody>
      </p:sp>
    </p:spTree>
    <p:extLst>
      <p:ext uri="{BB962C8B-B14F-4D97-AF65-F5344CB8AC3E}">
        <p14:creationId xmlns:p14="http://schemas.microsoft.com/office/powerpoint/2010/main" val="492813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Monitoring</a:t>
            </a:r>
            <a:endParaRPr dirty="0"/>
          </a:p>
        </p:txBody>
      </p:sp>
    </p:spTree>
    <p:extLst>
      <p:ext uri="{BB962C8B-B14F-4D97-AF65-F5344CB8AC3E}">
        <p14:creationId xmlns:p14="http://schemas.microsoft.com/office/powerpoint/2010/main" val="2243237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Monitoring:  Definition </a:t>
            </a:r>
          </a:p>
        </p:txBody>
      </p:sp>
      <p:sp>
        <p:nvSpPr>
          <p:cNvPr id="3" name="Text Placeholder 2"/>
          <p:cNvSpPr>
            <a:spLocks noGrp="1"/>
          </p:cNvSpPr>
          <p:nvPr>
            <p:ph type="body" idx="1"/>
          </p:nvPr>
        </p:nvSpPr>
        <p:spPr/>
        <p:txBody>
          <a:bodyPr/>
          <a:lstStyle/>
          <a:p>
            <a:pPr marL="0" indent="0">
              <a:buNone/>
            </a:pPr>
            <a:r>
              <a:rPr lang="en-US" sz="1200" b="1" dirty="0"/>
              <a:t>Definition:</a:t>
            </a:r>
          </a:p>
          <a:p>
            <a:pPr marL="0" indent="0">
              <a:buNone/>
            </a:pPr>
            <a:r>
              <a:rPr lang="en-US" sz="1200" dirty="0"/>
              <a:t>Active monitoring means that test administrators should be actively engaged in observing students’ behavior at all times during the administration of state assessments. </a:t>
            </a:r>
          </a:p>
          <a:p>
            <a:pPr marL="0" indent="0">
              <a:buNone/>
            </a:pPr>
            <a:endParaRPr lang="en-US" sz="1200" dirty="0"/>
          </a:p>
          <a:p>
            <a:pPr marL="0" indent="0">
              <a:buNone/>
            </a:pPr>
            <a:r>
              <a:rPr lang="en-US" sz="1200" b="1" dirty="0"/>
              <a:t>Practices to ensure active monitoring:</a:t>
            </a:r>
          </a:p>
          <a:p>
            <a:r>
              <a:rPr lang="en-US" sz="1200" dirty="0"/>
              <a:t>Active monitoring involves moving about the testing area so students’ actions can be viewed from multiple vantage points. </a:t>
            </a:r>
          </a:p>
          <a:p>
            <a:r>
              <a:rPr lang="en-US" sz="1200" dirty="0"/>
              <a:t>Test administrators should not be engaged in other activities that would distract or prevent them from accomplishing this task. </a:t>
            </a:r>
          </a:p>
          <a:p>
            <a:r>
              <a:rPr lang="en-US" sz="1200" dirty="0"/>
              <a:t>Test administrators should glance down at the tops and margins of the test booklets to ensure that students are working in the correct portion of the test, but should not read any portion of the test. </a:t>
            </a:r>
          </a:p>
          <a:p>
            <a:r>
              <a:rPr lang="en-US" sz="1200" dirty="0"/>
              <a:t>Test administrators must maintain test security during breaks by limiting the interaction students have with each other. </a:t>
            </a:r>
          </a:p>
          <a:p>
            <a:r>
              <a:rPr lang="en-US" sz="1200" dirty="0"/>
              <a:t>Test administrators testing in a small group should pay attention to ensure students receive the appropriate accommodations at the appropriate times. </a:t>
            </a:r>
          </a:p>
          <a:p>
            <a:pPr marL="571500" lvl="1" indent="0">
              <a:buNone/>
            </a:pPr>
            <a:endParaRPr lang="en-US" dirty="0"/>
          </a:p>
          <a:p>
            <a:pPr marL="114300" indent="0">
              <a:buNone/>
            </a:pPr>
            <a:endParaRPr lang="en-US" dirty="0"/>
          </a:p>
        </p:txBody>
      </p:sp>
    </p:spTree>
    <p:extLst>
      <p:ext uri="{BB962C8B-B14F-4D97-AF65-F5344CB8AC3E}">
        <p14:creationId xmlns:p14="http://schemas.microsoft.com/office/powerpoint/2010/main" val="1944475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Monitoring:  </a:t>
            </a:r>
            <a:br>
              <a:rPr lang="en-US" dirty="0"/>
            </a:br>
            <a:r>
              <a:rPr lang="en-US" dirty="0"/>
              <a:t>Violations of Test Security</a:t>
            </a:r>
          </a:p>
        </p:txBody>
      </p:sp>
      <p:sp>
        <p:nvSpPr>
          <p:cNvPr id="3" name="Text Placeholder 2"/>
          <p:cNvSpPr>
            <a:spLocks noGrp="1"/>
          </p:cNvSpPr>
          <p:nvPr>
            <p:ph type="body" idx="1"/>
          </p:nvPr>
        </p:nvSpPr>
        <p:spPr/>
        <p:txBody>
          <a:bodyPr/>
          <a:lstStyle/>
          <a:p>
            <a:pPr marL="0" indent="0">
              <a:buNone/>
            </a:pPr>
            <a:r>
              <a:rPr lang="en-US" sz="1600" dirty="0"/>
              <a:t>It is considered a violation of test security for test administrators to do any of the following:</a:t>
            </a:r>
          </a:p>
          <a:p>
            <a:pPr lvl="1"/>
            <a:r>
              <a:rPr lang="en-US" sz="1600" dirty="0"/>
              <a:t>View test content for any reason other than to ensure students are working on the correct area</a:t>
            </a:r>
          </a:p>
          <a:p>
            <a:pPr lvl="1"/>
            <a:r>
              <a:rPr lang="en-US" sz="1600" dirty="0"/>
              <a:t>View test content long enough to determine the essence of a question or prompt</a:t>
            </a:r>
          </a:p>
          <a:p>
            <a:pPr lvl="1"/>
            <a:r>
              <a:rPr lang="en-US" sz="1600" dirty="0"/>
              <a:t>Look at the test booklet to determine if a student marked responses for every question</a:t>
            </a:r>
          </a:p>
          <a:p>
            <a:pPr lvl="1"/>
            <a:r>
              <a:rPr lang="en-US" sz="1600" dirty="0"/>
              <a:t>View a testing booklet to see if a student used a strategy</a:t>
            </a:r>
          </a:p>
          <a:p>
            <a:pPr lvl="1"/>
            <a:r>
              <a:rPr lang="en-US" sz="1600" dirty="0"/>
              <a:t>Memorize test questions</a:t>
            </a:r>
          </a:p>
          <a:p>
            <a:pPr lvl="1"/>
            <a:r>
              <a:rPr lang="en-US" sz="1600" dirty="0"/>
              <a:t>Copy test questions</a:t>
            </a:r>
          </a:p>
          <a:p>
            <a:pPr lvl="1"/>
            <a:r>
              <a:rPr lang="en-US" sz="1600" dirty="0"/>
              <a:t>Examine a graph or illustration</a:t>
            </a:r>
          </a:p>
          <a:p>
            <a:pPr marL="114300" indent="0">
              <a:buNone/>
            </a:pPr>
            <a:endParaRPr lang="en-US" dirty="0"/>
          </a:p>
        </p:txBody>
      </p:sp>
    </p:spTree>
    <p:extLst>
      <p:ext uri="{BB962C8B-B14F-4D97-AF65-F5344CB8AC3E}">
        <p14:creationId xmlns:p14="http://schemas.microsoft.com/office/powerpoint/2010/main" val="1958746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Preventing Plagiarism</a:t>
            </a:r>
            <a:endParaRPr dirty="0"/>
          </a:p>
        </p:txBody>
      </p:sp>
    </p:spTree>
    <p:extLst>
      <p:ext uri="{BB962C8B-B14F-4D97-AF65-F5344CB8AC3E}">
        <p14:creationId xmlns:p14="http://schemas.microsoft.com/office/powerpoint/2010/main" val="2540728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Plagiarism:  </a:t>
            </a:r>
            <a:br>
              <a:rPr lang="en-US" dirty="0"/>
            </a:br>
            <a:r>
              <a:rPr lang="en-US" dirty="0"/>
              <a:t>Definition and Preventative Practices</a:t>
            </a:r>
          </a:p>
        </p:txBody>
      </p:sp>
      <p:sp>
        <p:nvSpPr>
          <p:cNvPr id="3" name="Text Placeholder 2"/>
          <p:cNvSpPr>
            <a:spLocks noGrp="1"/>
          </p:cNvSpPr>
          <p:nvPr>
            <p:ph type="body" idx="1"/>
          </p:nvPr>
        </p:nvSpPr>
        <p:spPr/>
        <p:txBody>
          <a:bodyPr/>
          <a:lstStyle/>
          <a:p>
            <a:pPr marL="0" indent="0">
              <a:buNone/>
            </a:pPr>
            <a:r>
              <a:rPr lang="en-US" sz="1600" b="1" dirty="0"/>
              <a:t>Definition:</a:t>
            </a:r>
          </a:p>
          <a:p>
            <a:pPr marL="0" indent="0">
              <a:buNone/>
            </a:pPr>
            <a:r>
              <a:rPr lang="en-US" sz="1600" dirty="0"/>
              <a:t>Plagiarism occurs when a student duplicates another student’s response or an external source.  Examples include similar responses across multiple answer documents and use information from internet resources.</a:t>
            </a:r>
          </a:p>
          <a:p>
            <a:pPr marL="0" indent="0">
              <a:buNone/>
            </a:pPr>
            <a:endParaRPr lang="en-US" sz="1600" dirty="0"/>
          </a:p>
          <a:p>
            <a:pPr marL="0" indent="0">
              <a:buNone/>
            </a:pPr>
            <a:r>
              <a:rPr lang="en-US" sz="1600" b="1" dirty="0"/>
              <a:t>Practices to prevent plagiarism:</a:t>
            </a:r>
          </a:p>
          <a:p>
            <a:pPr lvl="1"/>
            <a:r>
              <a:rPr lang="en-US" sz="1600" dirty="0"/>
              <a:t>Administer the assessment to students taking the same test within the same day</a:t>
            </a:r>
          </a:p>
          <a:p>
            <a:pPr lvl="1"/>
            <a:r>
              <a:rPr lang="en-US" sz="1600" dirty="0"/>
              <a:t>Limit exposure of the tests by scheduling in such a way that all students are testing at the same time</a:t>
            </a:r>
          </a:p>
          <a:p>
            <a:pPr lvl="1"/>
            <a:r>
              <a:rPr lang="en-US" sz="1600" dirty="0"/>
              <a:t>Prohibit or limit the presence of cell phones and other electronics within the testing environment</a:t>
            </a:r>
          </a:p>
          <a:p>
            <a:pPr lvl="1"/>
            <a:r>
              <a:rPr lang="en-US" sz="1600" dirty="0"/>
              <a:t>Limit access to backpacks and other belongings during the administration</a:t>
            </a:r>
          </a:p>
          <a:p>
            <a:pPr marL="114300" indent="0">
              <a:buNone/>
            </a:pPr>
            <a:endParaRPr lang="en-US" dirty="0"/>
          </a:p>
        </p:txBody>
      </p:sp>
    </p:spTree>
    <p:extLst>
      <p:ext uri="{BB962C8B-B14F-4D97-AF65-F5344CB8AC3E}">
        <p14:creationId xmlns:p14="http://schemas.microsoft.com/office/powerpoint/2010/main" val="1667736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Agenda Items</a:t>
            </a:r>
            <a:endParaRPr dirty="0"/>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r>
              <a:rPr lang="en-US" b="1" dirty="0"/>
              <a:t>Welcome</a:t>
            </a:r>
          </a:p>
          <a:p>
            <a:r>
              <a:rPr lang="en-US" b="1" dirty="0"/>
              <a:t>Communication and Support</a:t>
            </a:r>
          </a:p>
          <a:p>
            <a:r>
              <a:rPr lang="en-US" b="1" dirty="0"/>
              <a:t>Policy and Key Terms</a:t>
            </a:r>
          </a:p>
          <a:p>
            <a:r>
              <a:rPr lang="en-US" b="1" dirty="0"/>
              <a:t>Scheduling</a:t>
            </a:r>
          </a:p>
          <a:p>
            <a:r>
              <a:rPr lang="en-US" b="1" dirty="0"/>
              <a:t>Monitoring</a:t>
            </a:r>
          </a:p>
          <a:p>
            <a:r>
              <a:rPr lang="en-US" b="1" dirty="0"/>
              <a:t>Preventing Plagiarism</a:t>
            </a:r>
          </a:p>
          <a:p>
            <a:r>
              <a:rPr lang="en-US" b="1" dirty="0"/>
              <a:t>Testing Students with Accommodations</a:t>
            </a:r>
          </a:p>
          <a:p>
            <a:r>
              <a:rPr lang="en-US" b="1" dirty="0"/>
              <a:t>Next Steps</a:t>
            </a:r>
          </a:p>
          <a:p>
            <a:pPr marL="0" indent="0">
              <a:lnSpc>
                <a:spcPct val="100000"/>
              </a:lnSpc>
              <a:spcBef>
                <a:spcPts val="0"/>
              </a:spcBef>
              <a:buClr>
                <a:srgbClr val="000000"/>
              </a:buClr>
              <a:buNone/>
            </a:pP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5" name="Google Shape;193;p52"/>
          <p:cNvSpPr txBox="1"/>
          <p:nvPr/>
        </p:nvSpPr>
        <p:spPr>
          <a:xfrm>
            <a:off x="4456979" y="1187150"/>
            <a:ext cx="4518300" cy="3549300"/>
          </a:xfrm>
          <a:prstGeom prst="rect">
            <a:avLst/>
          </a:prstGeom>
          <a:noFill/>
          <a:ln>
            <a:noFill/>
          </a:ln>
        </p:spPr>
        <p:txBody>
          <a:bodyPr spcFirstLastPara="1" wrap="square" lIns="91425" tIns="91425" rIns="91425" bIns="91425" anchor="t" anchorCtr="0">
            <a:noAutofit/>
          </a:bodyPr>
          <a:lstStyle/>
          <a:p>
            <a:pPr marL="114300" lvl="0">
              <a:buSzPts val="1800"/>
            </a:pPr>
            <a:endParaRPr lang="en-US" sz="1800" dirty="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Testing Students with Accommodations</a:t>
            </a:r>
            <a:endParaRPr dirty="0"/>
          </a:p>
        </p:txBody>
      </p:sp>
    </p:spTree>
    <p:extLst>
      <p:ext uri="{BB962C8B-B14F-4D97-AF65-F5344CB8AC3E}">
        <p14:creationId xmlns:p14="http://schemas.microsoft.com/office/powerpoint/2010/main" val="4217240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Students with Accommodations</a:t>
            </a:r>
          </a:p>
        </p:txBody>
      </p:sp>
      <p:sp>
        <p:nvSpPr>
          <p:cNvPr id="3" name="Text Placeholder 2"/>
          <p:cNvSpPr>
            <a:spLocks noGrp="1"/>
          </p:cNvSpPr>
          <p:nvPr>
            <p:ph type="body" idx="1"/>
          </p:nvPr>
        </p:nvSpPr>
        <p:spPr/>
        <p:txBody>
          <a:bodyPr/>
          <a:lstStyle/>
          <a:p>
            <a:pPr marL="0" indent="0">
              <a:buNone/>
            </a:pPr>
            <a:r>
              <a:rPr lang="en-US" dirty="0"/>
              <a:t>Test administrators testing students with accommodations should be provided with the following:</a:t>
            </a:r>
          </a:p>
          <a:p>
            <a:pPr lvl="1"/>
            <a:r>
              <a:rPr lang="en-US" dirty="0"/>
              <a:t>Training on what accommodations each student will receive</a:t>
            </a:r>
          </a:p>
          <a:p>
            <a:pPr lvl="1"/>
            <a:r>
              <a:rPr lang="en-US" dirty="0"/>
              <a:t>A list of the accommodations each student is set to receive and when they should receive them</a:t>
            </a:r>
          </a:p>
          <a:p>
            <a:pPr lvl="1"/>
            <a:r>
              <a:rPr lang="en-US" dirty="0"/>
              <a:t>Processes for communicating with the testing coordinator should questions or issues arise during administration</a:t>
            </a:r>
          </a:p>
          <a:p>
            <a:pPr marL="0" indent="0">
              <a:buNone/>
            </a:pPr>
            <a:r>
              <a:rPr lang="en-US" dirty="0" smtClean="0"/>
              <a:t>Test </a:t>
            </a:r>
            <a:r>
              <a:rPr lang="en-US" dirty="0"/>
              <a:t>administrators testing students with accommodations, including small group, are expected to actively monitor during administration including moving about the room and ensuring limited student interaction during any breaks.</a:t>
            </a:r>
          </a:p>
          <a:p>
            <a:pPr marL="114300" indent="0">
              <a:buNone/>
            </a:pPr>
            <a:endParaRPr lang="en-US" dirty="0"/>
          </a:p>
        </p:txBody>
      </p:sp>
    </p:spTree>
    <p:extLst>
      <p:ext uri="{BB962C8B-B14F-4D97-AF65-F5344CB8AC3E}">
        <p14:creationId xmlns:p14="http://schemas.microsoft.com/office/powerpoint/2010/main" val="3811509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Next Steps</a:t>
            </a:r>
            <a:endParaRPr dirty="0"/>
          </a:p>
        </p:txBody>
      </p:sp>
    </p:spTree>
    <p:extLst>
      <p:ext uri="{BB962C8B-B14F-4D97-AF65-F5344CB8AC3E}">
        <p14:creationId xmlns:p14="http://schemas.microsoft.com/office/powerpoint/2010/main" val="561665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and Resources for Redelivery</a:t>
            </a:r>
          </a:p>
        </p:txBody>
      </p:sp>
      <p:sp>
        <p:nvSpPr>
          <p:cNvPr id="3" name="Text Placeholder 2"/>
          <p:cNvSpPr>
            <a:spLocks noGrp="1"/>
          </p:cNvSpPr>
          <p:nvPr>
            <p:ph type="body" idx="1"/>
          </p:nvPr>
        </p:nvSpPr>
        <p:spPr/>
        <p:txBody>
          <a:bodyPr/>
          <a:lstStyle/>
          <a:p>
            <a:pPr marL="0" indent="0">
              <a:buNone/>
            </a:pPr>
            <a:r>
              <a:rPr lang="en-US" sz="1200" dirty="0"/>
              <a:t>Prior to administration of any state assessment district test coordinators are required to train school test coordinators in test security as well as any LEA level staff that may be participating in test administration or monitoring.  School test coordinators are required to train school-level staff (e.g., test administrators, proctors, monitors).</a:t>
            </a:r>
          </a:p>
          <a:p>
            <a:pPr marL="0" indent="0">
              <a:buNone/>
            </a:pPr>
            <a:endParaRPr lang="en-US" sz="1200" dirty="0"/>
          </a:p>
          <a:p>
            <a:pPr marL="0" indent="0">
              <a:buNone/>
            </a:pPr>
            <a:r>
              <a:rPr lang="en-US" sz="1200" dirty="0"/>
              <a:t>Resources available for test security training include:</a:t>
            </a:r>
          </a:p>
          <a:p>
            <a:pPr lvl="1"/>
            <a:r>
              <a:rPr lang="en-US" sz="1200" dirty="0"/>
              <a:t>Test Coordinator and Administrator Manuals (availability will be communicated via newsletter and future webinars), and </a:t>
            </a:r>
          </a:p>
          <a:p>
            <a:pPr lvl="1"/>
            <a:r>
              <a:rPr lang="en-US" sz="1200" dirty="0"/>
              <a:t>Test Security Training for Schools.</a:t>
            </a:r>
          </a:p>
          <a:p>
            <a:pPr marL="230188" lvl="1" indent="0">
              <a:buNone/>
            </a:pPr>
            <a:endParaRPr lang="en-US" sz="1200" dirty="0"/>
          </a:p>
          <a:p>
            <a:pPr marL="0" indent="0">
              <a:buNone/>
            </a:pPr>
            <a:r>
              <a:rPr lang="en-US" sz="1200" dirty="0"/>
              <a:t>Next steps for district test coordinators:</a:t>
            </a:r>
          </a:p>
          <a:p>
            <a:pPr lvl="1"/>
            <a:r>
              <a:rPr lang="en-US" sz="1200" dirty="0"/>
              <a:t>Access Test Security Training for Schools</a:t>
            </a:r>
          </a:p>
          <a:p>
            <a:pPr lvl="1"/>
            <a:r>
              <a:rPr lang="en-US" sz="1200" dirty="0"/>
              <a:t>Schedule school test coordinator and district staff test security trainings</a:t>
            </a:r>
          </a:p>
          <a:p>
            <a:pPr lvl="1"/>
            <a:r>
              <a:rPr lang="en-US" sz="1200" dirty="0"/>
              <a:t>Provide test security training to school test coordinators and district staff</a:t>
            </a:r>
          </a:p>
          <a:p>
            <a:pPr lvl="1"/>
            <a:r>
              <a:rPr lang="en-US" sz="1200" dirty="0"/>
              <a:t>Support school test coordinators in scheduling and providing training to school staff</a:t>
            </a:r>
          </a:p>
          <a:p>
            <a:pPr lvl="1"/>
            <a:r>
              <a:rPr lang="en-US" sz="1200" dirty="0"/>
              <a:t>Plan for the district led monitoring of test administration</a:t>
            </a:r>
          </a:p>
          <a:p>
            <a:pPr marL="114300" indent="0">
              <a:buNone/>
            </a:pPr>
            <a:endParaRPr lang="en-US" dirty="0"/>
          </a:p>
        </p:txBody>
      </p:sp>
    </p:spTree>
    <p:extLst>
      <p:ext uri="{BB962C8B-B14F-4D97-AF65-F5344CB8AC3E}">
        <p14:creationId xmlns:p14="http://schemas.microsoft.com/office/powerpoint/2010/main" val="127874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Welcome</a:t>
            </a:r>
            <a:endParaRPr dirty="0"/>
          </a:p>
        </p:txBody>
      </p:sp>
    </p:spTree>
    <p:extLst>
      <p:ext uri="{BB962C8B-B14F-4D97-AF65-F5344CB8AC3E}">
        <p14:creationId xmlns:p14="http://schemas.microsoft.com/office/powerpoint/2010/main" val="3314152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Welcome</a:t>
            </a:r>
            <a:endParaRPr lang="en-US" dirty="0"/>
          </a:p>
        </p:txBody>
      </p:sp>
      <p:sp>
        <p:nvSpPr>
          <p:cNvPr id="5" name="Text Placeholder 4"/>
          <p:cNvSpPr>
            <a:spLocks noGrp="1"/>
          </p:cNvSpPr>
          <p:nvPr>
            <p:ph type="body" idx="1"/>
          </p:nvPr>
        </p:nvSpPr>
        <p:spPr>
          <a:xfrm>
            <a:off x="123825" y="1336375"/>
            <a:ext cx="9020175" cy="3511850"/>
          </a:xfrm>
        </p:spPr>
        <p:txBody>
          <a:bodyPr/>
          <a:lstStyle/>
          <a:p>
            <a:pPr marL="0" indent="-1587">
              <a:spcBef>
                <a:spcPts val="600"/>
              </a:spcBef>
              <a:spcAft>
                <a:spcPts val="600"/>
              </a:spcAft>
              <a:buNone/>
            </a:pPr>
            <a:r>
              <a:rPr lang="en-US" sz="1600" b="1" dirty="0"/>
              <a:t>Purpose</a:t>
            </a:r>
          </a:p>
          <a:p>
            <a:pPr marL="0" indent="-1587">
              <a:spcBef>
                <a:spcPts val="600"/>
              </a:spcBef>
              <a:spcAft>
                <a:spcPts val="600"/>
              </a:spcAft>
              <a:buNone/>
            </a:pPr>
            <a:r>
              <a:rPr lang="en-US" sz="1600" dirty="0"/>
              <a:t>This presentation is designed to provide test coordinators with an overview of test security procedures for paper-based assessments. </a:t>
            </a:r>
          </a:p>
          <a:p>
            <a:pPr marL="0" indent="-1587">
              <a:spcBef>
                <a:spcPts val="600"/>
              </a:spcBef>
              <a:spcAft>
                <a:spcPts val="600"/>
              </a:spcAft>
              <a:buNone/>
            </a:pPr>
            <a:endParaRPr lang="en-US" sz="1600" dirty="0"/>
          </a:p>
          <a:p>
            <a:pPr marL="0" indent="-1587">
              <a:spcBef>
                <a:spcPts val="600"/>
              </a:spcBef>
              <a:spcAft>
                <a:spcPts val="600"/>
              </a:spcAft>
              <a:buNone/>
            </a:pPr>
            <a:r>
              <a:rPr lang="en-US" sz="1600" b="1" dirty="0"/>
              <a:t>Objectives</a:t>
            </a:r>
          </a:p>
          <a:p>
            <a:pPr marL="0" indent="-1587">
              <a:spcBef>
                <a:spcPts val="600"/>
              </a:spcBef>
              <a:spcAft>
                <a:spcPts val="600"/>
              </a:spcAft>
              <a:buNone/>
            </a:pPr>
            <a:r>
              <a:rPr lang="en-US" sz="1600" dirty="0"/>
              <a:t>Through this overview coordinators will be prepared to:</a:t>
            </a:r>
          </a:p>
          <a:p>
            <a:pPr marL="341313">
              <a:spcBef>
                <a:spcPts val="600"/>
              </a:spcBef>
              <a:spcAft>
                <a:spcPts val="600"/>
              </a:spcAft>
              <a:buFont typeface="+mj-lt"/>
              <a:buAutoNum type="alphaLcPeriod"/>
            </a:pPr>
            <a:r>
              <a:rPr lang="en-US" sz="1600" dirty="0"/>
              <a:t>Redeliver test security training to school test coordinators and test administrators and</a:t>
            </a:r>
          </a:p>
          <a:p>
            <a:pPr marL="341313">
              <a:spcBef>
                <a:spcPts val="600"/>
              </a:spcBef>
              <a:spcAft>
                <a:spcPts val="600"/>
              </a:spcAft>
              <a:buFont typeface="+mj-lt"/>
              <a:buAutoNum type="alphaLcPeriod"/>
            </a:pPr>
            <a:r>
              <a:rPr lang="en-US" sz="1600" dirty="0"/>
              <a:t>Maintain test security during administration of state paper-based assessments.</a:t>
            </a:r>
          </a:p>
        </p:txBody>
      </p:sp>
    </p:spTree>
    <p:extLst>
      <p:ext uri="{BB962C8B-B14F-4D97-AF65-F5344CB8AC3E}">
        <p14:creationId xmlns:p14="http://schemas.microsoft.com/office/powerpoint/2010/main" val="235846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Communication and Support</a:t>
            </a:r>
            <a:endParaRPr dirty="0"/>
          </a:p>
        </p:txBody>
      </p:sp>
    </p:spTree>
    <p:extLst>
      <p:ext uri="{BB962C8B-B14F-4D97-AF65-F5344CB8AC3E}">
        <p14:creationId xmlns:p14="http://schemas.microsoft.com/office/powerpoint/2010/main" val="304981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Communication and Support</a:t>
            </a:r>
            <a:endParaRPr lang="en-US" dirty="0"/>
          </a:p>
        </p:txBody>
      </p:sp>
      <p:sp>
        <p:nvSpPr>
          <p:cNvPr id="3" name="Text Placeholder 2"/>
          <p:cNvSpPr>
            <a:spLocks noGrp="1"/>
          </p:cNvSpPr>
          <p:nvPr>
            <p:ph type="body" idx="1"/>
          </p:nvPr>
        </p:nvSpPr>
        <p:spPr/>
        <p:txBody>
          <a:bodyPr/>
          <a:lstStyle/>
          <a:p>
            <a:pPr>
              <a:spcBef>
                <a:spcPts val="200"/>
              </a:spcBef>
            </a:pPr>
            <a:r>
              <a:rPr lang="en-US" sz="1300" b="1" dirty="0" smtClean="0">
                <a:latin typeface="Calibri" panose="020F0502020204030204" pitchFamily="34" charset="0"/>
              </a:rPr>
              <a:t>Multiple avenues exist to acquire information and/or receive assistance during test administrations.</a:t>
            </a:r>
            <a:endParaRPr lang="en-US" sz="1300" dirty="0" smtClean="0">
              <a:latin typeface="Calibri" panose="020F0502020204030204" pitchFamily="34" charset="0"/>
            </a:endParaRPr>
          </a:p>
          <a:p>
            <a:pPr>
              <a:spcBef>
                <a:spcPts val="200"/>
              </a:spcBef>
            </a:pPr>
            <a:r>
              <a:rPr lang="en-US" sz="1300" b="1" dirty="0" smtClean="0">
                <a:latin typeface="Calibri" panose="020F0502020204030204" pitchFamily="34" charset="0"/>
              </a:rPr>
              <a:t>Assessment Hotline  </a:t>
            </a:r>
          </a:p>
          <a:p>
            <a:pPr marL="742950" lvl="1" indent="-285750">
              <a:spcBef>
                <a:spcPts val="200"/>
              </a:spcBef>
            </a:pPr>
            <a:r>
              <a:rPr lang="en-US" sz="1300" dirty="0" smtClean="0">
                <a:latin typeface="Calibri" panose="020F0502020204030204" pitchFamily="34" charset="0"/>
              </a:rPr>
              <a:t>District staff are encouraged to call the hotline if they have questions that require immediate assistance.</a:t>
            </a:r>
            <a:r>
              <a:rPr lang="en-US" sz="1300" b="1" dirty="0" smtClean="0">
                <a:latin typeface="Calibri" panose="020F0502020204030204" pitchFamily="34" charset="0"/>
              </a:rPr>
              <a:t> </a:t>
            </a:r>
            <a:endParaRPr lang="en-US" sz="1300" dirty="0" smtClean="0">
              <a:latin typeface="Calibri" panose="020F0502020204030204" pitchFamily="34" charset="0"/>
            </a:endParaRPr>
          </a:p>
          <a:p>
            <a:pPr marL="742950" lvl="1" indent="-285750">
              <a:spcBef>
                <a:spcPts val="200"/>
              </a:spcBef>
            </a:pPr>
            <a:r>
              <a:rPr lang="en-US" sz="1300" i="1" dirty="0" smtClean="0">
                <a:latin typeface="Calibri" panose="020F0502020204030204" pitchFamily="34" charset="0"/>
              </a:rPr>
              <a:t>The hotline is available from Hotline </a:t>
            </a:r>
            <a:r>
              <a:rPr lang="en-US" sz="1300" dirty="0" smtClean="0">
                <a:latin typeface="Calibri" panose="020F0502020204030204" pitchFamily="34" charset="0"/>
              </a:rPr>
              <a:t>from 6:30 a.m. – 4:30 p.m.</a:t>
            </a:r>
          </a:p>
          <a:p>
            <a:pPr marL="742950" lvl="1" indent="-285750">
              <a:spcBef>
                <a:spcPts val="200"/>
              </a:spcBef>
            </a:pPr>
            <a:r>
              <a:rPr lang="en-US" sz="1300" dirty="0" smtClean="0">
                <a:latin typeface="Calibri" panose="020F0502020204030204" pitchFamily="34" charset="0"/>
              </a:rPr>
              <a:t>1-844-268-7320</a:t>
            </a:r>
          </a:p>
          <a:p>
            <a:pPr>
              <a:spcBef>
                <a:spcPts val="200"/>
              </a:spcBef>
            </a:pPr>
            <a:endParaRPr lang="en-US" sz="1300" dirty="0" smtClean="0">
              <a:latin typeface="Calibri" panose="020F0502020204030204" pitchFamily="34" charset="0"/>
            </a:endParaRPr>
          </a:p>
          <a:p>
            <a:pPr>
              <a:spcBef>
                <a:spcPts val="200"/>
              </a:spcBef>
            </a:pPr>
            <a:r>
              <a:rPr lang="en-US" sz="1300" b="1" dirty="0" smtClean="0">
                <a:latin typeface="Calibri" panose="020F0502020204030204" pitchFamily="34" charset="0"/>
                <a:hlinkClick r:id="rId2"/>
              </a:rPr>
              <a:t>Assessment@la.gov</a:t>
            </a:r>
            <a:r>
              <a:rPr lang="en-US" sz="1300" b="1" dirty="0" smtClean="0">
                <a:latin typeface="Calibri" panose="020F0502020204030204" pitchFamily="34" charset="0"/>
              </a:rPr>
              <a:t> </a:t>
            </a:r>
          </a:p>
          <a:p>
            <a:pPr marL="742950" lvl="1" indent="-285750">
              <a:spcBef>
                <a:spcPts val="200"/>
              </a:spcBef>
            </a:pPr>
            <a:r>
              <a:rPr lang="en-US" sz="1300" dirty="0" smtClean="0">
                <a:latin typeface="Calibri" panose="020F0502020204030204" pitchFamily="34" charset="0"/>
              </a:rPr>
              <a:t>All stakeholders are encouraged to email questions and/or concerns to </a:t>
            </a:r>
            <a:r>
              <a:rPr lang="en-US" sz="1300" dirty="0" smtClean="0">
                <a:latin typeface="Calibri" panose="020F0502020204030204" pitchFamily="34" charset="0"/>
                <a:hlinkClick r:id="rId3"/>
              </a:rPr>
              <a:t>assessment@la.gov</a:t>
            </a:r>
            <a:r>
              <a:rPr lang="en-US" sz="1300" dirty="0" smtClean="0">
                <a:latin typeface="Calibri" panose="020F0502020204030204" pitchFamily="34" charset="0"/>
              </a:rPr>
              <a:t>.</a:t>
            </a:r>
          </a:p>
          <a:p>
            <a:pPr marL="742950" lvl="1" indent="-285750">
              <a:spcBef>
                <a:spcPts val="200"/>
              </a:spcBef>
            </a:pPr>
            <a:endParaRPr lang="en-US" sz="1300" dirty="0" smtClean="0">
              <a:latin typeface="Calibri" panose="020F0502020204030204" pitchFamily="34" charset="0"/>
            </a:endParaRPr>
          </a:p>
          <a:p>
            <a:pPr>
              <a:spcBef>
                <a:spcPts val="200"/>
              </a:spcBef>
            </a:pPr>
            <a:r>
              <a:rPr lang="en-US" sz="1300" b="1" dirty="0" smtClean="0">
                <a:latin typeface="Calibri" panose="020F0502020204030204" pitchFamily="34" charset="0"/>
              </a:rPr>
              <a:t>Assessment Office Hours</a:t>
            </a:r>
          </a:p>
          <a:p>
            <a:pPr marL="742950" lvl="1" indent="-285750">
              <a:spcBef>
                <a:spcPts val="200"/>
              </a:spcBef>
              <a:buFont typeface="Arial" panose="020B0604020202020204" pitchFamily="34" charset="0"/>
              <a:buChar char="•"/>
            </a:pPr>
            <a:r>
              <a:rPr lang="en-US" sz="1300" dirty="0" smtClean="0">
                <a:latin typeface="Calibri" panose="020F0502020204030204" pitchFamily="34" charset="0"/>
              </a:rPr>
              <a:t>District and school staff are encouraged to attend weekly assessment office hours with any questions they have about upcoming Spring assessments. </a:t>
            </a:r>
          </a:p>
          <a:p>
            <a:pPr marL="742950" lvl="1" indent="-285750">
              <a:spcBef>
                <a:spcPts val="200"/>
              </a:spcBef>
              <a:buFont typeface="Arial" panose="020B0604020202020204" pitchFamily="34" charset="0"/>
              <a:buChar char="•"/>
            </a:pPr>
            <a:r>
              <a:rPr lang="en-US" sz="1300" dirty="0" smtClean="0">
                <a:latin typeface="Calibri" panose="020F0502020204030204" pitchFamily="34" charset="0"/>
              </a:rPr>
              <a:t>Office hours are Thursday at 11:00 am </a:t>
            </a:r>
          </a:p>
          <a:p>
            <a:pPr marL="742950" lvl="1" indent="-285750">
              <a:spcBef>
                <a:spcPts val="200"/>
              </a:spcBef>
              <a:buFont typeface="Arial" panose="020B0604020202020204" pitchFamily="34" charset="0"/>
              <a:buChar char="•"/>
            </a:pPr>
            <a:r>
              <a:rPr lang="en-US" sz="1300" u="sng" dirty="0" smtClean="0">
                <a:hlinkClick r:id="rId4"/>
              </a:rPr>
              <a:t>https://louisianaschools.adobeconnect.com/dtc/</a:t>
            </a:r>
            <a:endParaRPr lang="en-US" sz="1300" dirty="0" smtClean="0">
              <a:latin typeface="Calibri" panose="020F0502020204030204" pitchFamily="34" charset="0"/>
            </a:endParaRPr>
          </a:p>
          <a:p>
            <a:endParaRPr lang="en-US" dirty="0" smtClean="0"/>
          </a:p>
          <a:p>
            <a:endParaRPr lang="en-US" dirty="0"/>
          </a:p>
        </p:txBody>
      </p:sp>
    </p:spTree>
    <p:extLst>
      <p:ext uri="{BB962C8B-B14F-4D97-AF65-F5344CB8AC3E}">
        <p14:creationId xmlns:p14="http://schemas.microsoft.com/office/powerpoint/2010/main" val="365528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Policy and Key Terms</a:t>
            </a:r>
            <a:endParaRPr dirty="0"/>
          </a:p>
        </p:txBody>
      </p:sp>
    </p:spTree>
    <p:extLst>
      <p:ext uri="{BB962C8B-B14F-4D97-AF65-F5344CB8AC3E}">
        <p14:creationId xmlns:p14="http://schemas.microsoft.com/office/powerpoint/2010/main" val="1014050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Access:  Definition and Processes</a:t>
            </a:r>
          </a:p>
        </p:txBody>
      </p:sp>
      <p:sp>
        <p:nvSpPr>
          <p:cNvPr id="3" name="Text Placeholder 2"/>
          <p:cNvSpPr>
            <a:spLocks noGrp="1"/>
          </p:cNvSpPr>
          <p:nvPr>
            <p:ph type="body" idx="1"/>
          </p:nvPr>
        </p:nvSpPr>
        <p:spPr/>
        <p:txBody>
          <a:bodyPr/>
          <a:lstStyle/>
          <a:p>
            <a:pPr marL="0" indent="0">
              <a:buNone/>
            </a:pPr>
            <a:r>
              <a:rPr lang="en-US" b="1" dirty="0"/>
              <a:t>Definition</a:t>
            </a:r>
            <a:r>
              <a:rPr lang="en-US" sz="1900" b="1" dirty="0"/>
              <a:t>:</a:t>
            </a:r>
          </a:p>
          <a:p>
            <a:pPr marL="0" indent="0">
              <a:buNone/>
            </a:pPr>
            <a:r>
              <a:rPr lang="en-US" dirty="0"/>
              <a:t>Access is defined as handling the materials, reading, reviewing, or analyzing test items or student responses, either before, during, or after testing except where providing approved accommodations. </a:t>
            </a:r>
          </a:p>
          <a:p>
            <a:pPr marL="0" indent="0">
              <a:buNone/>
            </a:pPr>
            <a:endParaRPr lang="en-US" sz="1900" dirty="0"/>
          </a:p>
          <a:p>
            <a:pPr marL="0" indent="0">
              <a:buNone/>
            </a:pPr>
            <a:r>
              <a:rPr lang="en-US" b="1" dirty="0"/>
              <a:t>Processes for limiting access:</a:t>
            </a:r>
          </a:p>
          <a:p>
            <a:r>
              <a:rPr lang="en-US" dirty="0"/>
              <a:t>Limiting keys to locked secure areas</a:t>
            </a:r>
          </a:p>
          <a:p>
            <a:r>
              <a:rPr lang="en-US" dirty="0"/>
              <a:t>Conducting all precoding and sorting of materials in central secure locations</a:t>
            </a:r>
          </a:p>
          <a:p>
            <a:endParaRPr lang="en-US" dirty="0" smtClean="0"/>
          </a:p>
          <a:p>
            <a:endParaRPr lang="en-US" dirty="0"/>
          </a:p>
        </p:txBody>
      </p:sp>
    </p:spTree>
    <p:extLst>
      <p:ext uri="{BB962C8B-B14F-4D97-AF65-F5344CB8AC3E}">
        <p14:creationId xmlns:p14="http://schemas.microsoft.com/office/powerpoint/2010/main" val="3587514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Materials:  </a:t>
            </a:r>
            <a:br>
              <a:rPr lang="en-US" dirty="0"/>
            </a:br>
            <a:r>
              <a:rPr lang="en-US" dirty="0"/>
              <a:t>Definition and Procedures</a:t>
            </a:r>
          </a:p>
        </p:txBody>
      </p:sp>
      <p:sp>
        <p:nvSpPr>
          <p:cNvPr id="3" name="Text Placeholder 2"/>
          <p:cNvSpPr>
            <a:spLocks noGrp="1"/>
          </p:cNvSpPr>
          <p:nvPr>
            <p:ph type="body" idx="1"/>
          </p:nvPr>
        </p:nvSpPr>
        <p:spPr/>
        <p:txBody>
          <a:bodyPr/>
          <a:lstStyle/>
          <a:p>
            <a:pPr marL="0" indent="0">
              <a:buNone/>
            </a:pPr>
            <a:r>
              <a:rPr lang="en-US" sz="1200" b="1" dirty="0"/>
              <a:t>Definition:</a:t>
            </a:r>
          </a:p>
          <a:p>
            <a:pPr marL="0" indent="0">
              <a:buNone/>
            </a:pPr>
            <a:r>
              <a:rPr lang="en-US" sz="1200" dirty="0"/>
              <a:t>Secure materials are test materials that contain administration test items or student responses and to which access is restricted. </a:t>
            </a:r>
          </a:p>
          <a:p>
            <a:pPr marL="0" indent="0">
              <a:buNone/>
            </a:pPr>
            <a:endParaRPr lang="en-US" sz="1200" dirty="0"/>
          </a:p>
          <a:p>
            <a:pPr marL="0" indent="0">
              <a:buNone/>
            </a:pPr>
            <a:r>
              <a:rPr lang="en-US" sz="1200" dirty="0"/>
              <a:t>Secure test materials include:</a:t>
            </a:r>
          </a:p>
          <a:p>
            <a:pPr lvl="1"/>
            <a:r>
              <a:rPr lang="en-US" sz="1200" dirty="0"/>
              <a:t>student test booklets, </a:t>
            </a:r>
          </a:p>
          <a:p>
            <a:pPr lvl="1"/>
            <a:r>
              <a:rPr lang="en-US" sz="1200" dirty="0"/>
              <a:t>student answer documents, and</a:t>
            </a:r>
          </a:p>
          <a:p>
            <a:pPr lvl="1"/>
            <a:r>
              <a:rPr lang="en-US" sz="1200" dirty="0"/>
              <a:t>any other materials containing test items or student responses (e.g., scratch paper).</a:t>
            </a:r>
          </a:p>
          <a:p>
            <a:pPr marL="0" indent="-1587">
              <a:buNone/>
            </a:pPr>
            <a:endParaRPr lang="en-US" sz="1200" b="1" dirty="0"/>
          </a:p>
          <a:p>
            <a:pPr marL="0" indent="-1587">
              <a:buNone/>
            </a:pPr>
            <a:r>
              <a:rPr lang="en-US" sz="1200" b="1" dirty="0"/>
              <a:t>Processes to ensure the proper accounting of materials:</a:t>
            </a:r>
          </a:p>
          <a:p>
            <a:pPr lvl="1"/>
            <a:r>
              <a:rPr lang="en-US" sz="1200" dirty="0"/>
              <a:t>Check in and check out procedures that include counting of materials</a:t>
            </a:r>
          </a:p>
          <a:p>
            <a:pPr lvl="1"/>
            <a:r>
              <a:rPr lang="en-US" sz="1200" dirty="0"/>
              <a:t>Procedures for distribution, collection, disposal of materials such as scratch paper</a:t>
            </a:r>
          </a:p>
          <a:p>
            <a:pPr lvl="1"/>
            <a:r>
              <a:rPr lang="en-US" sz="1200" dirty="0"/>
              <a:t>Appropriate training of all involved in assessment administration </a:t>
            </a:r>
          </a:p>
          <a:p>
            <a:pPr lvl="1"/>
            <a:r>
              <a:rPr lang="en-US" sz="1200" dirty="0"/>
              <a:t>Monitoring of processes during administration to ensure maintained security</a:t>
            </a:r>
          </a:p>
          <a:p>
            <a:pPr marL="114300" indent="0">
              <a:buNone/>
            </a:pPr>
            <a:endParaRPr lang="en-US" dirty="0"/>
          </a:p>
        </p:txBody>
      </p:sp>
    </p:spTree>
    <p:extLst>
      <p:ext uri="{BB962C8B-B14F-4D97-AF65-F5344CB8AC3E}">
        <p14:creationId xmlns:p14="http://schemas.microsoft.com/office/powerpoint/2010/main" val="4228799132"/>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6588</TotalTime>
  <Words>1211</Words>
  <Application>Microsoft Office PowerPoint</Application>
  <PresentationFormat>On-screen Show (16:9)</PresentationFormat>
  <Paragraphs>157</Paragraphs>
  <Slides>23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Steinem Unicode</vt:lpstr>
      <vt:lpstr>Steinem</vt:lpstr>
      <vt:lpstr>Calibri</vt:lpstr>
      <vt:lpstr>Arial</vt:lpstr>
      <vt:lpstr>LA Believes</vt:lpstr>
      <vt:lpstr>Paper-Based Test Security Training for District</vt:lpstr>
      <vt:lpstr>Agenda Items</vt:lpstr>
      <vt:lpstr>Welcome</vt:lpstr>
      <vt:lpstr>Welcome</vt:lpstr>
      <vt:lpstr>Communication and Support</vt:lpstr>
      <vt:lpstr>Communication and Support</vt:lpstr>
      <vt:lpstr>Policy and Key Terms</vt:lpstr>
      <vt:lpstr>Access:  Definition and Processes</vt:lpstr>
      <vt:lpstr>Secure Materials:   Definition and Procedures</vt:lpstr>
      <vt:lpstr>Violations of Test Security:   Related Policy</vt:lpstr>
      <vt:lpstr>Testing Irregularities:   Definition and Reporting</vt:lpstr>
      <vt:lpstr>Testing Irregularities:  Examples</vt:lpstr>
      <vt:lpstr>Scheduling</vt:lpstr>
      <vt:lpstr>Scheduling Guidance</vt:lpstr>
      <vt:lpstr>Monitoring</vt:lpstr>
      <vt:lpstr>Active Monitoring:  Definition </vt:lpstr>
      <vt:lpstr>Active Monitoring:   Violations of Test Security</vt:lpstr>
      <vt:lpstr>Preventing Plagiarism</vt:lpstr>
      <vt:lpstr>Plagiarism:   Definition and Preventative Practices</vt:lpstr>
      <vt:lpstr>Testing Students with Accommodations</vt:lpstr>
      <vt:lpstr>Testing Students with Accommodations</vt:lpstr>
      <vt:lpstr>Next Steps</vt:lpstr>
      <vt:lpstr>Next Steps and Resources for Redelivery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Bryan Gendron</cp:lastModifiedBy>
  <cp:revision>195</cp:revision>
  <dcterms:modified xsi:type="dcterms:W3CDTF">2021-11-16T16:15:26Z</dcterms:modified>
</cp:coreProperties>
</file>