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9" r:id="rId1"/>
  </p:sldMasterIdLst>
  <p:notesMasterIdLst>
    <p:notesMasterId r:id="rId69"/>
  </p:notesMasterIdLst>
  <p:sldIdLst>
    <p:sldId id="324" r:id="rId2"/>
    <p:sldId id="256" r:id="rId3"/>
    <p:sldId id="257" r:id="rId4"/>
    <p:sldId id="366" r:id="rId5"/>
    <p:sldId id="430" r:id="rId6"/>
    <p:sldId id="429" r:id="rId7"/>
    <p:sldId id="431" r:id="rId8"/>
    <p:sldId id="432" r:id="rId9"/>
    <p:sldId id="382" r:id="rId10"/>
    <p:sldId id="417" r:id="rId11"/>
    <p:sldId id="434" r:id="rId12"/>
    <p:sldId id="436" r:id="rId13"/>
    <p:sldId id="427" r:id="rId14"/>
    <p:sldId id="442" r:id="rId15"/>
    <p:sldId id="443" r:id="rId16"/>
    <p:sldId id="444" r:id="rId17"/>
    <p:sldId id="433" r:id="rId18"/>
    <p:sldId id="445" r:id="rId19"/>
    <p:sldId id="492" r:id="rId20"/>
    <p:sldId id="464" r:id="rId21"/>
    <p:sldId id="465" r:id="rId22"/>
    <p:sldId id="446" r:id="rId23"/>
    <p:sldId id="447" r:id="rId24"/>
    <p:sldId id="467" r:id="rId25"/>
    <p:sldId id="399" r:id="rId26"/>
    <p:sldId id="482" r:id="rId27"/>
    <p:sldId id="483" r:id="rId28"/>
    <p:sldId id="495" r:id="rId29"/>
    <p:sldId id="484" r:id="rId30"/>
    <p:sldId id="451" r:id="rId31"/>
    <p:sldId id="452" r:id="rId32"/>
    <p:sldId id="394" r:id="rId33"/>
    <p:sldId id="404" r:id="rId34"/>
    <p:sldId id="450" r:id="rId35"/>
    <p:sldId id="397" r:id="rId36"/>
    <p:sldId id="489" r:id="rId37"/>
    <p:sldId id="454" r:id="rId38"/>
    <p:sldId id="469" r:id="rId39"/>
    <p:sldId id="490" r:id="rId40"/>
    <p:sldId id="470" r:id="rId41"/>
    <p:sldId id="491" r:id="rId42"/>
    <p:sldId id="472" r:id="rId43"/>
    <p:sldId id="473" r:id="rId44"/>
    <p:sldId id="474" r:id="rId45"/>
    <p:sldId id="487" r:id="rId46"/>
    <p:sldId id="488" r:id="rId47"/>
    <p:sldId id="471" r:id="rId48"/>
    <p:sldId id="477" r:id="rId49"/>
    <p:sldId id="466" r:id="rId50"/>
    <p:sldId id="475" r:id="rId51"/>
    <p:sldId id="493" r:id="rId52"/>
    <p:sldId id="455" r:id="rId53"/>
    <p:sldId id="424" r:id="rId54"/>
    <p:sldId id="425" r:id="rId55"/>
    <p:sldId id="426" r:id="rId56"/>
    <p:sldId id="378" r:id="rId57"/>
    <p:sldId id="456" r:id="rId58"/>
    <p:sldId id="457" r:id="rId59"/>
    <p:sldId id="459" r:id="rId60"/>
    <p:sldId id="478" r:id="rId61"/>
    <p:sldId id="479" r:id="rId62"/>
    <p:sldId id="480" r:id="rId63"/>
    <p:sldId id="481" r:id="rId64"/>
    <p:sldId id="460" r:id="rId65"/>
    <p:sldId id="461" r:id="rId66"/>
    <p:sldId id="462" r:id="rId67"/>
    <p:sldId id="494" r:id="rId68"/>
  </p:sldIdLst>
  <p:sldSz cx="9144000" cy="5143500" type="screen16x9"/>
  <p:notesSz cx="6858000" cy="9144000"/>
  <p:embeddedFontLst>
    <p:embeddedFont>
      <p:font typeface="Calibri" panose="020F050202020403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xis Pritchard" initials="" lastIdx="1" clrIdx="0"/>
  <p:cmAuthor id="1" name="JENNIFER BAIRD" initials="" lastIdx="1" clrIdx="1"/>
  <p:cmAuthor id="2" name="Jennifer Baird" initials="JB" lastIdx="3" clrIdx="2">
    <p:extLst>
      <p:ext uri="{19B8F6BF-5375-455C-9EA6-DF929625EA0E}">
        <p15:presenceInfo xmlns:p15="http://schemas.microsoft.com/office/powerpoint/2012/main" userId="S-1-5-21-1004336348-920026266-1801674531-489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E5B1D7-7E24-4C7A-94C0-64FDCA702A4B}">
  <a:tblStyle styleId="{47E5B1D7-7E24-4C7A-94C0-64FDCA702A4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97" autoAdjust="0"/>
    <p:restoredTop sz="94660"/>
  </p:normalViewPr>
  <p:slideViewPr>
    <p:cSldViewPr snapToGrid="0">
      <p:cViewPr varScale="1">
        <p:scale>
          <a:sx n="96" d="100"/>
          <a:sy n="96" d="100"/>
        </p:scale>
        <p:origin x="594" y="84"/>
      </p:cViewPr>
      <p:guideLst/>
    </p:cSldViewPr>
  </p:slideViewPr>
  <p:notesTextViewPr>
    <p:cViewPr>
      <p:scale>
        <a:sx n="400" d="100"/>
        <a:sy n="400" d="100"/>
      </p:scale>
      <p:origin x="0" y="0"/>
    </p:cViewPr>
  </p:notesTextViewPr>
  <p:notesViewPr>
    <p:cSldViewPr snapToGrid="0">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342900" marR="0" lvl="1"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be7d437e7f_0_0:notes"/>
          <p:cNvSpPr txBox="1">
            <a:spLocks noGrp="1"/>
          </p:cNvSpPr>
          <p:nvPr>
            <p:ph type="body" idx="1"/>
          </p:nvPr>
        </p:nvSpPr>
        <p:spPr>
          <a:xfrm>
            <a:off x="685800" y="4343401"/>
            <a:ext cx="5486400" cy="4114800"/>
          </a:xfrm>
          <a:prstGeom prst="rect">
            <a:avLst/>
          </a:prstGeom>
          <a:noFill/>
          <a:ln>
            <a:noFill/>
          </a:ln>
        </p:spPr>
        <p:txBody>
          <a:bodyPr spcFirstLastPara="1" wrap="square" lIns="89450" tIns="89450" rIns="89450" bIns="89450" anchor="ctr" anchorCtr="0">
            <a:noAutofit/>
          </a:bodyPr>
          <a:lstStyle/>
          <a:p>
            <a:pPr marL="0" lvl="0" indent="0" algn="l" rtl="0">
              <a:spcBef>
                <a:spcPts val="0"/>
              </a:spcBef>
              <a:spcAft>
                <a:spcPts val="0"/>
              </a:spcAft>
              <a:buNone/>
            </a:pPr>
            <a:endParaRPr sz="1400"/>
          </a:p>
        </p:txBody>
      </p:sp>
      <p:sp>
        <p:nvSpPr>
          <p:cNvPr id="265" name="Google Shape;265;gbe7d437e7f_0_0:notes"/>
          <p:cNvSpPr>
            <a:spLocks noGrp="1" noRot="1" noChangeAspect="1"/>
          </p:cNvSpPr>
          <p:nvPr>
            <p:ph type="sldImg" idx="2"/>
          </p:nvPr>
        </p:nvSpPr>
        <p:spPr>
          <a:xfrm>
            <a:off x="400960" y="687672"/>
            <a:ext cx="6056100" cy="34275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7164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96a45435d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96a45435d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796a45435d_2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extLst>
      <p:ext uri="{BB962C8B-B14F-4D97-AF65-F5344CB8AC3E}">
        <p14:creationId xmlns:p14="http://schemas.microsoft.com/office/powerpoint/2010/main" val="4089402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96a45435d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96a45435d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796a45435d_2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extLst>
      <p:ext uri="{BB962C8B-B14F-4D97-AF65-F5344CB8AC3E}">
        <p14:creationId xmlns:p14="http://schemas.microsoft.com/office/powerpoint/2010/main" val="3275782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96a45435d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96a45435d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796a45435d_2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extLst>
      <p:ext uri="{BB962C8B-B14F-4D97-AF65-F5344CB8AC3E}">
        <p14:creationId xmlns:p14="http://schemas.microsoft.com/office/powerpoint/2010/main" val="3974388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796a45435d_2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796a45435d_2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262" name="Google Shape;262;g796a45435d_2_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796a45435d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796a45435d_2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796a45435d_2_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96a45435d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96a45435d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796a45435d_2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extLst>
      <p:ext uri="{BB962C8B-B14F-4D97-AF65-F5344CB8AC3E}">
        <p14:creationId xmlns:p14="http://schemas.microsoft.com/office/powerpoint/2010/main" val="709243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96a45435d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96a45435d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796a45435d_2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extLst>
      <p:ext uri="{BB962C8B-B14F-4D97-AF65-F5344CB8AC3E}">
        <p14:creationId xmlns:p14="http://schemas.microsoft.com/office/powerpoint/2010/main" val="345986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96a45435d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96a45435d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796a45435d_2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extLst>
      <p:ext uri="{BB962C8B-B14F-4D97-AF65-F5344CB8AC3E}">
        <p14:creationId xmlns:p14="http://schemas.microsoft.com/office/powerpoint/2010/main" val="2710747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96a45435d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96a45435d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796a45435d_2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1558253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96a45435d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96a45435d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796a45435d_2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208010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96a45435d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96a45435d_2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796a45435d_2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extLst>
      <p:ext uri="{BB962C8B-B14F-4D97-AF65-F5344CB8AC3E}">
        <p14:creationId xmlns:p14="http://schemas.microsoft.com/office/powerpoint/2010/main" val="2222559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Title">
    <p:bg>
      <p:bgPr>
        <a:blipFill>
          <a:blip r:embed="rId2">
            <a:alphaModFix/>
          </a:blip>
          <a:stretch>
            <a:fillRect/>
          </a:stretch>
        </a:blipFill>
        <a:effectLst/>
      </p:bgPr>
    </p:bg>
    <p:spTree>
      <p:nvGrpSpPr>
        <p:cNvPr id="1" name="Shape 176"/>
        <p:cNvGrpSpPr/>
        <p:nvPr/>
      </p:nvGrpSpPr>
      <p:grpSpPr>
        <a:xfrm>
          <a:off x="0" y="0"/>
          <a:ext cx="0" cy="0"/>
          <a:chOff x="0" y="0"/>
          <a:chExt cx="0" cy="0"/>
        </a:xfrm>
      </p:grpSpPr>
      <p:sp>
        <p:nvSpPr>
          <p:cNvPr id="177" name="Google Shape;177;p52"/>
          <p:cNvSpPr txBox="1">
            <a:spLocks noGrp="1"/>
          </p:cNvSpPr>
          <p:nvPr>
            <p:ph type="title"/>
          </p:nvPr>
        </p:nvSpPr>
        <p:spPr>
          <a:xfrm>
            <a:off x="4005650" y="14828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Alligator)">
  <p:cSld name="Content &amp; Stats">
    <p:bg>
      <p:bgPr>
        <a:blipFill>
          <a:blip r:embed="rId2">
            <a:alphaModFix/>
          </a:blip>
          <a:stretch>
            <a:fillRect/>
          </a:stretch>
        </a:blipFill>
        <a:effectLst/>
      </p:bgPr>
    </p:bg>
    <p:spTree>
      <p:nvGrpSpPr>
        <p:cNvPr id="1" name="Shape 204"/>
        <p:cNvGrpSpPr/>
        <p:nvPr/>
      </p:nvGrpSpPr>
      <p:grpSpPr>
        <a:xfrm>
          <a:off x="0" y="0"/>
          <a:ext cx="0" cy="0"/>
          <a:chOff x="0" y="0"/>
          <a:chExt cx="0" cy="0"/>
        </a:xfrm>
      </p:grpSpPr>
      <p:sp>
        <p:nvSpPr>
          <p:cNvPr id="205" name="Google Shape;205;p63"/>
          <p:cNvSpPr txBox="1">
            <a:spLocks noGrp="1"/>
          </p:cNvSpPr>
          <p:nvPr>
            <p:ph type="sldNum" idx="12"/>
          </p:nvPr>
        </p:nvSpPr>
        <p:spPr>
          <a:xfrm>
            <a:off x="6800850" y="4800600"/>
            <a:ext cx="2229000" cy="342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1pPr>
            <a:lvl2pPr marL="0" marR="0" lvl="1"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2pPr>
            <a:lvl3pPr marL="0" marR="0" lvl="2"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3pPr>
            <a:lvl4pPr marL="0" marR="0" lvl="3"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4pPr>
            <a:lvl5pPr marL="0" marR="0" lvl="4"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5pPr>
            <a:lvl6pPr marL="0" marR="0" lvl="5"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6pPr>
            <a:lvl7pPr marL="0" marR="0" lvl="6"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7pPr>
            <a:lvl8pPr marL="0" marR="0" lvl="7"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8pPr>
            <a:lvl9pPr marL="0" marR="0" lvl="8" indent="0" algn="r" rtl="0">
              <a:lnSpc>
                <a:spcPct val="100000"/>
              </a:lnSpc>
              <a:spcBef>
                <a:spcPts val="0"/>
              </a:spcBef>
              <a:spcAft>
                <a:spcPts val="0"/>
              </a:spcAft>
              <a:buClr>
                <a:srgbClr val="8A8A8A"/>
              </a:buClr>
              <a:buFont typeface="Calibri"/>
              <a:buNone/>
              <a:defRPr sz="900" b="0" i="0" u="none" strike="noStrike" cap="none">
                <a:solidFill>
                  <a:srgbClr val="8A8A8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06" name="Google Shape;206;p63"/>
          <p:cNvSpPr txBox="1">
            <a:spLocks noGrp="1"/>
          </p:cNvSpPr>
          <p:nvPr>
            <p:ph type="title"/>
          </p:nvPr>
        </p:nvSpPr>
        <p:spPr>
          <a:xfrm>
            <a:off x="0" y="426175"/>
            <a:ext cx="91440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07" name="Google Shape;207;p63"/>
          <p:cNvSpPr txBox="1">
            <a:spLocks noGrp="1"/>
          </p:cNvSpPr>
          <p:nvPr>
            <p:ph type="body" idx="1"/>
          </p:nvPr>
        </p:nvSpPr>
        <p:spPr>
          <a:xfrm>
            <a:off x="1255500" y="1336375"/>
            <a:ext cx="6633000" cy="2592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63"/>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Crawfish Right)">
  <p:cSld name="Content &amp; Stats_1_1_1">
    <p:bg>
      <p:bgPr>
        <a:blipFill>
          <a:blip r:embed="rId2">
            <a:alphaModFix/>
          </a:blip>
          <a:stretch>
            <a:fillRect/>
          </a:stretch>
        </a:blipFill>
        <a:effectLst/>
      </p:bgPr>
    </p:bg>
    <p:spTree>
      <p:nvGrpSpPr>
        <p:cNvPr id="1" name="Shape 217"/>
        <p:cNvGrpSpPr/>
        <p:nvPr/>
      </p:nvGrpSpPr>
      <p:grpSpPr>
        <a:xfrm>
          <a:off x="0" y="0"/>
          <a:ext cx="0" cy="0"/>
          <a:chOff x="0" y="0"/>
          <a:chExt cx="0" cy="0"/>
        </a:xfrm>
      </p:grpSpPr>
      <p:sp>
        <p:nvSpPr>
          <p:cNvPr id="218" name="Google Shape;218;p66"/>
          <p:cNvSpPr txBox="1">
            <a:spLocks noGrp="1"/>
          </p:cNvSpPr>
          <p:nvPr>
            <p:ph type="title"/>
          </p:nvPr>
        </p:nvSpPr>
        <p:spPr>
          <a:xfrm>
            <a:off x="0" y="426175"/>
            <a:ext cx="72042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9" name="Google Shape;219;p66"/>
          <p:cNvSpPr txBox="1">
            <a:spLocks noGrp="1"/>
          </p:cNvSpPr>
          <p:nvPr>
            <p:ph type="body" idx="1"/>
          </p:nvPr>
        </p:nvSpPr>
        <p:spPr>
          <a:xfrm>
            <a:off x="0" y="1336375"/>
            <a:ext cx="72042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0" name="Google Shape;220;p66"/>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Bass Right) 1">
  <p:cSld name="Content &amp; Stats_1_1_1_1_1_1">
    <p:bg>
      <p:bgPr>
        <a:blipFill>
          <a:blip r:embed="rId2">
            <a:alphaModFix/>
          </a:blip>
          <a:stretch>
            <a:fillRect/>
          </a:stretch>
        </a:blipFill>
        <a:effectLst/>
      </p:bgPr>
    </p:bg>
    <p:spTree>
      <p:nvGrpSpPr>
        <p:cNvPr id="1" name="Shape 229"/>
        <p:cNvGrpSpPr/>
        <p:nvPr/>
      </p:nvGrpSpPr>
      <p:grpSpPr>
        <a:xfrm>
          <a:off x="0" y="0"/>
          <a:ext cx="0" cy="0"/>
          <a:chOff x="0" y="0"/>
          <a:chExt cx="0" cy="0"/>
        </a:xfrm>
      </p:grpSpPr>
      <p:sp>
        <p:nvSpPr>
          <p:cNvPr id="230" name="Google Shape;230;p69"/>
          <p:cNvSpPr txBox="1">
            <a:spLocks noGrp="1"/>
          </p:cNvSpPr>
          <p:nvPr>
            <p:ph type="title"/>
          </p:nvPr>
        </p:nvSpPr>
        <p:spPr>
          <a:xfrm>
            <a:off x="2423100" y="426175"/>
            <a:ext cx="6720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31" name="Google Shape;231;p69"/>
          <p:cNvSpPr txBox="1">
            <a:spLocks noGrp="1"/>
          </p:cNvSpPr>
          <p:nvPr>
            <p:ph type="body" idx="1"/>
          </p:nvPr>
        </p:nvSpPr>
        <p:spPr>
          <a:xfrm>
            <a:off x="2423100" y="1336375"/>
            <a:ext cx="6720900" cy="3336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2" name="Google Shape;232;p69"/>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Hands)">
  <p:cSld name="Section Title Only">
    <p:bg>
      <p:bgPr>
        <a:blipFill>
          <a:blip r:embed="rId2">
            <a:alphaModFix/>
          </a:blip>
          <a:stretch>
            <a:fillRect/>
          </a:stretch>
        </a:blipFill>
        <a:effectLst/>
      </p:bgPr>
    </p:bg>
    <p:spTree>
      <p:nvGrpSpPr>
        <p:cNvPr id="1" name="Shape 233"/>
        <p:cNvGrpSpPr/>
        <p:nvPr/>
      </p:nvGrpSpPr>
      <p:grpSpPr>
        <a:xfrm>
          <a:off x="0" y="0"/>
          <a:ext cx="0" cy="0"/>
          <a:chOff x="0" y="0"/>
          <a:chExt cx="0" cy="0"/>
        </a:xfrm>
      </p:grpSpPr>
      <p:sp>
        <p:nvSpPr>
          <p:cNvPr id="234" name="Google Shape;234;p70"/>
          <p:cNvSpPr txBox="1">
            <a:spLocks noGrp="1"/>
          </p:cNvSpPr>
          <p:nvPr>
            <p:ph type="title"/>
          </p:nvPr>
        </p:nvSpPr>
        <p:spPr>
          <a:xfrm>
            <a:off x="0" y="733400"/>
            <a:ext cx="9144000" cy="31134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Magnolia Left)">
  <p:cSld name="Section Title Only_1">
    <p:bg>
      <p:bgPr>
        <a:blipFill>
          <a:blip r:embed="rId2">
            <a:alphaModFix/>
          </a:blip>
          <a:stretch>
            <a:fillRect/>
          </a:stretch>
        </a:blipFill>
        <a:effectLst/>
      </p:bgPr>
    </p:bg>
    <p:spTree>
      <p:nvGrpSpPr>
        <p:cNvPr id="1" name="Shape 239"/>
        <p:cNvGrpSpPr/>
        <p:nvPr/>
      </p:nvGrpSpPr>
      <p:grpSpPr>
        <a:xfrm>
          <a:off x="0" y="0"/>
          <a:ext cx="0" cy="0"/>
          <a:chOff x="0" y="0"/>
          <a:chExt cx="0" cy="0"/>
        </a:xfrm>
      </p:grpSpPr>
      <p:sp>
        <p:nvSpPr>
          <p:cNvPr id="240" name="Google Shape;240;p73"/>
          <p:cNvSpPr txBox="1">
            <a:spLocks noGrp="1"/>
          </p:cNvSpPr>
          <p:nvPr>
            <p:ph type="title"/>
          </p:nvPr>
        </p:nvSpPr>
        <p:spPr>
          <a:xfrm>
            <a:off x="3064725" y="733400"/>
            <a:ext cx="6079500" cy="36426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Magnolia Left)">
  <p:cSld name="Section Title Only_1_1">
    <p:bg>
      <p:bgPr>
        <a:blipFill>
          <a:blip r:embed="rId2">
            <a:alphaModFix/>
          </a:blip>
          <a:stretch>
            <a:fillRect/>
          </a:stretch>
        </a:blipFill>
        <a:effectLst/>
      </p:bgPr>
    </p:bg>
    <p:spTree>
      <p:nvGrpSpPr>
        <p:cNvPr id="1" name="Shape 241"/>
        <p:cNvGrpSpPr/>
        <p:nvPr/>
      </p:nvGrpSpPr>
      <p:grpSpPr>
        <a:xfrm>
          <a:off x="0" y="0"/>
          <a:ext cx="0" cy="0"/>
          <a:chOff x="0" y="0"/>
          <a:chExt cx="0" cy="0"/>
        </a:xfrm>
      </p:grpSpPr>
      <p:sp>
        <p:nvSpPr>
          <p:cNvPr id="242" name="Google Shape;242;p74"/>
          <p:cNvSpPr txBox="1">
            <a:spLocks noGrp="1"/>
          </p:cNvSpPr>
          <p:nvPr>
            <p:ph type="title"/>
          </p:nvPr>
        </p:nvSpPr>
        <p:spPr>
          <a:xfrm>
            <a:off x="0" y="733400"/>
            <a:ext cx="6079500" cy="36426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Fleur de Lis Right)">
  <p:cSld name="Section Title Only_1_1_1">
    <p:bg>
      <p:bgPr>
        <a:blipFill>
          <a:blip r:embed="rId2">
            <a:alphaModFix/>
          </a:blip>
          <a:stretch>
            <a:fillRect/>
          </a:stretch>
        </a:blipFill>
        <a:effectLst/>
      </p:bgPr>
    </p:bg>
    <p:spTree>
      <p:nvGrpSpPr>
        <p:cNvPr id="1" name="Shape 243"/>
        <p:cNvGrpSpPr/>
        <p:nvPr/>
      </p:nvGrpSpPr>
      <p:grpSpPr>
        <a:xfrm>
          <a:off x="0" y="0"/>
          <a:ext cx="0" cy="0"/>
          <a:chOff x="0" y="0"/>
          <a:chExt cx="0" cy="0"/>
        </a:xfrm>
      </p:grpSpPr>
      <p:sp>
        <p:nvSpPr>
          <p:cNvPr id="244" name="Google Shape;244;p75"/>
          <p:cNvSpPr txBox="1">
            <a:spLocks noGrp="1"/>
          </p:cNvSpPr>
          <p:nvPr>
            <p:ph type="title"/>
          </p:nvPr>
        </p:nvSpPr>
        <p:spPr>
          <a:xfrm>
            <a:off x="0" y="786050"/>
            <a:ext cx="6151200" cy="35898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Fleur de Lis Left)">
  <p:cSld name="Section Title Only_1_1_1_1">
    <p:bg>
      <p:bgPr>
        <a:blipFill>
          <a:blip r:embed="rId2">
            <a:alphaModFix/>
          </a:blip>
          <a:stretch>
            <a:fillRect/>
          </a:stretch>
        </a:blipFill>
        <a:effectLst/>
      </p:bgPr>
    </p:bg>
    <p:spTree>
      <p:nvGrpSpPr>
        <p:cNvPr id="1" name="Shape 245"/>
        <p:cNvGrpSpPr/>
        <p:nvPr/>
      </p:nvGrpSpPr>
      <p:grpSpPr>
        <a:xfrm>
          <a:off x="0" y="0"/>
          <a:ext cx="0" cy="0"/>
          <a:chOff x="0" y="0"/>
          <a:chExt cx="0" cy="0"/>
        </a:xfrm>
      </p:grpSpPr>
      <p:sp>
        <p:nvSpPr>
          <p:cNvPr id="246" name="Google Shape;246;p76"/>
          <p:cNvSpPr txBox="1">
            <a:spLocks noGrp="1"/>
          </p:cNvSpPr>
          <p:nvPr>
            <p:ph type="title"/>
          </p:nvPr>
        </p:nvSpPr>
        <p:spPr>
          <a:xfrm>
            <a:off x="3021550" y="771625"/>
            <a:ext cx="6122400" cy="3604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Deer Right)">
  <p:cSld name="Section Title Only_1_1_1_1_1">
    <p:bg>
      <p:bgPr>
        <a:blipFill>
          <a:blip r:embed="rId2">
            <a:alphaModFix/>
          </a:blip>
          <a:stretch>
            <a:fillRect/>
          </a:stretch>
        </a:blipFill>
        <a:effectLst/>
      </p:bgPr>
    </p:bg>
    <p:spTree>
      <p:nvGrpSpPr>
        <p:cNvPr id="1" name="Shape 247"/>
        <p:cNvGrpSpPr/>
        <p:nvPr/>
      </p:nvGrpSpPr>
      <p:grpSpPr>
        <a:xfrm>
          <a:off x="0" y="0"/>
          <a:ext cx="0" cy="0"/>
          <a:chOff x="0" y="0"/>
          <a:chExt cx="0" cy="0"/>
        </a:xfrm>
      </p:grpSpPr>
      <p:sp>
        <p:nvSpPr>
          <p:cNvPr id="248" name="Google Shape;248;p77"/>
          <p:cNvSpPr txBox="1">
            <a:spLocks noGrp="1"/>
          </p:cNvSpPr>
          <p:nvPr>
            <p:ph type="title"/>
          </p:nvPr>
        </p:nvSpPr>
        <p:spPr>
          <a:xfrm>
            <a:off x="0" y="771625"/>
            <a:ext cx="5523900" cy="3604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Deer Left)">
  <p:cSld name="Section Title Only_1_1_1_1_1_1">
    <p:bg>
      <p:bgPr>
        <a:blipFill>
          <a:blip r:embed="rId2">
            <a:alphaModFix/>
          </a:blip>
          <a:stretch>
            <a:fillRect/>
          </a:stretch>
        </a:blipFill>
        <a:effectLst/>
      </p:bgPr>
    </p:bg>
    <p:spTree>
      <p:nvGrpSpPr>
        <p:cNvPr id="1" name="Shape 249"/>
        <p:cNvGrpSpPr/>
        <p:nvPr/>
      </p:nvGrpSpPr>
      <p:grpSpPr>
        <a:xfrm>
          <a:off x="0" y="0"/>
          <a:ext cx="0" cy="0"/>
          <a:chOff x="0" y="0"/>
          <a:chExt cx="0" cy="0"/>
        </a:xfrm>
      </p:grpSpPr>
      <p:sp>
        <p:nvSpPr>
          <p:cNvPr id="250" name="Google Shape;250;p78"/>
          <p:cNvSpPr txBox="1">
            <a:spLocks noGrp="1"/>
          </p:cNvSpPr>
          <p:nvPr>
            <p:ph type="title"/>
          </p:nvPr>
        </p:nvSpPr>
        <p:spPr>
          <a:xfrm>
            <a:off x="3620100" y="771625"/>
            <a:ext cx="5523900" cy="36045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Career &amp; College Readiness)">
  <p:cSld name="Cover Title_1">
    <p:bg>
      <p:bgPr>
        <a:blipFill>
          <a:blip r:embed="rId2">
            <a:alphaModFix/>
          </a:blip>
          <a:stretch>
            <a:fillRect/>
          </a:stretch>
        </a:blipFill>
        <a:effectLst/>
      </p:bgPr>
    </p:bg>
    <p:spTree>
      <p:nvGrpSpPr>
        <p:cNvPr id="1" name="Shape 178"/>
        <p:cNvGrpSpPr/>
        <p:nvPr/>
      </p:nvGrpSpPr>
      <p:grpSpPr>
        <a:xfrm>
          <a:off x="0" y="0"/>
          <a:ext cx="0" cy="0"/>
          <a:chOff x="0" y="0"/>
          <a:chExt cx="0" cy="0"/>
        </a:xfrm>
      </p:grpSpPr>
      <p:sp>
        <p:nvSpPr>
          <p:cNvPr id="179" name="Google Shape;179;p53"/>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Cypress Right)">
  <p:cSld name="Section Title Only_1_1_1_1_1_1_1">
    <p:bg>
      <p:bgPr>
        <a:blipFill>
          <a:blip r:embed="rId2">
            <a:alphaModFix/>
          </a:blip>
          <a:stretch>
            <a:fillRect/>
          </a:stretch>
        </a:blipFill>
        <a:effectLst/>
      </p:bgPr>
    </p:bg>
    <p:spTree>
      <p:nvGrpSpPr>
        <p:cNvPr id="1" name="Shape 251"/>
        <p:cNvGrpSpPr/>
        <p:nvPr/>
      </p:nvGrpSpPr>
      <p:grpSpPr>
        <a:xfrm>
          <a:off x="0" y="0"/>
          <a:ext cx="0" cy="0"/>
          <a:chOff x="0" y="0"/>
          <a:chExt cx="0" cy="0"/>
        </a:xfrm>
      </p:grpSpPr>
      <p:sp>
        <p:nvSpPr>
          <p:cNvPr id="252" name="Google Shape;252;p79"/>
          <p:cNvSpPr txBox="1">
            <a:spLocks noGrp="1"/>
          </p:cNvSpPr>
          <p:nvPr>
            <p:ph type="title"/>
          </p:nvPr>
        </p:nvSpPr>
        <p:spPr>
          <a:xfrm>
            <a:off x="0" y="1016800"/>
            <a:ext cx="6086400" cy="33171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Cypress Left)">
  <p:cSld name="Section Title Only_1_1_1_1_1_1_1_1">
    <p:bg>
      <p:bgPr>
        <a:blipFill>
          <a:blip r:embed="rId2">
            <a:alphaModFix/>
          </a:blip>
          <a:stretch>
            <a:fillRect/>
          </a:stretch>
        </a:blipFill>
        <a:effectLst/>
      </p:bgPr>
    </p:bg>
    <p:spTree>
      <p:nvGrpSpPr>
        <p:cNvPr id="1" name="Shape 253"/>
        <p:cNvGrpSpPr/>
        <p:nvPr/>
      </p:nvGrpSpPr>
      <p:grpSpPr>
        <a:xfrm>
          <a:off x="0" y="0"/>
          <a:ext cx="0" cy="0"/>
          <a:chOff x="0" y="0"/>
          <a:chExt cx="0" cy="0"/>
        </a:xfrm>
      </p:grpSpPr>
      <p:sp>
        <p:nvSpPr>
          <p:cNvPr id="254" name="Google Shape;254;p80"/>
          <p:cNvSpPr txBox="1">
            <a:spLocks noGrp="1"/>
          </p:cNvSpPr>
          <p:nvPr>
            <p:ph type="title"/>
          </p:nvPr>
        </p:nvSpPr>
        <p:spPr>
          <a:xfrm>
            <a:off x="3057600" y="1016800"/>
            <a:ext cx="6086400" cy="33171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Beads Right)">
  <p:cSld name="Section Title Only_1_1_1_1_1_1_1_1_1">
    <p:bg>
      <p:bgPr>
        <a:blipFill>
          <a:blip r:embed="rId2">
            <a:alphaModFix/>
          </a:blip>
          <a:stretch>
            <a:fillRect/>
          </a:stretch>
        </a:blipFill>
        <a:effectLst/>
      </p:bgPr>
    </p:bg>
    <p:spTree>
      <p:nvGrpSpPr>
        <p:cNvPr id="1" name="Shape 255"/>
        <p:cNvGrpSpPr/>
        <p:nvPr/>
      </p:nvGrpSpPr>
      <p:grpSpPr>
        <a:xfrm>
          <a:off x="0" y="0"/>
          <a:ext cx="0" cy="0"/>
          <a:chOff x="0" y="0"/>
          <a:chExt cx="0" cy="0"/>
        </a:xfrm>
      </p:grpSpPr>
      <p:sp>
        <p:nvSpPr>
          <p:cNvPr id="256" name="Google Shape;256;p81"/>
          <p:cNvSpPr txBox="1">
            <a:spLocks noGrp="1"/>
          </p:cNvSpPr>
          <p:nvPr>
            <p:ph type="title"/>
          </p:nvPr>
        </p:nvSpPr>
        <p:spPr>
          <a:xfrm>
            <a:off x="0" y="800450"/>
            <a:ext cx="6519000" cy="35769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Beads Left)">
  <p:cSld name="Section Title Only_1_1_1_1_1_1_1_1_1_1">
    <p:bg>
      <p:bgPr>
        <a:blipFill>
          <a:blip r:embed="rId2">
            <a:alphaModFix/>
          </a:blip>
          <a:stretch>
            <a:fillRect/>
          </a:stretch>
        </a:blipFill>
        <a:effectLst/>
      </p:bgPr>
    </p:bg>
    <p:spTree>
      <p:nvGrpSpPr>
        <p:cNvPr id="1" name="Shape 257"/>
        <p:cNvGrpSpPr/>
        <p:nvPr/>
      </p:nvGrpSpPr>
      <p:grpSpPr>
        <a:xfrm>
          <a:off x="0" y="0"/>
          <a:ext cx="0" cy="0"/>
          <a:chOff x="0" y="0"/>
          <a:chExt cx="0" cy="0"/>
        </a:xfrm>
      </p:grpSpPr>
      <p:sp>
        <p:nvSpPr>
          <p:cNvPr id="258" name="Google Shape;258;p82"/>
          <p:cNvSpPr txBox="1">
            <a:spLocks noGrp="1"/>
          </p:cNvSpPr>
          <p:nvPr>
            <p:ph type="title"/>
          </p:nvPr>
        </p:nvSpPr>
        <p:spPr>
          <a:xfrm>
            <a:off x="2625000" y="800450"/>
            <a:ext cx="6519000" cy="35769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Basic Frame) 2">
  <p:cSld name="Content (Basic Frame) 2">
    <p:bg>
      <p:bgPr>
        <a:blipFill>
          <a:blip r:embed="rId2">
            <a:alphaModFix/>
          </a:blip>
          <a:stretch>
            <a:fillRect/>
          </a:stretch>
        </a:blipFill>
        <a:effectLst/>
      </p:bgPr>
    </p:bg>
    <p:spTree>
      <p:nvGrpSpPr>
        <p:cNvPr id="1" name="Shape 259"/>
        <p:cNvGrpSpPr/>
        <p:nvPr/>
      </p:nvGrpSpPr>
      <p:grpSpPr>
        <a:xfrm>
          <a:off x="0" y="0"/>
          <a:ext cx="0" cy="0"/>
          <a:chOff x="0" y="0"/>
          <a:chExt cx="0" cy="0"/>
        </a:xfrm>
      </p:grpSpPr>
      <p:sp>
        <p:nvSpPr>
          <p:cNvPr id="260" name="Google Shape;260;p83"/>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261" name="Google Shape;261;p83"/>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62" name="Google Shape;262;p83"/>
          <p:cNvSpPr txBox="1">
            <a:spLocks noGrp="1"/>
          </p:cNvSpPr>
          <p:nvPr>
            <p:ph type="body" idx="1"/>
          </p:nvPr>
        </p:nvSpPr>
        <p:spPr>
          <a:xfrm>
            <a:off x="430075" y="1336375"/>
            <a:ext cx="8283900" cy="336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26756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Equity, Inclusion, &amp; Opportunities)">
  <p:cSld name="Cover Title_1_1">
    <p:bg>
      <p:bgPr>
        <a:blipFill>
          <a:blip r:embed="rId2">
            <a:alphaModFix/>
          </a:blip>
          <a:stretch>
            <a:fillRect/>
          </a:stretch>
        </a:blipFill>
        <a:effectLst/>
      </p:bgPr>
    </p:bg>
    <p:spTree>
      <p:nvGrpSpPr>
        <p:cNvPr id="1" name="Shape 180"/>
        <p:cNvGrpSpPr/>
        <p:nvPr/>
      </p:nvGrpSpPr>
      <p:grpSpPr>
        <a:xfrm>
          <a:off x="0" y="0"/>
          <a:ext cx="0" cy="0"/>
          <a:chOff x="0" y="0"/>
          <a:chExt cx="0" cy="0"/>
        </a:xfrm>
      </p:grpSpPr>
      <p:sp>
        <p:nvSpPr>
          <p:cNvPr id="181" name="Google Shape;181;p54"/>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Legislative Affairs, Policy, &amp; Workforce Support)">
  <p:cSld name="Cover Title_1_1_1">
    <p:bg>
      <p:bgPr>
        <a:blipFill>
          <a:blip r:embed="rId2">
            <a:alphaModFix/>
          </a:blip>
          <a:stretch>
            <a:fillRect/>
          </a:stretch>
        </a:blipFill>
        <a:effectLst/>
      </p:bgPr>
    </p:bg>
    <p:spTree>
      <p:nvGrpSpPr>
        <p:cNvPr id="1" name="Shape 182"/>
        <p:cNvGrpSpPr/>
        <p:nvPr/>
      </p:nvGrpSpPr>
      <p:grpSpPr>
        <a:xfrm>
          <a:off x="0" y="0"/>
          <a:ext cx="0" cy="0"/>
          <a:chOff x="0" y="0"/>
          <a:chExt cx="0" cy="0"/>
        </a:xfrm>
      </p:grpSpPr>
      <p:sp>
        <p:nvSpPr>
          <p:cNvPr id="183" name="Google Shape;183;p55"/>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chemeClr val="dk1"/>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 (Operations)">
  <p:cSld name="Cover Title_1_1_1_1">
    <p:bg>
      <p:bgPr>
        <a:blipFill>
          <a:blip r:embed="rId2">
            <a:alphaModFix/>
          </a:blip>
          <a:stretch>
            <a:fillRect/>
          </a:stretch>
        </a:blipFill>
        <a:effectLst/>
      </p:bgPr>
    </p:bg>
    <p:spTree>
      <p:nvGrpSpPr>
        <p:cNvPr id="1" name="Shape 184"/>
        <p:cNvGrpSpPr/>
        <p:nvPr/>
      </p:nvGrpSpPr>
      <p:grpSpPr>
        <a:xfrm>
          <a:off x="0" y="0"/>
          <a:ext cx="0" cy="0"/>
          <a:chOff x="0" y="0"/>
          <a:chExt cx="0" cy="0"/>
        </a:xfrm>
      </p:grpSpPr>
      <p:sp>
        <p:nvSpPr>
          <p:cNvPr id="185" name="Google Shape;185;p56"/>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ver (School System Financial Services)">
  <p:cSld name="Cover Title_1_1_1_1_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57"/>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School System Relations)">
  <p:cSld name="Cover Title_1_1_1_1_1_1">
    <p:bg>
      <p:bgPr>
        <a:blipFill>
          <a:blip r:embed="rId2">
            <a:alphaModFix/>
          </a:blip>
          <a:stretch>
            <a:fillRect/>
          </a:stretch>
        </a:blipFill>
        <a:effectLst/>
      </p:bgPr>
    </p:bg>
    <p:spTree>
      <p:nvGrpSpPr>
        <p:cNvPr id="1" name="Shape 188"/>
        <p:cNvGrpSpPr/>
        <p:nvPr/>
      </p:nvGrpSpPr>
      <p:grpSpPr>
        <a:xfrm>
          <a:off x="0" y="0"/>
          <a:ext cx="0" cy="0"/>
          <a:chOff x="0" y="0"/>
          <a:chExt cx="0" cy="0"/>
        </a:xfrm>
      </p:grpSpPr>
      <p:sp>
        <p:nvSpPr>
          <p:cNvPr id="189" name="Google Shape;189;p58"/>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Teaching &amp; Learning)">
  <p:cSld name="Cover Title_1_1_1_1_1_1_1">
    <p:bg>
      <p:bgPr>
        <a:blipFill>
          <a:blip r:embed="rId2">
            <a:alphaModFix/>
          </a:blip>
          <a:stretch>
            <a:fillRect/>
          </a:stretch>
        </a:blipFill>
        <a:effectLst/>
      </p:bgPr>
    </p:bg>
    <p:spTree>
      <p:nvGrpSpPr>
        <p:cNvPr id="1" name="Shape 190"/>
        <p:cNvGrpSpPr/>
        <p:nvPr/>
      </p:nvGrpSpPr>
      <p:grpSpPr>
        <a:xfrm>
          <a:off x="0" y="0"/>
          <a:ext cx="0" cy="0"/>
          <a:chOff x="0" y="0"/>
          <a:chExt cx="0" cy="0"/>
        </a:xfrm>
      </p:grpSpPr>
      <p:sp>
        <p:nvSpPr>
          <p:cNvPr id="191" name="Google Shape;191;p59"/>
          <p:cNvSpPr txBox="1">
            <a:spLocks noGrp="1"/>
          </p:cNvSpPr>
          <p:nvPr>
            <p:ph type="title"/>
          </p:nvPr>
        </p:nvSpPr>
        <p:spPr>
          <a:xfrm>
            <a:off x="3929450" y="1746400"/>
            <a:ext cx="4726200" cy="2224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None/>
              <a:defRPr sz="2800" b="1">
                <a:solidFill>
                  <a:srgbClr val="385463"/>
                </a:solidFill>
                <a:latin typeface="Calibri"/>
                <a:ea typeface="Calibri"/>
                <a:cs typeface="Calibri"/>
                <a:sym typeface="Calibri"/>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Basic Frame)">
  <p:cSld name="Title and Content">
    <p:bg>
      <p:bgPr>
        <a:blipFill>
          <a:blip r:embed="rId2">
            <a:alphaModFix/>
          </a:blip>
          <a:stretch>
            <a:fillRect/>
          </a:stretch>
        </a:blipFill>
        <a:effectLst/>
      </p:bgPr>
    </p:bg>
    <p:spTree>
      <p:nvGrpSpPr>
        <p:cNvPr id="1" name="Shape 192"/>
        <p:cNvGrpSpPr/>
        <p:nvPr/>
      </p:nvGrpSpPr>
      <p:grpSpPr>
        <a:xfrm>
          <a:off x="0" y="0"/>
          <a:ext cx="0" cy="0"/>
          <a:chOff x="0" y="0"/>
          <a:chExt cx="0" cy="0"/>
        </a:xfrm>
      </p:grpSpPr>
      <p:sp>
        <p:nvSpPr>
          <p:cNvPr id="193" name="Google Shape;193;p60"/>
          <p:cNvSpPr txBox="1"/>
          <p:nvPr/>
        </p:nvSpPr>
        <p:spPr>
          <a:xfrm>
            <a:off x="8713975" y="4725600"/>
            <a:ext cx="426600" cy="41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8A8A"/>
              </a:buClr>
              <a:buFont typeface="Calibri"/>
              <a:buNone/>
            </a:pPr>
            <a:fld id="{00000000-1234-1234-1234-123412341234}" type="slidenum">
              <a:rPr lang="en-US" sz="1200" b="1" i="0" u="none" strike="noStrike" cap="none">
                <a:solidFill>
                  <a:schemeClr val="lt1"/>
                </a:solidFill>
                <a:latin typeface="Calibri"/>
                <a:ea typeface="Calibri"/>
                <a:cs typeface="Calibri"/>
                <a:sym typeface="Calibri"/>
              </a:rPr>
              <a:t>‹#›</a:t>
            </a:fld>
            <a:endParaRPr sz="1200" b="1" i="0" u="none" strike="noStrike" cap="none">
              <a:solidFill>
                <a:schemeClr val="lt1"/>
              </a:solidFill>
              <a:latin typeface="Calibri"/>
              <a:ea typeface="Calibri"/>
              <a:cs typeface="Calibri"/>
              <a:sym typeface="Calibri"/>
            </a:endParaRPr>
          </a:p>
        </p:txBody>
      </p:sp>
      <p:sp>
        <p:nvSpPr>
          <p:cNvPr id="194" name="Google Shape;194;p60"/>
          <p:cNvSpPr txBox="1">
            <a:spLocks noGrp="1"/>
          </p:cNvSpPr>
          <p:nvPr>
            <p:ph type="title"/>
          </p:nvPr>
        </p:nvSpPr>
        <p:spPr>
          <a:xfrm>
            <a:off x="430075" y="426175"/>
            <a:ext cx="8283900" cy="910200"/>
          </a:xfrm>
          <a:prstGeom prst="rect">
            <a:avLst/>
          </a:prstGeom>
          <a:noFill/>
          <a:ln>
            <a:noFill/>
          </a:ln>
        </p:spPr>
        <p:txBody>
          <a:bodyPr spcFirstLastPara="1" wrap="square" lIns="91425" tIns="91425" rIns="91425" bIns="91425" anchor="ctr" anchorCtr="0">
            <a:noAutofit/>
          </a:bodyPr>
          <a:lstStyle>
            <a:lvl1pPr marL="0" marR="0" lvl="0" indent="0" algn="ctr"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95" name="Google Shape;195;p60"/>
          <p:cNvSpPr txBox="1">
            <a:spLocks noGrp="1"/>
          </p:cNvSpPr>
          <p:nvPr>
            <p:ph type="body" idx="1"/>
          </p:nvPr>
        </p:nvSpPr>
        <p:spPr>
          <a:xfrm>
            <a:off x="430075" y="1336375"/>
            <a:ext cx="8283900" cy="33636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7" r:id="rId10"/>
    <p:sldLayoutId id="2147483710" r:id="rId11"/>
    <p:sldLayoutId id="2147483713" r:id="rId12"/>
    <p:sldLayoutId id="2147483714"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30"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hyperlink" Target="mailto:ldoecommunications@la.go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www.adamexam.com/tester" TargetMode="External"/><Relationship Id="rId2" Type="http://schemas.openxmlformats.org/officeDocument/2006/relationships/hyperlink" Target="http://www.adamexam.com" TargetMode="Externa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hyperlink" Target="http://www.adamexam.com" TargetMode="Externa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urldefense.proofpoint.com/v2/url?u=https-3A__nam04.safelinks.protection.outlook.com_-3Furl-3Dhttp-253A-252F-252Fwww.adamexam.com-252F-26data-3D04-257C01-257Cleslie.mugan-2540nwea.org-257C277cd60bbcf04d74460c08d9baa1657b-257C021f982f7042437ea81c86ed38d5da95-257C1-257C0-257C637746024668976130-257CUnknown-257CTWFpbGZsb3d8eyJWIjoiMC4wLjAwMDAiLCJQIjoiV2luMzIiLCJBTiI6Ik1haWwiLCJXVCI6Mn0-253D-257C3000-26sdata-3Ds4uIuA0SePaTgf-252B-252FnFcX7GeVIx5ZL3EQuWm6sgcRt6w-253D-26reserved-3D0&amp;d=DwMFAg&amp;c=xlPCXuHzMdaH2Flc1sgyicYpGQbQbU9KDEmgNF3_wI0&amp;r=qCN5PwJnXtpZwjc1OTeVllJzcOx64ZGb50sRfTncZ6E&amp;m=dVrq_SY4b3-X5ysgB6E-g86tf8yNntcIl4sZfhbqzyU&amp;s=q2_DiZjRjgaCiMOdQzyqH0IE1urUMoF18snBPv0LqBo&amp;e="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admin.adamexam.com/#/proctor" TargetMode="Externa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hyperlink" Target="https://ldoe.zendesk.com/hc/en-us" TargetMode="Externa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hyperlink" Target="https://www.louisianabelieves.com/docs/default-source/assessment/innovative-assessment-program-void-request-form.pdf?sfvrsn=e7349a1f_8" TargetMode="External"/><Relationship Id="rId2" Type="http://schemas.openxmlformats.org/officeDocument/2006/relationships/hyperlink" Target="https://www.louisianabelieves.com/docs/default-source/assessment/innovative-assessment-program-additional-materials-request-form.pdf?sfvrsn=e6349a1f_8" TargetMode="Externa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hyperlink" Target="mailto:assessment@la.gov" TargetMode="Externa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www.adamexam.com/tester" TargetMode="External"/><Relationship Id="rId2" Type="http://schemas.openxmlformats.org/officeDocument/2006/relationships/hyperlink" Target="mailto:assessment@la.gov" TargetMode="External"/><Relationship Id="rId1" Type="http://schemas.openxmlformats.org/officeDocument/2006/relationships/slideLayout" Target="../slideLayouts/slideLayout9.xml"/><Relationship Id="rId5" Type="http://schemas.openxmlformats.org/officeDocument/2006/relationships/hyperlink" Target="https://www.louisianabelieves.com/docs/default-source/assessment/innovative-assessment-program-void-request-form.pdf?sfvrsn=e7349a1f_8" TargetMode="External"/><Relationship Id="rId4" Type="http://schemas.openxmlformats.org/officeDocument/2006/relationships/hyperlink" Target="https://www.louisianabelieves.com/resources/library/assessment"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mzdevinc.com/lockdown" TargetMode="External"/><Relationship Id="rId1" Type="http://schemas.openxmlformats.org/officeDocument/2006/relationships/slideLayout" Target="../slideLayouts/slideLayout9.xml"/><Relationship Id="rId4" Type="http://schemas.openxmlformats.org/officeDocument/2006/relationships/hyperlink" Target="https://www.louisianabelieves.com/docs/default-source/assessment/adam_lockdown_browser_install_10-1-19_final.pdf?sfvrsn=9a309d1f_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84"/>
          <p:cNvSpPr txBox="1">
            <a:spLocks noGrp="1"/>
          </p:cNvSpPr>
          <p:nvPr>
            <p:ph type="body" idx="1"/>
          </p:nvPr>
        </p:nvSpPr>
        <p:spPr>
          <a:xfrm>
            <a:off x="430075" y="1185325"/>
            <a:ext cx="8283900" cy="1688100"/>
          </a:xfrm>
          <a:prstGeom prst="rect">
            <a:avLst/>
          </a:prstGeom>
          <a:noFill/>
          <a:ln>
            <a:noFill/>
          </a:ln>
        </p:spPr>
        <p:txBody>
          <a:bodyPr spcFirstLastPara="1" wrap="square" lIns="91425" tIns="45700" rIns="91425" bIns="45700" anchor="t" anchorCtr="0">
            <a:noAutofit/>
          </a:bodyPr>
          <a:lstStyle/>
          <a:p>
            <a:pPr marL="230187" lvl="0" indent="-211137" algn="l" rtl="0">
              <a:spcBef>
                <a:spcPts val="0"/>
              </a:spcBef>
              <a:spcAft>
                <a:spcPts val="0"/>
              </a:spcAft>
              <a:buClr>
                <a:schemeClr val="dk1"/>
              </a:buClr>
              <a:buSzPts val="1500"/>
              <a:buFont typeface="Calibri"/>
              <a:buChar char="●"/>
            </a:pPr>
            <a:r>
              <a:rPr lang="en-US" sz="1500" dirty="0"/>
              <a:t>Please make sure your phone or computer is muted to minimize background noise. </a:t>
            </a:r>
            <a:endParaRPr sz="1500" dirty="0"/>
          </a:p>
          <a:p>
            <a:pPr marL="461962" lvl="1" indent="-149225" algn="l" rtl="0">
              <a:spcBef>
                <a:spcPts val="0"/>
              </a:spcBef>
              <a:spcAft>
                <a:spcPts val="0"/>
              </a:spcAft>
              <a:buClr>
                <a:schemeClr val="dk1"/>
              </a:buClr>
              <a:buSzPts val="1500"/>
              <a:buChar char="○"/>
            </a:pPr>
            <a:r>
              <a:rPr lang="en-US" sz="1500" dirty="0"/>
              <a:t>To do this, hover over the bottom left-hand side of your screen and click “Mute.” </a:t>
            </a:r>
            <a:endParaRPr sz="1500" dirty="0"/>
          </a:p>
          <a:p>
            <a:pPr marL="230187" lvl="0" indent="-211137" algn="l" rtl="0">
              <a:spcBef>
                <a:spcPts val="360"/>
              </a:spcBef>
              <a:spcAft>
                <a:spcPts val="0"/>
              </a:spcAft>
              <a:buClr>
                <a:schemeClr val="dk1"/>
              </a:buClr>
              <a:buSzPts val="1500"/>
              <a:buFont typeface="Calibri"/>
              <a:buChar char="●"/>
            </a:pPr>
            <a:r>
              <a:rPr lang="en-US" sz="1500" dirty="0"/>
              <a:t>Please make sure you have turned off your camera to save bandwidth and prevent any connectivity issues.</a:t>
            </a:r>
            <a:endParaRPr sz="1500" dirty="0"/>
          </a:p>
          <a:p>
            <a:pPr marL="461962" lvl="1" indent="-149225" algn="l" rtl="0">
              <a:spcBef>
                <a:spcPts val="360"/>
              </a:spcBef>
              <a:spcAft>
                <a:spcPts val="0"/>
              </a:spcAft>
              <a:buClr>
                <a:schemeClr val="dk1"/>
              </a:buClr>
              <a:buSzPts val="1500"/>
              <a:buChar char="○"/>
            </a:pPr>
            <a:r>
              <a:rPr lang="en-US" sz="1500" dirty="0"/>
              <a:t>To do this, hover over the bottom left-hand side of your screen and click “Stop Video.”</a:t>
            </a:r>
            <a:endParaRPr sz="1500" dirty="0"/>
          </a:p>
          <a:p>
            <a:pPr marL="230187" lvl="0" indent="-230187" algn="l" rtl="0">
              <a:spcBef>
                <a:spcPts val="360"/>
              </a:spcBef>
              <a:spcAft>
                <a:spcPts val="0"/>
              </a:spcAft>
              <a:buClr>
                <a:schemeClr val="dk1"/>
              </a:buClr>
              <a:buSzPts val="1800"/>
              <a:buFont typeface="Calibri"/>
              <a:buChar char="●"/>
            </a:pPr>
            <a:r>
              <a:rPr lang="en-US" sz="1500" dirty="0"/>
              <a:t>Please submit questions during the presentation in the “Chat” function located on the bottom of your screen.</a:t>
            </a:r>
            <a:r>
              <a:rPr lang="en-US" sz="1700" dirty="0"/>
              <a:t> </a:t>
            </a:r>
            <a:endParaRPr sz="1700" dirty="0"/>
          </a:p>
        </p:txBody>
      </p:sp>
      <p:pic>
        <p:nvPicPr>
          <p:cNvPr id="268" name="Google Shape;268;p84"/>
          <p:cNvPicPr preferRelativeResize="0"/>
          <p:nvPr/>
        </p:nvPicPr>
        <p:blipFill rotWithShape="1">
          <a:blip r:embed="rId3">
            <a:alphaModFix/>
          </a:blip>
          <a:srcRect/>
          <a:stretch/>
        </p:blipFill>
        <p:spPr>
          <a:xfrm>
            <a:off x="430074" y="3125825"/>
            <a:ext cx="4387874" cy="1574150"/>
          </a:xfrm>
          <a:prstGeom prst="rect">
            <a:avLst/>
          </a:prstGeom>
          <a:noFill/>
          <a:ln>
            <a:noFill/>
          </a:ln>
        </p:spPr>
      </p:pic>
      <p:sp>
        <p:nvSpPr>
          <p:cNvPr id="269" name="Google Shape;269;p84"/>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a:solidFill>
                  <a:srgbClr val="385463"/>
                </a:solidFill>
              </a:rPr>
              <a:t>Zoom Meeting Preparation</a:t>
            </a:r>
            <a:endParaRPr>
              <a:solidFill>
                <a:srgbClr val="385463"/>
              </a:solidFill>
            </a:endParaRPr>
          </a:p>
        </p:txBody>
      </p:sp>
      <p:sp>
        <p:nvSpPr>
          <p:cNvPr id="270" name="Google Shape;270;p84"/>
          <p:cNvSpPr txBox="1"/>
          <p:nvPr/>
        </p:nvSpPr>
        <p:spPr>
          <a:xfrm>
            <a:off x="5035150" y="3358800"/>
            <a:ext cx="3583800" cy="1108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latin typeface="Calibri"/>
                <a:ea typeface="Calibri"/>
                <a:cs typeface="Calibri"/>
                <a:sym typeface="Calibri"/>
              </a:rPr>
              <a:t>NOTICE: In accordance with the Americans with Disabilities Act, if you need special assistance at this meeting please contact </a:t>
            </a:r>
            <a:r>
              <a:rPr lang="en-US" sz="1500" b="1" u="sng">
                <a:solidFill>
                  <a:srgbClr val="20B6A6"/>
                </a:solidFill>
                <a:latin typeface="Calibri"/>
                <a:ea typeface="Calibri"/>
                <a:cs typeface="Calibri"/>
                <a:sym typeface="Calibri"/>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ldoecommunications@la.gov</a:t>
            </a:r>
            <a:r>
              <a:rPr lang="en-US" sz="1500" b="1">
                <a:latin typeface="Calibri"/>
                <a:ea typeface="Calibri"/>
                <a:cs typeface="Calibri"/>
                <a:sym typeface="Calibri"/>
              </a:rPr>
              <a:t>. </a:t>
            </a:r>
            <a:endParaRPr sz="1500" b="1">
              <a:latin typeface="Calibri"/>
              <a:ea typeface="Calibri"/>
              <a:cs typeface="Calibri"/>
              <a:sym typeface="Calibri"/>
            </a:endParaRPr>
          </a:p>
        </p:txBody>
      </p:sp>
    </p:spTree>
    <p:extLst>
      <p:ext uri="{BB962C8B-B14F-4D97-AF65-F5344CB8AC3E}">
        <p14:creationId xmlns:p14="http://schemas.microsoft.com/office/powerpoint/2010/main" val="37419972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Specifications</a:t>
            </a:r>
            <a:endParaRPr lang="en-US" dirty="0"/>
          </a:p>
        </p:txBody>
      </p:sp>
      <p:sp>
        <p:nvSpPr>
          <p:cNvPr id="3" name="Text Placeholder 2"/>
          <p:cNvSpPr>
            <a:spLocks noGrp="1"/>
          </p:cNvSpPr>
          <p:nvPr>
            <p:ph type="body" idx="1"/>
          </p:nvPr>
        </p:nvSpPr>
        <p:spPr/>
        <p:txBody>
          <a:bodyPr/>
          <a:lstStyle/>
          <a:p>
            <a:pPr marL="114300" indent="0">
              <a:buNone/>
            </a:pPr>
            <a:r>
              <a:rPr lang="en-US" dirty="0" smtClean="0"/>
              <a:t/>
            </a:r>
            <a:br>
              <a:rPr lang="en-US" dirty="0" smtClean="0"/>
            </a:br>
            <a:endParaRPr lang="en-US" dirty="0" smtClean="0"/>
          </a:p>
          <a:p>
            <a:pPr marL="114300" indent="0">
              <a:buNone/>
            </a:pPr>
            <a:endParaRPr lang="en-US" dirty="0"/>
          </a:p>
        </p:txBody>
      </p:sp>
      <p:sp>
        <p:nvSpPr>
          <p:cNvPr id="4" name="Rectangle 3"/>
          <p:cNvSpPr/>
          <p:nvPr/>
        </p:nvSpPr>
        <p:spPr>
          <a:xfrm>
            <a:off x="952500" y="1336375"/>
            <a:ext cx="4572000" cy="2462213"/>
          </a:xfrm>
          <a:prstGeom prst="rect">
            <a:avLst/>
          </a:prstGeom>
        </p:spPr>
        <p:txBody>
          <a:bodyPr>
            <a:spAutoFit/>
          </a:bodyPr>
          <a:lstStyle/>
          <a:p>
            <a:pPr lvl="0">
              <a:buSzPts val="3200"/>
            </a:pPr>
            <a:r>
              <a:rPr lang="en-US" b="1" dirty="0"/>
              <a:t>Operating System</a:t>
            </a:r>
          </a:p>
          <a:p>
            <a:pPr marL="457200" lvl="0" indent="-342900">
              <a:buSzPts val="1800"/>
              <a:buChar char="•"/>
            </a:pPr>
            <a:r>
              <a:rPr lang="en-US" dirty="0" err="1"/>
              <a:t>macOS</a:t>
            </a:r>
            <a:r>
              <a:rPr lang="en-US" dirty="0"/>
              <a:t>: version 10.13 to 11.1.</a:t>
            </a:r>
          </a:p>
          <a:p>
            <a:pPr marL="457200" lvl="0" indent="-342900">
              <a:buSzPts val="1800"/>
              <a:buChar char="•"/>
            </a:pPr>
            <a:r>
              <a:rPr lang="en-US" dirty="0"/>
              <a:t>iOS: version 12.1 to 14.5.</a:t>
            </a:r>
          </a:p>
          <a:p>
            <a:pPr marL="457200" lvl="0" indent="-342900">
              <a:buSzPts val="1800"/>
              <a:buChar char="•"/>
            </a:pPr>
            <a:r>
              <a:rPr lang="en-US" dirty="0"/>
              <a:t>Windows: Windows 10 or later.</a:t>
            </a:r>
          </a:p>
          <a:p>
            <a:pPr marL="457200" lvl="0" indent="-342900">
              <a:buSzPts val="1800"/>
              <a:buChar char="•"/>
            </a:pPr>
            <a:r>
              <a:rPr lang="en-US" dirty="0"/>
              <a:t>Chrome OS: version 72 to 89.</a:t>
            </a:r>
          </a:p>
          <a:p>
            <a:pPr lvl="0">
              <a:buSzPts val="3200"/>
            </a:pPr>
            <a:endParaRPr lang="en-US" b="1" dirty="0"/>
          </a:p>
          <a:p>
            <a:pPr lvl="0">
              <a:buSzPts val="3200"/>
            </a:pPr>
            <a:r>
              <a:rPr lang="en-US" b="1" dirty="0"/>
              <a:t>Minimum Device Capacities</a:t>
            </a:r>
          </a:p>
          <a:p>
            <a:pPr marL="457200" lvl="0" indent="-342900">
              <a:buSzPts val="1800"/>
              <a:buChar char="•"/>
            </a:pPr>
            <a:r>
              <a:rPr lang="en-US" dirty="0"/>
              <a:t>Cumulative processor speed is greater than 233MHz.</a:t>
            </a:r>
          </a:p>
          <a:p>
            <a:pPr marL="457200" lvl="0" indent="-342900">
              <a:buSzPts val="1800"/>
              <a:buChar char="•"/>
            </a:pPr>
            <a:r>
              <a:rPr lang="en-US" dirty="0"/>
              <a:t>Total RAM available is greater than 256MB.</a:t>
            </a:r>
          </a:p>
          <a:p>
            <a:pPr marL="457200" lvl="0" indent="-342900">
              <a:buSzPts val="1800"/>
              <a:buChar char="•"/>
            </a:pPr>
            <a:r>
              <a:rPr lang="en-US" dirty="0"/>
              <a:t>At least 50 MB of available storage.</a:t>
            </a:r>
          </a:p>
        </p:txBody>
      </p:sp>
      <p:sp>
        <p:nvSpPr>
          <p:cNvPr id="5" name="Google Shape;158;p9"/>
          <p:cNvSpPr txBox="1"/>
          <p:nvPr/>
        </p:nvSpPr>
        <p:spPr>
          <a:xfrm>
            <a:off x="5313658" y="1243200"/>
            <a:ext cx="2923292"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dirty="0">
                <a:solidFill>
                  <a:schemeClr val="dk1"/>
                </a:solidFill>
                <a:latin typeface="Calibri"/>
                <a:ea typeface="Calibri"/>
                <a:cs typeface="Calibri"/>
                <a:sym typeface="Calibri"/>
              </a:rPr>
              <a:t>URL Whitelist</a:t>
            </a:r>
            <a:endParaRPr sz="18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Calibri"/>
                <a:ea typeface="Calibri"/>
                <a:cs typeface="Calibri"/>
                <a:sym typeface="Calibri"/>
              </a:rPr>
              <a:t>*adamexam.com</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Calibri"/>
                <a:ea typeface="Calibri"/>
                <a:cs typeface="Calibri"/>
                <a:sym typeface="Calibri"/>
              </a:rPr>
              <a:t>*learnosity.com</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Calibri"/>
                <a:ea typeface="Calibri"/>
                <a:cs typeface="Calibri"/>
                <a:sym typeface="Calibri"/>
              </a:rPr>
              <a:t>*loggly.com</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Calibri"/>
                <a:ea typeface="Calibri"/>
                <a:cs typeface="Calibri"/>
                <a:sym typeface="Calibri"/>
              </a:rPr>
              <a:t>*speachstream.net</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a:solidFill>
                  <a:schemeClr val="dk1"/>
                </a:solidFill>
                <a:latin typeface="Calibri"/>
                <a:ea typeface="Calibri"/>
                <a:cs typeface="Calibri"/>
                <a:sym typeface="Calibri"/>
              </a:rPr>
              <a:t>*.zendesk.com</a:t>
            </a:r>
            <a:endParaRPr sz="18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r>
              <a:rPr lang="en" sz="1800" b="0" i="0" u="none" strike="noStrike" cap="none" dirty="0">
                <a:solidFill>
                  <a:schemeClr val="dk1"/>
                </a:solidFill>
                <a:latin typeface="Calibri"/>
                <a:ea typeface="Calibri"/>
                <a:cs typeface="Calibri"/>
                <a:sym typeface="Calibri"/>
              </a:rPr>
              <a:t>*community.nwea.org </a:t>
            </a:r>
            <a:endParaRPr dirty="0"/>
          </a:p>
          <a:p>
            <a:pPr marL="0" marR="0" lvl="0" indent="0" algn="l" rtl="0">
              <a:lnSpc>
                <a:spcPct val="100000"/>
              </a:lnSpc>
              <a:spcBef>
                <a:spcPts val="0"/>
              </a:spcBef>
              <a:spcAft>
                <a:spcPts val="0"/>
              </a:spcAft>
              <a:buNone/>
            </a:pPr>
            <a:r>
              <a:rPr lang="en" sz="1800" b="0" i="0" u="none" strike="noStrike" cap="none" dirty="0">
                <a:solidFill>
                  <a:schemeClr val="dk1"/>
                </a:solidFill>
                <a:latin typeface="Calibri"/>
                <a:ea typeface="Calibri"/>
                <a:cs typeface="Calibri"/>
                <a:sym typeface="Calibri"/>
              </a:rPr>
              <a:t>*sentry.io</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 sz="1800" b="0" i="0" u="none" strike="noStrike" cap="none" dirty="0">
                <a:solidFill>
                  <a:schemeClr val="dk1"/>
                </a:solidFill>
                <a:latin typeface="Calibri"/>
                <a:ea typeface="Calibri"/>
                <a:cs typeface="Calibri"/>
                <a:sym typeface="Calibri"/>
              </a:rPr>
              <a:t>*s3.amazonaws.com</a:t>
            </a:r>
            <a:endParaRPr dirty="0"/>
          </a:p>
          <a:p>
            <a:pPr marL="0" marR="0" lvl="0" indent="0" algn="l" rtl="0">
              <a:lnSpc>
                <a:spcPct val="100000"/>
              </a:lnSpc>
              <a:spcBef>
                <a:spcPts val="0"/>
              </a:spcBef>
              <a:spcAft>
                <a:spcPts val="0"/>
              </a:spcAft>
              <a:buNone/>
            </a:pPr>
            <a:r>
              <a:rPr lang="en" sz="1800" b="0" i="0" u="none" strike="noStrike" cap="none" dirty="0">
                <a:solidFill>
                  <a:schemeClr val="dk1"/>
                </a:solidFill>
                <a:latin typeface="Calibri"/>
                <a:ea typeface="Calibri"/>
                <a:cs typeface="Calibri"/>
                <a:sym typeface="Calibri"/>
              </a:rPr>
              <a:t>*unpkg.com</a:t>
            </a:r>
            <a:endParaRPr sz="1800" b="0" i="0" u="none" strike="noStrike" cap="none" dirty="0">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0287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Requirements Check</a:t>
            </a:r>
            <a:endParaRPr lang="en-US" dirty="0"/>
          </a:p>
        </p:txBody>
      </p:sp>
      <p:sp>
        <p:nvSpPr>
          <p:cNvPr id="3" name="Text Placeholder 2"/>
          <p:cNvSpPr>
            <a:spLocks noGrp="1"/>
          </p:cNvSpPr>
          <p:nvPr>
            <p:ph type="body" idx="1"/>
          </p:nvPr>
        </p:nvSpPr>
        <p:spPr/>
        <p:txBody>
          <a:bodyPr/>
          <a:lstStyle/>
          <a:p>
            <a:pPr marL="114300" indent="0">
              <a:buNone/>
            </a:pPr>
            <a:r>
              <a:rPr lang="en-US" dirty="0" smtClean="0"/>
              <a:t>Some system requirements are verified by the ADAM lockdown browser.  If a device fails one of these checks, a summary of the issue is displayed on the screen, and when possible, the user will have an opportunity to resolve it (see next slide for summaries).  </a:t>
            </a:r>
          </a:p>
          <a:p>
            <a:pPr marL="114300" indent="0">
              <a:buNone/>
            </a:pPr>
            <a:endParaRPr lang="en-US" dirty="0"/>
          </a:p>
          <a:p>
            <a:pPr marL="114300" indent="0">
              <a:buNone/>
            </a:pPr>
            <a:r>
              <a:rPr lang="en-US" dirty="0" smtClean="0"/>
              <a:t>For example, if the lockdown browser detects that a device has two monitors, an alert will be displayed on the screen with the option for the user to unplug one monitor and then click. Retry to run the checks.</a:t>
            </a:r>
            <a:endParaRPr lang="en-US" dirty="0"/>
          </a:p>
        </p:txBody>
      </p:sp>
      <p:sp>
        <p:nvSpPr>
          <p:cNvPr id="4" name="Google Shape;165;p10"/>
          <p:cNvSpPr txBox="1"/>
          <p:nvPr/>
        </p:nvSpPr>
        <p:spPr>
          <a:xfrm>
            <a:off x="5486400" y="3468869"/>
            <a:ext cx="2481942" cy="1231106"/>
          </a:xfrm>
          <a:prstGeom prst="rect">
            <a:avLst/>
          </a:prstGeom>
          <a:solidFill>
            <a:schemeClr val="tx1">
              <a:lumMod val="40000"/>
              <a:lumOff val="60000"/>
            </a:schemeClr>
          </a:solidFill>
          <a:ln>
            <a:noFill/>
          </a:ln>
        </p:spPr>
        <p:txBody>
          <a:bodyPr spcFirstLastPara="1" wrap="square" lIns="91425" tIns="45700" rIns="91425" bIns="45700" anchor="t" anchorCtr="0">
            <a:spAutoFit/>
          </a:bodyPr>
          <a:lstStyle/>
          <a:p>
            <a:pPr marL="2540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2F3941"/>
                </a:solidFill>
                <a:latin typeface="Arial"/>
                <a:ea typeface="Arial"/>
                <a:cs typeface="Arial"/>
                <a:sym typeface="Arial"/>
              </a:rPr>
              <a:t>Display</a:t>
            </a:r>
            <a:endParaRPr sz="1400" b="0" i="0" u="none" strike="noStrike" cap="none" dirty="0">
              <a:solidFill>
                <a:srgbClr val="000000"/>
              </a:solidFill>
              <a:latin typeface="Arial"/>
              <a:ea typeface="Arial"/>
              <a:cs typeface="Arial"/>
              <a:sym typeface="Arial"/>
            </a:endParaRPr>
          </a:p>
          <a:p>
            <a:pPr marL="25400" marR="0" lvl="0" indent="0" algn="l" rtl="0">
              <a:lnSpc>
                <a:spcPct val="100000"/>
              </a:lnSpc>
              <a:spcBef>
                <a:spcPts val="0"/>
              </a:spcBef>
              <a:spcAft>
                <a:spcPts val="0"/>
              </a:spcAft>
              <a:buClr>
                <a:srgbClr val="000000"/>
              </a:buClr>
              <a:buSzPts val="1200"/>
              <a:buFont typeface="Arial"/>
              <a:buNone/>
            </a:pPr>
            <a:r>
              <a:rPr lang="en" sz="1200" b="0" i="0" u="none" strike="noStrike" cap="none" dirty="0">
                <a:solidFill>
                  <a:srgbClr val="2F3941"/>
                </a:solidFill>
                <a:latin typeface="Arial"/>
                <a:ea typeface="Arial"/>
                <a:cs typeface="Arial"/>
                <a:sym typeface="Arial"/>
              </a:rPr>
              <a:t>Only one attached monitor. </a:t>
            </a:r>
            <a:endParaRPr sz="1400" b="0" i="0" u="none" strike="noStrike" cap="none" dirty="0">
              <a:solidFill>
                <a:srgbClr val="000000"/>
              </a:solidFill>
              <a:latin typeface="Arial"/>
              <a:ea typeface="Arial"/>
              <a:cs typeface="Arial"/>
              <a:sym typeface="Arial"/>
            </a:endParaRPr>
          </a:p>
          <a:p>
            <a:pPr marL="25400" marR="0" lvl="0" indent="0" algn="l" rtl="0">
              <a:lnSpc>
                <a:spcPct val="100000"/>
              </a:lnSpc>
              <a:spcBef>
                <a:spcPts val="0"/>
              </a:spcBef>
              <a:spcAft>
                <a:spcPts val="0"/>
              </a:spcAft>
              <a:buClr>
                <a:srgbClr val="000000"/>
              </a:buClr>
              <a:buSzPts val="1200"/>
              <a:buFont typeface="Arial"/>
              <a:buNone/>
            </a:pPr>
            <a:r>
              <a:rPr lang="en" sz="1200" b="0" i="0" u="none" strike="noStrike" cap="none" dirty="0">
                <a:solidFill>
                  <a:srgbClr val="2F3941"/>
                </a:solidFill>
                <a:latin typeface="Arial"/>
                <a:ea typeface="Arial"/>
                <a:cs typeface="Arial"/>
                <a:sym typeface="Arial"/>
              </a:rPr>
              <a:t>Minimum resolution of 1024x768. (Warning) </a:t>
            </a:r>
            <a:endParaRPr sz="1400" b="0" i="0" u="none" strike="noStrike" cap="none" dirty="0">
              <a:solidFill>
                <a:srgbClr val="000000"/>
              </a:solidFill>
              <a:latin typeface="Arial"/>
              <a:ea typeface="Arial"/>
              <a:cs typeface="Arial"/>
              <a:sym typeface="Arial"/>
            </a:endParaRPr>
          </a:p>
          <a:p>
            <a:pPr marL="25400" marR="0" lvl="0" indent="0" algn="l" rtl="0">
              <a:lnSpc>
                <a:spcPct val="100000"/>
              </a:lnSpc>
              <a:spcBef>
                <a:spcPts val="0"/>
              </a:spcBef>
              <a:spcAft>
                <a:spcPts val="0"/>
              </a:spcAft>
              <a:buClr>
                <a:srgbClr val="000000"/>
              </a:buClr>
              <a:buSzPts val="1200"/>
              <a:buFont typeface="Arial"/>
              <a:buNone/>
            </a:pPr>
            <a:r>
              <a:rPr lang="en" sz="1200" b="0" i="0" u="none" strike="noStrike" cap="none" dirty="0">
                <a:solidFill>
                  <a:srgbClr val="2F3941"/>
                </a:solidFill>
                <a:latin typeface="Arial"/>
                <a:ea typeface="Arial"/>
                <a:cs typeface="Arial"/>
                <a:sym typeface="Arial"/>
              </a:rPr>
              <a:t>Minimum color depth 24-bit.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015893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Tools Training Access</a:t>
            </a:r>
            <a:endParaRPr lang="en-US" dirty="0"/>
          </a:p>
        </p:txBody>
      </p:sp>
      <p:sp>
        <p:nvSpPr>
          <p:cNvPr id="3" name="Text Placeholder 2"/>
          <p:cNvSpPr>
            <a:spLocks noGrp="1"/>
          </p:cNvSpPr>
          <p:nvPr>
            <p:ph type="body" idx="1"/>
          </p:nvPr>
        </p:nvSpPr>
        <p:spPr/>
        <p:txBody>
          <a:bodyPr/>
          <a:lstStyle/>
          <a:p>
            <a:r>
              <a:rPr lang="en-US" dirty="0">
                <a:solidFill>
                  <a:srgbClr val="000000"/>
                </a:solidFill>
              </a:rPr>
              <a:t>Students navigate to</a:t>
            </a:r>
            <a:r>
              <a:rPr lang="en-US" dirty="0">
                <a:solidFill>
                  <a:srgbClr val="000000"/>
                </a:solidFill>
                <a:uFill>
                  <a:noFill/>
                </a:uFill>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 </a:t>
            </a:r>
            <a:r>
              <a:rPr lang="en-US" u="sng" dirty="0">
                <a:solidFill>
                  <a:schemeClr val="hlink"/>
                </a:solidFill>
                <a:hlinkClick r:id="rId3"/>
              </a:rPr>
              <a:t>www.adamexam.com/tester</a:t>
            </a:r>
            <a:r>
              <a:rPr lang="en-US" dirty="0">
                <a:solidFill>
                  <a:srgbClr val="000000"/>
                </a:solidFill>
              </a:rPr>
              <a:t>  or open up the lockdown browser on their device.  Students will be directed to the screen below.</a:t>
            </a:r>
          </a:p>
          <a:p>
            <a:endParaRPr lang="en-US" dirty="0"/>
          </a:p>
        </p:txBody>
      </p:sp>
      <p:pic>
        <p:nvPicPr>
          <p:cNvPr id="4" name="Google Shape;182;p12"/>
          <p:cNvPicPr preferRelativeResize="0"/>
          <p:nvPr/>
        </p:nvPicPr>
        <p:blipFill rotWithShape="1">
          <a:blip r:embed="rId4">
            <a:alphaModFix/>
          </a:blip>
          <a:srcRect l="4789" t="-9638" b="-8479"/>
          <a:stretch/>
        </p:blipFill>
        <p:spPr>
          <a:xfrm>
            <a:off x="2051737" y="2056074"/>
            <a:ext cx="3282263" cy="2497701"/>
          </a:xfrm>
          <a:prstGeom prst="rect">
            <a:avLst/>
          </a:prstGeom>
          <a:noFill/>
          <a:ln>
            <a:noFill/>
          </a:ln>
        </p:spPr>
      </p:pic>
    </p:spTree>
    <p:extLst>
      <p:ext uri="{BB962C8B-B14F-4D97-AF65-F5344CB8AC3E}">
        <p14:creationId xmlns:p14="http://schemas.microsoft.com/office/powerpoint/2010/main" val="2170699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93"/>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Test Administration Creation</a:t>
            </a:r>
            <a:endParaRPr dirty="0"/>
          </a:p>
        </p:txBody>
      </p:sp>
    </p:spTree>
    <p:extLst>
      <p:ext uri="{BB962C8B-B14F-4D97-AF65-F5344CB8AC3E}">
        <p14:creationId xmlns:p14="http://schemas.microsoft.com/office/powerpoint/2010/main" val="14025186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Administration Logins and Accounts</a:t>
            </a:r>
            <a:endParaRPr lang="en-US" dirty="0"/>
          </a:p>
        </p:txBody>
      </p:sp>
      <p:sp>
        <p:nvSpPr>
          <p:cNvPr id="4" name="Google Shape;256;p20"/>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640"/>
              </a:spcBef>
              <a:spcAft>
                <a:spcPts val="0"/>
              </a:spcAft>
              <a:buSzPts val="1800"/>
              <a:buAutoNum type="arabicPeriod"/>
            </a:pPr>
            <a:r>
              <a:rPr lang="en" sz="1800" dirty="0"/>
              <a:t>District Test Coordinators </a:t>
            </a:r>
            <a:r>
              <a:rPr lang="en" dirty="0" smtClean="0"/>
              <a:t>are</a:t>
            </a:r>
            <a:r>
              <a:rPr lang="en" sz="1800" dirty="0" smtClean="0"/>
              <a:t> provided with </a:t>
            </a:r>
            <a:r>
              <a:rPr lang="en" sz="1800" dirty="0"/>
              <a:t>a user name and password for </a:t>
            </a:r>
            <a:r>
              <a:rPr lang="en" sz="1800" dirty="0" smtClean="0"/>
              <a:t>ADAM. </a:t>
            </a:r>
            <a:endParaRPr sz="1800" dirty="0"/>
          </a:p>
          <a:p>
            <a:pPr marL="457200" marR="0" lvl="0" indent="-342900" algn="l" rtl="0">
              <a:lnSpc>
                <a:spcPct val="100000"/>
              </a:lnSpc>
              <a:spcBef>
                <a:spcPts val="0"/>
              </a:spcBef>
              <a:spcAft>
                <a:spcPts val="0"/>
              </a:spcAft>
              <a:buSzPts val="1800"/>
              <a:buAutoNum type="arabicPeriod"/>
            </a:pPr>
            <a:r>
              <a:rPr lang="en" sz="1800" dirty="0"/>
              <a:t>District Test Coordinators will login with their credentials by going to (</a:t>
            </a:r>
            <a:r>
              <a:rPr lang="en" sz="1800" u="sng" dirty="0">
                <a:solidFill>
                  <a:schemeClr val="hlink"/>
                </a:solidFill>
                <a:hlinkClick r:id="rId2"/>
              </a:rPr>
              <a:t>www.adamexam.com</a:t>
            </a:r>
            <a:r>
              <a:rPr lang="en" sz="1800" dirty="0"/>
              <a:t>).</a:t>
            </a:r>
            <a:endParaRPr sz="1800" dirty="0"/>
          </a:p>
          <a:p>
            <a:pPr marL="457200" marR="0" lvl="0" indent="-342900" algn="l" rtl="0">
              <a:lnSpc>
                <a:spcPct val="100000"/>
              </a:lnSpc>
              <a:spcBef>
                <a:spcPts val="0"/>
              </a:spcBef>
              <a:spcAft>
                <a:spcPts val="0"/>
              </a:spcAft>
              <a:buSzPts val="1800"/>
              <a:buAutoNum type="arabicPeriod"/>
            </a:pPr>
            <a:r>
              <a:rPr lang="en" sz="1800" dirty="0"/>
              <a:t>District Test Coordinators </a:t>
            </a:r>
            <a:r>
              <a:rPr lang="en" dirty="0" smtClean="0"/>
              <a:t>are responsible for</a:t>
            </a:r>
            <a:r>
              <a:rPr lang="en" sz="1800" dirty="0" smtClean="0"/>
              <a:t> creating </a:t>
            </a:r>
            <a:r>
              <a:rPr lang="en" sz="1800" dirty="0"/>
              <a:t>School Test Coordinator ADAM accounts.</a:t>
            </a:r>
            <a:endParaRPr sz="1800" dirty="0"/>
          </a:p>
        </p:txBody>
      </p:sp>
    </p:spTree>
    <p:extLst>
      <p:ext uri="{BB962C8B-B14F-4D97-AF65-F5344CB8AC3E}">
        <p14:creationId xmlns:p14="http://schemas.microsoft.com/office/powerpoint/2010/main" val="23516759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smtClean="0">
                <a:solidFill>
                  <a:srgbClr val="000000"/>
                </a:solidFill>
              </a:rPr>
              <a:t>Creating Accounts for School </a:t>
            </a:r>
            <a:r>
              <a:rPr lang="en" dirty="0">
                <a:solidFill>
                  <a:srgbClr val="000000"/>
                </a:solidFill>
              </a:rPr>
              <a:t>Test </a:t>
            </a:r>
            <a:r>
              <a:rPr lang="en" dirty="0" smtClean="0">
                <a:solidFill>
                  <a:srgbClr val="000000"/>
                </a:solidFill>
              </a:rPr>
              <a:t>Coordinators</a:t>
            </a:r>
            <a:endParaRPr lang="en-US" dirty="0"/>
          </a:p>
        </p:txBody>
      </p:sp>
      <p:sp>
        <p:nvSpPr>
          <p:cNvPr id="4" name="Google Shape;262;p21"/>
          <p:cNvSpPr txBox="1">
            <a:spLocks noGrp="1"/>
          </p:cNvSpPr>
          <p:nvPr>
            <p:ph type="body" idx="1"/>
          </p:nvPr>
        </p:nvSpPr>
        <p:spPr>
          <a:xfrm>
            <a:off x="430075" y="1247775"/>
            <a:ext cx="2960825" cy="33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a:p>
            <a:pPr marL="285750" indent="-285750">
              <a:lnSpc>
                <a:spcPct val="100000"/>
              </a:lnSpc>
              <a:spcBef>
                <a:spcPts val="0"/>
              </a:spcBef>
              <a:buClr>
                <a:srgbClr val="000000"/>
              </a:buClr>
              <a:buSzPts val="1400"/>
            </a:pPr>
            <a:r>
              <a:rPr lang="en" sz="1400" b="0" i="0" u="none" strike="noStrike" cap="none" dirty="0" smtClean="0">
                <a:solidFill>
                  <a:srgbClr val="000000"/>
                </a:solidFill>
                <a:latin typeface="Calibri"/>
                <a:ea typeface="Calibri"/>
                <a:cs typeface="Calibri"/>
                <a:sym typeface="Calibri"/>
              </a:rPr>
              <a:t>The </a:t>
            </a:r>
            <a:r>
              <a:rPr lang="en" sz="1400" b="0" i="0" u="none" strike="noStrike" cap="none" dirty="0">
                <a:solidFill>
                  <a:srgbClr val="000000"/>
                </a:solidFill>
                <a:latin typeface="Calibri"/>
                <a:ea typeface="Calibri"/>
                <a:cs typeface="Calibri"/>
                <a:sym typeface="Calibri"/>
              </a:rPr>
              <a:t>DTC </a:t>
            </a:r>
            <a:r>
              <a:rPr lang="en" sz="1400" dirty="0" smtClean="0">
                <a:solidFill>
                  <a:srgbClr val="000000"/>
                </a:solidFill>
              </a:rPr>
              <a:t>should</a:t>
            </a:r>
            <a:r>
              <a:rPr lang="en" sz="1400" b="0" i="0" u="none" strike="noStrike" cap="none" dirty="0" smtClean="0">
                <a:solidFill>
                  <a:srgbClr val="000000"/>
                </a:solidFill>
                <a:latin typeface="Calibri"/>
                <a:ea typeface="Calibri"/>
                <a:cs typeface="Calibri"/>
                <a:sym typeface="Calibri"/>
              </a:rPr>
              <a:t> log in </a:t>
            </a:r>
            <a:r>
              <a:rPr lang="en" sz="1400" b="0" i="0" u="none" strike="noStrike" cap="none" dirty="0">
                <a:solidFill>
                  <a:srgbClr val="000000"/>
                </a:solidFill>
                <a:latin typeface="Calibri"/>
                <a:ea typeface="Calibri"/>
                <a:cs typeface="Calibri"/>
                <a:sym typeface="Calibri"/>
              </a:rPr>
              <a:t>to ADAM and begin creating School Test Coordinator </a:t>
            </a:r>
            <a:r>
              <a:rPr lang="en" sz="1400" b="0" i="0" u="none" strike="noStrike" cap="none" dirty="0" smtClean="0">
                <a:solidFill>
                  <a:srgbClr val="000000"/>
                </a:solidFill>
                <a:latin typeface="Calibri"/>
                <a:ea typeface="Calibri"/>
                <a:cs typeface="Calibri"/>
                <a:sym typeface="Calibri"/>
              </a:rPr>
              <a:t>(STC) accounts</a:t>
            </a:r>
            <a:r>
              <a:rPr lang="en" sz="1400" dirty="0">
                <a:solidFill>
                  <a:srgbClr val="000000"/>
                </a:solidFill>
              </a:rPr>
              <a:t> </a:t>
            </a:r>
            <a:r>
              <a:rPr lang="en" sz="1400" dirty="0" smtClean="0">
                <a:solidFill>
                  <a:srgbClr val="000000"/>
                </a:solidFill>
              </a:rPr>
              <a:t>for any new test coordinators.</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a:p>
            <a:pPr marL="285750" indent="-285750">
              <a:lnSpc>
                <a:spcPct val="100000"/>
              </a:lnSpc>
              <a:spcBef>
                <a:spcPts val="0"/>
              </a:spcBef>
              <a:buClr>
                <a:srgbClr val="000000"/>
              </a:buClr>
              <a:buSzPts val="1400"/>
            </a:pPr>
            <a:r>
              <a:rPr lang="en" sz="1400" b="0" i="0" u="none" strike="noStrike" cap="none" dirty="0">
                <a:solidFill>
                  <a:srgbClr val="000000"/>
                </a:solidFill>
                <a:latin typeface="Calibri"/>
                <a:ea typeface="Calibri"/>
                <a:cs typeface="Calibri"/>
                <a:sym typeface="Calibri"/>
              </a:rPr>
              <a:t>Once a DTC creates a School Test Coordinator account an email will be sent to the </a:t>
            </a:r>
            <a:r>
              <a:rPr lang="en" sz="1400" b="0" i="0" u="none" strike="noStrike" cap="none" dirty="0" smtClean="0">
                <a:solidFill>
                  <a:srgbClr val="000000"/>
                </a:solidFill>
                <a:latin typeface="Calibri"/>
                <a:ea typeface="Calibri"/>
                <a:cs typeface="Calibri"/>
                <a:sym typeface="Calibri"/>
              </a:rPr>
              <a:t>STC with </a:t>
            </a:r>
            <a:r>
              <a:rPr lang="en" sz="1400" b="0" i="0" u="none" strike="noStrike" cap="none" dirty="0">
                <a:solidFill>
                  <a:srgbClr val="000000"/>
                </a:solidFill>
                <a:latin typeface="Calibri"/>
                <a:ea typeface="Calibri"/>
                <a:cs typeface="Calibri"/>
                <a:sym typeface="Calibri"/>
              </a:rPr>
              <a:t>instructions to log in to ADAM.</a:t>
            </a:r>
            <a:endParaRPr sz="1400" b="0" i="0" u="none" strike="noStrike" cap="none" dirty="0">
              <a:solidFill>
                <a:srgbClr val="000000"/>
              </a:solidFill>
              <a:latin typeface="Calibri"/>
              <a:ea typeface="Calibri"/>
              <a:cs typeface="Calibri"/>
              <a:sym typeface="Calibri"/>
            </a:endParaRPr>
          </a:p>
        </p:txBody>
      </p:sp>
      <p:pic>
        <p:nvPicPr>
          <p:cNvPr id="5" name="Google Shape;263;p21"/>
          <p:cNvPicPr preferRelativeResize="0"/>
          <p:nvPr/>
        </p:nvPicPr>
        <p:blipFill rotWithShape="1">
          <a:blip r:embed="rId2">
            <a:alphaModFix/>
          </a:blip>
          <a:srcRect/>
          <a:stretch/>
        </p:blipFill>
        <p:spPr>
          <a:xfrm>
            <a:off x="3390900" y="1247775"/>
            <a:ext cx="5323075" cy="3695700"/>
          </a:xfrm>
          <a:prstGeom prst="rect">
            <a:avLst/>
          </a:prstGeom>
          <a:noFill/>
          <a:ln>
            <a:noFill/>
          </a:ln>
        </p:spPr>
      </p:pic>
    </p:spTree>
    <p:extLst>
      <p:ext uri="{BB962C8B-B14F-4D97-AF65-F5344CB8AC3E}">
        <p14:creationId xmlns:p14="http://schemas.microsoft.com/office/powerpoint/2010/main" val="13393348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Test Administrations</a:t>
            </a:r>
            <a:endParaRPr lang="en-US" dirty="0"/>
          </a:p>
        </p:txBody>
      </p:sp>
      <p:sp>
        <p:nvSpPr>
          <p:cNvPr id="4" name="Google Shape;269;p22"/>
          <p:cNvSpPr txBox="1">
            <a:spLocks noGrp="1"/>
          </p:cNvSpPr>
          <p:nvPr>
            <p:ph type="body" idx="1"/>
          </p:nvPr>
        </p:nvSpPr>
        <p:spPr>
          <a:xfrm>
            <a:off x="430075" y="1336375"/>
            <a:ext cx="2703650" cy="33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Calibri"/>
                <a:ea typeface="Calibri"/>
                <a:cs typeface="Calibri"/>
                <a:sym typeface="Calibri"/>
              </a:rPr>
              <a:t>School Test Coordinators or District Test Coordinators will see an Administrations menu option in the Test Management Folder of the left hand menu. </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a:p>
            <a:pPr marL="285750" indent="-285750">
              <a:lnSpc>
                <a:spcPct val="100000"/>
              </a:lnSpc>
              <a:spcBef>
                <a:spcPts val="0"/>
              </a:spcBef>
              <a:buClr>
                <a:srgbClr val="000000"/>
              </a:buClr>
              <a:buSzPts val="1400"/>
            </a:pPr>
            <a:r>
              <a:rPr lang="en" sz="1400" b="0" i="0" u="none" strike="noStrike" cap="none" dirty="0">
                <a:solidFill>
                  <a:srgbClr val="000000"/>
                </a:solidFill>
                <a:latin typeface="Calibri"/>
                <a:ea typeface="Calibri"/>
                <a:cs typeface="Calibri"/>
                <a:sym typeface="Calibri"/>
              </a:rPr>
              <a:t>Once the user clicks into Administrations, the available </a:t>
            </a:r>
            <a:r>
              <a:rPr lang="en" sz="1400" b="0" i="0" u="none" strike="noStrike" cap="none" dirty="0" smtClean="0">
                <a:solidFill>
                  <a:srgbClr val="000000"/>
                </a:solidFill>
                <a:latin typeface="Calibri"/>
                <a:ea typeface="Calibri"/>
                <a:cs typeface="Calibri"/>
                <a:sym typeface="Calibri"/>
              </a:rPr>
              <a:t>administrations </a:t>
            </a:r>
            <a:r>
              <a:rPr lang="en" sz="1400" b="0" i="0" u="none" strike="noStrike" cap="none" dirty="0">
                <a:solidFill>
                  <a:srgbClr val="000000"/>
                </a:solidFill>
                <a:latin typeface="Calibri"/>
                <a:ea typeface="Calibri"/>
                <a:cs typeface="Calibri"/>
                <a:sym typeface="Calibri"/>
              </a:rPr>
              <a:t>(tests) will be displayed </a:t>
            </a:r>
            <a:r>
              <a:rPr lang="en" sz="1400" b="0" i="0" u="none" strike="noStrike" cap="none" dirty="0" smtClean="0">
                <a:solidFill>
                  <a:srgbClr val="000000"/>
                </a:solidFill>
                <a:latin typeface="Calibri"/>
                <a:ea typeface="Calibri"/>
                <a:cs typeface="Calibri"/>
                <a:sym typeface="Calibri"/>
              </a:rPr>
              <a:t>as pictured. </a:t>
            </a:r>
            <a:r>
              <a:rPr lang="en-US" sz="1400" dirty="0" smtClean="0">
                <a:solidFill>
                  <a:srgbClr val="000000"/>
                </a:solidFill>
              </a:rPr>
              <a:t>Forms will be assigned by the test vendor in advance by the week of January 17.</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pic>
        <p:nvPicPr>
          <p:cNvPr id="5" name="Google Shape;270;p22"/>
          <p:cNvPicPr preferRelativeResize="0"/>
          <p:nvPr/>
        </p:nvPicPr>
        <p:blipFill rotWithShape="1">
          <a:blip r:embed="rId2">
            <a:alphaModFix/>
          </a:blip>
          <a:srcRect/>
          <a:stretch/>
        </p:blipFill>
        <p:spPr>
          <a:xfrm>
            <a:off x="3600450" y="1355735"/>
            <a:ext cx="5000626" cy="3038165"/>
          </a:xfrm>
          <a:prstGeom prst="rect">
            <a:avLst/>
          </a:prstGeom>
          <a:noFill/>
          <a:ln>
            <a:noFill/>
          </a:ln>
        </p:spPr>
      </p:pic>
    </p:spTree>
    <p:extLst>
      <p:ext uri="{BB962C8B-B14F-4D97-AF65-F5344CB8AC3E}">
        <p14:creationId xmlns:p14="http://schemas.microsoft.com/office/powerpoint/2010/main" val="1961485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File Upload</a:t>
            </a:r>
            <a:endParaRPr lang="en-US" dirty="0"/>
          </a:p>
        </p:txBody>
      </p:sp>
      <p:sp>
        <p:nvSpPr>
          <p:cNvPr id="3" name="Text Placeholder 2"/>
          <p:cNvSpPr>
            <a:spLocks noGrp="1"/>
          </p:cNvSpPr>
          <p:nvPr>
            <p:ph type="body" idx="1"/>
          </p:nvPr>
        </p:nvSpPr>
        <p:spPr>
          <a:xfrm>
            <a:off x="685800" y="1187288"/>
            <a:ext cx="7533861" cy="2867877"/>
          </a:xfrm>
        </p:spPr>
        <p:txBody>
          <a:bodyPr/>
          <a:lstStyle/>
          <a:p>
            <a:pPr marL="0" lvl="0" indent="0">
              <a:lnSpc>
                <a:spcPct val="100000"/>
              </a:lnSpc>
              <a:spcBef>
                <a:spcPts val="0"/>
              </a:spcBef>
              <a:buSzPts val="3200"/>
              <a:buNone/>
            </a:pPr>
            <a:r>
              <a:rPr lang="en-US" dirty="0" smtClean="0">
                <a:solidFill>
                  <a:srgbClr val="000000"/>
                </a:solidFill>
              </a:rPr>
              <a:t>It is the responsibility of all school system data managers to provide a file per protocols outlined in the TSDL file layout prior to each assessment window.  The next data file will be due on March 25. The file should:</a:t>
            </a:r>
          </a:p>
          <a:p>
            <a:pPr marL="0" indent="0">
              <a:lnSpc>
                <a:spcPct val="100000"/>
              </a:lnSpc>
              <a:spcBef>
                <a:spcPts val="0"/>
              </a:spcBef>
              <a:buSzPts val="3200"/>
              <a:buNone/>
            </a:pPr>
            <a:endParaRPr lang="en-US" dirty="0"/>
          </a:p>
          <a:p>
            <a:pPr lvl="0">
              <a:lnSpc>
                <a:spcPct val="100000"/>
              </a:lnSpc>
              <a:spcBef>
                <a:spcPts val="0"/>
              </a:spcBef>
              <a:buClr>
                <a:srgbClr val="000000"/>
              </a:buClr>
            </a:pPr>
            <a:r>
              <a:rPr lang="en-US" dirty="0" smtClean="0">
                <a:solidFill>
                  <a:srgbClr val="000000"/>
                </a:solidFill>
              </a:rPr>
              <a:t>Include all students who are participating in the </a:t>
            </a:r>
            <a:r>
              <a:rPr lang="en-US" dirty="0">
                <a:solidFill>
                  <a:srgbClr val="000000"/>
                </a:solidFill>
              </a:rPr>
              <a:t>LEAP Innovative </a:t>
            </a:r>
            <a:r>
              <a:rPr lang="en-US" dirty="0" smtClean="0">
                <a:solidFill>
                  <a:srgbClr val="000000"/>
                </a:solidFill>
              </a:rPr>
              <a:t>Assessment </a:t>
            </a:r>
            <a:r>
              <a:rPr lang="en-US" dirty="0">
                <a:solidFill>
                  <a:srgbClr val="000000"/>
                </a:solidFill>
              </a:rPr>
              <a:t>(Operational, Field Test, and Pilot</a:t>
            </a:r>
            <a:r>
              <a:rPr lang="en-US" dirty="0" smtClean="0">
                <a:solidFill>
                  <a:srgbClr val="000000"/>
                </a:solidFill>
              </a:rPr>
              <a:t>).</a:t>
            </a:r>
          </a:p>
          <a:p>
            <a:pPr lvl="0">
              <a:lnSpc>
                <a:spcPct val="100000"/>
              </a:lnSpc>
              <a:spcBef>
                <a:spcPts val="0"/>
              </a:spcBef>
              <a:buClr>
                <a:srgbClr val="000000"/>
              </a:buClr>
            </a:pPr>
            <a:r>
              <a:rPr lang="en-US" dirty="0" smtClean="0">
                <a:solidFill>
                  <a:srgbClr val="000000"/>
                </a:solidFill>
              </a:rPr>
              <a:t>Include each student only one time (the most common error is multiple records for a single student)</a:t>
            </a:r>
            <a:endParaRPr lang="en-US" dirty="0"/>
          </a:p>
          <a:p>
            <a:pPr lvl="0">
              <a:lnSpc>
                <a:spcPct val="100000"/>
              </a:lnSpc>
              <a:spcBef>
                <a:spcPts val="0"/>
              </a:spcBef>
              <a:buClr>
                <a:srgbClr val="000000"/>
              </a:buClr>
            </a:pPr>
            <a:r>
              <a:rPr lang="en-US" dirty="0" smtClean="0">
                <a:solidFill>
                  <a:srgbClr val="000000"/>
                </a:solidFill>
              </a:rPr>
              <a:t>Use the course code that best corresponds to the course in which the unit is taught.</a:t>
            </a:r>
            <a:endParaRPr lang="en-US" dirty="0">
              <a:solidFill>
                <a:srgbClr val="000000"/>
              </a:solidFill>
            </a:endParaRPr>
          </a:p>
          <a:p>
            <a:endParaRPr lang="en-US" dirty="0"/>
          </a:p>
        </p:txBody>
      </p:sp>
    </p:spTree>
    <p:extLst>
      <p:ext uri="{BB962C8B-B14F-4D97-AF65-F5344CB8AC3E}">
        <p14:creationId xmlns:p14="http://schemas.microsoft.com/office/powerpoint/2010/main" val="923937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Verifying Class Rosters</a:t>
            </a:r>
            <a:endParaRPr lang="en-US" dirty="0"/>
          </a:p>
        </p:txBody>
      </p:sp>
      <p:sp>
        <p:nvSpPr>
          <p:cNvPr id="4" name="Google Shape;276;p23"/>
          <p:cNvSpPr txBox="1">
            <a:spLocks noGrp="1"/>
          </p:cNvSpPr>
          <p:nvPr>
            <p:ph type="body" idx="1"/>
          </p:nvPr>
        </p:nvSpPr>
        <p:spPr>
          <a:xfrm>
            <a:off x="430075" y="1241125"/>
            <a:ext cx="2332175" cy="33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smtClean="0">
                <a:solidFill>
                  <a:srgbClr val="000000"/>
                </a:solidFill>
                <a:latin typeface="Calibri"/>
                <a:ea typeface="Calibri"/>
                <a:cs typeface="Calibri"/>
                <a:sym typeface="Calibri"/>
              </a:rPr>
              <a:t>STCs </a:t>
            </a:r>
            <a:r>
              <a:rPr lang="en" sz="1400" b="0" i="0" u="none" strike="noStrike" cap="none" dirty="0">
                <a:solidFill>
                  <a:srgbClr val="000000"/>
                </a:solidFill>
                <a:latin typeface="Calibri"/>
                <a:ea typeface="Calibri"/>
                <a:cs typeface="Calibri"/>
                <a:sym typeface="Calibri"/>
              </a:rPr>
              <a:t>verify the class roster</a:t>
            </a:r>
            <a:endParaRPr sz="1400" b="0" i="0" u="none" strike="noStrike" cap="none" dirty="0">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dirty="0">
              <a:solidFill>
                <a:srgbClr val="000000"/>
              </a:solidFill>
              <a:latin typeface="Calibri"/>
              <a:ea typeface="Calibri"/>
              <a:cs typeface="Calibri"/>
              <a:sym typeface="Calibri"/>
            </a:endParaRPr>
          </a:p>
          <a:p>
            <a:pPr marL="425450" indent="-285750">
              <a:lnSpc>
                <a:spcPct val="100000"/>
              </a:lnSpc>
              <a:spcBef>
                <a:spcPts val="0"/>
              </a:spcBef>
              <a:buClr>
                <a:srgbClr val="000000"/>
              </a:buClr>
              <a:buSzPts val="1400"/>
            </a:pPr>
            <a:r>
              <a:rPr lang="en" sz="1400" dirty="0" smtClean="0">
                <a:solidFill>
                  <a:srgbClr val="000000"/>
                </a:solidFill>
              </a:rPr>
              <a:t>Review the students listed in the roster.</a:t>
            </a:r>
          </a:p>
          <a:p>
            <a:pPr marL="139700" indent="0">
              <a:lnSpc>
                <a:spcPct val="100000"/>
              </a:lnSpc>
              <a:spcBef>
                <a:spcPts val="0"/>
              </a:spcBef>
              <a:buClr>
                <a:srgbClr val="000000"/>
              </a:buClr>
              <a:buSzPts val="1400"/>
              <a:buNone/>
            </a:pPr>
            <a:endParaRPr sz="1400" b="0" i="0" u="none" strike="noStrike" cap="none" dirty="0">
              <a:solidFill>
                <a:srgbClr val="000000"/>
              </a:solidFill>
              <a:latin typeface="Calibri"/>
              <a:ea typeface="Calibri"/>
              <a:cs typeface="Calibri"/>
              <a:sym typeface="Calibri"/>
            </a:endParaRPr>
          </a:p>
          <a:p>
            <a:pPr marL="425450" indent="-285750">
              <a:lnSpc>
                <a:spcPct val="100000"/>
              </a:lnSpc>
              <a:spcBef>
                <a:spcPts val="0"/>
              </a:spcBef>
            </a:pPr>
            <a:r>
              <a:rPr lang="en" sz="1400" b="0" i="0" u="none" strike="noStrike" cap="none" dirty="0">
                <a:solidFill>
                  <a:srgbClr val="000000"/>
                </a:solidFill>
                <a:latin typeface="Calibri"/>
                <a:ea typeface="Calibri"/>
                <a:cs typeface="Calibri"/>
                <a:sym typeface="Calibri"/>
              </a:rPr>
              <a:t>If the roster is incorrect, adjust the class roster. The test administrations update within an hour after the class is updated.</a:t>
            </a:r>
            <a:endParaRPr dirty="0"/>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dirty="0">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pic>
        <p:nvPicPr>
          <p:cNvPr id="5" name="Google Shape;278;p23"/>
          <p:cNvPicPr preferRelativeResize="0"/>
          <p:nvPr/>
        </p:nvPicPr>
        <p:blipFill rotWithShape="1">
          <a:blip r:embed="rId2">
            <a:alphaModFix/>
          </a:blip>
          <a:srcRect/>
          <a:stretch/>
        </p:blipFill>
        <p:spPr>
          <a:xfrm>
            <a:off x="2967859" y="1336375"/>
            <a:ext cx="3208332" cy="2096533"/>
          </a:xfrm>
          <a:prstGeom prst="rect">
            <a:avLst/>
          </a:prstGeom>
          <a:noFill/>
          <a:ln>
            <a:noFill/>
          </a:ln>
        </p:spPr>
      </p:pic>
      <p:pic>
        <p:nvPicPr>
          <p:cNvPr id="6" name="Google Shape;277;p23"/>
          <p:cNvPicPr preferRelativeResize="0"/>
          <p:nvPr/>
        </p:nvPicPr>
        <p:blipFill rotWithShape="1">
          <a:blip r:embed="rId3">
            <a:alphaModFix/>
          </a:blip>
          <a:srcRect/>
          <a:stretch/>
        </p:blipFill>
        <p:spPr>
          <a:xfrm>
            <a:off x="4141975" y="3197173"/>
            <a:ext cx="4572000" cy="1407552"/>
          </a:xfrm>
          <a:prstGeom prst="rect">
            <a:avLst/>
          </a:prstGeom>
          <a:noFill/>
          <a:ln>
            <a:noFill/>
          </a:ln>
        </p:spPr>
      </p:pic>
    </p:spTree>
    <p:extLst>
      <p:ext uri="{BB962C8B-B14F-4D97-AF65-F5344CB8AC3E}">
        <p14:creationId xmlns:p14="http://schemas.microsoft.com/office/powerpoint/2010/main" val="37570283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Transfers</a:t>
            </a:r>
            <a:endParaRPr lang="en-US" dirty="0"/>
          </a:p>
        </p:txBody>
      </p:sp>
      <p:graphicFrame>
        <p:nvGraphicFramePr>
          <p:cNvPr id="4" name="Table 3"/>
          <p:cNvGraphicFramePr>
            <a:graphicFrameLocks noGrp="1"/>
          </p:cNvGraphicFramePr>
          <p:nvPr/>
        </p:nvGraphicFramePr>
        <p:xfrm>
          <a:off x="648954" y="1336375"/>
          <a:ext cx="7846141" cy="3272897"/>
        </p:xfrm>
        <a:graphic>
          <a:graphicData uri="http://schemas.openxmlformats.org/drawingml/2006/table">
            <a:tbl>
              <a:tblPr bandRow="1">
                <a:tableStyleId>{47E5B1D7-7E24-4C7A-94C0-64FDCA702A4B}</a:tableStyleId>
              </a:tblPr>
              <a:tblGrid>
                <a:gridCol w="3881512">
                  <a:extLst>
                    <a:ext uri="{9D8B030D-6E8A-4147-A177-3AD203B41FA5}">
                      <a16:colId xmlns:a16="http://schemas.microsoft.com/office/drawing/2014/main" val="3122630332"/>
                    </a:ext>
                  </a:extLst>
                </a:gridCol>
                <a:gridCol w="3964629">
                  <a:extLst>
                    <a:ext uri="{9D8B030D-6E8A-4147-A177-3AD203B41FA5}">
                      <a16:colId xmlns:a16="http://schemas.microsoft.com/office/drawing/2014/main" val="2678449252"/>
                    </a:ext>
                  </a:extLst>
                </a:gridCol>
              </a:tblGrid>
              <a:tr h="383457">
                <a:tc>
                  <a:txBody>
                    <a:bodyPr/>
                    <a:lstStyle/>
                    <a:p>
                      <a:pPr marL="0" marR="0">
                        <a:lnSpc>
                          <a:spcPct val="107000"/>
                        </a:lnSpc>
                        <a:spcBef>
                          <a:spcPts val="0"/>
                        </a:spcBef>
                        <a:spcAft>
                          <a:spcPts val="0"/>
                        </a:spcAft>
                      </a:pPr>
                      <a:r>
                        <a:rPr lang="en-US" sz="1400" b="1" dirty="0">
                          <a:effectLst/>
                        </a:rPr>
                        <a:t>If…</a:t>
                      </a:r>
                      <a:endParaRPr lang="en-US" sz="1400" b="1"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1400" b="1" dirty="0">
                          <a:effectLst/>
                        </a:rPr>
                        <a:t>Then…</a:t>
                      </a:r>
                      <a:endParaRPr lang="en-US" sz="1400" b="1"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14574924"/>
                  </a:ext>
                </a:extLst>
              </a:tr>
              <a:tr h="1246209">
                <a:tc>
                  <a:txBody>
                    <a:bodyPr/>
                    <a:lstStyle/>
                    <a:p>
                      <a:pPr marL="0" marR="0">
                        <a:lnSpc>
                          <a:spcPct val="107000"/>
                        </a:lnSpc>
                        <a:spcBef>
                          <a:spcPts val="0"/>
                        </a:spcBef>
                        <a:spcAft>
                          <a:spcPts val="0"/>
                        </a:spcAft>
                      </a:pPr>
                      <a:r>
                        <a:rPr lang="en-US" sz="1100" dirty="0">
                          <a:effectLst/>
                        </a:rPr>
                        <a:t>A student moves from one classroom to another classroom:</a:t>
                      </a:r>
                      <a:endParaRPr lang="en-US"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1100">
                          <a:effectLst/>
                          <a:highlight>
                            <a:srgbClr val="FFFFFF"/>
                          </a:highlight>
                        </a:rPr>
                        <a:t>The school test coordinator has the ability to update the Class Roster through ADAM. Then, the school test coordinator must select the “scan for new students” option </a:t>
                      </a:r>
                      <a:r>
                        <a:rPr lang="en-US" sz="1100">
                          <a:effectLst/>
                        </a:rPr>
                        <a:t>on the test administration card in ADAM</a:t>
                      </a:r>
                      <a:r>
                        <a:rPr lang="en-US" sz="1100">
                          <a:effectLst/>
                          <a:highlight>
                            <a:srgbClr val="FFFFFF"/>
                          </a:highlight>
                        </a:rPr>
                        <a:t>. This removes the student from the previous roster and places them on the roster for the new classroom. </a:t>
                      </a:r>
                      <a:endParaRPr lang="en-U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6319281"/>
                  </a:ext>
                </a:extLst>
              </a:tr>
              <a:tr h="415403">
                <a:tc>
                  <a:txBody>
                    <a:bodyPr/>
                    <a:lstStyle/>
                    <a:p>
                      <a:pPr marL="0" marR="0">
                        <a:lnSpc>
                          <a:spcPct val="107000"/>
                        </a:lnSpc>
                        <a:spcBef>
                          <a:spcPts val="0"/>
                        </a:spcBef>
                        <a:spcAft>
                          <a:spcPts val="0"/>
                        </a:spcAft>
                      </a:pPr>
                      <a:r>
                        <a:rPr lang="en-US" sz="1100">
                          <a:effectLst/>
                        </a:rPr>
                        <a:t>A new student moves into the school system prior to or during the school system test window:</a:t>
                      </a:r>
                      <a:endParaRPr lang="en-US" sz="1100">
                        <a:effectLst/>
                        <a:latin typeface="Calibri" panose="020F0502020204030204" pitchFamily="34" charset="0"/>
                        <a:ea typeface="Calibri" panose="020F0502020204030204" pitchFamily="34" charset="0"/>
                      </a:endParaRPr>
                    </a:p>
                  </a:txBody>
                  <a:tcPr marL="68580" marR="68580" marT="0" marB="0" anchor="ctr"/>
                </a:tc>
                <a:tc rowSpan="2">
                  <a:txBody>
                    <a:bodyPr/>
                    <a:lstStyle/>
                    <a:p>
                      <a:pPr marL="0" marR="0">
                        <a:lnSpc>
                          <a:spcPct val="107000"/>
                        </a:lnSpc>
                        <a:spcBef>
                          <a:spcPts val="0"/>
                        </a:spcBef>
                        <a:spcAft>
                          <a:spcPts val="0"/>
                        </a:spcAft>
                      </a:pPr>
                      <a:r>
                        <a:rPr lang="en-US" sz="1100">
                          <a:effectLst/>
                        </a:rPr>
                        <a:t>The district test coordinator and school test coordinator have the ability to manually add new students or move students who have transferred to a new school within the same school system.</a:t>
                      </a:r>
                      <a:endParaRPr lang="en-US" sz="11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36568778"/>
                  </a:ext>
                </a:extLst>
              </a:tr>
              <a:tr h="580829">
                <a:tc>
                  <a:txBody>
                    <a:bodyPr/>
                    <a:lstStyle/>
                    <a:p>
                      <a:pPr marL="0" marR="0">
                        <a:lnSpc>
                          <a:spcPct val="107000"/>
                        </a:lnSpc>
                        <a:spcBef>
                          <a:spcPts val="0"/>
                        </a:spcBef>
                        <a:spcAft>
                          <a:spcPts val="0"/>
                        </a:spcAft>
                      </a:pPr>
                      <a:r>
                        <a:rPr lang="en-US" sz="1100">
                          <a:effectLst/>
                        </a:rPr>
                        <a:t>A student moves from one school to another school within the participating school system prior to testing:</a:t>
                      </a:r>
                      <a:endParaRPr lang="en-US" sz="1100">
                        <a:effectLst/>
                        <a:latin typeface="Calibri" panose="020F0502020204030204" pitchFamily="34" charset="0"/>
                        <a:ea typeface="Calibri" panose="020F0502020204030204" pitchFamily="34" charset="0"/>
                      </a:endParaRPr>
                    </a:p>
                  </a:txBody>
                  <a:tcPr marL="68580" marR="68580" marT="0" marB="0" anchor="ctr"/>
                </a:tc>
                <a:tc vMerge="1">
                  <a:txBody>
                    <a:bodyPr/>
                    <a:lstStyle/>
                    <a:p>
                      <a:endParaRPr lang="en-US"/>
                    </a:p>
                  </a:txBody>
                  <a:tcPr/>
                </a:tc>
                <a:extLst>
                  <a:ext uri="{0D108BD9-81ED-4DB2-BD59-A6C34878D82A}">
                    <a16:rowId xmlns:a16="http://schemas.microsoft.com/office/drawing/2014/main" val="2911422702"/>
                  </a:ext>
                </a:extLst>
              </a:tr>
              <a:tr h="646999">
                <a:tc>
                  <a:txBody>
                    <a:bodyPr/>
                    <a:lstStyle/>
                    <a:p>
                      <a:pPr marL="0" marR="0">
                        <a:lnSpc>
                          <a:spcPct val="107000"/>
                        </a:lnSpc>
                        <a:spcBef>
                          <a:spcPts val="0"/>
                        </a:spcBef>
                        <a:spcAft>
                          <a:spcPts val="0"/>
                        </a:spcAft>
                      </a:pPr>
                      <a:r>
                        <a:rPr lang="en-US" sz="1100">
                          <a:effectLst/>
                        </a:rPr>
                        <a:t>A student moves into the school system or out of the school system to another system that is also participating in the assessment: </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nSpc>
                          <a:spcPct val="107000"/>
                        </a:lnSpc>
                        <a:spcBef>
                          <a:spcPts val="0"/>
                        </a:spcBef>
                        <a:spcAft>
                          <a:spcPts val="0"/>
                        </a:spcAft>
                      </a:pPr>
                      <a:r>
                        <a:rPr lang="en-US" sz="1100" dirty="0">
                          <a:effectLst/>
                        </a:rPr>
                        <a:t>Please contact the Help Desk for assistance by calling 855-866-5778. </a:t>
                      </a:r>
                      <a:endParaRPr lang="en-US" sz="11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684413182"/>
                  </a:ext>
                </a:extLst>
              </a:tr>
            </a:tbl>
          </a:graphicData>
        </a:graphic>
      </p:graphicFrame>
    </p:spTree>
    <p:extLst>
      <p:ext uri="{BB962C8B-B14F-4D97-AF65-F5344CB8AC3E}">
        <p14:creationId xmlns:p14="http://schemas.microsoft.com/office/powerpoint/2010/main" val="3005207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83"/>
          <p:cNvSpPr txBox="1">
            <a:spLocks noGrp="1"/>
          </p:cNvSpPr>
          <p:nvPr>
            <p:ph type="title"/>
          </p:nvPr>
        </p:nvSpPr>
        <p:spPr>
          <a:xfrm>
            <a:off x="3814916" y="1482800"/>
            <a:ext cx="5161936" cy="222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Innovative Assessment Program</a:t>
            </a:r>
            <a:br>
              <a:rPr lang="en-US" dirty="0" smtClean="0"/>
            </a:br>
            <a:r>
              <a:rPr lang="en-US" dirty="0" smtClean="0"/>
              <a:t>Winter Window Administration</a:t>
            </a:r>
            <a:endParaRPr dirty="0"/>
          </a:p>
          <a:p>
            <a:pPr marL="0" lvl="0" indent="0" algn="ctr" rtl="0">
              <a:spcBef>
                <a:spcPts val="0"/>
              </a:spcBef>
              <a:spcAft>
                <a:spcPts val="0"/>
              </a:spcAft>
              <a:buNone/>
            </a:pPr>
            <a:r>
              <a:rPr lang="en-US" dirty="0" smtClean="0"/>
              <a:t>January 10, 2022 </a:t>
            </a:r>
            <a:endParaRPr dirty="0"/>
          </a:p>
        </p:txBody>
      </p:sp>
      <p:sp>
        <p:nvSpPr>
          <p:cNvPr id="2" name="Rectangle 1"/>
          <p:cNvSpPr/>
          <p:nvPr/>
        </p:nvSpPr>
        <p:spPr>
          <a:xfrm>
            <a:off x="4454820" y="2417862"/>
            <a:ext cx="234360" cy="307777"/>
          </a:xfrm>
          <a:prstGeom prst="rect">
            <a:avLst/>
          </a:prstGeom>
        </p:spPr>
        <p:txBody>
          <a:bodyPr wrap="none">
            <a:spAutoFit/>
          </a:bodyPr>
          <a:lstStyle/>
          <a:p>
            <a:r>
              <a:rPr lang="en-US" dirty="0"/>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a Student</a:t>
            </a:r>
            <a:endParaRPr lang="en-US" dirty="0"/>
          </a:p>
        </p:txBody>
      </p:sp>
      <p:sp>
        <p:nvSpPr>
          <p:cNvPr id="3" name="Text Placeholder 2"/>
          <p:cNvSpPr>
            <a:spLocks noGrp="1"/>
          </p:cNvSpPr>
          <p:nvPr>
            <p:ph type="body" idx="1"/>
          </p:nvPr>
        </p:nvSpPr>
        <p:spPr>
          <a:xfrm>
            <a:off x="430075" y="1141166"/>
            <a:ext cx="8283900" cy="3363600"/>
          </a:xfrm>
        </p:spPr>
        <p:txBody>
          <a:bodyPr/>
          <a:lstStyle/>
          <a:p>
            <a:pPr marL="114300" indent="0">
              <a:buNone/>
            </a:pPr>
            <a:r>
              <a:rPr lang="en-US" sz="1600" dirty="0" smtClean="0"/>
              <a:t>Students have been preloaded into ADAM from the TSDL files that were submitted by participating school systems in December.  For new students, test coordinators can add them using the instructions below:</a:t>
            </a:r>
            <a:endParaRPr lang="en-US" sz="1200" dirty="0"/>
          </a:p>
          <a:p>
            <a:pPr lvl="0"/>
            <a:r>
              <a:rPr lang="en-US" sz="1200" dirty="0"/>
              <a:t>Log into ADAM </a:t>
            </a:r>
            <a:r>
              <a:rPr lang="en-US" sz="1200" u="sng" dirty="0">
                <a:hlinkClick r:id="rId2"/>
              </a:rPr>
              <a:t>www.adamexam.com</a:t>
            </a:r>
            <a:endParaRPr lang="en-US" sz="1200" dirty="0"/>
          </a:p>
          <a:p>
            <a:pPr lvl="0"/>
            <a:r>
              <a:rPr lang="en-US" sz="1200" dirty="0"/>
              <a:t>Navigate to the </a:t>
            </a:r>
            <a:r>
              <a:rPr lang="en-US" sz="1200" b="1" dirty="0"/>
              <a:t>Rostering</a:t>
            </a:r>
            <a:r>
              <a:rPr lang="en-US" sz="1200" dirty="0"/>
              <a:t> menu, then click </a:t>
            </a:r>
            <a:r>
              <a:rPr lang="en-US" sz="1200" b="1" dirty="0"/>
              <a:t>Users.</a:t>
            </a:r>
            <a:endParaRPr lang="en-US" sz="1200" dirty="0"/>
          </a:p>
          <a:p>
            <a:pPr lvl="0"/>
            <a:r>
              <a:rPr lang="en-US" sz="1200" dirty="0"/>
              <a:t>Click the </a:t>
            </a:r>
            <a:r>
              <a:rPr lang="en-US" sz="1200" b="1" i="1" dirty="0"/>
              <a:t>Create New</a:t>
            </a:r>
            <a:r>
              <a:rPr lang="en-US" sz="1200" dirty="0"/>
              <a:t> button in the top right of the page</a:t>
            </a:r>
            <a:r>
              <a:rPr lang="en-US" sz="1200" dirty="0" smtClean="0"/>
              <a:t>.</a:t>
            </a:r>
          </a:p>
          <a:p>
            <a:pPr lvl="0"/>
            <a:r>
              <a:rPr lang="en-US" sz="1200" dirty="0"/>
              <a:t>Fill out  </a:t>
            </a:r>
          </a:p>
          <a:p>
            <a:pPr lvl="1"/>
            <a:r>
              <a:rPr lang="en-US" sz="1200" b="1" dirty="0"/>
              <a:t>Given Name</a:t>
            </a:r>
            <a:r>
              <a:rPr lang="en-US" sz="1200" dirty="0"/>
              <a:t> with the student's First Name. </a:t>
            </a:r>
            <a:br>
              <a:rPr lang="en-US" sz="1200" dirty="0"/>
            </a:br>
            <a:r>
              <a:rPr lang="en-US" sz="1200" dirty="0"/>
              <a:t>Use proper case 'Jeremy'</a:t>
            </a:r>
          </a:p>
          <a:p>
            <a:pPr lvl="1"/>
            <a:r>
              <a:rPr lang="en-US" sz="1200" b="1" dirty="0"/>
              <a:t>Family Name</a:t>
            </a:r>
            <a:r>
              <a:rPr lang="en-US" sz="1200" dirty="0"/>
              <a:t> with the student's Last Name. </a:t>
            </a:r>
            <a:br>
              <a:rPr lang="en-US" sz="1200" dirty="0"/>
            </a:br>
            <a:r>
              <a:rPr lang="en-US" sz="1200" dirty="0"/>
              <a:t>Use proper case 'Smith'</a:t>
            </a:r>
          </a:p>
          <a:p>
            <a:pPr lvl="1"/>
            <a:r>
              <a:rPr lang="en-US" sz="1200" b="1" dirty="0"/>
              <a:t>Role</a:t>
            </a:r>
            <a:r>
              <a:rPr lang="en-US" sz="1200" dirty="0"/>
              <a:t> choose Student Role from the drop down list</a:t>
            </a:r>
          </a:p>
          <a:p>
            <a:pPr lvl="1"/>
            <a:r>
              <a:rPr lang="en-US" sz="1200" b="1" dirty="0"/>
              <a:t>Identifier</a:t>
            </a:r>
            <a:r>
              <a:rPr lang="en-US" sz="1200" dirty="0"/>
              <a:t> with the state student id of the student</a:t>
            </a:r>
            <a:br>
              <a:rPr lang="en-US" sz="1200" dirty="0"/>
            </a:br>
            <a:r>
              <a:rPr lang="en-US" sz="1200" dirty="0"/>
              <a:t>This is a 10 digit number</a:t>
            </a:r>
          </a:p>
          <a:p>
            <a:pPr lvl="1"/>
            <a:r>
              <a:rPr lang="en-US" sz="1200" b="1" dirty="0"/>
              <a:t>Grades </a:t>
            </a:r>
            <a:r>
              <a:rPr lang="en-US" sz="1200" dirty="0"/>
              <a:t>choose ONE grade from the drop down list for the student</a:t>
            </a:r>
          </a:p>
          <a:p>
            <a:pPr lvl="0"/>
            <a:endParaRPr lang="en-US" sz="1200" dirty="0"/>
          </a:p>
          <a:p>
            <a:pPr marL="114300" indent="0">
              <a:buNone/>
            </a:pPr>
            <a:endParaRPr lang="en-US" dirty="0"/>
          </a:p>
        </p:txBody>
      </p:sp>
    </p:spTree>
    <p:extLst>
      <p:ext uri="{BB962C8B-B14F-4D97-AF65-F5344CB8AC3E}">
        <p14:creationId xmlns:p14="http://schemas.microsoft.com/office/powerpoint/2010/main" val="3515250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Student, cont.</a:t>
            </a:r>
            <a:endParaRPr lang="en-US" dirty="0"/>
          </a:p>
        </p:txBody>
      </p:sp>
      <p:sp>
        <p:nvSpPr>
          <p:cNvPr id="3" name="Text Placeholder 2"/>
          <p:cNvSpPr>
            <a:spLocks noGrp="1"/>
          </p:cNvSpPr>
          <p:nvPr>
            <p:ph type="body" idx="1"/>
          </p:nvPr>
        </p:nvSpPr>
        <p:spPr/>
        <p:txBody>
          <a:bodyPr/>
          <a:lstStyle/>
          <a:p>
            <a:pPr marL="571500" lvl="1" indent="0">
              <a:buNone/>
            </a:pPr>
            <a:r>
              <a:rPr lang="en-US" sz="1200" b="1" dirty="0" smtClean="0"/>
              <a:t>Fill Out, cont.</a:t>
            </a:r>
          </a:p>
          <a:p>
            <a:pPr lvl="1"/>
            <a:endParaRPr lang="en-US" sz="1200" b="1" dirty="0"/>
          </a:p>
          <a:p>
            <a:pPr lvl="1"/>
            <a:r>
              <a:rPr lang="en-US" sz="1200" b="1" dirty="0" smtClean="0"/>
              <a:t>Org </a:t>
            </a:r>
            <a:r>
              <a:rPr lang="en-US" sz="1200" b="1" dirty="0"/>
              <a:t>Scope</a:t>
            </a:r>
            <a:r>
              <a:rPr lang="en-US" sz="1200" dirty="0"/>
              <a:t> </a:t>
            </a:r>
            <a:r>
              <a:rPr lang="en-US" sz="1200" i="1" dirty="0"/>
              <a:t>choose the school the student is attending </a:t>
            </a:r>
            <a:r>
              <a:rPr lang="en-US" sz="1200" dirty="0"/>
              <a:t>from the drop down </a:t>
            </a:r>
            <a:r>
              <a:rPr lang="en-US" sz="1200" dirty="0" smtClean="0"/>
              <a:t>list</a:t>
            </a:r>
            <a:r>
              <a:rPr lang="en-US" sz="1200" dirty="0"/>
              <a:t/>
            </a:r>
            <a:br>
              <a:rPr lang="en-US" sz="1200" dirty="0"/>
            </a:br>
            <a:r>
              <a:rPr lang="en-US" sz="1200" dirty="0"/>
              <a:t>The student should only be in a single </a:t>
            </a:r>
            <a:r>
              <a:rPr lang="en-US" sz="1200" dirty="0" smtClean="0"/>
              <a:t>school.</a:t>
            </a:r>
            <a:endParaRPr lang="en-US" sz="1200" dirty="0"/>
          </a:p>
          <a:p>
            <a:pPr lvl="1"/>
            <a:r>
              <a:rPr lang="en-US" sz="1200" b="1" dirty="0"/>
              <a:t>Classes</a:t>
            </a:r>
            <a:r>
              <a:rPr lang="en-US" sz="1200" dirty="0"/>
              <a:t> choose </a:t>
            </a:r>
            <a:r>
              <a:rPr lang="en-US" sz="1200" i="1" dirty="0"/>
              <a:t>ONE class </a:t>
            </a:r>
            <a:r>
              <a:rPr lang="en-US" sz="1200" dirty="0"/>
              <a:t>from the drop down list to enroll the student </a:t>
            </a:r>
            <a:br>
              <a:rPr lang="en-US" sz="1200" dirty="0"/>
            </a:br>
            <a:r>
              <a:rPr lang="en-US" sz="1200" dirty="0"/>
              <a:t>The class is used to deliver the grade and school appropriate test to the student</a:t>
            </a:r>
          </a:p>
          <a:p>
            <a:pPr lvl="1"/>
            <a:r>
              <a:rPr lang="en-US" sz="1200" b="1" dirty="0"/>
              <a:t>Sourced ID</a:t>
            </a:r>
            <a:r>
              <a:rPr lang="en-US" sz="1200" dirty="0"/>
              <a:t> with the state student id of the student</a:t>
            </a:r>
            <a:br>
              <a:rPr lang="en-US" sz="1200" dirty="0"/>
            </a:br>
            <a:r>
              <a:rPr lang="en-US" sz="1200" dirty="0"/>
              <a:t>This is </a:t>
            </a:r>
            <a:r>
              <a:rPr lang="en-US" sz="1200" dirty="0" smtClean="0"/>
              <a:t>the </a:t>
            </a:r>
            <a:r>
              <a:rPr lang="en-US" sz="1200" dirty="0"/>
              <a:t>10 </a:t>
            </a:r>
            <a:r>
              <a:rPr lang="en-US" sz="1200" dirty="0" smtClean="0"/>
              <a:t>digit LASID </a:t>
            </a:r>
            <a:r>
              <a:rPr lang="en-US" sz="1200" dirty="0"/>
              <a:t>number and should match what you set in the </a:t>
            </a:r>
            <a:r>
              <a:rPr lang="en-US" sz="1200" b="1" dirty="0"/>
              <a:t>Identifier</a:t>
            </a:r>
            <a:r>
              <a:rPr lang="en-US" sz="1200" dirty="0"/>
              <a:t> field</a:t>
            </a:r>
          </a:p>
          <a:p>
            <a:pPr lvl="1"/>
            <a:r>
              <a:rPr lang="en-US" sz="1200" b="1" dirty="0"/>
              <a:t>Username</a:t>
            </a:r>
            <a:r>
              <a:rPr lang="en-US" sz="1200" dirty="0"/>
              <a:t> leave blank</a:t>
            </a:r>
          </a:p>
          <a:p>
            <a:pPr lvl="1"/>
            <a:r>
              <a:rPr lang="en-US" sz="1200" b="1" dirty="0"/>
              <a:t>User Email</a:t>
            </a:r>
            <a:r>
              <a:rPr lang="en-US" sz="1200" dirty="0"/>
              <a:t> set this field to blank.  We do not capture student email address</a:t>
            </a:r>
          </a:p>
          <a:p>
            <a:pPr lvl="1"/>
            <a:r>
              <a:rPr lang="en-US" sz="1200" b="1" dirty="0"/>
              <a:t>Accommodations</a:t>
            </a:r>
            <a:r>
              <a:rPr lang="en-US" sz="1200" dirty="0"/>
              <a:t> set the check box if the student has a Text To Speech accommodation</a:t>
            </a:r>
            <a:br>
              <a:rPr lang="en-US" sz="1200" dirty="0"/>
            </a:br>
            <a:r>
              <a:rPr lang="en-US" sz="1200" dirty="0"/>
              <a:t>This is found on the top right of the </a:t>
            </a:r>
            <a:r>
              <a:rPr lang="en-US" sz="1200" dirty="0" smtClean="0"/>
              <a:t>page.</a:t>
            </a:r>
            <a:r>
              <a:rPr lang="en-US" sz="1200" dirty="0"/>
              <a:t/>
            </a:r>
            <a:br>
              <a:rPr lang="en-US" sz="1200" dirty="0"/>
            </a:br>
            <a:r>
              <a:rPr lang="en-US" sz="1200" dirty="0"/>
              <a:t/>
            </a:r>
            <a:br>
              <a:rPr lang="en-US" sz="1200" dirty="0"/>
            </a:br>
            <a:r>
              <a:rPr lang="en-US" sz="1200" b="1" dirty="0"/>
              <a:t>Do not</a:t>
            </a:r>
            <a:r>
              <a:rPr lang="en-US" sz="1200" dirty="0"/>
              <a:t> use the Set Password feature. </a:t>
            </a:r>
          </a:p>
          <a:p>
            <a:pPr lvl="0"/>
            <a:r>
              <a:rPr lang="en-US" sz="1200" dirty="0"/>
              <a:t>Press the Submit button to Save.</a:t>
            </a:r>
          </a:p>
          <a:p>
            <a:endParaRPr lang="en-US" dirty="0"/>
          </a:p>
        </p:txBody>
      </p:sp>
    </p:spTree>
    <p:extLst>
      <p:ext uri="{BB962C8B-B14F-4D97-AF65-F5344CB8AC3E}">
        <p14:creationId xmlns:p14="http://schemas.microsoft.com/office/powerpoint/2010/main" val="23366666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Printing Test Cards</a:t>
            </a:r>
            <a:endParaRPr lang="en-US" dirty="0"/>
          </a:p>
        </p:txBody>
      </p:sp>
      <p:sp>
        <p:nvSpPr>
          <p:cNvPr id="4" name="Google Shape;284;p24"/>
          <p:cNvSpPr txBox="1">
            <a:spLocks noGrp="1"/>
          </p:cNvSpPr>
          <p:nvPr>
            <p:ph type="body" idx="1"/>
          </p:nvPr>
        </p:nvSpPr>
        <p:spPr>
          <a:xfrm>
            <a:off x="912399" y="1336375"/>
            <a:ext cx="2008325" cy="33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Calibri"/>
                <a:ea typeface="Calibri"/>
                <a:cs typeface="Calibri"/>
                <a:sym typeface="Calibri"/>
              </a:rPr>
              <a:t>After verifying the class roster</a:t>
            </a:r>
            <a:endParaRPr sz="1400" b="0" i="0" u="none" strike="noStrike" cap="none" dirty="0">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dirty="0">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dirty="0">
                <a:solidFill>
                  <a:srgbClr val="000000"/>
                </a:solidFill>
                <a:latin typeface="Calibri"/>
                <a:ea typeface="Calibri"/>
                <a:cs typeface="Calibri"/>
                <a:sym typeface="Calibri"/>
              </a:rPr>
              <a:t>Print the test cards (includes roster + proctor pw and student cards)</a:t>
            </a:r>
            <a:endParaRPr dirty="0"/>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dirty="0">
                <a:solidFill>
                  <a:srgbClr val="000000"/>
                </a:solidFill>
                <a:latin typeface="Calibri"/>
                <a:ea typeface="Calibri"/>
                <a:cs typeface="Calibri"/>
                <a:sym typeface="Calibri"/>
              </a:rPr>
              <a:t>View Proctor Groups</a:t>
            </a:r>
            <a:endParaRPr dirty="0"/>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pic>
        <p:nvPicPr>
          <p:cNvPr id="5" name="Google Shape;285;p24"/>
          <p:cNvPicPr preferRelativeResize="0"/>
          <p:nvPr/>
        </p:nvPicPr>
        <p:blipFill rotWithShape="1">
          <a:blip r:embed="rId2">
            <a:alphaModFix/>
          </a:blip>
          <a:srcRect/>
          <a:stretch/>
        </p:blipFill>
        <p:spPr>
          <a:xfrm>
            <a:off x="3403048" y="1336375"/>
            <a:ext cx="4683677" cy="3363600"/>
          </a:xfrm>
          <a:prstGeom prst="rect">
            <a:avLst/>
          </a:prstGeom>
          <a:noFill/>
          <a:ln>
            <a:noFill/>
          </a:ln>
        </p:spPr>
      </p:pic>
    </p:spTree>
    <p:extLst>
      <p:ext uri="{BB962C8B-B14F-4D97-AF65-F5344CB8AC3E}">
        <p14:creationId xmlns:p14="http://schemas.microsoft.com/office/powerpoint/2010/main" val="1593619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Roster Versions of Print Cards</a:t>
            </a:r>
            <a:endParaRPr lang="en-US" dirty="0"/>
          </a:p>
        </p:txBody>
      </p:sp>
      <p:sp>
        <p:nvSpPr>
          <p:cNvPr id="4" name="Google Shape;291;p25"/>
          <p:cNvSpPr txBox="1">
            <a:spLocks noGrp="1"/>
          </p:cNvSpPr>
          <p:nvPr>
            <p:ph type="body" idx="1"/>
          </p:nvPr>
        </p:nvSpPr>
        <p:spPr>
          <a:xfrm>
            <a:off x="430075" y="1336375"/>
            <a:ext cx="2675075" cy="336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smtClean="0">
                <a:solidFill>
                  <a:srgbClr val="000000"/>
                </a:solidFill>
                <a:latin typeface="Calibri"/>
                <a:ea typeface="Calibri"/>
                <a:cs typeface="Calibri"/>
                <a:sym typeface="Calibri"/>
              </a:rPr>
              <a:t>The roster </a:t>
            </a:r>
            <a:r>
              <a:rPr lang="en" sz="1400" dirty="0">
                <a:solidFill>
                  <a:srgbClr val="000000"/>
                </a:solidFill>
              </a:rPr>
              <a:t>v</a:t>
            </a:r>
            <a:r>
              <a:rPr lang="en" sz="1400" b="0" i="0" u="none" strike="noStrike" cap="none" dirty="0" smtClean="0">
                <a:solidFill>
                  <a:srgbClr val="000000"/>
                </a:solidFill>
                <a:latin typeface="Calibri"/>
                <a:ea typeface="Calibri"/>
                <a:cs typeface="Calibri"/>
                <a:sym typeface="Calibri"/>
              </a:rPr>
              <a:t>ersion </a:t>
            </a:r>
            <a:r>
              <a:rPr lang="en" sz="1400" b="0" i="0" u="none" strike="noStrike" cap="none" dirty="0">
                <a:solidFill>
                  <a:srgbClr val="000000"/>
                </a:solidFill>
                <a:latin typeface="Calibri"/>
                <a:ea typeface="Calibri"/>
                <a:cs typeface="Calibri"/>
                <a:sym typeface="Calibri"/>
              </a:rPr>
              <a:t>of the Print </a:t>
            </a:r>
            <a:r>
              <a:rPr lang="en" sz="1400" b="0" i="0" u="none" strike="noStrike" cap="none" dirty="0" smtClean="0">
                <a:solidFill>
                  <a:srgbClr val="000000"/>
                </a:solidFill>
                <a:latin typeface="Calibri"/>
                <a:ea typeface="Calibri"/>
                <a:cs typeface="Calibri"/>
                <a:sym typeface="Calibri"/>
              </a:rPr>
              <a:t>Card includes:</a:t>
            </a:r>
            <a:endParaRPr sz="1400" b="0" i="0" u="none" strike="noStrike" cap="none" dirty="0">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dirty="0">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dirty="0">
                <a:solidFill>
                  <a:srgbClr val="000000"/>
                </a:solidFill>
                <a:latin typeface="Calibri"/>
                <a:ea typeface="Calibri"/>
                <a:cs typeface="Calibri"/>
                <a:sym typeface="Calibri"/>
              </a:rPr>
              <a:t>Page for the Proctor with full roster</a:t>
            </a:r>
            <a:endParaRPr dirty="0"/>
          </a:p>
          <a:p>
            <a:pPr marL="457200" marR="0" lvl="0" indent="-317500" algn="l" rtl="0">
              <a:lnSpc>
                <a:spcPct val="100000"/>
              </a:lnSpc>
              <a:spcBef>
                <a:spcPts val="0"/>
              </a:spcBef>
              <a:spcAft>
                <a:spcPts val="0"/>
              </a:spcAft>
              <a:buClr>
                <a:srgbClr val="000000"/>
              </a:buClr>
              <a:buSzPts val="1400"/>
              <a:buFont typeface="Calibri"/>
              <a:buChar char="●"/>
            </a:pPr>
            <a:r>
              <a:rPr lang="en" sz="1400" b="0" i="0" u="none" strike="noStrike" cap="none" dirty="0">
                <a:solidFill>
                  <a:srgbClr val="000000"/>
                </a:solidFill>
                <a:latin typeface="Calibri"/>
                <a:ea typeface="Calibri"/>
                <a:cs typeface="Calibri"/>
                <a:sym typeface="Calibri"/>
              </a:rPr>
              <a:t>Individual Cards for each student with test code and identification</a:t>
            </a:r>
            <a:endParaRPr dirty="0"/>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dirty="0">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400"/>
              <a:buFont typeface="Calibri"/>
              <a:buNone/>
            </a:pP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pic>
        <p:nvPicPr>
          <p:cNvPr id="5" name="Google Shape;292;p25"/>
          <p:cNvPicPr preferRelativeResize="0"/>
          <p:nvPr/>
        </p:nvPicPr>
        <p:blipFill rotWithShape="1">
          <a:blip r:embed="rId2">
            <a:alphaModFix/>
          </a:blip>
          <a:srcRect/>
          <a:stretch/>
        </p:blipFill>
        <p:spPr>
          <a:xfrm>
            <a:off x="3440924" y="1238195"/>
            <a:ext cx="4313950" cy="2101894"/>
          </a:xfrm>
          <a:prstGeom prst="rect">
            <a:avLst/>
          </a:prstGeom>
          <a:noFill/>
          <a:ln>
            <a:noFill/>
          </a:ln>
        </p:spPr>
      </p:pic>
      <p:pic>
        <p:nvPicPr>
          <p:cNvPr id="6" name="Google Shape;293;p25"/>
          <p:cNvPicPr preferRelativeResize="0"/>
          <p:nvPr/>
        </p:nvPicPr>
        <p:blipFill rotWithShape="1">
          <a:blip r:embed="rId3">
            <a:alphaModFix/>
          </a:blip>
          <a:srcRect/>
          <a:stretch/>
        </p:blipFill>
        <p:spPr>
          <a:xfrm>
            <a:off x="3507599" y="3458562"/>
            <a:ext cx="4313950" cy="1387094"/>
          </a:xfrm>
          <a:prstGeom prst="rect">
            <a:avLst/>
          </a:prstGeom>
          <a:noFill/>
          <a:ln>
            <a:noFill/>
          </a:ln>
        </p:spPr>
      </p:pic>
    </p:spTree>
    <p:extLst>
      <p:ext uri="{BB962C8B-B14F-4D97-AF65-F5344CB8AC3E}">
        <p14:creationId xmlns:p14="http://schemas.microsoft.com/office/powerpoint/2010/main" val="25099000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Accountability Coding</a:t>
            </a:r>
            <a:endParaRPr lang="en-US" dirty="0"/>
          </a:p>
        </p:txBody>
      </p:sp>
      <p:sp>
        <p:nvSpPr>
          <p:cNvPr id="3" name="Text Placeholder 2"/>
          <p:cNvSpPr>
            <a:spLocks noGrp="1"/>
          </p:cNvSpPr>
          <p:nvPr>
            <p:ph type="body" idx="1"/>
          </p:nvPr>
        </p:nvSpPr>
        <p:spPr/>
        <p:txBody>
          <a:bodyPr/>
          <a:lstStyle/>
          <a:p>
            <a:pPr marL="114300" indent="0">
              <a:buNone/>
            </a:pPr>
            <a:r>
              <a:rPr lang="en-US" dirty="0" smtClean="0"/>
              <a:t>It is not necessary to apply accountability codes to students who are participating in the field or pilot tests. The only codes that must be applied are for students who are participating in grade 7 operational assessments and who do not test.</a:t>
            </a:r>
            <a:endParaRPr lang="en-US" dirty="0"/>
          </a:p>
        </p:txBody>
      </p:sp>
    </p:spTree>
    <p:extLst>
      <p:ext uri="{BB962C8B-B14F-4D97-AF65-F5344CB8AC3E}">
        <p14:creationId xmlns:p14="http://schemas.microsoft.com/office/powerpoint/2010/main" val="19282922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93"/>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Administration</a:t>
            </a:r>
            <a:endParaRPr dirty="0"/>
          </a:p>
        </p:txBody>
      </p:sp>
    </p:spTree>
    <p:extLst>
      <p:ext uri="{BB962C8B-B14F-4D97-AF65-F5344CB8AC3E}">
        <p14:creationId xmlns:p14="http://schemas.microsoft.com/office/powerpoint/2010/main" val="2352420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075" y="505700"/>
            <a:ext cx="8283900" cy="910200"/>
          </a:xfrm>
        </p:spPr>
        <p:txBody>
          <a:bodyPr/>
          <a:lstStyle/>
          <a:p>
            <a:r>
              <a:rPr lang="en" dirty="0" smtClean="0"/>
              <a:t>Grade 5 Pilot Administration</a:t>
            </a:r>
            <a:endParaRPr lang="en-US" dirty="0"/>
          </a:p>
        </p:txBody>
      </p:sp>
      <p:sp>
        <p:nvSpPr>
          <p:cNvPr id="5" name="Google Shape;321;p29"/>
          <p:cNvSpPr txBox="1"/>
          <p:nvPr/>
        </p:nvSpPr>
        <p:spPr>
          <a:xfrm>
            <a:off x="998750" y="3361503"/>
            <a:ext cx="7297525" cy="86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dirty="0" smtClean="0">
                <a:solidFill>
                  <a:srgbClr val="000000"/>
                </a:solidFill>
                <a:latin typeface="Calibri"/>
                <a:ea typeface="Calibri"/>
                <a:cs typeface="Calibri"/>
                <a:sym typeface="Calibri"/>
              </a:rPr>
              <a:t>NOTE: Section 2 for grade 5 has been changed from a 45 minute administration to a 60 minute administration.</a:t>
            </a:r>
            <a:endParaRPr sz="1800" b="0" i="0" u="none" strike="noStrike" cap="none" dirty="0">
              <a:solidFill>
                <a:srgbClr val="000000"/>
              </a:solidFill>
              <a:latin typeface="Calibri"/>
              <a:ea typeface="Calibri"/>
              <a:cs typeface="Calibri"/>
              <a:sym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3406991140"/>
              </p:ext>
            </p:extLst>
          </p:nvPr>
        </p:nvGraphicFramePr>
        <p:xfrm>
          <a:off x="776750" y="1832441"/>
          <a:ext cx="7519527" cy="1259840"/>
        </p:xfrm>
        <a:graphic>
          <a:graphicData uri="http://schemas.openxmlformats.org/drawingml/2006/table">
            <a:tbl>
              <a:tblPr firstRow="1" bandRow="1">
                <a:tableStyleId>{47E5B1D7-7E24-4C7A-94C0-64FDCA702A4B}</a:tableStyleId>
              </a:tblPr>
              <a:tblGrid>
                <a:gridCol w="2506509">
                  <a:extLst>
                    <a:ext uri="{9D8B030D-6E8A-4147-A177-3AD203B41FA5}">
                      <a16:colId xmlns:a16="http://schemas.microsoft.com/office/drawing/2014/main" val="1005439526"/>
                    </a:ext>
                  </a:extLst>
                </a:gridCol>
                <a:gridCol w="2506509">
                  <a:extLst>
                    <a:ext uri="{9D8B030D-6E8A-4147-A177-3AD203B41FA5}">
                      <a16:colId xmlns:a16="http://schemas.microsoft.com/office/drawing/2014/main" val="4069659631"/>
                    </a:ext>
                  </a:extLst>
                </a:gridCol>
                <a:gridCol w="2506509">
                  <a:extLst>
                    <a:ext uri="{9D8B030D-6E8A-4147-A177-3AD203B41FA5}">
                      <a16:colId xmlns:a16="http://schemas.microsoft.com/office/drawing/2014/main" val="3280871559"/>
                    </a:ext>
                  </a:extLst>
                </a:gridCol>
              </a:tblGrid>
              <a:tr h="370840">
                <a:tc>
                  <a:txBody>
                    <a:bodyPr/>
                    <a:lstStyle/>
                    <a:p>
                      <a:pPr algn="ctr"/>
                      <a:r>
                        <a:rPr lang="en-US" b="1" dirty="0" smtClean="0"/>
                        <a:t>Sections</a:t>
                      </a:r>
                      <a:endParaRPr lang="en-US" b="1" dirty="0"/>
                    </a:p>
                  </a:txBody>
                  <a:tcPr/>
                </a:tc>
                <a:tc>
                  <a:txBody>
                    <a:bodyPr/>
                    <a:lstStyle/>
                    <a:p>
                      <a:pPr algn="ctr"/>
                      <a:r>
                        <a:rPr lang="en-US" b="1" dirty="0" smtClean="0"/>
                        <a:t>Time</a:t>
                      </a:r>
                      <a:endParaRPr lang="en-US" b="1" dirty="0"/>
                    </a:p>
                  </a:txBody>
                  <a:tcPr/>
                </a:tc>
                <a:tc>
                  <a:txBody>
                    <a:bodyPr/>
                    <a:lstStyle/>
                    <a:p>
                      <a:pPr algn="ctr"/>
                      <a:r>
                        <a:rPr lang="en-US" b="1" dirty="0" smtClean="0"/>
                        <a:t>Materials</a:t>
                      </a:r>
                      <a:endParaRPr lang="en-US" b="1" dirty="0"/>
                    </a:p>
                  </a:txBody>
                  <a:tcPr/>
                </a:tc>
                <a:extLst>
                  <a:ext uri="{0D108BD9-81ED-4DB2-BD59-A6C34878D82A}">
                    <a16:rowId xmlns:a16="http://schemas.microsoft.com/office/drawing/2014/main" val="1596412146"/>
                  </a:ext>
                </a:extLst>
              </a:tr>
              <a:tr h="370840">
                <a:tc>
                  <a:txBody>
                    <a:bodyPr/>
                    <a:lstStyle/>
                    <a:p>
                      <a:pPr algn="ctr"/>
                      <a:r>
                        <a:rPr lang="en-US" dirty="0" smtClean="0"/>
                        <a:t>Section 1:</a:t>
                      </a:r>
                      <a:r>
                        <a:rPr lang="en-US" baseline="0" dirty="0" smtClean="0"/>
                        <a:t> (</a:t>
                      </a:r>
                      <a:r>
                        <a:rPr lang="en-US" dirty="0" smtClean="0"/>
                        <a:t>Unit Texts and Unit Related</a:t>
                      </a:r>
                      <a:r>
                        <a:rPr lang="en-US" baseline="0" dirty="0" smtClean="0"/>
                        <a:t> Texts)</a:t>
                      </a:r>
                      <a:endParaRPr lang="en-US" dirty="0"/>
                    </a:p>
                  </a:txBody>
                  <a:tcPr/>
                </a:tc>
                <a:tc>
                  <a:txBody>
                    <a:bodyPr/>
                    <a:lstStyle/>
                    <a:p>
                      <a:pPr algn="ctr"/>
                      <a:r>
                        <a:rPr lang="en-US" dirty="0" smtClean="0"/>
                        <a:t>45</a:t>
                      </a:r>
                      <a:r>
                        <a:rPr lang="en-US" baseline="0" dirty="0" smtClean="0"/>
                        <a:t> minutes</a:t>
                      </a:r>
                      <a:endParaRPr lang="en-US" dirty="0"/>
                    </a:p>
                  </a:txBody>
                  <a:tcPr/>
                </a:tc>
                <a:tc>
                  <a:txBody>
                    <a:bodyPr/>
                    <a:lstStyle/>
                    <a:p>
                      <a:pPr algn="ctr"/>
                      <a:r>
                        <a:rPr lang="en-US" dirty="0" smtClean="0"/>
                        <a:t>No text allowed</a:t>
                      </a:r>
                      <a:endParaRPr lang="en-US" dirty="0"/>
                    </a:p>
                  </a:txBody>
                  <a:tcPr/>
                </a:tc>
                <a:extLst>
                  <a:ext uri="{0D108BD9-81ED-4DB2-BD59-A6C34878D82A}">
                    <a16:rowId xmlns:a16="http://schemas.microsoft.com/office/drawing/2014/main" val="1743358911"/>
                  </a:ext>
                </a:extLst>
              </a:tr>
              <a:tr h="370840">
                <a:tc>
                  <a:txBody>
                    <a:bodyPr/>
                    <a:lstStyle/>
                    <a:p>
                      <a:pPr algn="ctr"/>
                      <a:r>
                        <a:rPr lang="en-US" dirty="0" smtClean="0"/>
                        <a:t>Section</a:t>
                      </a:r>
                      <a:r>
                        <a:rPr lang="en-US" baseline="0" dirty="0" smtClean="0"/>
                        <a:t> 2: Writing Task</a:t>
                      </a:r>
                      <a:endParaRPr lang="en-US" dirty="0"/>
                    </a:p>
                  </a:txBody>
                  <a:tcPr/>
                </a:tc>
                <a:tc>
                  <a:txBody>
                    <a:bodyPr/>
                    <a:lstStyle/>
                    <a:p>
                      <a:pPr algn="ctr"/>
                      <a:r>
                        <a:rPr lang="en-US" dirty="0" smtClean="0"/>
                        <a:t>60 minutes</a:t>
                      </a:r>
                      <a:endParaRPr lang="en-US" dirty="0"/>
                    </a:p>
                  </a:txBody>
                  <a:tcPr/>
                </a:tc>
                <a:tc>
                  <a:txBody>
                    <a:bodyPr/>
                    <a:lstStyle/>
                    <a:p>
                      <a:pPr algn="ctr"/>
                      <a:r>
                        <a:rPr lang="en-US" dirty="0" smtClean="0"/>
                        <a:t>No text allowed</a:t>
                      </a:r>
                      <a:endParaRPr lang="en-US" dirty="0"/>
                    </a:p>
                  </a:txBody>
                  <a:tcPr/>
                </a:tc>
                <a:extLst>
                  <a:ext uri="{0D108BD9-81ED-4DB2-BD59-A6C34878D82A}">
                    <a16:rowId xmlns:a16="http://schemas.microsoft.com/office/drawing/2014/main" val="389648974"/>
                  </a:ext>
                </a:extLst>
              </a:tr>
            </a:tbl>
          </a:graphicData>
        </a:graphic>
      </p:graphicFrame>
    </p:spTree>
    <p:extLst>
      <p:ext uri="{BB962C8B-B14F-4D97-AF65-F5344CB8AC3E}">
        <p14:creationId xmlns:p14="http://schemas.microsoft.com/office/powerpoint/2010/main" val="11167645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7 Operational Administration</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12774850"/>
              </p:ext>
            </p:extLst>
          </p:nvPr>
        </p:nvGraphicFramePr>
        <p:xfrm>
          <a:off x="430075" y="1370013"/>
          <a:ext cx="8283899" cy="3332885"/>
        </p:xfrm>
        <a:graphic>
          <a:graphicData uri="http://schemas.openxmlformats.org/drawingml/2006/table">
            <a:tbl>
              <a:tblPr firstRow="1" firstCol="1" bandRow="1">
                <a:tableStyleId>{47E5B1D7-7E24-4C7A-94C0-64FDCA702A4B}</a:tableStyleId>
              </a:tblPr>
              <a:tblGrid>
                <a:gridCol w="1519370">
                  <a:extLst>
                    <a:ext uri="{9D8B030D-6E8A-4147-A177-3AD203B41FA5}">
                      <a16:colId xmlns:a16="http://schemas.microsoft.com/office/drawing/2014/main" val="2803492087"/>
                    </a:ext>
                  </a:extLst>
                </a:gridCol>
                <a:gridCol w="2021867">
                  <a:extLst>
                    <a:ext uri="{9D8B030D-6E8A-4147-A177-3AD203B41FA5}">
                      <a16:colId xmlns:a16="http://schemas.microsoft.com/office/drawing/2014/main" val="526473324"/>
                    </a:ext>
                  </a:extLst>
                </a:gridCol>
                <a:gridCol w="1259898">
                  <a:extLst>
                    <a:ext uri="{9D8B030D-6E8A-4147-A177-3AD203B41FA5}">
                      <a16:colId xmlns:a16="http://schemas.microsoft.com/office/drawing/2014/main" val="1923952239"/>
                    </a:ext>
                  </a:extLst>
                </a:gridCol>
                <a:gridCol w="1643623">
                  <a:extLst>
                    <a:ext uri="{9D8B030D-6E8A-4147-A177-3AD203B41FA5}">
                      <a16:colId xmlns:a16="http://schemas.microsoft.com/office/drawing/2014/main" val="2649156084"/>
                    </a:ext>
                  </a:extLst>
                </a:gridCol>
                <a:gridCol w="1839141">
                  <a:extLst>
                    <a:ext uri="{9D8B030D-6E8A-4147-A177-3AD203B41FA5}">
                      <a16:colId xmlns:a16="http://schemas.microsoft.com/office/drawing/2014/main" val="2808423306"/>
                    </a:ext>
                  </a:extLst>
                </a:gridCol>
              </a:tblGrid>
              <a:tr h="452401">
                <a:tc>
                  <a:txBody>
                    <a:bodyPr/>
                    <a:lstStyle/>
                    <a:p>
                      <a:pPr marL="0" marR="0" algn="ctr">
                        <a:lnSpc>
                          <a:spcPct val="107000"/>
                        </a:lnSpc>
                        <a:spcBef>
                          <a:spcPts val="400"/>
                        </a:spcBef>
                        <a:spcAft>
                          <a:spcPts val="0"/>
                        </a:spcAft>
                      </a:pPr>
                      <a:r>
                        <a:rPr lang="en-US" sz="1200" b="1" dirty="0">
                          <a:effectLst/>
                        </a:rPr>
                        <a:t>TEST SECTION</a:t>
                      </a:r>
                      <a:endParaRPr lang="en-US" sz="1200" b="1" dirty="0">
                        <a:effectLst/>
                        <a:latin typeface="Calibri" panose="020F0502020204030204" pitchFamily="34" charset="0"/>
                        <a:ea typeface="Calibri" panose="020F0502020204030204" pitchFamily="34" charset="0"/>
                      </a:endParaRPr>
                    </a:p>
                  </a:txBody>
                  <a:tcPr marL="67860" marR="67860" marT="0" marB="0" anchor="ctr"/>
                </a:tc>
                <a:tc>
                  <a:txBody>
                    <a:bodyPr/>
                    <a:lstStyle/>
                    <a:p>
                      <a:pPr marL="0" marR="0" algn="ctr">
                        <a:lnSpc>
                          <a:spcPct val="107000"/>
                        </a:lnSpc>
                        <a:spcBef>
                          <a:spcPts val="400"/>
                        </a:spcBef>
                        <a:spcAft>
                          <a:spcPts val="0"/>
                        </a:spcAft>
                      </a:pPr>
                      <a:r>
                        <a:rPr lang="en-US" sz="1200" b="1">
                          <a:effectLst/>
                        </a:rPr>
                        <a:t>FOCUS OF EACH SECTION</a:t>
                      </a:r>
                      <a:endParaRPr lang="en-US" sz="1200" b="1">
                        <a:effectLst/>
                        <a:latin typeface="Calibri" panose="020F0502020204030204" pitchFamily="34" charset="0"/>
                        <a:ea typeface="Calibri" panose="020F0502020204030204" pitchFamily="34" charset="0"/>
                      </a:endParaRPr>
                    </a:p>
                  </a:txBody>
                  <a:tcPr marL="67860" marR="67860" marT="0" marB="0" anchor="ctr"/>
                </a:tc>
                <a:tc>
                  <a:txBody>
                    <a:bodyPr/>
                    <a:lstStyle/>
                    <a:p>
                      <a:pPr marL="0" marR="0" algn="ctr">
                        <a:lnSpc>
                          <a:spcPct val="107000"/>
                        </a:lnSpc>
                        <a:spcBef>
                          <a:spcPts val="400"/>
                        </a:spcBef>
                        <a:spcAft>
                          <a:spcPts val="400"/>
                        </a:spcAft>
                      </a:pPr>
                      <a:r>
                        <a:rPr lang="en-US" sz="1200" b="1">
                          <a:effectLst/>
                        </a:rPr>
                        <a:t>TESTING TIME</a:t>
                      </a:r>
                      <a:endParaRPr lang="en-US" sz="1200" b="1">
                        <a:effectLst/>
                        <a:latin typeface="Calibri" panose="020F0502020204030204" pitchFamily="34" charset="0"/>
                        <a:ea typeface="Calibri" panose="020F0502020204030204" pitchFamily="34" charset="0"/>
                      </a:endParaRPr>
                    </a:p>
                  </a:txBody>
                  <a:tcPr marL="67860" marR="67860" marT="0" marB="0" anchor="ctr"/>
                </a:tc>
                <a:tc>
                  <a:txBody>
                    <a:bodyPr/>
                    <a:lstStyle/>
                    <a:p>
                      <a:pPr marL="0" marR="0" algn="ctr">
                        <a:lnSpc>
                          <a:spcPct val="107000"/>
                        </a:lnSpc>
                        <a:spcBef>
                          <a:spcPts val="400"/>
                        </a:spcBef>
                        <a:spcAft>
                          <a:spcPts val="400"/>
                        </a:spcAft>
                      </a:pPr>
                      <a:r>
                        <a:rPr lang="en-US" sz="1200" b="1">
                          <a:effectLst/>
                        </a:rPr>
                        <a:t>TEST ADMINISTRATION</a:t>
                      </a:r>
                      <a:endParaRPr lang="en-US" sz="1200" b="1">
                        <a:effectLst/>
                        <a:latin typeface="Calibri" panose="020F0502020204030204" pitchFamily="34" charset="0"/>
                        <a:ea typeface="Calibri" panose="020F0502020204030204" pitchFamily="34" charset="0"/>
                      </a:endParaRPr>
                    </a:p>
                  </a:txBody>
                  <a:tcPr marL="67860" marR="67860" marT="0" marB="0" anchor="ctr"/>
                </a:tc>
                <a:tc>
                  <a:txBody>
                    <a:bodyPr/>
                    <a:lstStyle/>
                    <a:p>
                      <a:pPr marL="0" marR="0" algn="ctr">
                        <a:lnSpc>
                          <a:spcPct val="107000"/>
                        </a:lnSpc>
                        <a:spcBef>
                          <a:spcPts val="400"/>
                        </a:spcBef>
                        <a:spcAft>
                          <a:spcPts val="400"/>
                        </a:spcAft>
                      </a:pPr>
                      <a:r>
                        <a:rPr lang="en-US" sz="1200" b="1" dirty="0">
                          <a:effectLst/>
                        </a:rPr>
                        <a:t>TESTING MATERIALS</a:t>
                      </a:r>
                      <a:endParaRPr lang="en-US" sz="1200" b="1" dirty="0">
                        <a:effectLst/>
                        <a:latin typeface="Calibri" panose="020F0502020204030204" pitchFamily="34" charset="0"/>
                        <a:ea typeface="Calibri" panose="020F0502020204030204" pitchFamily="34" charset="0"/>
                      </a:endParaRPr>
                    </a:p>
                  </a:txBody>
                  <a:tcPr marL="67860" marR="67860" marT="0" marB="0" anchor="ctr"/>
                </a:tc>
                <a:extLst>
                  <a:ext uri="{0D108BD9-81ED-4DB2-BD59-A6C34878D82A}">
                    <a16:rowId xmlns:a16="http://schemas.microsoft.com/office/drawing/2014/main" val="2882708271"/>
                  </a:ext>
                </a:extLst>
              </a:tr>
              <a:tr h="995282">
                <a:tc>
                  <a:txBody>
                    <a:bodyPr/>
                    <a:lstStyle/>
                    <a:p>
                      <a:pPr marL="0" marR="0" algn="ctr">
                        <a:lnSpc>
                          <a:spcPct val="107000"/>
                        </a:lnSpc>
                        <a:spcBef>
                          <a:spcPts val="400"/>
                        </a:spcBef>
                        <a:spcAft>
                          <a:spcPts val="400"/>
                        </a:spcAft>
                      </a:pPr>
                      <a:r>
                        <a:rPr lang="en-US" sz="1200" dirty="0">
                          <a:effectLst/>
                        </a:rPr>
                        <a:t>Section 1</a:t>
                      </a:r>
                      <a:endParaRPr lang="en-US" sz="1200" dirty="0">
                        <a:effectLst/>
                        <a:latin typeface="Calibri" panose="020F0502020204030204" pitchFamily="34" charset="0"/>
                        <a:ea typeface="Calibri" panose="020F0502020204030204" pitchFamily="34" charset="0"/>
                      </a:endParaRPr>
                    </a:p>
                  </a:txBody>
                  <a:tcPr marL="67860" marR="67860" marT="0" marB="0" anchor="ctr"/>
                </a:tc>
                <a:tc>
                  <a:txBody>
                    <a:bodyPr/>
                    <a:lstStyle/>
                    <a:p>
                      <a:pPr marL="0" marR="0" algn="ctr">
                        <a:lnSpc>
                          <a:spcPct val="107000"/>
                        </a:lnSpc>
                        <a:spcBef>
                          <a:spcPts val="400"/>
                        </a:spcBef>
                        <a:spcAft>
                          <a:spcPts val="400"/>
                        </a:spcAft>
                      </a:pPr>
                      <a:r>
                        <a:rPr lang="en-US" sz="1200" dirty="0">
                          <a:effectLst/>
                        </a:rPr>
                        <a:t>Questions about Unit Text(s) and Unit-Related Text(s)</a:t>
                      </a:r>
                      <a:endParaRPr lang="en-US" sz="1200" dirty="0">
                        <a:effectLst/>
                        <a:latin typeface="Calibri" panose="020F0502020204030204" pitchFamily="34" charset="0"/>
                        <a:ea typeface="Calibri" panose="020F0502020204030204" pitchFamily="34" charset="0"/>
                      </a:endParaRPr>
                    </a:p>
                  </a:txBody>
                  <a:tcPr marL="67860" marR="67860" marT="0" marB="0" anchor="ctr"/>
                </a:tc>
                <a:tc>
                  <a:txBody>
                    <a:bodyPr/>
                    <a:lstStyle/>
                    <a:p>
                      <a:pPr marL="0" marR="0" algn="ctr">
                        <a:lnSpc>
                          <a:spcPct val="107000"/>
                        </a:lnSpc>
                        <a:spcBef>
                          <a:spcPts val="400"/>
                        </a:spcBef>
                        <a:spcAft>
                          <a:spcPts val="400"/>
                        </a:spcAft>
                      </a:pPr>
                      <a:r>
                        <a:rPr lang="en-US" sz="1200">
                          <a:effectLst/>
                        </a:rPr>
                        <a:t>60 minutes</a:t>
                      </a:r>
                      <a:endParaRPr lang="en-US" sz="1200">
                        <a:effectLst/>
                        <a:latin typeface="Calibri" panose="020F0502020204030204" pitchFamily="34" charset="0"/>
                        <a:ea typeface="Calibri" panose="020F0502020204030204" pitchFamily="34" charset="0"/>
                      </a:endParaRPr>
                    </a:p>
                  </a:txBody>
                  <a:tcPr marL="67860" marR="67860" marT="0" marB="0" anchor="ctr"/>
                </a:tc>
                <a:tc rowSpan="2">
                  <a:txBody>
                    <a:bodyPr/>
                    <a:lstStyle/>
                    <a:p>
                      <a:pPr marL="0" marR="0" algn="ctr">
                        <a:lnSpc>
                          <a:spcPct val="107000"/>
                        </a:lnSpc>
                        <a:spcBef>
                          <a:spcPts val="400"/>
                        </a:spcBef>
                        <a:spcAft>
                          <a:spcPts val="400"/>
                        </a:spcAft>
                      </a:pPr>
                      <a:r>
                        <a:rPr lang="en-US" sz="1200">
                          <a:effectLst/>
                        </a:rPr>
                        <a:t>Sections 1 and 2 must be administered on the same day.</a:t>
                      </a:r>
                    </a:p>
                    <a:p>
                      <a:pPr marL="0" marR="0" algn="ctr">
                        <a:lnSpc>
                          <a:spcPct val="107000"/>
                        </a:lnSpc>
                        <a:spcBef>
                          <a:spcPts val="400"/>
                        </a:spcBef>
                        <a:spcAft>
                          <a:spcPts val="400"/>
                        </a:spcAft>
                      </a:pPr>
                      <a:r>
                        <a:rPr lang="en-US" sz="1200">
                          <a:effectLst/>
                        </a:rPr>
                        <a:t> </a:t>
                      </a:r>
                    </a:p>
                    <a:p>
                      <a:pPr marL="0" marR="0" algn="ctr">
                        <a:lnSpc>
                          <a:spcPct val="107000"/>
                        </a:lnSpc>
                        <a:spcBef>
                          <a:spcPts val="400"/>
                        </a:spcBef>
                        <a:spcAft>
                          <a:spcPts val="400"/>
                        </a:spcAft>
                      </a:pPr>
                      <a:r>
                        <a:rPr lang="en-US" sz="1200">
                          <a:effectLst/>
                        </a:rPr>
                        <a:t>Students will use the same Student Login Ticket for both sections.</a:t>
                      </a:r>
                    </a:p>
                    <a:p>
                      <a:pPr marL="0" marR="0" algn="ctr">
                        <a:lnSpc>
                          <a:spcPct val="107000"/>
                        </a:lnSpc>
                        <a:spcBef>
                          <a:spcPts val="400"/>
                        </a:spcBef>
                        <a:spcAft>
                          <a:spcPts val="400"/>
                        </a:spcAft>
                      </a:pPr>
                      <a:r>
                        <a:rPr lang="en-US" sz="1200">
                          <a:effectLst/>
                        </a:rPr>
                        <a:t> </a:t>
                      </a:r>
                      <a:endParaRPr lang="en-US" sz="1200">
                        <a:effectLst/>
                        <a:latin typeface="Calibri" panose="020F0502020204030204" pitchFamily="34" charset="0"/>
                        <a:ea typeface="Calibri" panose="020F0502020204030204" pitchFamily="34" charset="0"/>
                      </a:endParaRPr>
                    </a:p>
                  </a:txBody>
                  <a:tcPr marL="67860" marR="67860" marT="0" marB="0" anchor="ctr"/>
                </a:tc>
                <a:tc rowSpan="3">
                  <a:txBody>
                    <a:bodyPr/>
                    <a:lstStyle/>
                    <a:p>
                      <a:pPr marL="0" marR="0" algn="ctr">
                        <a:lnSpc>
                          <a:spcPct val="107000"/>
                        </a:lnSpc>
                        <a:spcBef>
                          <a:spcPts val="400"/>
                        </a:spcBef>
                        <a:spcAft>
                          <a:spcPts val="400"/>
                        </a:spcAft>
                      </a:pPr>
                      <a:r>
                        <a:rPr lang="en-US" sz="1200" dirty="0">
                          <a:effectLst/>
                        </a:rPr>
                        <a:t> </a:t>
                      </a:r>
                    </a:p>
                    <a:p>
                      <a:pPr marL="0" marR="0" algn="ctr">
                        <a:lnSpc>
                          <a:spcPct val="107000"/>
                        </a:lnSpc>
                        <a:spcBef>
                          <a:spcPts val="400"/>
                        </a:spcBef>
                        <a:spcAft>
                          <a:spcPts val="400"/>
                        </a:spcAft>
                      </a:pPr>
                      <a:r>
                        <a:rPr lang="en-US" sz="1200" dirty="0">
                          <a:effectLst/>
                        </a:rPr>
                        <a:t>Scratch Paper and Pencils Only</a:t>
                      </a:r>
                    </a:p>
                    <a:p>
                      <a:pPr marL="0" marR="0" algn="ctr">
                        <a:lnSpc>
                          <a:spcPct val="107000"/>
                        </a:lnSpc>
                        <a:spcBef>
                          <a:spcPts val="400"/>
                        </a:spcBef>
                        <a:spcAft>
                          <a:spcPts val="400"/>
                        </a:spcAft>
                      </a:pPr>
                      <a:r>
                        <a:rPr lang="en-US" sz="1200" dirty="0">
                          <a:effectLst/>
                        </a:rPr>
                        <a:t> </a:t>
                      </a:r>
                    </a:p>
                    <a:p>
                      <a:pPr marL="0" marR="0" algn="ctr">
                        <a:lnSpc>
                          <a:spcPct val="107000"/>
                        </a:lnSpc>
                        <a:spcBef>
                          <a:spcPts val="400"/>
                        </a:spcBef>
                        <a:spcAft>
                          <a:spcPts val="400"/>
                        </a:spcAft>
                      </a:pPr>
                      <a:r>
                        <a:rPr lang="en-US" sz="1200" dirty="0">
                          <a:effectLst/>
                        </a:rPr>
                        <a:t>[Students are not allowed to have copies of unit texts for any part of the assessment.]</a:t>
                      </a:r>
                    </a:p>
                    <a:p>
                      <a:pPr marL="0" marR="0" algn="ctr">
                        <a:lnSpc>
                          <a:spcPct val="107000"/>
                        </a:lnSpc>
                        <a:spcBef>
                          <a:spcPts val="400"/>
                        </a:spcBef>
                        <a:spcAft>
                          <a:spcPts val="400"/>
                        </a:spcAft>
                      </a:pPr>
                      <a:r>
                        <a:rPr lang="en-US" sz="1200" dirty="0">
                          <a:effectLst/>
                        </a:rPr>
                        <a:t> </a:t>
                      </a:r>
                      <a:endParaRPr lang="en-US" sz="1200" dirty="0">
                        <a:effectLst/>
                        <a:latin typeface="Calibri" panose="020F0502020204030204" pitchFamily="34" charset="0"/>
                        <a:ea typeface="Calibri" panose="020F0502020204030204" pitchFamily="34" charset="0"/>
                      </a:endParaRPr>
                    </a:p>
                  </a:txBody>
                  <a:tcPr marL="67860" marR="67860" marT="0" marB="0"/>
                </a:tc>
                <a:extLst>
                  <a:ext uri="{0D108BD9-81ED-4DB2-BD59-A6C34878D82A}">
                    <a16:rowId xmlns:a16="http://schemas.microsoft.com/office/drawing/2014/main" val="4248350497"/>
                  </a:ext>
                </a:extLst>
              </a:tr>
              <a:tr h="1000308">
                <a:tc>
                  <a:txBody>
                    <a:bodyPr/>
                    <a:lstStyle/>
                    <a:p>
                      <a:pPr marL="0" marR="0" algn="ctr">
                        <a:lnSpc>
                          <a:spcPct val="107000"/>
                        </a:lnSpc>
                        <a:spcBef>
                          <a:spcPts val="400"/>
                        </a:spcBef>
                        <a:spcAft>
                          <a:spcPts val="400"/>
                        </a:spcAft>
                      </a:pPr>
                      <a:r>
                        <a:rPr lang="en-US" sz="1200">
                          <a:effectLst/>
                        </a:rPr>
                        <a:t>Section 2</a:t>
                      </a:r>
                      <a:endParaRPr lang="en-US" sz="1200">
                        <a:effectLst/>
                        <a:latin typeface="Calibri" panose="020F0502020204030204" pitchFamily="34" charset="0"/>
                        <a:ea typeface="Calibri" panose="020F0502020204030204" pitchFamily="34" charset="0"/>
                      </a:endParaRPr>
                    </a:p>
                  </a:txBody>
                  <a:tcPr marL="67860" marR="67860" marT="0" marB="0" anchor="ctr"/>
                </a:tc>
                <a:tc>
                  <a:txBody>
                    <a:bodyPr/>
                    <a:lstStyle/>
                    <a:p>
                      <a:pPr marL="0" marR="0" algn="ctr">
                        <a:lnSpc>
                          <a:spcPct val="107000"/>
                        </a:lnSpc>
                        <a:spcBef>
                          <a:spcPts val="400"/>
                        </a:spcBef>
                        <a:spcAft>
                          <a:spcPts val="400"/>
                        </a:spcAft>
                      </a:pPr>
                      <a:r>
                        <a:rPr lang="en-US" sz="1200" dirty="0">
                          <a:effectLst/>
                        </a:rPr>
                        <a:t>End-of-Unit Essay</a:t>
                      </a:r>
                      <a:endParaRPr lang="en-US" sz="1200" dirty="0">
                        <a:effectLst/>
                        <a:latin typeface="Calibri" panose="020F0502020204030204" pitchFamily="34" charset="0"/>
                        <a:ea typeface="Calibri" panose="020F0502020204030204" pitchFamily="34" charset="0"/>
                      </a:endParaRPr>
                    </a:p>
                  </a:txBody>
                  <a:tcPr marL="67860" marR="67860" marT="0" marB="0" anchor="ctr"/>
                </a:tc>
                <a:tc>
                  <a:txBody>
                    <a:bodyPr/>
                    <a:lstStyle/>
                    <a:p>
                      <a:pPr marL="0" marR="0" algn="ctr">
                        <a:lnSpc>
                          <a:spcPct val="107000"/>
                        </a:lnSpc>
                        <a:spcBef>
                          <a:spcPts val="400"/>
                        </a:spcBef>
                        <a:spcAft>
                          <a:spcPts val="400"/>
                        </a:spcAft>
                      </a:pPr>
                      <a:r>
                        <a:rPr lang="en-US" sz="1200" dirty="0">
                          <a:effectLst/>
                        </a:rPr>
                        <a:t>60 minutes</a:t>
                      </a:r>
                      <a:endParaRPr lang="en-US" sz="1200" dirty="0">
                        <a:effectLst/>
                        <a:latin typeface="Calibri" panose="020F0502020204030204" pitchFamily="34" charset="0"/>
                        <a:ea typeface="Calibri" panose="020F0502020204030204" pitchFamily="34" charset="0"/>
                      </a:endParaRPr>
                    </a:p>
                  </a:txBody>
                  <a:tcPr marL="67860" marR="67860" marT="0" marB="0" anchor="ct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31492494"/>
                  </a:ext>
                </a:extLst>
              </a:tr>
              <a:tr h="814321">
                <a:tc>
                  <a:txBody>
                    <a:bodyPr/>
                    <a:lstStyle/>
                    <a:p>
                      <a:pPr marL="0" marR="0" algn="ctr">
                        <a:lnSpc>
                          <a:spcPct val="107000"/>
                        </a:lnSpc>
                        <a:spcBef>
                          <a:spcPts val="400"/>
                        </a:spcBef>
                        <a:spcAft>
                          <a:spcPts val="400"/>
                        </a:spcAft>
                      </a:pPr>
                      <a:r>
                        <a:rPr lang="en-US" sz="1200">
                          <a:effectLst/>
                        </a:rPr>
                        <a:t>Section 3</a:t>
                      </a:r>
                      <a:endParaRPr lang="en-US" sz="1200">
                        <a:effectLst/>
                        <a:latin typeface="Calibri" panose="020F0502020204030204" pitchFamily="34" charset="0"/>
                        <a:ea typeface="Calibri" panose="020F0502020204030204" pitchFamily="34" charset="0"/>
                      </a:endParaRPr>
                    </a:p>
                  </a:txBody>
                  <a:tcPr marL="67860" marR="67860" marT="0" marB="0" anchor="ctr"/>
                </a:tc>
                <a:tc>
                  <a:txBody>
                    <a:bodyPr/>
                    <a:lstStyle/>
                    <a:p>
                      <a:pPr marL="0" marR="0" algn="ctr">
                        <a:lnSpc>
                          <a:spcPct val="107000"/>
                        </a:lnSpc>
                        <a:spcBef>
                          <a:spcPts val="400"/>
                        </a:spcBef>
                        <a:spcAft>
                          <a:spcPts val="400"/>
                        </a:spcAft>
                      </a:pPr>
                      <a:r>
                        <a:rPr lang="en-US" sz="1200">
                          <a:effectLst/>
                        </a:rPr>
                        <a:t>Questions about an ELA Passage Set</a:t>
                      </a:r>
                      <a:endParaRPr lang="en-US" sz="1200">
                        <a:effectLst/>
                        <a:latin typeface="Calibri" panose="020F0502020204030204" pitchFamily="34" charset="0"/>
                        <a:ea typeface="Calibri" panose="020F0502020204030204" pitchFamily="34" charset="0"/>
                      </a:endParaRPr>
                    </a:p>
                  </a:txBody>
                  <a:tcPr marL="67860" marR="67860" marT="0" marB="0" anchor="ctr"/>
                </a:tc>
                <a:tc>
                  <a:txBody>
                    <a:bodyPr/>
                    <a:lstStyle/>
                    <a:p>
                      <a:pPr marL="0" marR="0" algn="ctr">
                        <a:lnSpc>
                          <a:spcPct val="107000"/>
                        </a:lnSpc>
                        <a:spcBef>
                          <a:spcPts val="400"/>
                        </a:spcBef>
                        <a:spcAft>
                          <a:spcPts val="400"/>
                        </a:spcAft>
                      </a:pPr>
                      <a:r>
                        <a:rPr lang="en-US" sz="1200" dirty="0">
                          <a:effectLst/>
                        </a:rPr>
                        <a:t>20 minutes</a:t>
                      </a:r>
                      <a:endParaRPr lang="en-US" sz="1200" dirty="0">
                        <a:effectLst/>
                        <a:latin typeface="Calibri" panose="020F0502020204030204" pitchFamily="34" charset="0"/>
                        <a:ea typeface="Calibri" panose="020F0502020204030204" pitchFamily="34" charset="0"/>
                      </a:endParaRPr>
                    </a:p>
                  </a:txBody>
                  <a:tcPr marL="67860" marR="67860" marT="0" marB="0" anchor="ctr"/>
                </a:tc>
                <a:tc>
                  <a:txBody>
                    <a:bodyPr/>
                    <a:lstStyle/>
                    <a:p>
                      <a:pPr marL="0" marR="0" algn="ctr">
                        <a:lnSpc>
                          <a:spcPct val="107000"/>
                        </a:lnSpc>
                        <a:spcBef>
                          <a:spcPts val="400"/>
                        </a:spcBef>
                        <a:spcAft>
                          <a:spcPts val="400"/>
                        </a:spcAft>
                      </a:pPr>
                      <a:r>
                        <a:rPr lang="en-US" sz="1200" dirty="0">
                          <a:effectLst/>
                        </a:rPr>
                        <a:t>Students will use a new Student Login Ticket.</a:t>
                      </a:r>
                      <a:endParaRPr lang="en-US" sz="1200" dirty="0">
                        <a:effectLst/>
                        <a:latin typeface="Calibri" panose="020F0502020204030204" pitchFamily="34" charset="0"/>
                        <a:ea typeface="Calibri" panose="020F0502020204030204" pitchFamily="34" charset="0"/>
                      </a:endParaRPr>
                    </a:p>
                  </a:txBody>
                  <a:tcPr marL="67860" marR="67860" marT="0" marB="0" anchor="ctr"/>
                </a:tc>
                <a:tc vMerge="1">
                  <a:txBody>
                    <a:bodyPr/>
                    <a:lstStyle/>
                    <a:p>
                      <a:endParaRPr lang="en-US"/>
                    </a:p>
                  </a:txBody>
                  <a:tcPr/>
                </a:tc>
                <a:extLst>
                  <a:ext uri="{0D108BD9-81ED-4DB2-BD59-A6C34878D82A}">
                    <a16:rowId xmlns:a16="http://schemas.microsoft.com/office/drawing/2014/main" val="2414835779"/>
                  </a:ext>
                </a:extLst>
              </a:tr>
            </a:tbl>
          </a:graphicData>
        </a:graphic>
      </p:graphicFrame>
    </p:spTree>
    <p:extLst>
      <p:ext uri="{BB962C8B-B14F-4D97-AF65-F5344CB8AC3E}">
        <p14:creationId xmlns:p14="http://schemas.microsoft.com/office/powerpoint/2010/main" val="26878735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6-8 Field Test Administrations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194" y="1212575"/>
            <a:ext cx="7777172" cy="3140764"/>
          </a:xfrm>
          <a:prstGeom prst="rect">
            <a:avLst/>
          </a:prstGeom>
        </p:spPr>
      </p:pic>
    </p:spTree>
    <p:extLst>
      <p:ext uri="{BB962C8B-B14F-4D97-AF65-F5344CB8AC3E}">
        <p14:creationId xmlns:p14="http://schemas.microsoft.com/office/powerpoint/2010/main" val="3641180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Timed Tests</a:t>
            </a:r>
            <a:endParaRPr lang="en-US" dirty="0"/>
          </a:p>
        </p:txBody>
      </p:sp>
      <p:sp>
        <p:nvSpPr>
          <p:cNvPr id="3" name="Text Placeholder 2"/>
          <p:cNvSpPr>
            <a:spLocks noGrp="1"/>
          </p:cNvSpPr>
          <p:nvPr>
            <p:ph type="body" idx="1"/>
          </p:nvPr>
        </p:nvSpPr>
        <p:spPr/>
        <p:txBody>
          <a:bodyPr/>
          <a:lstStyle/>
          <a:p>
            <a:r>
              <a:rPr lang="en-US" b="1" dirty="0"/>
              <a:t>All LEAP ELA Guidebooks Operational Assessment sections are timed, but exceptions are made for students with the accommodation </a:t>
            </a:r>
            <a:r>
              <a:rPr lang="en-US" b="1" i="1" dirty="0"/>
              <a:t>Extended Time</a:t>
            </a:r>
            <a:r>
              <a:rPr lang="en-US" b="1" dirty="0"/>
              <a:t>. </a:t>
            </a:r>
            <a:endParaRPr lang="en-US" dirty="0"/>
          </a:p>
          <a:p>
            <a:r>
              <a:rPr lang="en-US" dirty="0"/>
              <a:t>Unless a student has </a:t>
            </a:r>
            <a:r>
              <a:rPr lang="en-US" i="1" dirty="0"/>
              <a:t>Individual or Small Group Administration </a:t>
            </a:r>
            <a:r>
              <a:rPr lang="en-US" dirty="0"/>
              <a:t>as an accessibility feature, all students in a testing group must begin testing on a section at the scheduled time. If a student arrives late, the student may not join that section. The student must wait until makeup testing to complete the missed section and must take the sections in the proper order (Section 1, Section 2, Section 3).</a:t>
            </a:r>
          </a:p>
          <a:p>
            <a:endParaRPr lang="en-US" dirty="0"/>
          </a:p>
        </p:txBody>
      </p:sp>
    </p:spTree>
    <p:extLst>
      <p:ext uri="{BB962C8B-B14F-4D97-AF65-F5344CB8AC3E}">
        <p14:creationId xmlns:p14="http://schemas.microsoft.com/office/powerpoint/2010/main" val="3986292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84"/>
          <p:cNvSpPr txBox="1">
            <a:spLocks noGrp="1"/>
          </p:cNvSpPr>
          <p:nvPr>
            <p:ph type="title"/>
          </p:nvPr>
        </p:nvSpPr>
        <p:spPr>
          <a:xfrm>
            <a:off x="430075" y="426175"/>
            <a:ext cx="8283900" cy="91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Agenda Items</a:t>
            </a:r>
            <a:endParaRPr dirty="0"/>
          </a:p>
        </p:txBody>
      </p:sp>
      <p:sp>
        <p:nvSpPr>
          <p:cNvPr id="4" name="Google Shape;191;p52"/>
          <p:cNvSpPr txBox="1">
            <a:spLocks noGrp="1"/>
          </p:cNvSpPr>
          <p:nvPr>
            <p:ph type="body" idx="1"/>
          </p:nvPr>
        </p:nvSpPr>
        <p:spPr>
          <a:xfrm>
            <a:off x="430075" y="1174750"/>
            <a:ext cx="8283575" cy="3363913"/>
          </a:xfrm>
          <a:prstGeom prst="rect">
            <a:avLst/>
          </a:prstGeom>
          <a:noFill/>
          <a:ln>
            <a:noFill/>
          </a:ln>
        </p:spPr>
        <p:txBody>
          <a:bodyPr spcFirstLastPara="1" wrap="square" lIns="91425" tIns="91425" rIns="91425" bIns="91425" anchor="t" anchorCtr="0">
            <a:noAutofit/>
          </a:bodyPr>
          <a:lstStyle/>
          <a:p>
            <a:pPr marL="514350" marR="0" lvl="0" indent="-400050" algn="l" rtl="0">
              <a:lnSpc>
                <a:spcPct val="100000"/>
              </a:lnSpc>
              <a:spcBef>
                <a:spcPts val="0"/>
              </a:spcBef>
              <a:spcAft>
                <a:spcPts val="0"/>
              </a:spcAft>
              <a:buClr>
                <a:srgbClr val="000000"/>
              </a:buClr>
              <a:buSzPts val="1800"/>
              <a:buAutoNum type="romanUcPeriod"/>
            </a:pPr>
            <a:r>
              <a:rPr lang="en-US" dirty="0" smtClean="0"/>
              <a:t>Overview and Purpose</a:t>
            </a:r>
          </a:p>
          <a:p>
            <a:pPr marL="514350" marR="0" lvl="0" indent="-400050" algn="l" rtl="0">
              <a:lnSpc>
                <a:spcPct val="100000"/>
              </a:lnSpc>
              <a:spcBef>
                <a:spcPts val="0"/>
              </a:spcBef>
              <a:spcAft>
                <a:spcPts val="0"/>
              </a:spcAft>
              <a:buClr>
                <a:srgbClr val="000000"/>
              </a:buClr>
              <a:buSzPts val="1800"/>
              <a:buAutoNum type="romanUcPeriod"/>
            </a:pPr>
            <a:endParaRPr lang="en-US" dirty="0"/>
          </a:p>
          <a:p>
            <a:pPr marL="514350" marR="0" lvl="0" indent="-400050" algn="l" rtl="0">
              <a:lnSpc>
                <a:spcPct val="100000"/>
              </a:lnSpc>
              <a:spcBef>
                <a:spcPts val="0"/>
              </a:spcBef>
              <a:spcAft>
                <a:spcPts val="0"/>
              </a:spcAft>
              <a:buClr>
                <a:srgbClr val="000000"/>
              </a:buClr>
              <a:buSzPts val="1800"/>
              <a:buAutoNum type="romanUcPeriod"/>
            </a:pPr>
            <a:r>
              <a:rPr lang="en-US" dirty="0" smtClean="0"/>
              <a:t>Key Dates</a:t>
            </a:r>
          </a:p>
          <a:p>
            <a:pPr marL="514350" marR="0" lvl="0" indent="-400050" algn="l" rtl="0">
              <a:lnSpc>
                <a:spcPct val="100000"/>
              </a:lnSpc>
              <a:spcBef>
                <a:spcPts val="0"/>
              </a:spcBef>
              <a:spcAft>
                <a:spcPts val="0"/>
              </a:spcAft>
              <a:buClr>
                <a:srgbClr val="000000"/>
              </a:buClr>
              <a:buSzPts val="1800"/>
              <a:buAutoNum type="romanUcPeriod"/>
            </a:pPr>
            <a:endParaRPr lang="en-US" dirty="0"/>
          </a:p>
          <a:p>
            <a:pPr marL="514350" marR="0" lvl="0" indent="-400050" algn="l" rtl="0">
              <a:lnSpc>
                <a:spcPct val="100000"/>
              </a:lnSpc>
              <a:spcBef>
                <a:spcPts val="0"/>
              </a:spcBef>
              <a:spcAft>
                <a:spcPts val="0"/>
              </a:spcAft>
              <a:buClr>
                <a:srgbClr val="000000"/>
              </a:buClr>
              <a:buSzPts val="1800"/>
              <a:buAutoNum type="romanUcPeriod"/>
            </a:pPr>
            <a:r>
              <a:rPr lang="en-US" dirty="0" smtClean="0"/>
              <a:t>Technology Preparation</a:t>
            </a:r>
            <a:endParaRPr lang="en-US" dirty="0"/>
          </a:p>
          <a:p>
            <a:pPr marL="514350" marR="0" lvl="0" indent="-400050" algn="l" rtl="0">
              <a:lnSpc>
                <a:spcPct val="100000"/>
              </a:lnSpc>
              <a:spcBef>
                <a:spcPts val="0"/>
              </a:spcBef>
              <a:spcAft>
                <a:spcPts val="0"/>
              </a:spcAft>
              <a:buClr>
                <a:srgbClr val="000000"/>
              </a:buClr>
              <a:buSzPts val="1800"/>
              <a:buAutoNum type="romanUcPeriod"/>
            </a:pPr>
            <a:endParaRPr lang="en-US" dirty="0" smtClean="0">
              <a:solidFill>
                <a:srgbClr val="000000"/>
              </a:solidFill>
            </a:endParaRPr>
          </a:p>
          <a:p>
            <a:pPr marL="514350" marR="0" lvl="0" indent="-400050" algn="l" rtl="0">
              <a:lnSpc>
                <a:spcPct val="100000"/>
              </a:lnSpc>
              <a:spcBef>
                <a:spcPts val="0"/>
              </a:spcBef>
              <a:spcAft>
                <a:spcPts val="0"/>
              </a:spcAft>
              <a:buClr>
                <a:srgbClr val="000000"/>
              </a:buClr>
              <a:buSzPts val="1800"/>
              <a:buAutoNum type="romanUcPeriod"/>
            </a:pPr>
            <a:r>
              <a:rPr lang="en-US" dirty="0" smtClean="0">
                <a:solidFill>
                  <a:srgbClr val="000000"/>
                </a:solidFill>
              </a:rPr>
              <a:t>Test Administration Creation</a:t>
            </a:r>
          </a:p>
          <a:p>
            <a:pPr marL="114300" marR="0" lvl="0" indent="0" algn="l" rtl="0">
              <a:lnSpc>
                <a:spcPct val="100000"/>
              </a:lnSpc>
              <a:spcBef>
                <a:spcPts val="0"/>
              </a:spcBef>
              <a:spcAft>
                <a:spcPts val="0"/>
              </a:spcAft>
              <a:buClr>
                <a:srgbClr val="000000"/>
              </a:buClr>
              <a:buSzPts val="1800"/>
              <a:buNone/>
            </a:pPr>
            <a:endParaRPr lang="en-US" dirty="0" smtClean="0">
              <a:solidFill>
                <a:srgbClr val="000000"/>
              </a:solidFill>
            </a:endParaRPr>
          </a:p>
          <a:p>
            <a:pPr marL="514350" marR="0" lvl="0" indent="-400050" algn="l" rtl="0">
              <a:lnSpc>
                <a:spcPct val="100000"/>
              </a:lnSpc>
              <a:spcBef>
                <a:spcPts val="0"/>
              </a:spcBef>
              <a:spcAft>
                <a:spcPts val="0"/>
              </a:spcAft>
              <a:buClr>
                <a:srgbClr val="000000"/>
              </a:buClr>
              <a:buSzPts val="1800"/>
              <a:buAutoNum type="romanUcPeriod" startAt="2"/>
            </a:pPr>
            <a:endParaRPr lang="en-US" dirty="0" smtClean="0">
              <a:solidFill>
                <a:srgbClr val="000000"/>
              </a:solidFill>
            </a:endParaRPr>
          </a:p>
          <a:p>
            <a:pPr marL="0" marR="0" lvl="0" indent="0" algn="l" rtl="0">
              <a:lnSpc>
                <a:spcPct val="100000"/>
              </a:lnSpc>
              <a:spcBef>
                <a:spcPts val="0"/>
              </a:spcBef>
              <a:spcAft>
                <a:spcPts val="0"/>
              </a:spcAft>
              <a:buClr>
                <a:srgbClr val="000000"/>
              </a:buClr>
              <a:buSzPts val="1800"/>
              <a:buNone/>
            </a:pPr>
            <a:endParaRPr lang="en-US" dirty="0">
              <a:solidFill>
                <a:srgbClr val="000000"/>
              </a:solidFill>
            </a:endParaRPr>
          </a:p>
          <a:p>
            <a:pPr marL="0" indent="0">
              <a:lnSpc>
                <a:spcPct val="100000"/>
              </a:lnSpc>
              <a:spcBef>
                <a:spcPts val="0"/>
              </a:spcBef>
              <a:buClr>
                <a:srgbClr val="000000"/>
              </a:buClr>
              <a:buNone/>
            </a:pPr>
            <a:r>
              <a:rPr lang="en-US" dirty="0"/>
              <a:t> </a:t>
            </a:r>
            <a:endParaRPr lang="en-US" sz="1800" dirty="0">
              <a:latin typeface="Calibri"/>
              <a:ea typeface="Calibri"/>
              <a:cs typeface="Calibri"/>
              <a:sym typeface="Calibri"/>
            </a:endParaRPr>
          </a:p>
          <a:p>
            <a:pPr marL="114300" marR="0" lvl="0" indent="0" algn="l" rtl="0">
              <a:lnSpc>
                <a:spcPct val="100000"/>
              </a:lnSpc>
              <a:spcBef>
                <a:spcPts val="0"/>
              </a:spcBef>
              <a:spcAft>
                <a:spcPts val="0"/>
              </a:spcAft>
              <a:buClr>
                <a:srgbClr val="000000"/>
              </a:buClr>
              <a:buSzPts val="1800"/>
              <a:buNone/>
            </a:pPr>
            <a:endParaRPr lang="en-US" dirty="0"/>
          </a:p>
          <a:p>
            <a:pPr marL="114300" marR="0" lvl="0" indent="0" algn="l" rtl="0">
              <a:lnSpc>
                <a:spcPct val="100000"/>
              </a:lnSpc>
              <a:spcBef>
                <a:spcPts val="0"/>
              </a:spcBef>
              <a:spcAft>
                <a:spcPts val="0"/>
              </a:spcAft>
              <a:buClr>
                <a:srgbClr val="000000"/>
              </a:buClr>
              <a:buSzPts val="1800"/>
              <a:buNone/>
            </a:pPr>
            <a:endParaRPr lang="en-US" sz="1800" i="0" u="none" strike="noStrike" cap="none" dirty="0" smtClean="0">
              <a:solidFill>
                <a:srgbClr val="000000"/>
              </a:solidFill>
              <a:latin typeface="Calibri"/>
              <a:ea typeface="Calibri"/>
              <a:cs typeface="Calibri"/>
              <a:sym typeface="Calibri"/>
            </a:endParaRPr>
          </a:p>
          <a:p>
            <a:pPr marL="514350" marR="0" lvl="0" indent="-400050" algn="l" rtl="0">
              <a:lnSpc>
                <a:spcPct val="100000"/>
              </a:lnSpc>
              <a:spcBef>
                <a:spcPts val="0"/>
              </a:spcBef>
              <a:spcAft>
                <a:spcPts val="0"/>
              </a:spcAft>
              <a:buClr>
                <a:srgbClr val="000000"/>
              </a:buClr>
              <a:buSzPts val="1800"/>
              <a:buAutoNum type="romanUcPeriod" startAt="4"/>
            </a:pPr>
            <a:endParaRPr lang="en-US" sz="1800" dirty="0">
              <a:latin typeface="Calibri"/>
              <a:ea typeface="Calibri"/>
              <a:cs typeface="Calibri"/>
              <a:sym typeface="Calibri"/>
            </a:endParaRPr>
          </a:p>
          <a:p>
            <a:pPr marL="457200" marR="0" lvl="0" indent="-342900" algn="l" rtl="0">
              <a:lnSpc>
                <a:spcPct val="100000"/>
              </a:lnSpc>
              <a:spcBef>
                <a:spcPts val="0"/>
              </a:spcBef>
              <a:spcAft>
                <a:spcPts val="0"/>
              </a:spcAft>
              <a:buClr>
                <a:srgbClr val="000000"/>
              </a:buClr>
              <a:buSzPts val="1800"/>
              <a:buFont typeface="Calibri"/>
              <a:buAutoNum type="romanUcPeriod"/>
            </a:pPr>
            <a:endParaRPr lang="en-US" sz="1800" i="0" u="none" strike="noStrike" cap="none" dirty="0" smtClean="0">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150"/>
              <a:buFont typeface="Arial"/>
              <a:buNone/>
            </a:pPr>
            <a:endParaRPr sz="2150" b="1" i="0" u="none" strike="noStrike" cap="none" dirty="0">
              <a:solidFill>
                <a:srgbClr val="000000"/>
              </a:solidFill>
              <a:latin typeface="Calibri"/>
              <a:ea typeface="Calibri"/>
              <a:cs typeface="Calibri"/>
              <a:sym typeface="Calibri"/>
            </a:endParaRPr>
          </a:p>
        </p:txBody>
      </p:sp>
      <p:sp>
        <p:nvSpPr>
          <p:cNvPr id="5" name="Google Shape;193;p52"/>
          <p:cNvSpPr txBox="1"/>
          <p:nvPr/>
        </p:nvSpPr>
        <p:spPr>
          <a:xfrm>
            <a:off x="4456979" y="1187150"/>
            <a:ext cx="4518300" cy="3549300"/>
          </a:xfrm>
          <a:prstGeom prst="rect">
            <a:avLst/>
          </a:prstGeom>
          <a:noFill/>
          <a:ln>
            <a:noFill/>
          </a:ln>
        </p:spPr>
        <p:txBody>
          <a:bodyPr spcFirstLastPara="1" wrap="square" lIns="91425" tIns="91425" rIns="91425" bIns="91425" anchor="t" anchorCtr="0">
            <a:noAutofit/>
          </a:bodyPr>
          <a:lstStyle/>
          <a:p>
            <a:pPr marL="514350" lvl="0" indent="-400050">
              <a:buSzPts val="1800"/>
              <a:buAutoNum type="romanUcPeriod" startAt="5"/>
            </a:pPr>
            <a:r>
              <a:rPr lang="en-US" sz="1800" dirty="0" smtClean="0"/>
              <a:t>Administration</a:t>
            </a:r>
          </a:p>
          <a:p>
            <a:pPr marL="114300" lvl="0">
              <a:buSzPts val="1800"/>
            </a:pPr>
            <a:endParaRPr lang="en-US" sz="1800" dirty="0" smtClean="0"/>
          </a:p>
          <a:p>
            <a:pPr marL="514350" lvl="0" indent="-400050">
              <a:buSzPts val="1800"/>
              <a:buAutoNum type="romanUcPeriod" startAt="5"/>
            </a:pPr>
            <a:r>
              <a:rPr lang="en-US" sz="1800" dirty="0" smtClean="0"/>
              <a:t>Test Security</a:t>
            </a:r>
          </a:p>
          <a:p>
            <a:pPr marL="514350" lvl="0" indent="-400050">
              <a:buSzPts val="1800"/>
              <a:buAutoNum type="romanUcPeriod" startAt="6"/>
            </a:pPr>
            <a:endParaRPr lang="en-US" sz="1800" dirty="0"/>
          </a:p>
          <a:p>
            <a:pPr marL="514350" lvl="0" indent="-400050">
              <a:buSzPts val="1800"/>
              <a:buAutoNum type="romanUcPeriod" startAt="6"/>
            </a:pPr>
            <a:r>
              <a:rPr lang="en-US" sz="1800" dirty="0" smtClean="0"/>
              <a:t>Communications and Next Steps</a:t>
            </a:r>
            <a:endParaRPr lang="en-US" sz="1800" dirty="0"/>
          </a:p>
          <a:p>
            <a:pPr marL="114300" lvl="0">
              <a:buSzPts val="1800"/>
            </a:pPr>
            <a:endParaRPr lang="en-US" sz="1800" dirty="0"/>
          </a:p>
          <a:p>
            <a:pPr marL="114300" lvl="0">
              <a:buSzPts val="1800"/>
            </a:pPr>
            <a:endParaRPr lang="en-US" sz="1800" dirty="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t>Teacher Proctor </a:t>
            </a:r>
            <a:r>
              <a:rPr lang="en" dirty="0" smtClean="0"/>
              <a:t>Login</a:t>
            </a:r>
            <a:endParaRPr lang="en-US" dirty="0"/>
          </a:p>
        </p:txBody>
      </p:sp>
      <p:sp>
        <p:nvSpPr>
          <p:cNvPr id="4" name="Google Shape;334;p31"/>
          <p:cNvSpPr txBox="1">
            <a:spLocks noGrp="1"/>
          </p:cNvSpPr>
          <p:nvPr>
            <p:ph type="body" idx="1"/>
          </p:nvPr>
        </p:nvSpPr>
        <p:spPr>
          <a:xfrm>
            <a:off x="430075" y="1336375"/>
            <a:ext cx="4503875" cy="3363600"/>
          </a:xfrm>
          <a:prstGeom prst="rect">
            <a:avLst/>
          </a:prstGeom>
          <a:noFill/>
          <a:ln>
            <a:noFill/>
          </a:ln>
        </p:spPr>
        <p:txBody>
          <a:bodyPr spcFirstLastPara="1" wrap="square" lIns="91425" tIns="91425" rIns="91425" bIns="91425" anchor="t" anchorCtr="0">
            <a:noAutofit/>
          </a:bodyPr>
          <a:lstStyle/>
          <a:p>
            <a:pPr marL="0" marR="393700" lvl="0" indent="0" algn="l" rtl="0">
              <a:lnSpc>
                <a:spcPct val="100000"/>
              </a:lnSpc>
              <a:spcBef>
                <a:spcPts val="0"/>
              </a:spcBef>
              <a:spcAft>
                <a:spcPts val="0"/>
              </a:spcAft>
              <a:buSzPts val="3200"/>
              <a:buNone/>
            </a:pPr>
            <a:r>
              <a:rPr lang="en" sz="1800" dirty="0">
                <a:solidFill>
                  <a:srgbClr val="000000"/>
                </a:solidFill>
              </a:rPr>
              <a:t>Teacher Proctors will access </a:t>
            </a:r>
            <a:r>
              <a:rPr lang="en" sz="1800" u="sng" dirty="0">
                <a:solidFill>
                  <a:schemeClr val="hlink"/>
                </a:solidFill>
                <a:hlinkClick r:id="rId2"/>
              </a:rPr>
              <a:t>https://adamexam.com</a:t>
            </a:r>
            <a:endParaRPr sz="1800" dirty="0">
              <a:solidFill>
                <a:srgbClr val="000000"/>
              </a:solidFill>
            </a:endParaRPr>
          </a:p>
          <a:p>
            <a:pPr marL="0" marR="393700" lvl="0" indent="0" algn="l" rtl="0">
              <a:lnSpc>
                <a:spcPct val="100000"/>
              </a:lnSpc>
              <a:spcBef>
                <a:spcPts val="0"/>
              </a:spcBef>
              <a:spcAft>
                <a:spcPts val="0"/>
              </a:spcAft>
              <a:buSzPts val="3200"/>
              <a:buNone/>
            </a:pPr>
            <a:r>
              <a:rPr lang="en" sz="1800" dirty="0">
                <a:solidFill>
                  <a:srgbClr val="000000"/>
                </a:solidFill>
              </a:rPr>
              <a:t> </a:t>
            </a:r>
            <a:endParaRPr sz="1800" dirty="0">
              <a:solidFill>
                <a:srgbClr val="000000"/>
              </a:solidFill>
            </a:endParaRPr>
          </a:p>
          <a:p>
            <a:pPr marL="285750" marR="393700" indent="-285750">
              <a:lnSpc>
                <a:spcPct val="100000"/>
              </a:lnSpc>
              <a:spcBef>
                <a:spcPts val="0"/>
              </a:spcBef>
              <a:buSzPct val="103000"/>
              <a:buFont typeface="Arial" panose="020B0604020202020204" pitchFamily="34" charset="0"/>
              <a:buChar char="•"/>
            </a:pPr>
            <a:r>
              <a:rPr lang="en" sz="1800" dirty="0">
                <a:solidFill>
                  <a:srgbClr val="000000"/>
                </a:solidFill>
              </a:rPr>
              <a:t>Choose Proctor </a:t>
            </a:r>
            <a:r>
              <a:rPr lang="en" sz="1800" dirty="0" smtClean="0">
                <a:solidFill>
                  <a:srgbClr val="000000"/>
                </a:solidFill>
              </a:rPr>
              <a:t>Login</a:t>
            </a:r>
            <a:endParaRPr sz="1800" dirty="0">
              <a:solidFill>
                <a:srgbClr val="000000"/>
              </a:solidFill>
            </a:endParaRPr>
          </a:p>
          <a:p>
            <a:pPr marL="742950" marR="393700" lvl="1" indent="-285750">
              <a:lnSpc>
                <a:spcPct val="100000"/>
              </a:lnSpc>
              <a:spcBef>
                <a:spcPts val="0"/>
              </a:spcBef>
              <a:buSzPct val="103000"/>
            </a:pPr>
            <a:r>
              <a:rPr lang="en" dirty="0">
                <a:solidFill>
                  <a:srgbClr val="000000"/>
                </a:solidFill>
              </a:rPr>
              <a:t>Proctors will enter the test code and test password provided by the School Test Coordinator</a:t>
            </a:r>
            <a:r>
              <a:rPr lang="en" dirty="0" smtClean="0">
                <a:solidFill>
                  <a:srgbClr val="000000"/>
                </a:solidFill>
              </a:rPr>
              <a:t>.</a:t>
            </a:r>
            <a:endParaRPr dirty="0">
              <a:solidFill>
                <a:srgbClr val="000000"/>
              </a:solidFill>
            </a:endParaRPr>
          </a:p>
          <a:p>
            <a:pPr marL="742950" marR="393700" lvl="1" indent="-285750">
              <a:lnSpc>
                <a:spcPct val="100000"/>
              </a:lnSpc>
              <a:spcBef>
                <a:spcPts val="0"/>
              </a:spcBef>
              <a:buSzPct val="103000"/>
            </a:pPr>
            <a:r>
              <a:rPr lang="en" dirty="0">
                <a:solidFill>
                  <a:srgbClr val="000000"/>
                </a:solidFill>
              </a:rPr>
              <a:t>Proctors will be asked to confirm the administration that they are about to begin.</a:t>
            </a:r>
            <a:endParaRPr dirty="0">
              <a:solidFill>
                <a:srgbClr val="000000"/>
              </a:solidFill>
            </a:endParaRPr>
          </a:p>
          <a:p>
            <a:pPr marL="0" marR="393700" lvl="0" indent="0" algn="l" rtl="0">
              <a:lnSpc>
                <a:spcPct val="100000"/>
              </a:lnSpc>
              <a:spcBef>
                <a:spcPts val="0"/>
              </a:spcBef>
              <a:spcAft>
                <a:spcPts val="0"/>
              </a:spcAft>
              <a:buSzPts val="3200"/>
              <a:buNone/>
            </a:pPr>
            <a:endParaRPr sz="1800" dirty="0">
              <a:solidFill>
                <a:srgbClr val="000000"/>
              </a:solidFill>
            </a:endParaRPr>
          </a:p>
          <a:p>
            <a:pPr marL="0" marR="393700" lvl="0" indent="0" algn="l" rtl="0">
              <a:lnSpc>
                <a:spcPct val="100000"/>
              </a:lnSpc>
              <a:spcBef>
                <a:spcPts val="0"/>
              </a:spcBef>
              <a:spcAft>
                <a:spcPts val="0"/>
              </a:spcAft>
              <a:buSzPts val="3200"/>
              <a:buNone/>
            </a:pPr>
            <a:endParaRPr sz="1800" dirty="0">
              <a:solidFill>
                <a:srgbClr val="000000"/>
              </a:solidFill>
            </a:endParaRPr>
          </a:p>
          <a:p>
            <a:pPr marL="457200" lvl="0" indent="0" algn="l" rtl="0">
              <a:lnSpc>
                <a:spcPct val="100000"/>
              </a:lnSpc>
              <a:spcBef>
                <a:spcPts val="0"/>
              </a:spcBef>
              <a:spcAft>
                <a:spcPts val="0"/>
              </a:spcAft>
              <a:buSzPts val="3200"/>
              <a:buNone/>
            </a:pPr>
            <a:endParaRPr sz="1800" dirty="0">
              <a:solidFill>
                <a:srgbClr val="000000"/>
              </a:solidFill>
            </a:endParaRPr>
          </a:p>
          <a:p>
            <a:pPr marL="914400" lvl="0" indent="0" algn="l" rtl="0">
              <a:lnSpc>
                <a:spcPct val="100000"/>
              </a:lnSpc>
              <a:spcBef>
                <a:spcPts val="0"/>
              </a:spcBef>
              <a:spcAft>
                <a:spcPts val="0"/>
              </a:spcAft>
              <a:buSzPts val="3200"/>
              <a:buNone/>
            </a:pPr>
            <a:endParaRPr sz="1800" dirty="0">
              <a:solidFill>
                <a:srgbClr val="000000"/>
              </a:solidFill>
            </a:endParaRPr>
          </a:p>
        </p:txBody>
      </p:sp>
      <p:pic>
        <p:nvPicPr>
          <p:cNvPr id="5" name="Google Shape;337;p31"/>
          <p:cNvPicPr preferRelativeResize="0"/>
          <p:nvPr/>
        </p:nvPicPr>
        <p:blipFill rotWithShape="1">
          <a:blip r:embed="rId3">
            <a:alphaModFix/>
          </a:blip>
          <a:srcRect/>
          <a:stretch/>
        </p:blipFill>
        <p:spPr>
          <a:xfrm>
            <a:off x="4572025" y="1239863"/>
            <a:ext cx="3915223" cy="2208186"/>
          </a:xfrm>
          <a:prstGeom prst="rect">
            <a:avLst/>
          </a:prstGeom>
          <a:noFill/>
          <a:ln>
            <a:noFill/>
          </a:ln>
        </p:spPr>
      </p:pic>
      <p:pic>
        <p:nvPicPr>
          <p:cNvPr id="6" name="Google Shape;336;p31"/>
          <p:cNvPicPr preferRelativeResize="0"/>
          <p:nvPr/>
        </p:nvPicPr>
        <p:blipFill rotWithShape="1">
          <a:blip r:embed="rId4">
            <a:alphaModFix/>
          </a:blip>
          <a:srcRect/>
          <a:stretch/>
        </p:blipFill>
        <p:spPr>
          <a:xfrm>
            <a:off x="4795815" y="3544561"/>
            <a:ext cx="1974222" cy="1331887"/>
          </a:xfrm>
          <a:prstGeom prst="rect">
            <a:avLst/>
          </a:prstGeom>
          <a:noFill/>
          <a:ln>
            <a:noFill/>
          </a:ln>
        </p:spPr>
      </p:pic>
      <p:pic>
        <p:nvPicPr>
          <p:cNvPr id="7" name="Google Shape;335;p31"/>
          <p:cNvPicPr preferRelativeResize="0"/>
          <p:nvPr/>
        </p:nvPicPr>
        <p:blipFill rotWithShape="1">
          <a:blip r:embed="rId5">
            <a:alphaModFix/>
          </a:blip>
          <a:srcRect/>
          <a:stretch/>
        </p:blipFill>
        <p:spPr>
          <a:xfrm>
            <a:off x="6631901" y="3448049"/>
            <a:ext cx="1959649" cy="1429268"/>
          </a:xfrm>
          <a:prstGeom prst="rect">
            <a:avLst/>
          </a:prstGeom>
          <a:noFill/>
          <a:ln>
            <a:noFill/>
          </a:ln>
        </p:spPr>
      </p:pic>
    </p:spTree>
    <p:extLst>
      <p:ext uri="{BB962C8B-B14F-4D97-AF65-F5344CB8AC3E}">
        <p14:creationId xmlns:p14="http://schemas.microsoft.com/office/powerpoint/2010/main" val="27836629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Proctor Instructions</a:t>
            </a:r>
            <a:endParaRPr lang="en-US" dirty="0"/>
          </a:p>
        </p:txBody>
      </p:sp>
      <p:sp>
        <p:nvSpPr>
          <p:cNvPr id="6" name="Google Shape;343;p32"/>
          <p:cNvSpPr txBox="1">
            <a:spLocks noGrp="1"/>
          </p:cNvSpPr>
          <p:nvPr>
            <p:ph type="body" idx="1"/>
          </p:nvPr>
        </p:nvSpPr>
        <p:spPr>
          <a:xfrm>
            <a:off x="1088866" y="1726900"/>
            <a:ext cx="2221125" cy="2592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40"/>
              </a:spcBef>
              <a:spcAft>
                <a:spcPts val="0"/>
              </a:spcAft>
              <a:buSzPts val="3200"/>
              <a:buNone/>
            </a:pPr>
            <a:r>
              <a:rPr lang="en" sz="1800" dirty="0"/>
              <a:t>Proctors will then be asked to type in their first and last name. </a:t>
            </a:r>
            <a:endParaRPr sz="1800" dirty="0"/>
          </a:p>
        </p:txBody>
      </p:sp>
      <p:pic>
        <p:nvPicPr>
          <p:cNvPr id="7" name="Google Shape;344;p32"/>
          <p:cNvPicPr preferRelativeResize="0"/>
          <p:nvPr/>
        </p:nvPicPr>
        <p:blipFill rotWithShape="1">
          <a:blip r:embed="rId2">
            <a:alphaModFix/>
          </a:blip>
          <a:srcRect/>
          <a:stretch/>
        </p:blipFill>
        <p:spPr>
          <a:xfrm>
            <a:off x="3696653" y="1336375"/>
            <a:ext cx="3950123" cy="2607726"/>
          </a:xfrm>
          <a:prstGeom prst="rect">
            <a:avLst/>
          </a:prstGeom>
          <a:noFill/>
          <a:ln>
            <a:noFill/>
          </a:ln>
        </p:spPr>
      </p:pic>
    </p:spTree>
    <p:extLst>
      <p:ext uri="{BB962C8B-B14F-4D97-AF65-F5344CB8AC3E}">
        <p14:creationId xmlns:p14="http://schemas.microsoft.com/office/powerpoint/2010/main" val="39274688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Proctor Monitoring Features </a:t>
            </a:r>
            <a:endParaRPr lang="en-US" dirty="0"/>
          </a:p>
        </p:txBody>
      </p:sp>
      <p:sp>
        <p:nvSpPr>
          <p:cNvPr id="4" name="Google Shape;350;p33"/>
          <p:cNvSpPr txBox="1">
            <a:spLocks noGrp="1"/>
          </p:cNvSpPr>
          <p:nvPr>
            <p:ph type="body" idx="1"/>
          </p:nvPr>
        </p:nvSpPr>
        <p:spPr>
          <a:xfrm>
            <a:off x="677864" y="2088850"/>
            <a:ext cx="2572336" cy="1682750"/>
          </a:xfrm>
          <a:prstGeom prst="rect">
            <a:avLst/>
          </a:prstGeom>
          <a:noFill/>
          <a:ln>
            <a:noFill/>
          </a:ln>
        </p:spPr>
        <p:txBody>
          <a:bodyPr spcFirstLastPara="1" wrap="square" lIns="91425" tIns="91425" rIns="91425" bIns="91425" anchor="t" anchorCtr="0">
            <a:noAutofit/>
          </a:bodyPr>
          <a:lstStyle/>
          <a:p>
            <a:pPr marL="0" marR="393700" lvl="0" indent="0" algn="l" rtl="0">
              <a:lnSpc>
                <a:spcPct val="100000"/>
              </a:lnSpc>
              <a:spcBef>
                <a:spcPts val="0"/>
              </a:spcBef>
              <a:spcAft>
                <a:spcPts val="0"/>
              </a:spcAft>
              <a:buSzPts val="3200"/>
              <a:buNone/>
            </a:pPr>
            <a:r>
              <a:rPr lang="en" sz="1800" dirty="0">
                <a:solidFill>
                  <a:srgbClr val="000000"/>
                </a:solidFill>
              </a:rPr>
              <a:t>Proctors will be directed to the screen shown here where monitoring features are available.</a:t>
            </a:r>
            <a:endParaRPr sz="1800" dirty="0">
              <a:solidFill>
                <a:srgbClr val="000000"/>
              </a:solidFill>
            </a:endParaRPr>
          </a:p>
        </p:txBody>
      </p:sp>
      <p:pic>
        <p:nvPicPr>
          <p:cNvPr id="5" name="Google Shape;351;p33"/>
          <p:cNvPicPr preferRelativeResize="0"/>
          <p:nvPr/>
        </p:nvPicPr>
        <p:blipFill rotWithShape="1">
          <a:blip r:embed="rId2">
            <a:alphaModFix/>
          </a:blip>
          <a:srcRect/>
          <a:stretch/>
        </p:blipFill>
        <p:spPr>
          <a:xfrm>
            <a:off x="3250200" y="1617950"/>
            <a:ext cx="5463775" cy="3017553"/>
          </a:xfrm>
          <a:prstGeom prst="rect">
            <a:avLst/>
          </a:prstGeom>
          <a:noFill/>
          <a:ln>
            <a:noFill/>
          </a:ln>
        </p:spPr>
      </p:pic>
    </p:spTree>
    <p:extLst>
      <p:ext uri="{BB962C8B-B14F-4D97-AF65-F5344CB8AC3E}">
        <p14:creationId xmlns:p14="http://schemas.microsoft.com/office/powerpoint/2010/main" val="39711759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Proctor Instructions for Monitoring Students</a:t>
            </a:r>
            <a:endParaRPr lang="en-US" dirty="0"/>
          </a:p>
        </p:txBody>
      </p:sp>
      <p:sp>
        <p:nvSpPr>
          <p:cNvPr id="4" name="Google Shape;357;p34"/>
          <p:cNvSpPr txBox="1">
            <a:spLocks/>
          </p:cNvSpPr>
          <p:nvPr/>
        </p:nvSpPr>
        <p:spPr>
          <a:xfrm>
            <a:off x="454200" y="1177925"/>
            <a:ext cx="2850974" cy="35024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393700" indent="0">
              <a:lnSpc>
                <a:spcPct val="100000"/>
              </a:lnSpc>
              <a:spcBef>
                <a:spcPts val="0"/>
              </a:spcBef>
              <a:buSzPts val="3200"/>
              <a:buFont typeface="Arial"/>
              <a:buNone/>
            </a:pPr>
            <a:r>
              <a:rPr lang="en-US" dirty="0" smtClean="0">
                <a:solidFill>
                  <a:srgbClr val="000000"/>
                </a:solidFill>
              </a:rPr>
              <a:t>The proctor can control and monitor students.  </a:t>
            </a:r>
          </a:p>
          <a:p>
            <a:pPr marL="25400" indent="0">
              <a:lnSpc>
                <a:spcPct val="100000"/>
              </a:lnSpc>
              <a:spcBef>
                <a:spcPts val="640"/>
              </a:spcBef>
              <a:buSzPts val="3200"/>
              <a:buFont typeface="Arial"/>
              <a:buNone/>
            </a:pPr>
            <a:r>
              <a:rPr lang="en-US" sz="1200" b="1" dirty="0" smtClean="0"/>
              <a:t>Section Release </a:t>
            </a:r>
            <a:r>
              <a:rPr lang="en-US" sz="1200" dirty="0" smtClean="0"/>
              <a:t>– Click to start Section 2 of the test. This should only be done when all students are completed with Section 1.</a:t>
            </a:r>
          </a:p>
          <a:p>
            <a:pPr marL="25400" indent="0">
              <a:lnSpc>
                <a:spcPct val="100000"/>
              </a:lnSpc>
              <a:spcBef>
                <a:spcPts val="640"/>
              </a:spcBef>
              <a:buSzPts val="3200"/>
              <a:buFont typeface="Arial"/>
              <a:buNone/>
            </a:pPr>
            <a:r>
              <a:rPr lang="en-US" sz="1200" b="1" dirty="0" smtClean="0"/>
              <a:t>Pause Session </a:t>
            </a:r>
            <a:r>
              <a:rPr lang="en-US" sz="1200" dirty="0" smtClean="0"/>
              <a:t>– Proctors can pause an individual student’s session. Proctors must </a:t>
            </a:r>
            <a:r>
              <a:rPr lang="en-US" sz="1200" dirty="0" err="1" smtClean="0"/>
              <a:t>unpause</a:t>
            </a:r>
            <a:r>
              <a:rPr lang="en-US" sz="1200" dirty="0" smtClean="0"/>
              <a:t> the session for the student to resume testing.</a:t>
            </a:r>
          </a:p>
          <a:p>
            <a:pPr marL="25400" indent="0">
              <a:lnSpc>
                <a:spcPct val="100000"/>
              </a:lnSpc>
              <a:spcBef>
                <a:spcPts val="640"/>
              </a:spcBef>
              <a:buSzPts val="3200"/>
              <a:buFont typeface="Arial"/>
              <a:buNone/>
            </a:pPr>
            <a:r>
              <a:rPr lang="en-US" sz="1200" b="1" dirty="0" smtClean="0"/>
              <a:t>Reseat Session </a:t>
            </a:r>
            <a:r>
              <a:rPr lang="en-US" sz="1200" dirty="0" smtClean="0"/>
              <a:t>– To be used if a student’s session has been ‘interrupted’ (computer issue, session timeout, unexpected error).</a:t>
            </a:r>
          </a:p>
          <a:p>
            <a:pPr marL="25400" indent="0">
              <a:lnSpc>
                <a:spcPct val="100000"/>
              </a:lnSpc>
              <a:spcBef>
                <a:spcPts val="640"/>
              </a:spcBef>
              <a:buSzPts val="3200"/>
              <a:buFont typeface="Arial"/>
              <a:buNone/>
            </a:pPr>
            <a:r>
              <a:rPr lang="en-US" sz="1200" b="1" dirty="0" smtClean="0"/>
              <a:t>Submit Session </a:t>
            </a:r>
            <a:r>
              <a:rPr lang="en-US" sz="1200" dirty="0" smtClean="0"/>
              <a:t>– To be used if a student finishes their test but fails to submit the test.</a:t>
            </a:r>
          </a:p>
          <a:p>
            <a:pPr marL="0" indent="0">
              <a:lnSpc>
                <a:spcPct val="100000"/>
              </a:lnSpc>
              <a:spcBef>
                <a:spcPts val="0"/>
              </a:spcBef>
              <a:buSzPts val="3200"/>
              <a:buFont typeface="Arial"/>
              <a:buNone/>
            </a:pPr>
            <a:endParaRPr lang="en-US" dirty="0" smtClean="0">
              <a:solidFill>
                <a:srgbClr val="000000"/>
              </a:solidFill>
            </a:endParaRPr>
          </a:p>
          <a:p>
            <a:pPr marL="0" indent="0">
              <a:lnSpc>
                <a:spcPct val="100000"/>
              </a:lnSpc>
              <a:spcBef>
                <a:spcPts val="0"/>
              </a:spcBef>
              <a:buSzPts val="3200"/>
              <a:buFont typeface="Arial"/>
              <a:buNone/>
            </a:pPr>
            <a:endParaRPr lang="en-US" dirty="0" smtClean="0">
              <a:solidFill>
                <a:srgbClr val="000000"/>
              </a:solidFill>
            </a:endParaRPr>
          </a:p>
          <a:p>
            <a:pPr indent="0">
              <a:lnSpc>
                <a:spcPct val="100000"/>
              </a:lnSpc>
              <a:spcBef>
                <a:spcPts val="0"/>
              </a:spcBef>
              <a:buSzPts val="3200"/>
              <a:buFont typeface="Arial"/>
              <a:buNone/>
            </a:pPr>
            <a:endParaRPr lang="en-US" dirty="0" smtClean="0">
              <a:solidFill>
                <a:srgbClr val="000000"/>
              </a:solidFill>
            </a:endParaRPr>
          </a:p>
          <a:p>
            <a:pPr marL="914400" indent="0">
              <a:lnSpc>
                <a:spcPct val="100000"/>
              </a:lnSpc>
              <a:spcBef>
                <a:spcPts val="0"/>
              </a:spcBef>
              <a:buSzPts val="3200"/>
              <a:buFont typeface="Arial"/>
              <a:buNone/>
            </a:pPr>
            <a:endParaRPr lang="en-US" dirty="0">
              <a:solidFill>
                <a:srgbClr val="000000"/>
              </a:solidFill>
            </a:endParaRPr>
          </a:p>
        </p:txBody>
      </p:sp>
      <p:pic>
        <p:nvPicPr>
          <p:cNvPr id="6" name="Google Shape;358;p34"/>
          <p:cNvPicPr preferRelativeResize="0"/>
          <p:nvPr/>
        </p:nvPicPr>
        <p:blipFill rotWithShape="1">
          <a:blip r:embed="rId2">
            <a:alphaModFix/>
          </a:blip>
          <a:srcRect/>
          <a:stretch/>
        </p:blipFill>
        <p:spPr>
          <a:xfrm>
            <a:off x="3305174" y="1409700"/>
            <a:ext cx="5408801" cy="3038856"/>
          </a:xfrm>
          <a:prstGeom prst="rect">
            <a:avLst/>
          </a:prstGeom>
          <a:noFill/>
          <a:ln>
            <a:noFill/>
          </a:ln>
        </p:spPr>
      </p:pic>
    </p:spTree>
    <p:extLst>
      <p:ext uri="{BB962C8B-B14F-4D97-AF65-F5344CB8AC3E}">
        <p14:creationId xmlns:p14="http://schemas.microsoft.com/office/powerpoint/2010/main" val="26274403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Secure Browser</a:t>
            </a:r>
            <a:endParaRPr lang="en-US" dirty="0"/>
          </a:p>
        </p:txBody>
      </p:sp>
      <p:sp>
        <p:nvSpPr>
          <p:cNvPr id="3" name="Text Placeholder 2"/>
          <p:cNvSpPr>
            <a:spLocks noGrp="1"/>
          </p:cNvSpPr>
          <p:nvPr>
            <p:ph type="body" idx="1"/>
          </p:nvPr>
        </p:nvSpPr>
        <p:spPr>
          <a:xfrm>
            <a:off x="430075" y="1593550"/>
            <a:ext cx="5599250" cy="1073450"/>
          </a:xfrm>
        </p:spPr>
        <p:txBody>
          <a:bodyPr/>
          <a:lstStyle/>
          <a:p>
            <a:pPr marL="114300" indent="0">
              <a:buNone/>
            </a:pPr>
            <a:r>
              <a:rPr lang="en-US" dirty="0"/>
              <a:t>Students will only be able to access the assessment through the ADAM secure browser.  The icon on the right should be available to students regardless of their device. </a:t>
            </a:r>
          </a:p>
          <a:p>
            <a:endParaRPr lang="en-US" dirty="0"/>
          </a:p>
        </p:txBody>
      </p:sp>
      <p:pic>
        <p:nvPicPr>
          <p:cNvPr id="4" name="Google Shape;328;p30"/>
          <p:cNvPicPr preferRelativeResize="0"/>
          <p:nvPr/>
        </p:nvPicPr>
        <p:blipFill rotWithShape="1">
          <a:blip r:embed="rId2">
            <a:alphaModFix/>
          </a:blip>
          <a:srcRect/>
          <a:stretch/>
        </p:blipFill>
        <p:spPr>
          <a:xfrm>
            <a:off x="5912926" y="1485900"/>
            <a:ext cx="2095500" cy="2095500"/>
          </a:xfrm>
          <a:prstGeom prst="rect">
            <a:avLst/>
          </a:prstGeom>
          <a:noFill/>
          <a:ln>
            <a:noFill/>
          </a:ln>
        </p:spPr>
      </p:pic>
    </p:spTree>
    <p:extLst>
      <p:ext uri="{BB962C8B-B14F-4D97-AF65-F5344CB8AC3E}">
        <p14:creationId xmlns:p14="http://schemas.microsoft.com/office/powerpoint/2010/main" val="42702777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Testing Experience</a:t>
            </a:r>
            <a:endParaRPr lang="en-US" dirty="0"/>
          </a:p>
        </p:txBody>
      </p:sp>
      <p:sp>
        <p:nvSpPr>
          <p:cNvPr id="3" name="Text Placeholder 2"/>
          <p:cNvSpPr>
            <a:spLocks noGrp="1"/>
          </p:cNvSpPr>
          <p:nvPr>
            <p:ph type="body" idx="1"/>
          </p:nvPr>
        </p:nvSpPr>
        <p:spPr/>
        <p:txBody>
          <a:bodyPr/>
          <a:lstStyle/>
          <a:p>
            <a:pPr marL="114300" indent="0">
              <a:buNone/>
            </a:pPr>
            <a:r>
              <a:rPr lang="en-US" dirty="0"/>
              <a:t> </a:t>
            </a:r>
          </a:p>
        </p:txBody>
      </p:sp>
      <p:sp>
        <p:nvSpPr>
          <p:cNvPr id="4" name="Google Shape;370;p36"/>
          <p:cNvSpPr txBox="1">
            <a:spLocks/>
          </p:cNvSpPr>
          <p:nvPr/>
        </p:nvSpPr>
        <p:spPr>
          <a:xfrm>
            <a:off x="594651" y="1176325"/>
            <a:ext cx="4263100" cy="3683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SzPts val="3200"/>
              <a:buFont typeface="Arial"/>
              <a:buNone/>
            </a:pPr>
            <a:r>
              <a:rPr lang="en-US" dirty="0" smtClean="0">
                <a:solidFill>
                  <a:srgbClr val="000000"/>
                </a:solidFill>
              </a:rPr>
              <a:t>Students will see the screen to the right confirming they are about to begin their test. If their</a:t>
            </a:r>
            <a:r>
              <a:rPr lang="en-US" dirty="0" smtClean="0"/>
              <a:t> first and last names are</a:t>
            </a:r>
            <a:r>
              <a:rPr lang="en-US" dirty="0" smtClean="0">
                <a:solidFill>
                  <a:srgbClr val="000000"/>
                </a:solidFill>
              </a:rPr>
              <a:t> not correct, they should alert their proctor.  </a:t>
            </a:r>
          </a:p>
          <a:p>
            <a:pPr marL="0" indent="0">
              <a:lnSpc>
                <a:spcPct val="100000"/>
              </a:lnSpc>
              <a:spcBef>
                <a:spcPts val="0"/>
              </a:spcBef>
              <a:buSzPts val="3200"/>
              <a:buFont typeface="Arial"/>
              <a:buNone/>
            </a:pPr>
            <a:endParaRPr lang="en-US" dirty="0" smtClean="0">
              <a:solidFill>
                <a:srgbClr val="000000"/>
              </a:solidFill>
            </a:endParaRPr>
          </a:p>
          <a:p>
            <a:pPr marL="0" indent="0">
              <a:lnSpc>
                <a:spcPct val="100000"/>
              </a:lnSpc>
              <a:spcBef>
                <a:spcPts val="0"/>
              </a:spcBef>
              <a:buSzPts val="3200"/>
              <a:buFont typeface="Arial"/>
              <a:buNone/>
            </a:pPr>
            <a:endParaRPr lang="en-US" dirty="0" smtClean="0">
              <a:solidFill>
                <a:srgbClr val="000000"/>
              </a:solidFill>
            </a:endParaRPr>
          </a:p>
          <a:p>
            <a:pPr marL="0" indent="0">
              <a:lnSpc>
                <a:spcPct val="100000"/>
              </a:lnSpc>
              <a:spcBef>
                <a:spcPts val="0"/>
              </a:spcBef>
              <a:buSzPts val="3200"/>
              <a:buFont typeface="Arial"/>
              <a:buNone/>
            </a:pPr>
            <a:endParaRPr lang="en-US" dirty="0" smtClean="0">
              <a:solidFill>
                <a:srgbClr val="000000"/>
              </a:solidFill>
            </a:endParaRPr>
          </a:p>
          <a:p>
            <a:pPr marL="0" indent="0">
              <a:lnSpc>
                <a:spcPct val="100000"/>
              </a:lnSpc>
              <a:spcBef>
                <a:spcPts val="0"/>
              </a:spcBef>
              <a:buSzPts val="3200"/>
              <a:buFont typeface="Arial"/>
              <a:buNone/>
            </a:pPr>
            <a:endParaRPr lang="en-US" dirty="0" smtClean="0">
              <a:solidFill>
                <a:srgbClr val="000000"/>
              </a:solidFill>
            </a:endParaRPr>
          </a:p>
          <a:p>
            <a:pPr marL="0" marR="393700" indent="0">
              <a:lnSpc>
                <a:spcPct val="115000"/>
              </a:lnSpc>
              <a:spcBef>
                <a:spcPts val="0"/>
              </a:spcBef>
              <a:buSzPts val="3200"/>
              <a:buFont typeface="Arial"/>
              <a:buNone/>
            </a:pPr>
            <a:r>
              <a:rPr lang="en-US" dirty="0" smtClean="0">
                <a:solidFill>
                  <a:srgbClr val="000000"/>
                </a:solidFill>
              </a:rPr>
              <a:t>After the student clicks the NEXT button, the student will be directed to the assessment instructions page.</a:t>
            </a:r>
          </a:p>
          <a:p>
            <a:pPr marL="0" indent="0">
              <a:lnSpc>
                <a:spcPct val="115000"/>
              </a:lnSpc>
              <a:spcBef>
                <a:spcPts val="0"/>
              </a:spcBef>
              <a:buSzPts val="3200"/>
              <a:buFont typeface="Arial"/>
              <a:buNone/>
            </a:pPr>
            <a:endParaRPr lang="en-US" sz="1100" dirty="0" smtClean="0">
              <a:solidFill>
                <a:srgbClr val="5A5A5A"/>
              </a:solidFill>
              <a:latin typeface="Arial"/>
              <a:ea typeface="Arial"/>
              <a:cs typeface="Arial"/>
              <a:sym typeface="Arial"/>
            </a:endParaRPr>
          </a:p>
          <a:p>
            <a:pPr marL="0" indent="0">
              <a:lnSpc>
                <a:spcPct val="115000"/>
              </a:lnSpc>
              <a:spcBef>
                <a:spcPts val="0"/>
              </a:spcBef>
              <a:buSzPts val="3200"/>
              <a:buFont typeface="Arial"/>
              <a:buNone/>
            </a:pPr>
            <a:endParaRPr lang="en-US" sz="1100" dirty="0" smtClean="0">
              <a:solidFill>
                <a:srgbClr val="5A5A5A"/>
              </a:solidFill>
              <a:latin typeface="Arial"/>
              <a:ea typeface="Arial"/>
              <a:cs typeface="Arial"/>
              <a:sym typeface="Arial"/>
            </a:endParaRPr>
          </a:p>
          <a:p>
            <a:pPr indent="0">
              <a:lnSpc>
                <a:spcPct val="100000"/>
              </a:lnSpc>
              <a:spcBef>
                <a:spcPts val="640"/>
              </a:spcBef>
              <a:buSzPts val="3200"/>
              <a:buFont typeface="Arial"/>
              <a:buNone/>
            </a:pPr>
            <a:endParaRPr lang="en-US" dirty="0" smtClean="0"/>
          </a:p>
          <a:p>
            <a:pPr marL="914400" indent="0">
              <a:lnSpc>
                <a:spcPct val="100000"/>
              </a:lnSpc>
              <a:spcBef>
                <a:spcPts val="640"/>
              </a:spcBef>
              <a:buSzPts val="3200"/>
              <a:buFont typeface="Arial"/>
              <a:buNone/>
            </a:pPr>
            <a:endParaRPr lang="en-US" dirty="0" smtClean="0"/>
          </a:p>
          <a:p>
            <a:pPr marL="0" indent="0">
              <a:lnSpc>
                <a:spcPct val="100000"/>
              </a:lnSpc>
              <a:spcBef>
                <a:spcPts val="0"/>
              </a:spcBef>
              <a:buSzPts val="3200"/>
              <a:buFont typeface="Arial"/>
              <a:buNone/>
            </a:pPr>
            <a:endParaRPr lang="en-US" dirty="0">
              <a:solidFill>
                <a:srgbClr val="000000"/>
              </a:solidFill>
            </a:endParaRPr>
          </a:p>
        </p:txBody>
      </p:sp>
      <p:pic>
        <p:nvPicPr>
          <p:cNvPr id="5" name="Google Shape;371;p36"/>
          <p:cNvPicPr preferRelativeResize="0"/>
          <p:nvPr/>
        </p:nvPicPr>
        <p:blipFill rotWithShape="1">
          <a:blip r:embed="rId2">
            <a:alphaModFix/>
          </a:blip>
          <a:srcRect/>
          <a:stretch/>
        </p:blipFill>
        <p:spPr>
          <a:xfrm>
            <a:off x="5418323" y="1181926"/>
            <a:ext cx="2230651" cy="1751201"/>
          </a:xfrm>
          <a:prstGeom prst="rect">
            <a:avLst/>
          </a:prstGeom>
          <a:noFill/>
          <a:ln>
            <a:noFill/>
          </a:ln>
        </p:spPr>
      </p:pic>
      <p:pic>
        <p:nvPicPr>
          <p:cNvPr id="6" name="Google Shape;372;p36"/>
          <p:cNvPicPr preferRelativeResize="0"/>
          <p:nvPr/>
        </p:nvPicPr>
        <p:blipFill rotWithShape="1">
          <a:blip r:embed="rId3">
            <a:alphaModFix/>
          </a:blip>
          <a:srcRect/>
          <a:stretch/>
        </p:blipFill>
        <p:spPr>
          <a:xfrm>
            <a:off x="5185837" y="3058449"/>
            <a:ext cx="2695622" cy="1641526"/>
          </a:xfrm>
          <a:prstGeom prst="rect">
            <a:avLst/>
          </a:prstGeom>
          <a:noFill/>
          <a:ln w="9525"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21334773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 Provided to Students</a:t>
            </a:r>
            <a:endParaRPr lang="en-US" dirty="0"/>
          </a:p>
        </p:txBody>
      </p:sp>
      <p:sp>
        <p:nvSpPr>
          <p:cNvPr id="3" name="Text Placeholder 2"/>
          <p:cNvSpPr>
            <a:spLocks noGrp="1"/>
          </p:cNvSpPr>
          <p:nvPr>
            <p:ph type="body" idx="1"/>
          </p:nvPr>
        </p:nvSpPr>
        <p:spPr>
          <a:xfrm>
            <a:off x="430075" y="1099706"/>
            <a:ext cx="8283900" cy="3601385"/>
          </a:xfrm>
        </p:spPr>
        <p:txBody>
          <a:bodyPr/>
          <a:lstStyle/>
          <a:p>
            <a:pPr marL="114300" indent="0">
              <a:buNone/>
            </a:pPr>
            <a:r>
              <a:rPr lang="en-US" dirty="0"/>
              <a:t>The test administrator must provide students the following:</a:t>
            </a:r>
          </a:p>
          <a:p>
            <a:pPr fontAlgn="base"/>
            <a:r>
              <a:rPr lang="en-US" cap="small" dirty="0"/>
              <a:t>B</a:t>
            </a:r>
            <a:r>
              <a:rPr lang="en-US" dirty="0"/>
              <a:t>lank or lined scratch paper</a:t>
            </a:r>
          </a:p>
          <a:p>
            <a:pPr fontAlgn="base"/>
            <a:r>
              <a:rPr lang="en-US" dirty="0"/>
              <a:t>Students can request more scratch paper during the test, if needed. All scratch paper—used and unused—must be collected after testing. </a:t>
            </a:r>
          </a:p>
          <a:p>
            <a:pPr fontAlgn="base"/>
            <a:r>
              <a:rPr lang="en-US" cap="small" dirty="0"/>
              <a:t>P</a:t>
            </a:r>
            <a:r>
              <a:rPr lang="en-US" dirty="0"/>
              <a:t>encils</a:t>
            </a:r>
          </a:p>
          <a:p>
            <a:pPr fontAlgn="base"/>
            <a:r>
              <a:rPr lang="en-US" cap="small" dirty="0"/>
              <a:t>T</a:t>
            </a:r>
            <a:r>
              <a:rPr lang="en-US" dirty="0"/>
              <a:t>esting devices that meet the minimum technology specifications set forth by LDOE (</a:t>
            </a:r>
            <a:r>
              <a:rPr lang="en-US" b="1" dirty="0"/>
              <a:t>NOTE:</a:t>
            </a:r>
            <a:r>
              <a:rPr lang="en-US" dirty="0"/>
              <a:t> A student should not supply </a:t>
            </a:r>
            <a:r>
              <a:rPr lang="en-US" dirty="0" smtClean="0">
                <a:solidFill>
                  <a:schemeClr val="bg2"/>
                </a:solidFill>
              </a:rPr>
              <a:t>their</a:t>
            </a:r>
            <a:r>
              <a:rPr lang="en-US" dirty="0" smtClean="0"/>
              <a:t> own </a:t>
            </a:r>
            <a:r>
              <a:rPr lang="en-US" dirty="0"/>
              <a:t>device for testing.)</a:t>
            </a:r>
          </a:p>
          <a:p>
            <a:pPr fontAlgn="base"/>
            <a:r>
              <a:rPr lang="en-US" cap="small" dirty="0"/>
              <a:t>H</a:t>
            </a:r>
            <a:r>
              <a:rPr lang="en-US" dirty="0"/>
              <a:t>eadphones (for students who require them)</a:t>
            </a:r>
          </a:p>
          <a:p>
            <a:pPr fontAlgn="base"/>
            <a:r>
              <a:rPr lang="en-US" cap="small" dirty="0"/>
              <a:t>M</a:t>
            </a:r>
            <a:r>
              <a:rPr lang="en-US" dirty="0"/>
              <a:t>aterials necessary for accessibility features</a:t>
            </a:r>
          </a:p>
          <a:p>
            <a:pPr fontAlgn="base"/>
            <a:r>
              <a:rPr lang="en-US" cap="small" dirty="0"/>
              <a:t>T</a:t>
            </a:r>
            <a:r>
              <a:rPr lang="en-US" dirty="0"/>
              <a:t>iming devices such as a clock or watch, to keep track of time during testing (if one is not clearly visible in the testing room)</a:t>
            </a:r>
          </a:p>
          <a:p>
            <a:endParaRPr lang="en-US" dirty="0"/>
          </a:p>
        </p:txBody>
      </p:sp>
    </p:spTree>
    <p:extLst>
      <p:ext uri="{BB962C8B-B14F-4D97-AF65-F5344CB8AC3E}">
        <p14:creationId xmlns:p14="http://schemas.microsoft.com/office/powerpoint/2010/main" val="18070057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 Between Sections</a:t>
            </a:r>
            <a:endParaRPr lang="en-US" dirty="0"/>
          </a:p>
        </p:txBody>
      </p:sp>
      <p:sp>
        <p:nvSpPr>
          <p:cNvPr id="4" name="Google Shape;378;p37"/>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40"/>
              </a:spcBef>
              <a:spcAft>
                <a:spcPts val="0"/>
              </a:spcAft>
              <a:buSzPts val="3200"/>
              <a:buNone/>
            </a:pPr>
            <a:r>
              <a:rPr lang="en" sz="1800" dirty="0"/>
              <a:t>The Innovative assessment includes </a:t>
            </a:r>
            <a:r>
              <a:rPr lang="en" dirty="0" smtClean="0"/>
              <a:t>more than one</a:t>
            </a:r>
            <a:r>
              <a:rPr lang="en" sz="1800" dirty="0" smtClean="0"/>
              <a:t> section.  </a:t>
            </a:r>
            <a:r>
              <a:rPr lang="en" sz="1800" dirty="0"/>
              <a:t>When Section 1 is completed, the test administrator should provide students with a break before they begin Section 2.</a:t>
            </a:r>
            <a:endParaRPr sz="1800" dirty="0"/>
          </a:p>
          <a:p>
            <a:pPr marL="0" marR="0" lvl="0" indent="0" algn="l" rtl="0">
              <a:lnSpc>
                <a:spcPct val="100000"/>
              </a:lnSpc>
              <a:spcBef>
                <a:spcPts val="640"/>
              </a:spcBef>
              <a:spcAft>
                <a:spcPts val="0"/>
              </a:spcAft>
              <a:buSzPts val="3200"/>
              <a:buNone/>
            </a:pPr>
            <a:endParaRPr sz="1800" dirty="0"/>
          </a:p>
          <a:p>
            <a:pPr marL="0" marR="0" lvl="0" indent="0" algn="ctr" rtl="0">
              <a:lnSpc>
                <a:spcPct val="100000"/>
              </a:lnSpc>
              <a:spcBef>
                <a:spcPts val="640"/>
              </a:spcBef>
              <a:spcAft>
                <a:spcPts val="0"/>
              </a:spcAft>
              <a:buSzPts val="3200"/>
              <a:buNone/>
            </a:pPr>
            <a:r>
              <a:rPr lang="en" sz="1800" u="sng" dirty="0"/>
              <a:t>Please note that students cannot return to Section 1 after the break</a:t>
            </a:r>
            <a:r>
              <a:rPr lang="en" sz="1800" dirty="0"/>
              <a:t>.</a:t>
            </a:r>
            <a:endParaRPr sz="1800" dirty="0"/>
          </a:p>
        </p:txBody>
      </p:sp>
    </p:spTree>
    <p:extLst>
      <p:ext uri="{BB962C8B-B14F-4D97-AF65-F5344CB8AC3E}">
        <p14:creationId xmlns:p14="http://schemas.microsoft.com/office/powerpoint/2010/main" val="14793479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 to Section 2 Screen</a:t>
            </a:r>
            <a:endParaRPr lang="en-US" dirty="0"/>
          </a:p>
        </p:txBody>
      </p:sp>
      <p:sp>
        <p:nvSpPr>
          <p:cNvPr id="4" name="Text Placeholder 3"/>
          <p:cNvSpPr>
            <a:spLocks noGrp="1"/>
          </p:cNvSpPr>
          <p:nvPr>
            <p:ph type="body" idx="1"/>
          </p:nvPr>
        </p:nvSpPr>
        <p:spPr>
          <a:xfrm>
            <a:off x="430075" y="1336375"/>
            <a:ext cx="8283900" cy="615715"/>
          </a:xfrm>
        </p:spPr>
        <p:txBody>
          <a:bodyPr/>
          <a:lstStyle/>
          <a:p>
            <a:pPr marL="114300" indent="0">
              <a:buNone/>
            </a:pPr>
            <a:r>
              <a:rPr lang="en-US" dirty="0"/>
              <a:t>Once students complete Section 1, they will be presented with the following screen: </a:t>
            </a:r>
          </a:p>
        </p:txBody>
      </p:sp>
      <p:pic>
        <p:nvPicPr>
          <p:cNvPr id="1028" name="Picture 4" descr="https://lh6.googleusercontent.com/Ex7lu3fcNgT2CUmyGdPoAQnoVOuF3n9q0UQKt5rI2gS-Uucw5E_oYn1hClwAK4bn5nteblwjJ1_L2ZfBhKKBQJ2roTg8ibG8I_nW_EMW__gWIcBTAT2GCb8VBpOHnqQtjk8e43P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75" y="2246575"/>
            <a:ext cx="5600700" cy="249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653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Materials for Extended Breaks</a:t>
            </a:r>
            <a:endParaRPr lang="en-US" dirty="0"/>
          </a:p>
        </p:txBody>
      </p:sp>
      <p:sp>
        <p:nvSpPr>
          <p:cNvPr id="3" name="Text Placeholder 2"/>
          <p:cNvSpPr>
            <a:spLocks noGrp="1"/>
          </p:cNvSpPr>
          <p:nvPr>
            <p:ph type="body" idx="1"/>
          </p:nvPr>
        </p:nvSpPr>
        <p:spPr/>
        <p:txBody>
          <a:bodyPr/>
          <a:lstStyle/>
          <a:p>
            <a:r>
              <a:rPr lang="en-US" dirty="0"/>
              <a:t>After each day’s scheduled testing, all secure materials must be returned to the school test coordinator for storage in the locked, secure storage area.</a:t>
            </a:r>
          </a:p>
          <a:p>
            <a:r>
              <a:rPr lang="en-US" dirty="0"/>
              <a:t>If an extended break is scheduled for any reason, secure materials must be returned to the school test coordinator to be stored in the locked, secure storage area during the extended break.</a:t>
            </a:r>
          </a:p>
          <a:p>
            <a:r>
              <a:rPr lang="en-US" dirty="0"/>
              <a:t/>
            </a:r>
            <a:br>
              <a:rPr lang="en-US" dirty="0"/>
            </a:br>
            <a:endParaRPr lang="en-US" dirty="0"/>
          </a:p>
        </p:txBody>
      </p:sp>
    </p:spTree>
    <p:extLst>
      <p:ext uri="{BB962C8B-B14F-4D97-AF65-F5344CB8AC3E}">
        <p14:creationId xmlns:p14="http://schemas.microsoft.com/office/powerpoint/2010/main" val="17375714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93"/>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Overview and Purpose</a:t>
            </a:r>
            <a:endParaRPr dirty="0"/>
          </a:p>
        </p:txBody>
      </p:sp>
    </p:spTree>
    <p:extLst>
      <p:ext uri="{BB962C8B-B14F-4D97-AF65-F5344CB8AC3E}">
        <p14:creationId xmlns:p14="http://schemas.microsoft.com/office/powerpoint/2010/main" val="33141524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Release to Next Section Button</a:t>
            </a:r>
            <a:endParaRPr lang="en-US" dirty="0"/>
          </a:p>
        </p:txBody>
      </p:sp>
      <p:sp>
        <p:nvSpPr>
          <p:cNvPr id="3" name="Text Placeholder 2"/>
          <p:cNvSpPr>
            <a:spLocks noGrp="1"/>
          </p:cNvSpPr>
          <p:nvPr>
            <p:ph type="body" idx="1"/>
          </p:nvPr>
        </p:nvSpPr>
        <p:spPr>
          <a:xfrm>
            <a:off x="430075" y="1336375"/>
            <a:ext cx="8283900" cy="595167"/>
          </a:xfrm>
        </p:spPr>
        <p:txBody>
          <a:bodyPr/>
          <a:lstStyle/>
          <a:p>
            <a:pPr marL="114300" indent="0">
              <a:buNone/>
            </a:pPr>
            <a:r>
              <a:rPr lang="en-US" dirty="0"/>
              <a:t>After the break, the proctor must click the </a:t>
            </a:r>
            <a:r>
              <a:rPr lang="en-US" b="1" i="1" dirty="0"/>
              <a:t>Release to Next</a:t>
            </a:r>
            <a:r>
              <a:rPr lang="en-US" dirty="0"/>
              <a:t> </a:t>
            </a:r>
            <a:r>
              <a:rPr lang="en-US" b="1" i="1" dirty="0"/>
              <a:t>Section</a:t>
            </a:r>
            <a:r>
              <a:rPr lang="en-US" dirty="0"/>
              <a:t> button (shown below) from the proctoring screen to allow students to start Section 2.</a:t>
            </a:r>
          </a:p>
        </p:txBody>
      </p:sp>
      <p:pic>
        <p:nvPicPr>
          <p:cNvPr id="2050" name="Picture 2" descr="https://lh5.googleusercontent.com/hQrLW_9MTmiYFKZeNgztgOJtyXFJz2WnQzwBl75atBS0CYz6ZtoxbF_G6EnGoKVnE1Ii447TfSNdbYJ5DxPHAlOuyDLG7Em3fGeY3Rab7mzqkeutiamNvmdOdWkRdgTsVgfPpz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19" y="2092374"/>
            <a:ext cx="5506414" cy="295616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4453836" y="2928136"/>
            <a:ext cx="1263721" cy="10787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5515605" y="1725061"/>
            <a:ext cx="2201146" cy="16501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082" y="3096948"/>
            <a:ext cx="3232918" cy="1621496"/>
          </a:xfrm>
          <a:prstGeom prst="rect">
            <a:avLst/>
          </a:prstGeom>
        </p:spPr>
      </p:pic>
    </p:spTree>
    <p:extLst>
      <p:ext uri="{BB962C8B-B14F-4D97-AF65-F5344CB8AC3E}">
        <p14:creationId xmlns:p14="http://schemas.microsoft.com/office/powerpoint/2010/main" val="27666418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Interruptions in Testing</a:t>
            </a:r>
            <a:endParaRPr lang="en-US" dirty="0"/>
          </a:p>
        </p:txBody>
      </p:sp>
      <p:graphicFrame>
        <p:nvGraphicFramePr>
          <p:cNvPr id="4" name="Table 3"/>
          <p:cNvGraphicFramePr>
            <a:graphicFrameLocks noGrp="1"/>
          </p:cNvGraphicFramePr>
          <p:nvPr/>
        </p:nvGraphicFramePr>
        <p:xfrm>
          <a:off x="430075" y="1383159"/>
          <a:ext cx="8283900" cy="3186865"/>
        </p:xfrm>
        <a:graphic>
          <a:graphicData uri="http://schemas.openxmlformats.org/drawingml/2006/table">
            <a:tbl>
              <a:tblPr bandRow="1">
                <a:tableStyleId>{47E5B1D7-7E24-4C7A-94C0-64FDCA702A4B}</a:tableStyleId>
              </a:tblPr>
              <a:tblGrid>
                <a:gridCol w="4102503">
                  <a:extLst>
                    <a:ext uri="{9D8B030D-6E8A-4147-A177-3AD203B41FA5}">
                      <a16:colId xmlns:a16="http://schemas.microsoft.com/office/drawing/2014/main" val="697106960"/>
                    </a:ext>
                  </a:extLst>
                </a:gridCol>
                <a:gridCol w="4181397">
                  <a:extLst>
                    <a:ext uri="{9D8B030D-6E8A-4147-A177-3AD203B41FA5}">
                      <a16:colId xmlns:a16="http://schemas.microsoft.com/office/drawing/2014/main" val="1971340202"/>
                    </a:ext>
                  </a:extLst>
                </a:gridCol>
              </a:tblGrid>
              <a:tr h="327654">
                <a:tc>
                  <a:txBody>
                    <a:bodyPr/>
                    <a:lstStyle/>
                    <a:p>
                      <a:pPr marL="0" marR="0">
                        <a:lnSpc>
                          <a:spcPct val="107000"/>
                        </a:lnSpc>
                        <a:spcBef>
                          <a:spcPts val="0"/>
                        </a:spcBef>
                        <a:spcAft>
                          <a:spcPts val="800"/>
                        </a:spcAft>
                      </a:pPr>
                      <a:r>
                        <a:rPr lang="en-US" sz="1400" b="1" dirty="0">
                          <a:effectLst/>
                        </a:rPr>
                        <a:t>If…</a:t>
                      </a:r>
                      <a:endParaRPr lang="en-US" sz="1400" b="1" dirty="0">
                        <a:effectLst/>
                        <a:latin typeface="Calibri" panose="020F0502020204030204" pitchFamily="34" charset="0"/>
                        <a:ea typeface="Calibri" panose="020F0502020204030204" pitchFamily="34" charset="0"/>
                      </a:endParaRPr>
                    </a:p>
                  </a:txBody>
                  <a:tcPr marL="59390" marR="59390" marT="0" marB="0" anchor="ctr"/>
                </a:tc>
                <a:tc>
                  <a:txBody>
                    <a:bodyPr/>
                    <a:lstStyle/>
                    <a:p>
                      <a:pPr marL="0" marR="0">
                        <a:lnSpc>
                          <a:spcPct val="107000"/>
                        </a:lnSpc>
                        <a:spcBef>
                          <a:spcPts val="0"/>
                        </a:spcBef>
                        <a:spcAft>
                          <a:spcPts val="800"/>
                        </a:spcAft>
                      </a:pPr>
                      <a:r>
                        <a:rPr lang="en-US" sz="1400" b="1" dirty="0">
                          <a:effectLst/>
                        </a:rPr>
                        <a:t>Then…</a:t>
                      </a:r>
                      <a:endParaRPr lang="en-US" sz="1400" b="1" dirty="0">
                        <a:effectLst/>
                        <a:latin typeface="Calibri" panose="020F0502020204030204" pitchFamily="34" charset="0"/>
                        <a:ea typeface="Calibri" panose="020F0502020204030204" pitchFamily="34" charset="0"/>
                      </a:endParaRPr>
                    </a:p>
                  </a:txBody>
                  <a:tcPr marL="59390" marR="59390" marT="0" marB="0" anchor="ctr"/>
                </a:tc>
                <a:extLst>
                  <a:ext uri="{0D108BD9-81ED-4DB2-BD59-A6C34878D82A}">
                    <a16:rowId xmlns:a16="http://schemas.microsoft.com/office/drawing/2014/main" val="645055721"/>
                  </a:ext>
                </a:extLst>
              </a:tr>
              <a:tr h="932089">
                <a:tc>
                  <a:txBody>
                    <a:bodyPr/>
                    <a:lstStyle/>
                    <a:p>
                      <a:pPr marL="0" marR="160655">
                        <a:lnSpc>
                          <a:spcPct val="107000"/>
                        </a:lnSpc>
                        <a:spcBef>
                          <a:spcPts val="0"/>
                        </a:spcBef>
                        <a:spcAft>
                          <a:spcPts val="800"/>
                        </a:spcAft>
                      </a:pPr>
                      <a:r>
                        <a:rPr lang="en-US" sz="1000" dirty="0">
                          <a:effectLst/>
                        </a:rPr>
                        <a:t>A student exited the test by using the End Test function and the student needs to log back into the test:</a:t>
                      </a:r>
                      <a:endParaRPr lang="en-US" sz="1000" dirty="0">
                        <a:effectLst/>
                        <a:latin typeface="Calibri" panose="020F0502020204030204" pitchFamily="34" charset="0"/>
                        <a:ea typeface="Calibri" panose="020F0502020204030204" pitchFamily="34" charset="0"/>
                      </a:endParaRPr>
                    </a:p>
                  </a:txBody>
                  <a:tcPr marL="59390" marR="18147" marT="0" marB="0"/>
                </a:tc>
                <a:tc>
                  <a:txBody>
                    <a:bodyPr/>
                    <a:lstStyle/>
                    <a:p>
                      <a:pPr marL="0" marR="0">
                        <a:lnSpc>
                          <a:spcPct val="107000"/>
                        </a:lnSpc>
                        <a:spcBef>
                          <a:spcPts val="0"/>
                        </a:spcBef>
                        <a:spcAft>
                          <a:spcPts val="800"/>
                        </a:spcAft>
                      </a:pPr>
                      <a:r>
                        <a:rPr lang="en-US" sz="1000" dirty="0">
                          <a:effectLst/>
                        </a:rPr>
                        <a:t>Test administrator/proctor can un-submit the student section. NOTE: This action will only allow students to resume Section 2 of the test. If the student exited the test on Section 2, the student will start on Section 2 and will not be allowed back into Section 1. </a:t>
                      </a:r>
                      <a:endParaRPr lang="en-US" sz="1000" dirty="0">
                        <a:effectLst/>
                        <a:latin typeface="Calibri" panose="020F0502020204030204" pitchFamily="34" charset="0"/>
                        <a:ea typeface="Calibri" panose="020F0502020204030204" pitchFamily="34" charset="0"/>
                      </a:endParaRPr>
                    </a:p>
                  </a:txBody>
                  <a:tcPr marL="59390" marR="18147" marT="0" marB="0"/>
                </a:tc>
                <a:extLst>
                  <a:ext uri="{0D108BD9-81ED-4DB2-BD59-A6C34878D82A}">
                    <a16:rowId xmlns:a16="http://schemas.microsoft.com/office/drawing/2014/main" val="3233467009"/>
                  </a:ext>
                </a:extLst>
              </a:tr>
              <a:tr h="995033">
                <a:tc>
                  <a:txBody>
                    <a:bodyPr/>
                    <a:lstStyle/>
                    <a:p>
                      <a:pPr marL="0" marR="31750">
                        <a:lnSpc>
                          <a:spcPct val="107000"/>
                        </a:lnSpc>
                        <a:spcBef>
                          <a:spcPts val="0"/>
                        </a:spcBef>
                        <a:spcAft>
                          <a:spcPts val="800"/>
                        </a:spcAft>
                      </a:pPr>
                      <a:r>
                        <a:rPr lang="en-US" sz="1000" dirty="0">
                          <a:effectLst/>
                        </a:rPr>
                        <a:t>A student exited the test by using the Pause/Exit function, or the student was inactive in the system. For example, this may occur when a student becomes ill and the test section is suspended. In this case, the section in progress will automatically lock at the end of each day. To continue testing the In-Progress section:</a:t>
                      </a:r>
                      <a:endParaRPr lang="en-US" sz="1000" dirty="0">
                        <a:effectLst/>
                        <a:latin typeface="Calibri" panose="020F0502020204030204" pitchFamily="34" charset="0"/>
                        <a:ea typeface="Calibri" panose="020F0502020204030204" pitchFamily="34" charset="0"/>
                      </a:endParaRPr>
                    </a:p>
                  </a:txBody>
                  <a:tcPr marL="59390" marR="18147" marT="0" marB="0"/>
                </a:tc>
                <a:tc>
                  <a:txBody>
                    <a:bodyPr/>
                    <a:lstStyle/>
                    <a:p>
                      <a:pPr marL="0" marR="0">
                        <a:lnSpc>
                          <a:spcPct val="107000"/>
                        </a:lnSpc>
                        <a:spcBef>
                          <a:spcPts val="0"/>
                        </a:spcBef>
                        <a:spcAft>
                          <a:spcPts val="800"/>
                        </a:spcAft>
                      </a:pPr>
                      <a:r>
                        <a:rPr lang="en-US" sz="1000" dirty="0">
                          <a:effectLst/>
                        </a:rPr>
                        <a:t>Test administrator/proctor must reseat the student using the Reseat action in the proctor dashboard. Once the student has been reseated, the original </a:t>
                      </a:r>
                      <a:r>
                        <a:rPr lang="en-US" sz="1000" dirty="0" smtClean="0">
                          <a:effectLst/>
                        </a:rPr>
                        <a:t>test </a:t>
                      </a:r>
                      <a:r>
                        <a:rPr lang="en-US" sz="1000" dirty="0">
                          <a:effectLst/>
                        </a:rPr>
                        <a:t>code may be used to resume the test. It is critical that the administrator monitor the student as the student is NOT allowed to return to previously answered items within the In-Progress section. </a:t>
                      </a:r>
                      <a:endParaRPr lang="en-US" sz="1000" dirty="0">
                        <a:effectLst/>
                        <a:latin typeface="Calibri" panose="020F0502020204030204" pitchFamily="34" charset="0"/>
                        <a:ea typeface="Calibri" panose="020F0502020204030204" pitchFamily="34" charset="0"/>
                      </a:endParaRPr>
                    </a:p>
                  </a:txBody>
                  <a:tcPr marL="59390" marR="18147" marT="0" marB="0"/>
                </a:tc>
                <a:extLst>
                  <a:ext uri="{0D108BD9-81ED-4DB2-BD59-A6C34878D82A}">
                    <a16:rowId xmlns:a16="http://schemas.microsoft.com/office/drawing/2014/main" val="4009482066"/>
                  </a:ext>
                </a:extLst>
              </a:tr>
              <a:tr h="932089">
                <a:tc>
                  <a:txBody>
                    <a:bodyPr/>
                    <a:lstStyle/>
                    <a:p>
                      <a:pPr marL="0" marR="31750">
                        <a:lnSpc>
                          <a:spcPct val="107000"/>
                        </a:lnSpc>
                        <a:spcBef>
                          <a:spcPts val="0"/>
                        </a:spcBef>
                        <a:spcAft>
                          <a:spcPts val="800"/>
                        </a:spcAft>
                      </a:pPr>
                      <a:r>
                        <a:rPr lang="en-US" sz="1000">
                          <a:effectLst/>
                        </a:rPr>
                        <a:t>A testing irregularity is detected (student exits the section in a way that the secure browser detects an irregularity):</a:t>
                      </a:r>
                      <a:endParaRPr lang="en-US" sz="1000">
                        <a:effectLst/>
                        <a:latin typeface="Calibri" panose="020F0502020204030204" pitchFamily="34" charset="0"/>
                        <a:ea typeface="Calibri" panose="020F0502020204030204" pitchFamily="34" charset="0"/>
                      </a:endParaRPr>
                    </a:p>
                  </a:txBody>
                  <a:tcPr marL="59390" marR="18147" marT="0" marB="0"/>
                </a:tc>
                <a:tc>
                  <a:txBody>
                    <a:bodyPr/>
                    <a:lstStyle/>
                    <a:p>
                      <a:pPr marL="0" marR="0">
                        <a:lnSpc>
                          <a:spcPct val="107000"/>
                        </a:lnSpc>
                        <a:spcBef>
                          <a:spcPts val="0"/>
                        </a:spcBef>
                        <a:spcAft>
                          <a:spcPts val="800"/>
                        </a:spcAft>
                      </a:pPr>
                      <a:r>
                        <a:rPr lang="en-US" sz="1000" dirty="0">
                          <a:effectLst/>
                        </a:rPr>
                        <a:t>Test administrator/proctor must resume the student test section using the Resume action in the proctoring dashboard. If a testing irregularity is detected it is important for an administrator/proctor to document what occurred with the student section that caused the testing irregularity. </a:t>
                      </a:r>
                      <a:endParaRPr lang="en-US" sz="1000" dirty="0">
                        <a:effectLst/>
                        <a:latin typeface="Calibri" panose="020F0502020204030204" pitchFamily="34" charset="0"/>
                        <a:ea typeface="Calibri" panose="020F0502020204030204" pitchFamily="34" charset="0"/>
                      </a:endParaRPr>
                    </a:p>
                  </a:txBody>
                  <a:tcPr marL="59390" marR="18147" marT="0" marB="0"/>
                </a:tc>
                <a:extLst>
                  <a:ext uri="{0D108BD9-81ED-4DB2-BD59-A6C34878D82A}">
                    <a16:rowId xmlns:a16="http://schemas.microsoft.com/office/drawing/2014/main" val="4116861914"/>
                  </a:ext>
                </a:extLst>
              </a:tr>
            </a:tbl>
          </a:graphicData>
        </a:graphic>
      </p:graphicFrame>
    </p:spTree>
    <p:extLst>
      <p:ext uri="{BB962C8B-B14F-4D97-AF65-F5344CB8AC3E}">
        <p14:creationId xmlns:p14="http://schemas.microsoft.com/office/powerpoint/2010/main" val="2711823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dirty="0" smtClean="0"/>
              <a:t>ausing a Test</a:t>
            </a:r>
            <a:endParaRPr lang="en-US" dirty="0"/>
          </a:p>
        </p:txBody>
      </p:sp>
      <p:sp>
        <p:nvSpPr>
          <p:cNvPr id="3" name="Text Placeholder 2"/>
          <p:cNvSpPr>
            <a:spLocks noGrp="1"/>
          </p:cNvSpPr>
          <p:nvPr>
            <p:ph type="body" idx="1"/>
          </p:nvPr>
        </p:nvSpPr>
        <p:spPr/>
        <p:txBody>
          <a:bodyPr/>
          <a:lstStyle/>
          <a:p>
            <a:pPr marL="114300" indent="0">
              <a:buNone/>
            </a:pPr>
            <a:r>
              <a:rPr lang="en-US" dirty="0" smtClean="0"/>
              <a:t>Tests can be paused in two ways:</a:t>
            </a:r>
          </a:p>
          <a:p>
            <a:r>
              <a:rPr lang="en-US" b="1" dirty="0" smtClean="0"/>
              <a:t>Student Screen Pause</a:t>
            </a:r>
            <a:r>
              <a:rPr lang="en-US" dirty="0" smtClean="0"/>
              <a:t>: can be used in a single student needs a break for up to 20    </a:t>
            </a:r>
          </a:p>
          <a:p>
            <a:pPr marL="114300" indent="0">
              <a:buNone/>
            </a:pPr>
            <a:r>
              <a:rPr lang="en-US" dirty="0"/>
              <a:t> </a:t>
            </a:r>
            <a:r>
              <a:rPr lang="en-US" dirty="0" smtClean="0"/>
              <a:t>     minutes.</a:t>
            </a:r>
          </a:p>
          <a:p>
            <a:r>
              <a:rPr lang="en-US" b="1" dirty="0" smtClean="0"/>
              <a:t>Proctor Pause</a:t>
            </a:r>
            <a:r>
              <a:rPr lang="en-US" dirty="0" smtClean="0"/>
              <a:t>: can be used for breaks that are longer than 20 minutes or if a student needs to move to a new testing location.</a:t>
            </a:r>
            <a:endParaRPr lang="en-US" dirty="0"/>
          </a:p>
        </p:txBody>
      </p:sp>
    </p:spTree>
    <p:extLst>
      <p:ext uri="{BB962C8B-B14F-4D97-AF65-F5344CB8AC3E}">
        <p14:creationId xmlns:p14="http://schemas.microsoft.com/office/powerpoint/2010/main" val="27592435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Screen Pause</a:t>
            </a:r>
            <a:endParaRPr lang="en-US" dirty="0"/>
          </a:p>
        </p:txBody>
      </p:sp>
      <p:sp>
        <p:nvSpPr>
          <p:cNvPr id="4" name="Text Placeholder 3"/>
          <p:cNvSpPr>
            <a:spLocks noGrp="1"/>
          </p:cNvSpPr>
          <p:nvPr>
            <p:ph type="body" idx="1"/>
          </p:nvPr>
        </p:nvSpPr>
        <p:spPr>
          <a:xfrm>
            <a:off x="430075" y="1336375"/>
            <a:ext cx="4092764" cy="1072528"/>
          </a:xfrm>
        </p:spPr>
        <p:txBody>
          <a:bodyPr/>
          <a:lstStyle/>
          <a:p>
            <a:pPr fontAlgn="base"/>
            <a:r>
              <a:rPr lang="en-US" dirty="0"/>
              <a:t>The </a:t>
            </a:r>
            <a:r>
              <a:rPr lang="en-US" b="1" i="1" dirty="0"/>
              <a:t>Student</a:t>
            </a:r>
            <a:r>
              <a:rPr lang="en-US" dirty="0"/>
              <a:t> </a:t>
            </a:r>
            <a:r>
              <a:rPr lang="en-US" b="1" i="1" dirty="0"/>
              <a:t>Pause</a:t>
            </a:r>
            <a:r>
              <a:rPr lang="en-US" dirty="0"/>
              <a:t> function should be utilized if students have to leave their computer station for any reason for a period of less than 20 minutes. </a:t>
            </a:r>
          </a:p>
          <a:p>
            <a:pPr fontAlgn="base"/>
            <a:r>
              <a:rPr lang="en-US" dirty="0"/>
              <a:t>Upon resuming, students are returned to the portion of the test where they were prior to the pause.</a:t>
            </a:r>
          </a:p>
          <a:p>
            <a:pPr fontAlgn="base"/>
            <a:r>
              <a:rPr lang="en-US" dirty="0"/>
              <a:t>Notes or markings students made using the online tools before pausing the test will remain.</a:t>
            </a:r>
          </a:p>
          <a:p>
            <a:endParaRPr lang="en-US" dirty="0"/>
          </a:p>
        </p:txBody>
      </p:sp>
      <p:pic>
        <p:nvPicPr>
          <p:cNvPr id="3076" name="Picture 4" descr="https://lh5.googleusercontent.com/Q7uyqeOl3GciWbncZlCP1RqP3kkFCrG20Wj1bFT-KKUR9aFTMTE_5WkXk8zs5FxARLsCHug2PLe7u7LEYG2RtbdbprKROheQFMnrr5qyOVr2DKSdfvGgsIU06mzmb9E89JkoVgT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1890" y="1487794"/>
            <a:ext cx="2438400" cy="248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1440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Proctor Pause</a:t>
            </a:r>
            <a:endParaRPr lang="en-US" dirty="0"/>
          </a:p>
        </p:txBody>
      </p:sp>
      <p:sp>
        <p:nvSpPr>
          <p:cNvPr id="3" name="Text Placeholder 2"/>
          <p:cNvSpPr>
            <a:spLocks noGrp="1"/>
          </p:cNvSpPr>
          <p:nvPr>
            <p:ph type="body" idx="1"/>
          </p:nvPr>
        </p:nvSpPr>
        <p:spPr>
          <a:xfrm>
            <a:off x="430075" y="1336375"/>
            <a:ext cx="8283900" cy="3363600"/>
          </a:xfrm>
        </p:spPr>
        <p:txBody>
          <a:bodyPr/>
          <a:lstStyle/>
          <a:p>
            <a:pPr fontAlgn="base"/>
            <a:r>
              <a:rPr lang="en-US" dirty="0"/>
              <a:t>The </a:t>
            </a:r>
            <a:r>
              <a:rPr lang="en-US" b="1" i="1" dirty="0"/>
              <a:t>Proctor Pause</a:t>
            </a:r>
            <a:r>
              <a:rPr lang="en-US" dirty="0"/>
              <a:t> function should be utilized if a student needs to exit the test without submitting the answers for scoring. </a:t>
            </a:r>
          </a:p>
          <a:p>
            <a:pPr fontAlgn="base"/>
            <a:r>
              <a:rPr lang="en-US" dirty="0"/>
              <a:t>If a student needs to move to a new location to continue the assessment, the test administrator should use the </a:t>
            </a:r>
            <a:r>
              <a:rPr lang="en-US" b="1" i="1" dirty="0"/>
              <a:t>Proctor Pause</a:t>
            </a:r>
            <a:r>
              <a:rPr lang="en-US" dirty="0"/>
              <a:t> button to pause the test until the student is ready to resume testing at the new location.</a:t>
            </a:r>
          </a:p>
          <a:p>
            <a:r>
              <a:rPr lang="en-US" dirty="0"/>
              <a:t>The </a:t>
            </a:r>
            <a:r>
              <a:rPr lang="en-US" b="1" i="1" dirty="0"/>
              <a:t>Submit</a:t>
            </a:r>
            <a:r>
              <a:rPr lang="en-US" dirty="0"/>
              <a:t> button should not be clicked if the student has not completed the assessment. The only time the </a:t>
            </a:r>
            <a:r>
              <a:rPr lang="en-US" b="1" i="1" dirty="0"/>
              <a:t>Submit</a:t>
            </a:r>
            <a:r>
              <a:rPr lang="en-US" i="1" dirty="0"/>
              <a:t> </a:t>
            </a:r>
            <a:r>
              <a:rPr lang="en-US" dirty="0"/>
              <a:t>button should be used is when a student exits a test section and forgets/fails to submit the test.</a:t>
            </a:r>
          </a:p>
        </p:txBody>
      </p:sp>
    </p:spTree>
    <p:extLst>
      <p:ext uri="{BB962C8B-B14F-4D97-AF65-F5344CB8AC3E}">
        <p14:creationId xmlns:p14="http://schemas.microsoft.com/office/powerpoint/2010/main" val="31281548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Reseating</a:t>
            </a:r>
            <a:endParaRPr lang="en-US" dirty="0"/>
          </a:p>
        </p:txBody>
      </p:sp>
      <p:sp>
        <p:nvSpPr>
          <p:cNvPr id="3" name="Text Placeholder 2"/>
          <p:cNvSpPr>
            <a:spLocks noGrp="1"/>
          </p:cNvSpPr>
          <p:nvPr>
            <p:ph type="body" idx="1"/>
          </p:nvPr>
        </p:nvSpPr>
        <p:spPr>
          <a:xfrm>
            <a:off x="430075" y="1100401"/>
            <a:ext cx="8283900" cy="3363600"/>
          </a:xfrm>
        </p:spPr>
        <p:txBody>
          <a:bodyPr/>
          <a:lstStyle/>
          <a:p>
            <a:r>
              <a:rPr lang="en-US" dirty="0"/>
              <a:t>There are specific reasons why a proctor might need to reseat a student, like the student exited the lockdown browser and is in a 'Breached' state or their computer session expired.  There are other non-specific reasons where reseating can resolve an issue a </a:t>
            </a:r>
            <a:r>
              <a:rPr lang="en-US" dirty="0" smtClean="0"/>
              <a:t>student </a:t>
            </a:r>
            <a:r>
              <a:rPr lang="en-US" dirty="0"/>
              <a:t>is having with navigation in the test. </a:t>
            </a:r>
            <a:endParaRPr lang="en-US" dirty="0" smtClean="0"/>
          </a:p>
          <a:p>
            <a:endParaRPr lang="en-US" dirty="0"/>
          </a:p>
          <a:p>
            <a:r>
              <a:rPr lang="en-US" dirty="0" smtClean="0"/>
              <a:t>From the proctor dashboard, click the reseat student button from the action buttons to the right of the student’s name. </a:t>
            </a:r>
            <a:endParaRPr lang="en-US" dirty="0"/>
          </a:p>
        </p:txBody>
      </p:sp>
      <p:pic>
        <p:nvPicPr>
          <p:cNvPr id="4" name="Picture 3"/>
          <p:cNvPicPr>
            <a:picLocks noChangeAspect="1"/>
          </p:cNvPicPr>
          <p:nvPr/>
        </p:nvPicPr>
        <p:blipFill>
          <a:blip r:embed="rId2"/>
          <a:stretch>
            <a:fillRect/>
          </a:stretch>
        </p:blipFill>
        <p:spPr>
          <a:xfrm>
            <a:off x="655074" y="3234812"/>
            <a:ext cx="4825905" cy="166777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833" y="3234812"/>
            <a:ext cx="2111191" cy="1090782"/>
          </a:xfrm>
          <a:prstGeom prst="rect">
            <a:avLst/>
          </a:prstGeom>
        </p:spPr>
      </p:pic>
    </p:spTree>
    <p:extLst>
      <p:ext uri="{BB962C8B-B14F-4D97-AF65-F5344CB8AC3E}">
        <p14:creationId xmlns:p14="http://schemas.microsoft.com/office/powerpoint/2010/main" val="2742106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Reseat Confirmation</a:t>
            </a:r>
            <a:endParaRPr lang="en-US" dirty="0"/>
          </a:p>
        </p:txBody>
      </p:sp>
      <p:sp>
        <p:nvSpPr>
          <p:cNvPr id="3" name="Text Placeholder 2"/>
          <p:cNvSpPr>
            <a:spLocks noGrp="1"/>
          </p:cNvSpPr>
          <p:nvPr>
            <p:ph type="body" idx="1"/>
          </p:nvPr>
        </p:nvSpPr>
        <p:spPr/>
        <p:txBody>
          <a:bodyPr/>
          <a:lstStyle/>
          <a:p>
            <a:pPr marL="114300" indent="0">
              <a:buNone/>
            </a:pPr>
            <a:r>
              <a:rPr lang="en-US" dirty="0" smtClean="0"/>
              <a:t>The system will ask the proctor to confirm the reseating action.</a:t>
            </a:r>
          </a:p>
          <a:p>
            <a:pPr marL="114300" indent="0">
              <a:buNone/>
            </a:pPr>
            <a:endParaRPr lang="en-US" dirty="0"/>
          </a:p>
          <a:p>
            <a:pPr marL="11430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8274" y="1863568"/>
            <a:ext cx="6032398" cy="2909358"/>
          </a:xfrm>
          <a:prstGeom prst="rect">
            <a:avLst/>
          </a:prstGeom>
        </p:spPr>
      </p:pic>
    </p:spTree>
    <p:extLst>
      <p:ext uri="{BB962C8B-B14F-4D97-AF65-F5344CB8AC3E}">
        <p14:creationId xmlns:p14="http://schemas.microsoft.com/office/powerpoint/2010/main" val="19902790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Proctor Dashboard Support Desk</a:t>
            </a:r>
            <a:endParaRPr lang="en-US" dirty="0"/>
          </a:p>
        </p:txBody>
      </p:sp>
      <p:sp>
        <p:nvSpPr>
          <p:cNvPr id="3" name="Text Placeholder 2"/>
          <p:cNvSpPr>
            <a:spLocks noGrp="1"/>
          </p:cNvSpPr>
          <p:nvPr>
            <p:ph type="body" idx="1"/>
          </p:nvPr>
        </p:nvSpPr>
        <p:spPr/>
        <p:txBody>
          <a:bodyPr/>
          <a:lstStyle/>
          <a:p>
            <a:r>
              <a:rPr lang="en-US" dirty="0"/>
              <a:t>For more information about the proctor dashboard, consult the </a:t>
            </a:r>
            <a:r>
              <a:rPr lang="en-US" u="sng" dirty="0">
                <a:hlinkClick r:id="rId2"/>
              </a:rPr>
              <a:t>LDOE ELA Innovative Assessment Pilot Support Desk.</a:t>
            </a:r>
            <a:endParaRPr lang="en-US" dirty="0"/>
          </a:p>
        </p:txBody>
      </p:sp>
    </p:spTree>
    <p:extLst>
      <p:ext uri="{BB962C8B-B14F-4D97-AF65-F5344CB8AC3E}">
        <p14:creationId xmlns:p14="http://schemas.microsoft.com/office/powerpoint/2010/main" val="15867495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93"/>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Accommodations</a:t>
            </a:r>
            <a:endParaRPr dirty="0"/>
          </a:p>
        </p:txBody>
      </p:sp>
    </p:spTree>
    <p:extLst>
      <p:ext uri="{BB962C8B-B14F-4D97-AF65-F5344CB8AC3E}">
        <p14:creationId xmlns:p14="http://schemas.microsoft.com/office/powerpoint/2010/main" val="2015049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Students with Accommodations</a:t>
            </a:r>
            <a:endParaRPr lang="en-US" dirty="0"/>
          </a:p>
        </p:txBody>
      </p:sp>
      <p:sp>
        <p:nvSpPr>
          <p:cNvPr id="3" name="Text Placeholder 2"/>
          <p:cNvSpPr>
            <a:spLocks noGrp="1"/>
          </p:cNvSpPr>
          <p:nvPr>
            <p:ph type="body" idx="1"/>
          </p:nvPr>
        </p:nvSpPr>
        <p:spPr/>
        <p:txBody>
          <a:bodyPr/>
          <a:lstStyle/>
          <a:p>
            <a:pPr marL="114300" indent="0">
              <a:buNone/>
            </a:pPr>
            <a:r>
              <a:rPr lang="en-US" dirty="0" smtClean="0"/>
              <a:t>The testing platform does not provide for all accommodations to be listed.  Text-to-speech is listed because it is needed to activate a recording for the student. All accommodations that are listed on a current IEP, IAP or EL checklist must be given to students, even though users will not be able to select them as part of a list.</a:t>
            </a:r>
          </a:p>
          <a:p>
            <a:pPr marL="114300" indent="0">
              <a:buNone/>
            </a:pPr>
            <a:r>
              <a:rPr lang="en-US" dirty="0" smtClean="0"/>
              <a:t>A testing void is appropriate when:</a:t>
            </a:r>
          </a:p>
          <a:p>
            <a:r>
              <a:rPr lang="en-US" dirty="0" smtClean="0"/>
              <a:t>Students are tested without accommodations</a:t>
            </a:r>
          </a:p>
          <a:p>
            <a:r>
              <a:rPr lang="en-US" dirty="0" smtClean="0"/>
              <a:t>Students are tested with </a:t>
            </a:r>
            <a:r>
              <a:rPr lang="en-US" smtClean="0"/>
              <a:t>incorrect accommodations</a:t>
            </a:r>
            <a:endParaRPr lang="en-US"/>
          </a:p>
        </p:txBody>
      </p:sp>
    </p:spTree>
    <p:extLst>
      <p:ext uri="{BB962C8B-B14F-4D97-AF65-F5344CB8AC3E}">
        <p14:creationId xmlns:p14="http://schemas.microsoft.com/office/powerpoint/2010/main" val="4125031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and Purpose</a:t>
            </a:r>
            <a:endParaRPr lang="en-US" dirty="0"/>
          </a:p>
        </p:txBody>
      </p:sp>
      <p:sp>
        <p:nvSpPr>
          <p:cNvPr id="3" name="Text Placeholder 2"/>
          <p:cNvSpPr>
            <a:spLocks noGrp="1"/>
          </p:cNvSpPr>
          <p:nvPr>
            <p:ph type="body" idx="1"/>
          </p:nvPr>
        </p:nvSpPr>
        <p:spPr/>
        <p:txBody>
          <a:bodyPr/>
          <a:lstStyle/>
          <a:p>
            <a:pPr marL="114300" indent="0">
              <a:buNone/>
            </a:pPr>
            <a:r>
              <a:rPr lang="en-US" dirty="0" smtClean="0"/>
              <a:t>Selected school systems will participate in operational, field, and pilot testing of the ELA Guidebooks or ELA Wit and Wisdom assessments using the ADAM platform.  The purpose of this webinar is to provide schools and systems with important information about test setup, test administration and test security.</a:t>
            </a:r>
            <a:endParaRPr lang="en-US" dirty="0"/>
          </a:p>
        </p:txBody>
      </p:sp>
    </p:spTree>
    <p:extLst>
      <p:ext uri="{BB962C8B-B14F-4D97-AF65-F5344CB8AC3E}">
        <p14:creationId xmlns:p14="http://schemas.microsoft.com/office/powerpoint/2010/main" val="17225728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Text-to-Speech</a:t>
            </a:r>
            <a:endParaRPr lang="en-US" dirty="0"/>
          </a:p>
        </p:txBody>
      </p:sp>
      <p:sp>
        <p:nvSpPr>
          <p:cNvPr id="3" name="Text Placeholder 2"/>
          <p:cNvSpPr>
            <a:spLocks noGrp="1"/>
          </p:cNvSpPr>
          <p:nvPr>
            <p:ph type="body" idx="1"/>
          </p:nvPr>
        </p:nvSpPr>
        <p:spPr>
          <a:xfrm>
            <a:off x="430075" y="1129897"/>
            <a:ext cx="8283900" cy="2124580"/>
          </a:xfrm>
        </p:spPr>
        <p:txBody>
          <a:bodyPr/>
          <a:lstStyle/>
          <a:p>
            <a:r>
              <a:rPr lang="en-US" sz="1600" dirty="0"/>
              <a:t>The Text-to-Speech (TTS) function is available for students who have the </a:t>
            </a:r>
            <a:r>
              <a:rPr lang="en-US" sz="1600" i="1" dirty="0"/>
              <a:t>Tests Read Aloud</a:t>
            </a:r>
            <a:r>
              <a:rPr lang="en-US" sz="1600" dirty="0"/>
              <a:t> accommodation on an IEP, IAP, or EL checklist. TTS allows students testing online to listen via headphones or speakers to test information displayed on the screen. Words and numbers, including test directions, items, answer choices, and other information, will be read aloud and can be repeated as necessary.</a:t>
            </a:r>
          </a:p>
          <a:p>
            <a:r>
              <a:rPr lang="en-US" sz="1600" dirty="0"/>
              <a:t/>
            </a:r>
            <a:br>
              <a:rPr lang="en-US" sz="1600" dirty="0"/>
            </a:br>
            <a:r>
              <a:rPr lang="en-US" sz="1600" dirty="0"/>
              <a:t>If TTS is enabled for a student’s test, the student will see the </a:t>
            </a:r>
            <a:r>
              <a:rPr lang="en-US" sz="1600" b="1" i="1" dirty="0"/>
              <a:t>Text-to-Speech</a:t>
            </a:r>
            <a:r>
              <a:rPr lang="en-US" sz="1600" dirty="0"/>
              <a:t> tool bar (shown below) when starting the test</a:t>
            </a:r>
            <a:r>
              <a:rPr lang="en-US" sz="1600" dirty="0" smtClean="0"/>
              <a:t>. Student must select the first button to enable TTS.</a:t>
            </a:r>
            <a:endParaRPr lang="en-US" sz="1600" dirty="0"/>
          </a:p>
        </p:txBody>
      </p:sp>
      <p:pic>
        <p:nvPicPr>
          <p:cNvPr id="4098" name="Picture 2" descr="https://lh6.googleusercontent.com/9SJAA5CaD0mCE3hwlnhYyVaLf90xlhOr5DbczxA1KDPHGHso8BHGYKU_gzH7pqHcCrrGprL5M4jIJaYTj3BBU1MMMsrUWX9Gu1u4PxpA6NBpvx4EafA6_OUL077bbHBbwQK4MVAqmn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154" y="3287362"/>
            <a:ext cx="5629275" cy="115252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2926080" y="3162748"/>
            <a:ext cx="3496236" cy="7008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8254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solidFill>
                  <a:srgbClr val="333333"/>
                </a:solidFill>
              </a:rPr>
              <a:t>Testing Students with Accommodations</a:t>
            </a:r>
            <a:endParaRPr lang="en-US" dirty="0"/>
          </a:p>
        </p:txBody>
      </p:sp>
      <p:sp>
        <p:nvSpPr>
          <p:cNvPr id="3" name="Text Placeholder 2"/>
          <p:cNvSpPr>
            <a:spLocks noGrp="1"/>
          </p:cNvSpPr>
          <p:nvPr>
            <p:ph type="body" idx="1"/>
          </p:nvPr>
        </p:nvSpPr>
        <p:spPr/>
        <p:txBody>
          <a:bodyPr/>
          <a:lstStyle/>
          <a:p>
            <a:pPr marL="0" lvl="0" indent="0">
              <a:lnSpc>
                <a:spcPct val="100000"/>
              </a:lnSpc>
              <a:spcBef>
                <a:spcPts val="0"/>
              </a:spcBef>
              <a:buSzPts val="1100"/>
              <a:buNone/>
            </a:pPr>
            <a:r>
              <a:rPr lang="en-US" dirty="0"/>
              <a:t>Test administrators testing students with accommodations should be provided with the following:</a:t>
            </a:r>
          </a:p>
          <a:p>
            <a:pPr marL="285750" lvl="0" indent="-285750">
              <a:lnSpc>
                <a:spcPct val="100000"/>
              </a:lnSpc>
              <a:spcBef>
                <a:spcPts val="0"/>
              </a:spcBef>
              <a:buSzPts val="1100"/>
            </a:pPr>
            <a:r>
              <a:rPr lang="en-US" dirty="0"/>
              <a:t>Training on what accommodations each student will receive</a:t>
            </a:r>
          </a:p>
          <a:p>
            <a:pPr marL="285750" lvl="0" indent="-285750">
              <a:lnSpc>
                <a:spcPct val="100000"/>
              </a:lnSpc>
              <a:spcBef>
                <a:spcPts val="0"/>
              </a:spcBef>
              <a:buSzPts val="1100"/>
            </a:pPr>
            <a:r>
              <a:rPr lang="en-US" dirty="0"/>
              <a:t>A list of the accommodations each student is set to receive and when they should receive them</a:t>
            </a:r>
          </a:p>
          <a:p>
            <a:pPr marL="285750" lvl="0" indent="-285750">
              <a:lnSpc>
                <a:spcPct val="100000"/>
              </a:lnSpc>
              <a:spcBef>
                <a:spcPts val="0"/>
              </a:spcBef>
              <a:buSzPts val="1100"/>
            </a:pPr>
            <a:r>
              <a:rPr lang="en-US" dirty="0"/>
              <a:t>Processes for communicating with the testing coordinator should questions or issues arise during administration</a:t>
            </a:r>
          </a:p>
          <a:p>
            <a:pPr marL="0" lvl="0" indent="0">
              <a:lnSpc>
                <a:spcPct val="100000"/>
              </a:lnSpc>
              <a:spcBef>
                <a:spcPts val="0"/>
              </a:spcBef>
              <a:buSzPts val="1100"/>
              <a:buNone/>
            </a:pPr>
            <a:endParaRPr lang="en-US" dirty="0"/>
          </a:p>
          <a:p>
            <a:pPr marL="0" lvl="0" indent="0">
              <a:lnSpc>
                <a:spcPct val="100000"/>
              </a:lnSpc>
              <a:spcBef>
                <a:spcPts val="0"/>
              </a:spcBef>
              <a:buSzPts val="1100"/>
              <a:buNone/>
            </a:pPr>
            <a:r>
              <a:rPr lang="en-US" dirty="0"/>
              <a:t>Test administrators testing students with accommodations, including small group, are expected to actively monitor during administration including moving about the room and ensuring limited student interaction during any breaks.</a:t>
            </a:r>
          </a:p>
          <a:p>
            <a:endParaRPr lang="en-US" dirty="0"/>
          </a:p>
        </p:txBody>
      </p:sp>
    </p:spTree>
    <p:extLst>
      <p:ext uri="{BB962C8B-B14F-4D97-AF65-F5344CB8AC3E}">
        <p14:creationId xmlns:p14="http://schemas.microsoft.com/office/powerpoint/2010/main" val="28745910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93"/>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Test Security</a:t>
            </a:r>
            <a:endParaRPr dirty="0"/>
          </a:p>
        </p:txBody>
      </p:sp>
    </p:spTree>
    <p:extLst>
      <p:ext uri="{BB962C8B-B14F-4D97-AF65-F5344CB8AC3E}">
        <p14:creationId xmlns:p14="http://schemas.microsoft.com/office/powerpoint/2010/main" val="3034611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075" y="410000"/>
            <a:ext cx="8283900" cy="910200"/>
          </a:xfrm>
        </p:spPr>
        <p:txBody>
          <a:bodyPr/>
          <a:lstStyle/>
          <a:p>
            <a:r>
              <a:rPr lang="en" dirty="0">
                <a:solidFill>
                  <a:srgbClr val="333333"/>
                </a:solidFill>
              </a:rPr>
              <a:t>Violations of Test Security: Related Policy</a:t>
            </a:r>
            <a:endParaRPr lang="en-US" dirty="0"/>
          </a:p>
        </p:txBody>
      </p:sp>
      <p:sp>
        <p:nvSpPr>
          <p:cNvPr id="3" name="Text Placeholder 2"/>
          <p:cNvSpPr>
            <a:spLocks noGrp="1"/>
          </p:cNvSpPr>
          <p:nvPr>
            <p:ph type="body" idx="1"/>
          </p:nvPr>
        </p:nvSpPr>
        <p:spPr>
          <a:xfrm>
            <a:off x="430075" y="1069674"/>
            <a:ext cx="8283900" cy="3769025"/>
          </a:xfrm>
        </p:spPr>
        <p:txBody>
          <a:bodyPr/>
          <a:lstStyle/>
          <a:p>
            <a:pPr marL="0" lvl="0" indent="0">
              <a:lnSpc>
                <a:spcPct val="100000"/>
              </a:lnSpc>
              <a:spcBef>
                <a:spcPts val="0"/>
              </a:spcBef>
              <a:buSzPts val="1100"/>
              <a:buNone/>
            </a:pPr>
            <a:r>
              <a:rPr lang="en-US" sz="1400" dirty="0"/>
              <a:t>Violations of test security are defined in Bulletin 118 and include:</a:t>
            </a:r>
          </a:p>
          <a:p>
            <a:pPr marL="215900" lvl="0" indent="-215900">
              <a:lnSpc>
                <a:spcPct val="100000"/>
              </a:lnSpc>
              <a:spcBef>
                <a:spcPts val="400"/>
              </a:spcBef>
              <a:buSzPts val="1400"/>
            </a:pPr>
            <a:r>
              <a:rPr lang="en-US" sz="1400" dirty="0"/>
              <a:t>Administering tests in a manner that that would give examinees an unfair advantage or disadvantage</a:t>
            </a:r>
          </a:p>
          <a:p>
            <a:pPr marL="285750" lvl="0" indent="-285750">
              <a:lnSpc>
                <a:spcPct val="100000"/>
              </a:lnSpc>
              <a:spcBef>
                <a:spcPts val="400"/>
              </a:spcBef>
              <a:buSzPts val="1400"/>
            </a:pPr>
            <a:r>
              <a:rPr lang="en-US" sz="1400" dirty="0"/>
              <a:t>Giving examinees access to test questions prior to testing</a:t>
            </a:r>
          </a:p>
          <a:p>
            <a:pPr marL="285750" lvl="0" indent="-285750">
              <a:lnSpc>
                <a:spcPct val="100000"/>
              </a:lnSpc>
              <a:spcBef>
                <a:spcPts val="400"/>
              </a:spcBef>
              <a:buSzPts val="1400"/>
            </a:pPr>
            <a:r>
              <a:rPr lang="en-US" sz="1400" dirty="0"/>
              <a:t>Examining any test item at any time (except for providing certain accommodations)</a:t>
            </a:r>
          </a:p>
          <a:p>
            <a:pPr marL="285750" lvl="0" indent="-285750">
              <a:lnSpc>
                <a:spcPct val="100000"/>
              </a:lnSpc>
              <a:spcBef>
                <a:spcPts val="400"/>
              </a:spcBef>
              <a:buSzPts val="1400"/>
            </a:pPr>
            <a:r>
              <a:rPr lang="en-US" sz="1400" dirty="0"/>
              <a:t>At any time reproducing or discussing all or part of any secure materials</a:t>
            </a:r>
          </a:p>
          <a:p>
            <a:pPr marL="285750" lvl="0" indent="-285750">
              <a:lnSpc>
                <a:spcPct val="100000"/>
              </a:lnSpc>
              <a:spcBef>
                <a:spcPts val="400"/>
              </a:spcBef>
              <a:buSzPts val="1400"/>
            </a:pPr>
            <a:r>
              <a:rPr lang="en-US" sz="1400" dirty="0"/>
              <a:t>Coach or interfering with examinees in any manner during testing</a:t>
            </a:r>
          </a:p>
          <a:p>
            <a:pPr marL="285750" lvl="0" indent="-285750">
              <a:lnSpc>
                <a:spcPct val="100000"/>
              </a:lnSpc>
              <a:spcBef>
                <a:spcPts val="400"/>
              </a:spcBef>
              <a:buSzPts val="1400"/>
            </a:pPr>
            <a:r>
              <a:rPr lang="en-US" sz="1400" dirty="0"/>
              <a:t>Altering or interfering with examinees’ responses in any manner</a:t>
            </a:r>
          </a:p>
          <a:p>
            <a:pPr marL="285750" lvl="0" indent="-285750">
              <a:lnSpc>
                <a:spcPct val="100000"/>
              </a:lnSpc>
              <a:spcBef>
                <a:spcPts val="400"/>
              </a:spcBef>
              <a:buSzPts val="1400"/>
            </a:pPr>
            <a:r>
              <a:rPr lang="en-US" sz="1400" dirty="0"/>
              <a:t>Administering previously administered or current forms of any statewide assessment</a:t>
            </a:r>
          </a:p>
          <a:p>
            <a:pPr marL="285750" lvl="0" indent="-285750">
              <a:lnSpc>
                <a:spcPct val="100000"/>
              </a:lnSpc>
              <a:spcBef>
                <a:spcPts val="400"/>
              </a:spcBef>
              <a:buSzPts val="1400"/>
            </a:pPr>
            <a:r>
              <a:rPr lang="en-US" sz="1400" dirty="0"/>
              <a:t>Failing to account for and secure test materials</a:t>
            </a:r>
          </a:p>
          <a:p>
            <a:pPr marL="285750" lvl="0" indent="-285750">
              <a:lnSpc>
                <a:spcPct val="100000"/>
              </a:lnSpc>
              <a:spcBef>
                <a:spcPts val="400"/>
              </a:spcBef>
              <a:buSzPts val="1400"/>
            </a:pPr>
            <a:r>
              <a:rPr lang="en-US" sz="1400" dirty="0"/>
              <a:t>Conducting testing in alternate environments without approval</a:t>
            </a:r>
          </a:p>
          <a:p>
            <a:pPr marL="285750" lvl="0" indent="-285750">
              <a:lnSpc>
                <a:spcPct val="100000"/>
              </a:lnSpc>
              <a:spcBef>
                <a:spcPts val="400"/>
              </a:spcBef>
              <a:buSzPts val="1400"/>
            </a:pPr>
            <a:r>
              <a:rPr lang="en-US" sz="1400" dirty="0"/>
              <a:t>Failing to report any testing irregularities</a:t>
            </a:r>
          </a:p>
          <a:p>
            <a:pPr marL="285750" lvl="0" indent="-285750">
              <a:lnSpc>
                <a:spcPct val="100000"/>
              </a:lnSpc>
              <a:spcBef>
                <a:spcPts val="400"/>
              </a:spcBef>
              <a:buSzPts val="1400"/>
            </a:pPr>
            <a:r>
              <a:rPr lang="en-US" sz="1400" dirty="0"/>
              <a:t>Participating in, encouraging, or failing to report any </a:t>
            </a:r>
            <a:r>
              <a:rPr lang="en-US" sz="1400" dirty="0" smtClean="0"/>
              <a:t>violation</a:t>
            </a:r>
            <a:endParaRPr lang="en-US" sz="1400" dirty="0"/>
          </a:p>
          <a:p>
            <a:pPr marL="0" lvl="0" indent="0">
              <a:lnSpc>
                <a:spcPct val="100000"/>
              </a:lnSpc>
              <a:spcBef>
                <a:spcPts val="400"/>
              </a:spcBef>
              <a:buSzPts val="1100"/>
              <a:buNone/>
            </a:pPr>
            <a:r>
              <a:rPr lang="en-US" sz="1400" b="1" dirty="0"/>
              <a:t>Violations of test security can result in the revocation of a teaching or leadership certificate as defined in Bulletin 746.</a:t>
            </a:r>
          </a:p>
          <a:p>
            <a:pPr marL="114300" indent="0">
              <a:buNone/>
            </a:pPr>
            <a:endParaRPr lang="en-US" dirty="0"/>
          </a:p>
        </p:txBody>
      </p:sp>
    </p:spTree>
    <p:extLst>
      <p:ext uri="{BB962C8B-B14F-4D97-AF65-F5344CB8AC3E}">
        <p14:creationId xmlns:p14="http://schemas.microsoft.com/office/powerpoint/2010/main" val="25917028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solidFill>
                  <a:srgbClr val="333333"/>
                </a:solidFill>
              </a:rPr>
              <a:t>Testing Irregularities: Definition and Reporting</a:t>
            </a:r>
            <a:endParaRPr lang="en-US" dirty="0"/>
          </a:p>
        </p:txBody>
      </p:sp>
      <p:sp>
        <p:nvSpPr>
          <p:cNvPr id="3" name="Text Placeholder 2"/>
          <p:cNvSpPr>
            <a:spLocks noGrp="1"/>
          </p:cNvSpPr>
          <p:nvPr>
            <p:ph type="body" idx="1"/>
          </p:nvPr>
        </p:nvSpPr>
        <p:spPr>
          <a:xfrm>
            <a:off x="430075" y="1174449"/>
            <a:ext cx="8283900" cy="3635675"/>
          </a:xfrm>
        </p:spPr>
        <p:txBody>
          <a:bodyPr/>
          <a:lstStyle/>
          <a:p>
            <a:pPr marL="0" lvl="0" indent="0">
              <a:lnSpc>
                <a:spcPct val="115000"/>
              </a:lnSpc>
              <a:spcBef>
                <a:spcPts val="0"/>
              </a:spcBef>
              <a:buSzPts val="1100"/>
              <a:buNone/>
            </a:pPr>
            <a:r>
              <a:rPr lang="en-US" sz="1400" b="1" dirty="0"/>
              <a:t>Definition:</a:t>
            </a:r>
            <a:endParaRPr lang="en-US" sz="1400" dirty="0"/>
          </a:p>
          <a:p>
            <a:pPr marL="0" lvl="0" indent="0">
              <a:lnSpc>
                <a:spcPct val="115000"/>
              </a:lnSpc>
              <a:spcBef>
                <a:spcPts val="400"/>
              </a:spcBef>
              <a:buSzPts val="1100"/>
              <a:buNone/>
            </a:pPr>
            <a:r>
              <a:rPr lang="en-US" sz="1400" dirty="0"/>
              <a:t>A </a:t>
            </a:r>
            <a:r>
              <a:rPr lang="en-US" sz="1400" i="1" dirty="0"/>
              <a:t>testing irregularity </a:t>
            </a:r>
            <a:r>
              <a:rPr lang="en-US" sz="1400" dirty="0"/>
              <a:t>is any incident in test handling or administration that leads to a question regarding the security of the test or the accuracy of the test data.</a:t>
            </a:r>
          </a:p>
          <a:p>
            <a:pPr marL="0" lvl="0" indent="0">
              <a:lnSpc>
                <a:spcPct val="115000"/>
              </a:lnSpc>
              <a:spcBef>
                <a:spcPts val="400"/>
              </a:spcBef>
              <a:buSzPts val="1100"/>
              <a:buNone/>
            </a:pPr>
            <a:r>
              <a:rPr lang="en-US" sz="1400" b="1" dirty="0"/>
              <a:t>Process for reporting:</a:t>
            </a:r>
            <a:endParaRPr lang="en-US" sz="1400" dirty="0"/>
          </a:p>
          <a:p>
            <a:pPr marL="285750" lvl="0" indent="-285750">
              <a:lnSpc>
                <a:spcPct val="100000"/>
              </a:lnSpc>
              <a:spcBef>
                <a:spcPts val="400"/>
              </a:spcBef>
              <a:buSzPts val="1400"/>
            </a:pPr>
            <a:r>
              <a:rPr lang="en-US" sz="1400" dirty="0"/>
              <a:t>All testing irregularities must be reported in writing to the School Test Coordinator, who must then send the written reports to the District Test Coordinator.</a:t>
            </a:r>
          </a:p>
          <a:p>
            <a:pPr marL="285750" lvl="0" indent="-285750">
              <a:lnSpc>
                <a:spcPct val="100000"/>
              </a:lnSpc>
              <a:spcBef>
                <a:spcPts val="400"/>
              </a:spcBef>
              <a:buSzPts val="1400"/>
            </a:pPr>
            <a:r>
              <a:rPr lang="en-US" sz="1400" dirty="0"/>
              <a:t>Districts may only send the following information to LDOE</a:t>
            </a:r>
          </a:p>
          <a:p>
            <a:pPr marL="285750" lvl="0" indent="-285750">
              <a:lnSpc>
                <a:spcPct val="100000"/>
              </a:lnSpc>
              <a:spcBef>
                <a:spcPts val="400"/>
              </a:spcBef>
              <a:buSzPts val="1400"/>
            </a:pPr>
            <a:r>
              <a:rPr lang="en-US" sz="1400" dirty="0"/>
              <a:t>Louisiana Secure ID</a:t>
            </a:r>
          </a:p>
          <a:p>
            <a:pPr marL="285750" lvl="0" indent="-285750">
              <a:lnSpc>
                <a:spcPct val="100000"/>
              </a:lnSpc>
              <a:spcBef>
                <a:spcPts val="400"/>
              </a:spcBef>
              <a:buSzPts val="1400"/>
            </a:pPr>
            <a:r>
              <a:rPr lang="en-US" sz="1400" dirty="0"/>
              <a:t>First letter of first name</a:t>
            </a:r>
          </a:p>
          <a:p>
            <a:pPr marL="285750" lvl="0" indent="-285750">
              <a:lnSpc>
                <a:spcPct val="100000"/>
              </a:lnSpc>
              <a:spcBef>
                <a:spcPts val="400"/>
              </a:spcBef>
              <a:buSzPts val="1400"/>
            </a:pPr>
            <a:r>
              <a:rPr lang="en-US" sz="1400" dirty="0"/>
              <a:t>First three letters of last name</a:t>
            </a:r>
          </a:p>
          <a:p>
            <a:pPr marL="285750" lvl="0" indent="-285750">
              <a:lnSpc>
                <a:spcPct val="100000"/>
              </a:lnSpc>
              <a:spcBef>
                <a:spcPts val="400"/>
              </a:spcBef>
              <a:buSzPts val="1400"/>
            </a:pPr>
            <a:r>
              <a:rPr lang="en-US" sz="1400" dirty="0"/>
              <a:t>Birth day only (excluding birth month and birth year)</a:t>
            </a:r>
            <a:r>
              <a:rPr lang="en-US" sz="1400" dirty="0">
                <a:solidFill>
                  <a:srgbClr val="FFFFFF"/>
                </a:solidFill>
              </a:rPr>
              <a:t>t </a:t>
            </a:r>
            <a:r>
              <a:rPr lang="en-US" sz="1400" dirty="0" err="1" smtClean="0">
                <a:solidFill>
                  <a:srgbClr val="FFFFFF"/>
                </a:solidFill>
              </a:rPr>
              <a:t>Adminis</a:t>
            </a:r>
            <a:endParaRPr lang="en-US" sz="1400" dirty="0"/>
          </a:p>
        </p:txBody>
      </p:sp>
      <p:pic>
        <p:nvPicPr>
          <p:cNvPr id="4" name="Google Shape;412;p42"/>
          <p:cNvPicPr preferRelativeResize="0"/>
          <p:nvPr/>
        </p:nvPicPr>
        <p:blipFill rotWithShape="1">
          <a:blip r:embed="rId2">
            <a:alphaModFix/>
          </a:blip>
          <a:srcRect/>
          <a:stretch/>
        </p:blipFill>
        <p:spPr>
          <a:xfrm>
            <a:off x="817000" y="4182650"/>
            <a:ext cx="7510050" cy="865800"/>
          </a:xfrm>
          <a:prstGeom prst="rect">
            <a:avLst/>
          </a:prstGeom>
          <a:noFill/>
          <a:ln>
            <a:noFill/>
          </a:ln>
        </p:spPr>
      </p:pic>
    </p:spTree>
    <p:extLst>
      <p:ext uri="{BB962C8B-B14F-4D97-AF65-F5344CB8AC3E}">
        <p14:creationId xmlns:p14="http://schemas.microsoft.com/office/powerpoint/2010/main" val="18988881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to Test Materials: Definition and Process</a:t>
            </a:r>
            <a:endParaRPr lang="en-US" dirty="0"/>
          </a:p>
        </p:txBody>
      </p:sp>
      <p:sp>
        <p:nvSpPr>
          <p:cNvPr id="3" name="Text Placeholder 2"/>
          <p:cNvSpPr>
            <a:spLocks noGrp="1"/>
          </p:cNvSpPr>
          <p:nvPr>
            <p:ph type="body" idx="1"/>
          </p:nvPr>
        </p:nvSpPr>
        <p:spPr>
          <a:xfrm>
            <a:off x="609600" y="1336375"/>
            <a:ext cx="7777316" cy="2592900"/>
          </a:xfrm>
        </p:spPr>
        <p:txBody>
          <a:bodyPr/>
          <a:lstStyle/>
          <a:p>
            <a:pPr marL="0" lvl="0" indent="0">
              <a:lnSpc>
                <a:spcPct val="100000"/>
              </a:lnSpc>
              <a:spcBef>
                <a:spcPts val="0"/>
              </a:spcBef>
              <a:buSzPts val="1042"/>
              <a:buNone/>
            </a:pPr>
            <a:r>
              <a:rPr lang="en-US" b="1" dirty="0"/>
              <a:t>Definition:</a:t>
            </a:r>
            <a:endParaRPr lang="en-US" dirty="0"/>
          </a:p>
          <a:p>
            <a:pPr marL="0" lvl="0" indent="0">
              <a:lnSpc>
                <a:spcPct val="100000"/>
              </a:lnSpc>
              <a:spcBef>
                <a:spcPts val="0"/>
              </a:spcBef>
              <a:buSzPts val="1042"/>
              <a:buNone/>
            </a:pPr>
            <a:r>
              <a:rPr lang="en-US" dirty="0"/>
              <a:t>Access is defined as handling the materials, reading, reviewing, or analyzing test items or student responses, either before, during, or after testing except when providing approved accommodations.</a:t>
            </a:r>
          </a:p>
          <a:p>
            <a:pPr marL="0" lvl="0" indent="0">
              <a:lnSpc>
                <a:spcPct val="100000"/>
              </a:lnSpc>
              <a:spcBef>
                <a:spcPts val="0"/>
              </a:spcBef>
              <a:buSzPts val="1042"/>
              <a:buNone/>
            </a:pPr>
            <a:endParaRPr lang="en-US" b="1" dirty="0"/>
          </a:p>
          <a:p>
            <a:pPr marL="0" lvl="0" indent="0">
              <a:lnSpc>
                <a:spcPct val="100000"/>
              </a:lnSpc>
              <a:spcBef>
                <a:spcPts val="0"/>
              </a:spcBef>
              <a:buSzPts val="1042"/>
              <a:buNone/>
            </a:pPr>
            <a:r>
              <a:rPr lang="en-US" b="1" dirty="0"/>
              <a:t>Processes for limiting access:</a:t>
            </a:r>
            <a:endParaRPr lang="en-US" dirty="0"/>
          </a:p>
          <a:p>
            <a:pPr marL="285750" lvl="0" indent="-285749">
              <a:lnSpc>
                <a:spcPct val="100000"/>
              </a:lnSpc>
              <a:spcBef>
                <a:spcPts val="0"/>
              </a:spcBef>
              <a:buSzPts val="1042"/>
            </a:pPr>
            <a:r>
              <a:rPr lang="en-US" dirty="0"/>
              <a:t>Limiting keys to locked secure areas</a:t>
            </a:r>
          </a:p>
          <a:p>
            <a:pPr marL="285750" lvl="0" indent="-285749">
              <a:lnSpc>
                <a:spcPct val="100000"/>
              </a:lnSpc>
              <a:spcBef>
                <a:spcPts val="0"/>
              </a:spcBef>
              <a:buSzPts val="1042"/>
            </a:pPr>
            <a:r>
              <a:rPr lang="en-US" dirty="0"/>
              <a:t>Conducting all precoding and sorting of materials in central secure locations</a:t>
            </a:r>
          </a:p>
        </p:txBody>
      </p:sp>
    </p:spTree>
    <p:extLst>
      <p:ext uri="{BB962C8B-B14F-4D97-AF65-F5344CB8AC3E}">
        <p14:creationId xmlns:p14="http://schemas.microsoft.com/office/powerpoint/2010/main" val="10893290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solidFill>
                  <a:srgbClr val="333333"/>
                </a:solidFill>
              </a:rPr>
              <a:t>Secure </a:t>
            </a:r>
            <a:r>
              <a:rPr lang="en" dirty="0" smtClean="0">
                <a:solidFill>
                  <a:srgbClr val="333333"/>
                </a:solidFill>
              </a:rPr>
              <a:t>Materials</a:t>
            </a:r>
            <a:endParaRPr lang="en-US" dirty="0"/>
          </a:p>
        </p:txBody>
      </p:sp>
      <p:sp>
        <p:nvSpPr>
          <p:cNvPr id="3" name="Text Placeholder 2"/>
          <p:cNvSpPr>
            <a:spLocks noGrp="1"/>
          </p:cNvSpPr>
          <p:nvPr>
            <p:ph type="body" idx="1"/>
          </p:nvPr>
        </p:nvSpPr>
        <p:spPr>
          <a:xfrm>
            <a:off x="352425" y="1136350"/>
            <a:ext cx="7877175" cy="2592900"/>
          </a:xfrm>
        </p:spPr>
        <p:txBody>
          <a:bodyPr/>
          <a:lstStyle/>
          <a:p>
            <a:r>
              <a:rPr lang="en-US" dirty="0"/>
              <a:t>Secure test materials include the following:</a:t>
            </a:r>
          </a:p>
          <a:p>
            <a:pPr lvl="2"/>
            <a:r>
              <a:rPr lang="en-US" dirty="0"/>
              <a:t>ADAM test codes</a:t>
            </a:r>
          </a:p>
          <a:p>
            <a:pPr lvl="2"/>
            <a:r>
              <a:rPr lang="en-US" dirty="0"/>
              <a:t>Student rosters</a:t>
            </a:r>
          </a:p>
          <a:p>
            <a:pPr lvl="2"/>
            <a:r>
              <a:rPr lang="en-US" dirty="0"/>
              <a:t>Student Login Tickets—LASID (if school elects to print for student use)</a:t>
            </a:r>
          </a:p>
          <a:p>
            <a:pPr lvl="2"/>
            <a:r>
              <a:rPr lang="en-US" dirty="0"/>
              <a:t>Lists of students being provided accommodations</a:t>
            </a:r>
          </a:p>
          <a:p>
            <a:pPr lvl="2"/>
            <a:r>
              <a:rPr lang="en-US" dirty="0"/>
              <a:t>Scratch paper written on by students </a:t>
            </a:r>
          </a:p>
          <a:p>
            <a:pPr lvl="2"/>
            <a:r>
              <a:rPr lang="en-US" dirty="0"/>
              <a:t>Any other materials including electronic formats that may contain test items or student responses</a:t>
            </a:r>
          </a:p>
          <a:p>
            <a:pPr marL="114300" indent="0">
              <a:buNone/>
            </a:pPr>
            <a:endParaRPr lang="en-US" dirty="0"/>
          </a:p>
        </p:txBody>
      </p:sp>
    </p:spTree>
    <p:extLst>
      <p:ext uri="{BB962C8B-B14F-4D97-AF65-F5344CB8AC3E}">
        <p14:creationId xmlns:p14="http://schemas.microsoft.com/office/powerpoint/2010/main" val="466222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smtClean="0">
                <a:solidFill>
                  <a:srgbClr val="333333"/>
                </a:solidFill>
              </a:rPr>
              <a:t>Test Security: Active </a:t>
            </a:r>
            <a:r>
              <a:rPr lang="en" dirty="0">
                <a:solidFill>
                  <a:srgbClr val="333333"/>
                </a:solidFill>
              </a:rPr>
              <a:t>Monitoring</a:t>
            </a:r>
            <a:endParaRPr lang="en-US" dirty="0"/>
          </a:p>
        </p:txBody>
      </p:sp>
      <p:sp>
        <p:nvSpPr>
          <p:cNvPr id="3" name="Text Placeholder 2"/>
          <p:cNvSpPr>
            <a:spLocks noGrp="1"/>
          </p:cNvSpPr>
          <p:nvPr>
            <p:ph type="body" idx="1"/>
          </p:nvPr>
        </p:nvSpPr>
        <p:spPr/>
        <p:txBody>
          <a:bodyPr/>
          <a:lstStyle/>
          <a:p>
            <a:pPr marL="0" lvl="0" indent="0">
              <a:lnSpc>
                <a:spcPct val="100000"/>
              </a:lnSpc>
              <a:spcBef>
                <a:spcPts val="0"/>
              </a:spcBef>
              <a:buSzPts val="1100"/>
              <a:buNone/>
            </a:pPr>
            <a:r>
              <a:rPr lang="en-US" sz="1400" b="1" dirty="0"/>
              <a:t>Definition:</a:t>
            </a:r>
            <a:endParaRPr lang="en-US" sz="1400" dirty="0"/>
          </a:p>
          <a:p>
            <a:pPr marL="0" lvl="0" indent="0">
              <a:lnSpc>
                <a:spcPct val="100000"/>
              </a:lnSpc>
              <a:spcBef>
                <a:spcPts val="0"/>
              </a:spcBef>
              <a:buSzPts val="1100"/>
              <a:buNone/>
            </a:pPr>
            <a:r>
              <a:rPr lang="en-US" sz="1400" dirty="0"/>
              <a:t>Active monitoring means that test administrators should be actively engaged in observing students’ behavior at all times during the administration of state assessments.</a:t>
            </a:r>
          </a:p>
          <a:p>
            <a:pPr marL="0" lvl="0" indent="0">
              <a:lnSpc>
                <a:spcPct val="100000"/>
              </a:lnSpc>
              <a:spcBef>
                <a:spcPts val="0"/>
              </a:spcBef>
              <a:buSzPts val="1100"/>
              <a:buNone/>
            </a:pPr>
            <a:endParaRPr lang="en-US" sz="1400" b="1" dirty="0"/>
          </a:p>
          <a:p>
            <a:pPr marL="0" lvl="0" indent="0">
              <a:lnSpc>
                <a:spcPct val="100000"/>
              </a:lnSpc>
              <a:spcBef>
                <a:spcPts val="0"/>
              </a:spcBef>
              <a:buSzPts val="1100"/>
              <a:buNone/>
            </a:pPr>
            <a:r>
              <a:rPr lang="en-US" sz="1400" b="1" dirty="0"/>
              <a:t>Practices to ensure active monitoring:</a:t>
            </a:r>
            <a:endParaRPr lang="en-US" sz="1400" dirty="0"/>
          </a:p>
          <a:p>
            <a:pPr marL="285750" lvl="0" indent="-285750">
              <a:lnSpc>
                <a:spcPct val="100000"/>
              </a:lnSpc>
              <a:spcBef>
                <a:spcPts val="0"/>
              </a:spcBef>
              <a:buSzPts val="1600"/>
            </a:pPr>
            <a:r>
              <a:rPr lang="en-US" sz="1400" dirty="0"/>
              <a:t>Active monitoring involves moving about the testing area so students’ actions can be viewed from multiple vantage points.</a:t>
            </a:r>
          </a:p>
          <a:p>
            <a:pPr marL="285750" lvl="0" indent="-285750">
              <a:lnSpc>
                <a:spcPct val="100000"/>
              </a:lnSpc>
              <a:spcBef>
                <a:spcPts val="0"/>
              </a:spcBef>
              <a:buSzPts val="1600"/>
            </a:pPr>
            <a:r>
              <a:rPr lang="en-US" sz="1400" dirty="0"/>
              <a:t>Test administrators should not be engaged in other activities that would distract or prevent them from accomplishing this task.</a:t>
            </a:r>
          </a:p>
          <a:p>
            <a:pPr marL="285750" lvl="0" indent="-285750">
              <a:lnSpc>
                <a:spcPct val="100000"/>
              </a:lnSpc>
              <a:spcBef>
                <a:spcPts val="0"/>
              </a:spcBef>
              <a:buSzPts val="1600"/>
            </a:pPr>
            <a:r>
              <a:rPr lang="en-US" sz="1400" dirty="0"/>
              <a:t>Test administrators should glance at the screen to ensure that students are working on the correct portion of the test.</a:t>
            </a:r>
          </a:p>
          <a:p>
            <a:pPr marL="285750" lvl="0" indent="-285750">
              <a:lnSpc>
                <a:spcPct val="100000"/>
              </a:lnSpc>
              <a:spcBef>
                <a:spcPts val="0"/>
              </a:spcBef>
              <a:buSzPts val="1600"/>
            </a:pPr>
            <a:r>
              <a:rPr lang="en-US" sz="1400" dirty="0"/>
              <a:t>Test administrators must be aware that active monitoring also applies to maintaining test security during breaks by limiting interaction between students.</a:t>
            </a:r>
          </a:p>
          <a:p>
            <a:pPr marL="285750" lvl="0" indent="-285750">
              <a:lnSpc>
                <a:spcPct val="100000"/>
              </a:lnSpc>
              <a:spcBef>
                <a:spcPts val="0"/>
              </a:spcBef>
              <a:buSzPts val="1600"/>
            </a:pPr>
            <a:r>
              <a:rPr lang="en-US" sz="1400" dirty="0"/>
              <a:t>Test administrators </a:t>
            </a:r>
            <a:r>
              <a:rPr lang="en-US" sz="1400" dirty="0" smtClean="0"/>
              <a:t>for </a:t>
            </a:r>
            <a:r>
              <a:rPr lang="en-US" sz="1400" dirty="0"/>
              <a:t>a small </a:t>
            </a:r>
            <a:r>
              <a:rPr lang="en-US" sz="1400" dirty="0" smtClean="0"/>
              <a:t>groups </a:t>
            </a:r>
            <a:r>
              <a:rPr lang="en-US" sz="1400" dirty="0"/>
              <a:t>must ensure that students receive the appropriate accommodations at the appropriate times.</a:t>
            </a:r>
          </a:p>
          <a:p>
            <a:endParaRPr lang="en-US" dirty="0"/>
          </a:p>
        </p:txBody>
      </p:sp>
    </p:spTree>
    <p:extLst>
      <p:ext uri="{BB962C8B-B14F-4D97-AF65-F5344CB8AC3E}">
        <p14:creationId xmlns:p14="http://schemas.microsoft.com/office/powerpoint/2010/main" val="3195627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Monitoring: Violations of Test Security</a:t>
            </a:r>
            <a:endParaRPr lang="en-US" dirty="0"/>
          </a:p>
        </p:txBody>
      </p:sp>
      <p:sp>
        <p:nvSpPr>
          <p:cNvPr id="3" name="Text Placeholder 2"/>
          <p:cNvSpPr>
            <a:spLocks noGrp="1"/>
          </p:cNvSpPr>
          <p:nvPr>
            <p:ph type="body" idx="1"/>
          </p:nvPr>
        </p:nvSpPr>
        <p:spPr/>
        <p:txBody>
          <a:bodyPr/>
          <a:lstStyle/>
          <a:p>
            <a:pPr marL="0" lvl="0" indent="0">
              <a:lnSpc>
                <a:spcPct val="100000"/>
              </a:lnSpc>
              <a:spcBef>
                <a:spcPts val="0"/>
              </a:spcBef>
              <a:buSzPts val="1100"/>
              <a:buNone/>
            </a:pPr>
            <a:r>
              <a:rPr lang="en-US" dirty="0"/>
              <a:t>While it is essential to actively monitor during test administration, it is considered a </a:t>
            </a:r>
            <a:r>
              <a:rPr lang="en-US" u="sng" dirty="0"/>
              <a:t>violation of test security </a:t>
            </a:r>
            <a:r>
              <a:rPr lang="en-US" dirty="0"/>
              <a:t>for test administrators to do any of the </a:t>
            </a:r>
            <a:r>
              <a:rPr lang="en-US" dirty="0" smtClean="0"/>
              <a:t>following.</a:t>
            </a:r>
            <a:endParaRPr lang="en-US" dirty="0"/>
          </a:p>
          <a:p>
            <a:pPr marL="0" lvl="0" indent="0">
              <a:lnSpc>
                <a:spcPct val="100000"/>
              </a:lnSpc>
              <a:spcBef>
                <a:spcPts val="400"/>
              </a:spcBef>
              <a:buSzPts val="1100"/>
              <a:buNone/>
            </a:pPr>
            <a:endParaRPr lang="en-US" dirty="0"/>
          </a:p>
          <a:p>
            <a:pPr marL="0" lvl="0" indent="0">
              <a:lnSpc>
                <a:spcPct val="100000"/>
              </a:lnSpc>
              <a:spcBef>
                <a:spcPts val="400"/>
              </a:spcBef>
              <a:buSzPts val="3200"/>
              <a:buNone/>
            </a:pPr>
            <a:r>
              <a:rPr lang="en-US" sz="1600" dirty="0"/>
              <a:t>Unauthorized viewing of test content for any reason other than to ensure students are working on the correct area is a violation and can include:</a:t>
            </a:r>
          </a:p>
          <a:p>
            <a:pPr marL="215900" lvl="0" indent="-215900">
              <a:lnSpc>
                <a:spcPct val="100000"/>
              </a:lnSpc>
              <a:spcBef>
                <a:spcPts val="400"/>
              </a:spcBef>
              <a:buSzPts val="1100"/>
            </a:pPr>
            <a:r>
              <a:rPr lang="en-US" sz="1600" dirty="0"/>
              <a:t>Viewing test content long enough to determine the essence of a question or prompt</a:t>
            </a:r>
          </a:p>
          <a:p>
            <a:pPr marL="215900" lvl="0" indent="-215900">
              <a:lnSpc>
                <a:spcPct val="100000"/>
              </a:lnSpc>
              <a:spcBef>
                <a:spcPts val="400"/>
              </a:spcBef>
              <a:buSzPts val="1100"/>
            </a:pPr>
            <a:r>
              <a:rPr lang="en-US" sz="1600" dirty="0"/>
              <a:t>Looking at the screen to determine if a student marked responses</a:t>
            </a:r>
          </a:p>
          <a:p>
            <a:pPr marL="215900" lvl="0" indent="-215900">
              <a:lnSpc>
                <a:spcPct val="100000"/>
              </a:lnSpc>
              <a:spcBef>
                <a:spcPts val="400"/>
              </a:spcBef>
              <a:buSzPts val="1100"/>
            </a:pPr>
            <a:r>
              <a:rPr lang="en-US" sz="1600" dirty="0"/>
              <a:t>Viewing the screen to see if a student used a strategy</a:t>
            </a:r>
          </a:p>
          <a:p>
            <a:pPr marL="215900" lvl="0" indent="-215900">
              <a:lnSpc>
                <a:spcPct val="100000"/>
              </a:lnSpc>
              <a:spcBef>
                <a:spcPts val="400"/>
              </a:spcBef>
              <a:buSzPts val="1100"/>
            </a:pPr>
            <a:r>
              <a:rPr lang="en-US" sz="1600" dirty="0"/>
              <a:t>Memorizing test questions</a:t>
            </a:r>
          </a:p>
          <a:p>
            <a:pPr marL="215900" lvl="0" indent="-215900">
              <a:lnSpc>
                <a:spcPct val="100000"/>
              </a:lnSpc>
              <a:spcBef>
                <a:spcPts val="400"/>
              </a:spcBef>
              <a:buSzPts val="1100"/>
            </a:pPr>
            <a:r>
              <a:rPr lang="en-US" sz="1600" dirty="0"/>
              <a:t>Copying test questions</a:t>
            </a:r>
          </a:p>
          <a:p>
            <a:pPr marL="215900" lvl="0" indent="-215900">
              <a:lnSpc>
                <a:spcPct val="100000"/>
              </a:lnSpc>
              <a:spcBef>
                <a:spcPts val="400"/>
              </a:spcBef>
              <a:buSzPts val="1100"/>
            </a:pPr>
            <a:r>
              <a:rPr lang="en-US" sz="1600" dirty="0"/>
              <a:t>Examining a graph or illustration</a:t>
            </a:r>
          </a:p>
          <a:p>
            <a:endParaRPr lang="en-US" dirty="0"/>
          </a:p>
        </p:txBody>
      </p:sp>
    </p:spTree>
    <p:extLst>
      <p:ext uri="{BB962C8B-B14F-4D97-AF65-F5344CB8AC3E}">
        <p14:creationId xmlns:p14="http://schemas.microsoft.com/office/powerpoint/2010/main" val="6191851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solidFill>
                  <a:srgbClr val="333333"/>
                </a:solidFill>
              </a:rPr>
              <a:t>Test </a:t>
            </a:r>
            <a:r>
              <a:rPr lang="en" dirty="0" smtClean="0">
                <a:solidFill>
                  <a:srgbClr val="333333"/>
                </a:solidFill>
              </a:rPr>
              <a:t>Security: </a:t>
            </a:r>
            <a:r>
              <a:rPr lang="en" dirty="0">
                <a:solidFill>
                  <a:srgbClr val="333333"/>
                </a:solidFill>
              </a:rPr>
              <a:t>Next Steps</a:t>
            </a:r>
            <a:endParaRPr lang="en-US" dirty="0"/>
          </a:p>
        </p:txBody>
      </p:sp>
      <p:sp>
        <p:nvSpPr>
          <p:cNvPr id="3" name="Text Placeholder 2"/>
          <p:cNvSpPr>
            <a:spLocks noGrp="1"/>
          </p:cNvSpPr>
          <p:nvPr>
            <p:ph type="body" idx="1"/>
          </p:nvPr>
        </p:nvSpPr>
        <p:spPr/>
        <p:txBody>
          <a:bodyPr/>
          <a:lstStyle/>
          <a:p>
            <a:pPr marL="0" lvl="0" indent="0">
              <a:lnSpc>
                <a:spcPct val="100000"/>
              </a:lnSpc>
              <a:spcBef>
                <a:spcPts val="0"/>
              </a:spcBef>
              <a:buSzPts val="1100"/>
              <a:buNone/>
            </a:pPr>
            <a:r>
              <a:rPr lang="en-US" sz="1400" dirty="0"/>
              <a:t>Prior to administration of any state assessment district test coordinators are required to train school test coordinators in test security as well as any LEA level staff that may be participating in test administration or monitoring.  School test coordinators are required to train school-level staff (e.g., test administrators, proctors, monitors).</a:t>
            </a:r>
          </a:p>
          <a:p>
            <a:pPr marL="0" lvl="0" indent="0">
              <a:lnSpc>
                <a:spcPct val="100000"/>
              </a:lnSpc>
              <a:spcBef>
                <a:spcPts val="0"/>
              </a:spcBef>
              <a:buSzPts val="1100"/>
              <a:buNone/>
            </a:pPr>
            <a:endParaRPr lang="en-US" sz="1400" dirty="0"/>
          </a:p>
          <a:p>
            <a:pPr marL="0" lvl="0" indent="0">
              <a:lnSpc>
                <a:spcPct val="100000"/>
              </a:lnSpc>
              <a:spcBef>
                <a:spcPts val="0"/>
              </a:spcBef>
              <a:buSzPts val="1100"/>
              <a:buNone/>
            </a:pPr>
            <a:r>
              <a:rPr lang="en-US" sz="1400" b="1" dirty="0"/>
              <a:t>Resources available for test security training include</a:t>
            </a:r>
            <a:r>
              <a:rPr lang="en-US" sz="1400" dirty="0"/>
              <a:t>:</a:t>
            </a:r>
          </a:p>
          <a:p>
            <a:pPr marL="215900" lvl="0" indent="-215900">
              <a:lnSpc>
                <a:spcPct val="100000"/>
              </a:lnSpc>
              <a:spcBef>
                <a:spcPts val="0"/>
              </a:spcBef>
              <a:buSzPts val="1600"/>
            </a:pPr>
            <a:r>
              <a:rPr lang="en-US" sz="1400" dirty="0"/>
              <a:t>Test Coordinator and Administrator Manuals and</a:t>
            </a:r>
          </a:p>
          <a:p>
            <a:pPr marL="215900" lvl="0" indent="-215900">
              <a:lnSpc>
                <a:spcPct val="100000"/>
              </a:lnSpc>
              <a:spcBef>
                <a:spcPts val="0"/>
              </a:spcBef>
              <a:buSzPts val="1600"/>
            </a:pPr>
            <a:r>
              <a:rPr lang="en-US" sz="1400" dirty="0"/>
              <a:t>Test Security Training for Schools.</a:t>
            </a:r>
          </a:p>
          <a:p>
            <a:pPr marL="0" lvl="0" indent="0">
              <a:lnSpc>
                <a:spcPct val="100000"/>
              </a:lnSpc>
              <a:spcBef>
                <a:spcPts val="0"/>
              </a:spcBef>
              <a:buSzPts val="1100"/>
              <a:buNone/>
            </a:pPr>
            <a:endParaRPr lang="en-US" sz="1400" dirty="0"/>
          </a:p>
          <a:p>
            <a:pPr marL="0" lvl="0" indent="0">
              <a:lnSpc>
                <a:spcPct val="100000"/>
              </a:lnSpc>
              <a:spcBef>
                <a:spcPts val="0"/>
              </a:spcBef>
              <a:buSzPts val="1100"/>
              <a:buNone/>
            </a:pPr>
            <a:r>
              <a:rPr lang="en-US" sz="1400" b="1" dirty="0"/>
              <a:t>Next steps for district test coordinators</a:t>
            </a:r>
            <a:r>
              <a:rPr lang="en-US" sz="1400" dirty="0"/>
              <a:t>:</a:t>
            </a:r>
          </a:p>
          <a:p>
            <a:pPr marL="215900" lvl="0" indent="-215900">
              <a:lnSpc>
                <a:spcPct val="100000"/>
              </a:lnSpc>
              <a:spcBef>
                <a:spcPts val="0"/>
              </a:spcBef>
              <a:buSzPts val="1600"/>
            </a:pPr>
            <a:r>
              <a:rPr lang="en-US" sz="1400" dirty="0"/>
              <a:t>Ensure testing rooms are prepared for testing. </a:t>
            </a:r>
          </a:p>
          <a:p>
            <a:pPr marL="215900" lvl="0" indent="-215900">
              <a:lnSpc>
                <a:spcPct val="100000"/>
              </a:lnSpc>
              <a:spcBef>
                <a:spcPts val="0"/>
              </a:spcBef>
              <a:buSzPts val="1600"/>
            </a:pPr>
            <a:r>
              <a:rPr lang="en-US" sz="1400" dirty="0"/>
              <a:t>Schedule school test coordinator and district staff test security trainings.</a:t>
            </a:r>
          </a:p>
          <a:p>
            <a:pPr marL="215900" lvl="0" indent="-215900">
              <a:lnSpc>
                <a:spcPct val="100000"/>
              </a:lnSpc>
              <a:spcBef>
                <a:spcPts val="0"/>
              </a:spcBef>
              <a:buSzPts val="1600"/>
            </a:pPr>
            <a:r>
              <a:rPr lang="en-US" sz="1400" dirty="0"/>
              <a:t>Provide test security training to school test coordinators and district staff.</a:t>
            </a:r>
          </a:p>
          <a:p>
            <a:pPr marL="215900" lvl="0" indent="-215900">
              <a:lnSpc>
                <a:spcPct val="100000"/>
              </a:lnSpc>
              <a:spcBef>
                <a:spcPts val="0"/>
              </a:spcBef>
              <a:buSzPts val="1600"/>
            </a:pPr>
            <a:r>
              <a:rPr lang="en-US" sz="1400" dirty="0"/>
              <a:t>Support school test coordinators in scheduling and providing training to school staff.</a:t>
            </a:r>
          </a:p>
          <a:p>
            <a:pPr marL="215900" lvl="0" indent="-215900">
              <a:lnSpc>
                <a:spcPct val="100000"/>
              </a:lnSpc>
              <a:spcBef>
                <a:spcPts val="0"/>
              </a:spcBef>
              <a:buSzPts val="1600"/>
            </a:pPr>
            <a:r>
              <a:rPr lang="en-US" sz="1400" dirty="0"/>
              <a:t>Plan for district monitoring of the test administration.</a:t>
            </a:r>
          </a:p>
          <a:p>
            <a:endParaRPr lang="en-US" dirty="0"/>
          </a:p>
        </p:txBody>
      </p:sp>
    </p:spTree>
    <p:extLst>
      <p:ext uri="{BB962C8B-B14F-4D97-AF65-F5344CB8AC3E}">
        <p14:creationId xmlns:p14="http://schemas.microsoft.com/office/powerpoint/2010/main" val="1534694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93"/>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Key Dates</a:t>
            </a:r>
            <a:endParaRPr dirty="0"/>
          </a:p>
        </p:txBody>
      </p:sp>
    </p:spTree>
    <p:extLst>
      <p:ext uri="{BB962C8B-B14F-4D97-AF65-F5344CB8AC3E}">
        <p14:creationId xmlns:p14="http://schemas.microsoft.com/office/powerpoint/2010/main" val="8981703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93"/>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Accountability</a:t>
            </a:r>
            <a:endParaRPr dirty="0"/>
          </a:p>
        </p:txBody>
      </p:sp>
    </p:spTree>
    <p:extLst>
      <p:ext uri="{BB962C8B-B14F-4D97-AF65-F5344CB8AC3E}">
        <p14:creationId xmlns:p14="http://schemas.microsoft.com/office/powerpoint/2010/main" val="8649281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Accountability</a:t>
            </a:r>
            <a:endParaRPr lang="en-US" dirty="0"/>
          </a:p>
        </p:txBody>
      </p:sp>
      <p:sp>
        <p:nvSpPr>
          <p:cNvPr id="3" name="Text Placeholder 2"/>
          <p:cNvSpPr>
            <a:spLocks noGrp="1"/>
          </p:cNvSpPr>
          <p:nvPr>
            <p:ph type="body" idx="1"/>
          </p:nvPr>
        </p:nvSpPr>
        <p:spPr/>
        <p:txBody>
          <a:bodyPr/>
          <a:lstStyle/>
          <a:p>
            <a:pPr marL="114300" indent="0">
              <a:buNone/>
            </a:pPr>
            <a:r>
              <a:rPr lang="en-US" dirty="0" smtClean="0"/>
              <a:t>All students in grades 3-8 must participate annually in a statewide test administration. The state of Louisiana received permission to administer a different kind of assessment to grades as part of the Innovative Assessment Program. However, students must continue to participate in testing and be included in accountability.</a:t>
            </a:r>
          </a:p>
          <a:p>
            <a:pPr marL="114300" indent="0">
              <a:buNone/>
            </a:pPr>
            <a:endParaRPr lang="en-US" dirty="0"/>
          </a:p>
          <a:p>
            <a:pPr marL="114300" indent="0">
              <a:buNone/>
            </a:pPr>
            <a:r>
              <a:rPr lang="en-US" dirty="0" smtClean="0"/>
              <a:t>The only assessments that will be used to replace LEAP ELA grade level assessments is the IAP Grade 7 operational assessment.  All students who are participating in field tests and pilot tests MUST take the regular LEAP ELA grade-appropriate assessment in the spring.  </a:t>
            </a:r>
            <a:endParaRPr lang="en-US" dirty="0"/>
          </a:p>
        </p:txBody>
      </p:sp>
    </p:spTree>
    <p:extLst>
      <p:ext uri="{BB962C8B-B14F-4D97-AF65-F5344CB8AC3E}">
        <p14:creationId xmlns:p14="http://schemas.microsoft.com/office/powerpoint/2010/main" val="504921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Accountability, Cont.</a:t>
            </a:r>
            <a:endParaRPr lang="en-US" dirty="0"/>
          </a:p>
        </p:txBody>
      </p:sp>
      <p:sp>
        <p:nvSpPr>
          <p:cNvPr id="3" name="Text Placeholder 2"/>
          <p:cNvSpPr>
            <a:spLocks noGrp="1"/>
          </p:cNvSpPr>
          <p:nvPr>
            <p:ph type="body" idx="1"/>
          </p:nvPr>
        </p:nvSpPr>
        <p:spPr>
          <a:xfrm>
            <a:off x="430075" y="1157469"/>
            <a:ext cx="8283900" cy="3543739"/>
          </a:xfrm>
        </p:spPr>
        <p:txBody>
          <a:bodyPr/>
          <a:lstStyle/>
          <a:p>
            <a:pPr marL="114300" indent="0">
              <a:buNone/>
            </a:pPr>
            <a:r>
              <a:rPr lang="en-US" dirty="0" smtClean="0"/>
              <a:t>Students who participate in all three Innovative Assessment Grade 7 Operational windows will receive a final report that will include an achievement level comparable to the achievement levels earned in LEAP 2025.</a:t>
            </a:r>
          </a:p>
          <a:p>
            <a:pPr marL="114300" indent="0">
              <a:buNone/>
            </a:pPr>
            <a:endParaRPr lang="en-US" dirty="0"/>
          </a:p>
          <a:p>
            <a:pPr marL="114300" indent="0">
              <a:buNone/>
            </a:pPr>
            <a:r>
              <a:rPr lang="en-US" dirty="0" smtClean="0"/>
              <a:t>If a student misses one or more Grade 7 Operational test windows, the student must also take the regular LEAP 2025 grade 7 ELA assessment. All students who participate in Grade 7 Operational assessment must take all other LEAP 2025 grade 7 subjects: mathematics, science and social studies.</a:t>
            </a:r>
          </a:p>
          <a:p>
            <a:pPr marL="114300" indent="0">
              <a:buNone/>
            </a:pPr>
            <a:endParaRPr lang="en-US" dirty="0"/>
          </a:p>
          <a:p>
            <a:pPr marL="114300" indent="0">
              <a:buNone/>
            </a:pPr>
            <a:r>
              <a:rPr lang="en-US" b="1" dirty="0"/>
              <a:t>Special Note:  </a:t>
            </a:r>
            <a:r>
              <a:rPr lang="en-US" dirty="0"/>
              <a:t>If a test from any of the three IAP windows is voided for any reason, the student will not be permitted to take LEAP 2025 to replace the void. This would create an inequitable opportunity not available to other students in grade 7.</a:t>
            </a:r>
          </a:p>
          <a:p>
            <a:pPr marL="114300" indent="0">
              <a:buNone/>
            </a:pPr>
            <a:endParaRPr lang="en-US" dirty="0"/>
          </a:p>
        </p:txBody>
      </p:sp>
    </p:spTree>
    <p:extLst>
      <p:ext uri="{BB962C8B-B14F-4D97-AF65-F5344CB8AC3E}">
        <p14:creationId xmlns:p14="http://schemas.microsoft.com/office/powerpoint/2010/main" val="21476567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Accountability Coding</a:t>
            </a:r>
            <a:endParaRPr lang="en-US" dirty="0"/>
          </a:p>
        </p:txBody>
      </p:sp>
      <p:sp>
        <p:nvSpPr>
          <p:cNvPr id="3" name="Text Placeholder 2"/>
          <p:cNvSpPr>
            <a:spLocks noGrp="1"/>
          </p:cNvSpPr>
          <p:nvPr>
            <p:ph type="body" idx="1"/>
          </p:nvPr>
        </p:nvSpPr>
        <p:spPr/>
        <p:txBody>
          <a:bodyPr/>
          <a:lstStyle/>
          <a:p>
            <a:pPr marL="114300" indent="0">
              <a:buNone/>
            </a:pPr>
            <a:r>
              <a:rPr lang="en-US" dirty="0" smtClean="0"/>
              <a:t>Accountability codes should be applied to each assessment that is not taken by a student who is expected to participate in the Grade 7 Operational assessment. As with all accountability codes, documentation should be available for department audit.</a:t>
            </a:r>
          </a:p>
          <a:p>
            <a:pPr marL="114300" indent="0">
              <a:buNone/>
            </a:pPr>
            <a:endParaRPr lang="en-US" dirty="0"/>
          </a:p>
        </p:txBody>
      </p:sp>
    </p:spTree>
    <p:extLst>
      <p:ext uri="{BB962C8B-B14F-4D97-AF65-F5344CB8AC3E}">
        <p14:creationId xmlns:p14="http://schemas.microsoft.com/office/powerpoint/2010/main" val="1253687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93"/>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Communication and Next Steps</a:t>
            </a:r>
            <a:endParaRPr dirty="0"/>
          </a:p>
        </p:txBody>
      </p:sp>
    </p:spTree>
    <p:extLst>
      <p:ext uri="{BB962C8B-B14F-4D97-AF65-F5344CB8AC3E}">
        <p14:creationId xmlns:p14="http://schemas.microsoft.com/office/powerpoint/2010/main" val="3954098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Administration Forms</a:t>
            </a:r>
            <a:endParaRPr lang="en-US" dirty="0"/>
          </a:p>
        </p:txBody>
      </p:sp>
      <p:sp>
        <p:nvSpPr>
          <p:cNvPr id="3" name="Text Placeholder 2"/>
          <p:cNvSpPr>
            <a:spLocks noGrp="1"/>
          </p:cNvSpPr>
          <p:nvPr>
            <p:ph type="body" idx="1"/>
          </p:nvPr>
        </p:nvSpPr>
        <p:spPr/>
        <p:txBody>
          <a:bodyPr/>
          <a:lstStyle/>
          <a:p>
            <a:pPr marL="0" lvl="0" indent="0">
              <a:lnSpc>
                <a:spcPct val="100000"/>
              </a:lnSpc>
              <a:spcBef>
                <a:spcPts val="640"/>
              </a:spcBef>
              <a:buSzPts val="3200"/>
              <a:buNone/>
            </a:pPr>
            <a:r>
              <a:rPr lang="en-US" dirty="0" smtClean="0"/>
              <a:t>Two updated administration forms are now available in the assessment library.</a:t>
            </a:r>
            <a:endParaRPr lang="en-US" dirty="0"/>
          </a:p>
          <a:p>
            <a:pPr marL="0" lvl="0" indent="0">
              <a:lnSpc>
                <a:spcPct val="100000"/>
              </a:lnSpc>
              <a:spcBef>
                <a:spcPts val="640"/>
              </a:spcBef>
              <a:buSzPts val="3200"/>
              <a:buNone/>
            </a:pPr>
            <a:r>
              <a:rPr lang="en-US" dirty="0" smtClean="0"/>
              <a:t>For </a:t>
            </a:r>
            <a:r>
              <a:rPr lang="en-US" dirty="0"/>
              <a:t>requesting unique accommodations, please use the same form that is available for all other LEAP testing.</a:t>
            </a:r>
          </a:p>
          <a:p>
            <a:r>
              <a:rPr lang="en-US" dirty="0" smtClean="0">
                <a:hlinkClick r:id="rId2"/>
              </a:rPr>
              <a:t>IAP Additional Materials Request Form</a:t>
            </a:r>
            <a:endParaRPr lang="en-US" dirty="0" smtClean="0"/>
          </a:p>
          <a:p>
            <a:endParaRPr lang="en-US" dirty="0" smtClean="0"/>
          </a:p>
          <a:p>
            <a:r>
              <a:rPr lang="en-US" dirty="0" smtClean="0">
                <a:hlinkClick r:id="rId3"/>
              </a:rPr>
              <a:t>IAP Void Request Form</a:t>
            </a:r>
            <a:endParaRPr lang="en-US" dirty="0" smtClean="0"/>
          </a:p>
          <a:p>
            <a:endParaRPr lang="en-US" dirty="0"/>
          </a:p>
        </p:txBody>
      </p:sp>
    </p:spTree>
    <p:extLst>
      <p:ext uri="{BB962C8B-B14F-4D97-AF65-F5344CB8AC3E}">
        <p14:creationId xmlns:p14="http://schemas.microsoft.com/office/powerpoint/2010/main" val="31566193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Department Monitoring</a:t>
            </a:r>
            <a:endParaRPr lang="en-US" dirty="0"/>
          </a:p>
        </p:txBody>
      </p:sp>
      <p:sp>
        <p:nvSpPr>
          <p:cNvPr id="3" name="Text Placeholder 2"/>
          <p:cNvSpPr>
            <a:spLocks noGrp="1"/>
          </p:cNvSpPr>
          <p:nvPr>
            <p:ph type="body" idx="1"/>
          </p:nvPr>
        </p:nvSpPr>
        <p:spPr/>
        <p:txBody>
          <a:bodyPr/>
          <a:lstStyle/>
          <a:p>
            <a:pPr marL="0" lvl="0" indent="0">
              <a:lnSpc>
                <a:spcPct val="100000"/>
              </a:lnSpc>
              <a:spcBef>
                <a:spcPts val="0"/>
              </a:spcBef>
              <a:buSzPts val="3200"/>
              <a:buNone/>
            </a:pPr>
            <a:r>
              <a:rPr lang="en-US" b="1" dirty="0">
                <a:solidFill>
                  <a:srgbClr val="000000"/>
                </a:solidFill>
              </a:rPr>
              <a:t>Site Visits</a:t>
            </a:r>
            <a:endParaRPr lang="en-US" dirty="0">
              <a:solidFill>
                <a:srgbClr val="000000"/>
              </a:solidFill>
            </a:endParaRPr>
          </a:p>
          <a:p>
            <a:pPr marL="0" lvl="0" indent="0">
              <a:lnSpc>
                <a:spcPct val="100000"/>
              </a:lnSpc>
              <a:spcBef>
                <a:spcPts val="0"/>
              </a:spcBef>
              <a:buSzPts val="3200"/>
              <a:buNone/>
            </a:pPr>
            <a:r>
              <a:rPr lang="en-US" dirty="0">
                <a:solidFill>
                  <a:srgbClr val="000000"/>
                </a:solidFill>
              </a:rPr>
              <a:t>During the first window beginning </a:t>
            </a:r>
            <a:r>
              <a:rPr lang="en-US" dirty="0" smtClean="0">
                <a:solidFill>
                  <a:srgbClr val="000000"/>
                </a:solidFill>
              </a:rPr>
              <a:t>January 24,  </a:t>
            </a:r>
            <a:r>
              <a:rPr lang="en-US" dirty="0">
                <a:solidFill>
                  <a:srgbClr val="000000"/>
                </a:solidFill>
              </a:rPr>
              <a:t>the department will  conduct site visits to gather feedback and monitor test administration. </a:t>
            </a:r>
            <a:endParaRPr lang="en-US" dirty="0"/>
          </a:p>
          <a:p>
            <a:pPr marL="0" lvl="0" indent="0">
              <a:lnSpc>
                <a:spcPct val="100000"/>
              </a:lnSpc>
              <a:spcBef>
                <a:spcPts val="0"/>
              </a:spcBef>
              <a:buSzPts val="3200"/>
              <a:buNone/>
            </a:pPr>
            <a:endParaRPr lang="en-US" dirty="0">
              <a:solidFill>
                <a:srgbClr val="000000"/>
              </a:solidFill>
            </a:endParaRPr>
          </a:p>
          <a:p>
            <a:pPr marL="0" lvl="0" indent="0">
              <a:lnSpc>
                <a:spcPct val="100000"/>
              </a:lnSpc>
              <a:spcBef>
                <a:spcPts val="0"/>
              </a:spcBef>
              <a:buSzPts val="3200"/>
              <a:buNone/>
            </a:pPr>
            <a:r>
              <a:rPr lang="en-US" dirty="0">
                <a:solidFill>
                  <a:srgbClr val="000000"/>
                </a:solidFill>
              </a:rPr>
              <a:t>Please send your testing schedule to </a:t>
            </a:r>
            <a:r>
              <a:rPr lang="en-US" u="sng" dirty="0">
                <a:solidFill>
                  <a:schemeClr val="hlink"/>
                </a:solidFill>
                <a:hlinkClick r:id="rId2"/>
              </a:rPr>
              <a:t>assessment@la.gov</a:t>
            </a:r>
            <a:r>
              <a:rPr lang="en-US" dirty="0">
                <a:solidFill>
                  <a:srgbClr val="000000"/>
                </a:solidFill>
              </a:rPr>
              <a:t>  </a:t>
            </a:r>
            <a:r>
              <a:rPr lang="en-US" dirty="0" smtClean="0">
                <a:solidFill>
                  <a:srgbClr val="000000"/>
                </a:solidFill>
              </a:rPr>
              <a:t>as soon as possible.</a:t>
            </a:r>
            <a:endParaRPr lang="en-US" dirty="0"/>
          </a:p>
          <a:p>
            <a:pPr marL="0" lvl="0" indent="0">
              <a:lnSpc>
                <a:spcPct val="100000"/>
              </a:lnSpc>
              <a:spcBef>
                <a:spcPts val="0"/>
              </a:spcBef>
              <a:buSzPts val="3200"/>
              <a:buNone/>
            </a:pPr>
            <a:endParaRPr lang="en-US" dirty="0">
              <a:solidFill>
                <a:srgbClr val="000000"/>
              </a:solidFill>
            </a:endParaRPr>
          </a:p>
          <a:p>
            <a:pPr marL="0" lvl="0" indent="0">
              <a:lnSpc>
                <a:spcPct val="100000"/>
              </a:lnSpc>
              <a:spcBef>
                <a:spcPts val="0"/>
              </a:spcBef>
              <a:buSzPts val="3200"/>
              <a:buNone/>
            </a:pPr>
            <a:endParaRPr lang="en-US" dirty="0">
              <a:solidFill>
                <a:srgbClr val="000000"/>
              </a:solidFill>
            </a:endParaRPr>
          </a:p>
          <a:p>
            <a:pPr marL="0" lvl="0" indent="0">
              <a:lnSpc>
                <a:spcPct val="100000"/>
              </a:lnSpc>
              <a:spcBef>
                <a:spcPts val="0"/>
              </a:spcBef>
              <a:buSzPts val="3200"/>
              <a:buNone/>
            </a:pPr>
            <a:r>
              <a:rPr lang="en-US" b="1" dirty="0">
                <a:solidFill>
                  <a:srgbClr val="000000"/>
                </a:solidFill>
              </a:rPr>
              <a:t>Technical Support </a:t>
            </a:r>
            <a:endParaRPr lang="en-US" dirty="0"/>
          </a:p>
          <a:p>
            <a:pPr marL="0" lvl="0" indent="0">
              <a:lnSpc>
                <a:spcPct val="100000"/>
              </a:lnSpc>
              <a:spcBef>
                <a:spcPts val="0"/>
              </a:spcBef>
              <a:buSzPts val="3200"/>
              <a:buNone/>
            </a:pPr>
            <a:r>
              <a:rPr lang="en-US" dirty="0">
                <a:solidFill>
                  <a:srgbClr val="000000"/>
                </a:solidFill>
              </a:rPr>
              <a:t>If you have any questions, please contact ADAM support at 855-866-5778 or LDOE at 1-844-268-7320 or email: assessment@la.gov.</a:t>
            </a:r>
            <a:endParaRPr lang="en-US" dirty="0"/>
          </a:p>
          <a:p>
            <a:endParaRPr lang="en-US" dirty="0"/>
          </a:p>
        </p:txBody>
      </p:sp>
    </p:spTree>
    <p:extLst>
      <p:ext uri="{BB962C8B-B14F-4D97-AF65-F5344CB8AC3E}">
        <p14:creationId xmlns:p14="http://schemas.microsoft.com/office/powerpoint/2010/main" val="2679389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8239965"/>
              </p:ext>
            </p:extLst>
          </p:nvPr>
        </p:nvGraphicFramePr>
        <p:xfrm>
          <a:off x="914400" y="1488211"/>
          <a:ext cx="7474226" cy="3037840"/>
        </p:xfrm>
        <a:graphic>
          <a:graphicData uri="http://schemas.openxmlformats.org/drawingml/2006/table">
            <a:tbl>
              <a:tblPr firstRow="1" bandRow="1">
                <a:tableStyleId>{47E5B1D7-7E24-4C7A-94C0-64FDCA702A4B}</a:tableStyleId>
              </a:tblPr>
              <a:tblGrid>
                <a:gridCol w="3737113">
                  <a:extLst>
                    <a:ext uri="{9D8B030D-6E8A-4147-A177-3AD203B41FA5}">
                      <a16:colId xmlns:a16="http://schemas.microsoft.com/office/drawing/2014/main" val="3464090388"/>
                    </a:ext>
                  </a:extLst>
                </a:gridCol>
                <a:gridCol w="3737113">
                  <a:extLst>
                    <a:ext uri="{9D8B030D-6E8A-4147-A177-3AD203B41FA5}">
                      <a16:colId xmlns:a16="http://schemas.microsoft.com/office/drawing/2014/main" val="511882339"/>
                    </a:ext>
                  </a:extLst>
                </a:gridCol>
              </a:tblGrid>
              <a:tr h="370840">
                <a:tc>
                  <a:txBody>
                    <a:bodyPr/>
                    <a:lstStyle/>
                    <a:p>
                      <a:pPr algn="ctr"/>
                      <a:r>
                        <a:rPr lang="en-US" b="1" dirty="0" smtClean="0"/>
                        <a:t>Date</a:t>
                      </a:r>
                      <a:endParaRPr lang="en-US" b="1" dirty="0"/>
                    </a:p>
                  </a:txBody>
                  <a:tcPr>
                    <a:solidFill>
                      <a:schemeClr val="accent2">
                        <a:lumMod val="40000"/>
                        <a:lumOff val="60000"/>
                      </a:schemeClr>
                    </a:solidFill>
                  </a:tcPr>
                </a:tc>
                <a:tc>
                  <a:txBody>
                    <a:bodyPr/>
                    <a:lstStyle/>
                    <a:p>
                      <a:pPr algn="ctr"/>
                      <a:r>
                        <a:rPr lang="en-US" b="1" dirty="0" smtClean="0"/>
                        <a:t>Action</a:t>
                      </a:r>
                      <a:endParaRPr lang="en-US" b="1" dirty="0"/>
                    </a:p>
                  </a:txBody>
                  <a:tcPr>
                    <a:solidFill>
                      <a:schemeClr val="accent2">
                        <a:lumMod val="40000"/>
                        <a:lumOff val="60000"/>
                      </a:schemeClr>
                    </a:solidFill>
                  </a:tcPr>
                </a:tc>
                <a:extLst>
                  <a:ext uri="{0D108BD9-81ED-4DB2-BD59-A6C34878D82A}">
                    <a16:rowId xmlns:a16="http://schemas.microsoft.com/office/drawing/2014/main" val="1808160495"/>
                  </a:ext>
                </a:extLst>
              </a:tr>
              <a:tr h="370840">
                <a:tc>
                  <a:txBody>
                    <a:bodyPr/>
                    <a:lstStyle/>
                    <a:p>
                      <a:r>
                        <a:rPr lang="en-US" dirty="0" smtClean="0"/>
                        <a:t>Past Due</a:t>
                      </a:r>
                      <a:endParaRPr lang="en-US" dirty="0"/>
                    </a:p>
                  </a:txBody>
                  <a:tcPr/>
                </a:tc>
                <a:tc>
                  <a:txBody>
                    <a:bodyPr/>
                    <a:lstStyle/>
                    <a:p>
                      <a:r>
                        <a:rPr lang="en-US" dirty="0" smtClean="0"/>
                        <a:t>Send</a:t>
                      </a:r>
                      <a:r>
                        <a:rPr lang="en-US" baseline="0" dirty="0" smtClean="0"/>
                        <a:t> test schedules to assessment@la.gov</a:t>
                      </a:r>
                      <a:endParaRPr lang="en-US" dirty="0"/>
                    </a:p>
                  </a:txBody>
                  <a:tcPr/>
                </a:tc>
                <a:extLst>
                  <a:ext uri="{0D108BD9-81ED-4DB2-BD59-A6C34878D82A}">
                    <a16:rowId xmlns:a16="http://schemas.microsoft.com/office/drawing/2014/main" val="1705552129"/>
                  </a:ext>
                </a:extLst>
              </a:tr>
              <a:tr h="370840">
                <a:tc>
                  <a:txBody>
                    <a:bodyPr/>
                    <a:lstStyle/>
                    <a:p>
                      <a:r>
                        <a:rPr lang="en-US" dirty="0" smtClean="0"/>
                        <a:t>Available</a:t>
                      </a:r>
                      <a:r>
                        <a:rPr lang="en-US" baseline="0" dirty="0" smtClean="0"/>
                        <a:t> Now</a:t>
                      </a:r>
                      <a:endParaRPr lang="en-US" dirty="0"/>
                    </a:p>
                  </a:txBody>
                  <a:tcPr/>
                </a:tc>
                <a:tc>
                  <a:txBody>
                    <a:bodyPr/>
                    <a:lstStyle/>
                    <a:p>
                      <a:r>
                        <a:rPr lang="en-US" dirty="0" smtClean="0"/>
                        <a:t>Install locked down browser.</a:t>
                      </a:r>
                    </a:p>
                    <a:p>
                      <a:r>
                        <a:rPr lang="en-US" dirty="0" smtClean="0"/>
                        <a:t>Teachers</a:t>
                      </a:r>
                      <a:r>
                        <a:rPr lang="en-US" baseline="0" dirty="0" smtClean="0"/>
                        <a:t> and students use OTT.</a:t>
                      </a:r>
                      <a:endParaRPr lang="en-US" dirty="0"/>
                    </a:p>
                  </a:txBody>
                  <a:tcPr/>
                </a:tc>
                <a:extLst>
                  <a:ext uri="{0D108BD9-81ED-4DB2-BD59-A6C34878D82A}">
                    <a16:rowId xmlns:a16="http://schemas.microsoft.com/office/drawing/2014/main" val="2966140577"/>
                  </a:ext>
                </a:extLst>
              </a:tr>
              <a:tr h="370840">
                <a:tc>
                  <a:txBody>
                    <a:bodyPr/>
                    <a:lstStyle/>
                    <a:p>
                      <a:r>
                        <a:rPr lang="en-US" dirty="0" smtClean="0"/>
                        <a:t>Januar</a:t>
                      </a:r>
                      <a:r>
                        <a:rPr lang="en-US" baseline="0" dirty="0" smtClean="0"/>
                        <a:t>y 10</a:t>
                      </a:r>
                      <a:endParaRPr lang="en-US" dirty="0"/>
                    </a:p>
                  </a:txBody>
                  <a:tcPr/>
                </a:tc>
                <a:tc>
                  <a:txBody>
                    <a:bodyPr/>
                    <a:lstStyle/>
                    <a:p>
                      <a:r>
                        <a:rPr lang="en-US" dirty="0" smtClean="0"/>
                        <a:t>Test coordinator</a:t>
                      </a:r>
                      <a:r>
                        <a:rPr lang="en-US" baseline="0" dirty="0" smtClean="0"/>
                        <a:t> and administration manuals available</a:t>
                      </a:r>
                      <a:endParaRPr lang="en-US" dirty="0"/>
                    </a:p>
                  </a:txBody>
                  <a:tcPr/>
                </a:tc>
                <a:extLst>
                  <a:ext uri="{0D108BD9-81ED-4DB2-BD59-A6C34878D82A}">
                    <a16:rowId xmlns:a16="http://schemas.microsoft.com/office/drawing/2014/main" val="1767930855"/>
                  </a:ext>
                </a:extLst>
              </a:tr>
              <a:tr h="370840">
                <a:tc>
                  <a:txBody>
                    <a:bodyPr/>
                    <a:lstStyle/>
                    <a:p>
                      <a:r>
                        <a:rPr lang="en-US" dirty="0" smtClean="0"/>
                        <a:t>January</a:t>
                      </a:r>
                      <a:r>
                        <a:rPr lang="en-US" baseline="0" dirty="0" smtClean="0"/>
                        <a:t> 12</a:t>
                      </a:r>
                      <a:endParaRPr lang="en-US" dirty="0"/>
                    </a:p>
                  </a:txBody>
                  <a:tcPr/>
                </a:tc>
                <a:tc>
                  <a:txBody>
                    <a:bodyPr/>
                    <a:lstStyle/>
                    <a:p>
                      <a:r>
                        <a:rPr lang="en-US" dirty="0" smtClean="0"/>
                        <a:t>Student rosters available</a:t>
                      </a:r>
                      <a:endParaRPr lang="en-US" dirty="0"/>
                    </a:p>
                  </a:txBody>
                  <a:tcPr/>
                </a:tc>
                <a:extLst>
                  <a:ext uri="{0D108BD9-81ED-4DB2-BD59-A6C34878D82A}">
                    <a16:rowId xmlns:a16="http://schemas.microsoft.com/office/drawing/2014/main" val="958842648"/>
                  </a:ext>
                </a:extLst>
              </a:tr>
              <a:tr h="370840">
                <a:tc>
                  <a:txBody>
                    <a:bodyPr/>
                    <a:lstStyle/>
                    <a:p>
                      <a:r>
                        <a:rPr lang="en-US" dirty="0" smtClean="0"/>
                        <a:t>By first day of testing</a:t>
                      </a:r>
                      <a:endParaRPr lang="en-US" dirty="0"/>
                    </a:p>
                  </a:txBody>
                  <a:tcPr/>
                </a:tc>
                <a:tc>
                  <a:txBody>
                    <a:bodyPr/>
                    <a:lstStyle/>
                    <a:p>
                      <a:r>
                        <a:rPr lang="en-US" dirty="0" smtClean="0"/>
                        <a:t>Train all test administrators</a:t>
                      </a:r>
                      <a:r>
                        <a:rPr lang="en-US" baseline="0" dirty="0" smtClean="0"/>
                        <a:t> in security and administration</a:t>
                      </a:r>
                      <a:endParaRPr lang="en-US" dirty="0"/>
                    </a:p>
                  </a:txBody>
                  <a:tcPr/>
                </a:tc>
                <a:extLst>
                  <a:ext uri="{0D108BD9-81ED-4DB2-BD59-A6C34878D82A}">
                    <a16:rowId xmlns:a16="http://schemas.microsoft.com/office/drawing/2014/main" val="4212642339"/>
                  </a:ext>
                </a:extLst>
              </a:tr>
              <a:tr h="370840">
                <a:tc>
                  <a:txBody>
                    <a:bodyPr/>
                    <a:lstStyle/>
                    <a:p>
                      <a:r>
                        <a:rPr lang="en-US" dirty="0" smtClean="0"/>
                        <a:t>Testing Window</a:t>
                      </a:r>
                      <a:endParaRPr lang="en-US" dirty="0"/>
                    </a:p>
                  </a:txBody>
                  <a:tcPr/>
                </a:tc>
                <a:tc>
                  <a:txBody>
                    <a:bodyPr/>
                    <a:lstStyle/>
                    <a:p>
                      <a:r>
                        <a:rPr lang="en-US" dirty="0" smtClean="0"/>
                        <a:t>January</a:t>
                      </a:r>
                      <a:r>
                        <a:rPr lang="en-US" baseline="0" dirty="0" smtClean="0"/>
                        <a:t> 24-February 11</a:t>
                      </a:r>
                      <a:endParaRPr lang="en-US" dirty="0"/>
                    </a:p>
                  </a:txBody>
                  <a:tcPr/>
                </a:tc>
                <a:extLst>
                  <a:ext uri="{0D108BD9-81ED-4DB2-BD59-A6C34878D82A}">
                    <a16:rowId xmlns:a16="http://schemas.microsoft.com/office/drawing/2014/main" val="4181030432"/>
                  </a:ext>
                </a:extLst>
              </a:tr>
            </a:tbl>
          </a:graphicData>
        </a:graphic>
      </p:graphicFrame>
    </p:spTree>
    <p:extLst>
      <p:ext uri="{BB962C8B-B14F-4D97-AF65-F5344CB8AC3E}">
        <p14:creationId xmlns:p14="http://schemas.microsoft.com/office/powerpoint/2010/main" val="1667437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Dates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189040078"/>
              </p:ext>
            </p:extLst>
          </p:nvPr>
        </p:nvGraphicFramePr>
        <p:xfrm>
          <a:off x="430075" y="1237840"/>
          <a:ext cx="8192815" cy="3723052"/>
        </p:xfrm>
        <a:graphic>
          <a:graphicData uri="http://schemas.openxmlformats.org/drawingml/2006/table">
            <a:tbl>
              <a:tblPr firstRow="1" bandRow="1">
                <a:tableStyleId>{47E5B1D7-7E24-4C7A-94C0-64FDCA702A4B}</a:tableStyleId>
              </a:tblPr>
              <a:tblGrid>
                <a:gridCol w="1782183">
                  <a:extLst>
                    <a:ext uri="{9D8B030D-6E8A-4147-A177-3AD203B41FA5}">
                      <a16:colId xmlns:a16="http://schemas.microsoft.com/office/drawing/2014/main" val="62437851"/>
                    </a:ext>
                  </a:extLst>
                </a:gridCol>
                <a:gridCol w="2192594">
                  <a:extLst>
                    <a:ext uri="{9D8B030D-6E8A-4147-A177-3AD203B41FA5}">
                      <a16:colId xmlns:a16="http://schemas.microsoft.com/office/drawing/2014/main" val="1713006759"/>
                    </a:ext>
                  </a:extLst>
                </a:gridCol>
                <a:gridCol w="4218038">
                  <a:extLst>
                    <a:ext uri="{9D8B030D-6E8A-4147-A177-3AD203B41FA5}">
                      <a16:colId xmlns:a16="http://schemas.microsoft.com/office/drawing/2014/main" val="2722751628"/>
                    </a:ext>
                  </a:extLst>
                </a:gridCol>
              </a:tblGrid>
              <a:tr h="483373">
                <a:tc>
                  <a:txBody>
                    <a:bodyPr/>
                    <a:lstStyle/>
                    <a:p>
                      <a:r>
                        <a:rPr lang="en-US" dirty="0" smtClean="0"/>
                        <a:t>Due</a:t>
                      </a:r>
                      <a:r>
                        <a:rPr lang="en-US" baseline="0" dirty="0" smtClean="0"/>
                        <a:t> Now</a:t>
                      </a:r>
                      <a:endParaRPr lang="en-US" dirty="0"/>
                    </a:p>
                  </a:txBody>
                  <a:tcPr/>
                </a:tc>
                <a:tc>
                  <a:txBody>
                    <a:bodyPr/>
                    <a:lstStyle/>
                    <a:p>
                      <a:r>
                        <a:rPr lang="en-US" dirty="0" smtClean="0"/>
                        <a:t>School Testing</a:t>
                      </a:r>
                      <a:r>
                        <a:rPr lang="en-US" baseline="0" dirty="0" smtClean="0"/>
                        <a:t> Schedules</a:t>
                      </a:r>
                      <a:endParaRPr lang="en-US" dirty="0"/>
                    </a:p>
                  </a:txBody>
                  <a:tcPr/>
                </a:tc>
                <a:tc>
                  <a:txBody>
                    <a:bodyPr/>
                    <a:lstStyle/>
                    <a:p>
                      <a:r>
                        <a:rPr lang="en-US" dirty="0" smtClean="0"/>
                        <a:t>Send to </a:t>
                      </a:r>
                      <a:r>
                        <a:rPr lang="en-US" dirty="0" smtClean="0">
                          <a:hlinkClick r:id="rId2"/>
                        </a:rPr>
                        <a:t>assessment@la.gov</a:t>
                      </a:r>
                      <a:r>
                        <a:rPr lang="en-US" dirty="0" smtClean="0"/>
                        <a:t>.</a:t>
                      </a:r>
                      <a:r>
                        <a:rPr lang="en-US" baseline="0" dirty="0" smtClean="0"/>
                        <a:t> Use template provided.</a:t>
                      </a:r>
                      <a:endParaRPr lang="en-US" dirty="0"/>
                    </a:p>
                  </a:txBody>
                  <a:tcPr/>
                </a:tc>
                <a:extLst>
                  <a:ext uri="{0D108BD9-81ED-4DB2-BD59-A6C34878D82A}">
                    <a16:rowId xmlns:a16="http://schemas.microsoft.com/office/drawing/2014/main" val="1854666974"/>
                  </a:ext>
                </a:extLst>
              </a:tr>
              <a:tr h="309292">
                <a:tc>
                  <a:txBody>
                    <a:bodyPr/>
                    <a:lstStyle/>
                    <a:p>
                      <a:r>
                        <a:rPr lang="en-US" dirty="0" smtClean="0"/>
                        <a:t>Available Now</a:t>
                      </a:r>
                      <a:endParaRPr lang="en-US" dirty="0"/>
                    </a:p>
                  </a:txBody>
                  <a:tcPr/>
                </a:tc>
                <a:tc>
                  <a:txBody>
                    <a:bodyPr/>
                    <a:lstStyle/>
                    <a:p>
                      <a:r>
                        <a:rPr lang="en-US" dirty="0" smtClean="0"/>
                        <a:t>Online Tools Training</a:t>
                      </a:r>
                      <a:endParaRPr lang="en-US" dirty="0"/>
                    </a:p>
                  </a:txBody>
                  <a:tcPr/>
                </a:tc>
                <a:tc>
                  <a:txBody>
                    <a:bodyPr/>
                    <a:lstStyle/>
                    <a:p>
                      <a:r>
                        <a:rPr lang="en-US" u="sng" dirty="0" smtClean="0">
                          <a:solidFill>
                            <a:schemeClr val="hlink"/>
                          </a:solidFill>
                          <a:hlinkClick r:id="rId3"/>
                        </a:rPr>
                        <a:t>www.adamexam.com/tester</a:t>
                      </a:r>
                      <a:endParaRPr lang="en-US" dirty="0"/>
                    </a:p>
                  </a:txBody>
                  <a:tcPr/>
                </a:tc>
                <a:extLst>
                  <a:ext uri="{0D108BD9-81ED-4DB2-BD59-A6C34878D82A}">
                    <a16:rowId xmlns:a16="http://schemas.microsoft.com/office/drawing/2014/main" val="1897097655"/>
                  </a:ext>
                </a:extLst>
              </a:tr>
              <a:tr h="483373">
                <a:tc>
                  <a:txBody>
                    <a:bodyPr/>
                    <a:lstStyle/>
                    <a:p>
                      <a:r>
                        <a:rPr lang="en-US" dirty="0" smtClean="0"/>
                        <a:t>January</a:t>
                      </a:r>
                      <a:r>
                        <a:rPr lang="en-US" baseline="0" dirty="0" smtClean="0"/>
                        <a:t> 10</a:t>
                      </a:r>
                      <a:endParaRPr lang="en-US" dirty="0"/>
                    </a:p>
                  </a:txBody>
                  <a:tcPr/>
                </a:tc>
                <a:tc>
                  <a:txBody>
                    <a:bodyPr/>
                    <a:lstStyle/>
                    <a:p>
                      <a:r>
                        <a:rPr lang="en-US" dirty="0" smtClean="0"/>
                        <a:t>TCMs and TAMs</a:t>
                      </a:r>
                      <a:r>
                        <a:rPr lang="en-US" baseline="0" dirty="0" smtClean="0"/>
                        <a:t> available</a:t>
                      </a:r>
                      <a:endParaRPr lang="en-US" dirty="0"/>
                    </a:p>
                  </a:txBody>
                  <a:tcPr/>
                </a:tc>
                <a:tc>
                  <a:txBody>
                    <a:bodyPr/>
                    <a:lstStyle/>
                    <a:p>
                      <a:r>
                        <a:rPr lang="en-US" dirty="0" smtClean="0">
                          <a:hlinkClick r:id="rId4"/>
                        </a:rPr>
                        <a:t>https://www.louisianabelieves.com/resources/library/assessment</a:t>
                      </a:r>
                      <a:endParaRPr lang="en-US" dirty="0" smtClean="0"/>
                    </a:p>
                    <a:p>
                      <a:r>
                        <a:rPr lang="en-US" dirty="0" smtClean="0"/>
                        <a:t>See Innovative Assessment Program section</a:t>
                      </a:r>
                      <a:endParaRPr lang="en-US" dirty="0"/>
                    </a:p>
                  </a:txBody>
                  <a:tcPr/>
                </a:tc>
                <a:extLst>
                  <a:ext uri="{0D108BD9-81ED-4DB2-BD59-A6C34878D82A}">
                    <a16:rowId xmlns:a16="http://schemas.microsoft.com/office/drawing/2014/main" val="3337214122"/>
                  </a:ext>
                </a:extLst>
              </a:tr>
              <a:tr h="483373">
                <a:tc>
                  <a:txBody>
                    <a:bodyPr/>
                    <a:lstStyle/>
                    <a:p>
                      <a:r>
                        <a:rPr lang="en-US" dirty="0" smtClean="0"/>
                        <a:t>January</a:t>
                      </a:r>
                      <a:r>
                        <a:rPr lang="en-US" baseline="0" dirty="0" smtClean="0"/>
                        <a:t> 12</a:t>
                      </a:r>
                      <a:endParaRPr lang="en-US" dirty="0"/>
                    </a:p>
                  </a:txBody>
                  <a:tcPr/>
                </a:tc>
                <a:tc>
                  <a:txBody>
                    <a:bodyPr/>
                    <a:lstStyle/>
                    <a:p>
                      <a:r>
                        <a:rPr lang="en-US" dirty="0" smtClean="0"/>
                        <a:t>Student </a:t>
                      </a:r>
                      <a:r>
                        <a:rPr lang="en-US" dirty="0" smtClean="0"/>
                        <a:t>rosters available</a:t>
                      </a:r>
                      <a:endParaRPr lang="en-US" dirty="0"/>
                    </a:p>
                  </a:txBody>
                  <a:tcPr/>
                </a:tc>
                <a:tc>
                  <a:txBody>
                    <a:bodyPr/>
                    <a:lstStyle/>
                    <a:p>
                      <a:r>
                        <a:rPr lang="en-US" dirty="0" smtClean="0"/>
                        <a:t>In platform</a:t>
                      </a:r>
                      <a:r>
                        <a:rPr lang="en-US" baseline="0" dirty="0" smtClean="0"/>
                        <a:t>. Student rosters are based on the file submitted by the system.</a:t>
                      </a:r>
                      <a:endParaRPr lang="en-US" dirty="0"/>
                    </a:p>
                  </a:txBody>
                  <a:tcPr/>
                </a:tc>
                <a:extLst>
                  <a:ext uri="{0D108BD9-81ED-4DB2-BD59-A6C34878D82A}">
                    <a16:rowId xmlns:a16="http://schemas.microsoft.com/office/drawing/2014/main" val="3743185808"/>
                  </a:ext>
                </a:extLst>
              </a:tr>
              <a:tr h="483373">
                <a:tc>
                  <a:txBody>
                    <a:bodyPr/>
                    <a:lstStyle/>
                    <a:p>
                      <a:r>
                        <a:rPr lang="en-US" dirty="0" smtClean="0"/>
                        <a:t>January 24</a:t>
                      </a:r>
                      <a:r>
                        <a:rPr lang="en-US" baseline="0" dirty="0" smtClean="0"/>
                        <a:t>-February 11</a:t>
                      </a:r>
                      <a:endParaRPr lang="en-US" dirty="0"/>
                    </a:p>
                  </a:txBody>
                  <a:tcPr/>
                </a:tc>
                <a:tc>
                  <a:txBody>
                    <a:bodyPr/>
                    <a:lstStyle/>
                    <a:p>
                      <a:r>
                        <a:rPr lang="en-US" dirty="0" smtClean="0"/>
                        <a:t>Testing Window</a:t>
                      </a:r>
                      <a:endParaRPr lang="en-US" dirty="0"/>
                    </a:p>
                  </a:txBody>
                  <a:tcPr/>
                </a:tc>
                <a:tc>
                  <a:txBody>
                    <a:bodyPr/>
                    <a:lstStyle/>
                    <a:p>
                      <a:r>
                        <a:rPr lang="en-US" dirty="0" smtClean="0"/>
                        <a:t>In platform.</a:t>
                      </a:r>
                      <a:r>
                        <a:rPr lang="en-US" baseline="0" dirty="0" smtClean="0"/>
                        <a:t> All make-ups must be completed in window.</a:t>
                      </a:r>
                      <a:endParaRPr lang="en-US" dirty="0"/>
                    </a:p>
                  </a:txBody>
                  <a:tcPr/>
                </a:tc>
                <a:extLst>
                  <a:ext uri="{0D108BD9-81ED-4DB2-BD59-A6C34878D82A}">
                    <a16:rowId xmlns:a16="http://schemas.microsoft.com/office/drawing/2014/main" val="1330206259"/>
                  </a:ext>
                </a:extLst>
              </a:tr>
              <a:tr h="1052047">
                <a:tc>
                  <a:txBody>
                    <a:bodyPr/>
                    <a:lstStyle/>
                    <a:p>
                      <a:r>
                        <a:rPr lang="en-US" dirty="0" smtClean="0"/>
                        <a:t>February</a:t>
                      </a:r>
                      <a:r>
                        <a:rPr lang="en-US" baseline="0" dirty="0" smtClean="0"/>
                        <a:t> 11</a:t>
                      </a:r>
                      <a:endParaRPr lang="en-US" dirty="0"/>
                    </a:p>
                  </a:txBody>
                  <a:tcPr/>
                </a:tc>
                <a:tc>
                  <a:txBody>
                    <a:bodyPr/>
                    <a:lstStyle/>
                    <a:p>
                      <a:r>
                        <a:rPr lang="en-US" dirty="0" smtClean="0"/>
                        <a:t>Void forms due</a:t>
                      </a:r>
                      <a:endParaRPr lang="en-US" dirty="0"/>
                    </a:p>
                  </a:txBody>
                  <a:tcPr/>
                </a:tc>
                <a:tc>
                  <a:txBody>
                    <a:bodyPr/>
                    <a:lstStyle/>
                    <a:p>
                      <a:r>
                        <a:rPr lang="en-US" sz="1400" dirty="0" smtClean="0"/>
                        <a:t>Send to </a:t>
                      </a:r>
                      <a:r>
                        <a:rPr lang="en-US" sz="1400" dirty="0" smtClean="0">
                          <a:hlinkClick r:id="rId2"/>
                        </a:rPr>
                        <a:t>assessment@la.gov</a:t>
                      </a:r>
                      <a:endParaRPr lang="en-US" sz="1400" dirty="0" smtClean="0"/>
                    </a:p>
                    <a:p>
                      <a:endParaRPr lang="en-US" sz="1400" dirty="0" smtClean="0"/>
                    </a:p>
                    <a:p>
                      <a:r>
                        <a:rPr lang="en-US" sz="1400" dirty="0" smtClean="0">
                          <a:hlinkClick r:id="rId5"/>
                        </a:rPr>
                        <a:t>IAP Void Form</a:t>
                      </a:r>
                      <a:endParaRPr lang="en-US" sz="1400" dirty="0" smtClean="0"/>
                    </a:p>
                    <a:p>
                      <a:endParaRPr lang="en-US" sz="1200" dirty="0" smtClean="0"/>
                    </a:p>
                    <a:p>
                      <a:endParaRPr lang="en-US" dirty="0"/>
                    </a:p>
                  </a:txBody>
                  <a:tcPr/>
                </a:tc>
                <a:extLst>
                  <a:ext uri="{0D108BD9-81ED-4DB2-BD59-A6C34878D82A}">
                    <a16:rowId xmlns:a16="http://schemas.microsoft.com/office/drawing/2014/main" val="2404770035"/>
                  </a:ext>
                </a:extLst>
              </a:tr>
            </a:tbl>
          </a:graphicData>
        </a:graphic>
      </p:graphicFrame>
    </p:spTree>
    <p:extLst>
      <p:ext uri="{BB962C8B-B14F-4D97-AF65-F5344CB8AC3E}">
        <p14:creationId xmlns:p14="http://schemas.microsoft.com/office/powerpoint/2010/main" val="35168684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93"/>
          <p:cNvSpPr txBox="1">
            <a:spLocks noGrp="1"/>
          </p:cNvSpPr>
          <p:nvPr>
            <p:ph type="title"/>
          </p:nvPr>
        </p:nvSpPr>
        <p:spPr>
          <a:xfrm>
            <a:off x="0" y="800450"/>
            <a:ext cx="6519000" cy="357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Technology Preparation</a:t>
            </a:r>
            <a:endParaRPr dirty="0"/>
          </a:p>
        </p:txBody>
      </p:sp>
    </p:spTree>
    <p:extLst>
      <p:ext uri="{BB962C8B-B14F-4D97-AF65-F5344CB8AC3E}">
        <p14:creationId xmlns:p14="http://schemas.microsoft.com/office/powerpoint/2010/main" val="10761651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Lockdown Browser Installation</a:t>
            </a:r>
            <a:endParaRPr lang="en-US" dirty="0"/>
          </a:p>
        </p:txBody>
      </p:sp>
      <p:sp>
        <p:nvSpPr>
          <p:cNvPr id="3" name="Text Placeholder 2"/>
          <p:cNvSpPr>
            <a:spLocks noGrp="1"/>
          </p:cNvSpPr>
          <p:nvPr>
            <p:ph type="body" idx="1"/>
          </p:nvPr>
        </p:nvSpPr>
        <p:spPr>
          <a:xfrm>
            <a:off x="430075" y="1135084"/>
            <a:ext cx="4227650" cy="3363600"/>
          </a:xfrm>
        </p:spPr>
        <p:txBody>
          <a:bodyPr/>
          <a:lstStyle/>
          <a:p>
            <a:pPr marL="0" lvl="0" indent="0">
              <a:lnSpc>
                <a:spcPct val="100000"/>
              </a:lnSpc>
              <a:spcBef>
                <a:spcPts val="0"/>
              </a:spcBef>
              <a:buSzPts val="3200"/>
              <a:buNone/>
            </a:pPr>
            <a:r>
              <a:rPr lang="en-US" dirty="0">
                <a:solidFill>
                  <a:srgbClr val="000000"/>
                </a:solidFill>
              </a:rPr>
              <a:t>Lockdown Browser Installation (Windows and Mac) </a:t>
            </a:r>
          </a:p>
          <a:p>
            <a:pPr lvl="0">
              <a:lnSpc>
                <a:spcPct val="100000"/>
              </a:lnSpc>
              <a:spcBef>
                <a:spcPts val="0"/>
              </a:spcBef>
              <a:buClr>
                <a:srgbClr val="000000"/>
              </a:buClr>
            </a:pPr>
            <a:r>
              <a:rPr lang="en-US" sz="1600" dirty="0">
                <a:solidFill>
                  <a:srgbClr val="000000"/>
                </a:solidFill>
              </a:rPr>
              <a:t>Navigate to</a:t>
            </a:r>
            <a:r>
              <a:rPr lang="en-US" sz="1600" dirty="0">
                <a:solidFill>
                  <a:srgbClr val="000000"/>
                </a:solidFill>
                <a:uFill>
                  <a:noFill/>
                </a:uFill>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 </a:t>
            </a:r>
            <a:r>
              <a:rPr lang="en-US" sz="1600" u="sng" dirty="0">
                <a:solidFill>
                  <a:srgbClr val="0000FF"/>
                </a:solidFill>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https://adamexam.com</a:t>
            </a:r>
            <a:r>
              <a:rPr lang="en-US" sz="1600" dirty="0">
                <a:solidFill>
                  <a:srgbClr val="000000"/>
                </a:solidFill>
                <a:uFill>
                  <a:noFill/>
                </a:uFill>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a:t>
            </a:r>
            <a:endParaRPr lang="en-US" sz="1600" dirty="0">
              <a:solidFill>
                <a:srgbClr val="000000"/>
              </a:solidFill>
              <a:uFill>
                <a:noFill/>
              </a:uFill>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endParaRPr>
          </a:p>
          <a:p>
            <a:pPr lvl="0">
              <a:lnSpc>
                <a:spcPct val="100000"/>
              </a:lnSpc>
              <a:spcBef>
                <a:spcPts val="0"/>
              </a:spcBef>
              <a:buClr>
                <a:srgbClr val="000000"/>
              </a:buClr>
            </a:pPr>
            <a:r>
              <a:rPr lang="en-US" sz="1600" dirty="0">
                <a:solidFill>
                  <a:srgbClr val="000000"/>
                </a:solidFill>
              </a:rPr>
              <a:t>Click the Download Lockdown Browser button.</a:t>
            </a:r>
            <a:endParaRPr lang="en-US" sz="1600" dirty="0"/>
          </a:p>
          <a:p>
            <a:pPr lvl="0">
              <a:lnSpc>
                <a:spcPct val="100000"/>
              </a:lnSpc>
              <a:spcBef>
                <a:spcPts val="0"/>
              </a:spcBef>
              <a:buClr>
                <a:srgbClr val="000000"/>
              </a:buClr>
            </a:pPr>
            <a:r>
              <a:rPr lang="en-US" sz="1600" dirty="0">
                <a:solidFill>
                  <a:srgbClr val="000000"/>
                </a:solidFill>
              </a:rPr>
              <a:t>Choose your installation type (Mac/Windows)</a:t>
            </a:r>
          </a:p>
          <a:p>
            <a:pPr lvl="0">
              <a:lnSpc>
                <a:spcPct val="100000"/>
              </a:lnSpc>
              <a:spcBef>
                <a:spcPts val="0"/>
              </a:spcBef>
              <a:buClr>
                <a:srgbClr val="000000"/>
              </a:buClr>
            </a:pPr>
            <a:r>
              <a:rPr lang="en-US" sz="1600" dirty="0">
                <a:solidFill>
                  <a:srgbClr val="000000"/>
                </a:solidFill>
              </a:rPr>
              <a:t>Install package should be downloaded.</a:t>
            </a:r>
          </a:p>
          <a:p>
            <a:pPr lvl="0">
              <a:lnSpc>
                <a:spcPct val="100000"/>
              </a:lnSpc>
              <a:spcBef>
                <a:spcPts val="0"/>
              </a:spcBef>
              <a:buClr>
                <a:srgbClr val="000000"/>
              </a:buClr>
            </a:pPr>
            <a:r>
              <a:rPr lang="en-US" sz="1600" dirty="0">
                <a:solidFill>
                  <a:srgbClr val="000000"/>
                </a:solidFill>
              </a:rPr>
              <a:t>Double-click on the downloaded package and follow installation instructions.</a:t>
            </a:r>
          </a:p>
          <a:p>
            <a:pPr lvl="0">
              <a:lnSpc>
                <a:spcPct val="100000"/>
              </a:lnSpc>
              <a:spcBef>
                <a:spcPts val="0"/>
              </a:spcBef>
              <a:buClr>
                <a:srgbClr val="000000"/>
              </a:buClr>
            </a:pPr>
            <a:r>
              <a:rPr lang="en-US" sz="1600" dirty="0">
                <a:solidFill>
                  <a:srgbClr val="000000"/>
                </a:solidFill>
              </a:rPr>
              <a:t>After the installation is complete click on the ADAM icon to launch the application.</a:t>
            </a:r>
          </a:p>
          <a:p>
            <a:pPr marL="114300" indent="0">
              <a:buNone/>
            </a:pPr>
            <a:endParaRPr lang="en-US" sz="1600" dirty="0"/>
          </a:p>
        </p:txBody>
      </p:sp>
      <p:pic>
        <p:nvPicPr>
          <p:cNvPr id="4" name="Google Shape;138;p6"/>
          <p:cNvPicPr preferRelativeResize="0"/>
          <p:nvPr/>
        </p:nvPicPr>
        <p:blipFill rotWithShape="1">
          <a:blip r:embed="rId3">
            <a:alphaModFix/>
          </a:blip>
          <a:srcRect/>
          <a:stretch/>
        </p:blipFill>
        <p:spPr>
          <a:xfrm>
            <a:off x="4657725" y="1336375"/>
            <a:ext cx="3915223" cy="2208186"/>
          </a:xfrm>
          <a:prstGeom prst="rect">
            <a:avLst/>
          </a:prstGeom>
          <a:noFill/>
          <a:ln>
            <a:noFill/>
          </a:ln>
        </p:spPr>
      </p:pic>
      <p:sp>
        <p:nvSpPr>
          <p:cNvPr id="5" name="TextBox 4"/>
          <p:cNvSpPr txBox="1"/>
          <p:nvPr/>
        </p:nvSpPr>
        <p:spPr>
          <a:xfrm>
            <a:off x="4657725" y="3805084"/>
            <a:ext cx="4056250" cy="954107"/>
          </a:xfrm>
          <a:prstGeom prst="rect">
            <a:avLst/>
          </a:prstGeom>
          <a:noFill/>
        </p:spPr>
        <p:txBody>
          <a:bodyPr wrap="square" rtlCol="0">
            <a:spAutoFit/>
          </a:bodyPr>
          <a:lstStyle/>
          <a:p>
            <a:r>
              <a:rPr lang="en-US" dirty="0">
                <a:hlinkClick r:id="rId4"/>
              </a:rPr>
              <a:t>https://</a:t>
            </a:r>
            <a:r>
              <a:rPr lang="en-US" dirty="0" smtClean="0">
                <a:hlinkClick r:id="rId4"/>
              </a:rPr>
              <a:t>www.louisianabelieves.com/docs/default-source/assessment/adam_lockdown_browser_install_10-1-19_final.pdf?sfvrsn=9a309d1f_6</a:t>
            </a:r>
            <a:endParaRPr lang="en-US" dirty="0" smtClean="0"/>
          </a:p>
          <a:p>
            <a:endParaRPr lang="en-US" dirty="0"/>
          </a:p>
        </p:txBody>
      </p:sp>
    </p:spTree>
    <p:extLst>
      <p:ext uri="{BB962C8B-B14F-4D97-AF65-F5344CB8AC3E}">
        <p14:creationId xmlns:p14="http://schemas.microsoft.com/office/powerpoint/2010/main" val="528137476"/>
      </p:ext>
    </p:extLst>
  </p:cSld>
  <p:clrMapOvr>
    <a:masterClrMapping/>
  </p:clrMapOvr>
  <p:timing>
    <p:tnLst>
      <p:par>
        <p:cTn id="1" dur="indefinite" restart="never" nodeType="tmRoot"/>
      </p:par>
    </p:tnLst>
  </p:timing>
</p:sld>
</file>

<file path=ppt/theme/theme1.xml><?xml version="1.0" encoding="utf-8"?>
<a:theme xmlns:a="http://schemas.openxmlformats.org/drawingml/2006/main" name="LA Believes">
  <a:themeElements>
    <a:clrScheme name="LA Believes 1">
      <a:dk1>
        <a:srgbClr val="385463"/>
      </a:dk1>
      <a:lt1>
        <a:srgbClr val="FFFFFF"/>
      </a:lt1>
      <a:dk2>
        <a:srgbClr val="434343"/>
      </a:dk2>
      <a:lt2>
        <a:srgbClr val="CCCCCC"/>
      </a:lt2>
      <a:accent1>
        <a:srgbClr val="9AB185"/>
      </a:accent1>
      <a:accent2>
        <a:srgbClr val="7E87BE"/>
      </a:accent2>
      <a:accent3>
        <a:srgbClr val="BE842B"/>
      </a:accent3>
      <a:accent4>
        <a:srgbClr val="20B6A6"/>
      </a:accent4>
      <a:accent5>
        <a:srgbClr val="648146"/>
      </a:accent5>
      <a:accent6>
        <a:srgbClr val="BDBFDA"/>
      </a:accent6>
      <a:hlink>
        <a:srgbClr val="00BAD2"/>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10574</TotalTime>
  <Words>3826</Words>
  <Application>Microsoft Office PowerPoint</Application>
  <PresentationFormat>On-screen Show (16:9)</PresentationFormat>
  <Paragraphs>441</Paragraphs>
  <Slides>67</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67</vt:i4>
      </vt:variant>
    </vt:vector>
  </HeadingPairs>
  <TitlesOfParts>
    <vt:vector size="70" baseType="lpstr">
      <vt:lpstr>Arial</vt:lpstr>
      <vt:lpstr>Calibri</vt:lpstr>
      <vt:lpstr>LA Believes</vt:lpstr>
      <vt:lpstr>Zoom Meeting Preparation</vt:lpstr>
      <vt:lpstr>Innovative Assessment Program Winter Window Administration January 10, 2022 </vt:lpstr>
      <vt:lpstr>Agenda Items</vt:lpstr>
      <vt:lpstr>Overview and Purpose</vt:lpstr>
      <vt:lpstr>Overview and Purpose</vt:lpstr>
      <vt:lpstr>Key Dates</vt:lpstr>
      <vt:lpstr>Key Dates</vt:lpstr>
      <vt:lpstr>Technology Preparation</vt:lpstr>
      <vt:lpstr>Lockdown Browser Installation</vt:lpstr>
      <vt:lpstr>Technology Specifications</vt:lpstr>
      <vt:lpstr>System Requirements Check</vt:lpstr>
      <vt:lpstr>Online Tools Training Access</vt:lpstr>
      <vt:lpstr>Test Administration Creation</vt:lpstr>
      <vt:lpstr>Administration Logins and Accounts</vt:lpstr>
      <vt:lpstr>Creating Accounts for School Test Coordinators</vt:lpstr>
      <vt:lpstr>Accessing Test Administrations</vt:lpstr>
      <vt:lpstr>Student File Upload</vt:lpstr>
      <vt:lpstr>Verifying Class Rosters</vt:lpstr>
      <vt:lpstr>Student Transfers</vt:lpstr>
      <vt:lpstr>Add a Student</vt:lpstr>
      <vt:lpstr>Adding a Student, cont.</vt:lpstr>
      <vt:lpstr>Printing Test Cards</vt:lpstr>
      <vt:lpstr>Roster Versions of Print Cards</vt:lpstr>
      <vt:lpstr>Accountability Coding</vt:lpstr>
      <vt:lpstr>Administration</vt:lpstr>
      <vt:lpstr>Grade 5 Pilot Administration</vt:lpstr>
      <vt:lpstr>Grade 7 Operational Administration</vt:lpstr>
      <vt:lpstr>Grade 6-8 Field Test Administrations</vt:lpstr>
      <vt:lpstr>Timed Tests</vt:lpstr>
      <vt:lpstr>Teacher Proctor Login</vt:lpstr>
      <vt:lpstr>Teacher Proctor Instructions</vt:lpstr>
      <vt:lpstr>Teacher Proctor Monitoring Features </vt:lpstr>
      <vt:lpstr>Proctor Instructions for Monitoring Students</vt:lpstr>
      <vt:lpstr>Secure Browser</vt:lpstr>
      <vt:lpstr>Student Testing Experience</vt:lpstr>
      <vt:lpstr>Materials Provided to Students</vt:lpstr>
      <vt:lpstr>Break Between Sections</vt:lpstr>
      <vt:lpstr>Continue to Section 2 Screen</vt:lpstr>
      <vt:lpstr>Handling Materials for Extended Breaks</vt:lpstr>
      <vt:lpstr>Release to Next Section Button</vt:lpstr>
      <vt:lpstr>Interruptions in Testing</vt:lpstr>
      <vt:lpstr>Pausing a Test</vt:lpstr>
      <vt:lpstr>Student Screen Pause</vt:lpstr>
      <vt:lpstr>Proctor Pause</vt:lpstr>
      <vt:lpstr>Reseating</vt:lpstr>
      <vt:lpstr>Reseat Confirmation</vt:lpstr>
      <vt:lpstr>Proctor Dashboard Support Desk</vt:lpstr>
      <vt:lpstr>Accommodations</vt:lpstr>
      <vt:lpstr>Students with Accommodations</vt:lpstr>
      <vt:lpstr>Text-to-Speech</vt:lpstr>
      <vt:lpstr>Testing Students with Accommodations</vt:lpstr>
      <vt:lpstr>Test Security</vt:lpstr>
      <vt:lpstr>Violations of Test Security: Related Policy</vt:lpstr>
      <vt:lpstr>Testing Irregularities: Definition and Reporting</vt:lpstr>
      <vt:lpstr>Access to Test Materials: Definition and Process</vt:lpstr>
      <vt:lpstr>Secure Materials</vt:lpstr>
      <vt:lpstr>Test Security: Active Monitoring</vt:lpstr>
      <vt:lpstr>Active Monitoring: Violations of Test Security</vt:lpstr>
      <vt:lpstr>Test Security: Next Steps</vt:lpstr>
      <vt:lpstr>Accountability</vt:lpstr>
      <vt:lpstr>Accountability</vt:lpstr>
      <vt:lpstr>Accountability, Cont.</vt:lpstr>
      <vt:lpstr>Accountability Coding</vt:lpstr>
      <vt:lpstr>Communication and Next Steps</vt:lpstr>
      <vt:lpstr>Administration Forms</vt:lpstr>
      <vt:lpstr>Department Monitoring</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Accountability Updates West Baton Rouge February 19, 2021</dc:title>
  <dc:creator>Jennifer Baird</dc:creator>
  <cp:lastModifiedBy>Jennifer Baird</cp:lastModifiedBy>
  <cp:revision>205</cp:revision>
  <dcterms:modified xsi:type="dcterms:W3CDTF">2022-01-11T15:09:03Z</dcterms:modified>
</cp:coreProperties>
</file>