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5143500" type="screen16x9"/>
  <p:notesSz cx="6858000" cy="9144000"/>
  <p:embeddedFontLst>
    <p:embeddedFont>
      <p:font typeface="Public Sans" pitchFamily="2" charset="0"/>
      <p:regular r:id="rId44"/>
      <p:bold r:id="rId45"/>
      <p:italic r:id="rId46"/>
      <p:boldItalic r:id="rId47"/>
    </p:embeddedFont>
    <p:embeddedFont>
      <p:font typeface="Public Sans Medium" pitchFamily="2" charset="0"/>
      <p:regular r:id="rId48"/>
      <p:bold r:id="rId49"/>
      <p:italic r:id="rId50"/>
      <p:boldItalic r:id="rId51"/>
    </p:embeddedFont>
    <p:embeddedFont>
      <p:font typeface="Source Sans 3 Medium" panose="020B0604020202020204"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0225953-6FCA-4429-AD0E-491FC7F0C6CB}">
  <a:tblStyle styleId="{A0225953-6FCA-4429-AD0E-491FC7F0C6CB}"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88" autoAdjust="0"/>
  </p:normalViewPr>
  <p:slideViewPr>
    <p:cSldViewPr snapToGrid="0">
      <p:cViewPr varScale="1">
        <p:scale>
          <a:sx n="199" d="100"/>
          <a:sy n="199" d="100"/>
        </p:scale>
        <p:origin x="684" y="150"/>
      </p:cViewPr>
      <p:guideLst>
        <p:guide orient="horz" pos="1620"/>
        <p:guide pos="2880"/>
      </p:guideLst>
    </p:cSldViewPr>
  </p:slideViewPr>
  <p:outlineViewPr>
    <p:cViewPr>
      <p:scale>
        <a:sx n="33" d="100"/>
        <a:sy n="33" d="100"/>
      </p:scale>
      <p:origin x="0" y="-795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78dab4951c_2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78dab4951c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eb8eece3b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2eb8eece3b5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90000"/>
              </a:lnSpc>
              <a:spcBef>
                <a:spcPts val="0"/>
              </a:spcBef>
              <a:spcAft>
                <a:spcPts val="0"/>
              </a:spcAft>
              <a:buSzPts val="1400"/>
              <a:buNone/>
            </a:pPr>
            <a:endParaRPr sz="1100"/>
          </a:p>
        </p:txBody>
      </p:sp>
      <p:sp>
        <p:nvSpPr>
          <p:cNvPr id="223" name="Google Shape;223;g2eb8eece3b5_0_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edb056099a_1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edb056099a_1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2edb056099a_1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2edb056099a_1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eb8eece3b5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g2eb8eece3b5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750"/>
              </a:spcBef>
              <a:spcAft>
                <a:spcPts val="0"/>
              </a:spcAft>
              <a:buSzPts val="1400"/>
              <a:buNone/>
            </a:pPr>
            <a:endParaRPr sz="1100">
              <a:solidFill>
                <a:srgbClr val="385463"/>
              </a:solidFill>
              <a:latin typeface="Calibri"/>
              <a:ea typeface="Calibri"/>
              <a:cs typeface="Calibri"/>
              <a:sym typeface="Calibri"/>
            </a:endParaRPr>
          </a:p>
        </p:txBody>
      </p:sp>
      <p:sp>
        <p:nvSpPr>
          <p:cNvPr id="244" name="Google Shape;244;g2eb8eece3b5_0_4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3fb5483eee5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g3fb5483eee5_3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750"/>
              </a:spcBef>
              <a:spcAft>
                <a:spcPts val="0"/>
              </a:spcAft>
              <a:buSzPts val="1400"/>
              <a:buNone/>
            </a:pPr>
            <a:endParaRPr sz="1100">
              <a:solidFill>
                <a:srgbClr val="385463"/>
              </a:solidFill>
              <a:latin typeface="Calibri"/>
              <a:ea typeface="Calibri"/>
              <a:cs typeface="Calibri"/>
              <a:sym typeface="Calibri"/>
            </a:endParaRPr>
          </a:p>
        </p:txBody>
      </p:sp>
      <p:sp>
        <p:nvSpPr>
          <p:cNvPr id="252" name="Google Shape;252;g3fb5483eee5_3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2eb8eece3b5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9" name="Google Shape;259;g2eb8eece3b5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914400" lvl="0" indent="0" algn="l" rtl="0">
              <a:lnSpc>
                <a:spcPct val="90000"/>
              </a:lnSpc>
              <a:spcBef>
                <a:spcPts val="750"/>
              </a:spcBef>
              <a:spcAft>
                <a:spcPts val="0"/>
              </a:spcAft>
              <a:buNone/>
            </a:pPr>
            <a:endParaRPr sz="1100">
              <a:solidFill>
                <a:srgbClr val="385463"/>
              </a:solidFill>
            </a:endParaRPr>
          </a:p>
        </p:txBody>
      </p:sp>
      <p:sp>
        <p:nvSpPr>
          <p:cNvPr id="260" name="Google Shape;260;g2eb8eece3b5_0_5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fb5483eee5_3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3fb5483eee5_3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914400" lvl="0" indent="0" algn="l" rtl="0">
              <a:lnSpc>
                <a:spcPct val="90000"/>
              </a:lnSpc>
              <a:spcBef>
                <a:spcPts val="750"/>
              </a:spcBef>
              <a:spcAft>
                <a:spcPts val="0"/>
              </a:spcAft>
              <a:buNone/>
            </a:pPr>
            <a:endParaRPr sz="1100">
              <a:solidFill>
                <a:srgbClr val="385463"/>
              </a:solidFill>
            </a:endParaRPr>
          </a:p>
        </p:txBody>
      </p:sp>
      <p:sp>
        <p:nvSpPr>
          <p:cNvPr id="268" name="Google Shape;268;g3fb5483eee5_3_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fbc6c76c8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3fbc6c76c8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fbc6c76c86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3fbc6c76c86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2ed024861f3_2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2ed024861f3_2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2ed024861f3_2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2ed024861f3_2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2ed024861f3_4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2ed024861f3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2edb056099a_1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2edb056099a_1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2ed024861f3_2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2ed024861f3_2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2edb056099a_1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2edb056099a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a0b25bad4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3a0b25bad4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a0b25bad49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3a0b25bad4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2ed024861f3_4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2ed024861f3_4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2edb056099a_1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2edb056099a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2eb8eece3b5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g2eb8eece3b5_0_1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750"/>
              </a:spcBef>
              <a:spcAft>
                <a:spcPts val="0"/>
              </a:spcAft>
              <a:buClr>
                <a:schemeClr val="dk1"/>
              </a:buClr>
              <a:buSzPts val="1100"/>
              <a:buFont typeface="Arial"/>
              <a:buNone/>
            </a:pPr>
            <a:endParaRPr sz="1100">
              <a:solidFill>
                <a:srgbClr val="385463"/>
              </a:solidFill>
              <a:highlight>
                <a:schemeClr val="lt1"/>
              </a:highlight>
            </a:endParaRPr>
          </a:p>
        </p:txBody>
      </p:sp>
      <p:sp>
        <p:nvSpPr>
          <p:cNvPr id="357" name="Google Shape;357;g2eb8eece3b5_0_1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2edac104a4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2edac104a4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457200" lvl="0" indent="-298450" algn="l" rtl="0">
              <a:lnSpc>
                <a:spcPct val="90000"/>
              </a:lnSpc>
              <a:spcBef>
                <a:spcPts val="750"/>
              </a:spcBef>
              <a:spcAft>
                <a:spcPts val="0"/>
              </a:spcAft>
              <a:buClr>
                <a:srgbClr val="385463"/>
              </a:buClr>
              <a:buSzPts val="1100"/>
              <a:buChar char="•"/>
            </a:pPr>
            <a:endParaRPr sz="1100">
              <a:solidFill>
                <a:srgbClr val="385463"/>
              </a:solidFill>
              <a:highlight>
                <a:schemeClr val="lt1"/>
              </a:highlight>
            </a:endParaRPr>
          </a:p>
        </p:txBody>
      </p:sp>
      <p:sp>
        <p:nvSpPr>
          <p:cNvPr id="365" name="Google Shape;365;g2edac104a43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2ed024861f3_2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2ed024861f3_2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2ede3bab1fe_4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2ede3bab1fe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3fad1b05f2e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fad1b05f2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2eb8eece3b5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4" name="Google Shape;394;g2eb8eece3b5_0_1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750"/>
              </a:spcBef>
              <a:spcAft>
                <a:spcPts val="0"/>
              </a:spcAft>
              <a:buNone/>
            </a:pPr>
            <a:endParaRPr/>
          </a:p>
        </p:txBody>
      </p:sp>
      <p:sp>
        <p:nvSpPr>
          <p:cNvPr id="395" name="Google Shape;395;g2eb8eece3b5_0_13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2ed024861f3_2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2ed024861f3_2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2edb056099a_1_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2edb056099a_1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37b3098ac5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5" name="Google Shape;415;g37b3098ac5b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750"/>
              </a:spcBef>
              <a:spcAft>
                <a:spcPts val="0"/>
              </a:spcAft>
              <a:buClr>
                <a:schemeClr val="dk1"/>
              </a:buClr>
              <a:buSzPts val="1100"/>
              <a:buFont typeface="Arial"/>
              <a:buNone/>
            </a:pPr>
            <a:endParaRPr sz="1100">
              <a:solidFill>
                <a:srgbClr val="385463"/>
              </a:solidFill>
              <a:highlight>
                <a:schemeClr val="lt1"/>
              </a:highlight>
            </a:endParaRPr>
          </a:p>
        </p:txBody>
      </p:sp>
      <p:sp>
        <p:nvSpPr>
          <p:cNvPr id="416" name="Google Shape;416;g37b3098ac5b_1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2eb8eece3b5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2eb8eece3b5_0_2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750"/>
              </a:spcBef>
              <a:spcAft>
                <a:spcPts val="0"/>
              </a:spcAft>
              <a:buNone/>
            </a:pPr>
            <a:endParaRPr sz="1100">
              <a:solidFill>
                <a:srgbClr val="385463"/>
              </a:solidFill>
              <a:highlight>
                <a:schemeClr val="lt1"/>
              </a:highlight>
            </a:endParaRPr>
          </a:p>
        </p:txBody>
      </p:sp>
      <p:sp>
        <p:nvSpPr>
          <p:cNvPr id="424" name="Google Shape;424;g2eb8eece3b5_0_233:notes"/>
          <p:cNvSpPr txBox="1">
            <a:spLocks noGrp="1"/>
          </p:cNvSpPr>
          <p:nvPr>
            <p:ph type="sldNum" idx="12"/>
          </p:nvPr>
        </p:nvSpPr>
        <p:spPr>
          <a:xfrm>
            <a:off x="3884613" y="8685213"/>
            <a:ext cx="2971800" cy="45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3f84d2bd33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3f84d2bd3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3fb873c4bbd_6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3fb873c4bbd_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fb873c4bbd_6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fb873c4bbd_6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2ed9eb94ddc_3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g2ed9eb94ddc_3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750"/>
              </a:spcBef>
              <a:spcAft>
                <a:spcPts val="0"/>
              </a:spcAft>
              <a:buNone/>
            </a:pPr>
            <a:endParaRPr/>
          </a:p>
        </p:txBody>
      </p:sp>
      <p:sp>
        <p:nvSpPr>
          <p:cNvPr id="454" name="Google Shape;454;g2ed9eb94ddc_3_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2ede3bab1f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2ede3bab1f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3fb7468b74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3fb7468b74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3a0b7a5694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4" name="Google Shape;474;g3a0b7a5694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37f6aea61ef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 name="Google Shape;480;g37f6aea61ef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307a336b96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307a336b96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2eb8eece3b5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2eb8eece3b5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5" name="Google Shape;495;g2eb8eece3b5_0_294:notes"/>
          <p:cNvSpPr txBox="1">
            <a:spLocks noGrp="1"/>
          </p:cNvSpPr>
          <p:nvPr>
            <p:ph type="sldNum" idx="12"/>
          </p:nvPr>
        </p:nvSpPr>
        <p:spPr>
          <a:xfrm>
            <a:off x="3884613" y="8685213"/>
            <a:ext cx="2971800" cy="45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2edb056099a_1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 name="Google Shape;503;g2edb056099a_1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mailto:ldoecommunications@la.gov" TargetMode="External"/><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Purple" type="title">
  <p:cSld name="TITLE">
    <p:bg>
      <p:bgPr>
        <a:solidFill>
          <a:schemeClr val="lt1"/>
        </a:soli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a:stretch/>
        </p:blipFill>
        <p:spPr>
          <a:xfrm>
            <a:off x="0" y="0"/>
            <a:ext cx="9144005" cy="5143503"/>
          </a:xfrm>
          <a:prstGeom prst="rect">
            <a:avLst/>
          </a:prstGeom>
          <a:noFill/>
          <a:ln>
            <a:noFill/>
          </a:ln>
        </p:spPr>
      </p:pic>
      <p:sp>
        <p:nvSpPr>
          <p:cNvPr id="11" name="Google Shape;11;p2"/>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a:spcBef>
                <a:spcPts val="0"/>
              </a:spcBef>
              <a:spcAft>
                <a:spcPts val="0"/>
              </a:spcAft>
              <a:buClr>
                <a:srgbClr val="3B1A53"/>
              </a:buClr>
              <a:buSzPts val="3200"/>
              <a:buNone/>
              <a:defRPr>
                <a:solidFill>
                  <a:srgbClr val="3B1A53"/>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493775" y="1533275"/>
            <a:ext cx="8520600" cy="618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ubTitle" idx="2"/>
          </p:nvPr>
        </p:nvSpPr>
        <p:spPr>
          <a:xfrm>
            <a:off x="497917" y="4439425"/>
            <a:ext cx="3859200" cy="452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None/>
              <a:defRPr sz="1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solidFill>
                  <a:srgbClr val="4D4D4F"/>
                </a:solidFill>
                <a:latin typeface="Public Sans"/>
                <a:ea typeface="Public Sans"/>
                <a:cs typeface="Public Sans"/>
                <a:sym typeface="Public Sans"/>
              </a:defRPr>
            </a:lvl1pPr>
            <a:lvl2pPr lvl="1">
              <a:buNone/>
              <a:defRPr sz="1300">
                <a:solidFill>
                  <a:srgbClr val="4D4D4F"/>
                </a:solidFill>
                <a:latin typeface="Public Sans"/>
                <a:ea typeface="Public Sans"/>
                <a:cs typeface="Public Sans"/>
                <a:sym typeface="Public Sans"/>
              </a:defRPr>
            </a:lvl2pPr>
            <a:lvl3pPr lvl="2">
              <a:buNone/>
              <a:defRPr sz="1300">
                <a:solidFill>
                  <a:srgbClr val="4D4D4F"/>
                </a:solidFill>
                <a:latin typeface="Public Sans"/>
                <a:ea typeface="Public Sans"/>
                <a:cs typeface="Public Sans"/>
                <a:sym typeface="Public Sans"/>
              </a:defRPr>
            </a:lvl3pPr>
            <a:lvl4pPr lvl="3">
              <a:buNone/>
              <a:defRPr sz="1300">
                <a:solidFill>
                  <a:srgbClr val="4D4D4F"/>
                </a:solidFill>
                <a:latin typeface="Public Sans"/>
                <a:ea typeface="Public Sans"/>
                <a:cs typeface="Public Sans"/>
                <a:sym typeface="Public Sans"/>
              </a:defRPr>
            </a:lvl4pPr>
            <a:lvl5pPr lvl="4">
              <a:buNone/>
              <a:defRPr sz="1300">
                <a:solidFill>
                  <a:srgbClr val="4D4D4F"/>
                </a:solidFill>
                <a:latin typeface="Public Sans"/>
                <a:ea typeface="Public Sans"/>
                <a:cs typeface="Public Sans"/>
                <a:sym typeface="Public Sans"/>
              </a:defRPr>
            </a:lvl5pPr>
            <a:lvl6pPr lvl="5">
              <a:buNone/>
              <a:defRPr sz="1300">
                <a:solidFill>
                  <a:srgbClr val="4D4D4F"/>
                </a:solidFill>
                <a:latin typeface="Public Sans"/>
                <a:ea typeface="Public Sans"/>
                <a:cs typeface="Public Sans"/>
                <a:sym typeface="Public Sans"/>
              </a:defRPr>
            </a:lvl6pPr>
            <a:lvl7pPr lvl="6">
              <a:buNone/>
              <a:defRPr sz="1300">
                <a:solidFill>
                  <a:srgbClr val="4D4D4F"/>
                </a:solidFill>
                <a:latin typeface="Public Sans"/>
                <a:ea typeface="Public Sans"/>
                <a:cs typeface="Public Sans"/>
                <a:sym typeface="Public Sans"/>
              </a:defRPr>
            </a:lvl7pPr>
            <a:lvl8pPr lvl="7">
              <a:buNone/>
              <a:defRPr sz="1300">
                <a:solidFill>
                  <a:srgbClr val="4D4D4F"/>
                </a:solidFill>
                <a:latin typeface="Public Sans"/>
                <a:ea typeface="Public Sans"/>
                <a:cs typeface="Public Sans"/>
                <a:sym typeface="Public Sans"/>
              </a:defRPr>
            </a:lvl8pPr>
            <a:lvl9pPr lvl="8">
              <a:buNone/>
              <a:defRPr sz="1300">
                <a:solidFill>
                  <a:srgbClr val="4D4D4F"/>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vider Slide - Purple">
  <p:cSld name="TITLE_2">
    <p:bg>
      <p:bgPr>
        <a:solidFill>
          <a:srgbClr val="3B1A53">
            <a:alpha val="10000"/>
          </a:srgbClr>
        </a:solidFill>
        <a:effectLst/>
      </p:bgPr>
    </p:bg>
    <p:spTree>
      <p:nvGrpSpPr>
        <p:cNvPr id="1" name="Shape 15"/>
        <p:cNvGrpSpPr/>
        <p:nvPr/>
      </p:nvGrpSpPr>
      <p:grpSpPr>
        <a:xfrm>
          <a:off x="0" y="0"/>
          <a:ext cx="0" cy="0"/>
          <a:chOff x="0" y="0"/>
          <a:chExt cx="0" cy="0"/>
        </a:xfrm>
      </p:grpSpPr>
      <p:pic>
        <p:nvPicPr>
          <p:cNvPr id="16" name="Google Shape;16;p3"/>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7" name="Google Shape;17;p3"/>
          <p:cNvSpPr txBox="1">
            <a:spLocks noGrp="1"/>
          </p:cNvSpPr>
          <p:nvPr>
            <p:ph type="subTitle" idx="1"/>
          </p:nvPr>
        </p:nvSpPr>
        <p:spPr>
          <a:xfrm>
            <a:off x="497917" y="4439425"/>
            <a:ext cx="3859200" cy="452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400"/>
              <a:buNone/>
              <a:defRPr sz="14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 name="Google Shape;18;p3"/>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9" name="Google Shape;19;p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20" name="Google Shape;20;p3"/>
          <p:cNvSpPr txBox="1">
            <a:spLocks noGrp="1"/>
          </p:cNvSpPr>
          <p:nvPr>
            <p:ph type="subTitle" idx="2"/>
          </p:nvPr>
        </p:nvSpPr>
        <p:spPr>
          <a:xfrm>
            <a:off x="493775" y="15332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Slide - Orange">
  <p:cSld name="TITLE_1">
    <p:bg>
      <p:bgPr>
        <a:solidFill>
          <a:srgbClr val="C44B27">
            <a:alpha val="10000"/>
          </a:srgbClr>
        </a:solidFill>
        <a:effectLst/>
      </p:bgPr>
    </p:bg>
    <p:spTree>
      <p:nvGrpSpPr>
        <p:cNvPr id="1" name="Shape 21"/>
        <p:cNvGrpSpPr/>
        <p:nvPr/>
      </p:nvGrpSpPr>
      <p:grpSpPr>
        <a:xfrm>
          <a:off x="0" y="0"/>
          <a:ext cx="0" cy="0"/>
          <a:chOff x="0" y="0"/>
          <a:chExt cx="0" cy="0"/>
        </a:xfrm>
      </p:grpSpPr>
      <p:pic>
        <p:nvPicPr>
          <p:cNvPr id="22" name="Google Shape;22;p4"/>
          <p:cNvPicPr preferRelativeResize="0"/>
          <p:nvPr/>
        </p:nvPicPr>
        <p:blipFill rotWithShape="1">
          <a:blip r:embed="rId2">
            <a:alphaModFix/>
          </a:blip>
          <a:srcRect/>
          <a:stretch/>
        </p:blipFill>
        <p:spPr>
          <a:xfrm>
            <a:off x="17" y="17"/>
            <a:ext cx="9144005" cy="5143503"/>
          </a:xfrm>
          <a:prstGeom prst="rect">
            <a:avLst/>
          </a:prstGeom>
          <a:noFill/>
          <a:ln>
            <a:noFill/>
          </a:ln>
        </p:spPr>
      </p:pic>
      <p:sp>
        <p:nvSpPr>
          <p:cNvPr id="23" name="Google Shape;23;p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24" name="Google Shape;24;p4"/>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5" name="Google Shape;25;p4"/>
          <p:cNvSpPr txBox="1">
            <a:spLocks noGrp="1"/>
          </p:cNvSpPr>
          <p:nvPr>
            <p:ph type="subTitle" idx="1"/>
          </p:nvPr>
        </p:nvSpPr>
        <p:spPr>
          <a:xfrm>
            <a:off x="493775" y="15332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Slide - Teal">
  <p:cSld name="TITLE_1_1">
    <p:bg>
      <p:bgPr>
        <a:solidFill>
          <a:srgbClr val="017F92">
            <a:alpha val="10000"/>
          </a:srgbClr>
        </a:solidFill>
        <a:effectLst/>
      </p:bgPr>
    </p:bg>
    <p:spTree>
      <p:nvGrpSpPr>
        <p:cNvPr id="1" name="Shape 26"/>
        <p:cNvGrpSpPr/>
        <p:nvPr/>
      </p:nvGrpSpPr>
      <p:grpSpPr>
        <a:xfrm>
          <a:off x="0" y="0"/>
          <a:ext cx="0" cy="0"/>
          <a:chOff x="0" y="0"/>
          <a:chExt cx="0" cy="0"/>
        </a:xfrm>
      </p:grpSpPr>
      <p:pic>
        <p:nvPicPr>
          <p:cNvPr id="27" name="Google Shape;27;p5"/>
          <p:cNvPicPr preferRelativeResize="0"/>
          <p:nvPr/>
        </p:nvPicPr>
        <p:blipFill rotWithShape="1">
          <a:blip r:embed="rId2">
            <a:alphaModFix/>
          </a:blip>
          <a:srcRect/>
          <a:stretch/>
        </p:blipFill>
        <p:spPr>
          <a:xfrm>
            <a:off x="17" y="17"/>
            <a:ext cx="9144005" cy="5143503"/>
          </a:xfrm>
          <a:prstGeom prst="rect">
            <a:avLst/>
          </a:prstGeom>
          <a:noFill/>
          <a:ln>
            <a:noFill/>
          </a:ln>
        </p:spPr>
      </p:pic>
      <p:sp>
        <p:nvSpPr>
          <p:cNvPr id="28" name="Google Shape;28;p5"/>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9" name="Google Shape;29;p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30" name="Google Shape;30;p5"/>
          <p:cNvSpPr txBox="1">
            <a:spLocks noGrp="1"/>
          </p:cNvSpPr>
          <p:nvPr>
            <p:ph type="subTitle" idx="1"/>
          </p:nvPr>
        </p:nvSpPr>
        <p:spPr>
          <a:xfrm>
            <a:off x="493775" y="15332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RSD Cover">
  <p:cSld name="TITLE_1_1_1">
    <p:bg>
      <p:bgPr>
        <a:blipFill>
          <a:blip r:embed="rId2">
            <a:alphaModFix/>
          </a:blip>
          <a:stretch>
            <a:fillRect/>
          </a:stretch>
        </a:blipFill>
        <a:effectLst/>
      </p:bgPr>
    </p:bg>
    <p:spTree>
      <p:nvGrpSpPr>
        <p:cNvPr id="1" name="Shape 31"/>
        <p:cNvGrpSpPr/>
        <p:nvPr/>
      </p:nvGrpSpPr>
      <p:grpSpPr>
        <a:xfrm>
          <a:off x="0" y="0"/>
          <a:ext cx="0" cy="0"/>
          <a:chOff x="0" y="0"/>
          <a:chExt cx="0" cy="0"/>
        </a:xfrm>
      </p:grpSpPr>
      <p:sp>
        <p:nvSpPr>
          <p:cNvPr id="32" name="Google Shape;32;p6"/>
          <p:cNvSpPr txBox="1">
            <a:spLocks noGrp="1"/>
          </p:cNvSpPr>
          <p:nvPr>
            <p:ph type="ctrTitle"/>
          </p:nvPr>
        </p:nvSpPr>
        <p:spPr>
          <a:xfrm>
            <a:off x="421725" y="23535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33" name="Google Shape;33;p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34" name="Google Shape;34;p6"/>
          <p:cNvSpPr txBox="1">
            <a:spLocks noGrp="1"/>
          </p:cNvSpPr>
          <p:nvPr>
            <p:ph type="subTitle" idx="1"/>
          </p:nvPr>
        </p:nvSpPr>
        <p:spPr>
          <a:xfrm>
            <a:off x="493775" y="31461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spiring Educators Shaping Louisiana's Future Cover">
  <p:cSld name="CUSTOM">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7"/>
          <p:cNvSpPr txBox="1">
            <a:spLocks noGrp="1"/>
          </p:cNvSpPr>
          <p:nvPr>
            <p:ph type="title"/>
          </p:nvPr>
        </p:nvSpPr>
        <p:spPr>
          <a:xfrm>
            <a:off x="100" y="2094825"/>
            <a:ext cx="9144000" cy="21912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sz="12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 Teal" type="tx">
  <p:cSld name="TITLE_AND_BODY">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sz="28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8"/>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41" name="Google Shape;41;p8"/>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sp>
        <p:nvSpPr>
          <p:cNvPr id="42" name="Google Shape;42;p8"/>
          <p:cNvSpPr txBox="1">
            <a:spLocks noGrp="1"/>
          </p:cNvSpPr>
          <p:nvPr>
            <p:ph type="subTitle" idx="2"/>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3" name="Google Shape;43;p8"/>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44" name="Google Shape;44;p8"/>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45" name="Google Shape;45;p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 Purple">
  <p:cSld name="TITLE_AND_BODY_4">
    <p:spTree>
      <p:nvGrpSpPr>
        <p:cNvPr id="1" name="Shape 46"/>
        <p:cNvGrpSpPr/>
        <p:nvPr/>
      </p:nvGrpSpPr>
      <p:grpSpPr>
        <a:xfrm>
          <a:off x="0" y="0"/>
          <a:ext cx="0" cy="0"/>
          <a:chOff x="0" y="0"/>
          <a:chExt cx="0" cy="0"/>
        </a:xfrm>
      </p:grpSpPr>
      <p:sp>
        <p:nvSpPr>
          <p:cNvPr id="47" name="Google Shape;47;p9"/>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8" name="Google Shape;48;p9"/>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49" name="Google Shape;49;p9"/>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50" name="Google Shape;50;p9"/>
          <p:cNvSpPr txBox="1">
            <a:spLocks noGrp="1"/>
          </p:cNvSpPr>
          <p:nvPr>
            <p:ph type="subTitle" idx="2"/>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1" name="Google Shape;51;p9"/>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52" name="Google Shape;52;p9"/>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53" name="Google Shape;53;p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 Orange">
  <p:cSld name="TITLE_AND_BODY_4_1">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6" name="Google Shape;56;p10"/>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57" name="Google Shape;57;p10"/>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58" name="Google Shape;58;p10"/>
          <p:cNvSpPr txBox="1">
            <a:spLocks noGrp="1"/>
          </p:cNvSpPr>
          <p:nvPr>
            <p:ph type="subTitle" idx="2"/>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9" name="Google Shape;59;p10"/>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60" name="Google Shape;60;p10"/>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61" name="Google Shape;61;p1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 No footer - Teal">
  <p:cSld name="TITLE_AND_BODY_3">
    <p:spTree>
      <p:nvGrpSpPr>
        <p:cNvPr id="1" name="Shape 62"/>
        <p:cNvGrpSpPr/>
        <p:nvPr/>
      </p:nvGrpSpPr>
      <p:grpSpPr>
        <a:xfrm>
          <a:off x="0" y="0"/>
          <a:ext cx="0" cy="0"/>
          <a:chOff x="0" y="0"/>
          <a:chExt cx="0" cy="0"/>
        </a:xfrm>
      </p:grpSpPr>
      <p:sp>
        <p:nvSpPr>
          <p:cNvPr id="63" name="Google Shape;63;p11"/>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4" name="Google Shape;64;p11"/>
          <p:cNvSpPr txBox="1">
            <a:spLocks noGrp="1"/>
          </p:cNvSpPr>
          <p:nvPr>
            <p:ph type="body" idx="1"/>
          </p:nvPr>
        </p:nvSpPr>
        <p:spPr>
          <a:xfrm>
            <a:off x="311700" y="848075"/>
            <a:ext cx="8520600" cy="37746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65" name="Google Shape;65;p11"/>
          <p:cNvPicPr preferRelativeResize="0"/>
          <p:nvPr/>
        </p:nvPicPr>
        <p:blipFill rotWithShape="1">
          <a:blip r:embed="rId2">
            <a:alphaModFix/>
          </a:blip>
          <a:srcRect l="-16600" t="-8124" r="16600" b="34934"/>
          <a:stretch/>
        </p:blipFill>
        <p:spPr>
          <a:xfrm>
            <a:off x="0" y="4190873"/>
            <a:ext cx="9144001" cy="952625"/>
          </a:xfrm>
          <a:prstGeom prst="rect">
            <a:avLst/>
          </a:prstGeom>
          <a:noFill/>
          <a:ln>
            <a:noFill/>
          </a:ln>
        </p:spPr>
      </p:pic>
      <p:pic>
        <p:nvPicPr>
          <p:cNvPr id="66" name="Google Shape;66;p11"/>
          <p:cNvPicPr preferRelativeResize="0"/>
          <p:nvPr/>
        </p:nvPicPr>
        <p:blipFill rotWithShape="1">
          <a:blip r:embed="rId3">
            <a:alphaModFix/>
          </a:blip>
          <a:srcRect l="229" r="229"/>
          <a:stretch/>
        </p:blipFill>
        <p:spPr>
          <a:xfrm>
            <a:off x="8017723" y="4267073"/>
            <a:ext cx="842800" cy="842800"/>
          </a:xfrm>
          <a:prstGeom prst="rect">
            <a:avLst/>
          </a:prstGeom>
          <a:noFill/>
          <a:ln>
            <a:noFill/>
          </a:ln>
        </p:spPr>
      </p:pic>
      <p:sp>
        <p:nvSpPr>
          <p:cNvPr id="67" name="Google Shape;67;p1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 No footer - Purple">
  <p:cSld name="TITLE_AND_BODY_3_1">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0" name="Google Shape;70;p12"/>
          <p:cNvSpPr txBox="1">
            <a:spLocks noGrp="1"/>
          </p:cNvSpPr>
          <p:nvPr>
            <p:ph type="body" idx="1"/>
          </p:nvPr>
        </p:nvSpPr>
        <p:spPr>
          <a:xfrm>
            <a:off x="311700" y="848075"/>
            <a:ext cx="8520600" cy="37746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71" name="Google Shape;71;p12"/>
          <p:cNvPicPr preferRelativeResize="0"/>
          <p:nvPr/>
        </p:nvPicPr>
        <p:blipFill rotWithShape="1">
          <a:blip r:embed="rId2">
            <a:alphaModFix/>
          </a:blip>
          <a:srcRect l="-15770" t="-9627" r="15770" b="36308"/>
          <a:stretch/>
        </p:blipFill>
        <p:spPr>
          <a:xfrm>
            <a:off x="0" y="4190873"/>
            <a:ext cx="9144003" cy="952625"/>
          </a:xfrm>
          <a:prstGeom prst="rect">
            <a:avLst/>
          </a:prstGeom>
          <a:noFill/>
          <a:ln>
            <a:noFill/>
          </a:ln>
        </p:spPr>
      </p:pic>
      <p:pic>
        <p:nvPicPr>
          <p:cNvPr id="72" name="Google Shape;72;p12"/>
          <p:cNvPicPr preferRelativeResize="0"/>
          <p:nvPr/>
        </p:nvPicPr>
        <p:blipFill rotWithShape="1">
          <a:blip r:embed="rId3">
            <a:alphaModFix/>
          </a:blip>
          <a:srcRect l="229" r="229"/>
          <a:stretch/>
        </p:blipFill>
        <p:spPr>
          <a:xfrm>
            <a:off x="8017723" y="4267073"/>
            <a:ext cx="842800" cy="842800"/>
          </a:xfrm>
          <a:prstGeom prst="rect">
            <a:avLst/>
          </a:prstGeom>
          <a:noFill/>
          <a:ln>
            <a:noFill/>
          </a:ln>
        </p:spPr>
      </p:pic>
      <p:sp>
        <p:nvSpPr>
          <p:cNvPr id="73" name="Google Shape;73;p1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 No footer - Orange">
  <p:cSld name="TITLE_AND_BODY_3_1_1">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6" name="Google Shape;76;p13"/>
          <p:cNvSpPr txBox="1">
            <a:spLocks noGrp="1"/>
          </p:cNvSpPr>
          <p:nvPr>
            <p:ph type="body" idx="1"/>
          </p:nvPr>
        </p:nvSpPr>
        <p:spPr>
          <a:xfrm>
            <a:off x="311700" y="848075"/>
            <a:ext cx="8520600" cy="37746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77" name="Google Shape;77;p13"/>
          <p:cNvPicPr preferRelativeResize="0"/>
          <p:nvPr/>
        </p:nvPicPr>
        <p:blipFill rotWithShape="1">
          <a:blip r:embed="rId2">
            <a:alphaModFix/>
          </a:blip>
          <a:srcRect l="-16600" t="-10125" r="16600" b="36806"/>
          <a:stretch/>
        </p:blipFill>
        <p:spPr>
          <a:xfrm>
            <a:off x="0" y="4190873"/>
            <a:ext cx="9144003" cy="952625"/>
          </a:xfrm>
          <a:prstGeom prst="rect">
            <a:avLst/>
          </a:prstGeom>
          <a:noFill/>
          <a:ln>
            <a:noFill/>
          </a:ln>
        </p:spPr>
      </p:pic>
      <p:pic>
        <p:nvPicPr>
          <p:cNvPr id="78" name="Google Shape;78;p13"/>
          <p:cNvPicPr preferRelativeResize="0"/>
          <p:nvPr/>
        </p:nvPicPr>
        <p:blipFill rotWithShape="1">
          <a:blip r:embed="rId3">
            <a:alphaModFix/>
          </a:blip>
          <a:srcRect l="229" r="229"/>
          <a:stretch/>
        </p:blipFill>
        <p:spPr>
          <a:xfrm>
            <a:off x="8017723" y="4267073"/>
            <a:ext cx="842800" cy="842800"/>
          </a:xfrm>
          <a:prstGeom prst="rect">
            <a:avLst/>
          </a:prstGeom>
          <a:noFill/>
          <a:ln>
            <a:noFill/>
          </a:ln>
        </p:spPr>
      </p:pic>
      <p:sp>
        <p:nvSpPr>
          <p:cNvPr id="79" name="Google Shape;79;p1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Zoom Meeting Preparation">
  <p:cSld name="TITLE_AND_BODY_2">
    <p:spTree>
      <p:nvGrpSpPr>
        <p:cNvPr id="1" name="Shape 80"/>
        <p:cNvGrpSpPr/>
        <p:nvPr/>
      </p:nvGrpSpPr>
      <p:grpSpPr>
        <a:xfrm>
          <a:off x="0" y="0"/>
          <a:ext cx="0" cy="0"/>
          <a:chOff x="0" y="0"/>
          <a:chExt cx="0" cy="0"/>
        </a:xfrm>
      </p:grpSpPr>
      <p:pic>
        <p:nvPicPr>
          <p:cNvPr id="81" name="Google Shape;81;p14"/>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pic>
        <p:nvPicPr>
          <p:cNvPr id="82" name="Google Shape;82;p14"/>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83" name="Google Shape;83;p1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84" name="Google Shape;84;p14"/>
          <p:cNvSpPr txBox="1"/>
          <p:nvPr/>
        </p:nvSpPr>
        <p:spPr>
          <a:xfrm>
            <a:off x="972575" y="1131600"/>
            <a:ext cx="7859700" cy="2832900"/>
          </a:xfrm>
          <a:prstGeom prst="rect">
            <a:avLst/>
          </a:prstGeom>
          <a:noFill/>
          <a:ln>
            <a:noFill/>
          </a:ln>
        </p:spPr>
        <p:txBody>
          <a:bodyPr spcFirstLastPara="1" wrap="square" lIns="91425" tIns="91425" rIns="91425" bIns="91425" anchor="t" anchorCtr="0">
            <a:noAutofit/>
          </a:bodyPr>
          <a:lstStyle/>
          <a:p>
            <a:pPr marL="457200" lvl="0" indent="-317500" algn="l" rtl="0">
              <a:spcBef>
                <a:spcPts val="1000"/>
              </a:spcBef>
              <a:spcAft>
                <a:spcPts val="0"/>
              </a:spcAft>
              <a:buClr>
                <a:schemeClr val="accent3"/>
              </a:buClr>
              <a:buSzPts val="1400"/>
              <a:buFont typeface="Public Sans Medium"/>
              <a:buChar char="●"/>
            </a:pPr>
            <a:r>
              <a:rPr lang="en">
                <a:solidFill>
                  <a:schemeClr val="dk2"/>
                </a:solidFill>
                <a:latin typeface="Public Sans Medium"/>
                <a:ea typeface="Public Sans Medium"/>
                <a:cs typeface="Public Sans Medium"/>
                <a:sym typeface="Public Sans Medium"/>
              </a:rPr>
              <a:t>Please make sure your phone or computer is muted to minimize background noise. </a:t>
            </a:r>
            <a:endParaRPr>
              <a:solidFill>
                <a:schemeClr val="dk2"/>
              </a:solidFill>
              <a:latin typeface="Public Sans Medium"/>
              <a:ea typeface="Public Sans Medium"/>
              <a:cs typeface="Public Sans Medium"/>
              <a:sym typeface="Public Sans Medium"/>
            </a:endParaRPr>
          </a:p>
          <a:p>
            <a:pPr marL="914400" lvl="1" indent="-304800" algn="l" rtl="0">
              <a:spcBef>
                <a:spcPts val="500"/>
              </a:spcBef>
              <a:spcAft>
                <a:spcPts val="0"/>
              </a:spcAft>
              <a:buClr>
                <a:schemeClr val="dk2"/>
              </a:buClr>
              <a:buSzPts val="1200"/>
              <a:buFont typeface="Public Sans Medium"/>
              <a:buChar char="○"/>
            </a:pPr>
            <a:r>
              <a:rPr lang="en" sz="1200">
                <a:solidFill>
                  <a:schemeClr val="dk2"/>
                </a:solidFill>
                <a:latin typeface="Public Sans Medium"/>
                <a:ea typeface="Public Sans Medium"/>
                <a:cs typeface="Public Sans Medium"/>
                <a:sym typeface="Public Sans Medium"/>
              </a:rPr>
              <a:t>To do this, hover over the bottom left-hand side of your screen and click “Mute.”</a:t>
            </a:r>
            <a:endParaRPr sz="1200">
              <a:solidFill>
                <a:schemeClr val="dk2"/>
              </a:solidFill>
              <a:latin typeface="Public Sans Medium"/>
              <a:ea typeface="Public Sans Medium"/>
              <a:cs typeface="Public Sans Medium"/>
              <a:sym typeface="Public Sans Medium"/>
            </a:endParaRPr>
          </a:p>
          <a:p>
            <a:pPr marL="457200" lvl="0" indent="-317500" algn="l" rtl="0">
              <a:spcBef>
                <a:spcPts val="3500"/>
              </a:spcBef>
              <a:spcAft>
                <a:spcPts val="0"/>
              </a:spcAft>
              <a:buClr>
                <a:schemeClr val="accent3"/>
              </a:buClr>
              <a:buSzPts val="1400"/>
              <a:buFont typeface="Public Sans Medium"/>
              <a:buChar char="●"/>
            </a:pPr>
            <a:r>
              <a:rPr lang="en">
                <a:solidFill>
                  <a:schemeClr val="dk2"/>
                </a:solidFill>
                <a:latin typeface="Public Sans Medium"/>
                <a:ea typeface="Public Sans Medium"/>
                <a:cs typeface="Public Sans Medium"/>
                <a:sym typeface="Public Sans Medium"/>
              </a:rPr>
              <a:t>Please make sure you have turned off your camera to save bandwidth and prevent any connectivity issues.</a:t>
            </a:r>
            <a:endParaRPr>
              <a:solidFill>
                <a:schemeClr val="dk2"/>
              </a:solidFill>
              <a:latin typeface="Public Sans Medium"/>
              <a:ea typeface="Public Sans Medium"/>
              <a:cs typeface="Public Sans Medium"/>
              <a:sym typeface="Public Sans Medium"/>
            </a:endParaRPr>
          </a:p>
          <a:p>
            <a:pPr marL="914400" marR="0" lvl="1" indent="-304800" algn="l" rtl="0">
              <a:lnSpc>
                <a:spcPct val="100000"/>
              </a:lnSpc>
              <a:spcBef>
                <a:spcPts val="500"/>
              </a:spcBef>
              <a:spcAft>
                <a:spcPts val="0"/>
              </a:spcAft>
              <a:buClr>
                <a:schemeClr val="dk2"/>
              </a:buClr>
              <a:buSzPts val="1200"/>
              <a:buFont typeface="Public Sans Medium"/>
              <a:buChar char="○"/>
            </a:pPr>
            <a:r>
              <a:rPr lang="en" sz="1200">
                <a:solidFill>
                  <a:schemeClr val="dk2"/>
                </a:solidFill>
                <a:latin typeface="Public Sans Medium"/>
                <a:ea typeface="Public Sans Medium"/>
                <a:cs typeface="Public Sans Medium"/>
                <a:sym typeface="Public Sans Medium"/>
              </a:rPr>
              <a:t>To do this, hover over the bottom left-hand side of your screen and click “Stop Video.”</a:t>
            </a:r>
            <a:endParaRPr sz="1200">
              <a:solidFill>
                <a:schemeClr val="dk2"/>
              </a:solidFill>
              <a:latin typeface="Public Sans Medium"/>
              <a:ea typeface="Public Sans Medium"/>
              <a:cs typeface="Public Sans Medium"/>
              <a:sym typeface="Public Sans Medium"/>
            </a:endParaRPr>
          </a:p>
          <a:p>
            <a:pPr marL="457200" marR="0" lvl="0" indent="-317500" algn="l" rtl="0">
              <a:lnSpc>
                <a:spcPct val="100000"/>
              </a:lnSpc>
              <a:spcBef>
                <a:spcPts val="3500"/>
              </a:spcBef>
              <a:spcAft>
                <a:spcPts val="0"/>
              </a:spcAft>
              <a:buClr>
                <a:schemeClr val="accent3"/>
              </a:buClr>
              <a:buSzPts val="1400"/>
              <a:buFont typeface="Public Sans Medium"/>
              <a:buChar char="●"/>
            </a:pPr>
            <a:r>
              <a:rPr lang="en">
                <a:solidFill>
                  <a:schemeClr val="dk2"/>
                </a:solidFill>
                <a:latin typeface="Public Sans Medium"/>
                <a:ea typeface="Public Sans Medium"/>
                <a:cs typeface="Public Sans Medium"/>
                <a:sym typeface="Public Sans Medium"/>
              </a:rPr>
              <a:t>Please submit questions during the presentation in the “Chat” function located on the bottom of your screen.</a:t>
            </a:r>
            <a:endParaRPr>
              <a:solidFill>
                <a:schemeClr val="dk2"/>
              </a:solidFill>
              <a:latin typeface="Public Sans Medium"/>
              <a:ea typeface="Public Sans Medium"/>
              <a:cs typeface="Public Sans Medium"/>
              <a:sym typeface="Public Sans Medium"/>
            </a:endParaRPr>
          </a:p>
        </p:txBody>
      </p:sp>
      <p:pic>
        <p:nvPicPr>
          <p:cNvPr id="85" name="Google Shape;85;p14"/>
          <p:cNvPicPr preferRelativeResize="0"/>
          <p:nvPr/>
        </p:nvPicPr>
        <p:blipFill>
          <a:blip r:embed="rId4">
            <a:alphaModFix/>
          </a:blip>
          <a:stretch>
            <a:fillRect/>
          </a:stretch>
        </p:blipFill>
        <p:spPr>
          <a:xfrm>
            <a:off x="436225" y="1224100"/>
            <a:ext cx="612550" cy="449208"/>
          </a:xfrm>
          <a:prstGeom prst="rect">
            <a:avLst/>
          </a:prstGeom>
          <a:noFill/>
          <a:ln>
            <a:noFill/>
          </a:ln>
        </p:spPr>
      </p:pic>
      <p:pic>
        <p:nvPicPr>
          <p:cNvPr id="86" name="Google Shape;86;p14"/>
          <p:cNvPicPr preferRelativeResize="0"/>
          <p:nvPr/>
        </p:nvPicPr>
        <p:blipFill>
          <a:blip r:embed="rId5">
            <a:alphaModFix/>
          </a:blip>
          <a:stretch>
            <a:fillRect/>
          </a:stretch>
        </p:blipFill>
        <p:spPr>
          <a:xfrm>
            <a:off x="436175" y="2152063"/>
            <a:ext cx="612648" cy="448056"/>
          </a:xfrm>
          <a:prstGeom prst="rect">
            <a:avLst/>
          </a:prstGeom>
          <a:noFill/>
          <a:ln>
            <a:noFill/>
          </a:ln>
        </p:spPr>
      </p:pic>
      <p:pic>
        <p:nvPicPr>
          <p:cNvPr id="87" name="Google Shape;87;p14"/>
          <p:cNvPicPr preferRelativeResize="0"/>
          <p:nvPr/>
        </p:nvPicPr>
        <p:blipFill>
          <a:blip r:embed="rId6">
            <a:alphaModFix/>
          </a:blip>
          <a:stretch>
            <a:fillRect/>
          </a:stretch>
        </p:blipFill>
        <p:spPr>
          <a:xfrm>
            <a:off x="436175" y="3233832"/>
            <a:ext cx="612648" cy="448056"/>
          </a:xfrm>
          <a:prstGeom prst="rect">
            <a:avLst/>
          </a:prstGeom>
          <a:noFill/>
          <a:ln>
            <a:noFill/>
          </a:ln>
        </p:spPr>
      </p:pic>
      <p:sp>
        <p:nvSpPr>
          <p:cNvPr id="88" name="Google Shape;88;p14"/>
          <p:cNvSpPr txBox="1"/>
          <p:nvPr/>
        </p:nvSpPr>
        <p:spPr>
          <a:xfrm>
            <a:off x="2619325" y="4687200"/>
            <a:ext cx="5430300" cy="4491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a:solidFill>
                  <a:schemeClr val="lt1"/>
                </a:solidFill>
                <a:latin typeface="Source Sans 3 Medium"/>
                <a:ea typeface="Source Sans 3 Medium"/>
                <a:cs typeface="Source Sans 3 Medium"/>
                <a:sym typeface="Source Sans 3 Medium"/>
              </a:rPr>
              <a:t>If you require an interpreter or have other accessibility needs for future LDOE meetings, please contact </a:t>
            </a:r>
            <a:r>
              <a:rPr lang="en" u="sng">
                <a:solidFill>
                  <a:schemeClr val="lt1"/>
                </a:solidFill>
                <a:latin typeface="Source Sans 3 Medium"/>
                <a:ea typeface="Source Sans 3 Medium"/>
                <a:cs typeface="Source Sans 3 Medium"/>
                <a:sym typeface="Source Sans 3 Medium"/>
                <a:hlinkClick r:id="rId7">
                  <a:extLst>
                    <a:ext uri="{A12FA001-AC4F-418D-AE19-62706E023703}">
                      <ahyp:hlinkClr xmlns:ahyp="http://schemas.microsoft.com/office/drawing/2018/hyperlinkcolor" val="tx"/>
                    </a:ext>
                  </a:extLst>
                </a:hlinkClick>
              </a:rPr>
              <a:t>LDOEcommunications@la.gov</a:t>
            </a:r>
            <a:r>
              <a:rPr lang="en">
                <a:solidFill>
                  <a:schemeClr val="lt1"/>
                </a:solidFill>
                <a:latin typeface="Source Sans 3 Medium"/>
                <a:ea typeface="Source Sans 3 Medium"/>
                <a:cs typeface="Source Sans 3 Medium"/>
                <a:sym typeface="Source Sans 3 Medium"/>
              </a:rPr>
              <a:t>. </a:t>
            </a:r>
            <a:endParaRPr>
              <a:solidFill>
                <a:schemeClr val="lt1"/>
              </a:solidFill>
              <a:latin typeface="Source Sans 3 Medium"/>
              <a:ea typeface="Source Sans 3 Medium"/>
              <a:cs typeface="Source Sans 3 Medium"/>
              <a:sym typeface="Source Sans 3 Medium"/>
            </a:endParaRPr>
          </a:p>
          <a:p>
            <a:pPr marL="0" lvl="0" indent="0" algn="l" rtl="0">
              <a:spcBef>
                <a:spcPts val="0"/>
              </a:spcBef>
              <a:spcAft>
                <a:spcPts val="0"/>
              </a:spcAft>
              <a:buNone/>
            </a:pPr>
            <a:endParaRPr>
              <a:solidFill>
                <a:schemeClr val="lt1"/>
              </a:solidFill>
            </a:endParaRPr>
          </a:p>
        </p:txBody>
      </p:sp>
      <p:sp>
        <p:nvSpPr>
          <p:cNvPr id="89" name="Google Shape;89;p14"/>
          <p:cNvSpPr txBox="1">
            <a:spLocks noGrp="1"/>
          </p:cNvSpPr>
          <p:nvPr>
            <p:ph type="sldNum" idx="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90" name="Google Shape;90;p14"/>
          <p:cNvSpPr txBox="1"/>
          <p:nvPr/>
        </p:nvSpPr>
        <p:spPr>
          <a:xfrm>
            <a:off x="436225" y="140225"/>
            <a:ext cx="83961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3B1A53"/>
              </a:buClr>
              <a:buSzPts val="2800"/>
              <a:buFont typeface="Public Sans"/>
              <a:buNone/>
            </a:pPr>
            <a:r>
              <a:rPr lang="en" sz="2800" b="1">
                <a:solidFill>
                  <a:srgbClr val="3B1A53"/>
                </a:solidFill>
                <a:latin typeface="Public Sans"/>
                <a:ea typeface="Public Sans"/>
                <a:cs typeface="Public Sans"/>
                <a:sym typeface="Public Sans"/>
              </a:rPr>
              <a:t>Zoom Meeting Preparation</a:t>
            </a:r>
            <a:endParaRPr sz="2800" b="1">
              <a:solidFill>
                <a:srgbClr val="3B1A53"/>
              </a:solidFill>
              <a:latin typeface="Public Sans"/>
              <a:ea typeface="Public Sans"/>
              <a:cs typeface="Public Sans"/>
              <a:sym typeface="Public Sans"/>
            </a:endParaRPr>
          </a:p>
          <a:p>
            <a:pPr marL="0" lvl="0" indent="0" algn="l" rtl="0">
              <a:spcBef>
                <a:spcPts val="0"/>
              </a:spcBef>
              <a:spcAft>
                <a:spcPts val="0"/>
              </a:spcAft>
              <a:buNone/>
            </a:pPr>
            <a:endParaRPr>
              <a:solidFill>
                <a:schemeClr val="dk1"/>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 table - Teal">
  <p:cSld name="TITLE_AND_BODY_1">
    <p:spTree>
      <p:nvGrpSpPr>
        <p:cNvPr id="1" name="Shape 91"/>
        <p:cNvGrpSpPr/>
        <p:nvPr/>
      </p:nvGrpSpPr>
      <p:grpSpPr>
        <a:xfrm>
          <a:off x="0" y="0"/>
          <a:ext cx="0" cy="0"/>
          <a:chOff x="0" y="0"/>
          <a:chExt cx="0" cy="0"/>
        </a:xfrm>
      </p:grpSpPr>
      <p:pic>
        <p:nvPicPr>
          <p:cNvPr id="92" name="Google Shape;92;p15"/>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pic>
        <p:nvPicPr>
          <p:cNvPr id="93" name="Google Shape;93;p15"/>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94" name="Google Shape;94;p15"/>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5" name="Google Shape;95;p15"/>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6" name="Google Shape;96;p15"/>
          <p:cNvSpPr txBox="1">
            <a:spLocks noGrp="1"/>
          </p:cNvSpPr>
          <p:nvPr>
            <p:ph type="subTitle" idx="2"/>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97" name="Google Shape;97;p1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 table - Purple">
  <p:cSld name="TITLE_AND_BODY_1_1">
    <p:spTree>
      <p:nvGrpSpPr>
        <p:cNvPr id="1" name="Shape 98"/>
        <p:cNvGrpSpPr/>
        <p:nvPr/>
      </p:nvGrpSpPr>
      <p:grpSpPr>
        <a:xfrm>
          <a:off x="0" y="0"/>
          <a:ext cx="0" cy="0"/>
          <a:chOff x="0" y="0"/>
          <a:chExt cx="0" cy="0"/>
        </a:xfrm>
      </p:grpSpPr>
      <p:pic>
        <p:nvPicPr>
          <p:cNvPr id="99" name="Google Shape;99;p16"/>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pic>
        <p:nvPicPr>
          <p:cNvPr id="100" name="Google Shape;100;p16"/>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01" name="Google Shape;101;p16"/>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2" name="Google Shape;102;p16"/>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3" name="Google Shape;103;p16"/>
          <p:cNvSpPr txBox="1">
            <a:spLocks noGrp="1"/>
          </p:cNvSpPr>
          <p:nvPr>
            <p:ph type="subTitle" idx="2"/>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04" name="Google Shape;104;p1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 table - Orange">
  <p:cSld name="TITLE_AND_BODY_1_1_1">
    <p:spTree>
      <p:nvGrpSpPr>
        <p:cNvPr id="1" name="Shape 105"/>
        <p:cNvGrpSpPr/>
        <p:nvPr/>
      </p:nvGrpSpPr>
      <p:grpSpPr>
        <a:xfrm>
          <a:off x="0" y="0"/>
          <a:ext cx="0" cy="0"/>
          <a:chOff x="0" y="0"/>
          <a:chExt cx="0" cy="0"/>
        </a:xfrm>
      </p:grpSpPr>
      <p:pic>
        <p:nvPicPr>
          <p:cNvPr id="106" name="Google Shape;106;p17"/>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pic>
        <p:nvPicPr>
          <p:cNvPr id="107" name="Google Shape;107;p17"/>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08" name="Google Shape;108;p17"/>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9" name="Google Shape;109;p17"/>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0" name="Google Shape;110;p17"/>
          <p:cNvSpPr txBox="1">
            <a:spLocks noGrp="1"/>
          </p:cNvSpPr>
          <p:nvPr>
            <p:ph type="subTitle" idx="2"/>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11" name="Google Shape;111;p1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with Picture Right - Teal" type="twoColTx">
  <p:cSld name="TITLE_AND_TWO_COLUMNS">
    <p:spTree>
      <p:nvGrpSpPr>
        <p:cNvPr id="1" name="Shape 112"/>
        <p:cNvGrpSpPr/>
        <p:nvPr/>
      </p:nvGrpSpPr>
      <p:grpSpPr>
        <a:xfrm>
          <a:off x="0" y="0"/>
          <a:ext cx="0" cy="0"/>
          <a:chOff x="0" y="0"/>
          <a:chExt cx="0" cy="0"/>
        </a:xfrm>
      </p:grpSpPr>
      <p:sp>
        <p:nvSpPr>
          <p:cNvPr id="113" name="Google Shape;113;p18"/>
          <p:cNvSpPr>
            <a:spLocks noGrp="1"/>
          </p:cNvSpPr>
          <p:nvPr>
            <p:ph type="pic" idx="2"/>
          </p:nvPr>
        </p:nvSpPr>
        <p:spPr>
          <a:xfrm>
            <a:off x="5286900" y="285000"/>
            <a:ext cx="3607500" cy="3607500"/>
          </a:xfrm>
          <a:prstGeom prst="ellipse">
            <a:avLst/>
          </a:prstGeom>
          <a:noFill/>
          <a:ln>
            <a:noFill/>
          </a:ln>
        </p:spPr>
      </p:sp>
      <p:pic>
        <p:nvPicPr>
          <p:cNvPr id="114" name="Google Shape;114;p18"/>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sp>
        <p:nvSpPr>
          <p:cNvPr id="115" name="Google Shape;115;p18"/>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6" name="Google Shape;116;p18"/>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17" name="Google Shape;117;p18"/>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18" name="Google Shape;118;p18"/>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9" name="Google Shape;119;p18"/>
          <p:cNvSpPr txBox="1">
            <a:spLocks noGrp="1"/>
          </p:cNvSpPr>
          <p:nvPr>
            <p:ph type="body" idx="4"/>
          </p:nvPr>
        </p:nvSpPr>
        <p:spPr>
          <a:xfrm>
            <a:off x="252400" y="843950"/>
            <a:ext cx="4952400" cy="3483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sp>
        <p:nvSpPr>
          <p:cNvPr id="120" name="Google Shape;120;p1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Picture Right - Purple">
  <p:cSld name="TITLE_AND_TWO_COLUMNS_2">
    <p:spTree>
      <p:nvGrpSpPr>
        <p:cNvPr id="1" name="Shape 121"/>
        <p:cNvGrpSpPr/>
        <p:nvPr/>
      </p:nvGrpSpPr>
      <p:grpSpPr>
        <a:xfrm>
          <a:off x="0" y="0"/>
          <a:ext cx="0" cy="0"/>
          <a:chOff x="0" y="0"/>
          <a:chExt cx="0" cy="0"/>
        </a:xfrm>
      </p:grpSpPr>
      <p:sp>
        <p:nvSpPr>
          <p:cNvPr id="122" name="Google Shape;122;p19"/>
          <p:cNvSpPr>
            <a:spLocks noGrp="1"/>
          </p:cNvSpPr>
          <p:nvPr>
            <p:ph type="pic" idx="2"/>
          </p:nvPr>
        </p:nvSpPr>
        <p:spPr>
          <a:xfrm>
            <a:off x="5286900" y="285000"/>
            <a:ext cx="3607500" cy="3607500"/>
          </a:xfrm>
          <a:prstGeom prst="ellipse">
            <a:avLst/>
          </a:prstGeom>
          <a:noFill/>
          <a:ln>
            <a:noFill/>
          </a:ln>
        </p:spPr>
      </p:sp>
      <p:pic>
        <p:nvPicPr>
          <p:cNvPr id="123" name="Google Shape;123;p19"/>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124" name="Google Shape;124;p19"/>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5" name="Google Shape;125;p19"/>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26" name="Google Shape;126;p19"/>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27" name="Google Shape;127;p19"/>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8" name="Google Shape;128;p19"/>
          <p:cNvSpPr txBox="1">
            <a:spLocks noGrp="1"/>
          </p:cNvSpPr>
          <p:nvPr>
            <p:ph type="body" idx="4"/>
          </p:nvPr>
        </p:nvSpPr>
        <p:spPr>
          <a:xfrm>
            <a:off x="252400" y="843950"/>
            <a:ext cx="4952400" cy="3483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sp>
        <p:nvSpPr>
          <p:cNvPr id="129" name="Google Shape;129;p1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Picture Right - Orange">
  <p:cSld name="TITLE_AND_TWO_COLUMNS_2_1">
    <p:spTree>
      <p:nvGrpSpPr>
        <p:cNvPr id="1" name="Shape 130"/>
        <p:cNvGrpSpPr/>
        <p:nvPr/>
      </p:nvGrpSpPr>
      <p:grpSpPr>
        <a:xfrm>
          <a:off x="0" y="0"/>
          <a:ext cx="0" cy="0"/>
          <a:chOff x="0" y="0"/>
          <a:chExt cx="0" cy="0"/>
        </a:xfrm>
      </p:grpSpPr>
      <p:sp>
        <p:nvSpPr>
          <p:cNvPr id="131" name="Google Shape;131;p20"/>
          <p:cNvSpPr>
            <a:spLocks noGrp="1"/>
          </p:cNvSpPr>
          <p:nvPr>
            <p:ph type="pic" idx="2"/>
          </p:nvPr>
        </p:nvSpPr>
        <p:spPr>
          <a:xfrm>
            <a:off x="5286900" y="285000"/>
            <a:ext cx="3607500" cy="3607500"/>
          </a:xfrm>
          <a:prstGeom prst="ellipse">
            <a:avLst/>
          </a:prstGeom>
          <a:noFill/>
          <a:ln>
            <a:noFill/>
          </a:ln>
        </p:spPr>
      </p:sp>
      <p:pic>
        <p:nvPicPr>
          <p:cNvPr id="132" name="Google Shape;132;p20"/>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133" name="Google Shape;133;p20"/>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4" name="Google Shape;134;p20"/>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35" name="Google Shape;135;p20"/>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36" name="Google Shape;136;p20"/>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7" name="Google Shape;137;p20"/>
          <p:cNvSpPr txBox="1">
            <a:spLocks noGrp="1"/>
          </p:cNvSpPr>
          <p:nvPr>
            <p:ph type="body" idx="4"/>
          </p:nvPr>
        </p:nvSpPr>
        <p:spPr>
          <a:xfrm>
            <a:off x="252400" y="843950"/>
            <a:ext cx="4952400" cy="3483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sp>
        <p:nvSpPr>
          <p:cNvPr id="138" name="Google Shape;138;p2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Picture Left - Teal">
  <p:cSld name="TITLE_AND_TWO_COLUMNS_1">
    <p:spTree>
      <p:nvGrpSpPr>
        <p:cNvPr id="1" name="Shape 139"/>
        <p:cNvGrpSpPr/>
        <p:nvPr/>
      </p:nvGrpSpPr>
      <p:grpSpPr>
        <a:xfrm>
          <a:off x="0" y="0"/>
          <a:ext cx="0" cy="0"/>
          <a:chOff x="0" y="0"/>
          <a:chExt cx="0" cy="0"/>
        </a:xfrm>
      </p:grpSpPr>
      <p:sp>
        <p:nvSpPr>
          <p:cNvPr id="140" name="Google Shape;140;p21"/>
          <p:cNvSpPr txBox="1">
            <a:spLocks noGrp="1"/>
          </p:cNvSpPr>
          <p:nvPr>
            <p:ph type="title"/>
          </p:nvPr>
        </p:nvSpPr>
        <p:spPr>
          <a:xfrm>
            <a:off x="3912250"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1" name="Google Shape;141;p21"/>
          <p:cNvSpPr>
            <a:spLocks noGrp="1"/>
          </p:cNvSpPr>
          <p:nvPr>
            <p:ph type="pic" idx="2"/>
          </p:nvPr>
        </p:nvSpPr>
        <p:spPr>
          <a:xfrm>
            <a:off x="284100" y="285000"/>
            <a:ext cx="3607500" cy="3607500"/>
          </a:xfrm>
          <a:prstGeom prst="ellipse">
            <a:avLst/>
          </a:prstGeom>
          <a:noFill/>
          <a:ln>
            <a:noFill/>
          </a:ln>
        </p:spPr>
      </p:sp>
      <p:sp>
        <p:nvSpPr>
          <p:cNvPr id="142" name="Google Shape;142;p21"/>
          <p:cNvSpPr txBox="1">
            <a:spLocks noGrp="1"/>
          </p:cNvSpPr>
          <p:nvPr>
            <p:ph type="body" idx="1"/>
          </p:nvPr>
        </p:nvSpPr>
        <p:spPr>
          <a:xfrm>
            <a:off x="3934875" y="843950"/>
            <a:ext cx="5078100" cy="34902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pic>
        <p:nvPicPr>
          <p:cNvPr id="143" name="Google Shape;143;p21"/>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sp>
        <p:nvSpPr>
          <p:cNvPr id="144" name="Google Shape;144;p21"/>
          <p:cNvSpPr txBox="1">
            <a:spLocks noGrp="1"/>
          </p:cNvSpPr>
          <p:nvPr>
            <p:ph type="subTitle" idx="3"/>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5" name="Google Shape;145;p21"/>
          <p:cNvSpPr txBox="1">
            <a:spLocks noGrp="1"/>
          </p:cNvSpPr>
          <p:nvPr>
            <p:ph type="subTitle" idx="4"/>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46" name="Google Shape;146;p21"/>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47" name="Google Shape;147;p2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Picture Left - Purple">
  <p:cSld name="TITLE_AND_TWO_COLUMNS_1_1">
    <p:spTree>
      <p:nvGrpSpPr>
        <p:cNvPr id="1" name="Shape 148"/>
        <p:cNvGrpSpPr/>
        <p:nvPr/>
      </p:nvGrpSpPr>
      <p:grpSpPr>
        <a:xfrm>
          <a:off x="0" y="0"/>
          <a:ext cx="0" cy="0"/>
          <a:chOff x="0" y="0"/>
          <a:chExt cx="0" cy="0"/>
        </a:xfrm>
      </p:grpSpPr>
      <p:sp>
        <p:nvSpPr>
          <p:cNvPr id="149" name="Google Shape;149;p22"/>
          <p:cNvSpPr txBox="1">
            <a:spLocks noGrp="1"/>
          </p:cNvSpPr>
          <p:nvPr>
            <p:ph type="title"/>
          </p:nvPr>
        </p:nvSpPr>
        <p:spPr>
          <a:xfrm>
            <a:off x="3912250"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0" name="Google Shape;150;p22"/>
          <p:cNvSpPr>
            <a:spLocks noGrp="1"/>
          </p:cNvSpPr>
          <p:nvPr>
            <p:ph type="pic" idx="2"/>
          </p:nvPr>
        </p:nvSpPr>
        <p:spPr>
          <a:xfrm>
            <a:off x="284100" y="285000"/>
            <a:ext cx="3607500" cy="3607500"/>
          </a:xfrm>
          <a:prstGeom prst="ellipse">
            <a:avLst/>
          </a:prstGeom>
          <a:noFill/>
          <a:ln>
            <a:noFill/>
          </a:ln>
        </p:spPr>
      </p:sp>
      <p:sp>
        <p:nvSpPr>
          <p:cNvPr id="151" name="Google Shape;151;p22"/>
          <p:cNvSpPr txBox="1">
            <a:spLocks noGrp="1"/>
          </p:cNvSpPr>
          <p:nvPr>
            <p:ph type="body" idx="1"/>
          </p:nvPr>
        </p:nvSpPr>
        <p:spPr>
          <a:xfrm>
            <a:off x="3934875" y="843950"/>
            <a:ext cx="5078100" cy="34902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pic>
        <p:nvPicPr>
          <p:cNvPr id="152" name="Google Shape;152;p22"/>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153" name="Google Shape;153;p22"/>
          <p:cNvSpPr txBox="1">
            <a:spLocks noGrp="1"/>
          </p:cNvSpPr>
          <p:nvPr>
            <p:ph type="subTitle" idx="3"/>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4" name="Google Shape;154;p22"/>
          <p:cNvSpPr txBox="1">
            <a:spLocks noGrp="1"/>
          </p:cNvSpPr>
          <p:nvPr>
            <p:ph type="subTitle" idx="4"/>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55" name="Google Shape;155;p22"/>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56" name="Google Shape;156;p2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Picture Left - Orange">
  <p:cSld name="TITLE_AND_TWO_COLUMNS_1_1_1">
    <p:spTree>
      <p:nvGrpSpPr>
        <p:cNvPr id="1" name="Shape 157"/>
        <p:cNvGrpSpPr/>
        <p:nvPr/>
      </p:nvGrpSpPr>
      <p:grpSpPr>
        <a:xfrm>
          <a:off x="0" y="0"/>
          <a:ext cx="0" cy="0"/>
          <a:chOff x="0" y="0"/>
          <a:chExt cx="0" cy="0"/>
        </a:xfrm>
      </p:grpSpPr>
      <p:sp>
        <p:nvSpPr>
          <p:cNvPr id="158" name="Google Shape;158;p23"/>
          <p:cNvSpPr txBox="1">
            <a:spLocks noGrp="1"/>
          </p:cNvSpPr>
          <p:nvPr>
            <p:ph type="title"/>
          </p:nvPr>
        </p:nvSpPr>
        <p:spPr>
          <a:xfrm>
            <a:off x="3912250"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9" name="Google Shape;159;p23"/>
          <p:cNvSpPr>
            <a:spLocks noGrp="1"/>
          </p:cNvSpPr>
          <p:nvPr>
            <p:ph type="pic" idx="2"/>
          </p:nvPr>
        </p:nvSpPr>
        <p:spPr>
          <a:xfrm>
            <a:off x="284100" y="285000"/>
            <a:ext cx="3607500" cy="3607500"/>
          </a:xfrm>
          <a:prstGeom prst="ellipse">
            <a:avLst/>
          </a:prstGeom>
          <a:noFill/>
          <a:ln>
            <a:noFill/>
          </a:ln>
        </p:spPr>
      </p:sp>
      <p:sp>
        <p:nvSpPr>
          <p:cNvPr id="160" name="Google Shape;160;p23"/>
          <p:cNvSpPr txBox="1">
            <a:spLocks noGrp="1"/>
          </p:cNvSpPr>
          <p:nvPr>
            <p:ph type="body" idx="1"/>
          </p:nvPr>
        </p:nvSpPr>
        <p:spPr>
          <a:xfrm>
            <a:off x="3934875" y="843950"/>
            <a:ext cx="5078100" cy="34902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pic>
        <p:nvPicPr>
          <p:cNvPr id="161" name="Google Shape;161;p23"/>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162" name="Google Shape;162;p23"/>
          <p:cNvSpPr txBox="1">
            <a:spLocks noGrp="1"/>
          </p:cNvSpPr>
          <p:nvPr>
            <p:ph type="subTitle" idx="3"/>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3" name="Google Shape;163;p23"/>
          <p:cNvSpPr txBox="1">
            <a:spLocks noGrp="1"/>
          </p:cNvSpPr>
          <p:nvPr>
            <p:ph type="subTitle" idx="4"/>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64" name="Google Shape;164;p23"/>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65" name="Google Shape;165;p2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Full Image - Teal">
  <p:cSld name="ONE_COLUMN_TEXT_1">
    <p:spTree>
      <p:nvGrpSpPr>
        <p:cNvPr id="1" name="Shape 166"/>
        <p:cNvGrpSpPr/>
        <p:nvPr/>
      </p:nvGrpSpPr>
      <p:grpSpPr>
        <a:xfrm>
          <a:off x="0" y="0"/>
          <a:ext cx="0" cy="0"/>
          <a:chOff x="0" y="0"/>
          <a:chExt cx="0" cy="0"/>
        </a:xfrm>
      </p:grpSpPr>
      <p:pic>
        <p:nvPicPr>
          <p:cNvPr id="167" name="Google Shape;167;p24"/>
          <p:cNvPicPr preferRelativeResize="0"/>
          <p:nvPr/>
        </p:nvPicPr>
        <p:blipFill rotWithShape="1">
          <a:blip r:embed="rId2">
            <a:alphaModFix/>
          </a:blip>
          <a:srcRect/>
          <a:stretch/>
        </p:blipFill>
        <p:spPr>
          <a:xfrm>
            <a:off x="0" y="3943350"/>
            <a:ext cx="9144000" cy="1200155"/>
          </a:xfrm>
          <a:prstGeom prst="rect">
            <a:avLst/>
          </a:prstGeom>
          <a:noFill/>
          <a:ln>
            <a:noFill/>
          </a:ln>
        </p:spPr>
      </p:pic>
      <p:sp>
        <p:nvSpPr>
          <p:cNvPr id="168" name="Google Shape;168;p24"/>
          <p:cNvSpPr>
            <a:spLocks noGrp="1"/>
          </p:cNvSpPr>
          <p:nvPr>
            <p:ph type="pic" idx="2"/>
          </p:nvPr>
        </p:nvSpPr>
        <p:spPr>
          <a:xfrm>
            <a:off x="0" y="0"/>
            <a:ext cx="9144000" cy="4129500"/>
          </a:xfrm>
          <a:prstGeom prst="rect">
            <a:avLst/>
          </a:prstGeom>
          <a:noFill/>
          <a:ln>
            <a:noFill/>
          </a:ln>
        </p:spPr>
      </p:sp>
      <p:sp>
        <p:nvSpPr>
          <p:cNvPr id="169" name="Google Shape;169;p24"/>
          <p:cNvSpPr txBox="1">
            <a:spLocks noGrp="1"/>
          </p:cNvSpPr>
          <p:nvPr>
            <p:ph type="title"/>
          </p:nvPr>
        </p:nvSpPr>
        <p:spPr>
          <a:xfrm>
            <a:off x="267900" y="4338475"/>
            <a:ext cx="7442700" cy="6201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800"/>
              <a:buNone/>
              <a:defRPr sz="2800">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0" name="Google Shape;170;p2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ver">
  <p:cSld name="Cover Title_4">
    <p:bg>
      <p:bgPr>
        <a:blipFill>
          <a:blip r:embed="rId2">
            <a:alphaModFix/>
          </a:blip>
          <a:stretch>
            <a:fillRect/>
          </a:stretch>
        </a:blipFill>
        <a:effectLst/>
      </p:bgPr>
    </p:bg>
    <p:spTree>
      <p:nvGrpSpPr>
        <p:cNvPr id="1" name="Shape 171"/>
        <p:cNvGrpSpPr/>
        <p:nvPr/>
      </p:nvGrpSpPr>
      <p:grpSpPr>
        <a:xfrm>
          <a:off x="0" y="0"/>
          <a:ext cx="0" cy="0"/>
          <a:chOff x="0" y="0"/>
          <a:chExt cx="0" cy="0"/>
        </a:xfrm>
      </p:grpSpPr>
      <p:sp>
        <p:nvSpPr>
          <p:cNvPr id="172" name="Google Shape;172;p25"/>
          <p:cNvSpPr txBox="1">
            <a:spLocks noGrp="1"/>
          </p:cNvSpPr>
          <p:nvPr>
            <p:ph type="title"/>
          </p:nvPr>
        </p:nvSpPr>
        <p:spPr>
          <a:xfrm>
            <a:off x="4005650" y="1482800"/>
            <a:ext cx="4726200" cy="2224200"/>
          </a:xfrm>
          <a:prstGeom prst="rect">
            <a:avLst/>
          </a:prstGeom>
        </p:spPr>
        <p:txBody>
          <a:bodyPr spcFirstLastPara="1" wrap="square" lIns="91425" tIns="91425" rIns="91425" bIns="91425" anchor="ctr" anchorCtr="0">
            <a:normAutofit/>
          </a:bodyPr>
          <a:lstStyle>
            <a:lvl1pPr lvl="0" algn="ctr" rtl="0">
              <a:spcBef>
                <a:spcPts val="0"/>
              </a:spcBef>
              <a:spcAft>
                <a:spcPts val="0"/>
              </a:spcAft>
              <a:buNone/>
              <a:defRPr sz="2800" b="1">
                <a:solidFill>
                  <a:srgbClr val="385463"/>
                </a:solidFill>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ntent with Logo">
  <p:cSld name="Title and Content_4">
    <p:bg>
      <p:bgPr>
        <a:blipFill>
          <a:blip r:embed="rId2">
            <a:alphaModFix/>
          </a:blip>
          <a:stretch>
            <a:fillRect/>
          </a:stretch>
        </a:blipFill>
        <a:effectLst/>
      </p:bgPr>
    </p:bg>
    <p:spTree>
      <p:nvGrpSpPr>
        <p:cNvPr id="1" name="Shape 173"/>
        <p:cNvGrpSpPr/>
        <p:nvPr/>
      </p:nvGrpSpPr>
      <p:grpSpPr>
        <a:xfrm>
          <a:off x="0" y="0"/>
          <a:ext cx="0" cy="0"/>
          <a:chOff x="0" y="0"/>
          <a:chExt cx="0" cy="0"/>
        </a:xfrm>
      </p:grpSpPr>
      <p:sp>
        <p:nvSpPr>
          <p:cNvPr id="174" name="Google Shape;174;p26"/>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SzPts val="1200"/>
              <a:buFont typeface="Calibri"/>
              <a:buNone/>
            </a:pPr>
            <a:fld id="{00000000-1234-1234-1234-123412341234}" type="slidenum">
              <a:rPr lang="en"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
        <p:nvSpPr>
          <p:cNvPr id="175" name="Google Shape;175;p26"/>
          <p:cNvSpPr txBox="1">
            <a:spLocks noGrp="1"/>
          </p:cNvSpPr>
          <p:nvPr>
            <p:ph type="title"/>
          </p:nvPr>
        </p:nvSpPr>
        <p:spPr>
          <a:xfrm>
            <a:off x="430075" y="670350"/>
            <a:ext cx="8283900" cy="666000"/>
          </a:xfrm>
          <a:prstGeom prst="rect">
            <a:avLst/>
          </a:prstGeom>
          <a:noFill/>
          <a:ln>
            <a:noFill/>
          </a:ln>
        </p:spPr>
        <p:txBody>
          <a:bodyPr spcFirstLastPara="1" wrap="square" lIns="91425" tIns="91425" rIns="91425" bIns="91425" anchor="ctr" anchorCtr="0">
            <a:noAutofit/>
          </a:bodyPr>
          <a:lstStyle>
            <a:lvl1pPr marR="0" lvl="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76" name="Google Shape;176;p26"/>
          <p:cNvSpPr txBox="1">
            <a:spLocks noGrp="1"/>
          </p:cNvSpPr>
          <p:nvPr>
            <p:ph type="body" idx="1"/>
          </p:nvPr>
        </p:nvSpPr>
        <p:spPr>
          <a:xfrm>
            <a:off x="430075" y="1336375"/>
            <a:ext cx="8283900" cy="3009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26"/>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SzPts val="1200"/>
              <a:buFont typeface="Calibri"/>
              <a:buNone/>
            </a:pPr>
            <a:fld id="{00000000-1234-1234-1234-123412341234}" type="slidenum">
              <a:rPr lang="en" sz="1200" b="1" i="0" u="none" strike="noStrike" cap="none">
                <a:solidFill>
                  <a:schemeClr val="dk1"/>
                </a:solidFill>
                <a:latin typeface="Calibri"/>
                <a:ea typeface="Calibri"/>
                <a:cs typeface="Calibri"/>
                <a:sym typeface="Calibri"/>
              </a:rPr>
              <a:t>‹#›</a:t>
            </a:fld>
            <a:endParaRPr sz="1200" b="1"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Title (Hands)">
  <p:cSld name="Section Title Only">
    <p:bg>
      <p:bgPr>
        <a:blipFill>
          <a:blip r:embed="rId2">
            <a:alphaModFix/>
          </a:blip>
          <a:stretch>
            <a:fillRect/>
          </a:stretch>
        </a:blipFill>
        <a:effectLst/>
      </p:bgPr>
    </p:bg>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0" y="733400"/>
            <a:ext cx="9144000" cy="3113400"/>
          </a:xfrm>
          <a:prstGeom prst="rect">
            <a:avLst/>
          </a:prstGeom>
          <a:noFill/>
          <a:ln>
            <a:noFill/>
          </a:ln>
        </p:spPr>
        <p:txBody>
          <a:bodyPr spcFirstLastPara="1" wrap="square" lIns="91425" tIns="91425" rIns="91425" bIns="91425" anchor="ctr" anchorCtr="0">
            <a:noAutofit/>
          </a:bodyPr>
          <a:lstStyle>
            <a:lvl1pPr marR="0" lvl="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 with Logo (Purple)">
  <p:cSld name="Title and Content_4_1_1_1">
    <p:bg>
      <p:bgPr>
        <a:blipFill>
          <a:blip r:embed="rId2">
            <a:alphaModFix/>
          </a:blip>
          <a:stretch>
            <a:fillRect/>
          </a:stretch>
        </a:blipFill>
        <a:effectLst/>
      </p:bgPr>
    </p:bg>
    <p:spTree>
      <p:nvGrpSpPr>
        <p:cNvPr id="1" name="Shape 180"/>
        <p:cNvGrpSpPr/>
        <p:nvPr/>
      </p:nvGrpSpPr>
      <p:grpSpPr>
        <a:xfrm>
          <a:off x="0" y="0"/>
          <a:ext cx="0" cy="0"/>
          <a:chOff x="0" y="0"/>
          <a:chExt cx="0" cy="0"/>
        </a:xfrm>
      </p:grpSpPr>
      <p:sp>
        <p:nvSpPr>
          <p:cNvPr id="181" name="Google Shape;181;p28"/>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SzPts val="1200"/>
              <a:buFont typeface="Calibri"/>
              <a:buNone/>
            </a:pPr>
            <a:fld id="{00000000-1234-1234-1234-123412341234}" type="slidenum">
              <a:rPr lang="en"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
        <p:nvSpPr>
          <p:cNvPr id="182" name="Google Shape;182;p28"/>
          <p:cNvSpPr txBox="1">
            <a:spLocks noGrp="1"/>
          </p:cNvSpPr>
          <p:nvPr>
            <p:ph type="title"/>
          </p:nvPr>
        </p:nvSpPr>
        <p:spPr>
          <a:xfrm>
            <a:off x="430075" y="670350"/>
            <a:ext cx="8283900" cy="666000"/>
          </a:xfrm>
          <a:prstGeom prst="rect">
            <a:avLst/>
          </a:prstGeom>
          <a:noFill/>
          <a:ln>
            <a:noFill/>
          </a:ln>
        </p:spPr>
        <p:txBody>
          <a:bodyPr spcFirstLastPara="1" wrap="square" lIns="91425" tIns="91425" rIns="91425" bIns="91425" anchor="ctr" anchorCtr="0">
            <a:noAutofit/>
          </a:bodyPr>
          <a:lstStyle>
            <a:lvl1pPr marR="0" lvl="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3" name="Google Shape;183;p28"/>
          <p:cNvSpPr txBox="1">
            <a:spLocks noGrp="1"/>
          </p:cNvSpPr>
          <p:nvPr>
            <p:ph type="body" idx="1"/>
          </p:nvPr>
        </p:nvSpPr>
        <p:spPr>
          <a:xfrm>
            <a:off x="430075" y="1336375"/>
            <a:ext cx="8283900" cy="3009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4" name="Google Shape;184;p28"/>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SzPts val="1200"/>
              <a:buFont typeface="Calibri"/>
              <a:buNone/>
            </a:pPr>
            <a:fld id="{00000000-1234-1234-1234-123412341234}" type="slidenum">
              <a:rPr lang="en" sz="1200" b="1" i="0" u="none" strike="noStrike" cap="none">
                <a:solidFill>
                  <a:schemeClr val="dk1"/>
                </a:solidFill>
                <a:latin typeface="Calibri"/>
                <a:ea typeface="Calibri"/>
                <a:cs typeface="Calibri"/>
                <a:sym typeface="Calibri"/>
              </a:rPr>
              <a:t>‹#›</a:t>
            </a:fld>
            <a:endParaRPr sz="1200" b="1"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ent with Logo (Purple) 1">
  <p:cSld name="Title and Content_4_1_1_1_2">
    <p:bg>
      <p:bgPr>
        <a:blipFill>
          <a:blip r:embed="rId2">
            <a:alphaModFix/>
          </a:blip>
          <a:stretch>
            <a:fillRect/>
          </a:stretch>
        </a:blipFill>
        <a:effectLst/>
      </p:bgPr>
    </p:bg>
    <p:spTree>
      <p:nvGrpSpPr>
        <p:cNvPr id="1" name="Shape 185"/>
        <p:cNvGrpSpPr/>
        <p:nvPr/>
      </p:nvGrpSpPr>
      <p:grpSpPr>
        <a:xfrm>
          <a:off x="0" y="0"/>
          <a:ext cx="0" cy="0"/>
          <a:chOff x="0" y="0"/>
          <a:chExt cx="0" cy="0"/>
        </a:xfrm>
      </p:grpSpPr>
      <p:sp>
        <p:nvSpPr>
          <p:cNvPr id="186" name="Google Shape;186;p29"/>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SzPts val="1200"/>
              <a:buFont typeface="Calibri"/>
              <a:buNone/>
            </a:pPr>
            <a:fld id="{00000000-1234-1234-1234-123412341234}" type="slidenum">
              <a:rPr lang="en"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
        <p:nvSpPr>
          <p:cNvPr id="187" name="Google Shape;187;p29"/>
          <p:cNvSpPr txBox="1">
            <a:spLocks noGrp="1"/>
          </p:cNvSpPr>
          <p:nvPr>
            <p:ph type="title"/>
          </p:nvPr>
        </p:nvSpPr>
        <p:spPr>
          <a:xfrm>
            <a:off x="430075" y="670350"/>
            <a:ext cx="8283900" cy="666000"/>
          </a:xfrm>
          <a:prstGeom prst="rect">
            <a:avLst/>
          </a:prstGeom>
          <a:noFill/>
          <a:ln>
            <a:noFill/>
          </a:ln>
        </p:spPr>
        <p:txBody>
          <a:bodyPr spcFirstLastPara="1" wrap="square" lIns="91425" tIns="91425" rIns="91425" bIns="91425" anchor="ctr" anchorCtr="0">
            <a:noAutofit/>
          </a:bodyPr>
          <a:lstStyle>
            <a:lvl1pPr marR="0" lvl="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8" name="Google Shape;188;p29"/>
          <p:cNvSpPr txBox="1">
            <a:spLocks noGrp="1"/>
          </p:cNvSpPr>
          <p:nvPr>
            <p:ph type="body" idx="1"/>
          </p:nvPr>
        </p:nvSpPr>
        <p:spPr>
          <a:xfrm>
            <a:off x="430075" y="1336375"/>
            <a:ext cx="8283900" cy="3009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9" name="Google Shape;189;p29"/>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SzPts val="1200"/>
              <a:buFont typeface="Calibri"/>
              <a:buNone/>
            </a:pPr>
            <a:fld id="{00000000-1234-1234-1234-123412341234}" type="slidenum">
              <a:rPr lang="en" sz="1200" b="1" i="0" u="none" strike="noStrike" cap="none">
                <a:solidFill>
                  <a:schemeClr val="dk1"/>
                </a:solidFill>
                <a:latin typeface="Calibri"/>
                <a:ea typeface="Calibri"/>
                <a:cs typeface="Calibri"/>
                <a:sym typeface="Calibri"/>
              </a:rPr>
              <a:t>‹#›</a:t>
            </a:fld>
            <a:endParaRPr sz="1200" b="1"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Basic Frame)">
  <p:cSld name="Title and Content_5">
    <p:bg>
      <p:bgPr>
        <a:blipFill>
          <a:blip r:embed="rId2">
            <a:alphaModFix/>
          </a:blip>
          <a:stretch>
            <a:fillRect/>
          </a:stretch>
        </a:blipFill>
        <a:effectLst/>
      </p:bgPr>
    </p:bg>
    <p:spTree>
      <p:nvGrpSpPr>
        <p:cNvPr id="1" name="Shape 190"/>
        <p:cNvGrpSpPr/>
        <p:nvPr/>
      </p:nvGrpSpPr>
      <p:grpSpPr>
        <a:xfrm>
          <a:off x="0" y="0"/>
          <a:ext cx="0" cy="0"/>
          <a:chOff x="0" y="0"/>
          <a:chExt cx="0" cy="0"/>
        </a:xfrm>
      </p:grpSpPr>
      <p:sp>
        <p:nvSpPr>
          <p:cNvPr id="191" name="Google Shape;191;p30"/>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SzPts val="1200"/>
              <a:buFont typeface="Calibri"/>
              <a:buNone/>
            </a:pPr>
            <a:fld id="{00000000-1234-1234-1234-123412341234}" type="slidenum">
              <a:rPr lang="en" sz="1200" b="1" i="0" u="none" strike="noStrike" cap="none">
                <a:solidFill>
                  <a:schemeClr val="dk1"/>
                </a:solidFill>
                <a:latin typeface="Calibri"/>
                <a:ea typeface="Calibri"/>
                <a:cs typeface="Calibri"/>
                <a:sym typeface="Calibri"/>
              </a:rPr>
              <a:t>‹#›</a:t>
            </a:fld>
            <a:endParaRPr sz="1200" b="1" i="0" u="none" strike="noStrike" cap="none">
              <a:solidFill>
                <a:schemeClr val="dk1"/>
              </a:solidFill>
              <a:latin typeface="Calibri"/>
              <a:ea typeface="Calibri"/>
              <a:cs typeface="Calibri"/>
              <a:sym typeface="Calibri"/>
            </a:endParaRPr>
          </a:p>
        </p:txBody>
      </p:sp>
      <p:sp>
        <p:nvSpPr>
          <p:cNvPr id="192" name="Google Shape;192;p30"/>
          <p:cNvSpPr txBox="1">
            <a:spLocks noGrp="1"/>
          </p:cNvSpPr>
          <p:nvPr>
            <p:ph type="title"/>
          </p:nvPr>
        </p:nvSpPr>
        <p:spPr>
          <a:xfrm>
            <a:off x="430075" y="426175"/>
            <a:ext cx="8283900" cy="910200"/>
          </a:xfrm>
          <a:prstGeom prst="rect">
            <a:avLst/>
          </a:prstGeom>
          <a:noFill/>
          <a:ln>
            <a:noFill/>
          </a:ln>
        </p:spPr>
        <p:txBody>
          <a:bodyPr spcFirstLastPara="1" wrap="square" lIns="91425" tIns="91425" rIns="91425" bIns="91425" anchor="ctr" anchorCtr="0">
            <a:noAutofit/>
          </a:bodyPr>
          <a:lstStyle>
            <a:lvl1pPr marR="0" lvl="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3" name="Google Shape;193;p30"/>
          <p:cNvSpPr txBox="1">
            <a:spLocks noGrp="1"/>
          </p:cNvSpPr>
          <p:nvPr>
            <p:ph type="body" idx="1"/>
          </p:nvPr>
        </p:nvSpPr>
        <p:spPr>
          <a:xfrm>
            <a:off x="430075" y="1336375"/>
            <a:ext cx="8283900" cy="3363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Logo (Purple) 2">
  <p:cSld name="Title and Content_4_1_1_1_3">
    <p:bg>
      <p:bgPr>
        <a:blipFill>
          <a:blip r:embed="rId2">
            <a:alphaModFix/>
          </a:blip>
          <a:stretch>
            <a:fillRect/>
          </a:stretch>
        </a:blipFill>
        <a:effectLst/>
      </p:bgPr>
    </p:bg>
    <p:spTree>
      <p:nvGrpSpPr>
        <p:cNvPr id="1" name="Shape 194"/>
        <p:cNvGrpSpPr/>
        <p:nvPr/>
      </p:nvGrpSpPr>
      <p:grpSpPr>
        <a:xfrm>
          <a:off x="0" y="0"/>
          <a:ext cx="0" cy="0"/>
          <a:chOff x="0" y="0"/>
          <a:chExt cx="0" cy="0"/>
        </a:xfrm>
      </p:grpSpPr>
      <p:sp>
        <p:nvSpPr>
          <p:cNvPr id="195" name="Google Shape;195;p31"/>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
        <p:nvSpPr>
          <p:cNvPr id="196" name="Google Shape;196;p31"/>
          <p:cNvSpPr txBox="1">
            <a:spLocks noGrp="1"/>
          </p:cNvSpPr>
          <p:nvPr>
            <p:ph type="title"/>
          </p:nvPr>
        </p:nvSpPr>
        <p:spPr>
          <a:xfrm>
            <a:off x="430075" y="670350"/>
            <a:ext cx="8283900" cy="666000"/>
          </a:xfrm>
          <a:prstGeom prst="rect">
            <a:avLst/>
          </a:prstGeom>
          <a:noFill/>
          <a:ln>
            <a:noFill/>
          </a:ln>
        </p:spPr>
        <p:txBody>
          <a:bodyPr spcFirstLastPara="1" wrap="square" lIns="91425" tIns="91425" rIns="91425" bIns="91425" anchor="ctr" anchorCtr="0">
            <a:norm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2800"/>
              <a:buNone/>
              <a:defRPr sz="1800"/>
            </a:lvl2pPr>
            <a:lvl3pPr lvl="2" indent="0" rtl="0">
              <a:spcBef>
                <a:spcPts val="0"/>
              </a:spcBef>
              <a:spcAft>
                <a:spcPts val="0"/>
              </a:spcAft>
              <a:buSzPts val="2800"/>
              <a:buNone/>
              <a:defRPr sz="1800"/>
            </a:lvl3pPr>
            <a:lvl4pPr lvl="3" indent="0" rtl="0">
              <a:spcBef>
                <a:spcPts val="0"/>
              </a:spcBef>
              <a:spcAft>
                <a:spcPts val="0"/>
              </a:spcAft>
              <a:buSzPts val="2800"/>
              <a:buNone/>
              <a:defRPr sz="1800"/>
            </a:lvl4pPr>
            <a:lvl5pPr lvl="4" indent="0" rtl="0">
              <a:spcBef>
                <a:spcPts val="0"/>
              </a:spcBef>
              <a:spcAft>
                <a:spcPts val="0"/>
              </a:spcAft>
              <a:buSzPts val="2800"/>
              <a:buNone/>
              <a:defRPr sz="1800"/>
            </a:lvl5pPr>
            <a:lvl6pPr lvl="5" indent="0" rtl="0">
              <a:spcBef>
                <a:spcPts val="0"/>
              </a:spcBef>
              <a:spcAft>
                <a:spcPts val="0"/>
              </a:spcAft>
              <a:buSzPts val="2800"/>
              <a:buNone/>
              <a:defRPr sz="1800"/>
            </a:lvl6pPr>
            <a:lvl7pPr lvl="6" indent="0" rtl="0">
              <a:spcBef>
                <a:spcPts val="0"/>
              </a:spcBef>
              <a:spcAft>
                <a:spcPts val="0"/>
              </a:spcAft>
              <a:buSzPts val="2800"/>
              <a:buNone/>
              <a:defRPr sz="1800"/>
            </a:lvl7pPr>
            <a:lvl8pPr lvl="7" indent="0" rtl="0">
              <a:spcBef>
                <a:spcPts val="0"/>
              </a:spcBef>
              <a:spcAft>
                <a:spcPts val="0"/>
              </a:spcAft>
              <a:buSzPts val="2800"/>
              <a:buNone/>
              <a:defRPr sz="1800"/>
            </a:lvl8pPr>
            <a:lvl9pPr lvl="8" indent="0" rtl="0">
              <a:spcBef>
                <a:spcPts val="0"/>
              </a:spcBef>
              <a:spcAft>
                <a:spcPts val="0"/>
              </a:spcAft>
              <a:buSzPts val="2800"/>
              <a:buNone/>
              <a:defRPr sz="1800"/>
            </a:lvl9pPr>
          </a:lstStyle>
          <a:p>
            <a:endParaRPr/>
          </a:p>
        </p:txBody>
      </p:sp>
      <p:sp>
        <p:nvSpPr>
          <p:cNvPr id="197" name="Google Shape;197;p31"/>
          <p:cNvSpPr txBox="1">
            <a:spLocks noGrp="1"/>
          </p:cNvSpPr>
          <p:nvPr>
            <p:ph type="body" idx="1"/>
          </p:nvPr>
        </p:nvSpPr>
        <p:spPr>
          <a:xfrm>
            <a:off x="430075" y="1336375"/>
            <a:ext cx="8283900" cy="3009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1200"/>
              </a:spcBef>
              <a:spcAft>
                <a:spcPts val="120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p31"/>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 sz="1200" b="1" i="0" u="none" strike="noStrike" cap="none">
                <a:solidFill>
                  <a:schemeClr val="dk1"/>
                </a:solidFill>
                <a:latin typeface="Calibri"/>
                <a:ea typeface="Calibri"/>
                <a:cs typeface="Calibri"/>
                <a:sym typeface="Calibri"/>
              </a:rPr>
              <a:t>‹#›</a:t>
            </a:fld>
            <a:endParaRPr sz="1200" b="1"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with Logo (Purple) 5">
  <p:cSld name="Title and Content_4_1_1_1_6">
    <p:bg>
      <p:bgPr>
        <a:blipFill>
          <a:blip r:embed="rId2">
            <a:alphaModFix/>
          </a:blip>
          <a:stretch>
            <a:fillRect/>
          </a:stretch>
        </a:blipFill>
        <a:effectLst/>
      </p:bgPr>
    </p:bg>
    <p:spTree>
      <p:nvGrpSpPr>
        <p:cNvPr id="1" name="Shape 199"/>
        <p:cNvGrpSpPr/>
        <p:nvPr/>
      </p:nvGrpSpPr>
      <p:grpSpPr>
        <a:xfrm>
          <a:off x="0" y="0"/>
          <a:ext cx="0" cy="0"/>
          <a:chOff x="0" y="0"/>
          <a:chExt cx="0" cy="0"/>
        </a:xfrm>
      </p:grpSpPr>
      <p:sp>
        <p:nvSpPr>
          <p:cNvPr id="200" name="Google Shape;200;p32"/>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
        <p:nvSpPr>
          <p:cNvPr id="201" name="Google Shape;201;p32"/>
          <p:cNvSpPr txBox="1">
            <a:spLocks noGrp="1"/>
          </p:cNvSpPr>
          <p:nvPr>
            <p:ph type="title"/>
          </p:nvPr>
        </p:nvSpPr>
        <p:spPr>
          <a:xfrm>
            <a:off x="430075" y="670350"/>
            <a:ext cx="8283900" cy="666000"/>
          </a:xfrm>
          <a:prstGeom prst="rect">
            <a:avLst/>
          </a:prstGeom>
          <a:noFill/>
          <a:ln>
            <a:noFill/>
          </a:ln>
        </p:spPr>
        <p:txBody>
          <a:bodyPr spcFirstLastPara="1" wrap="square" lIns="91425" tIns="91425" rIns="91425" bIns="91425" anchor="ctr" anchorCtr="0">
            <a:norm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2800"/>
              <a:buNone/>
              <a:defRPr sz="1800"/>
            </a:lvl2pPr>
            <a:lvl3pPr lvl="2" indent="0" rtl="0">
              <a:spcBef>
                <a:spcPts val="0"/>
              </a:spcBef>
              <a:spcAft>
                <a:spcPts val="0"/>
              </a:spcAft>
              <a:buSzPts val="2800"/>
              <a:buNone/>
              <a:defRPr sz="1800"/>
            </a:lvl3pPr>
            <a:lvl4pPr lvl="3" indent="0" rtl="0">
              <a:spcBef>
                <a:spcPts val="0"/>
              </a:spcBef>
              <a:spcAft>
                <a:spcPts val="0"/>
              </a:spcAft>
              <a:buSzPts val="2800"/>
              <a:buNone/>
              <a:defRPr sz="1800"/>
            </a:lvl4pPr>
            <a:lvl5pPr lvl="4" indent="0" rtl="0">
              <a:spcBef>
                <a:spcPts val="0"/>
              </a:spcBef>
              <a:spcAft>
                <a:spcPts val="0"/>
              </a:spcAft>
              <a:buSzPts val="2800"/>
              <a:buNone/>
              <a:defRPr sz="1800"/>
            </a:lvl5pPr>
            <a:lvl6pPr lvl="5" indent="0" rtl="0">
              <a:spcBef>
                <a:spcPts val="0"/>
              </a:spcBef>
              <a:spcAft>
                <a:spcPts val="0"/>
              </a:spcAft>
              <a:buSzPts val="2800"/>
              <a:buNone/>
              <a:defRPr sz="1800"/>
            </a:lvl6pPr>
            <a:lvl7pPr lvl="6" indent="0" rtl="0">
              <a:spcBef>
                <a:spcPts val="0"/>
              </a:spcBef>
              <a:spcAft>
                <a:spcPts val="0"/>
              </a:spcAft>
              <a:buSzPts val="2800"/>
              <a:buNone/>
              <a:defRPr sz="1800"/>
            </a:lvl7pPr>
            <a:lvl8pPr lvl="7" indent="0" rtl="0">
              <a:spcBef>
                <a:spcPts val="0"/>
              </a:spcBef>
              <a:spcAft>
                <a:spcPts val="0"/>
              </a:spcAft>
              <a:buSzPts val="2800"/>
              <a:buNone/>
              <a:defRPr sz="1800"/>
            </a:lvl8pPr>
            <a:lvl9pPr lvl="8" indent="0" rtl="0">
              <a:spcBef>
                <a:spcPts val="0"/>
              </a:spcBef>
              <a:spcAft>
                <a:spcPts val="0"/>
              </a:spcAft>
              <a:buSzPts val="2800"/>
              <a:buNone/>
              <a:defRPr sz="1800"/>
            </a:lvl9pPr>
          </a:lstStyle>
          <a:p>
            <a:endParaRPr/>
          </a:p>
        </p:txBody>
      </p:sp>
      <p:sp>
        <p:nvSpPr>
          <p:cNvPr id="202" name="Google Shape;202;p32"/>
          <p:cNvSpPr txBox="1">
            <a:spLocks noGrp="1"/>
          </p:cNvSpPr>
          <p:nvPr>
            <p:ph type="body" idx="1"/>
          </p:nvPr>
        </p:nvSpPr>
        <p:spPr>
          <a:xfrm>
            <a:off x="430075" y="1336375"/>
            <a:ext cx="8283900" cy="3009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1200"/>
              </a:spcBef>
              <a:spcAft>
                <a:spcPts val="120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p32"/>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 sz="1200" b="1" i="0" u="none" strike="noStrike" cap="none">
                <a:solidFill>
                  <a:schemeClr val="dk1"/>
                </a:solidFill>
                <a:latin typeface="Calibri"/>
                <a:ea typeface="Calibri"/>
                <a:cs typeface="Calibri"/>
                <a:sym typeface="Calibri"/>
              </a:rPr>
              <a:t>‹#›</a:t>
            </a:fld>
            <a:endParaRPr sz="1200" b="1"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ntent with Logo (Purple) 3">
  <p:cSld name="Title and Content_4_1_1_1_4">
    <p:bg>
      <p:bgPr>
        <a:blipFill>
          <a:blip r:embed="rId2">
            <a:alphaModFix/>
          </a:blip>
          <a:stretch>
            <a:fillRect/>
          </a:stretch>
        </a:blipFill>
        <a:effectLst/>
      </p:bgPr>
    </p:bg>
    <p:spTree>
      <p:nvGrpSpPr>
        <p:cNvPr id="1" name="Shape 204"/>
        <p:cNvGrpSpPr/>
        <p:nvPr/>
      </p:nvGrpSpPr>
      <p:grpSpPr>
        <a:xfrm>
          <a:off x="0" y="0"/>
          <a:ext cx="0" cy="0"/>
          <a:chOff x="0" y="0"/>
          <a:chExt cx="0" cy="0"/>
        </a:xfrm>
      </p:grpSpPr>
      <p:sp>
        <p:nvSpPr>
          <p:cNvPr id="205" name="Google Shape;205;p33"/>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
        <p:nvSpPr>
          <p:cNvPr id="206" name="Google Shape;206;p33"/>
          <p:cNvSpPr txBox="1">
            <a:spLocks noGrp="1"/>
          </p:cNvSpPr>
          <p:nvPr>
            <p:ph type="title"/>
          </p:nvPr>
        </p:nvSpPr>
        <p:spPr>
          <a:xfrm>
            <a:off x="430075" y="670350"/>
            <a:ext cx="8283900" cy="666000"/>
          </a:xfrm>
          <a:prstGeom prst="rect">
            <a:avLst/>
          </a:prstGeom>
          <a:noFill/>
          <a:ln>
            <a:noFill/>
          </a:ln>
        </p:spPr>
        <p:txBody>
          <a:bodyPr spcFirstLastPara="1" wrap="square" lIns="91425" tIns="91425" rIns="91425" bIns="91425" anchor="ctr" anchorCtr="0">
            <a:norm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2800"/>
              <a:buNone/>
              <a:defRPr sz="1800"/>
            </a:lvl2pPr>
            <a:lvl3pPr lvl="2" indent="0" rtl="0">
              <a:spcBef>
                <a:spcPts val="0"/>
              </a:spcBef>
              <a:spcAft>
                <a:spcPts val="0"/>
              </a:spcAft>
              <a:buSzPts val="2800"/>
              <a:buNone/>
              <a:defRPr sz="1800"/>
            </a:lvl3pPr>
            <a:lvl4pPr lvl="3" indent="0" rtl="0">
              <a:spcBef>
                <a:spcPts val="0"/>
              </a:spcBef>
              <a:spcAft>
                <a:spcPts val="0"/>
              </a:spcAft>
              <a:buSzPts val="2800"/>
              <a:buNone/>
              <a:defRPr sz="1800"/>
            </a:lvl4pPr>
            <a:lvl5pPr lvl="4" indent="0" rtl="0">
              <a:spcBef>
                <a:spcPts val="0"/>
              </a:spcBef>
              <a:spcAft>
                <a:spcPts val="0"/>
              </a:spcAft>
              <a:buSzPts val="2800"/>
              <a:buNone/>
              <a:defRPr sz="1800"/>
            </a:lvl5pPr>
            <a:lvl6pPr lvl="5" indent="0" rtl="0">
              <a:spcBef>
                <a:spcPts val="0"/>
              </a:spcBef>
              <a:spcAft>
                <a:spcPts val="0"/>
              </a:spcAft>
              <a:buSzPts val="2800"/>
              <a:buNone/>
              <a:defRPr sz="1800"/>
            </a:lvl6pPr>
            <a:lvl7pPr lvl="6" indent="0" rtl="0">
              <a:spcBef>
                <a:spcPts val="0"/>
              </a:spcBef>
              <a:spcAft>
                <a:spcPts val="0"/>
              </a:spcAft>
              <a:buSzPts val="2800"/>
              <a:buNone/>
              <a:defRPr sz="1800"/>
            </a:lvl7pPr>
            <a:lvl8pPr lvl="7" indent="0" rtl="0">
              <a:spcBef>
                <a:spcPts val="0"/>
              </a:spcBef>
              <a:spcAft>
                <a:spcPts val="0"/>
              </a:spcAft>
              <a:buSzPts val="2800"/>
              <a:buNone/>
              <a:defRPr sz="1800"/>
            </a:lvl8pPr>
            <a:lvl9pPr lvl="8" indent="0" rtl="0">
              <a:spcBef>
                <a:spcPts val="0"/>
              </a:spcBef>
              <a:spcAft>
                <a:spcPts val="0"/>
              </a:spcAft>
              <a:buSzPts val="2800"/>
              <a:buNone/>
              <a:defRPr sz="1800"/>
            </a:lvl9pPr>
          </a:lstStyle>
          <a:p>
            <a:endParaRPr/>
          </a:p>
        </p:txBody>
      </p:sp>
      <p:sp>
        <p:nvSpPr>
          <p:cNvPr id="207" name="Google Shape;207;p33"/>
          <p:cNvSpPr txBox="1">
            <a:spLocks noGrp="1"/>
          </p:cNvSpPr>
          <p:nvPr>
            <p:ph type="body" idx="1"/>
          </p:nvPr>
        </p:nvSpPr>
        <p:spPr>
          <a:xfrm>
            <a:off x="430075" y="1336375"/>
            <a:ext cx="8283900" cy="3009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1200"/>
              </a:spcBef>
              <a:spcAft>
                <a:spcPts val="120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8" name="Google Shape;208;p33"/>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 sz="1200" b="1" i="0" u="none" strike="noStrike" cap="none">
                <a:solidFill>
                  <a:schemeClr val="dk1"/>
                </a:solidFill>
                <a:latin typeface="Calibri"/>
                <a:ea typeface="Calibri"/>
                <a:cs typeface="Calibri"/>
                <a:sym typeface="Calibri"/>
              </a:rPr>
              <a:t>‹#›</a:t>
            </a:fld>
            <a:endParaRPr sz="1200" b="1"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ntent with Logo (Purple) 4">
  <p:cSld name="Title and Content_4_1_1_1_5">
    <p:bg>
      <p:bgPr>
        <a:blipFill>
          <a:blip r:embed="rId2">
            <a:alphaModFix/>
          </a:blip>
          <a:stretch>
            <a:fillRect/>
          </a:stretch>
        </a:blipFill>
        <a:effectLst/>
      </p:bgPr>
    </p:bg>
    <p:spTree>
      <p:nvGrpSpPr>
        <p:cNvPr id="1" name="Shape 209"/>
        <p:cNvGrpSpPr/>
        <p:nvPr/>
      </p:nvGrpSpPr>
      <p:grpSpPr>
        <a:xfrm>
          <a:off x="0" y="0"/>
          <a:ext cx="0" cy="0"/>
          <a:chOff x="0" y="0"/>
          <a:chExt cx="0" cy="0"/>
        </a:xfrm>
      </p:grpSpPr>
      <p:sp>
        <p:nvSpPr>
          <p:cNvPr id="210" name="Google Shape;210;p34"/>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
        <p:nvSpPr>
          <p:cNvPr id="211" name="Google Shape;211;p34"/>
          <p:cNvSpPr txBox="1">
            <a:spLocks noGrp="1"/>
          </p:cNvSpPr>
          <p:nvPr>
            <p:ph type="title"/>
          </p:nvPr>
        </p:nvSpPr>
        <p:spPr>
          <a:xfrm>
            <a:off x="430075" y="670350"/>
            <a:ext cx="8283900" cy="666000"/>
          </a:xfrm>
          <a:prstGeom prst="rect">
            <a:avLst/>
          </a:prstGeom>
          <a:noFill/>
          <a:ln>
            <a:noFill/>
          </a:ln>
        </p:spPr>
        <p:txBody>
          <a:bodyPr spcFirstLastPara="1" wrap="square" lIns="91425" tIns="91425" rIns="91425" bIns="91425" anchor="ctr" anchorCtr="0">
            <a:norm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2800"/>
              <a:buNone/>
              <a:defRPr sz="1800"/>
            </a:lvl2pPr>
            <a:lvl3pPr lvl="2" indent="0" rtl="0">
              <a:spcBef>
                <a:spcPts val="0"/>
              </a:spcBef>
              <a:spcAft>
                <a:spcPts val="0"/>
              </a:spcAft>
              <a:buSzPts val="2800"/>
              <a:buNone/>
              <a:defRPr sz="1800"/>
            </a:lvl3pPr>
            <a:lvl4pPr lvl="3" indent="0" rtl="0">
              <a:spcBef>
                <a:spcPts val="0"/>
              </a:spcBef>
              <a:spcAft>
                <a:spcPts val="0"/>
              </a:spcAft>
              <a:buSzPts val="2800"/>
              <a:buNone/>
              <a:defRPr sz="1800"/>
            </a:lvl4pPr>
            <a:lvl5pPr lvl="4" indent="0" rtl="0">
              <a:spcBef>
                <a:spcPts val="0"/>
              </a:spcBef>
              <a:spcAft>
                <a:spcPts val="0"/>
              </a:spcAft>
              <a:buSzPts val="2800"/>
              <a:buNone/>
              <a:defRPr sz="1800"/>
            </a:lvl5pPr>
            <a:lvl6pPr lvl="5" indent="0" rtl="0">
              <a:spcBef>
                <a:spcPts val="0"/>
              </a:spcBef>
              <a:spcAft>
                <a:spcPts val="0"/>
              </a:spcAft>
              <a:buSzPts val="2800"/>
              <a:buNone/>
              <a:defRPr sz="1800"/>
            </a:lvl6pPr>
            <a:lvl7pPr lvl="6" indent="0" rtl="0">
              <a:spcBef>
                <a:spcPts val="0"/>
              </a:spcBef>
              <a:spcAft>
                <a:spcPts val="0"/>
              </a:spcAft>
              <a:buSzPts val="2800"/>
              <a:buNone/>
              <a:defRPr sz="1800"/>
            </a:lvl7pPr>
            <a:lvl8pPr lvl="7" indent="0" rtl="0">
              <a:spcBef>
                <a:spcPts val="0"/>
              </a:spcBef>
              <a:spcAft>
                <a:spcPts val="0"/>
              </a:spcAft>
              <a:buSzPts val="2800"/>
              <a:buNone/>
              <a:defRPr sz="1800"/>
            </a:lvl8pPr>
            <a:lvl9pPr lvl="8" indent="0" rtl="0">
              <a:spcBef>
                <a:spcPts val="0"/>
              </a:spcBef>
              <a:spcAft>
                <a:spcPts val="0"/>
              </a:spcAft>
              <a:buSzPts val="2800"/>
              <a:buNone/>
              <a:defRPr sz="1800"/>
            </a:lvl9pPr>
          </a:lstStyle>
          <a:p>
            <a:endParaRPr/>
          </a:p>
        </p:txBody>
      </p:sp>
      <p:sp>
        <p:nvSpPr>
          <p:cNvPr id="212" name="Google Shape;212;p34"/>
          <p:cNvSpPr txBox="1">
            <a:spLocks noGrp="1"/>
          </p:cNvSpPr>
          <p:nvPr>
            <p:ph type="body" idx="1"/>
          </p:nvPr>
        </p:nvSpPr>
        <p:spPr>
          <a:xfrm>
            <a:off x="430075" y="1336375"/>
            <a:ext cx="8283900" cy="3009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1200"/>
              </a:spcBef>
              <a:spcAft>
                <a:spcPts val="120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34"/>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 sz="1200" b="1" i="0" u="none" strike="noStrike" cap="none">
                <a:solidFill>
                  <a:schemeClr val="dk1"/>
                </a:solidFill>
                <a:latin typeface="Calibri"/>
                <a:ea typeface="Calibri"/>
                <a:cs typeface="Calibri"/>
                <a:sym typeface="Calibri"/>
              </a:rPr>
              <a:t>‹#›</a:t>
            </a:fld>
            <a:endParaRPr sz="1200" b="1" i="0" u="none" strike="noStrike" cap="none">
              <a:solidFill>
                <a:schemeClr val="dk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3B1A53"/>
              </a:buClr>
              <a:buSzPts val="3200"/>
              <a:buFont typeface="Public Sans"/>
              <a:buNone/>
              <a:defRPr sz="3200" b="1">
                <a:solidFill>
                  <a:srgbClr val="3B1A53"/>
                </a:solidFill>
                <a:latin typeface="Public Sans"/>
                <a:ea typeface="Public Sans"/>
                <a:cs typeface="Public Sans"/>
                <a:sym typeface="Public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68300">
              <a:lnSpc>
                <a:spcPct val="115000"/>
              </a:lnSpc>
              <a:spcBef>
                <a:spcPts val="0"/>
              </a:spcBef>
              <a:spcAft>
                <a:spcPts val="0"/>
              </a:spcAft>
              <a:buClr>
                <a:srgbClr val="C44B27"/>
              </a:buClr>
              <a:buSzPts val="2200"/>
              <a:buFont typeface="Public Sans"/>
              <a:buChar char="●"/>
              <a:defRPr sz="2200">
                <a:solidFill>
                  <a:srgbClr val="4D4D4F"/>
                </a:solidFill>
                <a:latin typeface="Public Sans"/>
                <a:ea typeface="Public Sans"/>
                <a:cs typeface="Public Sans"/>
                <a:sym typeface="Public Sans"/>
              </a:defRPr>
            </a:lvl1pPr>
            <a:lvl2pPr marL="914400" lvl="1"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2pPr>
            <a:lvl3pPr marL="1371600" lvl="2"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3pPr>
            <a:lvl4pPr marL="1828800" lvl="3"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4pPr>
            <a:lvl5pPr marL="2286000" lvl="4"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5pPr>
            <a:lvl6pPr marL="2743200" lvl="5"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6pPr>
            <a:lvl7pPr marL="3200400" lvl="6"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7pPr>
            <a:lvl8pPr marL="3657600" lvl="7"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8pPr>
            <a:lvl9pPr marL="4114800" lvl="8"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100">
                <a:solidFill>
                  <a:schemeClr val="lt1"/>
                </a:solidFill>
                <a:latin typeface="Public Sans Medium"/>
                <a:ea typeface="Public Sans Medium"/>
                <a:cs typeface="Public Sans Medium"/>
                <a:sym typeface="Public Sans Medium"/>
              </a:defRPr>
            </a:lvl1pPr>
            <a:lvl2pPr lvl="1" algn="r">
              <a:buNone/>
              <a:defRPr sz="1100">
                <a:solidFill>
                  <a:schemeClr val="lt1"/>
                </a:solidFill>
                <a:latin typeface="Public Sans Medium"/>
                <a:ea typeface="Public Sans Medium"/>
                <a:cs typeface="Public Sans Medium"/>
                <a:sym typeface="Public Sans Medium"/>
              </a:defRPr>
            </a:lvl2pPr>
            <a:lvl3pPr lvl="2" algn="r">
              <a:buNone/>
              <a:defRPr sz="1100">
                <a:solidFill>
                  <a:schemeClr val="lt1"/>
                </a:solidFill>
                <a:latin typeface="Public Sans Medium"/>
                <a:ea typeface="Public Sans Medium"/>
                <a:cs typeface="Public Sans Medium"/>
                <a:sym typeface="Public Sans Medium"/>
              </a:defRPr>
            </a:lvl3pPr>
            <a:lvl4pPr lvl="3" algn="r">
              <a:buNone/>
              <a:defRPr sz="1100">
                <a:solidFill>
                  <a:schemeClr val="lt1"/>
                </a:solidFill>
                <a:latin typeface="Public Sans Medium"/>
                <a:ea typeface="Public Sans Medium"/>
                <a:cs typeface="Public Sans Medium"/>
                <a:sym typeface="Public Sans Medium"/>
              </a:defRPr>
            </a:lvl4pPr>
            <a:lvl5pPr lvl="4" algn="r">
              <a:buNone/>
              <a:defRPr sz="1100">
                <a:solidFill>
                  <a:schemeClr val="lt1"/>
                </a:solidFill>
                <a:latin typeface="Public Sans Medium"/>
                <a:ea typeface="Public Sans Medium"/>
                <a:cs typeface="Public Sans Medium"/>
                <a:sym typeface="Public Sans Medium"/>
              </a:defRPr>
            </a:lvl5pPr>
            <a:lvl6pPr lvl="5" algn="r">
              <a:buNone/>
              <a:defRPr sz="1100">
                <a:solidFill>
                  <a:schemeClr val="lt1"/>
                </a:solidFill>
                <a:latin typeface="Public Sans Medium"/>
                <a:ea typeface="Public Sans Medium"/>
                <a:cs typeface="Public Sans Medium"/>
                <a:sym typeface="Public Sans Medium"/>
              </a:defRPr>
            </a:lvl6pPr>
            <a:lvl7pPr lvl="6" algn="r">
              <a:buNone/>
              <a:defRPr sz="1100">
                <a:solidFill>
                  <a:schemeClr val="lt1"/>
                </a:solidFill>
                <a:latin typeface="Public Sans Medium"/>
                <a:ea typeface="Public Sans Medium"/>
                <a:cs typeface="Public Sans Medium"/>
                <a:sym typeface="Public Sans Medium"/>
              </a:defRPr>
            </a:lvl7pPr>
            <a:lvl8pPr lvl="7" algn="r">
              <a:buNone/>
              <a:defRPr sz="1100">
                <a:solidFill>
                  <a:schemeClr val="lt1"/>
                </a:solidFill>
                <a:latin typeface="Public Sans Medium"/>
                <a:ea typeface="Public Sans Medium"/>
                <a:cs typeface="Public Sans Medium"/>
                <a:sym typeface="Public Sans Medium"/>
              </a:defRPr>
            </a:lvl8pPr>
            <a:lvl9pPr lvl="8" algn="r">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sz="120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watch?v=xqpcgtPgX5Q"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oe.louisiana.gov/docs/default-source/awards/timeline--osse_shspy-2026-2027.pdf"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forms.gle/sHiFLNZoZtM6srdK7"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hyperlink" Target="https://forms.gle/KkqmH2uj7NMQyDxb6"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doe.louisiana.gov/docs/default-source/awards/outstanding-school-support-employee-of-the-year-program.pdf"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forms.gle/sHiFLNZoZtM6srdK7"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doe.louisiana.gov/docs/default-source/awards/consent-form---candidate-(3).docx"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hyperlink" Target="https://doe.louisiana.gov/docs/default-source/awards/consent-form---student.docx?sfvrsn=98d9911f_11"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hyperlink" Target="mailto:childnutritionprograms@la.gov" TargetMode="External"/><Relationship Id="rId3" Type="http://schemas.openxmlformats.org/officeDocument/2006/relationships/hyperlink" Target="https://doe.louisiana.gov/docs/default-source/awards/school-health-service-provider-of-the-year-application-2026-27-(3).docx" TargetMode="External"/><Relationship Id="rId7" Type="http://schemas.openxmlformats.org/officeDocument/2006/relationships/hyperlink" Target="https://doe.louisiana.gov/docs/default-source/awards/resource-center_2026--2027-school-support-health-service-provider.pdf"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hyperlink" Target="https://doe.louisiana.gov/docs/default-source/awards/timeline--osse_shspy-2026-2027.pdf" TargetMode="External"/><Relationship Id="rId5" Type="http://schemas.openxmlformats.org/officeDocument/2006/relationships/hyperlink" Target="https://doe.louisiana.gov/docs/default-source/awards/outstanding-school-support-employee-of-the-year-rubric-2026-27.docx" TargetMode="External"/><Relationship Id="rId4" Type="http://schemas.openxmlformats.org/officeDocument/2006/relationships/hyperlink" Target="https://forms.gle/sHiFLNZoZtM6srdK7"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doe.louisiana.gov/docs/default-source/awards/school-health-service-provider-of-the-year-program.pdf"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forms.gle/KkqmH2uj7NMQyDxb6"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doe.louisiana.gov/docs/default-source/awards/consent-form---candidate-(3).docx"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hyperlink" Target="https://doe.louisiana.gov/docs/default-source/awards/consent-form---student.docx?sfvrsn=98d9911f_11"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hyperlink" Target="mailto:excellenteducators@la.gov" TargetMode="External"/><Relationship Id="rId3" Type="http://schemas.openxmlformats.org/officeDocument/2006/relationships/hyperlink" Target="https://doe.louisiana.gov/docs/default-source/awards/_outstanding-school-support-employee-of-the-year-application-2026-27-(2).docx" TargetMode="External"/><Relationship Id="rId7" Type="http://schemas.openxmlformats.org/officeDocument/2006/relationships/hyperlink" Target="https://doe.louisiana.gov/docs/default-source/awards/resource-center_2026--2027-school-support-health-service-provider.pdf"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hyperlink" Target="https://doe.louisiana.gov/docs/default-source/awards/timeline--osse_shspy-2026-2027.pdf" TargetMode="External"/><Relationship Id="rId5" Type="http://schemas.openxmlformats.org/officeDocument/2006/relationships/hyperlink" Target="https://doe.louisiana.gov/docs/default-source/awards/school-health-service-provider-of-the-year-rubric-2026-27.docx" TargetMode="External"/><Relationship Id="rId4" Type="http://schemas.openxmlformats.org/officeDocument/2006/relationships/hyperlink" Target="https://forms.gle/KkqmH2uj7NMQyDxb6"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hyperlink" Target="https://doe.louisiana.gov/docs/default-source/awards/webinar--zoom-details-for-candidates-and-stakeholders--osse_shspy-2026-2027.pdf" TargetMode="External"/><Relationship Id="rId3" Type="http://schemas.openxmlformats.org/officeDocument/2006/relationships/hyperlink" Target="https://ldoe.zoom.us/j/99434829075?pwd=GpHK3vhEbvbRnjraaz84fW7jPFa9rD.1" TargetMode="External"/><Relationship Id="rId7" Type="http://schemas.openxmlformats.org/officeDocument/2006/relationships/hyperlink" Target="https://ldoe.zoom.us/j/95288758895"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hyperlink" Target="https://ldoe.zoom.us/j/98307646668" TargetMode="External"/><Relationship Id="rId5" Type="http://schemas.openxmlformats.org/officeDocument/2006/relationships/hyperlink" Target="https://ldoe.zoom.us/j/97155856948" TargetMode="External"/><Relationship Id="rId4" Type="http://schemas.openxmlformats.org/officeDocument/2006/relationships/hyperlink" Target="https://ldoe.zoom.us/j/96032721145"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doe.louisiana.gov/about/awards/staff-and-educator-awards" TargetMode="External"/><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doe.louisiana.gov/docs/default-source/awards/osse-exemplar-application.pdf"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hyperlink" Target="https://doe.louisiana.gov/docs/default-source/awards/shspy-exemplar-application.pdf"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mailto:excellenteducators@la.gov" TargetMode="External"/><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5"/>
          <p:cNvSpPr txBox="1">
            <a:spLocks noGrp="1"/>
          </p:cNvSpPr>
          <p:nvPr>
            <p:ph type="ctrTitle"/>
          </p:nvPr>
        </p:nvSpPr>
        <p:spPr>
          <a:xfrm>
            <a:off x="412675" y="487175"/>
            <a:ext cx="8221200" cy="222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School Support &amp; </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Health Service Provider </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Award Programs</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2026-2027</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219" name="Google Shape;219;p3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6"/>
          <p:cNvSpPr txBox="1">
            <a:spLocks noGrp="1"/>
          </p:cNvSpPr>
          <p:nvPr>
            <p:ph type="title"/>
          </p:nvPr>
        </p:nvSpPr>
        <p:spPr>
          <a:xfrm>
            <a:off x="311700" y="140225"/>
            <a:ext cx="8520600" cy="572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2800"/>
              <a:buNone/>
            </a:pPr>
            <a:r>
              <a:rPr lang="en"/>
              <a:t>Agenda</a:t>
            </a:r>
            <a:endParaRPr/>
          </a:p>
        </p:txBody>
      </p:sp>
      <p:sp>
        <p:nvSpPr>
          <p:cNvPr id="226" name="Google Shape;226;p36"/>
          <p:cNvSpPr txBox="1">
            <a:spLocks noGrp="1"/>
          </p:cNvSpPr>
          <p:nvPr>
            <p:ph type="body" idx="1"/>
          </p:nvPr>
        </p:nvSpPr>
        <p:spPr>
          <a:xfrm>
            <a:off x="311700" y="848075"/>
            <a:ext cx="8520600" cy="3597300"/>
          </a:xfrm>
          <a:prstGeom prst="rect">
            <a:avLst/>
          </a:prstGeom>
          <a:noFill/>
          <a:ln>
            <a:noFill/>
          </a:ln>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Clr>
                <a:schemeClr val="accent3"/>
              </a:buClr>
              <a:buSzPts val="1800"/>
              <a:buChar char="●"/>
            </a:pPr>
            <a:r>
              <a:rPr lang="en">
                <a:solidFill>
                  <a:schemeClr val="dk2"/>
                </a:solidFill>
              </a:rPr>
              <a:t>Welcome and Introductions</a:t>
            </a:r>
            <a:endParaRPr>
              <a:solidFill>
                <a:schemeClr val="dk2"/>
              </a:solidFill>
            </a:endParaRPr>
          </a:p>
          <a:p>
            <a:pPr marL="457200" lvl="0" indent="-342900" algn="l" rtl="0">
              <a:lnSpc>
                <a:spcPct val="100000"/>
              </a:lnSpc>
              <a:spcBef>
                <a:spcPts val="300"/>
              </a:spcBef>
              <a:spcAft>
                <a:spcPts val="0"/>
              </a:spcAft>
              <a:buClr>
                <a:schemeClr val="accent3"/>
              </a:buClr>
              <a:buSzPts val="1800"/>
              <a:buChar char="●"/>
            </a:pPr>
            <a:r>
              <a:rPr lang="en">
                <a:solidFill>
                  <a:schemeClr val="dk2"/>
                </a:solidFill>
              </a:rPr>
              <a:t>Awards Initiatives Featured:</a:t>
            </a:r>
            <a:endParaRPr>
              <a:solidFill>
                <a:schemeClr val="dk2"/>
              </a:solidFill>
            </a:endParaRPr>
          </a:p>
          <a:p>
            <a:pPr marL="914400" lvl="1" indent="-342900" algn="l" rtl="0">
              <a:lnSpc>
                <a:spcPct val="100000"/>
              </a:lnSpc>
              <a:spcBef>
                <a:spcPts val="300"/>
              </a:spcBef>
              <a:spcAft>
                <a:spcPts val="0"/>
              </a:spcAft>
              <a:buClr>
                <a:schemeClr val="accent3"/>
              </a:buClr>
              <a:buSzPts val="1800"/>
              <a:buChar char="■"/>
            </a:pPr>
            <a:r>
              <a:rPr lang="en">
                <a:solidFill>
                  <a:schemeClr val="dk2"/>
                </a:solidFill>
              </a:rPr>
              <a:t>Outstanding School Support Employee of the Year Award </a:t>
            </a:r>
            <a:endParaRPr>
              <a:solidFill>
                <a:schemeClr val="dk2"/>
              </a:solidFill>
            </a:endParaRPr>
          </a:p>
          <a:p>
            <a:pPr marL="914400" lvl="1" indent="-342900" algn="l" rtl="0">
              <a:lnSpc>
                <a:spcPct val="100000"/>
              </a:lnSpc>
              <a:spcBef>
                <a:spcPts val="300"/>
              </a:spcBef>
              <a:spcAft>
                <a:spcPts val="0"/>
              </a:spcAft>
              <a:buClr>
                <a:schemeClr val="accent3"/>
              </a:buClr>
              <a:buSzPts val="1800"/>
              <a:buChar char="■"/>
            </a:pPr>
            <a:r>
              <a:rPr lang="en">
                <a:solidFill>
                  <a:schemeClr val="dk2"/>
                </a:solidFill>
              </a:rPr>
              <a:t>School Health Service Provider of the Year Award </a:t>
            </a:r>
            <a:endParaRPr>
              <a:solidFill>
                <a:schemeClr val="dk2"/>
              </a:solidFill>
            </a:endParaRPr>
          </a:p>
          <a:p>
            <a:pPr marL="457200" lvl="0" indent="-342900" algn="l" rtl="0">
              <a:lnSpc>
                <a:spcPct val="100000"/>
              </a:lnSpc>
              <a:spcBef>
                <a:spcPts val="300"/>
              </a:spcBef>
              <a:spcAft>
                <a:spcPts val="0"/>
              </a:spcAft>
              <a:buClr>
                <a:schemeClr val="accent3"/>
              </a:buClr>
              <a:buSzPts val="1800"/>
              <a:buChar char="●"/>
            </a:pPr>
            <a:r>
              <a:rPr lang="en">
                <a:solidFill>
                  <a:schemeClr val="dk2"/>
                </a:solidFill>
              </a:rPr>
              <a:t>Information to be Covered:</a:t>
            </a:r>
            <a:endParaRPr>
              <a:solidFill>
                <a:schemeClr val="dk2"/>
              </a:solidFill>
            </a:endParaRPr>
          </a:p>
          <a:p>
            <a:pPr marL="914400" lvl="1" indent="-342900" algn="l" rtl="0">
              <a:lnSpc>
                <a:spcPct val="100000"/>
              </a:lnSpc>
              <a:spcBef>
                <a:spcPts val="300"/>
              </a:spcBef>
              <a:spcAft>
                <a:spcPts val="0"/>
              </a:spcAft>
              <a:buClr>
                <a:schemeClr val="accent3"/>
              </a:buClr>
              <a:buSzPts val="1800"/>
              <a:buChar char="■"/>
            </a:pPr>
            <a:r>
              <a:rPr lang="en">
                <a:solidFill>
                  <a:schemeClr val="dk2"/>
                </a:solidFill>
              </a:rPr>
              <a:t>Award Programs Overview</a:t>
            </a:r>
            <a:endParaRPr>
              <a:solidFill>
                <a:schemeClr val="dk2"/>
              </a:solidFill>
            </a:endParaRPr>
          </a:p>
          <a:p>
            <a:pPr marL="914400" lvl="1" indent="-342900" algn="l" rtl="0">
              <a:lnSpc>
                <a:spcPct val="100000"/>
              </a:lnSpc>
              <a:spcBef>
                <a:spcPts val="300"/>
              </a:spcBef>
              <a:spcAft>
                <a:spcPts val="0"/>
              </a:spcAft>
              <a:buClr>
                <a:schemeClr val="accent3"/>
              </a:buClr>
              <a:buSzPts val="1800"/>
              <a:buChar char="■"/>
            </a:pPr>
            <a:r>
              <a:rPr lang="en">
                <a:solidFill>
                  <a:schemeClr val="dk2"/>
                </a:solidFill>
              </a:rPr>
              <a:t>Benefits of the Awards Participation </a:t>
            </a:r>
            <a:endParaRPr>
              <a:solidFill>
                <a:schemeClr val="dk2"/>
              </a:solidFill>
            </a:endParaRPr>
          </a:p>
          <a:p>
            <a:pPr marL="914400" lvl="1" indent="-342900" algn="l" rtl="0">
              <a:lnSpc>
                <a:spcPct val="100000"/>
              </a:lnSpc>
              <a:spcBef>
                <a:spcPts val="300"/>
              </a:spcBef>
              <a:spcAft>
                <a:spcPts val="0"/>
              </a:spcAft>
              <a:buClr>
                <a:schemeClr val="accent3"/>
              </a:buClr>
              <a:buSzPts val="1800"/>
              <a:buChar char="■"/>
            </a:pPr>
            <a:r>
              <a:rPr lang="en">
                <a:solidFill>
                  <a:schemeClr val="dk2"/>
                </a:solidFill>
              </a:rPr>
              <a:t>Selection Process &amp; Timelines</a:t>
            </a:r>
            <a:endParaRPr>
              <a:solidFill>
                <a:schemeClr val="dk2"/>
              </a:solidFill>
            </a:endParaRPr>
          </a:p>
          <a:p>
            <a:pPr marL="914400" lvl="1" indent="-342900" algn="l" rtl="0">
              <a:lnSpc>
                <a:spcPct val="100000"/>
              </a:lnSpc>
              <a:spcBef>
                <a:spcPts val="300"/>
              </a:spcBef>
              <a:spcAft>
                <a:spcPts val="0"/>
              </a:spcAft>
              <a:buClr>
                <a:schemeClr val="accent3"/>
              </a:buClr>
              <a:buSzPts val="1800"/>
              <a:buChar char="■"/>
            </a:pPr>
            <a:r>
              <a:rPr lang="en">
                <a:solidFill>
                  <a:schemeClr val="dk2"/>
                </a:solidFill>
              </a:rPr>
              <a:t>Application Process, Portals, &amp; Tips</a:t>
            </a:r>
            <a:endParaRPr>
              <a:solidFill>
                <a:schemeClr val="dk2"/>
              </a:solidFill>
            </a:endParaRPr>
          </a:p>
          <a:p>
            <a:pPr marL="914400" lvl="1" indent="-342900" algn="l" rtl="0">
              <a:lnSpc>
                <a:spcPct val="100000"/>
              </a:lnSpc>
              <a:spcBef>
                <a:spcPts val="300"/>
              </a:spcBef>
              <a:spcAft>
                <a:spcPts val="0"/>
              </a:spcAft>
              <a:buClr>
                <a:schemeClr val="accent3"/>
              </a:buClr>
              <a:buSzPts val="1800"/>
              <a:buChar char="■"/>
            </a:pPr>
            <a:r>
              <a:rPr lang="en">
                <a:solidFill>
                  <a:schemeClr val="dk2"/>
                </a:solidFill>
              </a:rPr>
              <a:t>Next Steps</a:t>
            </a:r>
            <a:endParaRPr>
              <a:solidFill>
                <a:schemeClr val="dk2"/>
              </a:solidFill>
            </a:endParaRPr>
          </a:p>
          <a:p>
            <a:pPr marL="914400" lvl="1" indent="-342900" algn="l" rtl="0">
              <a:lnSpc>
                <a:spcPct val="100000"/>
              </a:lnSpc>
              <a:spcBef>
                <a:spcPts val="300"/>
              </a:spcBef>
              <a:spcAft>
                <a:spcPts val="0"/>
              </a:spcAft>
              <a:buClr>
                <a:schemeClr val="accent3"/>
              </a:buClr>
              <a:buSzPts val="1800"/>
              <a:buChar char="■"/>
            </a:pPr>
            <a:r>
              <a:rPr lang="en">
                <a:solidFill>
                  <a:schemeClr val="dk2"/>
                </a:solidFill>
              </a:rPr>
              <a:t>Questions</a:t>
            </a:r>
            <a:endParaRPr>
              <a:solidFill>
                <a:schemeClr val="dk2"/>
              </a:solidFill>
            </a:endParaRPr>
          </a:p>
          <a:p>
            <a:pPr marL="0" lvl="0" indent="0" algn="l" rtl="0">
              <a:lnSpc>
                <a:spcPct val="100000"/>
              </a:lnSpc>
              <a:spcBef>
                <a:spcPts val="750"/>
              </a:spcBef>
              <a:spcAft>
                <a:spcPts val="0"/>
              </a:spcAft>
              <a:buSzPts val="1800"/>
              <a:buNone/>
            </a:pPr>
            <a:endParaRPr/>
          </a:p>
        </p:txBody>
      </p:sp>
      <p:sp>
        <p:nvSpPr>
          <p:cNvPr id="227" name="Google Shape;227;p3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7"/>
          <p:cNvSpPr txBox="1">
            <a:spLocks noGrp="1"/>
          </p:cNvSpPr>
          <p:nvPr>
            <p:ph type="title"/>
          </p:nvPr>
        </p:nvSpPr>
        <p:spPr>
          <a:xfrm>
            <a:off x="311700" y="140225"/>
            <a:ext cx="8520600" cy="90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School Support &amp; Health Service Provider Awards</a:t>
            </a:r>
            <a:endParaRPr>
              <a:solidFill>
                <a:schemeClr val="dk1"/>
              </a:solidFill>
            </a:endParaRPr>
          </a:p>
          <a:p>
            <a:pPr marL="0" lvl="0" indent="0" algn="l" rtl="0">
              <a:spcBef>
                <a:spcPts val="0"/>
              </a:spcBef>
              <a:spcAft>
                <a:spcPts val="0"/>
              </a:spcAft>
              <a:buNone/>
            </a:pPr>
            <a:endParaRPr/>
          </a:p>
        </p:txBody>
      </p:sp>
      <p:sp>
        <p:nvSpPr>
          <p:cNvPr id="233" name="Google Shape;233;p37"/>
          <p:cNvSpPr txBox="1">
            <a:spLocks noGrp="1"/>
          </p:cNvSpPr>
          <p:nvPr>
            <p:ph type="body" idx="1"/>
          </p:nvPr>
        </p:nvSpPr>
        <p:spPr>
          <a:xfrm>
            <a:off x="311700" y="1196725"/>
            <a:ext cx="8520600" cy="31335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Clr>
                <a:srgbClr val="C44B27"/>
              </a:buClr>
              <a:buSzPts val="1800"/>
              <a:buFont typeface="Public Sans"/>
              <a:buChar char="●"/>
            </a:pPr>
            <a:r>
              <a:rPr lang="en">
                <a:solidFill>
                  <a:schemeClr val="dk2"/>
                </a:solidFill>
              </a:rPr>
              <a:t>The Louisiana </a:t>
            </a:r>
            <a:r>
              <a:rPr lang="en" b="1">
                <a:solidFill>
                  <a:schemeClr val="dk2"/>
                </a:solidFill>
              </a:rPr>
              <a:t>Department</a:t>
            </a:r>
            <a:r>
              <a:rPr lang="en">
                <a:solidFill>
                  <a:schemeClr val="dk2"/>
                </a:solidFill>
              </a:rPr>
              <a:t> of Education recognizes that </a:t>
            </a:r>
            <a:r>
              <a:rPr lang="en" b="1">
                <a:solidFill>
                  <a:schemeClr val="dk2"/>
                </a:solidFill>
              </a:rPr>
              <a:t>outstanding school support employees and school health service providers </a:t>
            </a:r>
            <a:r>
              <a:rPr lang="en">
                <a:solidFill>
                  <a:schemeClr val="dk2"/>
                </a:solidFill>
              </a:rPr>
              <a:t>play a vital role in the educational process. </a:t>
            </a:r>
            <a:endParaRPr>
              <a:solidFill>
                <a:schemeClr val="dk2"/>
              </a:solidFill>
            </a:endParaRPr>
          </a:p>
          <a:p>
            <a:pPr marL="457200" lvl="0" indent="-342900" algn="l" rtl="0">
              <a:lnSpc>
                <a:spcPct val="100000"/>
              </a:lnSpc>
              <a:spcBef>
                <a:spcPts val="600"/>
              </a:spcBef>
              <a:spcAft>
                <a:spcPts val="0"/>
              </a:spcAft>
              <a:buClr>
                <a:srgbClr val="C44B27"/>
              </a:buClr>
              <a:buSzPts val="1800"/>
              <a:buFont typeface="Public Sans"/>
              <a:buChar char="●"/>
            </a:pPr>
            <a:r>
              <a:rPr lang="en">
                <a:solidFill>
                  <a:schemeClr val="dk2"/>
                </a:solidFill>
              </a:rPr>
              <a:t>Through the following awards programs, some of the state’s most exceptional support staff are recognized and celebrated. </a:t>
            </a:r>
            <a:endParaRPr>
              <a:solidFill>
                <a:schemeClr val="dk2"/>
              </a:solidFill>
            </a:endParaRPr>
          </a:p>
          <a:p>
            <a:pPr marL="914400" lvl="1" indent="-342900" algn="l" rtl="0">
              <a:lnSpc>
                <a:spcPct val="100000"/>
              </a:lnSpc>
              <a:spcBef>
                <a:spcPts val="0"/>
              </a:spcBef>
              <a:spcAft>
                <a:spcPts val="0"/>
              </a:spcAft>
              <a:buClr>
                <a:srgbClr val="C44B27"/>
              </a:buClr>
              <a:buSzPts val="1800"/>
              <a:buFont typeface="Public Sans"/>
              <a:buChar char="■"/>
            </a:pPr>
            <a:r>
              <a:rPr lang="en">
                <a:solidFill>
                  <a:schemeClr val="dk2"/>
                </a:solidFill>
              </a:rPr>
              <a:t>Outstanding School Support Employee of the Year (OSSE) </a:t>
            </a:r>
            <a:endParaRPr>
              <a:solidFill>
                <a:schemeClr val="dk2"/>
              </a:solidFill>
            </a:endParaRPr>
          </a:p>
          <a:p>
            <a:pPr marL="914400" lvl="1" indent="-342900" algn="l" rtl="0">
              <a:lnSpc>
                <a:spcPct val="100000"/>
              </a:lnSpc>
              <a:spcBef>
                <a:spcPts val="0"/>
              </a:spcBef>
              <a:spcAft>
                <a:spcPts val="0"/>
              </a:spcAft>
              <a:buClr>
                <a:srgbClr val="C44B27"/>
              </a:buClr>
              <a:buSzPts val="1800"/>
              <a:buFont typeface="Public Sans"/>
              <a:buChar char="■"/>
            </a:pPr>
            <a:r>
              <a:rPr lang="en">
                <a:solidFill>
                  <a:schemeClr val="dk2"/>
                </a:solidFill>
              </a:rPr>
              <a:t>School Health Service Provider of the Year (SHSPY)</a:t>
            </a:r>
            <a:endParaRPr>
              <a:solidFill>
                <a:schemeClr val="dk2"/>
              </a:solidFill>
            </a:endParaRPr>
          </a:p>
          <a:p>
            <a:pPr marL="914400" lvl="0" indent="0" algn="l" rtl="0">
              <a:lnSpc>
                <a:spcPct val="100000"/>
              </a:lnSpc>
              <a:spcBef>
                <a:spcPts val="0"/>
              </a:spcBef>
              <a:spcAft>
                <a:spcPts val="0"/>
              </a:spcAft>
              <a:buNone/>
            </a:pPr>
            <a:endParaRPr>
              <a:solidFill>
                <a:schemeClr val="dk2"/>
              </a:solidFill>
            </a:endParaRPr>
          </a:p>
          <a:p>
            <a:pPr marL="0" lvl="0" indent="0" algn="l" rtl="0">
              <a:lnSpc>
                <a:spcPct val="100000"/>
              </a:lnSpc>
              <a:spcBef>
                <a:spcPts val="0"/>
              </a:spcBef>
              <a:spcAft>
                <a:spcPts val="0"/>
              </a:spcAft>
              <a:buNone/>
            </a:pPr>
            <a:endParaRPr/>
          </a:p>
        </p:txBody>
      </p:sp>
      <p:sp>
        <p:nvSpPr>
          <p:cNvPr id="234" name="Google Shape;234;p3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8"/>
          <p:cNvSpPr txBox="1">
            <a:spLocks noGrp="1"/>
          </p:cNvSpPr>
          <p:nvPr>
            <p:ph type="ctrTitle"/>
          </p:nvPr>
        </p:nvSpPr>
        <p:spPr>
          <a:xfrm>
            <a:off x="421725" y="740675"/>
            <a:ext cx="8221200" cy="7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Benefits of Participation </a:t>
            </a:r>
            <a:endParaRPr/>
          </a:p>
        </p:txBody>
      </p:sp>
      <p:sp>
        <p:nvSpPr>
          <p:cNvPr id="240" name="Google Shape;240;p3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9"/>
          <p:cNvSpPr txBox="1">
            <a:spLocks noGrp="1"/>
          </p:cNvSpPr>
          <p:nvPr>
            <p:ph type="title"/>
          </p:nvPr>
        </p:nvSpPr>
        <p:spPr>
          <a:xfrm>
            <a:off x="311700" y="140225"/>
            <a:ext cx="8520600" cy="572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2800"/>
              <a:buNone/>
            </a:pPr>
            <a:r>
              <a:rPr lang="en"/>
              <a:t>Benefits to School Systems</a:t>
            </a:r>
            <a:endParaRPr/>
          </a:p>
        </p:txBody>
      </p:sp>
      <p:sp>
        <p:nvSpPr>
          <p:cNvPr id="247" name="Google Shape;247;p39"/>
          <p:cNvSpPr txBox="1">
            <a:spLocks noGrp="1"/>
          </p:cNvSpPr>
          <p:nvPr>
            <p:ph type="body" idx="1"/>
          </p:nvPr>
        </p:nvSpPr>
        <p:spPr>
          <a:xfrm>
            <a:off x="311700" y="848075"/>
            <a:ext cx="8520600" cy="3482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750"/>
              </a:spcBef>
              <a:spcAft>
                <a:spcPts val="0"/>
              </a:spcAft>
              <a:buSzPts val="1800"/>
              <a:buNone/>
            </a:pPr>
            <a:r>
              <a:rPr lang="en" b="1">
                <a:solidFill>
                  <a:schemeClr val="dk2"/>
                </a:solidFill>
              </a:rPr>
              <a:t>Provides school systems with the opportunity to</a:t>
            </a:r>
            <a:endParaRPr b="1">
              <a:solidFill>
                <a:schemeClr val="dk2"/>
              </a:solidFill>
            </a:endParaRPr>
          </a:p>
          <a:p>
            <a:pPr marL="457200" lvl="0" indent="-349250" algn="l" rtl="0">
              <a:lnSpc>
                <a:spcPct val="100000"/>
              </a:lnSpc>
              <a:spcBef>
                <a:spcPts val="1200"/>
              </a:spcBef>
              <a:spcAft>
                <a:spcPts val="0"/>
              </a:spcAft>
              <a:buClr>
                <a:schemeClr val="accent3"/>
              </a:buClr>
              <a:buSzPts val="1900"/>
              <a:buChar char="●"/>
            </a:pPr>
            <a:r>
              <a:rPr lang="en" b="1">
                <a:solidFill>
                  <a:srgbClr val="4D4D4F"/>
                </a:solidFill>
              </a:rPr>
              <a:t>Recognize, honor, and celebrate outstanding</a:t>
            </a:r>
            <a:r>
              <a:rPr lang="en">
                <a:solidFill>
                  <a:srgbClr val="4D4D4F"/>
                </a:solidFill>
              </a:rPr>
              <a:t> school support employees and school health service providers who make a meaningful difference for students.</a:t>
            </a:r>
            <a:endParaRPr>
              <a:solidFill>
                <a:srgbClr val="4D4D4F"/>
              </a:solidFill>
            </a:endParaRPr>
          </a:p>
          <a:p>
            <a:pPr marL="457200" lvl="0" indent="-349250" algn="l" rtl="0">
              <a:lnSpc>
                <a:spcPct val="100000"/>
              </a:lnSpc>
              <a:spcBef>
                <a:spcPts val="750"/>
              </a:spcBef>
              <a:spcAft>
                <a:spcPts val="0"/>
              </a:spcAft>
              <a:buClr>
                <a:schemeClr val="accent3"/>
              </a:buClr>
              <a:buSzPts val="1900"/>
              <a:buChar char="●"/>
            </a:pPr>
            <a:r>
              <a:rPr lang="en" b="1">
                <a:solidFill>
                  <a:srgbClr val="4D4D4F"/>
                </a:solidFill>
              </a:rPr>
              <a:t>Elevate models of excellence</a:t>
            </a:r>
            <a:r>
              <a:rPr lang="en">
                <a:solidFill>
                  <a:srgbClr val="4D4D4F"/>
                </a:solidFill>
              </a:rPr>
              <a:t> and showcase exceptional work contributing to student, school, and school system success.</a:t>
            </a:r>
            <a:endParaRPr>
              <a:solidFill>
                <a:srgbClr val="4D4D4F"/>
              </a:solidFill>
            </a:endParaRPr>
          </a:p>
          <a:p>
            <a:pPr marL="457200" lvl="0" indent="-349250" algn="l" rtl="0">
              <a:lnSpc>
                <a:spcPct val="100000"/>
              </a:lnSpc>
              <a:spcBef>
                <a:spcPts val="750"/>
              </a:spcBef>
              <a:spcAft>
                <a:spcPts val="0"/>
              </a:spcAft>
              <a:buClr>
                <a:schemeClr val="accent3"/>
              </a:buClr>
              <a:buSzPts val="1900"/>
              <a:buChar char="●"/>
            </a:pPr>
            <a:r>
              <a:rPr lang="en" b="1">
                <a:solidFill>
                  <a:srgbClr val="4D4D4F"/>
                </a:solidFill>
              </a:rPr>
              <a:t>Bring statewide attention to great work</a:t>
            </a:r>
            <a:r>
              <a:rPr lang="en">
                <a:solidFill>
                  <a:srgbClr val="4D4D4F"/>
                </a:solidFill>
              </a:rPr>
              <a:t> happening within their schools and school systems.</a:t>
            </a:r>
            <a:endParaRPr>
              <a:solidFill>
                <a:srgbClr val="4D4D4F"/>
              </a:solidFill>
            </a:endParaRPr>
          </a:p>
          <a:p>
            <a:pPr marL="457200" lvl="0" indent="-349250" algn="l" rtl="0">
              <a:lnSpc>
                <a:spcPct val="100000"/>
              </a:lnSpc>
              <a:spcBef>
                <a:spcPts val="750"/>
              </a:spcBef>
              <a:spcAft>
                <a:spcPts val="0"/>
              </a:spcAft>
              <a:buClr>
                <a:schemeClr val="accent3"/>
              </a:buClr>
              <a:buSzPts val="1900"/>
              <a:buChar char="●"/>
            </a:pPr>
            <a:r>
              <a:rPr lang="en" b="1">
                <a:solidFill>
                  <a:srgbClr val="4D4D4F"/>
                </a:solidFill>
              </a:rPr>
              <a:t>Strengthen recruitment, retention, and school pride</a:t>
            </a:r>
            <a:r>
              <a:rPr lang="en">
                <a:solidFill>
                  <a:srgbClr val="4D4D4F"/>
                </a:solidFill>
              </a:rPr>
              <a:t> by celebrating the contributions of outstanding professionals.</a:t>
            </a:r>
            <a:endParaRPr>
              <a:solidFill>
                <a:srgbClr val="4D4D4F"/>
              </a:solidFill>
            </a:endParaRPr>
          </a:p>
          <a:p>
            <a:pPr marL="457200" lvl="0" indent="0" algn="l" rtl="0">
              <a:lnSpc>
                <a:spcPct val="100000"/>
              </a:lnSpc>
              <a:spcBef>
                <a:spcPts val="750"/>
              </a:spcBef>
              <a:spcAft>
                <a:spcPts val="300"/>
              </a:spcAft>
              <a:buNone/>
            </a:pPr>
            <a:endParaRPr b="1">
              <a:solidFill>
                <a:schemeClr val="dk2"/>
              </a:solidFill>
            </a:endParaRPr>
          </a:p>
        </p:txBody>
      </p:sp>
      <p:sp>
        <p:nvSpPr>
          <p:cNvPr id="248" name="Google Shape;248;p3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40"/>
          <p:cNvSpPr txBox="1">
            <a:spLocks noGrp="1"/>
          </p:cNvSpPr>
          <p:nvPr>
            <p:ph type="title"/>
          </p:nvPr>
        </p:nvSpPr>
        <p:spPr>
          <a:xfrm>
            <a:off x="311700" y="140225"/>
            <a:ext cx="8520600" cy="572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2800"/>
              <a:buNone/>
            </a:pPr>
            <a:r>
              <a:rPr lang="en"/>
              <a:t>Benefits to School Systems Continued </a:t>
            </a:r>
            <a:endParaRPr/>
          </a:p>
        </p:txBody>
      </p:sp>
      <p:sp>
        <p:nvSpPr>
          <p:cNvPr id="255" name="Google Shape;255;p40"/>
          <p:cNvSpPr txBox="1">
            <a:spLocks noGrp="1"/>
          </p:cNvSpPr>
          <p:nvPr>
            <p:ph type="body" idx="1"/>
          </p:nvPr>
        </p:nvSpPr>
        <p:spPr>
          <a:xfrm>
            <a:off x="311700" y="848075"/>
            <a:ext cx="8520600" cy="3482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750"/>
              </a:spcBef>
              <a:spcAft>
                <a:spcPts val="0"/>
              </a:spcAft>
              <a:buSzPts val="1800"/>
              <a:buNone/>
            </a:pPr>
            <a:r>
              <a:rPr lang="en" b="1">
                <a:solidFill>
                  <a:schemeClr val="dk2"/>
                </a:solidFill>
              </a:rPr>
              <a:t>Provides school systems with the opportunity to</a:t>
            </a:r>
            <a:endParaRPr b="1">
              <a:solidFill>
                <a:schemeClr val="dk2"/>
              </a:solidFill>
            </a:endParaRPr>
          </a:p>
          <a:p>
            <a:pPr marL="457200" lvl="0" indent="-342900" algn="l" rtl="0">
              <a:lnSpc>
                <a:spcPct val="100000"/>
              </a:lnSpc>
              <a:spcBef>
                <a:spcPts val="1200"/>
              </a:spcBef>
              <a:spcAft>
                <a:spcPts val="0"/>
              </a:spcAft>
              <a:buClr>
                <a:schemeClr val="accent3"/>
              </a:buClr>
              <a:buSzPts val="1800"/>
              <a:buChar char="●"/>
            </a:pPr>
            <a:r>
              <a:rPr lang="en" b="1">
                <a:solidFill>
                  <a:srgbClr val="4D4D4F"/>
                </a:solidFill>
              </a:rPr>
              <a:t>Increase professional visibility and recognition</a:t>
            </a:r>
            <a:r>
              <a:rPr lang="en">
                <a:solidFill>
                  <a:srgbClr val="4D4D4F"/>
                </a:solidFill>
              </a:rPr>
              <a:t> for exceptional employees and providers.</a:t>
            </a:r>
            <a:endParaRPr>
              <a:solidFill>
                <a:srgbClr val="4D4D4F"/>
              </a:solidFill>
            </a:endParaRPr>
          </a:p>
          <a:p>
            <a:pPr marL="457200" lvl="0" indent="-342900" algn="l" rtl="0">
              <a:lnSpc>
                <a:spcPct val="100000"/>
              </a:lnSpc>
              <a:spcBef>
                <a:spcPts val="750"/>
              </a:spcBef>
              <a:spcAft>
                <a:spcPts val="0"/>
              </a:spcAft>
              <a:buClr>
                <a:schemeClr val="accent3"/>
              </a:buClr>
              <a:buSzPts val="1800"/>
              <a:buChar char="●"/>
            </a:pPr>
            <a:r>
              <a:rPr lang="en" b="1">
                <a:solidFill>
                  <a:srgbClr val="4D4D4F"/>
                </a:solidFill>
              </a:rPr>
              <a:t>National Recognition Opportunity:</a:t>
            </a:r>
            <a:r>
              <a:rPr lang="en">
                <a:solidFill>
                  <a:srgbClr val="4D4D4F"/>
                </a:solidFill>
              </a:rPr>
              <a:t> The state OSSE honoree may have the opportunity to pursue </a:t>
            </a:r>
            <a:r>
              <a:rPr lang="en" b="1">
                <a:solidFill>
                  <a:srgbClr val="4D4D4F"/>
                </a:solidFill>
              </a:rPr>
              <a:t>national recognition</a:t>
            </a:r>
            <a:r>
              <a:rPr lang="en">
                <a:solidFill>
                  <a:srgbClr val="4D4D4F"/>
                </a:solidFill>
              </a:rPr>
              <a:t> through the national application process, bringing additional visibility to the honoree and school system. </a:t>
            </a:r>
            <a:endParaRPr>
              <a:solidFill>
                <a:srgbClr val="4D4D4F"/>
              </a:solidFill>
            </a:endParaRPr>
          </a:p>
          <a:p>
            <a:pPr marL="457200" lvl="0" indent="0" algn="l" rtl="0">
              <a:lnSpc>
                <a:spcPct val="100000"/>
              </a:lnSpc>
              <a:spcBef>
                <a:spcPts val="750"/>
              </a:spcBef>
              <a:spcAft>
                <a:spcPts val="300"/>
              </a:spcAft>
              <a:buNone/>
            </a:pPr>
            <a:endParaRPr b="1">
              <a:solidFill>
                <a:schemeClr val="dk2"/>
              </a:solidFill>
            </a:endParaRPr>
          </a:p>
        </p:txBody>
      </p:sp>
      <p:sp>
        <p:nvSpPr>
          <p:cNvPr id="256" name="Google Shape;256;p4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1"/>
          <p:cNvSpPr txBox="1">
            <a:spLocks noGrp="1"/>
          </p:cNvSpPr>
          <p:nvPr>
            <p:ph type="title"/>
          </p:nvPr>
        </p:nvSpPr>
        <p:spPr>
          <a:xfrm>
            <a:off x="311700" y="140225"/>
            <a:ext cx="8520600" cy="572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2800"/>
              <a:buNone/>
            </a:pPr>
            <a:r>
              <a:rPr lang="en"/>
              <a:t>Benefits to Candidates</a:t>
            </a:r>
            <a:endParaRPr/>
          </a:p>
        </p:txBody>
      </p:sp>
      <p:sp>
        <p:nvSpPr>
          <p:cNvPr id="263" name="Google Shape;263;p41"/>
          <p:cNvSpPr txBox="1">
            <a:spLocks noGrp="1"/>
          </p:cNvSpPr>
          <p:nvPr>
            <p:ph type="body" idx="1"/>
          </p:nvPr>
        </p:nvSpPr>
        <p:spPr>
          <a:xfrm>
            <a:off x="311700" y="848075"/>
            <a:ext cx="8520600" cy="3482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750"/>
              </a:spcBef>
              <a:spcAft>
                <a:spcPts val="0"/>
              </a:spcAft>
              <a:buSzPts val="1800"/>
              <a:buNone/>
            </a:pPr>
            <a:r>
              <a:rPr lang="en" b="1">
                <a:solidFill>
                  <a:schemeClr val="dk2"/>
                </a:solidFill>
              </a:rPr>
              <a:t>Provides the candidate the opportunity to</a:t>
            </a:r>
            <a:endParaRPr b="1">
              <a:solidFill>
                <a:schemeClr val="dk2"/>
              </a:solidFill>
            </a:endParaRPr>
          </a:p>
          <a:p>
            <a:pPr marL="457200" lvl="0" indent="-342900" algn="l" rtl="0">
              <a:lnSpc>
                <a:spcPct val="100000"/>
              </a:lnSpc>
              <a:spcBef>
                <a:spcPts val="1200"/>
              </a:spcBef>
              <a:spcAft>
                <a:spcPts val="0"/>
              </a:spcAft>
              <a:buClr>
                <a:schemeClr val="accent3"/>
              </a:buClr>
              <a:buSzPts val="1800"/>
              <a:buChar char="●"/>
            </a:pPr>
            <a:r>
              <a:rPr lang="en">
                <a:solidFill>
                  <a:srgbClr val="4E4E51"/>
                </a:solidFill>
              </a:rPr>
              <a:t>Be </a:t>
            </a:r>
            <a:r>
              <a:rPr lang="en" b="1">
                <a:solidFill>
                  <a:srgbClr val="4E4E51"/>
                </a:solidFill>
              </a:rPr>
              <a:t>recognized and celebrated</a:t>
            </a:r>
            <a:r>
              <a:rPr lang="en">
                <a:solidFill>
                  <a:srgbClr val="4E4E51"/>
                </a:solidFill>
              </a:rPr>
              <a:t> for their outstanding work, dedication, expertise, and contributions to students and schools.</a:t>
            </a:r>
            <a:endParaRPr>
              <a:solidFill>
                <a:srgbClr val="4E4E51"/>
              </a:solidFill>
            </a:endParaRPr>
          </a:p>
          <a:p>
            <a:pPr marL="457200" lvl="0" indent="-342900" algn="l" rtl="0">
              <a:lnSpc>
                <a:spcPct val="100000"/>
              </a:lnSpc>
              <a:spcBef>
                <a:spcPts val="750"/>
              </a:spcBef>
              <a:spcAft>
                <a:spcPts val="0"/>
              </a:spcAft>
              <a:buClr>
                <a:schemeClr val="accent3"/>
              </a:buClr>
              <a:buSzPts val="1800"/>
              <a:buChar char="●"/>
            </a:pPr>
            <a:r>
              <a:rPr lang="en" b="1">
                <a:solidFill>
                  <a:srgbClr val="4E4E51"/>
                </a:solidFill>
              </a:rPr>
              <a:t>Elevate their voice and share their story</a:t>
            </a:r>
            <a:r>
              <a:rPr lang="en">
                <a:solidFill>
                  <a:srgbClr val="4E4E51"/>
                </a:solidFill>
              </a:rPr>
              <a:t> as an example of excellence in their profession and school community.</a:t>
            </a:r>
            <a:endParaRPr>
              <a:solidFill>
                <a:srgbClr val="4E4E51"/>
              </a:solidFill>
            </a:endParaRPr>
          </a:p>
          <a:p>
            <a:pPr marL="457200" lvl="0" indent="-342900" algn="l" rtl="0">
              <a:lnSpc>
                <a:spcPct val="100000"/>
              </a:lnSpc>
              <a:spcBef>
                <a:spcPts val="750"/>
              </a:spcBef>
              <a:spcAft>
                <a:spcPts val="0"/>
              </a:spcAft>
              <a:buClr>
                <a:schemeClr val="accent3"/>
              </a:buClr>
              <a:buSzPts val="1800"/>
              <a:buChar char="●"/>
            </a:pPr>
            <a:r>
              <a:rPr lang="en" b="1">
                <a:solidFill>
                  <a:srgbClr val="4E4E51"/>
                </a:solidFill>
              </a:rPr>
              <a:t>Advocate for and elevate their profession</a:t>
            </a:r>
            <a:r>
              <a:rPr lang="en">
                <a:solidFill>
                  <a:srgbClr val="4E4E51"/>
                </a:solidFill>
              </a:rPr>
              <a:t> by highlighting the important role school support employees and school health service providers play in student success.</a:t>
            </a:r>
            <a:endParaRPr>
              <a:solidFill>
                <a:srgbClr val="4E4E51"/>
              </a:solidFill>
            </a:endParaRPr>
          </a:p>
          <a:p>
            <a:pPr marL="457200" lvl="0" indent="-342900" algn="l" rtl="0">
              <a:lnSpc>
                <a:spcPct val="100000"/>
              </a:lnSpc>
              <a:spcBef>
                <a:spcPts val="750"/>
              </a:spcBef>
              <a:spcAft>
                <a:spcPts val="0"/>
              </a:spcAft>
              <a:buClr>
                <a:schemeClr val="accent3"/>
              </a:buClr>
              <a:buSzPts val="1800"/>
              <a:buChar char="●"/>
            </a:pPr>
            <a:r>
              <a:rPr lang="en" b="1">
                <a:solidFill>
                  <a:srgbClr val="4E4E51"/>
                </a:solidFill>
              </a:rPr>
              <a:t>Build relationships, expand their professional network, and connect</a:t>
            </a:r>
            <a:r>
              <a:rPr lang="en">
                <a:solidFill>
                  <a:srgbClr val="4E4E51"/>
                </a:solidFill>
              </a:rPr>
              <a:t> with exceptional professionals across Louisiana.</a:t>
            </a:r>
            <a:endParaRPr>
              <a:solidFill>
                <a:srgbClr val="4E4E51"/>
              </a:solidFill>
            </a:endParaRPr>
          </a:p>
          <a:p>
            <a:pPr marL="457200" lvl="0" indent="0" algn="l" rtl="0">
              <a:lnSpc>
                <a:spcPct val="100000"/>
              </a:lnSpc>
              <a:spcBef>
                <a:spcPts val="750"/>
              </a:spcBef>
              <a:spcAft>
                <a:spcPts val="300"/>
              </a:spcAft>
              <a:buNone/>
            </a:pPr>
            <a:endParaRPr>
              <a:solidFill>
                <a:srgbClr val="4E4E51"/>
              </a:solidFill>
            </a:endParaRPr>
          </a:p>
        </p:txBody>
      </p:sp>
      <p:sp>
        <p:nvSpPr>
          <p:cNvPr id="264" name="Google Shape;264;p4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42"/>
          <p:cNvSpPr txBox="1">
            <a:spLocks noGrp="1"/>
          </p:cNvSpPr>
          <p:nvPr>
            <p:ph type="title"/>
          </p:nvPr>
        </p:nvSpPr>
        <p:spPr>
          <a:xfrm>
            <a:off x="311700" y="140225"/>
            <a:ext cx="8520600" cy="572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2800"/>
              <a:buNone/>
            </a:pPr>
            <a:r>
              <a:rPr lang="en" dirty="0"/>
              <a:t>Benefits to Candidates Continued </a:t>
            </a:r>
            <a:endParaRPr dirty="0"/>
          </a:p>
        </p:txBody>
      </p:sp>
      <p:sp>
        <p:nvSpPr>
          <p:cNvPr id="271" name="Google Shape;271;p42"/>
          <p:cNvSpPr txBox="1">
            <a:spLocks noGrp="1"/>
          </p:cNvSpPr>
          <p:nvPr>
            <p:ph type="body" idx="1"/>
          </p:nvPr>
        </p:nvSpPr>
        <p:spPr>
          <a:xfrm>
            <a:off x="311700" y="848075"/>
            <a:ext cx="8520600" cy="3482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750"/>
              </a:spcBef>
              <a:spcAft>
                <a:spcPts val="0"/>
              </a:spcAft>
              <a:buSzPts val="1800"/>
              <a:buNone/>
            </a:pPr>
            <a:r>
              <a:rPr lang="en" b="1">
                <a:solidFill>
                  <a:schemeClr val="dk2"/>
                </a:solidFill>
              </a:rPr>
              <a:t>Provides the candidate the opportunity to</a:t>
            </a:r>
            <a:endParaRPr>
              <a:solidFill>
                <a:srgbClr val="4E4E51"/>
              </a:solidFill>
            </a:endParaRPr>
          </a:p>
          <a:p>
            <a:pPr marL="457200" lvl="0" indent="-342900" algn="l" rtl="0">
              <a:lnSpc>
                <a:spcPct val="100000"/>
              </a:lnSpc>
              <a:spcBef>
                <a:spcPts val="1200"/>
              </a:spcBef>
              <a:spcAft>
                <a:spcPts val="0"/>
              </a:spcAft>
              <a:buClr>
                <a:schemeClr val="accent3"/>
              </a:buClr>
              <a:buSzPts val="1800"/>
              <a:buChar char="●"/>
            </a:pPr>
            <a:r>
              <a:rPr lang="en" b="1">
                <a:solidFill>
                  <a:srgbClr val="4E4E51"/>
                </a:solidFill>
              </a:rPr>
              <a:t>Inspire and represent</a:t>
            </a:r>
            <a:r>
              <a:rPr lang="en">
                <a:solidFill>
                  <a:srgbClr val="4E4E51"/>
                </a:solidFill>
              </a:rPr>
              <a:t> their profession through statewide recognition and engagement.</a:t>
            </a:r>
            <a:endParaRPr>
              <a:solidFill>
                <a:srgbClr val="4E4E51"/>
              </a:solidFill>
            </a:endParaRPr>
          </a:p>
          <a:p>
            <a:pPr marL="457200" lvl="0" indent="-342900" algn="l" rtl="0">
              <a:lnSpc>
                <a:spcPct val="100000"/>
              </a:lnSpc>
              <a:spcBef>
                <a:spcPts val="750"/>
              </a:spcBef>
              <a:spcAft>
                <a:spcPts val="300"/>
              </a:spcAft>
              <a:buClr>
                <a:schemeClr val="accent3"/>
              </a:buClr>
              <a:buSzPts val="1800"/>
              <a:buChar char="●"/>
            </a:pPr>
            <a:r>
              <a:rPr lang="en" b="1">
                <a:solidFill>
                  <a:srgbClr val="4E4E51"/>
                </a:solidFill>
              </a:rPr>
              <a:t>National Recognition Opportunity:</a:t>
            </a:r>
            <a:r>
              <a:rPr lang="en">
                <a:solidFill>
                  <a:srgbClr val="4E4E51"/>
                </a:solidFill>
              </a:rPr>
              <a:t> The Louisiana Outstanding School Support Employee of the Year may have the opportunity to submit a national application and compete for national recognition. </a:t>
            </a:r>
            <a:endParaRPr>
              <a:solidFill>
                <a:srgbClr val="4E4E51"/>
              </a:solidFill>
            </a:endParaRPr>
          </a:p>
        </p:txBody>
      </p:sp>
      <p:sp>
        <p:nvSpPr>
          <p:cNvPr id="272" name="Google Shape;272;p4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3"/>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National RISE (Recognizing Inspiring School Employees) Award</a:t>
            </a:r>
            <a:endParaRPr dirty="0">
              <a:solidFill>
                <a:schemeClr val="dk1"/>
              </a:solidFill>
            </a:endParaRPr>
          </a:p>
          <a:p>
            <a:pPr marL="0" lvl="0" indent="0" algn="l" rtl="0">
              <a:spcBef>
                <a:spcPts val="0"/>
              </a:spcBef>
              <a:spcAft>
                <a:spcPts val="0"/>
              </a:spcAft>
              <a:buNone/>
            </a:pPr>
            <a:endParaRPr dirty="0"/>
          </a:p>
        </p:txBody>
      </p:sp>
      <p:sp>
        <p:nvSpPr>
          <p:cNvPr id="278" name="Google Shape;278;p43"/>
          <p:cNvSpPr txBox="1">
            <a:spLocks noGrp="1"/>
          </p:cNvSpPr>
          <p:nvPr>
            <p:ph type="body" idx="1"/>
          </p:nvPr>
        </p:nvSpPr>
        <p:spPr>
          <a:xfrm>
            <a:off x="311700" y="1315900"/>
            <a:ext cx="4434000" cy="348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Char char="●"/>
            </a:pPr>
            <a:r>
              <a:rPr lang="en" dirty="0"/>
              <a:t>The overall Outstanding School Support Employee of the Year may submit a national application, competing for the national title.</a:t>
            </a:r>
            <a:endParaRPr dirty="0"/>
          </a:p>
          <a:p>
            <a:pPr marL="457200" lvl="0" indent="-342900" algn="l" rtl="0">
              <a:spcBef>
                <a:spcPts val="0"/>
              </a:spcBef>
              <a:spcAft>
                <a:spcPts val="0"/>
              </a:spcAft>
              <a:buClr>
                <a:schemeClr val="dk2"/>
              </a:buClr>
              <a:buSzPts val="1800"/>
              <a:buChar char="●"/>
            </a:pPr>
            <a:r>
              <a:rPr lang="en" dirty="0"/>
              <a:t>This year, our state-level 2025 OSSE Overall Honoree was named the overall National RISE Winner.</a:t>
            </a:r>
            <a:endParaRPr dirty="0"/>
          </a:p>
          <a:p>
            <a:pPr marL="457200" lvl="0" indent="-342900" algn="l" rtl="0">
              <a:spcBef>
                <a:spcPts val="0"/>
              </a:spcBef>
              <a:spcAft>
                <a:spcPts val="0"/>
              </a:spcAft>
              <a:buClr>
                <a:schemeClr val="dk2"/>
              </a:buClr>
              <a:buSzPts val="1800"/>
              <a:buChar char="●"/>
            </a:pPr>
            <a:r>
              <a:rPr lang="en" b="1" dirty="0"/>
              <a:t>Check out the National RISE video </a:t>
            </a:r>
            <a:r>
              <a:rPr lang="en" dirty="0"/>
              <a:t>to see Mrs. Wagner’s (Louisiana) story.  </a:t>
            </a:r>
            <a:endParaRPr dirty="0"/>
          </a:p>
          <a:p>
            <a:pPr marL="0" lvl="0" indent="0" algn="l" rtl="0">
              <a:spcBef>
                <a:spcPts val="0"/>
              </a:spcBef>
              <a:spcAft>
                <a:spcPts val="0"/>
              </a:spcAft>
              <a:buNone/>
            </a:pPr>
            <a:endParaRPr dirty="0"/>
          </a:p>
        </p:txBody>
      </p:sp>
      <p:sp>
        <p:nvSpPr>
          <p:cNvPr id="279" name="Google Shape;279;p4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a:t>
            </a:fld>
            <a:endParaRPr/>
          </a:p>
        </p:txBody>
      </p:sp>
      <p:pic>
        <p:nvPicPr>
          <p:cNvPr id="280" name="Google Shape;280;p43" descr="This year’s winner of the Recognizing Inspiring School Employees (RISE) Award, Ms. Donella Wagner, exemplifies everything the award represents by not only striving for excellence in her work but going above and beyond to support her students and school. &#10; &#10;Congratulations Ms. Donella on your well-deserved honor!" title="Recognizing Inspiring School Employees (RISE) Award Winner 2026: Ms. Donella Wagner">
            <a:hlinkClick r:id="rId3"/>
          </p:cNvPr>
          <p:cNvPicPr preferRelativeResize="0"/>
          <p:nvPr/>
        </p:nvPicPr>
        <p:blipFill>
          <a:blip r:embed="rId4">
            <a:alphaModFix/>
          </a:blip>
          <a:stretch>
            <a:fillRect/>
          </a:stretch>
        </p:blipFill>
        <p:spPr>
          <a:xfrm>
            <a:off x="4891850" y="1240975"/>
            <a:ext cx="3940450" cy="2216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4"/>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National RISE (Recognizing Inspiring School </a:t>
            </a:r>
            <a:r>
              <a:rPr lang="en">
                <a:solidFill>
                  <a:schemeClr val="dk1"/>
                </a:solidFill>
              </a:rPr>
              <a:t>Employees)</a:t>
            </a:r>
            <a:endParaRPr dirty="0">
              <a:solidFill>
                <a:schemeClr val="dk1"/>
              </a:solidFill>
            </a:endParaRPr>
          </a:p>
          <a:p>
            <a:pPr marL="0" lvl="0" indent="0" algn="l" rtl="0">
              <a:spcBef>
                <a:spcPts val="0"/>
              </a:spcBef>
              <a:spcAft>
                <a:spcPts val="0"/>
              </a:spcAft>
              <a:buNone/>
            </a:pPr>
            <a:endParaRPr dirty="0"/>
          </a:p>
        </p:txBody>
      </p:sp>
      <p:pic>
        <p:nvPicPr>
          <p:cNvPr id="287" name="Google Shape;287;p44" descr="55055555528_420577a7fc_c.jpg &#10;photo"/>
          <p:cNvPicPr preferRelativeResize="0"/>
          <p:nvPr/>
        </p:nvPicPr>
        <p:blipFill>
          <a:blip r:embed="rId3">
            <a:alphaModFix/>
          </a:blip>
          <a:stretch>
            <a:fillRect/>
          </a:stretch>
        </p:blipFill>
        <p:spPr>
          <a:xfrm>
            <a:off x="1010450" y="1095450"/>
            <a:ext cx="6871550" cy="3160900"/>
          </a:xfrm>
          <a:prstGeom prst="rect">
            <a:avLst/>
          </a:prstGeom>
          <a:noFill/>
          <a:ln>
            <a:noFill/>
          </a:ln>
        </p:spPr>
      </p:pic>
      <p:sp>
        <p:nvSpPr>
          <p:cNvPr id="286" name="Google Shape;286;p4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45"/>
          <p:cNvSpPr txBox="1">
            <a:spLocks noGrp="1"/>
          </p:cNvSpPr>
          <p:nvPr>
            <p:ph type="ctrTitle"/>
          </p:nvPr>
        </p:nvSpPr>
        <p:spPr>
          <a:xfrm>
            <a:off x="373550" y="740675"/>
            <a:ext cx="6939300" cy="7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Programs Timeline</a:t>
            </a:r>
            <a:endParaRPr/>
          </a:p>
        </p:txBody>
      </p:sp>
      <p:sp>
        <p:nvSpPr>
          <p:cNvPr id="293" name="Google Shape;293;p4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46"/>
          <p:cNvSpPr txBox="1">
            <a:spLocks noGrp="1"/>
          </p:cNvSpPr>
          <p:nvPr>
            <p:ph type="title"/>
          </p:nvPr>
        </p:nvSpPr>
        <p:spPr>
          <a:xfrm>
            <a:off x="233663"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dirty="0">
                <a:solidFill>
                  <a:schemeClr val="hlink"/>
                </a:solidFill>
                <a:hlinkClick r:id="rId3"/>
              </a:rPr>
              <a:t>Timeline</a:t>
            </a:r>
            <a:endParaRPr dirty="0"/>
          </a:p>
        </p:txBody>
      </p:sp>
      <p:graphicFrame>
        <p:nvGraphicFramePr>
          <p:cNvPr id="300" name="Google Shape;300;p46"/>
          <p:cNvGraphicFramePr/>
          <p:nvPr>
            <p:extLst>
              <p:ext uri="{D42A27DB-BD31-4B8C-83A1-F6EECF244321}">
                <p14:modId xmlns:p14="http://schemas.microsoft.com/office/powerpoint/2010/main" val="57802759"/>
              </p:ext>
            </p:extLst>
          </p:nvPr>
        </p:nvGraphicFramePr>
        <p:xfrm>
          <a:off x="356877" y="793128"/>
          <a:ext cx="7584764" cy="3517401"/>
        </p:xfrm>
        <a:graphic>
          <a:graphicData uri="http://schemas.openxmlformats.org/drawingml/2006/table">
            <a:tbl>
              <a:tblPr firstRow="1">
                <a:noFill/>
                <a:tableStyleId>{A0225953-6FCA-4429-AD0E-491FC7F0C6CB}</a:tableStyleId>
              </a:tblPr>
              <a:tblGrid>
                <a:gridCol w="1538749">
                  <a:extLst>
                    <a:ext uri="{9D8B030D-6E8A-4147-A177-3AD203B41FA5}">
                      <a16:colId xmlns:a16="http://schemas.microsoft.com/office/drawing/2014/main" val="20000"/>
                    </a:ext>
                  </a:extLst>
                </a:gridCol>
                <a:gridCol w="2530125">
                  <a:extLst>
                    <a:ext uri="{9D8B030D-6E8A-4147-A177-3AD203B41FA5}">
                      <a16:colId xmlns:a16="http://schemas.microsoft.com/office/drawing/2014/main" val="20001"/>
                    </a:ext>
                  </a:extLst>
                </a:gridCol>
                <a:gridCol w="3515890">
                  <a:extLst>
                    <a:ext uri="{9D8B030D-6E8A-4147-A177-3AD203B41FA5}">
                      <a16:colId xmlns:a16="http://schemas.microsoft.com/office/drawing/2014/main" val="20002"/>
                    </a:ext>
                  </a:extLst>
                </a:gridCol>
              </a:tblGrid>
              <a:tr h="377664">
                <a:tc>
                  <a:txBody>
                    <a:bodyPr/>
                    <a:lstStyle/>
                    <a:p>
                      <a:pPr marL="0" lvl="0" indent="0" algn="l" rtl="0">
                        <a:lnSpc>
                          <a:spcPct val="115000"/>
                        </a:lnSpc>
                        <a:spcBef>
                          <a:spcPts val="0"/>
                        </a:spcBef>
                        <a:spcAft>
                          <a:spcPts val="0"/>
                        </a:spcAft>
                        <a:buNone/>
                      </a:pPr>
                      <a:r>
                        <a:rPr lang="en-US" sz="1200" dirty="0">
                          <a:solidFill>
                            <a:schemeClr val="dk2"/>
                          </a:solidFill>
                          <a:latin typeface="Public Sans"/>
                          <a:ea typeface="Public Sans"/>
                          <a:cs typeface="Public Sans"/>
                          <a:sym typeface="Public Sans"/>
                        </a:rPr>
                        <a:t>Phase</a:t>
                      </a:r>
                      <a:endParaRPr sz="1200" dirty="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lgn="ctr">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dirty="0">
                          <a:solidFill>
                            <a:schemeClr val="dk2"/>
                          </a:solidFill>
                          <a:latin typeface="Public Sans"/>
                          <a:ea typeface="Public Sans"/>
                          <a:cs typeface="Public Sans"/>
                          <a:sym typeface="Public Sans"/>
                        </a:rPr>
                        <a:t>Timeline</a:t>
                      </a:r>
                      <a:endParaRPr sz="1200" dirty="0">
                        <a:solidFill>
                          <a:schemeClr val="dk2"/>
                        </a:solidFill>
                        <a:latin typeface="Public Sans"/>
                        <a:ea typeface="Public Sans"/>
                        <a:cs typeface="Public Sans"/>
                        <a:sym typeface="Public Sans"/>
                      </a:endParaRPr>
                    </a:p>
                  </a:txBody>
                  <a:tcPr marL="91425" marR="91425" marT="91425" marB="91425" anchor="ctr">
                    <a:lnL w="9525" cap="flat" cmpd="sng" algn="ctr">
                      <a:solidFill>
                        <a:schemeClr val="dk2"/>
                      </a:solidFill>
                      <a:prstDash val="solid"/>
                      <a:round/>
                      <a:headEnd type="none" w="sm" len="sm"/>
                      <a:tailEnd type="none" w="sm" len="sm"/>
                    </a:lnL>
                    <a:lnR w="9525" cap="flat" cmpd="sng" algn="ctr">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dirty="0">
                          <a:solidFill>
                            <a:schemeClr val="dk2"/>
                          </a:solidFill>
                          <a:latin typeface="Public Sans"/>
                          <a:ea typeface="Public Sans"/>
                          <a:cs typeface="Public Sans"/>
                          <a:sym typeface="Public Sans"/>
                        </a:rPr>
                        <a:t>Description</a:t>
                      </a:r>
                      <a:endParaRPr sz="1200" dirty="0">
                        <a:solidFill>
                          <a:schemeClr val="dk2"/>
                        </a:solidFill>
                        <a:latin typeface="Public Sans"/>
                        <a:ea typeface="Public Sans"/>
                        <a:cs typeface="Public Sans"/>
                        <a:sym typeface="Public Sans"/>
                      </a:endParaRPr>
                    </a:p>
                  </a:txBody>
                  <a:tcPr marL="91425" marR="91425" marT="91425" marB="91425" anchor="ctr">
                    <a:lnL w="9525" cap="flat" cmpd="sng" algn="ctr">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857278024"/>
                  </a:ext>
                </a:extLst>
              </a:tr>
              <a:tr h="541348">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Nominations Process</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lgn="ctr">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August 11- September 11, 2026</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lgn="ctr">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Stakeholders nominate outstanding staff</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lgn="ctr">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541348">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School System Selection </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September 2026</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School systems select state candidates</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541348">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Applications Process</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September 22- December 10, 2026</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Coordinators/Candidates complete application</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541348">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Honoree Announcements </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February 2027 (tentative)</a:t>
                      </a:r>
                      <a:endParaRPr sz="1200" b="1">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State-level Honorees Announced </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735673">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Recognition Event</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200">
                          <a:solidFill>
                            <a:schemeClr val="dk2"/>
                          </a:solidFill>
                          <a:latin typeface="Public Sans"/>
                          <a:ea typeface="Public Sans"/>
                          <a:cs typeface="Public Sans"/>
                          <a:sym typeface="Public Sans"/>
                        </a:rPr>
                        <a:t>April 14, 2027 (tentative)</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dirty="0">
                          <a:solidFill>
                            <a:schemeClr val="dk2"/>
                          </a:solidFill>
                          <a:latin typeface="Public Sans"/>
                          <a:ea typeface="Public Sans"/>
                          <a:cs typeface="Public Sans"/>
                          <a:sym typeface="Public Sans"/>
                        </a:rPr>
                        <a:t>Louisiana State Board of Elementary and Secondary Education (BESE) meeting and reception </a:t>
                      </a:r>
                      <a:endParaRPr sz="1200" dirty="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299" name="Google Shape;299;p4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7"/>
          <p:cNvSpPr txBox="1">
            <a:spLocks noGrp="1"/>
          </p:cNvSpPr>
          <p:nvPr>
            <p:ph type="ctrTitle"/>
          </p:nvPr>
        </p:nvSpPr>
        <p:spPr>
          <a:xfrm>
            <a:off x="581875" y="740675"/>
            <a:ext cx="8562000" cy="7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Nominations Process</a:t>
            </a:r>
            <a:r>
              <a:rPr lang="en" sz="3300"/>
              <a:t> </a:t>
            </a:r>
            <a:endParaRPr sz="3300"/>
          </a:p>
        </p:txBody>
      </p:sp>
      <p:sp>
        <p:nvSpPr>
          <p:cNvPr id="306" name="Google Shape;306;p4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48"/>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Nominations</a:t>
            </a:r>
            <a:endParaRPr/>
          </a:p>
        </p:txBody>
      </p:sp>
      <p:sp>
        <p:nvSpPr>
          <p:cNvPr id="312" name="Google Shape;312;p48"/>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4E4E51"/>
                </a:solidFill>
              </a:rPr>
              <a:t>Part of the selection process for the </a:t>
            </a:r>
            <a:r>
              <a:rPr lang="en" b="1">
                <a:solidFill>
                  <a:srgbClr val="4E4E51"/>
                </a:solidFill>
              </a:rPr>
              <a:t>Outstanding School Support Employee of the Year</a:t>
            </a:r>
            <a:r>
              <a:rPr lang="en">
                <a:solidFill>
                  <a:srgbClr val="4E4E51"/>
                </a:solidFill>
              </a:rPr>
              <a:t> and </a:t>
            </a:r>
            <a:r>
              <a:rPr lang="en" b="1">
                <a:solidFill>
                  <a:srgbClr val="4E4E51"/>
                </a:solidFill>
              </a:rPr>
              <a:t>School Health Service Provider of the Year</a:t>
            </a:r>
            <a:r>
              <a:rPr lang="en">
                <a:solidFill>
                  <a:srgbClr val="4E4E51"/>
                </a:solidFill>
              </a:rPr>
              <a:t> includes recommendations from various stakeholders. </a:t>
            </a:r>
            <a:endParaRPr>
              <a:solidFill>
                <a:srgbClr val="4E4E51"/>
              </a:solidFill>
            </a:endParaRPr>
          </a:p>
          <a:p>
            <a:pPr marL="0" lvl="0" indent="0" algn="l" rtl="0">
              <a:lnSpc>
                <a:spcPct val="100000"/>
              </a:lnSpc>
              <a:spcBef>
                <a:spcPts val="300"/>
              </a:spcBef>
              <a:spcAft>
                <a:spcPts val="0"/>
              </a:spcAft>
              <a:buNone/>
            </a:pPr>
            <a:endParaRPr>
              <a:solidFill>
                <a:srgbClr val="4E4E51"/>
              </a:solidFill>
            </a:endParaRPr>
          </a:p>
          <a:p>
            <a:pPr marL="457200" lvl="0" indent="-342900" algn="l" rtl="0">
              <a:lnSpc>
                <a:spcPct val="100000"/>
              </a:lnSpc>
              <a:spcBef>
                <a:spcPts val="300"/>
              </a:spcBef>
              <a:spcAft>
                <a:spcPts val="0"/>
              </a:spcAft>
              <a:buClr>
                <a:srgbClr val="C44B27"/>
              </a:buClr>
              <a:buSzPts val="1800"/>
              <a:buChar char="●"/>
            </a:pPr>
            <a:r>
              <a:rPr lang="en">
                <a:solidFill>
                  <a:srgbClr val="4E4E51"/>
                </a:solidFill>
              </a:rPr>
              <a:t>A </a:t>
            </a:r>
            <a:r>
              <a:rPr lang="en" b="1">
                <a:solidFill>
                  <a:srgbClr val="4E4E51"/>
                </a:solidFill>
              </a:rPr>
              <a:t>nominations portal</a:t>
            </a:r>
            <a:r>
              <a:rPr lang="en">
                <a:solidFill>
                  <a:srgbClr val="4E4E51"/>
                </a:solidFill>
              </a:rPr>
              <a:t> was open August 11–September 11.</a:t>
            </a:r>
            <a:endParaRPr>
              <a:solidFill>
                <a:srgbClr val="4E4E51"/>
              </a:solidFill>
            </a:endParaRPr>
          </a:p>
          <a:p>
            <a:pPr marL="457200" lvl="0" indent="-342900" algn="l" rtl="0">
              <a:lnSpc>
                <a:spcPct val="100000"/>
              </a:lnSpc>
              <a:spcBef>
                <a:spcPts val="300"/>
              </a:spcBef>
              <a:spcAft>
                <a:spcPts val="0"/>
              </a:spcAft>
              <a:buClr>
                <a:srgbClr val="C44B27"/>
              </a:buClr>
              <a:buSzPts val="1800"/>
              <a:buChar char="●"/>
            </a:pPr>
            <a:r>
              <a:rPr lang="en" b="1">
                <a:solidFill>
                  <a:srgbClr val="4E4E51"/>
                </a:solidFill>
              </a:rPr>
              <a:t>Multiple nominations and self-nominations</a:t>
            </a:r>
            <a:r>
              <a:rPr lang="en">
                <a:solidFill>
                  <a:srgbClr val="4E4E51"/>
                </a:solidFill>
              </a:rPr>
              <a:t> were accepted.</a:t>
            </a:r>
            <a:endParaRPr>
              <a:solidFill>
                <a:srgbClr val="4E4E51"/>
              </a:solidFill>
            </a:endParaRPr>
          </a:p>
          <a:p>
            <a:pPr marL="457200" lvl="0" indent="-342900" algn="l" rtl="0">
              <a:lnSpc>
                <a:spcPct val="100000"/>
              </a:lnSpc>
              <a:spcBef>
                <a:spcPts val="300"/>
              </a:spcBef>
              <a:spcAft>
                <a:spcPts val="0"/>
              </a:spcAft>
              <a:buClr>
                <a:srgbClr val="C44B27"/>
              </a:buClr>
              <a:buSzPts val="1800"/>
              <a:buChar char="●"/>
            </a:pPr>
            <a:r>
              <a:rPr lang="en">
                <a:solidFill>
                  <a:srgbClr val="4E4E51"/>
                </a:solidFill>
              </a:rPr>
              <a:t>Submitted nominations were shared with </a:t>
            </a:r>
            <a:r>
              <a:rPr lang="en" b="1">
                <a:solidFill>
                  <a:srgbClr val="4E4E51"/>
                </a:solidFill>
              </a:rPr>
              <a:t>local school systems</a:t>
            </a:r>
            <a:r>
              <a:rPr lang="en">
                <a:solidFill>
                  <a:srgbClr val="4E4E51"/>
                </a:solidFill>
              </a:rPr>
              <a:t> for consideration in their selection processes.</a:t>
            </a:r>
            <a:endParaRPr>
              <a:solidFill>
                <a:srgbClr val="4E4E51"/>
              </a:solidFill>
            </a:endParaRPr>
          </a:p>
          <a:p>
            <a:pPr marL="457200" lvl="0" indent="-342900" algn="l" rtl="0">
              <a:lnSpc>
                <a:spcPct val="100000"/>
              </a:lnSpc>
              <a:spcBef>
                <a:spcPts val="300"/>
              </a:spcBef>
              <a:spcAft>
                <a:spcPts val="0"/>
              </a:spcAft>
              <a:buClr>
                <a:srgbClr val="C44B27"/>
              </a:buClr>
              <a:buSzPts val="1800"/>
              <a:buChar char="●"/>
            </a:pPr>
            <a:r>
              <a:rPr lang="en">
                <a:solidFill>
                  <a:srgbClr val="4E4E51"/>
                </a:solidFill>
              </a:rPr>
              <a:t>Nominations are an </a:t>
            </a:r>
            <a:r>
              <a:rPr lang="en" b="1">
                <a:solidFill>
                  <a:srgbClr val="4E4E51"/>
                </a:solidFill>
              </a:rPr>
              <a:t>optional resource</a:t>
            </a:r>
            <a:r>
              <a:rPr lang="en">
                <a:solidFill>
                  <a:srgbClr val="4E4E51"/>
                </a:solidFill>
              </a:rPr>
              <a:t>; school systems determine their own local selection process.</a:t>
            </a:r>
            <a:endParaRPr>
              <a:solidFill>
                <a:srgbClr val="4E4E51"/>
              </a:solidFill>
            </a:endParaRPr>
          </a:p>
          <a:p>
            <a:pPr marL="457200" lvl="0" indent="0" algn="l" rtl="0">
              <a:lnSpc>
                <a:spcPct val="100000"/>
              </a:lnSpc>
              <a:spcBef>
                <a:spcPts val="300"/>
              </a:spcBef>
              <a:spcAft>
                <a:spcPts val="300"/>
              </a:spcAft>
              <a:buNone/>
            </a:pPr>
            <a:endParaRPr>
              <a:solidFill>
                <a:schemeClr val="dk1"/>
              </a:solidFill>
            </a:endParaRPr>
          </a:p>
        </p:txBody>
      </p:sp>
      <p:sp>
        <p:nvSpPr>
          <p:cNvPr id="313" name="Google Shape;313;p4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49"/>
          <p:cNvSpPr txBox="1">
            <a:spLocks noGrp="1"/>
          </p:cNvSpPr>
          <p:nvPr>
            <p:ph type="ctrTitle"/>
          </p:nvPr>
        </p:nvSpPr>
        <p:spPr>
          <a:xfrm>
            <a:off x="414900" y="718800"/>
            <a:ext cx="8314200" cy="7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2800"/>
              <a:buFont typeface="Arial"/>
              <a:buNone/>
            </a:pPr>
            <a:r>
              <a:rPr lang="en">
                <a:solidFill>
                  <a:schemeClr val="dk1"/>
                </a:solidFill>
              </a:rPr>
              <a:t>Application Process, Portals, and Tips </a:t>
            </a:r>
            <a:endParaRPr/>
          </a:p>
        </p:txBody>
      </p:sp>
      <p:sp>
        <p:nvSpPr>
          <p:cNvPr id="319" name="Google Shape;319;p4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5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a:solidFill>
                  <a:schemeClr val="dk1"/>
                </a:solidFill>
              </a:rPr>
              <a:t>Application Process</a:t>
            </a:r>
            <a:endParaRPr/>
          </a:p>
        </p:txBody>
      </p:sp>
      <p:sp>
        <p:nvSpPr>
          <p:cNvPr id="325" name="Google Shape;325;p50"/>
          <p:cNvSpPr txBox="1">
            <a:spLocks noGrp="1"/>
          </p:cNvSpPr>
          <p:nvPr>
            <p:ph type="body" idx="1"/>
          </p:nvPr>
        </p:nvSpPr>
        <p:spPr>
          <a:xfrm>
            <a:off x="311700" y="712925"/>
            <a:ext cx="8520600" cy="3617100"/>
          </a:xfrm>
          <a:prstGeom prst="rect">
            <a:avLst/>
          </a:prstGeom>
        </p:spPr>
        <p:txBody>
          <a:bodyPr spcFirstLastPara="1" wrap="square" lIns="91425" tIns="91425" rIns="91425" bIns="91425" anchor="t" anchorCtr="0">
            <a:noAutofit/>
          </a:bodyPr>
          <a:lstStyle/>
          <a:p>
            <a:pPr marL="0" lvl="0" indent="0" algn="l" rtl="0">
              <a:lnSpc>
                <a:spcPct val="90000"/>
              </a:lnSpc>
              <a:spcBef>
                <a:spcPts val="750"/>
              </a:spcBef>
              <a:spcAft>
                <a:spcPts val="0"/>
              </a:spcAft>
              <a:buNone/>
            </a:pPr>
            <a:endParaRPr b="1">
              <a:solidFill>
                <a:schemeClr val="dk1"/>
              </a:solidFill>
            </a:endParaRPr>
          </a:p>
          <a:p>
            <a:pPr marL="0" lvl="0" indent="0" algn="l" rtl="0">
              <a:lnSpc>
                <a:spcPct val="90000"/>
              </a:lnSpc>
              <a:spcBef>
                <a:spcPts val="1200"/>
              </a:spcBef>
              <a:spcAft>
                <a:spcPts val="0"/>
              </a:spcAft>
              <a:buNone/>
            </a:pPr>
            <a:r>
              <a:rPr lang="en" b="1">
                <a:solidFill>
                  <a:schemeClr val="dk2"/>
                </a:solidFill>
              </a:rPr>
              <a:t>The application process for the two awards programs</a:t>
            </a:r>
            <a:endParaRPr b="1">
              <a:solidFill>
                <a:schemeClr val="dk2"/>
              </a:solidFill>
            </a:endParaRPr>
          </a:p>
          <a:p>
            <a:pPr marL="914400" lvl="1" indent="-342900" algn="l" rtl="0">
              <a:lnSpc>
                <a:spcPct val="90000"/>
              </a:lnSpc>
              <a:spcBef>
                <a:spcPts val="1200"/>
              </a:spcBef>
              <a:spcAft>
                <a:spcPts val="0"/>
              </a:spcAft>
              <a:buClr>
                <a:srgbClr val="C44B27"/>
              </a:buClr>
              <a:buSzPts val="1800"/>
              <a:buFont typeface="Public Sans"/>
              <a:buChar char="●"/>
            </a:pPr>
            <a:r>
              <a:rPr lang="en">
                <a:solidFill>
                  <a:schemeClr val="dk2"/>
                </a:solidFill>
              </a:rPr>
              <a:t>Application process opens- September 22, 2026</a:t>
            </a:r>
            <a:endParaRPr>
              <a:solidFill>
                <a:schemeClr val="dk2"/>
              </a:solidFill>
            </a:endParaRPr>
          </a:p>
          <a:p>
            <a:pPr marL="914400" lvl="1" indent="-342900" algn="l" rtl="0">
              <a:lnSpc>
                <a:spcPct val="90000"/>
              </a:lnSpc>
              <a:spcBef>
                <a:spcPts val="0"/>
              </a:spcBef>
              <a:spcAft>
                <a:spcPts val="0"/>
              </a:spcAft>
              <a:buClr>
                <a:srgbClr val="C44B27"/>
              </a:buClr>
              <a:buSzPts val="1800"/>
              <a:buFont typeface="Public Sans"/>
              <a:buChar char="●"/>
            </a:pPr>
            <a:r>
              <a:rPr lang="en">
                <a:solidFill>
                  <a:schemeClr val="dk2"/>
                </a:solidFill>
              </a:rPr>
              <a:t>Application process closes- December 10, 2026</a:t>
            </a:r>
            <a:endParaRPr>
              <a:solidFill>
                <a:schemeClr val="dk2"/>
              </a:solidFill>
            </a:endParaRPr>
          </a:p>
          <a:p>
            <a:pPr marL="0" lvl="0" indent="0" algn="l" rtl="0">
              <a:lnSpc>
                <a:spcPct val="90000"/>
              </a:lnSpc>
              <a:spcBef>
                <a:spcPts val="375"/>
              </a:spcBef>
              <a:spcAft>
                <a:spcPts val="0"/>
              </a:spcAft>
              <a:buNone/>
            </a:pPr>
            <a:endParaRPr>
              <a:solidFill>
                <a:schemeClr val="dk1"/>
              </a:solidFill>
            </a:endParaRPr>
          </a:p>
          <a:p>
            <a:pPr marL="0" lvl="0" indent="0" algn="l" rtl="0">
              <a:lnSpc>
                <a:spcPct val="90000"/>
              </a:lnSpc>
              <a:spcBef>
                <a:spcPts val="375"/>
              </a:spcBef>
              <a:spcAft>
                <a:spcPts val="0"/>
              </a:spcAft>
              <a:buNone/>
            </a:pPr>
            <a:endParaRPr b="1">
              <a:solidFill>
                <a:schemeClr val="dk1"/>
              </a:solidFill>
            </a:endParaRPr>
          </a:p>
          <a:p>
            <a:pPr marL="0" lvl="0" indent="0" algn="l" rtl="0">
              <a:lnSpc>
                <a:spcPct val="90000"/>
              </a:lnSpc>
              <a:spcBef>
                <a:spcPts val="375"/>
              </a:spcBef>
              <a:spcAft>
                <a:spcPts val="0"/>
              </a:spcAft>
              <a:buNone/>
            </a:pPr>
            <a:r>
              <a:rPr lang="en" b="1">
                <a:solidFill>
                  <a:schemeClr val="dk2"/>
                </a:solidFill>
              </a:rPr>
              <a:t>State-level Online Application Portals</a:t>
            </a:r>
            <a:endParaRPr b="1">
              <a:solidFill>
                <a:schemeClr val="dk2"/>
              </a:solidFill>
            </a:endParaRPr>
          </a:p>
          <a:p>
            <a:pPr marL="914400" lvl="0" indent="-342900" algn="l" rtl="0">
              <a:spcBef>
                <a:spcPts val="0"/>
              </a:spcBef>
              <a:spcAft>
                <a:spcPts val="0"/>
              </a:spcAft>
              <a:buClr>
                <a:srgbClr val="C44B27"/>
              </a:buClr>
              <a:buSzPts val="1800"/>
              <a:buChar char="●"/>
            </a:pPr>
            <a:r>
              <a:rPr lang="en" u="sng">
                <a:solidFill>
                  <a:schemeClr val="lt2"/>
                </a:solidFill>
                <a:hlinkClick r:id="rId3">
                  <a:extLst>
                    <a:ext uri="{A12FA001-AC4F-418D-AE19-62706E023703}">
                      <ahyp:hlinkClr xmlns:ahyp="http://schemas.microsoft.com/office/drawing/2018/hyperlinkcolor" val="tx"/>
                    </a:ext>
                  </a:extLst>
                </a:hlinkClick>
              </a:rPr>
              <a:t>Outstanding School Support Employee of the Year</a:t>
            </a:r>
            <a:endParaRPr>
              <a:solidFill>
                <a:schemeClr val="lt2"/>
              </a:solidFill>
            </a:endParaRPr>
          </a:p>
          <a:p>
            <a:pPr marL="914400" lvl="0" indent="-342900" algn="l" rtl="0">
              <a:spcBef>
                <a:spcPts val="0"/>
              </a:spcBef>
              <a:spcAft>
                <a:spcPts val="0"/>
              </a:spcAft>
              <a:buClr>
                <a:srgbClr val="C44B27"/>
              </a:buClr>
              <a:buSzPts val="1800"/>
              <a:buChar char="●"/>
            </a:pPr>
            <a:r>
              <a:rPr lang="en" u="sng">
                <a:solidFill>
                  <a:schemeClr val="lt2"/>
                </a:solidFill>
                <a:hlinkClick r:id="rId4">
                  <a:extLst>
                    <a:ext uri="{A12FA001-AC4F-418D-AE19-62706E023703}">
                      <ahyp:hlinkClr xmlns:ahyp="http://schemas.microsoft.com/office/drawing/2018/hyperlinkcolor" val="tx"/>
                    </a:ext>
                  </a:extLst>
                </a:hlinkClick>
              </a:rPr>
              <a:t>School Health Service Provider of Year</a:t>
            </a:r>
            <a:endParaRPr>
              <a:solidFill>
                <a:schemeClr val="lt2"/>
              </a:solidFill>
            </a:endParaRPr>
          </a:p>
          <a:p>
            <a:pPr marL="914400" lvl="0" indent="0" algn="l" rtl="0">
              <a:spcBef>
                <a:spcPts val="0"/>
              </a:spcBef>
              <a:spcAft>
                <a:spcPts val="0"/>
              </a:spcAft>
              <a:buNone/>
            </a:pPr>
            <a:endParaRPr b="1">
              <a:solidFill>
                <a:schemeClr val="lt2"/>
              </a:solidFill>
            </a:endParaRPr>
          </a:p>
        </p:txBody>
      </p:sp>
      <p:sp>
        <p:nvSpPr>
          <p:cNvPr id="326" name="Google Shape;326;p5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51"/>
          <p:cNvSpPr txBox="1">
            <a:spLocks noGrp="1"/>
          </p:cNvSpPr>
          <p:nvPr>
            <p:ph type="title"/>
          </p:nvPr>
        </p:nvSpPr>
        <p:spPr>
          <a:xfrm>
            <a:off x="311700" y="88100"/>
            <a:ext cx="8520600" cy="50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Building a Strong Response </a:t>
            </a:r>
            <a:endParaRPr>
              <a:solidFill>
                <a:schemeClr val="dk1"/>
              </a:solidFill>
            </a:endParaRPr>
          </a:p>
          <a:p>
            <a:pPr marL="0" lvl="0" indent="0" algn="l" rtl="0">
              <a:spcBef>
                <a:spcPts val="0"/>
              </a:spcBef>
              <a:spcAft>
                <a:spcPts val="0"/>
              </a:spcAft>
              <a:buNone/>
            </a:pPr>
            <a:endParaRPr/>
          </a:p>
        </p:txBody>
      </p:sp>
      <p:sp>
        <p:nvSpPr>
          <p:cNvPr id="332" name="Google Shape;332;p51"/>
          <p:cNvSpPr txBox="1">
            <a:spLocks noGrp="1"/>
          </p:cNvSpPr>
          <p:nvPr>
            <p:ph type="body" idx="1"/>
          </p:nvPr>
        </p:nvSpPr>
        <p:spPr>
          <a:xfrm>
            <a:off x="311700" y="659600"/>
            <a:ext cx="8520600" cy="3536400"/>
          </a:xfrm>
          <a:prstGeom prst="rect">
            <a:avLst/>
          </a:prstGeom>
        </p:spPr>
        <p:txBody>
          <a:bodyPr spcFirstLastPara="1" wrap="square" lIns="91425" tIns="91425" rIns="91425" bIns="91425" anchor="t" anchorCtr="0">
            <a:noAutofit/>
          </a:bodyPr>
          <a:lstStyle/>
          <a:p>
            <a:pPr marL="457200" lvl="0" indent="-323850" algn="l" rtl="0">
              <a:lnSpc>
                <a:spcPct val="100000"/>
              </a:lnSpc>
              <a:spcBef>
                <a:spcPts val="0"/>
              </a:spcBef>
              <a:spcAft>
                <a:spcPts val="0"/>
              </a:spcAft>
              <a:buClr>
                <a:srgbClr val="C44B27"/>
              </a:buClr>
              <a:buSzPts val="1500"/>
              <a:buChar char="●"/>
            </a:pPr>
            <a:r>
              <a:rPr lang="en" sz="1500" b="1">
                <a:solidFill>
                  <a:srgbClr val="4E4E51"/>
                </a:solidFill>
              </a:rPr>
              <a:t>Organize </a:t>
            </a:r>
            <a:r>
              <a:rPr lang="en" sz="1500">
                <a:solidFill>
                  <a:srgbClr val="4E4E51"/>
                </a:solidFill>
              </a:rPr>
              <a:t>each response into clear paragraphs with smooth transitions.</a:t>
            </a:r>
            <a:endParaRPr sz="1500">
              <a:solidFill>
                <a:srgbClr val="4E4E51"/>
              </a:solidFill>
            </a:endParaRPr>
          </a:p>
          <a:p>
            <a:pPr marL="457200" lvl="0" indent="-323850" algn="l" rtl="0">
              <a:lnSpc>
                <a:spcPct val="100000"/>
              </a:lnSpc>
              <a:spcBef>
                <a:spcPts val="0"/>
              </a:spcBef>
              <a:spcAft>
                <a:spcPts val="0"/>
              </a:spcAft>
              <a:buClr>
                <a:srgbClr val="C44B27"/>
              </a:buClr>
              <a:buSzPts val="1500"/>
              <a:buChar char="●"/>
            </a:pPr>
            <a:r>
              <a:rPr lang="en" sz="1500" b="1">
                <a:solidFill>
                  <a:srgbClr val="4E4E51"/>
                </a:solidFill>
              </a:rPr>
              <a:t>Open and close with impact</a:t>
            </a:r>
            <a:r>
              <a:rPr lang="en" sz="1500">
                <a:solidFill>
                  <a:srgbClr val="4E4E51"/>
                </a:solidFill>
              </a:rPr>
              <a:t> — create a strong beginning and ending that reinforce the candidate’s central message.</a:t>
            </a:r>
            <a:endParaRPr sz="1500">
              <a:solidFill>
                <a:srgbClr val="4E4E51"/>
              </a:solidFill>
            </a:endParaRPr>
          </a:p>
          <a:p>
            <a:pPr marL="457200" lvl="0" indent="-323850" algn="l" rtl="0">
              <a:lnSpc>
                <a:spcPct val="100000"/>
              </a:lnSpc>
              <a:spcBef>
                <a:spcPts val="0"/>
              </a:spcBef>
              <a:spcAft>
                <a:spcPts val="0"/>
              </a:spcAft>
              <a:buClr>
                <a:srgbClr val="C44B27"/>
              </a:buClr>
              <a:buSzPts val="1500"/>
              <a:buChar char="●"/>
            </a:pPr>
            <a:r>
              <a:rPr lang="en" sz="1500" b="1">
                <a:solidFill>
                  <a:srgbClr val="4E4E51"/>
                </a:solidFill>
              </a:rPr>
              <a:t>Be specific.</a:t>
            </a:r>
            <a:r>
              <a:rPr lang="en" sz="1500">
                <a:solidFill>
                  <a:srgbClr val="4E4E51"/>
                </a:solidFill>
              </a:rPr>
              <a:t> Show how the candidate demonstrates the criterion; avoid general statements.</a:t>
            </a:r>
            <a:endParaRPr sz="1500">
              <a:solidFill>
                <a:srgbClr val="4E4E51"/>
              </a:solidFill>
            </a:endParaRPr>
          </a:p>
          <a:p>
            <a:pPr marL="457200" lvl="0" indent="-323850" algn="l" rtl="0">
              <a:lnSpc>
                <a:spcPct val="100000"/>
              </a:lnSpc>
              <a:spcBef>
                <a:spcPts val="0"/>
              </a:spcBef>
              <a:spcAft>
                <a:spcPts val="0"/>
              </a:spcAft>
              <a:buClr>
                <a:srgbClr val="C44B27"/>
              </a:buClr>
              <a:buSzPts val="1500"/>
              <a:buChar char="●"/>
            </a:pPr>
            <a:r>
              <a:rPr lang="en" sz="1500" b="1">
                <a:solidFill>
                  <a:srgbClr val="4E4E51"/>
                </a:solidFill>
              </a:rPr>
              <a:t>Use meaningful examples and evidence</a:t>
            </a:r>
            <a:r>
              <a:rPr lang="en" sz="1500">
                <a:solidFill>
                  <a:srgbClr val="4E4E51"/>
                </a:solidFill>
              </a:rPr>
              <a:t> — include details, outcomes, data, testimonials, reach, or other indicators of impact.</a:t>
            </a:r>
            <a:endParaRPr sz="1500">
              <a:solidFill>
                <a:srgbClr val="4E4E51"/>
              </a:solidFill>
            </a:endParaRPr>
          </a:p>
          <a:p>
            <a:pPr marL="457200" lvl="0" indent="-323850" algn="l" rtl="0">
              <a:lnSpc>
                <a:spcPct val="100000"/>
              </a:lnSpc>
              <a:spcBef>
                <a:spcPts val="0"/>
              </a:spcBef>
              <a:spcAft>
                <a:spcPts val="0"/>
              </a:spcAft>
              <a:buClr>
                <a:srgbClr val="C44B27"/>
              </a:buClr>
              <a:buSzPts val="1500"/>
              <a:buChar char="●"/>
            </a:pPr>
            <a:r>
              <a:rPr lang="en" sz="1500" b="1">
                <a:solidFill>
                  <a:srgbClr val="4E4E51"/>
                </a:solidFill>
              </a:rPr>
              <a:t>Connect every example to the criterion</a:t>
            </a:r>
            <a:r>
              <a:rPr lang="en" sz="1500">
                <a:solidFill>
                  <a:srgbClr val="4E4E51"/>
                </a:solidFill>
              </a:rPr>
              <a:t> and to the difference the candidate makes for students, colleagues, schools, families, and/or communities.</a:t>
            </a:r>
            <a:endParaRPr sz="1500">
              <a:solidFill>
                <a:srgbClr val="4E4E51"/>
              </a:solidFill>
            </a:endParaRPr>
          </a:p>
          <a:p>
            <a:pPr marL="457200" lvl="0" indent="-330200" algn="l" rtl="0">
              <a:spcBef>
                <a:spcPts val="0"/>
              </a:spcBef>
              <a:spcAft>
                <a:spcPts val="0"/>
              </a:spcAft>
              <a:buClr>
                <a:schemeClr val="accent3"/>
              </a:buClr>
              <a:buSzPts val="1600"/>
              <a:buChar char="●"/>
            </a:pPr>
            <a:r>
              <a:rPr lang="en" sz="1500" b="1">
                <a:solidFill>
                  <a:srgbClr val="4E4E51"/>
                </a:solidFill>
              </a:rPr>
              <a:t>Focus on results, not just actions.</a:t>
            </a:r>
            <a:r>
              <a:rPr lang="en" sz="1500">
                <a:solidFill>
                  <a:srgbClr val="4E4E51"/>
                </a:solidFill>
              </a:rPr>
              <a:t> Explain what changed because of the candidate’s work.</a:t>
            </a:r>
            <a:endParaRPr sz="1500">
              <a:solidFill>
                <a:srgbClr val="4E4E51"/>
              </a:solidFill>
            </a:endParaRPr>
          </a:p>
          <a:p>
            <a:pPr marL="914400" lvl="1" indent="-323850" algn="l" rtl="0">
              <a:spcBef>
                <a:spcPts val="0"/>
              </a:spcBef>
              <a:spcAft>
                <a:spcPts val="0"/>
              </a:spcAft>
              <a:buClr>
                <a:schemeClr val="accent3"/>
              </a:buClr>
              <a:buSzPts val="1500"/>
              <a:buChar char="○"/>
            </a:pPr>
            <a:r>
              <a:rPr lang="en" sz="1500" i="1">
                <a:solidFill>
                  <a:srgbClr val="4E4E51"/>
                </a:solidFill>
              </a:rPr>
              <a:t>Example: “Her uniform closet restored student confidence and increased attendance.”</a:t>
            </a:r>
            <a:endParaRPr sz="1500" i="1">
              <a:solidFill>
                <a:srgbClr val="4E4E51"/>
              </a:solidFill>
            </a:endParaRPr>
          </a:p>
          <a:p>
            <a:pPr marL="457200" lvl="0" indent="-330200" algn="l" rtl="0">
              <a:spcBef>
                <a:spcPts val="0"/>
              </a:spcBef>
              <a:spcAft>
                <a:spcPts val="0"/>
              </a:spcAft>
              <a:buClr>
                <a:schemeClr val="accent3"/>
              </a:buClr>
              <a:buSzPts val="1600"/>
              <a:buChar char="●"/>
            </a:pPr>
            <a:r>
              <a:rPr lang="en" sz="1500" b="1">
                <a:solidFill>
                  <a:srgbClr val="4E4E51"/>
                </a:solidFill>
              </a:rPr>
              <a:t>Connect the impact</a:t>
            </a:r>
            <a:r>
              <a:rPr lang="en" sz="1500">
                <a:solidFill>
                  <a:srgbClr val="4E4E51"/>
                </a:solidFill>
              </a:rPr>
              <a:t> to students, schools, school systems, and/or communities.</a:t>
            </a:r>
            <a:endParaRPr sz="1500">
              <a:solidFill>
                <a:srgbClr val="4E4E51"/>
              </a:solidFill>
            </a:endParaRPr>
          </a:p>
          <a:p>
            <a:pPr marL="457200" lvl="0" indent="0" algn="l" rtl="0">
              <a:lnSpc>
                <a:spcPct val="100000"/>
              </a:lnSpc>
              <a:spcBef>
                <a:spcPts val="1200"/>
              </a:spcBef>
              <a:spcAft>
                <a:spcPts val="1200"/>
              </a:spcAft>
              <a:buNone/>
            </a:pPr>
            <a:endParaRPr sz="1500">
              <a:solidFill>
                <a:srgbClr val="4E4E51"/>
              </a:solidFill>
            </a:endParaRPr>
          </a:p>
        </p:txBody>
      </p:sp>
      <p:sp>
        <p:nvSpPr>
          <p:cNvPr id="333" name="Google Shape;333;p5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52"/>
          <p:cNvSpPr txBox="1">
            <a:spLocks noGrp="1"/>
          </p:cNvSpPr>
          <p:nvPr>
            <p:ph type="title"/>
          </p:nvPr>
        </p:nvSpPr>
        <p:spPr>
          <a:xfrm>
            <a:off x="311700" y="0"/>
            <a:ext cx="8520600" cy="59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Making the Candidate Stand Out </a:t>
            </a:r>
            <a:endParaRPr/>
          </a:p>
        </p:txBody>
      </p:sp>
      <p:sp>
        <p:nvSpPr>
          <p:cNvPr id="339" name="Google Shape;339;p52"/>
          <p:cNvSpPr txBox="1">
            <a:spLocks noGrp="1"/>
          </p:cNvSpPr>
          <p:nvPr>
            <p:ph type="body" idx="1"/>
          </p:nvPr>
        </p:nvSpPr>
        <p:spPr>
          <a:xfrm>
            <a:off x="311700" y="537175"/>
            <a:ext cx="8520600" cy="3604200"/>
          </a:xfrm>
          <a:prstGeom prst="rect">
            <a:avLst/>
          </a:prstGeom>
        </p:spPr>
        <p:txBody>
          <a:bodyPr spcFirstLastPara="1" wrap="square" lIns="91425" tIns="91425" rIns="91425" bIns="91425" anchor="t" anchorCtr="0">
            <a:noAutofit/>
          </a:bodyPr>
          <a:lstStyle/>
          <a:p>
            <a:pPr marL="457200" lvl="0" indent="-323850" algn="l" rtl="0">
              <a:lnSpc>
                <a:spcPct val="115000"/>
              </a:lnSpc>
              <a:spcBef>
                <a:spcPts val="1200"/>
              </a:spcBef>
              <a:spcAft>
                <a:spcPts val="0"/>
              </a:spcAft>
              <a:buClr>
                <a:schemeClr val="accent3"/>
              </a:buClr>
              <a:buSzPts val="1500"/>
              <a:buChar char="●"/>
            </a:pPr>
            <a:r>
              <a:rPr lang="en" sz="1500" b="1">
                <a:solidFill>
                  <a:schemeClr val="dk2"/>
                </a:solidFill>
              </a:rPr>
              <a:t>Show stakeholder support.</a:t>
            </a:r>
            <a:r>
              <a:rPr lang="en" sz="1500">
                <a:solidFill>
                  <a:schemeClr val="dk2"/>
                </a:solidFill>
              </a:rPr>
              <a:t> Use quotes, testimonials, data, or other evidence that validates the candidate’s impact.</a:t>
            </a:r>
            <a:endParaRPr sz="1500">
              <a:solidFill>
                <a:schemeClr val="dk2"/>
              </a:solidFill>
            </a:endParaRPr>
          </a:p>
          <a:p>
            <a:pPr marL="457200" lvl="0" indent="-323850" algn="l" rtl="0">
              <a:lnSpc>
                <a:spcPct val="115000"/>
              </a:lnSpc>
              <a:spcBef>
                <a:spcPts val="0"/>
              </a:spcBef>
              <a:spcAft>
                <a:spcPts val="0"/>
              </a:spcAft>
              <a:buClr>
                <a:schemeClr val="accent3"/>
              </a:buClr>
              <a:buSzPts val="1500"/>
              <a:buChar char="●"/>
            </a:pPr>
            <a:r>
              <a:rPr lang="en" sz="1500" b="1">
                <a:solidFill>
                  <a:schemeClr val="dk2"/>
                </a:solidFill>
              </a:rPr>
              <a:t>Highlight leadership. </a:t>
            </a:r>
            <a:r>
              <a:rPr lang="en" sz="1500">
                <a:solidFill>
                  <a:schemeClr val="dk2"/>
                </a:solidFill>
              </a:rPr>
              <a:t>Show how the candidate takes initiative, solves problems, supports others, or drives positive change.</a:t>
            </a:r>
            <a:endParaRPr sz="1500">
              <a:solidFill>
                <a:schemeClr val="dk2"/>
              </a:solidFill>
            </a:endParaRPr>
          </a:p>
          <a:p>
            <a:pPr marL="457200" lvl="0" indent="-323850" algn="l" rtl="0">
              <a:lnSpc>
                <a:spcPct val="115000"/>
              </a:lnSpc>
              <a:spcBef>
                <a:spcPts val="0"/>
              </a:spcBef>
              <a:spcAft>
                <a:spcPts val="0"/>
              </a:spcAft>
              <a:buClr>
                <a:schemeClr val="accent3"/>
              </a:buClr>
              <a:buSzPts val="1500"/>
              <a:buChar char="●"/>
            </a:pPr>
            <a:r>
              <a:rPr lang="en" sz="1500" b="1">
                <a:solidFill>
                  <a:schemeClr val="dk2"/>
                </a:solidFill>
              </a:rPr>
              <a:t>Show what makes the candidate exceptional. </a:t>
            </a:r>
            <a:r>
              <a:rPr lang="en" sz="1500">
                <a:solidFill>
                  <a:schemeClr val="dk2"/>
                </a:solidFill>
              </a:rPr>
              <a:t>Highlight expertise, initiative, innovation, service, or contributions beyond routine responsibilities.</a:t>
            </a:r>
            <a:endParaRPr sz="1500">
              <a:solidFill>
                <a:schemeClr val="dk2"/>
              </a:solidFill>
            </a:endParaRPr>
          </a:p>
          <a:p>
            <a:pPr marL="457200" lvl="0" indent="-323850" algn="l" rtl="0">
              <a:lnSpc>
                <a:spcPct val="115000"/>
              </a:lnSpc>
              <a:spcBef>
                <a:spcPts val="0"/>
              </a:spcBef>
              <a:spcAft>
                <a:spcPts val="0"/>
              </a:spcAft>
              <a:buClr>
                <a:schemeClr val="accent3"/>
              </a:buClr>
              <a:buSzPts val="1500"/>
              <a:buChar char="●"/>
            </a:pPr>
            <a:r>
              <a:rPr lang="en" sz="1500" b="1">
                <a:solidFill>
                  <a:schemeClr val="dk2"/>
                </a:solidFill>
              </a:rPr>
              <a:t>Demonstrate influence.</a:t>
            </a:r>
            <a:r>
              <a:rPr lang="en" sz="1500">
                <a:solidFill>
                  <a:schemeClr val="dk2"/>
                </a:solidFill>
              </a:rPr>
              <a:t> Show how the candidate’s work extends beyond their own role and positively influences others.</a:t>
            </a:r>
            <a:endParaRPr sz="1500">
              <a:solidFill>
                <a:schemeClr val="dk2"/>
              </a:solidFill>
            </a:endParaRPr>
          </a:p>
          <a:p>
            <a:pPr marL="457200" lvl="0" indent="-323850" algn="l" rtl="0">
              <a:lnSpc>
                <a:spcPct val="115000"/>
              </a:lnSpc>
              <a:spcBef>
                <a:spcPts val="0"/>
              </a:spcBef>
              <a:spcAft>
                <a:spcPts val="0"/>
              </a:spcAft>
              <a:buClr>
                <a:schemeClr val="accent3"/>
              </a:buClr>
              <a:buSzPts val="1500"/>
              <a:buChar char="●"/>
            </a:pPr>
            <a:r>
              <a:rPr lang="en" sz="1500" b="1">
                <a:solidFill>
                  <a:schemeClr val="dk2"/>
                </a:solidFill>
              </a:rPr>
              <a:t>Tell a cohesive story. </a:t>
            </a:r>
            <a:r>
              <a:rPr lang="en" sz="1500">
                <a:solidFill>
                  <a:schemeClr val="dk2"/>
                </a:solidFill>
              </a:rPr>
              <a:t>Use complementary examples that reinforce key strengths without repeating the same evidence.</a:t>
            </a:r>
            <a:endParaRPr sz="1500">
              <a:solidFill>
                <a:schemeClr val="dk2"/>
              </a:solidFill>
            </a:endParaRPr>
          </a:p>
          <a:p>
            <a:pPr marL="457200" lvl="0" indent="-323850" algn="l" rtl="0">
              <a:lnSpc>
                <a:spcPct val="115000"/>
              </a:lnSpc>
              <a:spcBef>
                <a:spcPts val="0"/>
              </a:spcBef>
              <a:spcAft>
                <a:spcPts val="0"/>
              </a:spcAft>
              <a:buClr>
                <a:schemeClr val="accent3"/>
              </a:buClr>
              <a:buSzPts val="1500"/>
              <a:buChar char="●"/>
            </a:pPr>
            <a:r>
              <a:rPr lang="en" sz="1500" b="1">
                <a:solidFill>
                  <a:schemeClr val="dk2"/>
                </a:solidFill>
              </a:rPr>
              <a:t>Let the candidate shine.</a:t>
            </a:r>
            <a:r>
              <a:rPr lang="en" sz="1500">
                <a:solidFill>
                  <a:schemeClr val="dk2"/>
                </a:solidFill>
              </a:rPr>
              <a:t> Write authentically and reveal the </a:t>
            </a:r>
            <a:r>
              <a:rPr lang="en" sz="1500" b="1">
                <a:solidFill>
                  <a:schemeClr val="dk2"/>
                </a:solidFill>
              </a:rPr>
              <a:t>human impact </a:t>
            </a:r>
            <a:r>
              <a:rPr lang="en" sz="1500">
                <a:solidFill>
                  <a:schemeClr val="dk2"/>
                </a:solidFill>
              </a:rPr>
              <a:t>of the candidate’s work.</a:t>
            </a:r>
            <a:endParaRPr sz="1500">
              <a:solidFill>
                <a:schemeClr val="dk2"/>
              </a:solidFill>
            </a:endParaRPr>
          </a:p>
          <a:p>
            <a:pPr marL="457200" lvl="0" indent="-323850" algn="l" rtl="0">
              <a:lnSpc>
                <a:spcPct val="115000"/>
              </a:lnSpc>
              <a:spcBef>
                <a:spcPts val="0"/>
              </a:spcBef>
              <a:spcAft>
                <a:spcPts val="0"/>
              </a:spcAft>
              <a:buClr>
                <a:schemeClr val="accent3"/>
              </a:buClr>
              <a:buSzPts val="1500"/>
              <a:buChar char="●"/>
            </a:pPr>
            <a:r>
              <a:rPr lang="en" sz="1500" b="1">
                <a:solidFill>
                  <a:schemeClr val="dk2"/>
                </a:solidFill>
              </a:rPr>
              <a:t>Make the case for excellence. </a:t>
            </a:r>
            <a:r>
              <a:rPr lang="en" sz="1500">
                <a:solidFill>
                  <a:schemeClr val="dk2"/>
                </a:solidFill>
              </a:rPr>
              <a:t>Use each example to show not only what the          candidate did, but why it is exceptional and why it matters.</a:t>
            </a:r>
            <a:endParaRPr sz="1500">
              <a:solidFill>
                <a:schemeClr val="dk2"/>
              </a:solidFill>
            </a:endParaRPr>
          </a:p>
        </p:txBody>
      </p:sp>
      <p:sp>
        <p:nvSpPr>
          <p:cNvPr id="340" name="Google Shape;340;p5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53"/>
          <p:cNvSpPr txBox="1">
            <a:spLocks noGrp="1"/>
          </p:cNvSpPr>
          <p:nvPr>
            <p:ph type="ctrTitle"/>
          </p:nvPr>
        </p:nvSpPr>
        <p:spPr>
          <a:xfrm>
            <a:off x="402275" y="633850"/>
            <a:ext cx="8695200" cy="1236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Outstanding School Support</a:t>
            </a:r>
            <a:endParaRPr/>
          </a:p>
          <a:p>
            <a:pPr marL="0" lvl="0" indent="0" algn="l" rtl="0">
              <a:spcBef>
                <a:spcPts val="0"/>
              </a:spcBef>
              <a:spcAft>
                <a:spcPts val="0"/>
              </a:spcAft>
              <a:buNone/>
            </a:pPr>
            <a:r>
              <a:rPr lang="en"/>
              <a:t>Employee of the Year</a:t>
            </a:r>
            <a:endParaRPr/>
          </a:p>
        </p:txBody>
      </p:sp>
      <p:sp>
        <p:nvSpPr>
          <p:cNvPr id="346" name="Google Shape;346;p5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54"/>
          <p:cNvSpPr txBox="1">
            <a:spLocks noGrp="1"/>
          </p:cNvSpPr>
          <p:nvPr>
            <p:ph type="title"/>
          </p:nvPr>
        </p:nvSpPr>
        <p:spPr>
          <a:xfrm>
            <a:off x="311700" y="140225"/>
            <a:ext cx="8785800" cy="5727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a:solidFill>
                  <a:schemeClr val="dk1"/>
                </a:solidFill>
              </a:rPr>
              <a:t>Outstanding School Support Employee of the Year</a:t>
            </a:r>
            <a:endParaRPr/>
          </a:p>
        </p:txBody>
      </p:sp>
      <p:sp>
        <p:nvSpPr>
          <p:cNvPr id="352" name="Google Shape;352;p54"/>
          <p:cNvSpPr txBox="1">
            <a:spLocks noGrp="1"/>
          </p:cNvSpPr>
          <p:nvPr>
            <p:ph type="body" idx="1"/>
          </p:nvPr>
        </p:nvSpPr>
        <p:spPr>
          <a:xfrm>
            <a:off x="311700" y="961800"/>
            <a:ext cx="8520600" cy="341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700">
                <a:solidFill>
                  <a:srgbClr val="4E4E51"/>
                </a:solidFill>
              </a:rPr>
              <a:t>The </a:t>
            </a:r>
            <a:r>
              <a:rPr lang="en" sz="1700" u="sng">
                <a:solidFill>
                  <a:srgbClr val="1F887E"/>
                </a:solidFill>
                <a:hlinkClick r:id="rId3">
                  <a:extLst>
                    <a:ext uri="{A12FA001-AC4F-418D-AE19-62706E023703}">
                      <ahyp:hlinkClr xmlns:ahyp="http://schemas.microsoft.com/office/drawing/2018/hyperlinkcolor" val="tx"/>
                    </a:ext>
                  </a:extLst>
                </a:hlinkClick>
              </a:rPr>
              <a:t>Outstanding School Support Employee of the Year Award</a:t>
            </a:r>
            <a:r>
              <a:rPr lang="en" sz="1700">
                <a:solidFill>
                  <a:srgbClr val="1F887E"/>
                </a:solidFill>
              </a:rPr>
              <a:t> </a:t>
            </a:r>
            <a:r>
              <a:rPr lang="en" sz="1700">
                <a:solidFill>
                  <a:srgbClr val="4E4E51"/>
                </a:solidFill>
              </a:rPr>
              <a:t>provides an opportunity to recognize exceptional support employees whose dedication, expertise, and service make a meaningful difference for students, schools, and communities. Eligible candidates include: </a:t>
            </a:r>
            <a:endParaRPr sz="1700">
              <a:solidFill>
                <a:srgbClr val="4E4E51"/>
              </a:solidFill>
            </a:endParaRPr>
          </a:p>
          <a:p>
            <a:pPr marL="457200" lvl="0" indent="-336550" algn="l" rtl="0">
              <a:lnSpc>
                <a:spcPct val="90000"/>
              </a:lnSpc>
              <a:spcBef>
                <a:spcPts val="1200"/>
              </a:spcBef>
              <a:spcAft>
                <a:spcPts val="0"/>
              </a:spcAft>
              <a:buClr>
                <a:schemeClr val="accent3"/>
              </a:buClr>
              <a:buSzPts val="1700"/>
              <a:buFont typeface="Public Sans"/>
              <a:buChar char="●"/>
            </a:pPr>
            <a:r>
              <a:rPr lang="en" sz="1700">
                <a:solidFill>
                  <a:srgbClr val="4E4E51"/>
                </a:solidFill>
              </a:rPr>
              <a:t>Clerical or custodial personnel</a:t>
            </a:r>
            <a:endParaRPr sz="1700">
              <a:solidFill>
                <a:srgbClr val="4E4E51"/>
              </a:solidFill>
            </a:endParaRPr>
          </a:p>
          <a:p>
            <a:pPr marL="457200" lvl="0" indent="-336550" algn="l" rtl="0">
              <a:lnSpc>
                <a:spcPct val="90000"/>
              </a:lnSpc>
              <a:spcBef>
                <a:spcPts val="300"/>
              </a:spcBef>
              <a:spcAft>
                <a:spcPts val="0"/>
              </a:spcAft>
              <a:buClr>
                <a:schemeClr val="accent3"/>
              </a:buClr>
              <a:buSzPts val="1700"/>
              <a:buFont typeface="Public Sans"/>
              <a:buChar char="●"/>
            </a:pPr>
            <a:r>
              <a:rPr lang="en" sz="1700">
                <a:solidFill>
                  <a:srgbClr val="4E4E51"/>
                </a:solidFill>
              </a:rPr>
              <a:t>Food service workers</a:t>
            </a:r>
            <a:endParaRPr sz="1700">
              <a:solidFill>
                <a:srgbClr val="4E4E51"/>
              </a:solidFill>
            </a:endParaRPr>
          </a:p>
          <a:p>
            <a:pPr marL="457200" lvl="0" indent="-336550" algn="l" rtl="0">
              <a:lnSpc>
                <a:spcPct val="90000"/>
              </a:lnSpc>
              <a:spcBef>
                <a:spcPts val="300"/>
              </a:spcBef>
              <a:spcAft>
                <a:spcPts val="0"/>
              </a:spcAft>
              <a:buClr>
                <a:schemeClr val="accent3"/>
              </a:buClr>
              <a:buSzPts val="1700"/>
              <a:buFont typeface="Public Sans"/>
              <a:buChar char="●"/>
            </a:pPr>
            <a:r>
              <a:rPr lang="en" sz="1700">
                <a:solidFill>
                  <a:srgbClr val="4E4E51"/>
                </a:solidFill>
              </a:rPr>
              <a:t>Maintenance staff</a:t>
            </a:r>
            <a:endParaRPr sz="1700">
              <a:solidFill>
                <a:srgbClr val="4E4E51"/>
              </a:solidFill>
            </a:endParaRPr>
          </a:p>
          <a:p>
            <a:pPr marL="457200" lvl="0" indent="-336550" algn="l" rtl="0">
              <a:lnSpc>
                <a:spcPct val="90000"/>
              </a:lnSpc>
              <a:spcBef>
                <a:spcPts val="300"/>
              </a:spcBef>
              <a:spcAft>
                <a:spcPts val="0"/>
              </a:spcAft>
              <a:buClr>
                <a:schemeClr val="accent3"/>
              </a:buClr>
              <a:buSzPts val="1700"/>
              <a:buFont typeface="Public Sans"/>
              <a:buChar char="●"/>
            </a:pPr>
            <a:r>
              <a:rPr lang="en" sz="1700">
                <a:solidFill>
                  <a:srgbClr val="4E4E51"/>
                </a:solidFill>
              </a:rPr>
              <a:t>Paraprofessionals</a:t>
            </a:r>
            <a:endParaRPr sz="1700">
              <a:solidFill>
                <a:srgbClr val="4E4E51"/>
              </a:solidFill>
            </a:endParaRPr>
          </a:p>
          <a:p>
            <a:pPr marL="457200" lvl="0" indent="-336550" algn="l" rtl="0">
              <a:lnSpc>
                <a:spcPct val="90000"/>
              </a:lnSpc>
              <a:spcBef>
                <a:spcPts val="300"/>
              </a:spcBef>
              <a:spcAft>
                <a:spcPts val="0"/>
              </a:spcAft>
              <a:buClr>
                <a:schemeClr val="accent3"/>
              </a:buClr>
              <a:buSzPts val="1700"/>
              <a:buFont typeface="Public Sans"/>
              <a:buChar char="●"/>
            </a:pPr>
            <a:r>
              <a:rPr lang="en" sz="1700">
                <a:solidFill>
                  <a:srgbClr val="4E4E51"/>
                </a:solidFill>
              </a:rPr>
              <a:t>School bus drivers</a:t>
            </a:r>
            <a:endParaRPr sz="1700">
              <a:solidFill>
                <a:srgbClr val="4E4E51"/>
              </a:solidFill>
            </a:endParaRPr>
          </a:p>
          <a:p>
            <a:pPr marL="457200" lvl="0" indent="-336550" algn="l" rtl="0">
              <a:lnSpc>
                <a:spcPct val="90000"/>
              </a:lnSpc>
              <a:spcBef>
                <a:spcPts val="300"/>
              </a:spcBef>
              <a:spcAft>
                <a:spcPts val="0"/>
              </a:spcAft>
              <a:buClr>
                <a:schemeClr val="accent3"/>
              </a:buClr>
              <a:buSzPts val="1700"/>
              <a:buFont typeface="Public Sans"/>
              <a:buChar char="●"/>
            </a:pPr>
            <a:r>
              <a:rPr lang="en" sz="1700">
                <a:solidFill>
                  <a:srgbClr val="4E4E51"/>
                </a:solidFill>
              </a:rPr>
              <a:t>Teacher aides</a:t>
            </a:r>
            <a:endParaRPr sz="1700">
              <a:solidFill>
                <a:srgbClr val="4E4E51"/>
              </a:solidFill>
            </a:endParaRPr>
          </a:p>
          <a:p>
            <a:pPr marL="457200" lvl="0" indent="-336550" algn="l" rtl="0">
              <a:lnSpc>
                <a:spcPct val="90000"/>
              </a:lnSpc>
              <a:spcBef>
                <a:spcPts val="300"/>
              </a:spcBef>
              <a:spcAft>
                <a:spcPts val="0"/>
              </a:spcAft>
              <a:buClr>
                <a:schemeClr val="accent3"/>
              </a:buClr>
              <a:buSzPts val="1700"/>
              <a:buFont typeface="Public Sans"/>
              <a:buChar char="●"/>
            </a:pPr>
            <a:r>
              <a:rPr lang="en" sz="1700">
                <a:solidFill>
                  <a:srgbClr val="4E4E51"/>
                </a:solidFill>
              </a:rPr>
              <a:t>Other employees who are not required to hold a teacher's certificate as a condition of employment.</a:t>
            </a:r>
            <a:endParaRPr sz="1700">
              <a:solidFill>
                <a:srgbClr val="4E4E51"/>
              </a:solidFill>
            </a:endParaRPr>
          </a:p>
        </p:txBody>
      </p:sp>
      <p:sp>
        <p:nvSpPr>
          <p:cNvPr id="353" name="Google Shape;353;p5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55"/>
          <p:cNvSpPr txBox="1">
            <a:spLocks noGrp="1"/>
          </p:cNvSpPr>
          <p:nvPr>
            <p:ph type="title"/>
          </p:nvPr>
        </p:nvSpPr>
        <p:spPr>
          <a:xfrm>
            <a:off x="311700" y="140225"/>
            <a:ext cx="8520600" cy="8361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SzPts val="2800"/>
              <a:buNone/>
            </a:pPr>
            <a:r>
              <a:rPr lang="en">
                <a:solidFill>
                  <a:schemeClr val="dk1"/>
                </a:solidFill>
              </a:rPr>
              <a:t>Outstanding School Support Employee of the Year - </a:t>
            </a:r>
            <a:r>
              <a:rPr lang="en"/>
              <a:t>School System Selections </a:t>
            </a:r>
            <a:endParaRPr sz="2700"/>
          </a:p>
          <a:p>
            <a:pPr marL="0" lvl="0" indent="0" algn="ctr" rtl="0">
              <a:lnSpc>
                <a:spcPct val="90000"/>
              </a:lnSpc>
              <a:spcBef>
                <a:spcPts val="0"/>
              </a:spcBef>
              <a:spcAft>
                <a:spcPts val="0"/>
              </a:spcAft>
              <a:buSzPts val="2800"/>
              <a:buNone/>
            </a:pPr>
            <a:endParaRPr/>
          </a:p>
        </p:txBody>
      </p:sp>
      <p:sp>
        <p:nvSpPr>
          <p:cNvPr id="360" name="Google Shape;360;p55"/>
          <p:cNvSpPr txBox="1">
            <a:spLocks noGrp="1"/>
          </p:cNvSpPr>
          <p:nvPr>
            <p:ph type="body" idx="1"/>
          </p:nvPr>
        </p:nvSpPr>
        <p:spPr>
          <a:xfrm>
            <a:off x="311700" y="1244249"/>
            <a:ext cx="8520600" cy="3214200"/>
          </a:xfrm>
          <a:prstGeom prst="rect">
            <a:avLst/>
          </a:prstGeom>
          <a:noFill/>
          <a:ln>
            <a:noFill/>
          </a:ln>
        </p:spPr>
        <p:txBody>
          <a:bodyPr spcFirstLastPara="1" wrap="square" lIns="91425" tIns="91425" rIns="91425" bIns="91425" anchor="t" anchorCtr="0">
            <a:noAutofit/>
          </a:bodyPr>
          <a:lstStyle/>
          <a:p>
            <a:pPr marL="457200" lvl="0" indent="-336550" algn="l" rtl="0">
              <a:lnSpc>
                <a:spcPct val="100000"/>
              </a:lnSpc>
              <a:spcBef>
                <a:spcPts val="0"/>
              </a:spcBef>
              <a:spcAft>
                <a:spcPts val="0"/>
              </a:spcAft>
              <a:buClr>
                <a:schemeClr val="accent3"/>
              </a:buClr>
              <a:buSzPts val="1700"/>
              <a:buChar char="●"/>
            </a:pPr>
            <a:r>
              <a:rPr lang="en" sz="1600" dirty="0">
                <a:solidFill>
                  <a:srgbClr val="4E4E51"/>
                </a:solidFill>
              </a:rPr>
              <a:t>School systems are encouraged to select </a:t>
            </a:r>
            <a:r>
              <a:rPr lang="en" sz="1600" b="1" dirty="0">
                <a:solidFill>
                  <a:srgbClr val="4E4E51"/>
                </a:solidFill>
              </a:rPr>
              <a:t>up to three support employees</a:t>
            </a:r>
            <a:r>
              <a:rPr lang="en" sz="1600" dirty="0">
                <a:solidFill>
                  <a:srgbClr val="4E4E51"/>
                </a:solidFill>
              </a:rPr>
              <a:t> to advance to the state-level process — </a:t>
            </a:r>
            <a:r>
              <a:rPr lang="en" sz="1600" b="1" dirty="0">
                <a:solidFill>
                  <a:srgbClr val="4E4E51"/>
                </a:solidFill>
              </a:rPr>
              <a:t>one representing elementary, middle, and/or high school.</a:t>
            </a:r>
            <a:endParaRPr sz="1600" b="1" dirty="0">
              <a:solidFill>
                <a:srgbClr val="4E4E51"/>
              </a:solidFill>
            </a:endParaRPr>
          </a:p>
          <a:p>
            <a:pPr marL="457200" lvl="0" indent="-336550" algn="l" rtl="0">
              <a:lnSpc>
                <a:spcPct val="100000"/>
              </a:lnSpc>
              <a:spcBef>
                <a:spcPts val="600"/>
              </a:spcBef>
              <a:spcAft>
                <a:spcPts val="0"/>
              </a:spcAft>
              <a:buClr>
                <a:schemeClr val="accent3"/>
              </a:buClr>
              <a:buSzPts val="1700"/>
              <a:buChar char="●"/>
            </a:pPr>
            <a:r>
              <a:rPr lang="en" sz="1600" dirty="0">
                <a:solidFill>
                  <a:srgbClr val="4E4E51"/>
                </a:solidFill>
              </a:rPr>
              <a:t>School systems may use the </a:t>
            </a:r>
            <a:r>
              <a:rPr lang="en" sz="1600" b="1" dirty="0">
                <a:solidFill>
                  <a:srgbClr val="4E4E51"/>
                </a:solidFill>
              </a:rPr>
              <a:t>state application materials or their own local process</a:t>
            </a:r>
            <a:r>
              <a:rPr lang="en" sz="1600" dirty="0">
                <a:solidFill>
                  <a:srgbClr val="4E4E51"/>
                </a:solidFill>
              </a:rPr>
              <a:t> to identify their selections. Systems without a local process may use the </a:t>
            </a:r>
            <a:r>
              <a:rPr lang="en" sz="1600" b="1" dirty="0">
                <a:solidFill>
                  <a:srgbClr val="4E4E51"/>
                </a:solidFill>
              </a:rPr>
              <a:t>state nomination information as a resource</a:t>
            </a:r>
            <a:r>
              <a:rPr lang="en" sz="1600" dirty="0">
                <a:solidFill>
                  <a:srgbClr val="4E4E51"/>
                </a:solidFill>
              </a:rPr>
              <a:t>.</a:t>
            </a:r>
            <a:endParaRPr sz="1600" dirty="0">
              <a:solidFill>
                <a:srgbClr val="4E4E51"/>
              </a:solidFill>
            </a:endParaRPr>
          </a:p>
          <a:p>
            <a:pPr marL="457200" lvl="0" indent="-336550" algn="l" rtl="0">
              <a:lnSpc>
                <a:spcPct val="100000"/>
              </a:lnSpc>
              <a:spcBef>
                <a:spcPts val="600"/>
              </a:spcBef>
              <a:spcAft>
                <a:spcPts val="0"/>
              </a:spcAft>
              <a:buClr>
                <a:schemeClr val="accent3"/>
              </a:buClr>
              <a:buSzPts val="1700"/>
              <a:buChar char="●"/>
            </a:pPr>
            <a:r>
              <a:rPr lang="en" sz="1600" dirty="0">
                <a:solidFill>
                  <a:srgbClr val="4E4E51"/>
                </a:solidFill>
              </a:rPr>
              <a:t>Once school systems identify their </a:t>
            </a:r>
            <a:r>
              <a:rPr lang="en" sz="1600" b="1" dirty="0">
                <a:solidFill>
                  <a:srgbClr val="4E4E51"/>
                </a:solidFill>
              </a:rPr>
              <a:t>system-level honorees</a:t>
            </a:r>
            <a:r>
              <a:rPr lang="en" sz="1600" dirty="0">
                <a:solidFill>
                  <a:srgbClr val="4E4E51"/>
                </a:solidFill>
              </a:rPr>
              <a:t>, those applications should be submitted through the</a:t>
            </a:r>
            <a:r>
              <a:rPr lang="en" sz="1600" dirty="0">
                <a:solidFill>
                  <a:srgbClr val="4E4E51"/>
                </a:solidFill>
                <a:uFill>
                  <a:noFill/>
                </a:uFill>
              </a:rPr>
              <a:t> </a:t>
            </a:r>
            <a:r>
              <a:rPr lang="en" sz="1600" u="sng" dirty="0">
                <a:solidFill>
                  <a:schemeClr val="lt2"/>
                </a:solidFill>
                <a:hlinkClick r:id="rId3">
                  <a:extLst>
                    <a:ext uri="{A12FA001-AC4F-418D-AE19-62706E023703}">
                      <ahyp:hlinkClr xmlns:ahyp="http://schemas.microsoft.com/office/drawing/2018/hyperlinkcolor" val="tx"/>
                    </a:ext>
                  </a:extLst>
                </a:hlinkClick>
              </a:rPr>
              <a:t>online application portal</a:t>
            </a:r>
            <a:r>
              <a:rPr lang="en" sz="1600" dirty="0">
                <a:solidFill>
                  <a:srgbClr val="4E4E51"/>
                </a:solidFill>
              </a:rPr>
              <a:t>.</a:t>
            </a:r>
            <a:endParaRPr sz="1600" dirty="0">
              <a:solidFill>
                <a:srgbClr val="4E4E51"/>
              </a:solidFill>
            </a:endParaRPr>
          </a:p>
          <a:p>
            <a:pPr marL="457200" lvl="0" indent="-336550" algn="l" rtl="0">
              <a:lnSpc>
                <a:spcPct val="100000"/>
              </a:lnSpc>
              <a:spcBef>
                <a:spcPts val="600"/>
              </a:spcBef>
              <a:spcAft>
                <a:spcPts val="0"/>
              </a:spcAft>
              <a:buClr>
                <a:schemeClr val="accent3"/>
              </a:buClr>
              <a:buSzPts val="1700"/>
              <a:buChar char="●"/>
            </a:pPr>
            <a:r>
              <a:rPr lang="en" sz="1600" b="1" dirty="0">
                <a:solidFill>
                  <a:srgbClr val="4E4E51"/>
                </a:solidFill>
              </a:rPr>
              <a:t>State-level applications are due December 10, 2026.</a:t>
            </a:r>
            <a:endParaRPr sz="1600" b="1" dirty="0">
              <a:solidFill>
                <a:srgbClr val="4E4E51"/>
              </a:solidFill>
            </a:endParaRPr>
          </a:p>
          <a:p>
            <a:pPr marL="0" lvl="0" indent="0" algn="l" rtl="0">
              <a:lnSpc>
                <a:spcPct val="100000"/>
              </a:lnSpc>
              <a:spcBef>
                <a:spcPts val="600"/>
              </a:spcBef>
              <a:spcAft>
                <a:spcPts val="0"/>
              </a:spcAft>
              <a:buSzPts val="1800"/>
              <a:buNone/>
            </a:pPr>
            <a:endParaRPr dirty="0">
              <a:solidFill>
                <a:srgbClr val="202124"/>
              </a:solidFill>
              <a:highlight>
                <a:srgbClr val="FFFFFF"/>
              </a:highlight>
            </a:endParaRPr>
          </a:p>
          <a:p>
            <a:pPr marL="0" lvl="0" indent="0" algn="l" rtl="0">
              <a:lnSpc>
                <a:spcPct val="100000"/>
              </a:lnSpc>
              <a:spcBef>
                <a:spcPts val="750"/>
              </a:spcBef>
              <a:spcAft>
                <a:spcPts val="0"/>
              </a:spcAft>
              <a:buSzPts val="1800"/>
              <a:buNone/>
            </a:pPr>
            <a:endParaRPr dirty="0">
              <a:solidFill>
                <a:srgbClr val="202124"/>
              </a:solidFill>
              <a:highlight>
                <a:srgbClr val="FFFFFF"/>
              </a:highlight>
            </a:endParaRPr>
          </a:p>
        </p:txBody>
      </p:sp>
      <p:sp>
        <p:nvSpPr>
          <p:cNvPr id="361" name="Google Shape;361;p5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9" name="Google Shape;369;p56"/>
          <p:cNvSpPr txBox="1">
            <a:spLocks noGrp="1"/>
          </p:cNvSpPr>
          <p:nvPr>
            <p:ph type="title"/>
          </p:nvPr>
        </p:nvSpPr>
        <p:spPr>
          <a:xfrm>
            <a:off x="311700" y="140225"/>
            <a:ext cx="8520600" cy="90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Outstanding School Support Employee of the Year - </a:t>
            </a:r>
            <a:r>
              <a:rPr lang="en" dirty="0"/>
              <a:t>Application Components</a:t>
            </a:r>
            <a:endParaRPr dirty="0"/>
          </a:p>
        </p:txBody>
      </p:sp>
      <p:sp>
        <p:nvSpPr>
          <p:cNvPr id="368" name="Google Shape;368;p56"/>
          <p:cNvSpPr txBox="1">
            <a:spLocks noGrp="1"/>
          </p:cNvSpPr>
          <p:nvPr>
            <p:ph type="body" idx="1"/>
          </p:nvPr>
        </p:nvSpPr>
        <p:spPr>
          <a:xfrm>
            <a:off x="311700" y="1336350"/>
            <a:ext cx="8520600" cy="524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rgbClr val="4E4E51"/>
                </a:solidFill>
              </a:rPr>
              <a:t>The state-level application includes: </a:t>
            </a:r>
            <a:endParaRPr b="1" dirty="0">
              <a:solidFill>
                <a:srgbClr val="4E4E51"/>
              </a:solidFill>
            </a:endParaRPr>
          </a:p>
          <a:p>
            <a:pPr marL="457200" lvl="0" indent="-342900" algn="l" rtl="0">
              <a:spcBef>
                <a:spcPts val="600"/>
              </a:spcBef>
              <a:spcAft>
                <a:spcPts val="0"/>
              </a:spcAft>
              <a:buClr>
                <a:srgbClr val="C44B27"/>
              </a:buClr>
              <a:buSzPts val="1800"/>
              <a:buChar char="●"/>
            </a:pPr>
            <a:r>
              <a:rPr lang="en" dirty="0">
                <a:solidFill>
                  <a:srgbClr val="4E4E51"/>
                </a:solidFill>
              </a:rPr>
              <a:t>Basic Information</a:t>
            </a:r>
            <a:endParaRPr dirty="0">
              <a:solidFill>
                <a:srgbClr val="4E4E51"/>
              </a:solidFill>
            </a:endParaRPr>
          </a:p>
          <a:p>
            <a:pPr marL="457200" lvl="0" indent="-342900" algn="l" rtl="0">
              <a:spcBef>
                <a:spcPts val="0"/>
              </a:spcBef>
              <a:spcAft>
                <a:spcPts val="0"/>
              </a:spcAft>
              <a:buClr>
                <a:srgbClr val="C44B27"/>
              </a:buClr>
              <a:buSzPts val="1800"/>
              <a:buChar char="●"/>
            </a:pPr>
            <a:r>
              <a:rPr lang="en" dirty="0">
                <a:solidFill>
                  <a:srgbClr val="4E4E51"/>
                </a:solidFill>
              </a:rPr>
              <a:t>Written Reflection Responses</a:t>
            </a:r>
            <a:endParaRPr dirty="0">
              <a:solidFill>
                <a:srgbClr val="4E4E51"/>
              </a:solidFill>
            </a:endParaRPr>
          </a:p>
          <a:p>
            <a:pPr marL="457200" lvl="0" indent="-342900" algn="l" rtl="0">
              <a:spcBef>
                <a:spcPts val="0"/>
              </a:spcBef>
              <a:spcAft>
                <a:spcPts val="0"/>
              </a:spcAft>
              <a:buClr>
                <a:srgbClr val="C44B27"/>
              </a:buClr>
              <a:buSzPts val="1800"/>
              <a:buChar char="●"/>
            </a:pPr>
            <a:r>
              <a:rPr lang="en" dirty="0">
                <a:solidFill>
                  <a:srgbClr val="4E4E51"/>
                </a:solidFill>
              </a:rPr>
              <a:t>Supplemental Materials </a:t>
            </a:r>
            <a:r>
              <a:rPr lang="en" i="1" dirty="0">
                <a:solidFill>
                  <a:srgbClr val="4E4E51"/>
                </a:solidFill>
              </a:rPr>
              <a:t>(Optional)</a:t>
            </a:r>
            <a:endParaRPr i="1" dirty="0">
              <a:solidFill>
                <a:srgbClr val="4E4E51"/>
              </a:solidFill>
            </a:endParaRPr>
          </a:p>
          <a:p>
            <a:pPr marL="457200" lvl="0" indent="-342900" algn="l" rtl="0">
              <a:spcBef>
                <a:spcPts val="0"/>
              </a:spcBef>
              <a:spcAft>
                <a:spcPts val="0"/>
              </a:spcAft>
              <a:buClr>
                <a:srgbClr val="C44B27"/>
              </a:buClr>
              <a:buSzPts val="1800"/>
              <a:buChar char="●"/>
            </a:pPr>
            <a:r>
              <a:rPr lang="en" dirty="0">
                <a:solidFill>
                  <a:srgbClr val="4E4E51"/>
                </a:solidFill>
              </a:rPr>
              <a:t>Letter(s) of Recommendation </a:t>
            </a:r>
            <a:r>
              <a:rPr lang="en" i="1" dirty="0">
                <a:solidFill>
                  <a:srgbClr val="4E4E51"/>
                </a:solidFill>
              </a:rPr>
              <a:t>(Optional)</a:t>
            </a:r>
            <a:endParaRPr i="1" dirty="0">
              <a:solidFill>
                <a:srgbClr val="4E4E51"/>
              </a:solidFill>
            </a:endParaRPr>
          </a:p>
          <a:p>
            <a:pPr marL="457200" lvl="0" indent="-342900" algn="l" rtl="0">
              <a:spcBef>
                <a:spcPts val="0"/>
              </a:spcBef>
              <a:spcAft>
                <a:spcPts val="0"/>
              </a:spcAft>
              <a:buClr>
                <a:srgbClr val="C44B27"/>
              </a:buClr>
              <a:buSzPts val="1800"/>
              <a:buChar char="●"/>
            </a:pPr>
            <a:r>
              <a:rPr lang="en" u="sng" dirty="0">
                <a:solidFill>
                  <a:srgbClr val="1F887E"/>
                </a:solidFill>
                <a:hlinkClick r:id="rId3">
                  <a:extLst>
                    <a:ext uri="{A12FA001-AC4F-418D-AE19-62706E023703}">
                      <ahyp:hlinkClr xmlns:ahyp="http://schemas.microsoft.com/office/drawing/2018/hyperlinkcolor" val="tx"/>
                    </a:ext>
                  </a:extLst>
                </a:hlinkClick>
              </a:rPr>
              <a:t>Candidate consent form</a:t>
            </a:r>
            <a:endParaRPr dirty="0">
              <a:solidFill>
                <a:srgbClr val="1F887E"/>
              </a:solidFill>
            </a:endParaRPr>
          </a:p>
          <a:p>
            <a:pPr marL="457200" lvl="0" indent="-342900" algn="l" rtl="0">
              <a:spcBef>
                <a:spcPts val="0"/>
              </a:spcBef>
              <a:spcAft>
                <a:spcPts val="0"/>
              </a:spcAft>
              <a:buClr>
                <a:srgbClr val="C44B27"/>
              </a:buClr>
              <a:buSzPts val="1800"/>
              <a:buChar char="●"/>
            </a:pPr>
            <a:r>
              <a:rPr lang="en" u="sng" dirty="0">
                <a:solidFill>
                  <a:srgbClr val="1F887E"/>
                </a:solidFill>
                <a:hlinkClick r:id="rId4">
                  <a:extLst>
                    <a:ext uri="{A12FA001-AC4F-418D-AE19-62706E023703}">
                      <ahyp:hlinkClr xmlns:ahyp="http://schemas.microsoft.com/office/drawing/2018/hyperlinkcolor" val="tx"/>
                    </a:ext>
                  </a:extLst>
                </a:hlinkClick>
              </a:rPr>
              <a:t>Student consent form</a:t>
            </a:r>
            <a:r>
              <a:rPr lang="en" dirty="0">
                <a:solidFill>
                  <a:srgbClr val="4E4E51"/>
                </a:solidFill>
              </a:rPr>
              <a:t> (Optional — required for each student featured in photos, videos, or other materials) </a:t>
            </a:r>
            <a:endParaRPr dirty="0">
              <a:solidFill>
                <a:srgbClr val="4E4E51"/>
              </a:solidFill>
            </a:endParaRPr>
          </a:p>
          <a:p>
            <a:pPr marL="457200" lvl="0" indent="-342900" algn="l" rtl="0">
              <a:spcBef>
                <a:spcPts val="0"/>
              </a:spcBef>
              <a:spcAft>
                <a:spcPts val="0"/>
              </a:spcAft>
              <a:buClr>
                <a:srgbClr val="C44B27"/>
              </a:buClr>
              <a:buSzPts val="1800"/>
              <a:buChar char="●"/>
            </a:pPr>
            <a:r>
              <a:rPr lang="en" dirty="0">
                <a:solidFill>
                  <a:srgbClr val="4E4E51"/>
                </a:solidFill>
              </a:rPr>
              <a:t>School System Approvals </a:t>
            </a:r>
            <a:endParaRPr dirty="0">
              <a:solidFill>
                <a:srgbClr val="4E4E51"/>
              </a:solidFill>
            </a:endParaRPr>
          </a:p>
          <a:p>
            <a:pPr marL="457200" lvl="0" indent="0" algn="l" rtl="0">
              <a:spcBef>
                <a:spcPts val="0"/>
              </a:spcBef>
              <a:spcAft>
                <a:spcPts val="0"/>
              </a:spcAft>
              <a:buNone/>
            </a:pPr>
            <a:endParaRPr dirty="0">
              <a:solidFill>
                <a:srgbClr val="202124"/>
              </a:solidFill>
              <a:highlight>
                <a:srgbClr val="FFFFFF"/>
              </a:highlight>
            </a:endParaRPr>
          </a:p>
          <a:p>
            <a:pPr marL="457200" lvl="0" indent="0" algn="l" rtl="0">
              <a:spcBef>
                <a:spcPts val="0"/>
              </a:spcBef>
              <a:spcAft>
                <a:spcPts val="0"/>
              </a:spcAft>
              <a:buNone/>
            </a:pPr>
            <a:endParaRPr dirty="0">
              <a:solidFill>
                <a:srgbClr val="202124"/>
              </a:solidFill>
              <a:highlight>
                <a:srgbClr val="FFFFFF"/>
              </a:highlight>
            </a:endParaRPr>
          </a:p>
        </p:txBody>
      </p:sp>
      <p:sp>
        <p:nvSpPr>
          <p:cNvPr id="370" name="Google Shape;370;p5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57"/>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Outstanding School Support Employee of the Year - Rubric </a:t>
            </a:r>
            <a:endParaRPr/>
          </a:p>
        </p:txBody>
      </p:sp>
      <p:sp>
        <p:nvSpPr>
          <p:cNvPr id="376" name="Google Shape;376;p57"/>
          <p:cNvSpPr txBox="1">
            <a:spLocks noGrp="1"/>
          </p:cNvSpPr>
          <p:nvPr>
            <p:ph type="body" idx="1"/>
          </p:nvPr>
        </p:nvSpPr>
        <p:spPr>
          <a:xfrm>
            <a:off x="311700" y="1169050"/>
            <a:ext cx="8520600" cy="314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4E4E51"/>
                </a:solidFill>
              </a:rPr>
              <a:t>Competencies</a:t>
            </a:r>
            <a:endParaRPr b="1">
              <a:solidFill>
                <a:srgbClr val="4E4E51"/>
              </a:solidFill>
            </a:endParaRPr>
          </a:p>
          <a:p>
            <a:pPr marL="457200" lvl="0" indent="-342900" algn="l" rtl="0">
              <a:lnSpc>
                <a:spcPct val="115000"/>
              </a:lnSpc>
              <a:spcBef>
                <a:spcPts val="1200"/>
              </a:spcBef>
              <a:spcAft>
                <a:spcPts val="0"/>
              </a:spcAft>
              <a:buClr>
                <a:srgbClr val="4E4E51"/>
              </a:buClr>
              <a:buSzPts val="1800"/>
              <a:buFont typeface="Public Sans"/>
              <a:buAutoNum type="arabicPeriod"/>
            </a:pPr>
            <a:r>
              <a:rPr lang="en">
                <a:solidFill>
                  <a:srgbClr val="4E4E51"/>
                </a:solidFill>
              </a:rPr>
              <a:t>Work Performance and Expertise </a:t>
            </a:r>
            <a:endParaRPr>
              <a:solidFill>
                <a:srgbClr val="4E4E51"/>
              </a:solidFill>
            </a:endParaRPr>
          </a:p>
          <a:p>
            <a:pPr marL="457200" lvl="0" indent="-342900" algn="l" rtl="0">
              <a:lnSpc>
                <a:spcPct val="115000"/>
              </a:lnSpc>
              <a:spcBef>
                <a:spcPts val="0"/>
              </a:spcBef>
              <a:spcAft>
                <a:spcPts val="0"/>
              </a:spcAft>
              <a:buClr>
                <a:srgbClr val="4E4E51"/>
              </a:buClr>
              <a:buSzPts val="1800"/>
              <a:buFont typeface="Public Sans"/>
              <a:buAutoNum type="arabicPeriod"/>
            </a:pPr>
            <a:r>
              <a:rPr lang="en">
                <a:solidFill>
                  <a:srgbClr val="4E4E51"/>
                </a:solidFill>
              </a:rPr>
              <a:t>School and Community Involvement</a:t>
            </a:r>
            <a:endParaRPr>
              <a:solidFill>
                <a:srgbClr val="4E4E51"/>
              </a:solidFill>
            </a:endParaRPr>
          </a:p>
          <a:p>
            <a:pPr marL="457200" lvl="0" indent="-342900" algn="l" rtl="0">
              <a:lnSpc>
                <a:spcPct val="115000"/>
              </a:lnSpc>
              <a:spcBef>
                <a:spcPts val="0"/>
              </a:spcBef>
              <a:spcAft>
                <a:spcPts val="0"/>
              </a:spcAft>
              <a:buClr>
                <a:srgbClr val="4E4E51"/>
              </a:buClr>
              <a:buSzPts val="1800"/>
              <a:buFont typeface="Public Sans"/>
              <a:buAutoNum type="arabicPeriod"/>
            </a:pPr>
            <a:r>
              <a:rPr lang="en">
                <a:solidFill>
                  <a:srgbClr val="4E4E51"/>
                </a:solidFill>
              </a:rPr>
              <a:t>Leadership and Commitment</a:t>
            </a:r>
            <a:endParaRPr>
              <a:solidFill>
                <a:srgbClr val="4E4E51"/>
              </a:solidFill>
            </a:endParaRPr>
          </a:p>
          <a:p>
            <a:pPr marL="457200" lvl="0" indent="-342900" algn="l" rtl="0">
              <a:lnSpc>
                <a:spcPct val="115000"/>
              </a:lnSpc>
              <a:spcBef>
                <a:spcPts val="0"/>
              </a:spcBef>
              <a:spcAft>
                <a:spcPts val="0"/>
              </a:spcAft>
              <a:buClr>
                <a:srgbClr val="4E4E51"/>
              </a:buClr>
              <a:buSzPts val="1800"/>
              <a:buFont typeface="Public Sans"/>
              <a:buAutoNum type="arabicPeriod"/>
            </a:pPr>
            <a:r>
              <a:rPr lang="en">
                <a:solidFill>
                  <a:srgbClr val="4E4E51"/>
                </a:solidFill>
              </a:rPr>
              <a:t>Positive Relationships and Support for Others</a:t>
            </a:r>
            <a:endParaRPr>
              <a:solidFill>
                <a:srgbClr val="4E4E51"/>
              </a:solidFill>
            </a:endParaRPr>
          </a:p>
          <a:p>
            <a:pPr marL="457200" lvl="0" indent="-342900" algn="l" rtl="0">
              <a:lnSpc>
                <a:spcPct val="115000"/>
              </a:lnSpc>
              <a:spcBef>
                <a:spcPts val="0"/>
              </a:spcBef>
              <a:spcAft>
                <a:spcPts val="0"/>
              </a:spcAft>
              <a:buClr>
                <a:srgbClr val="4E4E51"/>
              </a:buClr>
              <a:buSzPts val="1800"/>
              <a:buFont typeface="Public Sans"/>
              <a:buAutoNum type="arabicPeriod"/>
            </a:pPr>
            <a:r>
              <a:rPr lang="en">
                <a:solidFill>
                  <a:srgbClr val="4E4E51"/>
                </a:solidFill>
              </a:rPr>
              <a:t>Contribution to School Success and Culture</a:t>
            </a:r>
            <a:endParaRPr>
              <a:solidFill>
                <a:srgbClr val="4E4E51"/>
              </a:solidFill>
            </a:endParaRPr>
          </a:p>
          <a:p>
            <a:pPr marL="457200" lvl="0" indent="-342900" algn="l" rtl="0">
              <a:lnSpc>
                <a:spcPct val="115000"/>
              </a:lnSpc>
              <a:spcBef>
                <a:spcPts val="0"/>
              </a:spcBef>
              <a:spcAft>
                <a:spcPts val="0"/>
              </a:spcAft>
              <a:buClr>
                <a:srgbClr val="4E4E51"/>
              </a:buClr>
              <a:buSzPts val="1800"/>
              <a:buFont typeface="Public Sans"/>
              <a:buAutoNum type="arabicPeriod"/>
            </a:pPr>
            <a:r>
              <a:rPr lang="en">
                <a:solidFill>
                  <a:srgbClr val="4E4E51"/>
                </a:solidFill>
              </a:rPr>
              <a:t>Exceptional Service and Impact</a:t>
            </a:r>
            <a:endParaRPr>
              <a:solidFill>
                <a:srgbClr val="4E4E51"/>
              </a:solidFill>
            </a:endParaRPr>
          </a:p>
          <a:p>
            <a:pPr marL="0" lvl="0" indent="0" algn="l" rtl="0">
              <a:spcBef>
                <a:spcPts val="1200"/>
              </a:spcBef>
              <a:spcAft>
                <a:spcPts val="0"/>
              </a:spcAft>
              <a:buNone/>
            </a:pPr>
            <a:r>
              <a:rPr lang="en" b="1">
                <a:solidFill>
                  <a:srgbClr val="4E4E51"/>
                </a:solidFill>
              </a:rPr>
              <a:t>Exceptional candidates </a:t>
            </a:r>
            <a:r>
              <a:rPr lang="en">
                <a:solidFill>
                  <a:srgbClr val="4E4E51"/>
                </a:solidFill>
              </a:rPr>
              <a:t>do more than perform their assigned duties—they create meaningful impact. </a:t>
            </a:r>
            <a:endParaRPr>
              <a:solidFill>
                <a:srgbClr val="4E4E51"/>
              </a:solidFill>
            </a:endParaRPr>
          </a:p>
          <a:p>
            <a:pPr marL="0" lvl="0" indent="0" algn="ctr" rtl="0">
              <a:spcBef>
                <a:spcPts val="0"/>
              </a:spcBef>
              <a:spcAft>
                <a:spcPts val="0"/>
              </a:spcAft>
              <a:buNone/>
            </a:pPr>
            <a:endParaRPr/>
          </a:p>
        </p:txBody>
      </p:sp>
      <p:sp>
        <p:nvSpPr>
          <p:cNvPr id="377" name="Google Shape;377;p5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58"/>
          <p:cNvSpPr txBox="1">
            <a:spLocks noGrp="1"/>
          </p:cNvSpPr>
          <p:nvPr>
            <p:ph type="title"/>
          </p:nvPr>
        </p:nvSpPr>
        <p:spPr>
          <a:xfrm>
            <a:off x="311700" y="140225"/>
            <a:ext cx="8520600" cy="95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Outstanding School Support Employee of the Year Rubric- What Do Reviewers Look For</a:t>
            </a:r>
            <a:endParaRPr/>
          </a:p>
        </p:txBody>
      </p:sp>
      <p:sp>
        <p:nvSpPr>
          <p:cNvPr id="383" name="Google Shape;383;p58"/>
          <p:cNvSpPr txBox="1">
            <a:spLocks noGrp="1"/>
          </p:cNvSpPr>
          <p:nvPr>
            <p:ph type="body" idx="1"/>
          </p:nvPr>
        </p:nvSpPr>
        <p:spPr>
          <a:xfrm>
            <a:off x="311700" y="1159675"/>
            <a:ext cx="8520600" cy="31704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sz="1500" b="1">
                <a:solidFill>
                  <a:srgbClr val="4E4E51"/>
                </a:solidFill>
              </a:rPr>
              <a:t>Strong responses demonstrate:</a:t>
            </a:r>
            <a:endParaRPr sz="1500" b="1">
              <a:solidFill>
                <a:srgbClr val="4E4E51"/>
              </a:solidFill>
            </a:endParaRPr>
          </a:p>
          <a:p>
            <a:pPr marL="457200" lvl="0" indent="-323850" algn="l" rtl="0">
              <a:lnSpc>
                <a:spcPct val="100000"/>
              </a:lnSpc>
              <a:spcBef>
                <a:spcPts val="1200"/>
              </a:spcBef>
              <a:spcAft>
                <a:spcPts val="0"/>
              </a:spcAft>
              <a:buClr>
                <a:schemeClr val="accent3"/>
              </a:buClr>
              <a:buSzPts val="1500"/>
              <a:buChar char="●"/>
            </a:pPr>
            <a:r>
              <a:rPr lang="en" sz="1500" b="1">
                <a:solidFill>
                  <a:srgbClr val="4E4E51"/>
                </a:solidFill>
              </a:rPr>
              <a:t>Specificity:</a:t>
            </a:r>
            <a:r>
              <a:rPr lang="en" sz="1500">
                <a:solidFill>
                  <a:srgbClr val="4E4E51"/>
                </a:solidFill>
              </a:rPr>
              <a:t> Show what the candidate did.</a:t>
            </a:r>
            <a:endParaRPr sz="1500">
              <a:solidFill>
                <a:srgbClr val="4E4E51"/>
              </a:solidFill>
            </a:endParaRPr>
          </a:p>
          <a:p>
            <a:pPr marL="457200" lvl="0" indent="-323850" algn="l" rtl="0">
              <a:lnSpc>
                <a:spcPct val="100000"/>
              </a:lnSpc>
              <a:spcBef>
                <a:spcPts val="0"/>
              </a:spcBef>
              <a:spcAft>
                <a:spcPts val="0"/>
              </a:spcAft>
              <a:buClr>
                <a:schemeClr val="accent3"/>
              </a:buClr>
              <a:buSzPts val="1500"/>
              <a:buChar char="●"/>
            </a:pPr>
            <a:r>
              <a:rPr lang="en" sz="1500" b="1">
                <a:solidFill>
                  <a:srgbClr val="4E4E51"/>
                </a:solidFill>
              </a:rPr>
              <a:t>Evidence:</a:t>
            </a:r>
            <a:r>
              <a:rPr lang="en" sz="1500">
                <a:solidFill>
                  <a:srgbClr val="4E4E51"/>
                </a:solidFill>
              </a:rPr>
              <a:t> Support claims with examples, data, testimonials, observations, or other evidence.</a:t>
            </a:r>
            <a:endParaRPr sz="1500">
              <a:solidFill>
                <a:srgbClr val="4E4E51"/>
              </a:solidFill>
            </a:endParaRPr>
          </a:p>
          <a:p>
            <a:pPr marL="457200" lvl="0" indent="-323850" algn="l" rtl="0">
              <a:lnSpc>
                <a:spcPct val="100000"/>
              </a:lnSpc>
              <a:spcBef>
                <a:spcPts val="0"/>
              </a:spcBef>
              <a:spcAft>
                <a:spcPts val="0"/>
              </a:spcAft>
              <a:buClr>
                <a:schemeClr val="accent3"/>
              </a:buClr>
              <a:buSzPts val="1500"/>
              <a:buChar char="●"/>
            </a:pPr>
            <a:r>
              <a:rPr lang="en" sz="1500" b="1">
                <a:solidFill>
                  <a:srgbClr val="4E4E51"/>
                </a:solidFill>
              </a:rPr>
              <a:t>Impact:</a:t>
            </a:r>
            <a:r>
              <a:rPr lang="en" sz="1500">
                <a:solidFill>
                  <a:srgbClr val="4E4E51"/>
                </a:solidFill>
              </a:rPr>
              <a:t> Explain </a:t>
            </a:r>
            <a:r>
              <a:rPr lang="en" sz="1500" b="1">
                <a:solidFill>
                  <a:srgbClr val="4E4E51"/>
                </a:solidFill>
              </a:rPr>
              <a:t>why it mattered and what difference it made.</a:t>
            </a:r>
            <a:endParaRPr sz="1500" b="1">
              <a:solidFill>
                <a:srgbClr val="4E4E51"/>
              </a:solidFill>
            </a:endParaRPr>
          </a:p>
          <a:p>
            <a:pPr marL="457200" lvl="0" indent="-323850" algn="l" rtl="0">
              <a:lnSpc>
                <a:spcPct val="100000"/>
              </a:lnSpc>
              <a:spcBef>
                <a:spcPts val="0"/>
              </a:spcBef>
              <a:spcAft>
                <a:spcPts val="0"/>
              </a:spcAft>
              <a:buClr>
                <a:schemeClr val="accent3"/>
              </a:buClr>
              <a:buSzPts val="1500"/>
              <a:buChar char="●"/>
            </a:pPr>
            <a:r>
              <a:rPr lang="en" sz="1500" b="1">
                <a:solidFill>
                  <a:srgbClr val="4E4E51"/>
                </a:solidFill>
              </a:rPr>
              <a:t>Excellence:</a:t>
            </a:r>
            <a:r>
              <a:rPr lang="en" sz="1500">
                <a:solidFill>
                  <a:srgbClr val="4E4E51"/>
                </a:solidFill>
              </a:rPr>
              <a:t> Show how the candidate goes beyond routine responsibilities.</a:t>
            </a:r>
            <a:endParaRPr sz="1500">
              <a:solidFill>
                <a:srgbClr val="4E4E51"/>
              </a:solidFill>
            </a:endParaRPr>
          </a:p>
          <a:p>
            <a:pPr marL="0" lvl="0" indent="0" algn="l" rtl="0">
              <a:lnSpc>
                <a:spcPct val="100000"/>
              </a:lnSpc>
              <a:spcBef>
                <a:spcPts val="1200"/>
              </a:spcBef>
              <a:spcAft>
                <a:spcPts val="0"/>
              </a:spcAft>
              <a:buNone/>
            </a:pPr>
            <a:r>
              <a:rPr lang="en" sz="1500" b="1">
                <a:solidFill>
                  <a:srgbClr val="4E4E51"/>
                </a:solidFill>
              </a:rPr>
              <a:t>Scoring:</a:t>
            </a:r>
            <a:br>
              <a:rPr lang="en" sz="1500" b="1">
                <a:solidFill>
                  <a:srgbClr val="4E4E51"/>
                </a:solidFill>
              </a:rPr>
            </a:br>
            <a:r>
              <a:rPr lang="en" sz="1500">
                <a:solidFill>
                  <a:srgbClr val="4E4E51"/>
                </a:solidFill>
              </a:rPr>
              <a:t> </a:t>
            </a:r>
            <a:r>
              <a:rPr lang="en" sz="1500" b="1">
                <a:solidFill>
                  <a:srgbClr val="4E4E51"/>
                </a:solidFill>
              </a:rPr>
              <a:t>4, 3, 2, or 1 — 4 = Highest Level of Performance</a:t>
            </a:r>
            <a:endParaRPr sz="1500" b="1">
              <a:solidFill>
                <a:srgbClr val="4E4E51"/>
              </a:solidFill>
            </a:endParaRPr>
          </a:p>
          <a:p>
            <a:pPr marL="381000" marR="381000" lvl="0" indent="0" algn="l" rtl="0">
              <a:lnSpc>
                <a:spcPct val="100000"/>
              </a:lnSpc>
              <a:spcBef>
                <a:spcPts val="1200"/>
              </a:spcBef>
              <a:spcAft>
                <a:spcPts val="0"/>
              </a:spcAft>
              <a:buNone/>
            </a:pPr>
            <a:r>
              <a:rPr lang="en" sz="1500" b="1">
                <a:solidFill>
                  <a:srgbClr val="4E4E51"/>
                </a:solidFill>
              </a:rPr>
              <a:t>The goal: Move beyond “What does this person do?” to “What difference does this person make?”</a:t>
            </a:r>
            <a:endParaRPr sz="1500" b="1">
              <a:solidFill>
                <a:srgbClr val="4E4E51"/>
              </a:solidFill>
            </a:endParaRPr>
          </a:p>
          <a:p>
            <a:pPr marL="0" lvl="0" indent="0" algn="l" rtl="0">
              <a:lnSpc>
                <a:spcPct val="100000"/>
              </a:lnSpc>
              <a:spcBef>
                <a:spcPts val="1200"/>
              </a:spcBef>
              <a:spcAft>
                <a:spcPts val="0"/>
              </a:spcAft>
              <a:buNone/>
            </a:pPr>
            <a:endParaRPr sz="1400"/>
          </a:p>
        </p:txBody>
      </p:sp>
      <p:sp>
        <p:nvSpPr>
          <p:cNvPr id="384" name="Google Shape;384;p5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59"/>
          <p:cNvSpPr txBox="1">
            <a:spLocks noGrp="1"/>
          </p:cNvSpPr>
          <p:nvPr>
            <p:ph type="title"/>
          </p:nvPr>
        </p:nvSpPr>
        <p:spPr>
          <a:xfrm>
            <a:off x="311700" y="140225"/>
            <a:ext cx="8520600" cy="76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Outstanding School Support Employee of the Year Rubric- Scoring</a:t>
            </a:r>
            <a:endParaRPr/>
          </a:p>
        </p:txBody>
      </p:sp>
      <p:sp>
        <p:nvSpPr>
          <p:cNvPr id="390" name="Google Shape;390;p59"/>
          <p:cNvSpPr txBox="1">
            <a:spLocks noGrp="1"/>
          </p:cNvSpPr>
          <p:nvPr>
            <p:ph type="body" idx="1"/>
          </p:nvPr>
        </p:nvSpPr>
        <p:spPr>
          <a:xfrm>
            <a:off x="311700" y="1164400"/>
            <a:ext cx="8520600" cy="34230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sz="1500" b="1">
                <a:solidFill>
                  <a:srgbClr val="4E4E51"/>
                </a:solidFill>
              </a:rPr>
              <a:t>Each response is scored from 1–4, with 4 representing the highest level of performance.</a:t>
            </a:r>
            <a:endParaRPr sz="1500" b="1">
              <a:solidFill>
                <a:srgbClr val="4E4E51"/>
              </a:solidFill>
            </a:endParaRPr>
          </a:p>
          <a:p>
            <a:pPr marL="0" lvl="0" indent="0" algn="l" rtl="0">
              <a:lnSpc>
                <a:spcPct val="100000"/>
              </a:lnSpc>
              <a:spcBef>
                <a:spcPts val="1200"/>
              </a:spcBef>
              <a:spcAft>
                <a:spcPts val="0"/>
              </a:spcAft>
              <a:buNone/>
            </a:pPr>
            <a:r>
              <a:rPr lang="en" sz="1500" b="1">
                <a:solidFill>
                  <a:srgbClr val="4E4E51"/>
                </a:solidFill>
              </a:rPr>
              <a:t>4 — Exceptional:</a:t>
            </a:r>
            <a:r>
              <a:rPr lang="en" sz="1500">
                <a:solidFill>
                  <a:srgbClr val="4E4E51"/>
                </a:solidFill>
              </a:rPr>
              <a:t> Compelling, specific evidence of exceptional performance, meaningful impact, and contributions that extend beyond assigned responsibilities.</a:t>
            </a:r>
            <a:endParaRPr sz="1500">
              <a:solidFill>
                <a:srgbClr val="4E4E51"/>
              </a:solidFill>
            </a:endParaRPr>
          </a:p>
          <a:p>
            <a:pPr marL="0" lvl="0" indent="0" algn="l" rtl="0">
              <a:lnSpc>
                <a:spcPct val="100000"/>
              </a:lnSpc>
              <a:spcBef>
                <a:spcPts val="1200"/>
              </a:spcBef>
              <a:spcAft>
                <a:spcPts val="0"/>
              </a:spcAft>
              <a:buNone/>
            </a:pPr>
            <a:r>
              <a:rPr lang="en" sz="1500" b="1">
                <a:solidFill>
                  <a:srgbClr val="4E4E51"/>
                </a:solidFill>
              </a:rPr>
              <a:t>3 — Strong:</a:t>
            </a:r>
            <a:r>
              <a:rPr lang="en" sz="1500">
                <a:solidFill>
                  <a:srgbClr val="4E4E51"/>
                </a:solidFill>
              </a:rPr>
              <a:t> Clear, specific evidence of strong performance, positive contributions, and meaningful impact.</a:t>
            </a:r>
            <a:endParaRPr sz="1500">
              <a:solidFill>
                <a:srgbClr val="4E4E51"/>
              </a:solidFill>
            </a:endParaRPr>
          </a:p>
          <a:p>
            <a:pPr marL="0" lvl="0" indent="0" algn="l" rtl="0">
              <a:lnSpc>
                <a:spcPct val="100000"/>
              </a:lnSpc>
              <a:spcBef>
                <a:spcPts val="1200"/>
              </a:spcBef>
              <a:spcAft>
                <a:spcPts val="0"/>
              </a:spcAft>
              <a:buNone/>
            </a:pPr>
            <a:r>
              <a:rPr lang="en" sz="1500" b="1">
                <a:solidFill>
                  <a:srgbClr val="4E4E51"/>
                </a:solidFill>
              </a:rPr>
              <a:t>2 — Developing:</a:t>
            </a:r>
            <a:r>
              <a:rPr lang="en" sz="1500">
                <a:solidFill>
                  <a:srgbClr val="4E4E51"/>
                </a:solidFill>
              </a:rPr>
              <a:t> Evidence of positive contributions, but examples are limited, general, or primarily focused on assigned responsibilities; limited evidence of impact.</a:t>
            </a:r>
            <a:endParaRPr sz="1500">
              <a:solidFill>
                <a:srgbClr val="4E4E51"/>
              </a:solidFill>
            </a:endParaRPr>
          </a:p>
          <a:p>
            <a:pPr marL="0" lvl="0" indent="0" algn="l" rtl="0">
              <a:lnSpc>
                <a:spcPct val="100000"/>
              </a:lnSpc>
              <a:spcBef>
                <a:spcPts val="1200"/>
              </a:spcBef>
              <a:spcAft>
                <a:spcPts val="0"/>
              </a:spcAft>
              <a:buNone/>
            </a:pPr>
            <a:r>
              <a:rPr lang="en" sz="1500" b="1">
                <a:solidFill>
                  <a:srgbClr val="4E4E51"/>
                </a:solidFill>
              </a:rPr>
              <a:t>1 — Limited:</a:t>
            </a:r>
            <a:r>
              <a:rPr lang="en" sz="1500">
                <a:solidFill>
                  <a:srgbClr val="4E4E51"/>
                </a:solidFill>
              </a:rPr>
              <a:t> Minimal or general evidence; primarily describes routine responsibilities without sufficient evidence of exceptional performance or impact.</a:t>
            </a:r>
            <a:endParaRPr sz="1500">
              <a:solidFill>
                <a:srgbClr val="4E4E51"/>
              </a:solidFill>
            </a:endParaRPr>
          </a:p>
          <a:p>
            <a:pPr marL="381000" marR="381000" lvl="0" indent="0" algn="l" rtl="0">
              <a:lnSpc>
                <a:spcPct val="100000"/>
              </a:lnSpc>
              <a:spcBef>
                <a:spcPts val="1200"/>
              </a:spcBef>
              <a:spcAft>
                <a:spcPts val="0"/>
              </a:spcAft>
              <a:buNone/>
            </a:pPr>
            <a:endParaRPr sz="1500" b="1">
              <a:solidFill>
                <a:srgbClr val="000000"/>
              </a:solidFill>
            </a:endParaRPr>
          </a:p>
          <a:p>
            <a:pPr marL="0" lvl="0" indent="0" algn="l" rtl="0">
              <a:lnSpc>
                <a:spcPct val="100000"/>
              </a:lnSpc>
              <a:spcBef>
                <a:spcPts val="1200"/>
              </a:spcBef>
              <a:spcAft>
                <a:spcPts val="0"/>
              </a:spcAft>
              <a:buNone/>
            </a:pPr>
            <a:endParaRPr sz="1400"/>
          </a:p>
        </p:txBody>
      </p:sp>
      <p:sp>
        <p:nvSpPr>
          <p:cNvPr id="391" name="Google Shape;391;p5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60"/>
          <p:cNvSpPr txBox="1">
            <a:spLocks noGrp="1"/>
          </p:cNvSpPr>
          <p:nvPr>
            <p:ph type="title"/>
          </p:nvPr>
        </p:nvSpPr>
        <p:spPr>
          <a:xfrm>
            <a:off x="311700" y="73800"/>
            <a:ext cx="8520600" cy="913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750"/>
              </a:spcBef>
              <a:spcAft>
                <a:spcPts val="0"/>
              </a:spcAft>
              <a:buSzPts val="2800"/>
              <a:buNone/>
            </a:pPr>
            <a:r>
              <a:rPr lang="en">
                <a:solidFill>
                  <a:schemeClr val="dk1"/>
                </a:solidFill>
              </a:rPr>
              <a:t>Outstanding School Support Employee of the Year - </a:t>
            </a:r>
            <a:r>
              <a:rPr lang="en"/>
              <a:t>Application Materials </a:t>
            </a:r>
            <a:endParaRPr/>
          </a:p>
        </p:txBody>
      </p:sp>
      <p:sp>
        <p:nvSpPr>
          <p:cNvPr id="398" name="Google Shape;398;p60"/>
          <p:cNvSpPr txBox="1">
            <a:spLocks noGrp="1"/>
          </p:cNvSpPr>
          <p:nvPr>
            <p:ph type="body" idx="1"/>
          </p:nvPr>
        </p:nvSpPr>
        <p:spPr>
          <a:xfrm>
            <a:off x="311700" y="927225"/>
            <a:ext cx="8520600" cy="3344400"/>
          </a:xfrm>
          <a:prstGeom prst="rect">
            <a:avLst/>
          </a:prstGeom>
        </p:spPr>
        <p:txBody>
          <a:bodyPr spcFirstLastPara="1" wrap="square" lIns="91425" tIns="91425" rIns="91425" bIns="91425" anchor="t" anchorCtr="0">
            <a:noAutofit/>
          </a:bodyPr>
          <a:lstStyle/>
          <a:p>
            <a:pPr marL="0" lvl="0" indent="0" algn="l" rtl="0">
              <a:lnSpc>
                <a:spcPct val="100000"/>
              </a:lnSpc>
              <a:spcBef>
                <a:spcPts val="1000"/>
              </a:spcBef>
              <a:spcAft>
                <a:spcPts val="0"/>
              </a:spcAft>
              <a:buNone/>
            </a:pPr>
            <a:r>
              <a:rPr lang="en" sz="1600" b="1">
                <a:solidFill>
                  <a:schemeClr val="dk2"/>
                </a:solidFill>
              </a:rPr>
              <a:t>Materials</a:t>
            </a:r>
            <a:endParaRPr sz="1600" b="1">
              <a:solidFill>
                <a:schemeClr val="dk2"/>
              </a:solidFill>
            </a:endParaRPr>
          </a:p>
          <a:p>
            <a:pPr marL="457200" lvl="0" indent="-330200" algn="l" rtl="0">
              <a:lnSpc>
                <a:spcPct val="100000"/>
              </a:lnSpc>
              <a:spcBef>
                <a:spcPts val="1000"/>
              </a:spcBef>
              <a:spcAft>
                <a:spcPts val="0"/>
              </a:spcAft>
              <a:buClr>
                <a:srgbClr val="C44B27"/>
              </a:buClr>
              <a:buSzPts val="1600"/>
              <a:buChar char="●"/>
            </a:pPr>
            <a:r>
              <a:rPr lang="en" sz="1600" u="sng">
                <a:solidFill>
                  <a:schemeClr val="lt2"/>
                </a:solidFill>
                <a:hlinkClick r:id="rId3">
                  <a:extLst>
                    <a:ext uri="{A12FA001-AC4F-418D-AE19-62706E023703}">
                      <ahyp:hlinkClr xmlns:ahyp="http://schemas.microsoft.com/office/drawing/2018/hyperlinkcolor" val="tx"/>
                    </a:ext>
                  </a:extLst>
                </a:hlinkClick>
              </a:rPr>
              <a:t>Application- </a:t>
            </a:r>
            <a:r>
              <a:rPr lang="en" sz="1600" u="sng">
                <a:solidFill>
                  <a:schemeClr val="lt2"/>
                </a:solidFill>
                <a:highlight>
                  <a:schemeClr val="lt1"/>
                </a:highlight>
                <a:hlinkClick r:id="rId3">
                  <a:extLst>
                    <a:ext uri="{A12FA001-AC4F-418D-AE19-62706E023703}">
                      <ahyp:hlinkClr xmlns:ahyp="http://schemas.microsoft.com/office/drawing/2018/hyperlinkcolor" val="tx"/>
                    </a:ext>
                  </a:extLst>
                </a:hlinkClick>
              </a:rPr>
              <a:t>Outstanding School Support Employee of the Year</a:t>
            </a:r>
            <a:r>
              <a:rPr lang="en" sz="1600" u="sng">
                <a:solidFill>
                  <a:schemeClr val="lt2"/>
                </a:solidFill>
                <a:highlight>
                  <a:schemeClr val="lt1"/>
                </a:highlight>
              </a:rPr>
              <a:t> </a:t>
            </a:r>
            <a:r>
              <a:rPr lang="en" sz="1600">
                <a:solidFill>
                  <a:schemeClr val="lt2"/>
                </a:solidFill>
                <a:highlight>
                  <a:schemeClr val="lt1"/>
                </a:highlight>
              </a:rPr>
              <a:t> </a:t>
            </a:r>
            <a:r>
              <a:rPr lang="en" sz="1600">
                <a:solidFill>
                  <a:schemeClr val="dk2"/>
                </a:solidFill>
                <a:highlight>
                  <a:schemeClr val="lt1"/>
                </a:highlight>
              </a:rPr>
              <a:t>- </a:t>
            </a:r>
            <a:r>
              <a:rPr lang="en" sz="1600" b="1">
                <a:solidFill>
                  <a:srgbClr val="4E4E51"/>
                </a:solidFill>
                <a:highlight>
                  <a:schemeClr val="lt1"/>
                </a:highlight>
              </a:rPr>
              <a:t>for viewing the application </a:t>
            </a:r>
            <a:endParaRPr sz="1600" b="1">
              <a:solidFill>
                <a:srgbClr val="4E4E51"/>
              </a:solidFill>
              <a:highlight>
                <a:schemeClr val="lt1"/>
              </a:highlight>
            </a:endParaRPr>
          </a:p>
          <a:p>
            <a:pPr marL="457200" lvl="0" indent="-330200" algn="l" rtl="0">
              <a:lnSpc>
                <a:spcPct val="100000"/>
              </a:lnSpc>
              <a:spcBef>
                <a:spcPts val="0"/>
              </a:spcBef>
              <a:spcAft>
                <a:spcPts val="0"/>
              </a:spcAft>
              <a:buClr>
                <a:schemeClr val="accent3"/>
              </a:buClr>
              <a:buSzPts val="1600"/>
              <a:buChar char="●"/>
            </a:pPr>
            <a:r>
              <a:rPr lang="en" sz="1600" u="sng">
                <a:solidFill>
                  <a:schemeClr val="lt2"/>
                </a:solidFill>
                <a:hlinkClick r:id="rId4">
                  <a:extLst>
                    <a:ext uri="{A12FA001-AC4F-418D-AE19-62706E023703}">
                      <ahyp:hlinkClr xmlns:ahyp="http://schemas.microsoft.com/office/drawing/2018/hyperlinkcolor" val="tx"/>
                    </a:ext>
                  </a:extLst>
                </a:hlinkClick>
              </a:rPr>
              <a:t>Online Application Portal- </a:t>
            </a:r>
            <a:r>
              <a:rPr lang="en" sz="1600" u="sng">
                <a:solidFill>
                  <a:schemeClr val="lt2"/>
                </a:solidFill>
                <a:highlight>
                  <a:schemeClr val="lt1"/>
                </a:highlight>
                <a:hlinkClick r:id="rId4">
                  <a:extLst>
                    <a:ext uri="{A12FA001-AC4F-418D-AE19-62706E023703}">
                      <ahyp:hlinkClr xmlns:ahyp="http://schemas.microsoft.com/office/drawing/2018/hyperlinkcolor" val="tx"/>
                    </a:ext>
                  </a:extLst>
                </a:hlinkClick>
              </a:rPr>
              <a:t>Outstanding School Support Employee of the Year</a:t>
            </a:r>
            <a:r>
              <a:rPr lang="en" sz="1600">
                <a:solidFill>
                  <a:srgbClr val="000000"/>
                </a:solidFill>
                <a:highlight>
                  <a:schemeClr val="lt1"/>
                </a:highlight>
              </a:rPr>
              <a:t> </a:t>
            </a:r>
            <a:r>
              <a:rPr lang="en" sz="1600">
                <a:solidFill>
                  <a:srgbClr val="4E4E51"/>
                </a:solidFill>
                <a:highlight>
                  <a:schemeClr val="lt1"/>
                </a:highlight>
              </a:rPr>
              <a:t>- </a:t>
            </a:r>
            <a:r>
              <a:rPr lang="en" sz="1600" b="1">
                <a:solidFill>
                  <a:srgbClr val="4E4E51"/>
                </a:solidFill>
                <a:highlight>
                  <a:schemeClr val="lt1"/>
                </a:highlight>
              </a:rPr>
              <a:t>for submitting state-level applications</a:t>
            </a:r>
            <a:endParaRPr sz="1600" u="sng">
              <a:solidFill>
                <a:schemeClr val="lt2"/>
              </a:solidFill>
              <a:highlight>
                <a:schemeClr val="lt1"/>
              </a:highlight>
            </a:endParaRPr>
          </a:p>
          <a:p>
            <a:pPr marL="457200" lvl="0" indent="-330200" algn="l" rtl="0">
              <a:lnSpc>
                <a:spcPct val="100000"/>
              </a:lnSpc>
              <a:spcBef>
                <a:spcPts val="0"/>
              </a:spcBef>
              <a:spcAft>
                <a:spcPts val="0"/>
              </a:spcAft>
              <a:buClr>
                <a:schemeClr val="accent3"/>
              </a:buClr>
              <a:buSzPts val="1600"/>
              <a:buChar char="●"/>
            </a:pPr>
            <a:r>
              <a:rPr lang="en" sz="1600" u="sng">
                <a:solidFill>
                  <a:schemeClr val="lt2"/>
                </a:solidFill>
                <a:hlinkClick r:id="rId5">
                  <a:extLst>
                    <a:ext uri="{A12FA001-AC4F-418D-AE19-62706E023703}">
                      <ahyp:hlinkClr xmlns:ahyp="http://schemas.microsoft.com/office/drawing/2018/hyperlinkcolor" val="tx"/>
                    </a:ext>
                  </a:extLst>
                </a:hlinkClick>
              </a:rPr>
              <a:t>Rubric- </a:t>
            </a:r>
            <a:r>
              <a:rPr lang="en" sz="1600" u="sng">
                <a:solidFill>
                  <a:schemeClr val="lt2"/>
                </a:solidFill>
                <a:highlight>
                  <a:schemeClr val="lt1"/>
                </a:highlight>
                <a:hlinkClick r:id="rId5">
                  <a:extLst>
                    <a:ext uri="{A12FA001-AC4F-418D-AE19-62706E023703}">
                      <ahyp:hlinkClr xmlns:ahyp="http://schemas.microsoft.com/office/drawing/2018/hyperlinkcolor" val="tx"/>
                    </a:ext>
                  </a:extLst>
                </a:hlinkClick>
              </a:rPr>
              <a:t>Outstanding School Support Employee of the Year</a:t>
            </a:r>
            <a:endParaRPr sz="1600" u="sng">
              <a:solidFill>
                <a:schemeClr val="lt2"/>
              </a:solidFill>
              <a:highlight>
                <a:schemeClr val="lt1"/>
              </a:highlight>
            </a:endParaRPr>
          </a:p>
          <a:p>
            <a:pPr marL="457200" lvl="0" indent="-330200" algn="l" rtl="0">
              <a:lnSpc>
                <a:spcPct val="100000"/>
              </a:lnSpc>
              <a:spcBef>
                <a:spcPts val="0"/>
              </a:spcBef>
              <a:spcAft>
                <a:spcPts val="0"/>
              </a:spcAft>
              <a:buClr>
                <a:schemeClr val="accent3"/>
              </a:buClr>
              <a:buSzPts val="1600"/>
              <a:buChar char="●"/>
            </a:pPr>
            <a:r>
              <a:rPr lang="en" sz="1600" u="sng">
                <a:solidFill>
                  <a:schemeClr val="lt2"/>
                </a:solidFill>
                <a:highlight>
                  <a:schemeClr val="lt1"/>
                </a:highlight>
                <a:hlinkClick r:id="rId6">
                  <a:extLst>
                    <a:ext uri="{A12FA001-AC4F-418D-AE19-62706E023703}">
                      <ahyp:hlinkClr xmlns:ahyp="http://schemas.microsoft.com/office/drawing/2018/hyperlinkcolor" val="tx"/>
                    </a:ext>
                  </a:extLst>
                </a:hlinkClick>
              </a:rPr>
              <a:t>Timeline- Outstanding School Support Employee of the Year</a:t>
            </a:r>
            <a:endParaRPr sz="1600" b="1">
              <a:solidFill>
                <a:schemeClr val="dk2"/>
              </a:solidFill>
            </a:endParaRPr>
          </a:p>
          <a:p>
            <a:pPr marL="457200" lvl="0" indent="-330200" algn="l" rtl="0">
              <a:spcBef>
                <a:spcPts val="0"/>
              </a:spcBef>
              <a:spcAft>
                <a:spcPts val="0"/>
              </a:spcAft>
              <a:buClr>
                <a:schemeClr val="accent3"/>
              </a:buClr>
              <a:buSzPts val="1600"/>
              <a:buChar char="●"/>
            </a:pPr>
            <a:r>
              <a:rPr lang="en" sz="1600" u="sng">
                <a:solidFill>
                  <a:schemeClr val="lt2"/>
                </a:solidFill>
                <a:highlight>
                  <a:schemeClr val="lt1"/>
                </a:highlight>
                <a:hlinkClick r:id="rId7">
                  <a:extLst>
                    <a:ext uri="{A12FA001-AC4F-418D-AE19-62706E023703}">
                      <ahyp:hlinkClr xmlns:ahyp="http://schemas.microsoft.com/office/drawing/2018/hyperlinkcolor" val="tx"/>
                    </a:ext>
                  </a:extLst>
                </a:hlinkClick>
              </a:rPr>
              <a:t>Resource Document</a:t>
            </a:r>
            <a:endParaRPr sz="1600" b="1">
              <a:solidFill>
                <a:schemeClr val="dk2"/>
              </a:solidFill>
            </a:endParaRPr>
          </a:p>
          <a:p>
            <a:pPr marL="0" lvl="0" indent="0" algn="l" rtl="0">
              <a:lnSpc>
                <a:spcPct val="100000"/>
              </a:lnSpc>
              <a:spcBef>
                <a:spcPts val="750"/>
              </a:spcBef>
              <a:spcAft>
                <a:spcPts val="0"/>
              </a:spcAft>
              <a:buNone/>
            </a:pPr>
            <a:r>
              <a:rPr lang="en" sz="1600" b="1">
                <a:solidFill>
                  <a:srgbClr val="4E4E51"/>
                </a:solidFill>
              </a:rPr>
              <a:t>Website</a:t>
            </a:r>
            <a:endParaRPr sz="1600" b="1">
              <a:solidFill>
                <a:srgbClr val="4E4E51"/>
              </a:solidFill>
            </a:endParaRPr>
          </a:p>
          <a:p>
            <a:pPr marL="914400" lvl="0" indent="-330200" algn="l" rtl="0">
              <a:lnSpc>
                <a:spcPct val="100000"/>
              </a:lnSpc>
              <a:spcBef>
                <a:spcPts val="750"/>
              </a:spcBef>
              <a:spcAft>
                <a:spcPts val="0"/>
              </a:spcAft>
              <a:buClr>
                <a:schemeClr val="accent3"/>
              </a:buClr>
              <a:buSzPts val="1600"/>
              <a:buChar char="●"/>
            </a:pPr>
            <a:r>
              <a:rPr lang="en" sz="1600">
                <a:solidFill>
                  <a:srgbClr val="4E4E51"/>
                </a:solidFill>
              </a:rPr>
              <a:t>Information and materials are available in the resources section.</a:t>
            </a:r>
            <a:endParaRPr sz="1600">
              <a:solidFill>
                <a:srgbClr val="4E4E51"/>
              </a:solidFill>
            </a:endParaRPr>
          </a:p>
          <a:p>
            <a:pPr marL="0" lvl="0" indent="0" algn="l" rtl="0">
              <a:lnSpc>
                <a:spcPct val="100000"/>
              </a:lnSpc>
              <a:spcBef>
                <a:spcPts val="750"/>
              </a:spcBef>
              <a:spcAft>
                <a:spcPts val="0"/>
              </a:spcAft>
              <a:buNone/>
            </a:pPr>
            <a:r>
              <a:rPr lang="en" sz="1600" b="1">
                <a:solidFill>
                  <a:srgbClr val="4E4E51"/>
                </a:solidFill>
              </a:rPr>
              <a:t>Questions:</a:t>
            </a:r>
            <a:r>
              <a:rPr lang="en" sz="1600" b="1"/>
              <a:t> </a:t>
            </a:r>
            <a:r>
              <a:rPr lang="en" sz="1600" u="sng">
                <a:solidFill>
                  <a:schemeClr val="lt2"/>
                </a:solidFill>
                <a:hlinkClick r:id="rId8">
                  <a:extLst>
                    <a:ext uri="{A12FA001-AC4F-418D-AE19-62706E023703}">
                      <ahyp:hlinkClr xmlns:ahyp="http://schemas.microsoft.com/office/drawing/2018/hyperlinkcolor" val="tx"/>
                    </a:ext>
                  </a:extLst>
                </a:hlinkClick>
              </a:rPr>
              <a:t>excellenteducators@la.gov</a:t>
            </a:r>
            <a:r>
              <a:rPr lang="en" sz="1600"/>
              <a:t>. </a:t>
            </a:r>
            <a:endParaRPr sz="1600"/>
          </a:p>
          <a:p>
            <a:pPr marL="457200" lvl="0" indent="-228600" algn="l" rtl="0">
              <a:lnSpc>
                <a:spcPct val="100000"/>
              </a:lnSpc>
              <a:spcBef>
                <a:spcPts val="0"/>
              </a:spcBef>
              <a:spcAft>
                <a:spcPts val="0"/>
              </a:spcAft>
              <a:buClr>
                <a:srgbClr val="202124"/>
              </a:buClr>
              <a:buSzPts val="1100"/>
              <a:buFont typeface="Arial"/>
              <a:buNone/>
            </a:pPr>
            <a:endParaRPr sz="1600">
              <a:solidFill>
                <a:srgbClr val="385463"/>
              </a:solidFill>
            </a:endParaRPr>
          </a:p>
          <a:p>
            <a:pPr marL="0" lvl="0" indent="0" algn="l" rtl="0">
              <a:lnSpc>
                <a:spcPct val="100000"/>
              </a:lnSpc>
              <a:spcBef>
                <a:spcPts val="750"/>
              </a:spcBef>
              <a:spcAft>
                <a:spcPts val="0"/>
              </a:spcAft>
              <a:buNone/>
            </a:pPr>
            <a:endParaRPr sz="1600"/>
          </a:p>
          <a:p>
            <a:pPr marL="0" lvl="0" indent="0" algn="l" rtl="0">
              <a:lnSpc>
                <a:spcPct val="100000"/>
              </a:lnSpc>
              <a:spcBef>
                <a:spcPts val="750"/>
              </a:spcBef>
              <a:spcAft>
                <a:spcPts val="0"/>
              </a:spcAft>
              <a:buNone/>
            </a:pPr>
            <a:endParaRPr/>
          </a:p>
          <a:p>
            <a:pPr marL="0" lvl="0" indent="0" algn="l" rtl="0">
              <a:lnSpc>
                <a:spcPct val="100000"/>
              </a:lnSpc>
              <a:spcBef>
                <a:spcPts val="750"/>
              </a:spcBef>
              <a:spcAft>
                <a:spcPts val="0"/>
              </a:spcAft>
              <a:buNone/>
            </a:pPr>
            <a:endParaRPr/>
          </a:p>
        </p:txBody>
      </p:sp>
      <p:sp>
        <p:nvSpPr>
          <p:cNvPr id="399" name="Google Shape;399;p6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61"/>
          <p:cNvSpPr txBox="1">
            <a:spLocks noGrp="1"/>
          </p:cNvSpPr>
          <p:nvPr>
            <p:ph type="ctrTitle"/>
          </p:nvPr>
        </p:nvSpPr>
        <p:spPr>
          <a:xfrm>
            <a:off x="270175" y="740675"/>
            <a:ext cx="88269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School Health Service Provider of the Year</a:t>
            </a:r>
            <a:endParaRPr/>
          </a:p>
        </p:txBody>
      </p:sp>
      <p:sp>
        <p:nvSpPr>
          <p:cNvPr id="405" name="Google Shape;405;p6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62"/>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a:solidFill>
                  <a:schemeClr val="dk1"/>
                </a:solidFill>
              </a:rPr>
              <a:t>School Health Service Provider of the Year</a:t>
            </a:r>
            <a:endParaRPr>
              <a:solidFill>
                <a:schemeClr val="dk1"/>
              </a:solidFill>
            </a:endParaRPr>
          </a:p>
          <a:p>
            <a:pPr marL="0" lvl="0" indent="0" algn="l" rtl="0">
              <a:spcBef>
                <a:spcPts val="0"/>
              </a:spcBef>
              <a:spcAft>
                <a:spcPts val="0"/>
              </a:spcAft>
              <a:buNone/>
            </a:pPr>
            <a:endParaRPr/>
          </a:p>
        </p:txBody>
      </p:sp>
      <p:sp>
        <p:nvSpPr>
          <p:cNvPr id="411" name="Google Shape;411;p62"/>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200">
                <a:solidFill>
                  <a:schemeClr val="dk2"/>
                </a:solidFill>
              </a:rPr>
              <a:t>The</a:t>
            </a:r>
            <a:r>
              <a:rPr lang="en" sz="1200"/>
              <a:t> </a:t>
            </a:r>
            <a:r>
              <a:rPr lang="en" sz="1200" u="sng">
                <a:solidFill>
                  <a:schemeClr val="hlink"/>
                </a:solidFill>
                <a:hlinkClick r:id="rId3"/>
              </a:rPr>
              <a:t>School Health Service Provider of the Year Award</a:t>
            </a:r>
            <a:r>
              <a:rPr lang="en" sz="1200">
                <a:solidFill>
                  <a:schemeClr val="dk1"/>
                </a:solidFill>
              </a:rPr>
              <a:t> </a:t>
            </a:r>
            <a:r>
              <a:rPr lang="en" sz="1200">
                <a:solidFill>
                  <a:schemeClr val="dk2"/>
                </a:solidFill>
              </a:rPr>
              <a:t>provides the opportunity to acknowledge health care providers who have rendered time and talents beyond the call of duty. Those candidates include:</a:t>
            </a:r>
            <a:endParaRPr sz="1200">
              <a:solidFill>
                <a:schemeClr val="dk2"/>
              </a:solidFill>
            </a:endParaRPr>
          </a:p>
          <a:p>
            <a:pPr marL="457200" lvl="0" indent="-304800" algn="l" rtl="0">
              <a:lnSpc>
                <a:spcPct val="100000"/>
              </a:lnSpc>
              <a:spcBef>
                <a:spcPts val="1200"/>
              </a:spcBef>
              <a:spcAft>
                <a:spcPts val="0"/>
              </a:spcAft>
              <a:buClr>
                <a:srgbClr val="C44B27"/>
              </a:buClr>
              <a:buSzPts val="1200"/>
              <a:buFont typeface="Public Sans"/>
              <a:buChar char="●"/>
            </a:pPr>
            <a:r>
              <a:rPr lang="en" sz="1200" b="1">
                <a:solidFill>
                  <a:schemeClr val="dk2"/>
                </a:solidFill>
              </a:rPr>
              <a:t>Rehabilitation &amp; Functional Health</a:t>
            </a:r>
            <a:endParaRPr sz="1200" b="1">
              <a:solidFill>
                <a:schemeClr val="dk2"/>
              </a:solidFill>
            </a:endParaRPr>
          </a:p>
          <a:p>
            <a:pPr marL="914400" lvl="1" indent="-304800" algn="l" rtl="0">
              <a:lnSpc>
                <a:spcPct val="100000"/>
              </a:lnSpc>
              <a:spcBef>
                <a:spcPts val="300"/>
              </a:spcBef>
              <a:spcAft>
                <a:spcPts val="0"/>
              </a:spcAft>
              <a:buClr>
                <a:srgbClr val="C44B27"/>
              </a:buClr>
              <a:buSzPts val="1200"/>
              <a:buFont typeface="Public Sans"/>
              <a:buChar char="■"/>
            </a:pPr>
            <a:r>
              <a:rPr lang="en" sz="1200">
                <a:solidFill>
                  <a:schemeClr val="dk2"/>
                </a:solidFill>
              </a:rPr>
              <a:t>Occupational therapists</a:t>
            </a:r>
            <a:endParaRPr sz="1200">
              <a:solidFill>
                <a:schemeClr val="dk2"/>
              </a:solidFill>
            </a:endParaRPr>
          </a:p>
          <a:p>
            <a:pPr marL="914400" lvl="1" indent="-304800" algn="l" rtl="0">
              <a:lnSpc>
                <a:spcPct val="100000"/>
              </a:lnSpc>
              <a:spcBef>
                <a:spcPts val="300"/>
              </a:spcBef>
              <a:spcAft>
                <a:spcPts val="0"/>
              </a:spcAft>
              <a:buClr>
                <a:srgbClr val="C44B27"/>
              </a:buClr>
              <a:buSzPts val="1200"/>
              <a:buFont typeface="Public Sans"/>
              <a:buChar char="■"/>
            </a:pPr>
            <a:r>
              <a:rPr lang="en" sz="1200">
                <a:solidFill>
                  <a:schemeClr val="dk2"/>
                </a:solidFill>
              </a:rPr>
              <a:t>Physical therapists</a:t>
            </a:r>
            <a:endParaRPr sz="1200">
              <a:solidFill>
                <a:schemeClr val="dk2"/>
              </a:solidFill>
            </a:endParaRPr>
          </a:p>
          <a:p>
            <a:pPr marL="457200" lvl="0" indent="-304800" algn="l" rtl="0">
              <a:lnSpc>
                <a:spcPct val="100000"/>
              </a:lnSpc>
              <a:spcBef>
                <a:spcPts val="300"/>
              </a:spcBef>
              <a:spcAft>
                <a:spcPts val="0"/>
              </a:spcAft>
              <a:buClr>
                <a:srgbClr val="C44B27"/>
              </a:buClr>
              <a:buSzPts val="1200"/>
              <a:buFont typeface="Public Sans"/>
              <a:buChar char="●"/>
            </a:pPr>
            <a:r>
              <a:rPr lang="en" sz="1200" b="1">
                <a:solidFill>
                  <a:schemeClr val="dk2"/>
                </a:solidFill>
              </a:rPr>
              <a:t>Communication &amp; Hearing Health</a:t>
            </a:r>
            <a:endParaRPr sz="1200" b="1">
              <a:solidFill>
                <a:schemeClr val="dk2"/>
              </a:solidFill>
            </a:endParaRPr>
          </a:p>
          <a:p>
            <a:pPr marL="914400" lvl="1" indent="-304800" algn="l" rtl="0">
              <a:lnSpc>
                <a:spcPct val="100000"/>
              </a:lnSpc>
              <a:spcBef>
                <a:spcPts val="300"/>
              </a:spcBef>
              <a:spcAft>
                <a:spcPts val="0"/>
              </a:spcAft>
              <a:buClr>
                <a:srgbClr val="C44B27"/>
              </a:buClr>
              <a:buSzPts val="1200"/>
              <a:buFont typeface="Public Sans"/>
              <a:buChar char="■"/>
            </a:pPr>
            <a:r>
              <a:rPr lang="en" sz="1200">
                <a:solidFill>
                  <a:schemeClr val="dk2"/>
                </a:solidFill>
              </a:rPr>
              <a:t>Speech-language pathologists</a:t>
            </a:r>
            <a:endParaRPr sz="1200">
              <a:solidFill>
                <a:schemeClr val="dk2"/>
              </a:solidFill>
            </a:endParaRPr>
          </a:p>
          <a:p>
            <a:pPr marL="914400" lvl="1" indent="-304800" algn="l" rtl="0">
              <a:lnSpc>
                <a:spcPct val="100000"/>
              </a:lnSpc>
              <a:spcBef>
                <a:spcPts val="300"/>
              </a:spcBef>
              <a:spcAft>
                <a:spcPts val="0"/>
              </a:spcAft>
              <a:buClr>
                <a:srgbClr val="C44B27"/>
              </a:buClr>
              <a:buSzPts val="1200"/>
              <a:buFont typeface="Public Sans"/>
              <a:buChar char="■"/>
            </a:pPr>
            <a:r>
              <a:rPr lang="en" sz="1200">
                <a:solidFill>
                  <a:schemeClr val="dk2"/>
                </a:solidFill>
              </a:rPr>
              <a:t>Audiologists</a:t>
            </a:r>
            <a:endParaRPr sz="1200">
              <a:solidFill>
                <a:schemeClr val="dk2"/>
              </a:solidFill>
            </a:endParaRPr>
          </a:p>
          <a:p>
            <a:pPr marL="457200" lvl="0" indent="-304800" algn="l" rtl="0">
              <a:lnSpc>
                <a:spcPct val="100000"/>
              </a:lnSpc>
              <a:spcBef>
                <a:spcPts val="300"/>
              </a:spcBef>
              <a:spcAft>
                <a:spcPts val="0"/>
              </a:spcAft>
              <a:buClr>
                <a:srgbClr val="C44B27"/>
              </a:buClr>
              <a:buSzPts val="1200"/>
              <a:buFont typeface="Public Sans"/>
              <a:buChar char="●"/>
            </a:pPr>
            <a:r>
              <a:rPr lang="en" sz="1200" b="1">
                <a:solidFill>
                  <a:schemeClr val="dk2"/>
                </a:solidFill>
              </a:rPr>
              <a:t>Nursing &amp; Medical Health</a:t>
            </a:r>
            <a:endParaRPr sz="1200" b="1">
              <a:solidFill>
                <a:schemeClr val="dk2"/>
              </a:solidFill>
            </a:endParaRPr>
          </a:p>
          <a:p>
            <a:pPr marL="914400" lvl="1" indent="-304800" algn="l" rtl="0">
              <a:lnSpc>
                <a:spcPct val="100000"/>
              </a:lnSpc>
              <a:spcBef>
                <a:spcPts val="300"/>
              </a:spcBef>
              <a:spcAft>
                <a:spcPts val="0"/>
              </a:spcAft>
              <a:buClr>
                <a:srgbClr val="C44B27"/>
              </a:buClr>
              <a:buSzPts val="1200"/>
              <a:buFont typeface="Public Sans"/>
              <a:buChar char="■"/>
            </a:pPr>
            <a:r>
              <a:rPr lang="en" sz="1200">
                <a:solidFill>
                  <a:schemeClr val="dk2"/>
                </a:solidFill>
              </a:rPr>
              <a:t>Registered Nurses</a:t>
            </a:r>
            <a:endParaRPr sz="1200">
              <a:solidFill>
                <a:schemeClr val="dk2"/>
              </a:solidFill>
            </a:endParaRPr>
          </a:p>
          <a:p>
            <a:pPr marL="914400" lvl="1" indent="-304800" algn="l" rtl="0">
              <a:lnSpc>
                <a:spcPct val="100000"/>
              </a:lnSpc>
              <a:spcBef>
                <a:spcPts val="300"/>
              </a:spcBef>
              <a:spcAft>
                <a:spcPts val="0"/>
              </a:spcAft>
              <a:buClr>
                <a:srgbClr val="C44B27"/>
              </a:buClr>
              <a:buSzPts val="1200"/>
              <a:buFont typeface="Public Sans"/>
              <a:buChar char="■"/>
            </a:pPr>
            <a:r>
              <a:rPr lang="en" sz="1200">
                <a:solidFill>
                  <a:schemeClr val="dk2"/>
                </a:solidFill>
              </a:rPr>
              <a:t>Nurse practitioners</a:t>
            </a:r>
            <a:endParaRPr sz="1200">
              <a:solidFill>
                <a:schemeClr val="dk2"/>
              </a:solidFill>
            </a:endParaRPr>
          </a:p>
          <a:p>
            <a:pPr marL="914400" lvl="1" indent="-304800" algn="l" rtl="0">
              <a:lnSpc>
                <a:spcPct val="100000"/>
              </a:lnSpc>
              <a:spcBef>
                <a:spcPts val="300"/>
              </a:spcBef>
              <a:spcAft>
                <a:spcPts val="0"/>
              </a:spcAft>
              <a:buClr>
                <a:srgbClr val="C44B27"/>
              </a:buClr>
              <a:buSzPts val="1200"/>
              <a:buFont typeface="Public Sans"/>
              <a:buChar char="■"/>
            </a:pPr>
            <a:r>
              <a:rPr lang="en" sz="1200">
                <a:solidFill>
                  <a:schemeClr val="dk2"/>
                </a:solidFill>
              </a:rPr>
              <a:t>Licensed practical nurses</a:t>
            </a:r>
            <a:endParaRPr sz="1200">
              <a:solidFill>
                <a:schemeClr val="dk2"/>
              </a:solidFill>
            </a:endParaRPr>
          </a:p>
          <a:p>
            <a:pPr marL="457200" lvl="0" indent="-304800" algn="l" rtl="0">
              <a:lnSpc>
                <a:spcPct val="100000"/>
              </a:lnSpc>
              <a:spcBef>
                <a:spcPts val="300"/>
              </a:spcBef>
              <a:spcAft>
                <a:spcPts val="0"/>
              </a:spcAft>
              <a:buClr>
                <a:srgbClr val="C44B27"/>
              </a:buClr>
              <a:buSzPts val="1200"/>
              <a:buFont typeface="Public Sans"/>
              <a:buChar char="●"/>
            </a:pPr>
            <a:r>
              <a:rPr lang="en" sz="1200" b="1">
                <a:solidFill>
                  <a:schemeClr val="dk2"/>
                </a:solidFill>
              </a:rPr>
              <a:t>Behavioral &amp; Mental Health</a:t>
            </a:r>
            <a:endParaRPr sz="1200" b="1">
              <a:solidFill>
                <a:schemeClr val="dk2"/>
              </a:solidFill>
            </a:endParaRPr>
          </a:p>
          <a:p>
            <a:pPr marL="914400" lvl="1" indent="-304800" algn="l" rtl="0">
              <a:lnSpc>
                <a:spcPct val="100000"/>
              </a:lnSpc>
              <a:spcBef>
                <a:spcPts val="300"/>
              </a:spcBef>
              <a:spcAft>
                <a:spcPts val="0"/>
              </a:spcAft>
              <a:buClr>
                <a:srgbClr val="C44B27"/>
              </a:buClr>
              <a:buSzPts val="1200"/>
              <a:buFont typeface="Public Sans"/>
              <a:buChar char="■"/>
            </a:pPr>
            <a:r>
              <a:rPr lang="en" sz="1200">
                <a:solidFill>
                  <a:schemeClr val="dk2"/>
                </a:solidFill>
              </a:rPr>
              <a:t>Licensed behavioral health providers, including LCSWs, LMSWs, LPCs, and psychologists</a:t>
            </a:r>
            <a:endParaRPr sz="1200">
              <a:solidFill>
                <a:schemeClr val="dk2"/>
              </a:solidFill>
            </a:endParaRPr>
          </a:p>
          <a:p>
            <a:pPr marL="457200" lvl="0" indent="-304800" algn="l" rtl="0">
              <a:lnSpc>
                <a:spcPct val="100000"/>
              </a:lnSpc>
              <a:spcBef>
                <a:spcPts val="300"/>
              </a:spcBef>
              <a:spcAft>
                <a:spcPts val="0"/>
              </a:spcAft>
              <a:buClr>
                <a:srgbClr val="C44B27"/>
              </a:buClr>
              <a:buSzPts val="1200"/>
              <a:buFont typeface="Public Sans"/>
              <a:buChar char="●"/>
            </a:pPr>
            <a:r>
              <a:rPr lang="en" sz="1200" b="1">
                <a:solidFill>
                  <a:schemeClr val="dk2"/>
                </a:solidFill>
              </a:rPr>
              <a:t>Other appropriately licensed or credentialed health professionals who provide school-based health          services to students</a:t>
            </a:r>
            <a:endParaRPr sz="1200">
              <a:solidFill>
                <a:schemeClr val="dk2"/>
              </a:solidFill>
            </a:endParaRPr>
          </a:p>
          <a:p>
            <a:pPr marL="457200" lvl="0" indent="0" algn="l" rtl="0">
              <a:lnSpc>
                <a:spcPct val="90000"/>
              </a:lnSpc>
              <a:spcBef>
                <a:spcPts val="300"/>
              </a:spcBef>
              <a:spcAft>
                <a:spcPts val="0"/>
              </a:spcAft>
              <a:buNone/>
            </a:pPr>
            <a:endParaRPr sz="1100">
              <a:solidFill>
                <a:schemeClr val="dk2"/>
              </a:solidFill>
            </a:endParaRPr>
          </a:p>
        </p:txBody>
      </p:sp>
      <p:sp>
        <p:nvSpPr>
          <p:cNvPr id="412" name="Google Shape;412;p6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63"/>
          <p:cNvSpPr txBox="1">
            <a:spLocks noGrp="1"/>
          </p:cNvSpPr>
          <p:nvPr>
            <p:ph type="title"/>
          </p:nvPr>
        </p:nvSpPr>
        <p:spPr>
          <a:xfrm>
            <a:off x="311700" y="140225"/>
            <a:ext cx="8520600" cy="8361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SzPts val="2800"/>
              <a:buNone/>
            </a:pPr>
            <a:r>
              <a:rPr lang="en">
                <a:solidFill>
                  <a:schemeClr val="dk1"/>
                </a:solidFill>
              </a:rPr>
              <a:t>School Health Service Provider of the Year - </a:t>
            </a:r>
            <a:r>
              <a:rPr lang="en"/>
              <a:t> School System Selections </a:t>
            </a:r>
            <a:endParaRPr sz="2700"/>
          </a:p>
          <a:p>
            <a:pPr marL="0" lvl="0" indent="0" algn="ctr" rtl="0">
              <a:lnSpc>
                <a:spcPct val="90000"/>
              </a:lnSpc>
              <a:spcBef>
                <a:spcPts val="0"/>
              </a:spcBef>
              <a:spcAft>
                <a:spcPts val="0"/>
              </a:spcAft>
              <a:buSzPts val="2800"/>
              <a:buNone/>
            </a:pPr>
            <a:endParaRPr/>
          </a:p>
        </p:txBody>
      </p:sp>
      <p:sp>
        <p:nvSpPr>
          <p:cNvPr id="419" name="Google Shape;419;p63"/>
          <p:cNvSpPr txBox="1">
            <a:spLocks noGrp="1"/>
          </p:cNvSpPr>
          <p:nvPr>
            <p:ph type="body" idx="1"/>
          </p:nvPr>
        </p:nvSpPr>
        <p:spPr>
          <a:xfrm>
            <a:off x="311700" y="1127875"/>
            <a:ext cx="8520600" cy="33306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rgbClr val="C44B27"/>
              </a:buClr>
              <a:buSzPts val="1200"/>
              <a:buChar char="●"/>
            </a:pPr>
            <a:r>
              <a:rPr lang="en" sz="1100">
                <a:solidFill>
                  <a:srgbClr val="4E4E51"/>
                </a:solidFill>
              </a:rPr>
              <a:t>All school systems are encouraged to select </a:t>
            </a:r>
            <a:r>
              <a:rPr lang="en" sz="1100" b="1">
                <a:solidFill>
                  <a:srgbClr val="4E4E51"/>
                </a:solidFill>
              </a:rPr>
              <a:t>up to five school health service providers</a:t>
            </a:r>
            <a:r>
              <a:rPr lang="en" sz="1100">
                <a:solidFill>
                  <a:srgbClr val="4E4E51"/>
                </a:solidFill>
              </a:rPr>
              <a:t> for state-level consideration, with </a:t>
            </a:r>
            <a:r>
              <a:rPr lang="en" sz="1100" b="1">
                <a:solidFill>
                  <a:srgbClr val="4E4E51"/>
                </a:solidFill>
              </a:rPr>
              <a:t>no more than one provider from each category</a:t>
            </a:r>
            <a:r>
              <a:rPr lang="en" sz="1100">
                <a:solidFill>
                  <a:srgbClr val="4E4E51"/>
                </a:solidFill>
              </a:rPr>
              <a:t>: </a:t>
            </a:r>
            <a:endParaRPr sz="1100">
              <a:solidFill>
                <a:srgbClr val="4E4E51"/>
              </a:solidFill>
            </a:endParaRPr>
          </a:p>
          <a:p>
            <a:pPr marL="457200" lvl="0" indent="0" algn="l" rtl="0">
              <a:lnSpc>
                <a:spcPct val="100000"/>
              </a:lnSpc>
              <a:spcBef>
                <a:spcPts val="0"/>
              </a:spcBef>
              <a:spcAft>
                <a:spcPts val="0"/>
              </a:spcAft>
              <a:buNone/>
            </a:pPr>
            <a:endParaRPr sz="1100">
              <a:solidFill>
                <a:srgbClr val="4E4E51"/>
              </a:solidFill>
            </a:endParaRPr>
          </a:p>
          <a:p>
            <a:pPr marL="914400" lvl="1" indent="-304800" algn="l" rtl="0">
              <a:lnSpc>
                <a:spcPct val="100000"/>
              </a:lnSpc>
              <a:spcBef>
                <a:spcPts val="0"/>
              </a:spcBef>
              <a:spcAft>
                <a:spcPts val="0"/>
              </a:spcAft>
              <a:buClr>
                <a:schemeClr val="accent3"/>
              </a:buClr>
              <a:buSzPts val="1200"/>
              <a:buChar char="■"/>
            </a:pPr>
            <a:r>
              <a:rPr lang="en" sz="1200" b="1">
                <a:solidFill>
                  <a:srgbClr val="4E4E51"/>
                </a:solidFill>
              </a:rPr>
              <a:t>Rehabilitation &amp; Functional Health</a:t>
            </a:r>
            <a:endParaRPr sz="1200" b="1">
              <a:solidFill>
                <a:srgbClr val="4E4E51"/>
              </a:solidFill>
            </a:endParaRPr>
          </a:p>
          <a:p>
            <a:pPr marL="914400" lvl="1" indent="-304800" algn="l" rtl="0">
              <a:lnSpc>
                <a:spcPct val="100000"/>
              </a:lnSpc>
              <a:spcBef>
                <a:spcPts val="0"/>
              </a:spcBef>
              <a:spcAft>
                <a:spcPts val="0"/>
              </a:spcAft>
              <a:buClr>
                <a:schemeClr val="accent3"/>
              </a:buClr>
              <a:buSzPts val="1200"/>
              <a:buChar char="■"/>
            </a:pPr>
            <a:r>
              <a:rPr lang="en" sz="1200" b="1">
                <a:solidFill>
                  <a:srgbClr val="4E4E51"/>
                </a:solidFill>
              </a:rPr>
              <a:t>Communication &amp; Hearing Health</a:t>
            </a:r>
            <a:endParaRPr sz="1200" b="1">
              <a:solidFill>
                <a:srgbClr val="4E4E51"/>
              </a:solidFill>
            </a:endParaRPr>
          </a:p>
          <a:p>
            <a:pPr marL="914400" lvl="1" indent="-304800" algn="l" rtl="0">
              <a:lnSpc>
                <a:spcPct val="100000"/>
              </a:lnSpc>
              <a:spcBef>
                <a:spcPts val="0"/>
              </a:spcBef>
              <a:spcAft>
                <a:spcPts val="0"/>
              </a:spcAft>
              <a:buClr>
                <a:schemeClr val="accent3"/>
              </a:buClr>
              <a:buSzPts val="1200"/>
              <a:buChar char="■"/>
            </a:pPr>
            <a:r>
              <a:rPr lang="en" sz="1200" b="1">
                <a:solidFill>
                  <a:srgbClr val="4E4E51"/>
                </a:solidFill>
              </a:rPr>
              <a:t>Nursing &amp; Medical Health</a:t>
            </a:r>
            <a:endParaRPr sz="1200" b="1">
              <a:solidFill>
                <a:srgbClr val="4E4E51"/>
              </a:solidFill>
            </a:endParaRPr>
          </a:p>
          <a:p>
            <a:pPr marL="914400" lvl="1" indent="-304800" algn="l" rtl="0">
              <a:lnSpc>
                <a:spcPct val="100000"/>
              </a:lnSpc>
              <a:spcBef>
                <a:spcPts val="0"/>
              </a:spcBef>
              <a:spcAft>
                <a:spcPts val="0"/>
              </a:spcAft>
              <a:buClr>
                <a:schemeClr val="accent3"/>
              </a:buClr>
              <a:buSzPts val="1200"/>
              <a:buChar char="■"/>
            </a:pPr>
            <a:r>
              <a:rPr lang="en" sz="1200" b="1">
                <a:solidFill>
                  <a:srgbClr val="4E4E51"/>
                </a:solidFill>
              </a:rPr>
              <a:t>Behavioral &amp; Mental Health</a:t>
            </a:r>
            <a:endParaRPr sz="1200" b="1">
              <a:solidFill>
                <a:srgbClr val="4E4E51"/>
              </a:solidFill>
            </a:endParaRPr>
          </a:p>
          <a:p>
            <a:pPr marL="914400" lvl="1" indent="-304800" algn="l" rtl="0">
              <a:lnSpc>
                <a:spcPct val="100000"/>
              </a:lnSpc>
              <a:spcBef>
                <a:spcPts val="0"/>
              </a:spcBef>
              <a:spcAft>
                <a:spcPts val="0"/>
              </a:spcAft>
              <a:buClr>
                <a:schemeClr val="accent3"/>
              </a:buClr>
              <a:buSzPts val="1200"/>
              <a:buChar char="■"/>
            </a:pPr>
            <a:r>
              <a:rPr lang="en" sz="1200" b="1">
                <a:solidFill>
                  <a:srgbClr val="4E4E51"/>
                </a:solidFill>
              </a:rPr>
              <a:t>Other School-Based Health Professionals</a:t>
            </a:r>
            <a:endParaRPr sz="1200">
              <a:solidFill>
                <a:srgbClr val="4E4E51"/>
              </a:solidFill>
            </a:endParaRPr>
          </a:p>
          <a:p>
            <a:pPr marL="457200" lvl="0" indent="0" algn="l" rtl="0">
              <a:lnSpc>
                <a:spcPct val="100000"/>
              </a:lnSpc>
              <a:spcBef>
                <a:spcPts val="0"/>
              </a:spcBef>
              <a:spcAft>
                <a:spcPts val="0"/>
              </a:spcAft>
              <a:buNone/>
            </a:pPr>
            <a:endParaRPr sz="1200">
              <a:solidFill>
                <a:srgbClr val="4E4E51"/>
              </a:solidFill>
            </a:endParaRPr>
          </a:p>
          <a:p>
            <a:pPr marL="457200" lvl="0" indent="-304800" algn="l" rtl="0">
              <a:lnSpc>
                <a:spcPct val="100000"/>
              </a:lnSpc>
              <a:spcBef>
                <a:spcPts val="0"/>
              </a:spcBef>
              <a:spcAft>
                <a:spcPts val="0"/>
              </a:spcAft>
              <a:buClr>
                <a:srgbClr val="C44B27"/>
              </a:buClr>
              <a:buSzPts val="1200"/>
              <a:buChar char="●"/>
            </a:pPr>
            <a:r>
              <a:rPr lang="en" sz="1100">
                <a:solidFill>
                  <a:srgbClr val="4E4E51"/>
                </a:solidFill>
              </a:rPr>
              <a:t>School systems may use the </a:t>
            </a:r>
            <a:r>
              <a:rPr lang="en" sz="1100" b="1">
                <a:solidFill>
                  <a:srgbClr val="4E4E51"/>
                </a:solidFill>
              </a:rPr>
              <a:t>state’s application materials or their own local selection process</a:t>
            </a:r>
            <a:r>
              <a:rPr lang="en" sz="1100">
                <a:solidFill>
                  <a:srgbClr val="4E4E51"/>
                </a:solidFill>
              </a:rPr>
              <a:t> to identify their honorees. If a system does not have a selection process in place, </a:t>
            </a:r>
            <a:r>
              <a:rPr lang="en" sz="1100" b="1">
                <a:solidFill>
                  <a:srgbClr val="4E4E51"/>
                </a:solidFill>
              </a:rPr>
              <a:t>nomination information may be used to inform selections.</a:t>
            </a:r>
            <a:r>
              <a:rPr lang="en" sz="1100">
                <a:solidFill>
                  <a:srgbClr val="4E4E51"/>
                </a:solidFill>
              </a:rPr>
              <a:t> </a:t>
            </a:r>
            <a:endParaRPr sz="1200">
              <a:solidFill>
                <a:srgbClr val="4E4E51"/>
              </a:solidFill>
              <a:highlight>
                <a:srgbClr val="FFFFFF"/>
              </a:highlight>
            </a:endParaRPr>
          </a:p>
          <a:p>
            <a:pPr marL="457200" lvl="0" indent="0" algn="l" rtl="0">
              <a:lnSpc>
                <a:spcPct val="100000"/>
              </a:lnSpc>
              <a:spcBef>
                <a:spcPts val="0"/>
              </a:spcBef>
              <a:spcAft>
                <a:spcPts val="0"/>
              </a:spcAft>
              <a:buNone/>
            </a:pPr>
            <a:endParaRPr sz="1200">
              <a:solidFill>
                <a:srgbClr val="4E4E51"/>
              </a:solidFill>
              <a:highlight>
                <a:srgbClr val="FFFFFF"/>
              </a:highlight>
            </a:endParaRPr>
          </a:p>
          <a:p>
            <a:pPr marL="457200" lvl="0" indent="-304800" algn="l" rtl="0">
              <a:lnSpc>
                <a:spcPct val="100000"/>
              </a:lnSpc>
              <a:spcBef>
                <a:spcPts val="0"/>
              </a:spcBef>
              <a:spcAft>
                <a:spcPts val="0"/>
              </a:spcAft>
              <a:buClr>
                <a:srgbClr val="C44B27"/>
              </a:buClr>
              <a:buSzPts val="1200"/>
              <a:buChar char="●"/>
            </a:pPr>
            <a:r>
              <a:rPr lang="en" sz="1100">
                <a:solidFill>
                  <a:srgbClr val="4E4E51"/>
                </a:solidFill>
              </a:rPr>
              <a:t>Once school systems identify their </a:t>
            </a:r>
            <a:r>
              <a:rPr lang="en" sz="1100" b="1">
                <a:solidFill>
                  <a:srgbClr val="4E4E51"/>
                </a:solidFill>
              </a:rPr>
              <a:t>system-level honorees</a:t>
            </a:r>
            <a:r>
              <a:rPr lang="en" sz="1100">
                <a:solidFill>
                  <a:srgbClr val="4E4E51"/>
                </a:solidFill>
              </a:rPr>
              <a:t>, applications for those candidates should be submitted through the </a:t>
            </a:r>
            <a:r>
              <a:rPr lang="en" sz="1200">
                <a:solidFill>
                  <a:schemeClr val="lt2"/>
                </a:solidFill>
                <a:highlight>
                  <a:srgbClr val="FFFFFF"/>
                </a:highlight>
              </a:rPr>
              <a:t> </a:t>
            </a:r>
            <a:r>
              <a:rPr lang="en" sz="1200" u="sng">
                <a:solidFill>
                  <a:schemeClr val="lt2"/>
                </a:solidFill>
                <a:highlight>
                  <a:srgbClr val="FFFFFF"/>
                </a:highlight>
                <a:hlinkClick r:id="rId3">
                  <a:extLst>
                    <a:ext uri="{A12FA001-AC4F-418D-AE19-62706E023703}">
                      <ahyp:hlinkClr xmlns:ahyp="http://schemas.microsoft.com/office/drawing/2018/hyperlinkcolor" val="tx"/>
                    </a:ext>
                  </a:extLst>
                </a:hlinkClick>
              </a:rPr>
              <a:t>online application portal</a:t>
            </a:r>
            <a:r>
              <a:rPr lang="en" sz="1200">
                <a:solidFill>
                  <a:srgbClr val="4E4E51"/>
                </a:solidFill>
                <a:highlight>
                  <a:srgbClr val="FFFFFF"/>
                </a:highlight>
              </a:rPr>
              <a:t>. </a:t>
            </a:r>
            <a:endParaRPr sz="1200">
              <a:solidFill>
                <a:srgbClr val="4E4E51"/>
              </a:solidFill>
              <a:highlight>
                <a:srgbClr val="FFFFFF"/>
              </a:highlight>
            </a:endParaRPr>
          </a:p>
          <a:p>
            <a:pPr marL="457200" lvl="0" indent="0" algn="l" rtl="0">
              <a:lnSpc>
                <a:spcPct val="100000"/>
              </a:lnSpc>
              <a:spcBef>
                <a:spcPts val="0"/>
              </a:spcBef>
              <a:spcAft>
                <a:spcPts val="0"/>
              </a:spcAft>
              <a:buNone/>
            </a:pPr>
            <a:endParaRPr sz="1200">
              <a:solidFill>
                <a:srgbClr val="4E4E51"/>
              </a:solidFill>
              <a:highlight>
                <a:srgbClr val="FFFFFF"/>
              </a:highlight>
            </a:endParaRPr>
          </a:p>
          <a:p>
            <a:pPr marL="457200" lvl="0" indent="-304800" algn="l" rtl="0">
              <a:lnSpc>
                <a:spcPct val="100000"/>
              </a:lnSpc>
              <a:spcBef>
                <a:spcPts val="0"/>
              </a:spcBef>
              <a:spcAft>
                <a:spcPts val="0"/>
              </a:spcAft>
              <a:buClr>
                <a:srgbClr val="C44B27"/>
              </a:buClr>
              <a:buSzPts val="1200"/>
              <a:buChar char="●"/>
            </a:pPr>
            <a:r>
              <a:rPr lang="en" sz="1200" b="1">
                <a:solidFill>
                  <a:srgbClr val="4E4E51"/>
                </a:solidFill>
                <a:highlight>
                  <a:srgbClr val="FFFFFF"/>
                </a:highlight>
              </a:rPr>
              <a:t>State-level applications are due </a:t>
            </a:r>
            <a:r>
              <a:rPr lang="en" sz="1200" b="1">
                <a:solidFill>
                  <a:srgbClr val="4E4E51"/>
                </a:solidFill>
                <a:highlight>
                  <a:schemeClr val="lt1"/>
                </a:highlight>
              </a:rPr>
              <a:t>by December 10, 2026.</a:t>
            </a:r>
            <a:endParaRPr sz="1200" b="1">
              <a:solidFill>
                <a:srgbClr val="4E4E51"/>
              </a:solidFill>
              <a:highlight>
                <a:srgbClr val="FFFFFF"/>
              </a:highlight>
            </a:endParaRPr>
          </a:p>
          <a:p>
            <a:pPr marL="0" lvl="0" indent="0" algn="l" rtl="0">
              <a:lnSpc>
                <a:spcPct val="100000"/>
              </a:lnSpc>
              <a:spcBef>
                <a:spcPts val="0"/>
              </a:spcBef>
              <a:spcAft>
                <a:spcPts val="0"/>
              </a:spcAft>
              <a:buSzPts val="1800"/>
              <a:buNone/>
            </a:pPr>
            <a:endParaRPr sz="1900">
              <a:solidFill>
                <a:srgbClr val="4E4E51"/>
              </a:solidFill>
              <a:highlight>
                <a:srgbClr val="FFFFFF"/>
              </a:highlight>
            </a:endParaRPr>
          </a:p>
          <a:p>
            <a:pPr marL="0" lvl="0" indent="0" algn="l" rtl="0">
              <a:lnSpc>
                <a:spcPct val="100000"/>
              </a:lnSpc>
              <a:spcBef>
                <a:spcPts val="750"/>
              </a:spcBef>
              <a:spcAft>
                <a:spcPts val="0"/>
              </a:spcAft>
              <a:buSzPts val="1800"/>
              <a:buNone/>
            </a:pPr>
            <a:endParaRPr sz="1900">
              <a:solidFill>
                <a:srgbClr val="202124"/>
              </a:solidFill>
              <a:highlight>
                <a:srgbClr val="FFFFFF"/>
              </a:highlight>
            </a:endParaRPr>
          </a:p>
        </p:txBody>
      </p:sp>
      <p:sp>
        <p:nvSpPr>
          <p:cNvPr id="420" name="Google Shape;420;p6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8" name="Google Shape;428;p64"/>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School Health Service Provider of the Year- </a:t>
            </a:r>
            <a:endParaRPr dirty="0"/>
          </a:p>
          <a:p>
            <a:pPr marL="0" lvl="0" indent="0" algn="l" rtl="0">
              <a:spcBef>
                <a:spcPts val="0"/>
              </a:spcBef>
              <a:spcAft>
                <a:spcPts val="0"/>
              </a:spcAft>
              <a:buNone/>
            </a:pPr>
            <a:r>
              <a:rPr lang="en" dirty="0"/>
              <a:t>Application Components</a:t>
            </a:r>
            <a:endParaRPr dirty="0"/>
          </a:p>
        </p:txBody>
      </p:sp>
      <p:sp>
        <p:nvSpPr>
          <p:cNvPr id="427" name="Google Shape;427;p64"/>
          <p:cNvSpPr txBox="1">
            <a:spLocks noGrp="1"/>
          </p:cNvSpPr>
          <p:nvPr>
            <p:ph type="body" idx="1"/>
          </p:nvPr>
        </p:nvSpPr>
        <p:spPr>
          <a:xfrm>
            <a:off x="248325" y="1336350"/>
            <a:ext cx="8520600" cy="52713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400" b="1" dirty="0">
                <a:solidFill>
                  <a:schemeClr val="dk2"/>
                </a:solidFill>
              </a:rPr>
              <a:t>The application includes: </a:t>
            </a:r>
            <a:endParaRPr sz="1400" b="1" dirty="0">
              <a:solidFill>
                <a:schemeClr val="dk2"/>
              </a:solidFill>
            </a:endParaRPr>
          </a:p>
          <a:p>
            <a:pPr marL="457200" lvl="0" indent="-317500" algn="l" rtl="0">
              <a:lnSpc>
                <a:spcPct val="100000"/>
              </a:lnSpc>
              <a:spcBef>
                <a:spcPts val="600"/>
              </a:spcBef>
              <a:spcAft>
                <a:spcPts val="0"/>
              </a:spcAft>
              <a:buClr>
                <a:schemeClr val="accent3"/>
              </a:buClr>
              <a:buSzPts val="1400"/>
              <a:buChar char="●"/>
            </a:pPr>
            <a:r>
              <a:rPr lang="en" sz="1400" dirty="0">
                <a:solidFill>
                  <a:schemeClr val="dk2"/>
                </a:solidFill>
              </a:rPr>
              <a:t>Basic information including name, email, and school system  </a:t>
            </a:r>
            <a:endParaRPr sz="1400" dirty="0">
              <a:solidFill>
                <a:schemeClr val="dk2"/>
              </a:solidFill>
            </a:endParaRPr>
          </a:p>
          <a:p>
            <a:pPr marL="457200" lvl="0" indent="-317500" algn="l" rtl="0">
              <a:lnSpc>
                <a:spcPct val="100000"/>
              </a:lnSpc>
              <a:spcBef>
                <a:spcPts val="600"/>
              </a:spcBef>
              <a:spcAft>
                <a:spcPts val="0"/>
              </a:spcAft>
              <a:buClr>
                <a:schemeClr val="accent3"/>
              </a:buClr>
              <a:buSzPts val="1400"/>
              <a:buChar char="●"/>
            </a:pPr>
            <a:r>
              <a:rPr lang="en" sz="1400" dirty="0">
                <a:solidFill>
                  <a:schemeClr val="dk2"/>
                </a:solidFill>
              </a:rPr>
              <a:t>Applicant provider type (nurse, OT, PT, speech, etc.) </a:t>
            </a:r>
            <a:endParaRPr sz="1400" dirty="0">
              <a:solidFill>
                <a:schemeClr val="dk2"/>
              </a:solidFill>
            </a:endParaRPr>
          </a:p>
          <a:p>
            <a:pPr marL="457200" lvl="0" indent="-317500" algn="l" rtl="0">
              <a:lnSpc>
                <a:spcPct val="100000"/>
              </a:lnSpc>
              <a:spcBef>
                <a:spcPts val="600"/>
              </a:spcBef>
              <a:spcAft>
                <a:spcPts val="0"/>
              </a:spcAft>
              <a:buClr>
                <a:schemeClr val="accent3"/>
              </a:buClr>
              <a:buSzPts val="1400"/>
              <a:buChar char="●"/>
            </a:pPr>
            <a:r>
              <a:rPr lang="en" sz="1400" dirty="0">
                <a:solidFill>
                  <a:schemeClr val="dk2"/>
                </a:solidFill>
                <a:highlight>
                  <a:srgbClr val="FFFFFF"/>
                </a:highlight>
              </a:rPr>
              <a:t>License type (LMSW, LOTR, DPT, etc.)</a:t>
            </a:r>
            <a:endParaRPr sz="1400" dirty="0">
              <a:solidFill>
                <a:schemeClr val="dk2"/>
              </a:solidFill>
              <a:highlight>
                <a:srgbClr val="FFFFFF"/>
              </a:highlight>
            </a:endParaRPr>
          </a:p>
          <a:p>
            <a:pPr marL="457200" lvl="0" indent="-317500" algn="l" rtl="0">
              <a:lnSpc>
                <a:spcPct val="100000"/>
              </a:lnSpc>
              <a:spcBef>
                <a:spcPts val="600"/>
              </a:spcBef>
              <a:spcAft>
                <a:spcPts val="0"/>
              </a:spcAft>
              <a:buClr>
                <a:schemeClr val="accent3"/>
              </a:buClr>
              <a:buSzPts val="1400"/>
              <a:buChar char="●"/>
            </a:pPr>
            <a:r>
              <a:rPr lang="en" sz="1400" dirty="0">
                <a:solidFill>
                  <a:schemeClr val="dk2"/>
                </a:solidFill>
              </a:rPr>
              <a:t>Responses to the six written reflection questions </a:t>
            </a:r>
            <a:r>
              <a:rPr lang="en" sz="1400" dirty="0">
                <a:solidFill>
                  <a:schemeClr val="dk2"/>
                </a:solidFill>
                <a:highlight>
                  <a:srgbClr val="FFFFFF"/>
                </a:highlight>
              </a:rPr>
              <a:t> (500 maximum word count per response)  </a:t>
            </a:r>
            <a:endParaRPr sz="1400" dirty="0">
              <a:solidFill>
                <a:schemeClr val="dk2"/>
              </a:solidFill>
              <a:highlight>
                <a:srgbClr val="FFFFFF"/>
              </a:highlight>
            </a:endParaRPr>
          </a:p>
          <a:p>
            <a:pPr marL="457200" lvl="0" indent="-317500" algn="l" rtl="0">
              <a:lnSpc>
                <a:spcPct val="100000"/>
              </a:lnSpc>
              <a:spcBef>
                <a:spcPts val="600"/>
              </a:spcBef>
              <a:spcAft>
                <a:spcPts val="0"/>
              </a:spcAft>
              <a:buClr>
                <a:schemeClr val="accent3"/>
              </a:buClr>
              <a:buSzPts val="1400"/>
              <a:buChar char="●"/>
            </a:pPr>
            <a:r>
              <a:rPr lang="en" sz="1400" dirty="0">
                <a:solidFill>
                  <a:schemeClr val="dk2"/>
                </a:solidFill>
                <a:highlight>
                  <a:srgbClr val="FFFFFF"/>
                </a:highlight>
              </a:rPr>
              <a:t>Links to websites as demonstration of work may be included </a:t>
            </a:r>
            <a:endParaRPr sz="1400" dirty="0">
              <a:solidFill>
                <a:schemeClr val="dk2"/>
              </a:solidFill>
              <a:highlight>
                <a:srgbClr val="FFFFFF"/>
              </a:highlight>
            </a:endParaRPr>
          </a:p>
          <a:p>
            <a:pPr marL="457200" lvl="0" indent="-317500" algn="l" rtl="0">
              <a:lnSpc>
                <a:spcPct val="100000"/>
              </a:lnSpc>
              <a:spcBef>
                <a:spcPts val="600"/>
              </a:spcBef>
              <a:spcAft>
                <a:spcPts val="0"/>
              </a:spcAft>
              <a:buClr>
                <a:schemeClr val="accent3"/>
              </a:buClr>
              <a:buSzPts val="1400"/>
              <a:buChar char="●"/>
            </a:pPr>
            <a:r>
              <a:rPr lang="en" sz="1400" dirty="0">
                <a:solidFill>
                  <a:schemeClr val="dk2"/>
                </a:solidFill>
                <a:highlight>
                  <a:srgbClr val="FFFFFF"/>
                </a:highlight>
              </a:rPr>
              <a:t>Link(s) to accomplishments that showcase work may be included </a:t>
            </a:r>
            <a:endParaRPr sz="1400" dirty="0">
              <a:solidFill>
                <a:schemeClr val="dk2"/>
              </a:solidFill>
              <a:highlight>
                <a:srgbClr val="FFFFFF"/>
              </a:highlight>
            </a:endParaRPr>
          </a:p>
          <a:p>
            <a:pPr marL="457200" lvl="0" indent="-317500" algn="l" rtl="0">
              <a:spcBef>
                <a:spcPts val="600"/>
              </a:spcBef>
              <a:spcAft>
                <a:spcPts val="0"/>
              </a:spcAft>
              <a:buClr>
                <a:schemeClr val="accent3"/>
              </a:buClr>
              <a:buSzPts val="1400"/>
              <a:buChar char="●"/>
            </a:pPr>
            <a:r>
              <a:rPr lang="en" sz="1400" u="sng" dirty="0">
                <a:solidFill>
                  <a:srgbClr val="1F887E"/>
                </a:solidFill>
                <a:hlinkClick r:id="rId3">
                  <a:extLst>
                    <a:ext uri="{A12FA001-AC4F-418D-AE19-62706E023703}">
                      <ahyp:hlinkClr xmlns:ahyp="http://schemas.microsoft.com/office/drawing/2018/hyperlinkcolor" val="tx"/>
                    </a:ext>
                  </a:extLst>
                </a:hlinkClick>
              </a:rPr>
              <a:t>Candidate consent form</a:t>
            </a:r>
            <a:endParaRPr sz="1400" dirty="0">
              <a:solidFill>
                <a:srgbClr val="1F887E"/>
              </a:solidFill>
            </a:endParaRPr>
          </a:p>
          <a:p>
            <a:pPr marL="457200" lvl="0" indent="-317500" algn="l" rtl="0">
              <a:spcBef>
                <a:spcPts val="0"/>
              </a:spcBef>
              <a:spcAft>
                <a:spcPts val="0"/>
              </a:spcAft>
              <a:buClr>
                <a:schemeClr val="accent3"/>
              </a:buClr>
              <a:buSzPts val="1400"/>
              <a:buChar char="●"/>
            </a:pPr>
            <a:r>
              <a:rPr lang="en" sz="1400" u="sng" dirty="0">
                <a:solidFill>
                  <a:srgbClr val="1F887E"/>
                </a:solidFill>
                <a:hlinkClick r:id="rId4">
                  <a:extLst>
                    <a:ext uri="{A12FA001-AC4F-418D-AE19-62706E023703}">
                      <ahyp:hlinkClr xmlns:ahyp="http://schemas.microsoft.com/office/drawing/2018/hyperlinkcolor" val="tx"/>
                    </a:ext>
                  </a:extLst>
                </a:hlinkClick>
              </a:rPr>
              <a:t>Student consent form</a:t>
            </a:r>
            <a:r>
              <a:rPr lang="en" sz="1400" dirty="0">
                <a:solidFill>
                  <a:srgbClr val="4E4E51"/>
                </a:solidFill>
              </a:rPr>
              <a:t> (Optional — required for each student featured in photos, videos, or other materials) </a:t>
            </a:r>
            <a:endParaRPr sz="1400" dirty="0">
              <a:solidFill>
                <a:srgbClr val="4E4E51"/>
              </a:solidFill>
            </a:endParaRPr>
          </a:p>
          <a:p>
            <a:pPr marL="457200" lvl="0" indent="-317500" algn="l" rtl="0">
              <a:spcBef>
                <a:spcPts val="0"/>
              </a:spcBef>
              <a:spcAft>
                <a:spcPts val="0"/>
              </a:spcAft>
              <a:buClr>
                <a:schemeClr val="accent3"/>
              </a:buClr>
              <a:buSzPts val="1400"/>
              <a:buChar char="●"/>
            </a:pPr>
            <a:r>
              <a:rPr lang="en" sz="1400" dirty="0">
                <a:solidFill>
                  <a:srgbClr val="4E4E51"/>
                </a:solidFill>
              </a:rPr>
              <a:t>School System Approvals </a:t>
            </a:r>
            <a:endParaRPr sz="1400" dirty="0">
              <a:solidFill>
                <a:srgbClr val="4E4E51"/>
              </a:solidFill>
            </a:endParaRPr>
          </a:p>
          <a:p>
            <a:pPr marL="0" lvl="0" indent="0" algn="l" rtl="0">
              <a:lnSpc>
                <a:spcPct val="100000"/>
              </a:lnSpc>
              <a:spcBef>
                <a:spcPts val="0"/>
              </a:spcBef>
              <a:spcAft>
                <a:spcPts val="0"/>
              </a:spcAft>
              <a:buNone/>
            </a:pPr>
            <a:endParaRPr sz="1400" dirty="0">
              <a:solidFill>
                <a:srgbClr val="202124"/>
              </a:solidFill>
              <a:highlight>
                <a:srgbClr val="FFFFFF"/>
              </a:highlight>
            </a:endParaRPr>
          </a:p>
          <a:p>
            <a:pPr marL="0" lvl="0" indent="0" algn="l" rtl="0">
              <a:lnSpc>
                <a:spcPct val="100000"/>
              </a:lnSpc>
              <a:spcBef>
                <a:spcPts val="0"/>
              </a:spcBef>
              <a:spcAft>
                <a:spcPts val="0"/>
              </a:spcAft>
              <a:buNone/>
            </a:pPr>
            <a:endParaRPr sz="1400" dirty="0">
              <a:solidFill>
                <a:srgbClr val="202124"/>
              </a:solidFill>
              <a:highlight>
                <a:srgbClr val="FFFFFF"/>
              </a:highlight>
            </a:endParaRPr>
          </a:p>
        </p:txBody>
      </p:sp>
      <p:sp>
        <p:nvSpPr>
          <p:cNvPr id="429" name="Google Shape;429;p6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65"/>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School Health Service Provider of the Year</a:t>
            </a:r>
            <a:r>
              <a:rPr lang="en"/>
              <a:t>- Rubric </a:t>
            </a:r>
            <a:endParaRPr/>
          </a:p>
        </p:txBody>
      </p:sp>
      <p:sp>
        <p:nvSpPr>
          <p:cNvPr id="435" name="Google Shape;435;p65"/>
          <p:cNvSpPr txBox="1">
            <a:spLocks noGrp="1"/>
          </p:cNvSpPr>
          <p:nvPr>
            <p:ph type="body" idx="1"/>
          </p:nvPr>
        </p:nvSpPr>
        <p:spPr>
          <a:xfrm>
            <a:off x="311700" y="1169050"/>
            <a:ext cx="8520600" cy="3149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b="1">
                <a:solidFill>
                  <a:schemeClr val="dk2"/>
                </a:solidFill>
              </a:rPr>
              <a:t>Competencies</a:t>
            </a:r>
            <a:endParaRPr b="1">
              <a:solidFill>
                <a:schemeClr val="dk2"/>
              </a:solidFill>
            </a:endParaRPr>
          </a:p>
          <a:p>
            <a:pPr marL="457200" lvl="0" indent="-342900" algn="l" rtl="0">
              <a:lnSpc>
                <a:spcPct val="100000"/>
              </a:lnSpc>
              <a:spcBef>
                <a:spcPts val="1200"/>
              </a:spcBef>
              <a:spcAft>
                <a:spcPts val="0"/>
              </a:spcAft>
              <a:buClr>
                <a:schemeClr val="dk2"/>
              </a:buClr>
              <a:buSzPts val="1800"/>
              <a:buFont typeface="Public Sans"/>
              <a:buAutoNum type="arabicPeriod"/>
            </a:pPr>
            <a:r>
              <a:rPr lang="en">
                <a:solidFill>
                  <a:schemeClr val="dk2"/>
                </a:solidFill>
              </a:rPr>
              <a:t>Knowledge and Expertise in the Field</a:t>
            </a:r>
            <a:endParaRPr>
              <a:solidFill>
                <a:schemeClr val="dk2"/>
              </a:solidFill>
            </a:endParaRPr>
          </a:p>
          <a:p>
            <a:pPr marL="457200" lvl="0" indent="-342900" algn="l" rtl="0">
              <a:lnSpc>
                <a:spcPct val="100000"/>
              </a:lnSpc>
              <a:spcBef>
                <a:spcPts val="0"/>
              </a:spcBef>
              <a:spcAft>
                <a:spcPts val="0"/>
              </a:spcAft>
              <a:buClr>
                <a:schemeClr val="dk2"/>
              </a:buClr>
              <a:buSzPts val="1800"/>
              <a:buFont typeface="Public Sans"/>
              <a:buAutoNum type="arabicPeriod"/>
            </a:pPr>
            <a:r>
              <a:rPr lang="en">
                <a:solidFill>
                  <a:schemeClr val="dk2"/>
                </a:solidFill>
              </a:rPr>
              <a:t>Advocate for Student Health</a:t>
            </a:r>
            <a:endParaRPr>
              <a:solidFill>
                <a:schemeClr val="dk2"/>
              </a:solidFill>
            </a:endParaRPr>
          </a:p>
          <a:p>
            <a:pPr marL="457200" lvl="0" indent="-342900" algn="l" rtl="0">
              <a:lnSpc>
                <a:spcPct val="100000"/>
              </a:lnSpc>
              <a:spcBef>
                <a:spcPts val="0"/>
              </a:spcBef>
              <a:spcAft>
                <a:spcPts val="0"/>
              </a:spcAft>
              <a:buClr>
                <a:schemeClr val="dk2"/>
              </a:buClr>
              <a:buSzPts val="1800"/>
              <a:buFont typeface="Public Sans"/>
              <a:buAutoNum type="arabicPeriod"/>
            </a:pPr>
            <a:r>
              <a:rPr lang="en">
                <a:solidFill>
                  <a:schemeClr val="dk2"/>
                </a:solidFill>
              </a:rPr>
              <a:t>Professional Growth</a:t>
            </a:r>
            <a:endParaRPr>
              <a:solidFill>
                <a:schemeClr val="dk2"/>
              </a:solidFill>
            </a:endParaRPr>
          </a:p>
          <a:p>
            <a:pPr marL="457200" lvl="0" indent="-342900" algn="l" rtl="0">
              <a:lnSpc>
                <a:spcPct val="100000"/>
              </a:lnSpc>
              <a:spcBef>
                <a:spcPts val="0"/>
              </a:spcBef>
              <a:spcAft>
                <a:spcPts val="0"/>
              </a:spcAft>
              <a:buClr>
                <a:schemeClr val="dk2"/>
              </a:buClr>
              <a:buSzPts val="1800"/>
              <a:buFont typeface="Public Sans"/>
              <a:buAutoNum type="arabicPeriod"/>
            </a:pPr>
            <a:r>
              <a:rPr lang="en">
                <a:solidFill>
                  <a:schemeClr val="dk2"/>
                </a:solidFill>
              </a:rPr>
              <a:t>Health Program Growth</a:t>
            </a:r>
            <a:endParaRPr>
              <a:solidFill>
                <a:schemeClr val="dk2"/>
              </a:solidFill>
            </a:endParaRPr>
          </a:p>
          <a:p>
            <a:pPr marL="457200" lvl="0" indent="-342900" algn="l" rtl="0">
              <a:lnSpc>
                <a:spcPct val="100000"/>
              </a:lnSpc>
              <a:spcBef>
                <a:spcPts val="0"/>
              </a:spcBef>
              <a:spcAft>
                <a:spcPts val="0"/>
              </a:spcAft>
              <a:buClr>
                <a:schemeClr val="dk2"/>
              </a:buClr>
              <a:buSzPts val="1800"/>
              <a:buFont typeface="Public Sans"/>
              <a:buAutoNum type="arabicPeriod"/>
            </a:pPr>
            <a:r>
              <a:rPr lang="en">
                <a:solidFill>
                  <a:schemeClr val="dk2"/>
                </a:solidFill>
              </a:rPr>
              <a:t>Represents and Advances Their Profession</a:t>
            </a:r>
            <a:endParaRPr>
              <a:solidFill>
                <a:schemeClr val="dk2"/>
              </a:solidFill>
            </a:endParaRPr>
          </a:p>
          <a:p>
            <a:pPr marL="457200" lvl="0" indent="-342900" algn="l" rtl="0">
              <a:lnSpc>
                <a:spcPct val="100000"/>
              </a:lnSpc>
              <a:spcBef>
                <a:spcPts val="0"/>
              </a:spcBef>
              <a:spcAft>
                <a:spcPts val="0"/>
              </a:spcAft>
              <a:buClr>
                <a:schemeClr val="dk2"/>
              </a:buClr>
              <a:buSzPts val="1800"/>
              <a:buFont typeface="Public Sans"/>
              <a:buAutoNum type="arabicPeriod"/>
            </a:pPr>
            <a:r>
              <a:rPr lang="en">
                <a:solidFill>
                  <a:schemeClr val="dk2"/>
                </a:solidFill>
              </a:rPr>
              <a:t>Exceptional Service and Impact</a:t>
            </a:r>
            <a:endParaRPr>
              <a:solidFill>
                <a:schemeClr val="dk2"/>
              </a:solidFill>
            </a:endParaRPr>
          </a:p>
          <a:p>
            <a:pPr marL="0" lvl="0" indent="0" algn="l" rtl="0">
              <a:lnSpc>
                <a:spcPct val="100000"/>
              </a:lnSpc>
              <a:spcBef>
                <a:spcPts val="1200"/>
              </a:spcBef>
              <a:spcAft>
                <a:spcPts val="0"/>
              </a:spcAft>
              <a:buNone/>
            </a:pPr>
            <a:r>
              <a:rPr lang="en" b="1">
                <a:solidFill>
                  <a:schemeClr val="dk2"/>
                </a:solidFill>
              </a:rPr>
              <a:t>Exceptional candidates </a:t>
            </a:r>
            <a:r>
              <a:rPr lang="en">
                <a:solidFill>
                  <a:schemeClr val="dk2"/>
                </a:solidFill>
              </a:rPr>
              <a:t>do more than perform their assigned duties—they create meaningful impact. </a:t>
            </a:r>
            <a:endParaRPr>
              <a:solidFill>
                <a:schemeClr val="dk2"/>
              </a:solidFill>
            </a:endParaRPr>
          </a:p>
          <a:p>
            <a:pPr marL="0" lvl="0" indent="0" algn="ctr" rtl="0">
              <a:lnSpc>
                <a:spcPct val="100000"/>
              </a:lnSpc>
              <a:spcBef>
                <a:spcPts val="0"/>
              </a:spcBef>
              <a:spcAft>
                <a:spcPts val="0"/>
              </a:spcAft>
              <a:buNone/>
            </a:pPr>
            <a:endParaRPr/>
          </a:p>
        </p:txBody>
      </p:sp>
      <p:sp>
        <p:nvSpPr>
          <p:cNvPr id="436" name="Google Shape;436;p6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66"/>
          <p:cNvSpPr txBox="1">
            <a:spLocks noGrp="1"/>
          </p:cNvSpPr>
          <p:nvPr>
            <p:ph type="title"/>
          </p:nvPr>
        </p:nvSpPr>
        <p:spPr>
          <a:xfrm>
            <a:off x="311700" y="140225"/>
            <a:ext cx="8520600" cy="95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School Health Service Provider of the Year Rubric- What Do Reviewers Look For</a:t>
            </a:r>
            <a:endParaRPr/>
          </a:p>
        </p:txBody>
      </p:sp>
      <p:sp>
        <p:nvSpPr>
          <p:cNvPr id="442" name="Google Shape;442;p66"/>
          <p:cNvSpPr txBox="1">
            <a:spLocks noGrp="1"/>
          </p:cNvSpPr>
          <p:nvPr>
            <p:ph type="body" idx="1"/>
          </p:nvPr>
        </p:nvSpPr>
        <p:spPr>
          <a:xfrm>
            <a:off x="311700" y="1159675"/>
            <a:ext cx="8520600" cy="31704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sz="1500" b="1">
                <a:solidFill>
                  <a:srgbClr val="4E4E51"/>
                </a:solidFill>
              </a:rPr>
              <a:t>Strong responses demonstrate:</a:t>
            </a:r>
            <a:endParaRPr sz="1500" b="1">
              <a:solidFill>
                <a:srgbClr val="4E4E51"/>
              </a:solidFill>
            </a:endParaRPr>
          </a:p>
          <a:p>
            <a:pPr marL="457200" lvl="0" indent="-323850" algn="l" rtl="0">
              <a:lnSpc>
                <a:spcPct val="100000"/>
              </a:lnSpc>
              <a:spcBef>
                <a:spcPts val="1200"/>
              </a:spcBef>
              <a:spcAft>
                <a:spcPts val="0"/>
              </a:spcAft>
              <a:buClr>
                <a:schemeClr val="accent3"/>
              </a:buClr>
              <a:buSzPts val="1500"/>
              <a:buChar char="●"/>
            </a:pPr>
            <a:r>
              <a:rPr lang="en" sz="1500" b="1">
                <a:solidFill>
                  <a:srgbClr val="4E4E51"/>
                </a:solidFill>
              </a:rPr>
              <a:t>Specificity:</a:t>
            </a:r>
            <a:r>
              <a:rPr lang="en" sz="1500">
                <a:solidFill>
                  <a:srgbClr val="4E4E51"/>
                </a:solidFill>
              </a:rPr>
              <a:t> Show what the candidate did.</a:t>
            </a:r>
            <a:endParaRPr sz="1500">
              <a:solidFill>
                <a:srgbClr val="4E4E51"/>
              </a:solidFill>
            </a:endParaRPr>
          </a:p>
          <a:p>
            <a:pPr marL="457200" lvl="0" indent="-323850" algn="l" rtl="0">
              <a:lnSpc>
                <a:spcPct val="100000"/>
              </a:lnSpc>
              <a:spcBef>
                <a:spcPts val="0"/>
              </a:spcBef>
              <a:spcAft>
                <a:spcPts val="0"/>
              </a:spcAft>
              <a:buClr>
                <a:schemeClr val="accent3"/>
              </a:buClr>
              <a:buSzPts val="1500"/>
              <a:buChar char="●"/>
            </a:pPr>
            <a:r>
              <a:rPr lang="en" sz="1500" b="1">
                <a:solidFill>
                  <a:srgbClr val="4E4E51"/>
                </a:solidFill>
              </a:rPr>
              <a:t>Evidence:</a:t>
            </a:r>
            <a:r>
              <a:rPr lang="en" sz="1500">
                <a:solidFill>
                  <a:srgbClr val="4E4E51"/>
                </a:solidFill>
              </a:rPr>
              <a:t> Support claims with examples, data, testimonials, observations, or other evidence.</a:t>
            </a:r>
            <a:endParaRPr sz="1500">
              <a:solidFill>
                <a:srgbClr val="4E4E51"/>
              </a:solidFill>
            </a:endParaRPr>
          </a:p>
          <a:p>
            <a:pPr marL="457200" lvl="0" indent="-323850" algn="l" rtl="0">
              <a:lnSpc>
                <a:spcPct val="100000"/>
              </a:lnSpc>
              <a:spcBef>
                <a:spcPts val="0"/>
              </a:spcBef>
              <a:spcAft>
                <a:spcPts val="0"/>
              </a:spcAft>
              <a:buClr>
                <a:schemeClr val="accent3"/>
              </a:buClr>
              <a:buSzPts val="1500"/>
              <a:buChar char="●"/>
            </a:pPr>
            <a:r>
              <a:rPr lang="en" sz="1500" b="1">
                <a:solidFill>
                  <a:srgbClr val="4E4E51"/>
                </a:solidFill>
              </a:rPr>
              <a:t>Impact:</a:t>
            </a:r>
            <a:r>
              <a:rPr lang="en" sz="1500">
                <a:solidFill>
                  <a:srgbClr val="4E4E51"/>
                </a:solidFill>
              </a:rPr>
              <a:t> Explain </a:t>
            </a:r>
            <a:r>
              <a:rPr lang="en" sz="1500" b="1">
                <a:solidFill>
                  <a:srgbClr val="4E4E51"/>
                </a:solidFill>
              </a:rPr>
              <a:t>why it mattered and what difference it made.</a:t>
            </a:r>
            <a:endParaRPr sz="1500" b="1">
              <a:solidFill>
                <a:srgbClr val="4E4E51"/>
              </a:solidFill>
            </a:endParaRPr>
          </a:p>
          <a:p>
            <a:pPr marL="457200" lvl="0" indent="-323850" algn="l" rtl="0">
              <a:lnSpc>
                <a:spcPct val="100000"/>
              </a:lnSpc>
              <a:spcBef>
                <a:spcPts val="0"/>
              </a:spcBef>
              <a:spcAft>
                <a:spcPts val="0"/>
              </a:spcAft>
              <a:buClr>
                <a:schemeClr val="accent3"/>
              </a:buClr>
              <a:buSzPts val="1500"/>
              <a:buChar char="●"/>
            </a:pPr>
            <a:r>
              <a:rPr lang="en" sz="1500" b="1">
                <a:solidFill>
                  <a:srgbClr val="4E4E51"/>
                </a:solidFill>
              </a:rPr>
              <a:t>Excellence:</a:t>
            </a:r>
            <a:r>
              <a:rPr lang="en" sz="1500">
                <a:solidFill>
                  <a:srgbClr val="4E4E51"/>
                </a:solidFill>
              </a:rPr>
              <a:t> Show how the candidate goes beyond routine responsibilities.</a:t>
            </a:r>
            <a:endParaRPr sz="1500">
              <a:solidFill>
                <a:srgbClr val="4E4E51"/>
              </a:solidFill>
            </a:endParaRPr>
          </a:p>
          <a:p>
            <a:pPr marL="0" lvl="0" indent="0" algn="l" rtl="0">
              <a:lnSpc>
                <a:spcPct val="100000"/>
              </a:lnSpc>
              <a:spcBef>
                <a:spcPts val="1200"/>
              </a:spcBef>
              <a:spcAft>
                <a:spcPts val="0"/>
              </a:spcAft>
              <a:buNone/>
            </a:pPr>
            <a:r>
              <a:rPr lang="en" sz="1500" b="1">
                <a:solidFill>
                  <a:srgbClr val="4E4E51"/>
                </a:solidFill>
              </a:rPr>
              <a:t>Scoring:</a:t>
            </a:r>
            <a:br>
              <a:rPr lang="en" sz="1500" b="1">
                <a:solidFill>
                  <a:srgbClr val="4E4E51"/>
                </a:solidFill>
              </a:rPr>
            </a:br>
            <a:r>
              <a:rPr lang="en" sz="1500">
                <a:solidFill>
                  <a:srgbClr val="4E4E51"/>
                </a:solidFill>
              </a:rPr>
              <a:t> </a:t>
            </a:r>
            <a:r>
              <a:rPr lang="en" sz="1500" b="1">
                <a:solidFill>
                  <a:srgbClr val="4E4E51"/>
                </a:solidFill>
              </a:rPr>
              <a:t>4, 3, 2, or 1 — 4 = Highest Level of Performance</a:t>
            </a:r>
            <a:endParaRPr sz="1500" b="1">
              <a:solidFill>
                <a:srgbClr val="4E4E51"/>
              </a:solidFill>
            </a:endParaRPr>
          </a:p>
          <a:p>
            <a:pPr marL="381000" marR="381000" lvl="0" indent="0" algn="l" rtl="0">
              <a:lnSpc>
                <a:spcPct val="100000"/>
              </a:lnSpc>
              <a:spcBef>
                <a:spcPts val="1200"/>
              </a:spcBef>
              <a:spcAft>
                <a:spcPts val="0"/>
              </a:spcAft>
              <a:buNone/>
            </a:pPr>
            <a:r>
              <a:rPr lang="en" sz="1500" b="1">
                <a:solidFill>
                  <a:srgbClr val="4E4E51"/>
                </a:solidFill>
              </a:rPr>
              <a:t>The goal: Move beyond “What does this person do?” to “What difference does this person make?”</a:t>
            </a:r>
            <a:endParaRPr sz="1500" b="1">
              <a:solidFill>
                <a:srgbClr val="4E4E51"/>
              </a:solidFill>
            </a:endParaRPr>
          </a:p>
          <a:p>
            <a:pPr marL="0" lvl="0" indent="0" algn="l" rtl="0">
              <a:lnSpc>
                <a:spcPct val="100000"/>
              </a:lnSpc>
              <a:spcBef>
                <a:spcPts val="1200"/>
              </a:spcBef>
              <a:spcAft>
                <a:spcPts val="0"/>
              </a:spcAft>
              <a:buNone/>
            </a:pPr>
            <a:endParaRPr sz="1400"/>
          </a:p>
        </p:txBody>
      </p:sp>
      <p:sp>
        <p:nvSpPr>
          <p:cNvPr id="443" name="Google Shape;443;p6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67"/>
          <p:cNvSpPr txBox="1">
            <a:spLocks noGrp="1"/>
          </p:cNvSpPr>
          <p:nvPr>
            <p:ph type="title"/>
          </p:nvPr>
        </p:nvSpPr>
        <p:spPr>
          <a:xfrm>
            <a:off x="311700" y="140225"/>
            <a:ext cx="8520600" cy="76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School Health Service Provider of the Year Rubric- Scoring</a:t>
            </a:r>
            <a:endParaRPr/>
          </a:p>
        </p:txBody>
      </p:sp>
      <p:sp>
        <p:nvSpPr>
          <p:cNvPr id="449" name="Google Shape;449;p67"/>
          <p:cNvSpPr txBox="1">
            <a:spLocks noGrp="1"/>
          </p:cNvSpPr>
          <p:nvPr>
            <p:ph type="body" idx="1"/>
          </p:nvPr>
        </p:nvSpPr>
        <p:spPr>
          <a:xfrm>
            <a:off x="311700" y="1164400"/>
            <a:ext cx="8520600" cy="34230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sz="1500" b="1">
                <a:solidFill>
                  <a:srgbClr val="4E4E51"/>
                </a:solidFill>
              </a:rPr>
              <a:t>Each response is scored from 1–4, with 4 representing the highest level of performance.</a:t>
            </a:r>
            <a:endParaRPr sz="1500" b="1">
              <a:solidFill>
                <a:srgbClr val="4E4E51"/>
              </a:solidFill>
            </a:endParaRPr>
          </a:p>
          <a:p>
            <a:pPr marL="0" lvl="0" indent="0" algn="l" rtl="0">
              <a:lnSpc>
                <a:spcPct val="100000"/>
              </a:lnSpc>
              <a:spcBef>
                <a:spcPts val="1200"/>
              </a:spcBef>
              <a:spcAft>
                <a:spcPts val="0"/>
              </a:spcAft>
              <a:buNone/>
            </a:pPr>
            <a:r>
              <a:rPr lang="en" sz="1500" b="1">
                <a:solidFill>
                  <a:srgbClr val="4E4E51"/>
                </a:solidFill>
              </a:rPr>
              <a:t>4 — Exceptional:</a:t>
            </a:r>
            <a:r>
              <a:rPr lang="en" sz="1500">
                <a:solidFill>
                  <a:srgbClr val="4E4E51"/>
                </a:solidFill>
              </a:rPr>
              <a:t> Compelling, specific evidence of exceptional performance, meaningful impact, and contributions that extend beyond assigned responsibilities.</a:t>
            </a:r>
            <a:endParaRPr sz="1500">
              <a:solidFill>
                <a:srgbClr val="4E4E51"/>
              </a:solidFill>
            </a:endParaRPr>
          </a:p>
          <a:p>
            <a:pPr marL="0" lvl="0" indent="0" algn="l" rtl="0">
              <a:lnSpc>
                <a:spcPct val="100000"/>
              </a:lnSpc>
              <a:spcBef>
                <a:spcPts val="1200"/>
              </a:spcBef>
              <a:spcAft>
                <a:spcPts val="0"/>
              </a:spcAft>
              <a:buNone/>
            </a:pPr>
            <a:r>
              <a:rPr lang="en" sz="1500" b="1">
                <a:solidFill>
                  <a:srgbClr val="4E4E51"/>
                </a:solidFill>
              </a:rPr>
              <a:t>3 — Strong:</a:t>
            </a:r>
            <a:r>
              <a:rPr lang="en" sz="1500">
                <a:solidFill>
                  <a:srgbClr val="4E4E51"/>
                </a:solidFill>
              </a:rPr>
              <a:t> Clear, specific evidence of strong performance, positive contributions, and meaningful impact.</a:t>
            </a:r>
            <a:endParaRPr sz="1500">
              <a:solidFill>
                <a:srgbClr val="4E4E51"/>
              </a:solidFill>
            </a:endParaRPr>
          </a:p>
          <a:p>
            <a:pPr marL="0" lvl="0" indent="0" algn="l" rtl="0">
              <a:lnSpc>
                <a:spcPct val="100000"/>
              </a:lnSpc>
              <a:spcBef>
                <a:spcPts val="1200"/>
              </a:spcBef>
              <a:spcAft>
                <a:spcPts val="0"/>
              </a:spcAft>
              <a:buNone/>
            </a:pPr>
            <a:r>
              <a:rPr lang="en" sz="1500" b="1">
                <a:solidFill>
                  <a:srgbClr val="4E4E51"/>
                </a:solidFill>
              </a:rPr>
              <a:t>2 — Developing:</a:t>
            </a:r>
            <a:r>
              <a:rPr lang="en" sz="1500">
                <a:solidFill>
                  <a:srgbClr val="4E4E51"/>
                </a:solidFill>
              </a:rPr>
              <a:t> Evidence of positive contributions, but examples are limited, general, or primarily focused on assigned responsibilities; limited evidence of impact.</a:t>
            </a:r>
            <a:endParaRPr sz="1500">
              <a:solidFill>
                <a:srgbClr val="4E4E51"/>
              </a:solidFill>
            </a:endParaRPr>
          </a:p>
          <a:p>
            <a:pPr marL="0" lvl="0" indent="0" algn="l" rtl="0">
              <a:lnSpc>
                <a:spcPct val="100000"/>
              </a:lnSpc>
              <a:spcBef>
                <a:spcPts val="1200"/>
              </a:spcBef>
              <a:spcAft>
                <a:spcPts val="0"/>
              </a:spcAft>
              <a:buNone/>
            </a:pPr>
            <a:r>
              <a:rPr lang="en" sz="1500" b="1">
                <a:solidFill>
                  <a:srgbClr val="4E4E51"/>
                </a:solidFill>
              </a:rPr>
              <a:t>1 — Limited:</a:t>
            </a:r>
            <a:r>
              <a:rPr lang="en" sz="1500">
                <a:solidFill>
                  <a:srgbClr val="4E4E51"/>
                </a:solidFill>
              </a:rPr>
              <a:t> Minimal or general evidence; primarily describes routine responsibilities without sufficient evidence of exceptional performance or impact.</a:t>
            </a:r>
            <a:endParaRPr sz="1500">
              <a:solidFill>
                <a:srgbClr val="4E4E51"/>
              </a:solidFill>
            </a:endParaRPr>
          </a:p>
          <a:p>
            <a:pPr marL="381000" marR="381000" lvl="0" indent="0" algn="l" rtl="0">
              <a:lnSpc>
                <a:spcPct val="100000"/>
              </a:lnSpc>
              <a:spcBef>
                <a:spcPts val="1200"/>
              </a:spcBef>
              <a:spcAft>
                <a:spcPts val="0"/>
              </a:spcAft>
              <a:buNone/>
            </a:pPr>
            <a:endParaRPr sz="1500" b="1">
              <a:solidFill>
                <a:srgbClr val="000000"/>
              </a:solidFill>
            </a:endParaRPr>
          </a:p>
          <a:p>
            <a:pPr marL="0" lvl="0" indent="0" algn="l" rtl="0">
              <a:lnSpc>
                <a:spcPct val="100000"/>
              </a:lnSpc>
              <a:spcBef>
                <a:spcPts val="1200"/>
              </a:spcBef>
              <a:spcAft>
                <a:spcPts val="0"/>
              </a:spcAft>
              <a:buNone/>
            </a:pPr>
            <a:endParaRPr sz="1400"/>
          </a:p>
        </p:txBody>
      </p:sp>
      <p:sp>
        <p:nvSpPr>
          <p:cNvPr id="450" name="Google Shape;450;p6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68"/>
          <p:cNvSpPr txBox="1">
            <a:spLocks noGrp="1"/>
          </p:cNvSpPr>
          <p:nvPr>
            <p:ph type="title"/>
          </p:nvPr>
        </p:nvSpPr>
        <p:spPr>
          <a:xfrm>
            <a:off x="311700" y="140225"/>
            <a:ext cx="8520600" cy="7809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2800"/>
              <a:buNone/>
            </a:pPr>
            <a:r>
              <a:rPr lang="en">
                <a:solidFill>
                  <a:schemeClr val="dk1"/>
                </a:solidFill>
              </a:rPr>
              <a:t>School Health Service Provider of the Year- </a:t>
            </a:r>
            <a:r>
              <a:rPr lang="en"/>
              <a:t> Application Materials </a:t>
            </a:r>
            <a:endParaRPr/>
          </a:p>
        </p:txBody>
      </p:sp>
      <p:sp>
        <p:nvSpPr>
          <p:cNvPr id="457" name="Google Shape;457;p68"/>
          <p:cNvSpPr txBox="1">
            <a:spLocks noGrp="1"/>
          </p:cNvSpPr>
          <p:nvPr>
            <p:ph type="body" idx="1"/>
          </p:nvPr>
        </p:nvSpPr>
        <p:spPr>
          <a:xfrm>
            <a:off x="311700" y="1076550"/>
            <a:ext cx="7605900" cy="33519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00000"/>
              </a:lnSpc>
              <a:spcBef>
                <a:spcPts val="1000"/>
              </a:spcBef>
              <a:spcAft>
                <a:spcPts val="0"/>
              </a:spcAft>
              <a:buNone/>
            </a:pPr>
            <a:r>
              <a:rPr lang="en" sz="1600" b="1">
                <a:solidFill>
                  <a:schemeClr val="dk2"/>
                </a:solidFill>
              </a:rPr>
              <a:t>Materials</a:t>
            </a:r>
            <a:endParaRPr sz="1600" b="1">
              <a:solidFill>
                <a:schemeClr val="dk2"/>
              </a:solidFill>
            </a:endParaRPr>
          </a:p>
          <a:p>
            <a:pPr marL="914400" lvl="0" indent="-330200" algn="l" rtl="0">
              <a:lnSpc>
                <a:spcPct val="100000"/>
              </a:lnSpc>
              <a:spcBef>
                <a:spcPts val="600"/>
              </a:spcBef>
              <a:spcAft>
                <a:spcPts val="0"/>
              </a:spcAft>
              <a:buClr>
                <a:schemeClr val="accent3"/>
              </a:buClr>
              <a:buSzPts val="1600"/>
              <a:buChar char="●"/>
            </a:pPr>
            <a:r>
              <a:rPr lang="en" sz="1600" u="sng">
                <a:solidFill>
                  <a:schemeClr val="lt2"/>
                </a:solidFill>
                <a:highlight>
                  <a:schemeClr val="lt1"/>
                </a:highlight>
                <a:hlinkClick r:id="rId3">
                  <a:extLst>
                    <a:ext uri="{A12FA001-AC4F-418D-AE19-62706E023703}">
                      <ahyp:hlinkClr xmlns:ahyp="http://schemas.microsoft.com/office/drawing/2018/hyperlinkcolor" val="tx"/>
                    </a:ext>
                  </a:extLst>
                </a:hlinkClick>
              </a:rPr>
              <a:t>Application- School Health Service Provider of the Year</a:t>
            </a:r>
            <a:r>
              <a:rPr lang="en" sz="1600">
                <a:solidFill>
                  <a:schemeClr val="dk2"/>
                </a:solidFill>
                <a:highlight>
                  <a:schemeClr val="lt1"/>
                </a:highlight>
              </a:rPr>
              <a:t>- </a:t>
            </a:r>
            <a:r>
              <a:rPr lang="en" sz="1600" b="1">
                <a:solidFill>
                  <a:schemeClr val="dk2"/>
                </a:solidFill>
                <a:highlight>
                  <a:schemeClr val="lt1"/>
                </a:highlight>
              </a:rPr>
              <a:t>for viewing the application </a:t>
            </a:r>
            <a:endParaRPr sz="1600" b="1">
              <a:solidFill>
                <a:schemeClr val="dk2"/>
              </a:solidFill>
              <a:highlight>
                <a:schemeClr val="lt1"/>
              </a:highlight>
            </a:endParaRPr>
          </a:p>
          <a:p>
            <a:pPr marL="914400" lvl="0" indent="-330200" algn="l" rtl="0">
              <a:lnSpc>
                <a:spcPct val="100000"/>
              </a:lnSpc>
              <a:spcBef>
                <a:spcPts val="0"/>
              </a:spcBef>
              <a:spcAft>
                <a:spcPts val="0"/>
              </a:spcAft>
              <a:buClr>
                <a:schemeClr val="accent3"/>
              </a:buClr>
              <a:buSzPts val="1600"/>
              <a:buChar char="●"/>
            </a:pPr>
            <a:r>
              <a:rPr lang="en" sz="1600" u="sng">
                <a:solidFill>
                  <a:schemeClr val="hlink"/>
                </a:solidFill>
                <a:highlight>
                  <a:schemeClr val="lt1"/>
                </a:highlight>
                <a:hlinkClick r:id="rId4"/>
              </a:rPr>
              <a:t>Online Application Portal- School Health Service Provider of the Year </a:t>
            </a:r>
            <a:r>
              <a:rPr lang="en" sz="1600" b="1">
                <a:solidFill>
                  <a:schemeClr val="dk2"/>
                </a:solidFill>
                <a:highlight>
                  <a:schemeClr val="lt1"/>
                </a:highlight>
              </a:rPr>
              <a:t>- for submitting the application </a:t>
            </a:r>
            <a:endParaRPr sz="1600">
              <a:solidFill>
                <a:schemeClr val="lt2"/>
              </a:solidFill>
              <a:highlight>
                <a:schemeClr val="lt1"/>
              </a:highlight>
            </a:endParaRPr>
          </a:p>
          <a:p>
            <a:pPr marL="914400" lvl="0" indent="-330200" algn="l" rtl="0">
              <a:lnSpc>
                <a:spcPct val="100000"/>
              </a:lnSpc>
              <a:spcBef>
                <a:spcPts val="0"/>
              </a:spcBef>
              <a:spcAft>
                <a:spcPts val="0"/>
              </a:spcAft>
              <a:buClr>
                <a:schemeClr val="accent3"/>
              </a:buClr>
              <a:buSzPts val="1600"/>
              <a:buChar char="●"/>
            </a:pPr>
            <a:r>
              <a:rPr lang="en" sz="1600" u="sng">
                <a:solidFill>
                  <a:schemeClr val="lt2"/>
                </a:solidFill>
                <a:highlight>
                  <a:schemeClr val="lt1"/>
                </a:highlight>
                <a:hlinkClick r:id="rId5">
                  <a:extLst>
                    <a:ext uri="{A12FA001-AC4F-418D-AE19-62706E023703}">
                      <ahyp:hlinkClr xmlns:ahyp="http://schemas.microsoft.com/office/drawing/2018/hyperlinkcolor" val="tx"/>
                    </a:ext>
                  </a:extLst>
                </a:hlinkClick>
              </a:rPr>
              <a:t>Rubric- School Health Service Provider of the Year</a:t>
            </a:r>
            <a:endParaRPr sz="1600">
              <a:solidFill>
                <a:srgbClr val="000000"/>
              </a:solidFill>
              <a:latin typeface="Arial"/>
              <a:ea typeface="Arial"/>
              <a:cs typeface="Arial"/>
              <a:sym typeface="Arial"/>
            </a:endParaRPr>
          </a:p>
          <a:p>
            <a:pPr marL="914400" lvl="0" indent="-330200" algn="l" rtl="0">
              <a:lnSpc>
                <a:spcPct val="100000"/>
              </a:lnSpc>
              <a:spcBef>
                <a:spcPts val="0"/>
              </a:spcBef>
              <a:spcAft>
                <a:spcPts val="0"/>
              </a:spcAft>
              <a:buClr>
                <a:schemeClr val="accent3"/>
              </a:buClr>
              <a:buSzPts val="1600"/>
              <a:buChar char="●"/>
            </a:pPr>
            <a:r>
              <a:rPr lang="en" sz="1600" u="sng">
                <a:solidFill>
                  <a:schemeClr val="lt2"/>
                </a:solidFill>
                <a:highlight>
                  <a:schemeClr val="lt1"/>
                </a:highlight>
                <a:hlinkClick r:id="rId6">
                  <a:extLst>
                    <a:ext uri="{A12FA001-AC4F-418D-AE19-62706E023703}">
                      <ahyp:hlinkClr xmlns:ahyp="http://schemas.microsoft.com/office/drawing/2018/hyperlinkcolor" val="tx"/>
                    </a:ext>
                  </a:extLst>
                </a:hlinkClick>
              </a:rPr>
              <a:t>Timeline- School Health Service Provider of the Year</a:t>
            </a:r>
            <a:endParaRPr sz="1600">
              <a:solidFill>
                <a:schemeClr val="lt2"/>
              </a:solidFill>
              <a:highlight>
                <a:schemeClr val="lt1"/>
              </a:highlight>
            </a:endParaRPr>
          </a:p>
          <a:p>
            <a:pPr marL="914400" lvl="0" indent="-330200" algn="l" rtl="0">
              <a:lnSpc>
                <a:spcPct val="100000"/>
              </a:lnSpc>
              <a:spcBef>
                <a:spcPts val="0"/>
              </a:spcBef>
              <a:spcAft>
                <a:spcPts val="0"/>
              </a:spcAft>
              <a:buClr>
                <a:schemeClr val="accent3"/>
              </a:buClr>
              <a:buSzPts val="1600"/>
              <a:buChar char="●"/>
            </a:pPr>
            <a:r>
              <a:rPr lang="en" sz="1600" u="sng">
                <a:solidFill>
                  <a:schemeClr val="hlink"/>
                </a:solidFill>
                <a:highlight>
                  <a:schemeClr val="lt1"/>
                </a:highlight>
                <a:hlinkClick r:id="rId7"/>
              </a:rPr>
              <a:t>Resource Document</a:t>
            </a:r>
            <a:endParaRPr sz="1600">
              <a:solidFill>
                <a:schemeClr val="lt2"/>
              </a:solidFill>
              <a:highlight>
                <a:schemeClr val="lt1"/>
              </a:highlight>
            </a:endParaRPr>
          </a:p>
          <a:p>
            <a:pPr marL="0" lvl="0" indent="0" algn="l" rtl="0">
              <a:lnSpc>
                <a:spcPct val="100000"/>
              </a:lnSpc>
              <a:spcBef>
                <a:spcPts val="750"/>
              </a:spcBef>
              <a:spcAft>
                <a:spcPts val="0"/>
              </a:spcAft>
              <a:buNone/>
            </a:pPr>
            <a:r>
              <a:rPr lang="en" sz="1600" b="1">
                <a:solidFill>
                  <a:schemeClr val="dk2"/>
                </a:solidFill>
              </a:rPr>
              <a:t>Website</a:t>
            </a:r>
            <a:endParaRPr sz="1600" b="1">
              <a:solidFill>
                <a:schemeClr val="dk2"/>
              </a:solidFill>
            </a:endParaRPr>
          </a:p>
          <a:p>
            <a:pPr marL="914400" lvl="0" indent="-330200" algn="l" rtl="0">
              <a:lnSpc>
                <a:spcPct val="100000"/>
              </a:lnSpc>
              <a:spcBef>
                <a:spcPts val="750"/>
              </a:spcBef>
              <a:spcAft>
                <a:spcPts val="0"/>
              </a:spcAft>
              <a:buClr>
                <a:srgbClr val="C44B27"/>
              </a:buClr>
              <a:buSzPts val="1600"/>
              <a:buChar char="●"/>
            </a:pPr>
            <a:r>
              <a:rPr lang="en" sz="1600">
                <a:solidFill>
                  <a:schemeClr val="dk2"/>
                </a:solidFill>
              </a:rPr>
              <a:t>Information and materials are available in the resources section.</a:t>
            </a:r>
            <a:endParaRPr sz="1600">
              <a:solidFill>
                <a:schemeClr val="dk2"/>
              </a:solidFill>
            </a:endParaRPr>
          </a:p>
          <a:p>
            <a:pPr marL="0" lvl="0" indent="0" algn="l" rtl="0">
              <a:lnSpc>
                <a:spcPct val="100000"/>
              </a:lnSpc>
              <a:spcBef>
                <a:spcPts val="750"/>
              </a:spcBef>
              <a:spcAft>
                <a:spcPts val="0"/>
              </a:spcAft>
              <a:buNone/>
            </a:pPr>
            <a:r>
              <a:rPr lang="en" sz="1600" b="1">
                <a:solidFill>
                  <a:schemeClr val="dk2"/>
                </a:solidFill>
              </a:rPr>
              <a:t>Questions: </a:t>
            </a:r>
            <a:r>
              <a:rPr lang="en" sz="1600">
                <a:solidFill>
                  <a:schemeClr val="dk2"/>
                </a:solidFill>
              </a:rPr>
              <a:t>Contact</a:t>
            </a:r>
            <a:r>
              <a:rPr lang="en" sz="1600">
                <a:solidFill>
                  <a:srgbClr val="3B1A53"/>
                </a:solidFill>
              </a:rPr>
              <a:t> </a:t>
            </a:r>
            <a:r>
              <a:rPr lang="en" sz="1600" u="sng">
                <a:solidFill>
                  <a:schemeClr val="hlink"/>
                </a:solidFill>
                <a:hlinkClick r:id="rId8"/>
              </a:rPr>
              <a:t>excellenteducators@la.gov</a:t>
            </a:r>
            <a:r>
              <a:rPr lang="en" sz="1600">
                <a:solidFill>
                  <a:schemeClr val="dk2"/>
                </a:solidFill>
              </a:rPr>
              <a:t>.</a:t>
            </a:r>
            <a:r>
              <a:rPr lang="en" sz="1600">
                <a:solidFill>
                  <a:srgbClr val="1F887E"/>
                </a:solidFill>
              </a:rPr>
              <a:t> </a:t>
            </a:r>
            <a:endParaRPr sz="1600">
              <a:solidFill>
                <a:srgbClr val="1F887E"/>
              </a:solidFill>
            </a:endParaRPr>
          </a:p>
        </p:txBody>
      </p:sp>
      <p:sp>
        <p:nvSpPr>
          <p:cNvPr id="458" name="Google Shape;458;p6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69"/>
          <p:cNvSpPr txBox="1">
            <a:spLocks noGrp="1"/>
          </p:cNvSpPr>
          <p:nvPr>
            <p:ph type="ctrTitle"/>
          </p:nvPr>
        </p:nvSpPr>
        <p:spPr>
          <a:xfrm>
            <a:off x="402275" y="740675"/>
            <a:ext cx="86949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Informational Webinars</a:t>
            </a:r>
            <a:endParaRPr/>
          </a:p>
        </p:txBody>
      </p:sp>
      <p:sp>
        <p:nvSpPr>
          <p:cNvPr id="464" name="Google Shape;464;p6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70"/>
          <p:cNvSpPr txBox="1">
            <a:spLocks noGrp="1"/>
          </p:cNvSpPr>
          <p:nvPr>
            <p:ph type="title"/>
          </p:nvPr>
        </p:nvSpPr>
        <p:spPr>
          <a:xfrm>
            <a:off x="84550" y="140225"/>
            <a:ext cx="8948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Application Launch &amp; Support Calls — September  </a:t>
            </a:r>
            <a:endParaRPr sz="2300"/>
          </a:p>
        </p:txBody>
      </p:sp>
      <p:sp>
        <p:nvSpPr>
          <p:cNvPr id="470" name="Google Shape;470;p70"/>
          <p:cNvSpPr txBox="1">
            <a:spLocks noGrp="1"/>
          </p:cNvSpPr>
          <p:nvPr>
            <p:ph type="body" idx="1"/>
          </p:nvPr>
        </p:nvSpPr>
        <p:spPr>
          <a:xfrm>
            <a:off x="311700" y="712925"/>
            <a:ext cx="8520600" cy="3710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500" b="1">
                <a:solidFill>
                  <a:schemeClr val="dk2"/>
                </a:solidFill>
                <a:highlight>
                  <a:schemeClr val="lt1"/>
                </a:highlight>
              </a:rPr>
              <a:t>Webinar Dates and Times</a:t>
            </a:r>
            <a:endParaRPr sz="1500" b="1">
              <a:solidFill>
                <a:schemeClr val="dk2"/>
              </a:solidFill>
            </a:endParaRPr>
          </a:p>
          <a:p>
            <a:pPr marL="0" lvl="0" indent="0" algn="l" rtl="0">
              <a:lnSpc>
                <a:spcPct val="100000"/>
              </a:lnSpc>
              <a:spcBef>
                <a:spcPts val="1400"/>
              </a:spcBef>
              <a:spcAft>
                <a:spcPts val="0"/>
              </a:spcAft>
              <a:buNone/>
            </a:pPr>
            <a:r>
              <a:rPr lang="en" sz="1500" b="1">
                <a:solidFill>
                  <a:schemeClr val="dk2"/>
                </a:solidFill>
              </a:rPr>
              <a:t>Application Launch &amp; Support Calls | Program Leaders &amp; Interested Stakeholders</a:t>
            </a:r>
            <a:endParaRPr sz="1500" b="1">
              <a:solidFill>
                <a:schemeClr val="dk2"/>
              </a:solidFill>
              <a:highlight>
                <a:schemeClr val="lt1"/>
              </a:highlight>
            </a:endParaRPr>
          </a:p>
          <a:p>
            <a:pPr marL="457200" lvl="0" indent="-323850" algn="l" rtl="0">
              <a:lnSpc>
                <a:spcPct val="100000"/>
              </a:lnSpc>
              <a:spcBef>
                <a:spcPts val="400"/>
              </a:spcBef>
              <a:spcAft>
                <a:spcPts val="0"/>
              </a:spcAft>
              <a:buSzPts val="1500"/>
              <a:buChar char="●"/>
            </a:pPr>
            <a:r>
              <a:rPr lang="en" sz="1500" b="1" u="sng">
                <a:solidFill>
                  <a:schemeClr val="hlink"/>
                </a:solidFill>
                <a:highlight>
                  <a:srgbClr val="FFFFFF"/>
                </a:highlight>
                <a:hlinkClick r:id="rId3"/>
              </a:rPr>
              <a:t>Wednesday, September 23 at 9:00 a.m.</a:t>
            </a:r>
            <a:endParaRPr sz="1500">
              <a:solidFill>
                <a:srgbClr val="4E4E51"/>
              </a:solidFill>
              <a:highlight>
                <a:srgbClr val="FFFFFF"/>
              </a:highlight>
            </a:endParaRPr>
          </a:p>
          <a:p>
            <a:pPr marL="457200" lvl="0" indent="-323850" algn="l" rtl="0">
              <a:lnSpc>
                <a:spcPct val="100000"/>
              </a:lnSpc>
              <a:spcBef>
                <a:spcPts val="0"/>
              </a:spcBef>
              <a:spcAft>
                <a:spcPts val="0"/>
              </a:spcAft>
              <a:buSzPts val="1500"/>
              <a:buChar char="●"/>
            </a:pPr>
            <a:r>
              <a:rPr lang="en" sz="1500" b="1" u="sng">
                <a:solidFill>
                  <a:schemeClr val="hlink"/>
                </a:solidFill>
                <a:highlight>
                  <a:srgbClr val="FFFFFF"/>
                </a:highlight>
                <a:hlinkClick r:id="rId4"/>
              </a:rPr>
              <a:t>Wednesday, September 30 at 11:30 a.m.</a:t>
            </a:r>
            <a:endParaRPr sz="1500" b="1">
              <a:solidFill>
                <a:srgbClr val="4E4E51"/>
              </a:solidFill>
              <a:highlight>
                <a:srgbClr val="FFFFFF"/>
              </a:highlight>
            </a:endParaRPr>
          </a:p>
          <a:p>
            <a:pPr marL="0" lvl="0" indent="0" algn="l" rtl="0">
              <a:lnSpc>
                <a:spcPct val="100000"/>
              </a:lnSpc>
              <a:spcBef>
                <a:spcPts val="0"/>
              </a:spcBef>
              <a:spcAft>
                <a:spcPts val="0"/>
              </a:spcAft>
              <a:buNone/>
            </a:pPr>
            <a:endParaRPr sz="1500" b="1">
              <a:solidFill>
                <a:schemeClr val="dk2"/>
              </a:solidFill>
              <a:highlight>
                <a:schemeClr val="lt1"/>
              </a:highlight>
            </a:endParaRPr>
          </a:p>
          <a:p>
            <a:pPr marL="0" lvl="0" indent="0" algn="l" rtl="0">
              <a:lnSpc>
                <a:spcPct val="100000"/>
              </a:lnSpc>
              <a:spcBef>
                <a:spcPts val="0"/>
              </a:spcBef>
              <a:spcAft>
                <a:spcPts val="0"/>
              </a:spcAft>
              <a:buNone/>
            </a:pPr>
            <a:r>
              <a:rPr lang="en" sz="1500" b="1">
                <a:solidFill>
                  <a:schemeClr val="dk2"/>
                </a:solidFill>
                <a:highlight>
                  <a:schemeClr val="lt1"/>
                </a:highlight>
              </a:rPr>
              <a:t>OSSE/SHSPY Application Process Review/Help Desk Calls</a:t>
            </a:r>
            <a:endParaRPr sz="1500" b="1">
              <a:solidFill>
                <a:schemeClr val="dk2"/>
              </a:solidFill>
              <a:highlight>
                <a:srgbClr val="FFFFFF"/>
              </a:highlight>
            </a:endParaRPr>
          </a:p>
          <a:p>
            <a:pPr marL="457200" lvl="0" indent="-323850" algn="l" rtl="0">
              <a:lnSpc>
                <a:spcPct val="100000"/>
              </a:lnSpc>
              <a:spcBef>
                <a:spcPts val="0"/>
              </a:spcBef>
              <a:spcAft>
                <a:spcPts val="0"/>
              </a:spcAft>
              <a:buSzPts val="1500"/>
              <a:buChar char="●"/>
            </a:pPr>
            <a:r>
              <a:rPr lang="en" sz="1500" b="1" u="sng">
                <a:solidFill>
                  <a:schemeClr val="hlink"/>
                </a:solidFill>
                <a:highlight>
                  <a:schemeClr val="lt1"/>
                </a:highlight>
                <a:hlinkClick r:id="rId5"/>
              </a:rPr>
              <a:t>Tuesday, October 20 at 11:30 a.m.</a:t>
            </a:r>
            <a:endParaRPr sz="1500" b="1">
              <a:solidFill>
                <a:srgbClr val="4E4E51"/>
              </a:solidFill>
              <a:highlight>
                <a:srgbClr val="FFFFFF"/>
              </a:highlight>
            </a:endParaRPr>
          </a:p>
          <a:p>
            <a:pPr marL="457200" lvl="0" indent="-323850" algn="l" rtl="0">
              <a:lnSpc>
                <a:spcPct val="100000"/>
              </a:lnSpc>
              <a:spcBef>
                <a:spcPts val="0"/>
              </a:spcBef>
              <a:spcAft>
                <a:spcPts val="0"/>
              </a:spcAft>
              <a:buSzPts val="1500"/>
              <a:buChar char="●"/>
            </a:pPr>
            <a:r>
              <a:rPr lang="en" sz="1500" b="1" u="sng">
                <a:solidFill>
                  <a:schemeClr val="hlink"/>
                </a:solidFill>
                <a:highlight>
                  <a:schemeClr val="lt1"/>
                </a:highlight>
                <a:hlinkClick r:id="rId6"/>
              </a:rPr>
              <a:t>Wednesday, November 18 at 11:30 a.m.</a:t>
            </a:r>
            <a:endParaRPr sz="1500" b="1">
              <a:solidFill>
                <a:srgbClr val="4E4E51"/>
              </a:solidFill>
              <a:highlight>
                <a:srgbClr val="FFFFFF"/>
              </a:highlight>
            </a:endParaRPr>
          </a:p>
          <a:p>
            <a:pPr marL="457200" lvl="0" indent="-323850" algn="l" rtl="0">
              <a:lnSpc>
                <a:spcPct val="100000"/>
              </a:lnSpc>
              <a:spcBef>
                <a:spcPts val="0"/>
              </a:spcBef>
              <a:spcAft>
                <a:spcPts val="0"/>
              </a:spcAft>
              <a:buSzPts val="1500"/>
              <a:buChar char="●"/>
            </a:pPr>
            <a:r>
              <a:rPr lang="en" sz="1500" b="1" u="sng">
                <a:solidFill>
                  <a:schemeClr val="hlink"/>
                </a:solidFill>
                <a:highlight>
                  <a:schemeClr val="lt1"/>
                </a:highlight>
                <a:hlinkClick r:id="rId7"/>
              </a:rPr>
              <a:t>Monday, December 7 at 11:30 a.m.</a:t>
            </a:r>
            <a:r>
              <a:rPr lang="en" sz="1500" b="1">
                <a:solidFill>
                  <a:schemeClr val="dk2"/>
                </a:solidFill>
                <a:highlight>
                  <a:schemeClr val="lt1"/>
                </a:highlight>
              </a:rPr>
              <a:t> </a:t>
            </a:r>
            <a:endParaRPr sz="1500">
              <a:solidFill>
                <a:srgbClr val="4E4E51"/>
              </a:solidFill>
              <a:highlight>
                <a:srgbClr val="FFFFFF"/>
              </a:highlight>
            </a:endParaRPr>
          </a:p>
          <a:p>
            <a:pPr marL="0" lvl="0" indent="457200" algn="l" rtl="0">
              <a:lnSpc>
                <a:spcPct val="100000"/>
              </a:lnSpc>
              <a:spcBef>
                <a:spcPts val="0"/>
              </a:spcBef>
              <a:spcAft>
                <a:spcPts val="0"/>
              </a:spcAft>
              <a:buNone/>
            </a:pPr>
            <a:endParaRPr sz="1500">
              <a:solidFill>
                <a:schemeClr val="dk2"/>
              </a:solidFill>
              <a:highlight>
                <a:srgbClr val="FFFFFF"/>
              </a:highlight>
            </a:endParaRPr>
          </a:p>
          <a:p>
            <a:pPr marL="0" lvl="0" indent="0" algn="l" rtl="0">
              <a:lnSpc>
                <a:spcPct val="100000"/>
              </a:lnSpc>
              <a:spcBef>
                <a:spcPts val="1000"/>
              </a:spcBef>
              <a:spcAft>
                <a:spcPts val="0"/>
              </a:spcAft>
              <a:buNone/>
            </a:pPr>
            <a:r>
              <a:rPr lang="en" sz="1500" b="1">
                <a:solidFill>
                  <a:schemeClr val="dk2"/>
                </a:solidFill>
              </a:rPr>
              <a:t>Topics:</a:t>
            </a:r>
            <a:r>
              <a:rPr lang="en" sz="1500">
                <a:solidFill>
                  <a:schemeClr val="dk2"/>
                </a:solidFill>
              </a:rPr>
              <a:t> Application questions, portal navigation, submission process &amp; helpful tips </a:t>
            </a:r>
            <a:endParaRPr sz="1500">
              <a:solidFill>
                <a:schemeClr val="dk2"/>
              </a:solidFill>
              <a:highlight>
                <a:schemeClr val="lt1"/>
              </a:highlight>
            </a:endParaRPr>
          </a:p>
          <a:p>
            <a:pPr marL="0" lvl="0" indent="0" algn="l" rtl="0">
              <a:lnSpc>
                <a:spcPct val="100000"/>
              </a:lnSpc>
              <a:spcBef>
                <a:spcPts val="0"/>
              </a:spcBef>
              <a:spcAft>
                <a:spcPts val="0"/>
              </a:spcAft>
              <a:buNone/>
            </a:pPr>
            <a:r>
              <a:rPr lang="en" sz="1500" u="sng">
                <a:solidFill>
                  <a:schemeClr val="lt2"/>
                </a:solidFill>
                <a:highlight>
                  <a:schemeClr val="lt1"/>
                </a:highlight>
                <a:hlinkClick r:id="rId8">
                  <a:extLst>
                    <a:ext uri="{A12FA001-AC4F-418D-AE19-62706E023703}">
                      <ahyp:hlinkClr xmlns:ahyp="http://schemas.microsoft.com/office/drawing/2018/hyperlinkcolor" val="tx"/>
                    </a:ext>
                  </a:extLst>
                </a:hlinkClick>
              </a:rPr>
              <a:t>See all call dates and times here</a:t>
            </a:r>
            <a:r>
              <a:rPr lang="en" sz="1500">
                <a:solidFill>
                  <a:srgbClr val="39394D"/>
                </a:solidFill>
                <a:highlight>
                  <a:schemeClr val="lt1"/>
                </a:highlight>
              </a:rPr>
              <a:t>. </a:t>
            </a:r>
            <a:endParaRPr sz="1500" b="1">
              <a:solidFill>
                <a:srgbClr val="000000"/>
              </a:solidFill>
            </a:endParaRPr>
          </a:p>
        </p:txBody>
      </p:sp>
      <p:sp>
        <p:nvSpPr>
          <p:cNvPr id="471" name="Google Shape;471;p7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71"/>
          <p:cNvSpPr txBox="1">
            <a:spLocks noGrp="1"/>
          </p:cNvSpPr>
          <p:nvPr>
            <p:ph type="ctrTitle"/>
          </p:nvPr>
        </p:nvSpPr>
        <p:spPr>
          <a:xfrm>
            <a:off x="402275" y="740675"/>
            <a:ext cx="86949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Resources and Questions </a:t>
            </a:r>
            <a:endParaRPr/>
          </a:p>
        </p:txBody>
      </p:sp>
      <p:sp>
        <p:nvSpPr>
          <p:cNvPr id="477" name="Google Shape;477;p7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72"/>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Awards Page </a:t>
            </a:r>
            <a:endParaRPr/>
          </a:p>
        </p:txBody>
      </p:sp>
      <p:sp>
        <p:nvSpPr>
          <p:cNvPr id="483" name="Google Shape;483;p72"/>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Clr>
                <a:srgbClr val="C44B27"/>
              </a:buClr>
              <a:buSzPts val="1800"/>
              <a:buChar char="●"/>
            </a:pPr>
            <a:r>
              <a:rPr lang="en"/>
              <a:t>All applications and materials are available on the </a:t>
            </a:r>
            <a:r>
              <a:rPr lang="en" u="sng">
                <a:solidFill>
                  <a:schemeClr val="hlink"/>
                </a:solidFill>
                <a:hlinkClick r:id="rId3"/>
              </a:rPr>
              <a:t>Awards</a:t>
            </a:r>
            <a:r>
              <a:rPr lang="en"/>
              <a:t> page, organized by award category:</a:t>
            </a:r>
            <a:endParaRPr>
              <a:solidFill>
                <a:srgbClr val="4E4E51"/>
              </a:solidFill>
            </a:endParaRPr>
          </a:p>
          <a:p>
            <a:pPr marL="1371600" lvl="2" indent="-342900" algn="l" rtl="0">
              <a:lnSpc>
                <a:spcPct val="100000"/>
              </a:lnSpc>
              <a:spcBef>
                <a:spcPts val="0"/>
              </a:spcBef>
              <a:spcAft>
                <a:spcPts val="0"/>
              </a:spcAft>
              <a:buClr>
                <a:srgbClr val="C44B27"/>
              </a:buClr>
              <a:buSzPts val="1800"/>
              <a:buChar char="■"/>
            </a:pPr>
            <a:r>
              <a:rPr lang="en">
                <a:solidFill>
                  <a:srgbClr val="4E4E51"/>
                </a:solidFill>
              </a:rPr>
              <a:t>Outstanding School Support Employee of the Year </a:t>
            </a:r>
            <a:endParaRPr>
              <a:solidFill>
                <a:srgbClr val="4E4E51"/>
              </a:solidFill>
            </a:endParaRPr>
          </a:p>
          <a:p>
            <a:pPr marL="1371600" lvl="2" indent="-342900" algn="l" rtl="0">
              <a:lnSpc>
                <a:spcPct val="100000"/>
              </a:lnSpc>
              <a:spcBef>
                <a:spcPts val="0"/>
              </a:spcBef>
              <a:spcAft>
                <a:spcPts val="0"/>
              </a:spcAft>
              <a:buClr>
                <a:srgbClr val="C44B27"/>
              </a:buClr>
              <a:buSzPts val="1800"/>
              <a:buChar char="■"/>
            </a:pPr>
            <a:r>
              <a:rPr lang="en">
                <a:solidFill>
                  <a:srgbClr val="4E4E51"/>
                </a:solidFill>
              </a:rPr>
              <a:t>School Health Service Provider of the Year </a:t>
            </a:r>
            <a:endParaRPr>
              <a:solidFill>
                <a:srgbClr val="4E4E51"/>
              </a:solidFill>
            </a:endParaRPr>
          </a:p>
          <a:p>
            <a:pPr marL="457200" lvl="0" indent="0" algn="l" rtl="0">
              <a:lnSpc>
                <a:spcPct val="100000"/>
              </a:lnSpc>
              <a:spcBef>
                <a:spcPts val="0"/>
              </a:spcBef>
              <a:spcAft>
                <a:spcPts val="0"/>
              </a:spcAft>
              <a:buNone/>
            </a:pPr>
            <a:endParaRPr/>
          </a:p>
        </p:txBody>
      </p:sp>
      <p:sp>
        <p:nvSpPr>
          <p:cNvPr id="484" name="Google Shape;484;p7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73"/>
          <p:cNvSpPr txBox="1">
            <a:spLocks noGrp="1"/>
          </p:cNvSpPr>
          <p:nvPr>
            <p:ph type="title"/>
          </p:nvPr>
        </p:nvSpPr>
        <p:spPr>
          <a:xfrm>
            <a:off x="155850" y="1452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700" dirty="0">
                <a:solidFill>
                  <a:schemeClr val="dk1"/>
                </a:solidFill>
              </a:rPr>
              <a:t>School Support &amp; Health Service Provider Awards</a:t>
            </a:r>
            <a:endParaRPr sz="2700" dirty="0"/>
          </a:p>
        </p:txBody>
      </p:sp>
      <p:sp>
        <p:nvSpPr>
          <p:cNvPr id="490" name="Google Shape;490;p73"/>
          <p:cNvSpPr txBox="1">
            <a:spLocks noGrp="1"/>
          </p:cNvSpPr>
          <p:nvPr>
            <p:ph type="body" idx="1"/>
          </p:nvPr>
        </p:nvSpPr>
        <p:spPr>
          <a:xfrm>
            <a:off x="311700" y="1015113"/>
            <a:ext cx="8520600" cy="3398100"/>
          </a:xfrm>
          <a:prstGeom prst="rect">
            <a:avLst/>
          </a:prstGeom>
        </p:spPr>
        <p:txBody>
          <a:bodyPr spcFirstLastPara="1" wrap="square" lIns="91425" tIns="91425" rIns="91425" bIns="91425" anchor="t" anchorCtr="0">
            <a:noAutofit/>
          </a:bodyPr>
          <a:lstStyle/>
          <a:p>
            <a:pPr marL="0" lvl="0" indent="0" algn="l" rtl="0">
              <a:lnSpc>
                <a:spcPct val="100000"/>
              </a:lnSpc>
              <a:spcBef>
                <a:spcPts val="750"/>
              </a:spcBef>
              <a:spcAft>
                <a:spcPts val="0"/>
              </a:spcAft>
              <a:buNone/>
            </a:pPr>
            <a:r>
              <a:rPr lang="en" b="1" dirty="0">
                <a:solidFill>
                  <a:schemeClr val="dk2"/>
                </a:solidFill>
              </a:rPr>
              <a:t>Examples of Exemplary Applications</a:t>
            </a:r>
            <a:endParaRPr b="1" dirty="0">
              <a:solidFill>
                <a:schemeClr val="dk2"/>
              </a:solidFill>
            </a:endParaRPr>
          </a:p>
          <a:p>
            <a:pPr marL="457200" lvl="0" indent="-342900" algn="l" rtl="0">
              <a:lnSpc>
                <a:spcPct val="100000"/>
              </a:lnSpc>
              <a:spcBef>
                <a:spcPts val="1200"/>
              </a:spcBef>
              <a:spcAft>
                <a:spcPts val="0"/>
              </a:spcAft>
              <a:buClr>
                <a:srgbClr val="C44B27"/>
              </a:buClr>
              <a:buSzPts val="1800"/>
              <a:buFont typeface="Public Sans"/>
              <a:buChar char="●"/>
            </a:pPr>
            <a:r>
              <a:rPr lang="en" u="sng" dirty="0">
                <a:solidFill>
                  <a:schemeClr val="hlink"/>
                </a:solidFill>
                <a:hlinkClick r:id="rId3"/>
              </a:rPr>
              <a:t>Application Exemplar- Outstanding School Support Employee of the Year</a:t>
            </a:r>
            <a:endParaRPr u="sng" dirty="0">
              <a:solidFill>
                <a:schemeClr val="hlink"/>
              </a:solidFill>
            </a:endParaRPr>
          </a:p>
          <a:p>
            <a:pPr marL="457200" lvl="0" indent="-342900" algn="l" rtl="0">
              <a:lnSpc>
                <a:spcPct val="100000"/>
              </a:lnSpc>
              <a:spcBef>
                <a:spcPts val="0"/>
              </a:spcBef>
              <a:spcAft>
                <a:spcPts val="0"/>
              </a:spcAft>
              <a:buClr>
                <a:srgbClr val="C44B27"/>
              </a:buClr>
              <a:buSzPts val="1800"/>
              <a:buFont typeface="Public Sans"/>
              <a:buChar char="●"/>
            </a:pPr>
            <a:r>
              <a:rPr lang="en" u="sng" dirty="0">
                <a:solidFill>
                  <a:schemeClr val="hlink"/>
                </a:solidFill>
                <a:hlinkClick r:id="rId4"/>
              </a:rPr>
              <a:t>Application Exemplar- School Health Service Provider of the Year</a:t>
            </a:r>
            <a:r>
              <a:rPr lang="en" u="sng" dirty="0">
                <a:solidFill>
                  <a:schemeClr val="hlink"/>
                </a:solidFill>
              </a:rPr>
              <a:t> </a:t>
            </a:r>
            <a:endParaRPr dirty="0"/>
          </a:p>
        </p:txBody>
      </p:sp>
      <p:sp>
        <p:nvSpPr>
          <p:cNvPr id="491" name="Google Shape;491;p7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8" name="Google Shape;498;p74"/>
          <p:cNvSpPr txBox="1">
            <a:spLocks noGrp="1"/>
          </p:cNvSpPr>
          <p:nvPr>
            <p:ph type="title"/>
          </p:nvPr>
        </p:nvSpPr>
        <p:spPr>
          <a:xfrm>
            <a:off x="95200" y="73800"/>
            <a:ext cx="8520600" cy="61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Contacts for Questions </a:t>
            </a:r>
            <a:endParaRPr dirty="0"/>
          </a:p>
        </p:txBody>
      </p:sp>
      <p:sp>
        <p:nvSpPr>
          <p:cNvPr id="497" name="Google Shape;497;p74"/>
          <p:cNvSpPr txBox="1">
            <a:spLocks noGrp="1"/>
          </p:cNvSpPr>
          <p:nvPr>
            <p:ph type="body" idx="1"/>
          </p:nvPr>
        </p:nvSpPr>
        <p:spPr>
          <a:xfrm>
            <a:off x="311700" y="627075"/>
            <a:ext cx="8520600" cy="38634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Clr>
                <a:schemeClr val="accent3"/>
              </a:buClr>
              <a:buSzPts val="1800"/>
              <a:buChar char="●"/>
            </a:pPr>
            <a:r>
              <a:rPr lang="en"/>
              <a:t>For questions, c</a:t>
            </a:r>
            <a:r>
              <a:rPr lang="en">
                <a:solidFill>
                  <a:schemeClr val="dk2"/>
                </a:solidFill>
              </a:rPr>
              <a:t>ontact: </a:t>
            </a:r>
            <a:endParaRPr>
              <a:solidFill>
                <a:schemeClr val="dk2"/>
              </a:solidFill>
            </a:endParaRPr>
          </a:p>
          <a:p>
            <a:pPr marL="914400" lvl="1" indent="-342900" algn="l" rtl="0">
              <a:lnSpc>
                <a:spcPct val="100000"/>
              </a:lnSpc>
              <a:spcBef>
                <a:spcPts val="0"/>
              </a:spcBef>
              <a:spcAft>
                <a:spcPts val="0"/>
              </a:spcAft>
              <a:buClr>
                <a:srgbClr val="C44B27"/>
              </a:buClr>
              <a:buSzPts val="1800"/>
              <a:buChar char="■"/>
            </a:pPr>
            <a:r>
              <a:rPr lang="en" u="sng">
                <a:solidFill>
                  <a:schemeClr val="hlink"/>
                </a:solidFill>
                <a:hlinkClick r:id="rId3"/>
              </a:rPr>
              <a:t>excellenteducators@la.gov</a:t>
            </a:r>
            <a:r>
              <a:rPr lang="en">
                <a:solidFill>
                  <a:srgbClr val="172B4D"/>
                </a:solidFill>
              </a:rPr>
              <a:t> </a:t>
            </a:r>
            <a:endParaRPr>
              <a:solidFill>
                <a:srgbClr val="172B4D"/>
              </a:solidFill>
            </a:endParaRPr>
          </a:p>
          <a:p>
            <a:pPr marL="0" lvl="0" indent="0" algn="l" rtl="0">
              <a:lnSpc>
                <a:spcPct val="100000"/>
              </a:lnSpc>
              <a:spcBef>
                <a:spcPts val="0"/>
              </a:spcBef>
              <a:spcAft>
                <a:spcPts val="0"/>
              </a:spcAft>
              <a:buNone/>
            </a:pPr>
            <a:endParaRPr>
              <a:solidFill>
                <a:srgbClr val="172B4D"/>
              </a:solidFill>
            </a:endParaRPr>
          </a:p>
          <a:p>
            <a:pPr marL="0" lvl="0" indent="0" algn="l" rtl="0">
              <a:lnSpc>
                <a:spcPct val="100000"/>
              </a:lnSpc>
              <a:spcBef>
                <a:spcPts val="0"/>
              </a:spcBef>
              <a:spcAft>
                <a:spcPts val="0"/>
              </a:spcAft>
              <a:buNone/>
            </a:pPr>
            <a:endParaRPr>
              <a:solidFill>
                <a:srgbClr val="172B4D"/>
              </a:solidFill>
            </a:endParaRPr>
          </a:p>
          <a:p>
            <a:pPr marL="914400" lvl="0" indent="0" algn="l" rtl="0">
              <a:lnSpc>
                <a:spcPct val="100000"/>
              </a:lnSpc>
              <a:spcBef>
                <a:spcPts val="0"/>
              </a:spcBef>
              <a:spcAft>
                <a:spcPts val="0"/>
              </a:spcAft>
              <a:buNone/>
            </a:pPr>
            <a:endParaRPr>
              <a:solidFill>
                <a:srgbClr val="172B4D"/>
              </a:solidFill>
              <a:highlight>
                <a:srgbClr val="FFFFFF"/>
              </a:highlight>
            </a:endParaRPr>
          </a:p>
          <a:p>
            <a:pPr marL="45720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
              <a:t>         </a:t>
            </a:r>
            <a:endParaRPr/>
          </a:p>
          <a:p>
            <a:pPr marL="0" lvl="0" indent="0" algn="l" rtl="0">
              <a:lnSpc>
                <a:spcPct val="100000"/>
              </a:lnSpc>
              <a:spcBef>
                <a:spcPts val="0"/>
              </a:spcBef>
              <a:spcAft>
                <a:spcPts val="0"/>
              </a:spcAft>
              <a:buNone/>
            </a:pPr>
            <a:endParaRPr sz="1200" b="1">
              <a:solidFill>
                <a:srgbClr val="000000"/>
              </a:solidFill>
            </a:endParaRPr>
          </a:p>
          <a:p>
            <a:pPr marL="0" lvl="0" indent="0" algn="l" rtl="0">
              <a:lnSpc>
                <a:spcPct val="100000"/>
              </a:lnSpc>
              <a:spcBef>
                <a:spcPts val="0"/>
              </a:spcBef>
              <a:spcAft>
                <a:spcPts val="0"/>
              </a:spcAft>
              <a:buNone/>
            </a:pPr>
            <a:endParaRPr/>
          </a:p>
        </p:txBody>
      </p:sp>
      <p:sp>
        <p:nvSpPr>
          <p:cNvPr id="499" name="Google Shape;499;p7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75"/>
          <p:cNvSpPr txBox="1">
            <a:spLocks noGrp="1"/>
          </p:cNvSpPr>
          <p:nvPr>
            <p:ph type="ctrTitle"/>
          </p:nvPr>
        </p:nvSpPr>
        <p:spPr>
          <a:xfrm>
            <a:off x="421725" y="740675"/>
            <a:ext cx="8221200" cy="148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Thank you for your support of these recognition programs.</a:t>
            </a:r>
            <a:endParaRPr/>
          </a:p>
        </p:txBody>
      </p:sp>
      <p:sp>
        <p:nvSpPr>
          <p:cNvPr id="506" name="Google Shape;506;p7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41</a:t>
            </a:fld>
            <a:endParaRPr/>
          </a:p>
        </p:txBody>
      </p:sp>
    </p:spTree>
  </p:cSld>
  <p:clrMapOvr>
    <a:masterClrMapping/>
  </p:clrMapOvr>
</p:sld>
</file>

<file path=ppt/theme/theme1.xml><?xml version="1.0" encoding="utf-8"?>
<a:theme xmlns:a="http://schemas.openxmlformats.org/drawingml/2006/main" name="LDOE">
  <a:themeElements>
    <a:clrScheme name="Simple Light">
      <a:dk1>
        <a:srgbClr val="3B1A53"/>
      </a:dk1>
      <a:lt1>
        <a:srgbClr val="FFFFFF"/>
      </a:lt1>
      <a:dk2>
        <a:srgbClr val="434343"/>
      </a:dk2>
      <a:lt2>
        <a:srgbClr val="377E90"/>
      </a:lt2>
      <a:accent1>
        <a:srgbClr val="3B1A53"/>
      </a:accent1>
      <a:accent2>
        <a:srgbClr val="EBE8EE"/>
      </a:accent2>
      <a:accent3>
        <a:srgbClr val="C44B27"/>
      </a:accent3>
      <a:accent4>
        <a:srgbClr val="F9EDE9"/>
      </a:accent4>
      <a:accent5>
        <a:srgbClr val="CD873D"/>
      </a:accent5>
      <a:accent6>
        <a:srgbClr val="D0E7EB"/>
      </a:accent6>
      <a:hlink>
        <a:srgbClr val="377E9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2509</Words>
  <Application>Microsoft Office PowerPoint</Application>
  <PresentationFormat>On-screen Show (16:9)</PresentationFormat>
  <Paragraphs>325</Paragraphs>
  <Slides>41</Slides>
  <Notes>41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Public Sans Medium</vt:lpstr>
      <vt:lpstr>Public Sans</vt:lpstr>
      <vt:lpstr>Calibri</vt:lpstr>
      <vt:lpstr>Source Sans 3 Medium</vt:lpstr>
      <vt:lpstr>LDOE</vt:lpstr>
      <vt:lpstr>School Support &amp;  Health Service Provider  Award Programs 2026-2027 </vt:lpstr>
      <vt:lpstr>Agenda</vt:lpstr>
      <vt:lpstr>School Support &amp; Health Service Provider Awards </vt:lpstr>
      <vt:lpstr>Benefits of Participation </vt:lpstr>
      <vt:lpstr>Benefits to School Systems</vt:lpstr>
      <vt:lpstr>Benefits to School Systems Continued </vt:lpstr>
      <vt:lpstr>Benefits to Candidates</vt:lpstr>
      <vt:lpstr>Benefits to Candidates Continued </vt:lpstr>
      <vt:lpstr>National RISE (Recognizing Inspiring School Employees) Award </vt:lpstr>
      <vt:lpstr>National RISE (Recognizing Inspiring School Employees) </vt:lpstr>
      <vt:lpstr>Programs Timeline</vt:lpstr>
      <vt:lpstr>Timeline</vt:lpstr>
      <vt:lpstr>Nominations Process </vt:lpstr>
      <vt:lpstr>Nominations</vt:lpstr>
      <vt:lpstr>Application Process, Portals, and Tips </vt:lpstr>
      <vt:lpstr>Application Process</vt:lpstr>
      <vt:lpstr>Building a Strong Response  </vt:lpstr>
      <vt:lpstr>Making the Candidate Stand Out </vt:lpstr>
      <vt:lpstr>Outstanding School Support Employee of the Year</vt:lpstr>
      <vt:lpstr>Outstanding School Support Employee of the Year</vt:lpstr>
      <vt:lpstr> Outstanding School Support Employee of the Year - School System Selections  </vt:lpstr>
      <vt:lpstr>Outstanding School Support Employee of the Year - Application Components</vt:lpstr>
      <vt:lpstr>Outstanding School Support Employee of the Year - Rubric </vt:lpstr>
      <vt:lpstr>Outstanding School Support Employee of the Year Rubric- What Do Reviewers Look For</vt:lpstr>
      <vt:lpstr>Outstanding School Support Employee of the Year Rubric- Scoring</vt:lpstr>
      <vt:lpstr>Outstanding School Support Employee of the Year - Application Materials </vt:lpstr>
      <vt:lpstr>School Health Service Provider of the Year</vt:lpstr>
      <vt:lpstr>School Health Service Provider of the Year </vt:lpstr>
      <vt:lpstr> School Health Service Provider of the Year -  School System Selections  </vt:lpstr>
      <vt:lpstr>School Health Service Provider of the Year-  Application Components</vt:lpstr>
      <vt:lpstr>School Health Service Provider of the Year- Rubric </vt:lpstr>
      <vt:lpstr>School Health Service Provider of the Year Rubric- What Do Reviewers Look For</vt:lpstr>
      <vt:lpstr>School Health Service Provider of the Year Rubric- Scoring</vt:lpstr>
      <vt:lpstr>School Health Service Provider of the Year-  Application Materials </vt:lpstr>
      <vt:lpstr>Informational Webinars</vt:lpstr>
      <vt:lpstr>Application Launch &amp; Support Calls — September  </vt:lpstr>
      <vt:lpstr>Resources and Questions </vt:lpstr>
      <vt:lpstr>Awards Page </vt:lpstr>
      <vt:lpstr>School Support &amp; Health Service Provider Awards</vt:lpstr>
      <vt:lpstr>Contacts for Questions </vt:lpstr>
      <vt:lpstr>Thank you for your support of these recognition programs.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Whitley Moore (DOE)</dc:creator>
  <cp:lastModifiedBy>Whitley Moore (DOE)</cp:lastModifiedBy>
  <cp:revision>2</cp:revision>
  <dcterms:modified xsi:type="dcterms:W3CDTF">2026-09-30T19:18:53Z</dcterms:modified>
</cp:coreProperties>
</file>