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1"/>
  </p:sldMasterIdLst>
  <p:notesMasterIdLst>
    <p:notesMasterId r:id="rId26"/>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Lst>
  <p:sldSz cx="9144000" cy="5143500" type="screen16x9"/>
  <p:notesSz cx="6858000" cy="9144000"/>
  <p:embeddedFontLst>
    <p:embeddedFont>
      <p:font typeface="Public Sans Medium" panose="020B0604020202020204" charset="0"/>
      <p:regular r:id="rId27"/>
      <p:bold r:id="rId28"/>
      <p:italic r:id="rId29"/>
      <p:boldItalic r:id="rId30"/>
    </p:embeddedFont>
    <p:embeddedFont>
      <p:font typeface="Public Sans" panose="020B0604020202020204"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0" d="100"/>
          <a:sy n="140" d="100"/>
        </p:scale>
        <p:origin x="132" y="16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278dab4951c_2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278dab4951c_2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2eb9c232995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2eb9c232995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2eb9c232995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2eb9c232995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2eb9c232995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2eb9c232995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2eb9c232995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2eb9c232995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5188c04ce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5188c04ce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3f80fceaac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3f80fceaac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2eb9c232995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2eb9c232995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2eb9c232995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2eb9c232995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2eb9c232995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2eb9c232995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2eb9c232995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2eb9c232995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2eb9c23299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2eb9c23299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2eb9c232995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2eb9c232995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2eb9c232995_0_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2eb9c232995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2eb9c232995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2eb9c232995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2eb9c232995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 name="Google Shape;328;g2eb9c232995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2eb9c232995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2eb9c232995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283e1906c1f_6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283e1906c1f_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2eb9c232995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2eb9c232995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2eb9c232995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2eb9c232995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2eb9c232995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2eb9c232995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2eb9c232995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2eb9c232995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2eb9c232995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2eb9c232995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eb9c232995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2eb9c232995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 Purple" type="title">
  <p:cSld name="TITLE">
    <p:bg>
      <p:bgPr>
        <a:solidFill>
          <a:schemeClr val="lt1"/>
        </a:solidFill>
        <a:effectLst/>
      </p:bgPr>
    </p:bg>
    <p:spTree>
      <p:nvGrpSpPr>
        <p:cNvPr id="1"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a:stretch/>
        </p:blipFill>
        <p:spPr>
          <a:xfrm>
            <a:off x="0" y="0"/>
            <a:ext cx="9144005" cy="5143503"/>
          </a:xfrm>
          <a:prstGeom prst="rect">
            <a:avLst/>
          </a:prstGeom>
          <a:noFill/>
          <a:ln>
            <a:noFill/>
          </a:ln>
        </p:spPr>
      </p:pic>
      <p:sp>
        <p:nvSpPr>
          <p:cNvPr id="11" name="Google Shape;11;p2"/>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 No footer - Teal">
  <p:cSld name="TITLE_AND_BODY_3">
    <p:spTree>
      <p:nvGrpSpPr>
        <p:cNvPr id="1" name="Shape 62"/>
        <p:cNvGrpSpPr/>
        <p:nvPr/>
      </p:nvGrpSpPr>
      <p:grpSpPr>
        <a:xfrm>
          <a:off x="0" y="0"/>
          <a:ext cx="0" cy="0"/>
          <a:chOff x="0" y="0"/>
          <a:chExt cx="0" cy="0"/>
        </a:xfrm>
      </p:grpSpPr>
      <p:sp>
        <p:nvSpPr>
          <p:cNvPr id="63" name="Google Shape;63;p11"/>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4" name="Google Shape;64;p11"/>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65" name="Google Shape;65;p11"/>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66" name="Google Shape;66;p11"/>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67" name="Google Shape;67;p11"/>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 No footer - Purple">
  <p:cSld name="TITLE_AND_BODY_3_1">
    <p:spTree>
      <p:nvGrpSpPr>
        <p:cNvPr id="1" name="Shape 68"/>
        <p:cNvGrpSpPr/>
        <p:nvPr/>
      </p:nvGrpSpPr>
      <p:grpSpPr>
        <a:xfrm>
          <a:off x="0" y="0"/>
          <a:ext cx="0" cy="0"/>
          <a:chOff x="0" y="0"/>
          <a:chExt cx="0" cy="0"/>
        </a:xfrm>
      </p:grpSpPr>
      <p:sp>
        <p:nvSpPr>
          <p:cNvPr id="69" name="Google Shape;69;p12"/>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0" name="Google Shape;70;p12"/>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71" name="Google Shape;71;p12"/>
          <p:cNvPicPr preferRelativeResize="0"/>
          <p:nvPr/>
        </p:nvPicPr>
        <p:blipFill rotWithShape="1">
          <a:blip r:embed="rId2">
            <a:alphaModFix/>
          </a:blip>
          <a:srcRect l="-15770" t="-9627" r="15770" b="36308"/>
          <a:stretch/>
        </p:blipFill>
        <p:spPr>
          <a:xfrm>
            <a:off x="0" y="4190873"/>
            <a:ext cx="9144003" cy="952625"/>
          </a:xfrm>
          <a:prstGeom prst="rect">
            <a:avLst/>
          </a:prstGeom>
          <a:noFill/>
          <a:ln>
            <a:noFill/>
          </a:ln>
        </p:spPr>
      </p:pic>
      <p:pic>
        <p:nvPicPr>
          <p:cNvPr id="72" name="Google Shape;72;p12"/>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73" name="Google Shape;73;p12"/>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 No footer - Orange">
  <p:cSld name="TITLE_AND_BODY_3_1_1">
    <p:spTree>
      <p:nvGrpSpPr>
        <p:cNvPr id="1" name="Shape 74"/>
        <p:cNvGrpSpPr/>
        <p:nvPr/>
      </p:nvGrpSpPr>
      <p:grpSpPr>
        <a:xfrm>
          <a:off x="0" y="0"/>
          <a:ext cx="0" cy="0"/>
          <a:chOff x="0" y="0"/>
          <a:chExt cx="0" cy="0"/>
        </a:xfrm>
      </p:grpSpPr>
      <p:sp>
        <p:nvSpPr>
          <p:cNvPr id="75" name="Google Shape;75;p13"/>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6" name="Google Shape;76;p13"/>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77" name="Google Shape;77;p13"/>
          <p:cNvPicPr preferRelativeResize="0"/>
          <p:nvPr/>
        </p:nvPicPr>
        <p:blipFill rotWithShape="1">
          <a:blip r:embed="rId2">
            <a:alphaModFix/>
          </a:blip>
          <a:srcRect l="-16600" t="-10125" r="16600" b="36806"/>
          <a:stretch/>
        </p:blipFill>
        <p:spPr>
          <a:xfrm>
            <a:off x="0" y="4190873"/>
            <a:ext cx="9144003" cy="952625"/>
          </a:xfrm>
          <a:prstGeom prst="rect">
            <a:avLst/>
          </a:prstGeom>
          <a:noFill/>
          <a:ln>
            <a:noFill/>
          </a:ln>
        </p:spPr>
      </p:pic>
      <p:pic>
        <p:nvPicPr>
          <p:cNvPr id="78" name="Google Shape;78;p13"/>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79" name="Google Shape;79;p13"/>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 table - Teal">
  <p:cSld name="TITLE_AND_BODY_1">
    <p:spTree>
      <p:nvGrpSpPr>
        <p:cNvPr id="1" name="Shape 91"/>
        <p:cNvGrpSpPr/>
        <p:nvPr/>
      </p:nvGrpSpPr>
      <p:grpSpPr>
        <a:xfrm>
          <a:off x="0" y="0"/>
          <a:ext cx="0" cy="0"/>
          <a:chOff x="0" y="0"/>
          <a:chExt cx="0" cy="0"/>
        </a:xfrm>
      </p:grpSpPr>
      <p:pic>
        <p:nvPicPr>
          <p:cNvPr id="92" name="Google Shape;92;p15"/>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pic>
        <p:nvPicPr>
          <p:cNvPr id="93" name="Google Shape;93;p15"/>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94" name="Google Shape;94;p15"/>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5" name="Google Shape;95;p15"/>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6" name="Google Shape;96;p15"/>
          <p:cNvSpPr txBox="1">
            <a:spLocks noGrp="1"/>
          </p:cNvSpPr>
          <p:nvPr>
            <p:ph type="subTitle" idx="2"/>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sp>
        <p:nvSpPr>
          <p:cNvPr id="97" name="Google Shape;97;p15"/>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 table - Purple">
  <p:cSld name="TITLE_AND_BODY_1_1">
    <p:spTree>
      <p:nvGrpSpPr>
        <p:cNvPr id="1" name="Shape 98"/>
        <p:cNvGrpSpPr/>
        <p:nvPr/>
      </p:nvGrpSpPr>
      <p:grpSpPr>
        <a:xfrm>
          <a:off x="0" y="0"/>
          <a:ext cx="0" cy="0"/>
          <a:chOff x="0" y="0"/>
          <a:chExt cx="0" cy="0"/>
        </a:xfrm>
      </p:grpSpPr>
      <p:pic>
        <p:nvPicPr>
          <p:cNvPr id="99" name="Google Shape;99;p16"/>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pic>
        <p:nvPicPr>
          <p:cNvPr id="100" name="Google Shape;100;p16"/>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01" name="Google Shape;101;p16"/>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2" name="Google Shape;102;p16"/>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3" name="Google Shape;103;p16"/>
          <p:cNvSpPr txBox="1">
            <a:spLocks noGrp="1"/>
          </p:cNvSpPr>
          <p:nvPr>
            <p:ph type="subTitle" idx="2"/>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sp>
        <p:nvSpPr>
          <p:cNvPr id="104" name="Google Shape;104;p16"/>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 table - Orange">
  <p:cSld name="TITLE_AND_BODY_1_1_1">
    <p:spTree>
      <p:nvGrpSpPr>
        <p:cNvPr id="1" name="Shape 105"/>
        <p:cNvGrpSpPr/>
        <p:nvPr/>
      </p:nvGrpSpPr>
      <p:grpSpPr>
        <a:xfrm>
          <a:off x="0" y="0"/>
          <a:ext cx="0" cy="0"/>
          <a:chOff x="0" y="0"/>
          <a:chExt cx="0" cy="0"/>
        </a:xfrm>
      </p:grpSpPr>
      <p:pic>
        <p:nvPicPr>
          <p:cNvPr id="106" name="Google Shape;106;p17"/>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pic>
        <p:nvPicPr>
          <p:cNvPr id="107" name="Google Shape;107;p17"/>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08" name="Google Shape;108;p17"/>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9" name="Google Shape;109;p17"/>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0" name="Google Shape;110;p17"/>
          <p:cNvSpPr txBox="1">
            <a:spLocks noGrp="1"/>
          </p:cNvSpPr>
          <p:nvPr>
            <p:ph type="subTitle" idx="2"/>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sp>
        <p:nvSpPr>
          <p:cNvPr id="111" name="Google Shape;111;p1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ith Picture Right - Teal" type="twoColTx">
  <p:cSld name="TITLE_AND_TWO_COLUMNS">
    <p:spTree>
      <p:nvGrpSpPr>
        <p:cNvPr id="1" name="Shape 112"/>
        <p:cNvGrpSpPr/>
        <p:nvPr/>
      </p:nvGrpSpPr>
      <p:grpSpPr>
        <a:xfrm>
          <a:off x="0" y="0"/>
          <a:ext cx="0" cy="0"/>
          <a:chOff x="0" y="0"/>
          <a:chExt cx="0" cy="0"/>
        </a:xfrm>
      </p:grpSpPr>
      <p:sp>
        <p:nvSpPr>
          <p:cNvPr id="113" name="Google Shape;113;p18"/>
          <p:cNvSpPr>
            <a:spLocks noGrp="1"/>
          </p:cNvSpPr>
          <p:nvPr>
            <p:ph type="pic" idx="2"/>
          </p:nvPr>
        </p:nvSpPr>
        <p:spPr>
          <a:xfrm>
            <a:off x="5286900" y="285000"/>
            <a:ext cx="3607500" cy="3607500"/>
          </a:xfrm>
          <a:prstGeom prst="ellipse">
            <a:avLst/>
          </a:prstGeom>
          <a:noFill/>
          <a:ln>
            <a:noFill/>
          </a:ln>
        </p:spPr>
      </p:sp>
      <p:pic>
        <p:nvPicPr>
          <p:cNvPr id="114" name="Google Shape;114;p18"/>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sp>
        <p:nvSpPr>
          <p:cNvPr id="115" name="Google Shape;115;p18"/>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6" name="Google Shape;116;p18"/>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17" name="Google Shape;117;p18"/>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18" name="Google Shape;118;p18"/>
          <p:cNvSpPr txBox="1">
            <a:spLocks noGrp="1"/>
          </p:cNvSpPr>
          <p:nvPr>
            <p:ph type="title"/>
          </p:nvPr>
        </p:nvSpPr>
        <p:spPr>
          <a:xfrm>
            <a:off x="229775"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9" name="Google Shape;119;p18"/>
          <p:cNvSpPr txBox="1">
            <a:spLocks noGrp="1"/>
          </p:cNvSpPr>
          <p:nvPr>
            <p:ph type="body" idx="4"/>
          </p:nvPr>
        </p:nvSpPr>
        <p:spPr>
          <a:xfrm>
            <a:off x="252400" y="843950"/>
            <a:ext cx="4952400" cy="34839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
        <p:nvSpPr>
          <p:cNvPr id="120" name="Google Shape;120;p18"/>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Picture Right - Purple">
  <p:cSld name="TITLE_AND_TWO_COLUMNS_2">
    <p:spTree>
      <p:nvGrpSpPr>
        <p:cNvPr id="1" name="Shape 121"/>
        <p:cNvGrpSpPr/>
        <p:nvPr/>
      </p:nvGrpSpPr>
      <p:grpSpPr>
        <a:xfrm>
          <a:off x="0" y="0"/>
          <a:ext cx="0" cy="0"/>
          <a:chOff x="0" y="0"/>
          <a:chExt cx="0" cy="0"/>
        </a:xfrm>
      </p:grpSpPr>
      <p:sp>
        <p:nvSpPr>
          <p:cNvPr id="122" name="Google Shape;122;p19"/>
          <p:cNvSpPr>
            <a:spLocks noGrp="1"/>
          </p:cNvSpPr>
          <p:nvPr>
            <p:ph type="pic" idx="2"/>
          </p:nvPr>
        </p:nvSpPr>
        <p:spPr>
          <a:xfrm>
            <a:off x="5286900" y="285000"/>
            <a:ext cx="3607500" cy="3607500"/>
          </a:xfrm>
          <a:prstGeom prst="ellipse">
            <a:avLst/>
          </a:prstGeom>
          <a:noFill/>
          <a:ln>
            <a:noFill/>
          </a:ln>
        </p:spPr>
      </p:sp>
      <p:pic>
        <p:nvPicPr>
          <p:cNvPr id="123" name="Google Shape;123;p19"/>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124" name="Google Shape;124;p19"/>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5" name="Google Shape;125;p19"/>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26" name="Google Shape;126;p19"/>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27" name="Google Shape;127;p19"/>
          <p:cNvSpPr txBox="1">
            <a:spLocks noGrp="1"/>
          </p:cNvSpPr>
          <p:nvPr>
            <p:ph type="title"/>
          </p:nvPr>
        </p:nvSpPr>
        <p:spPr>
          <a:xfrm>
            <a:off x="229775"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8" name="Google Shape;128;p19"/>
          <p:cNvSpPr txBox="1">
            <a:spLocks noGrp="1"/>
          </p:cNvSpPr>
          <p:nvPr>
            <p:ph type="body" idx="4"/>
          </p:nvPr>
        </p:nvSpPr>
        <p:spPr>
          <a:xfrm>
            <a:off x="252400" y="843950"/>
            <a:ext cx="4952400" cy="34839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
        <p:nvSpPr>
          <p:cNvPr id="129" name="Google Shape;129;p19"/>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Picture Right - Orange">
  <p:cSld name="TITLE_AND_TWO_COLUMNS_2_1">
    <p:spTree>
      <p:nvGrpSpPr>
        <p:cNvPr id="1" name="Shape 130"/>
        <p:cNvGrpSpPr/>
        <p:nvPr/>
      </p:nvGrpSpPr>
      <p:grpSpPr>
        <a:xfrm>
          <a:off x="0" y="0"/>
          <a:ext cx="0" cy="0"/>
          <a:chOff x="0" y="0"/>
          <a:chExt cx="0" cy="0"/>
        </a:xfrm>
      </p:grpSpPr>
      <p:sp>
        <p:nvSpPr>
          <p:cNvPr id="131" name="Google Shape;131;p20"/>
          <p:cNvSpPr>
            <a:spLocks noGrp="1"/>
          </p:cNvSpPr>
          <p:nvPr>
            <p:ph type="pic" idx="2"/>
          </p:nvPr>
        </p:nvSpPr>
        <p:spPr>
          <a:xfrm>
            <a:off x="5286900" y="285000"/>
            <a:ext cx="3607500" cy="3607500"/>
          </a:xfrm>
          <a:prstGeom prst="ellipse">
            <a:avLst/>
          </a:prstGeom>
          <a:noFill/>
          <a:ln>
            <a:noFill/>
          </a:ln>
        </p:spPr>
      </p:sp>
      <p:pic>
        <p:nvPicPr>
          <p:cNvPr id="132" name="Google Shape;132;p20"/>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133" name="Google Shape;133;p20"/>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4" name="Google Shape;134;p20"/>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35" name="Google Shape;135;p20"/>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36" name="Google Shape;136;p20"/>
          <p:cNvSpPr txBox="1">
            <a:spLocks noGrp="1"/>
          </p:cNvSpPr>
          <p:nvPr>
            <p:ph type="title"/>
          </p:nvPr>
        </p:nvSpPr>
        <p:spPr>
          <a:xfrm>
            <a:off x="229775"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7" name="Google Shape;137;p20"/>
          <p:cNvSpPr txBox="1">
            <a:spLocks noGrp="1"/>
          </p:cNvSpPr>
          <p:nvPr>
            <p:ph type="body" idx="4"/>
          </p:nvPr>
        </p:nvSpPr>
        <p:spPr>
          <a:xfrm>
            <a:off x="252400" y="843950"/>
            <a:ext cx="4952400" cy="34839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
        <p:nvSpPr>
          <p:cNvPr id="138" name="Google Shape;138;p20"/>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Picture Left - Teal">
  <p:cSld name="TITLE_AND_TWO_COLUMNS_1">
    <p:spTree>
      <p:nvGrpSpPr>
        <p:cNvPr id="1" name="Shape 139"/>
        <p:cNvGrpSpPr/>
        <p:nvPr/>
      </p:nvGrpSpPr>
      <p:grpSpPr>
        <a:xfrm>
          <a:off x="0" y="0"/>
          <a:ext cx="0" cy="0"/>
          <a:chOff x="0" y="0"/>
          <a:chExt cx="0" cy="0"/>
        </a:xfrm>
      </p:grpSpPr>
      <p:sp>
        <p:nvSpPr>
          <p:cNvPr id="140" name="Google Shape;140;p21"/>
          <p:cNvSpPr txBox="1">
            <a:spLocks noGrp="1"/>
          </p:cNvSpPr>
          <p:nvPr>
            <p:ph type="title"/>
          </p:nvPr>
        </p:nvSpPr>
        <p:spPr>
          <a:xfrm>
            <a:off x="3912250"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1" name="Google Shape;141;p21"/>
          <p:cNvSpPr>
            <a:spLocks noGrp="1"/>
          </p:cNvSpPr>
          <p:nvPr>
            <p:ph type="pic" idx="2"/>
          </p:nvPr>
        </p:nvSpPr>
        <p:spPr>
          <a:xfrm>
            <a:off x="284100" y="285000"/>
            <a:ext cx="3607500" cy="3607500"/>
          </a:xfrm>
          <a:prstGeom prst="ellipse">
            <a:avLst/>
          </a:prstGeom>
          <a:noFill/>
          <a:ln>
            <a:noFill/>
          </a:ln>
        </p:spPr>
      </p:sp>
      <p:sp>
        <p:nvSpPr>
          <p:cNvPr id="142" name="Google Shape;142;p21"/>
          <p:cNvSpPr txBox="1">
            <a:spLocks noGrp="1"/>
          </p:cNvSpPr>
          <p:nvPr>
            <p:ph type="body" idx="1"/>
          </p:nvPr>
        </p:nvSpPr>
        <p:spPr>
          <a:xfrm>
            <a:off x="3934875" y="843950"/>
            <a:ext cx="5078100" cy="34902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pic>
        <p:nvPicPr>
          <p:cNvPr id="143" name="Google Shape;143;p21"/>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sp>
        <p:nvSpPr>
          <p:cNvPr id="144" name="Google Shape;144;p21"/>
          <p:cNvSpPr txBox="1">
            <a:spLocks noGrp="1"/>
          </p:cNvSpPr>
          <p:nvPr>
            <p:ph type="subTitle" idx="3"/>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5" name="Google Shape;145;p21"/>
          <p:cNvSpPr txBox="1">
            <a:spLocks noGrp="1"/>
          </p:cNvSpPr>
          <p:nvPr>
            <p:ph type="subTitle" idx="4"/>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46" name="Google Shape;146;p21"/>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47" name="Google Shape;147;p21"/>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vider Slide - Purple">
  <p:cSld name="TITLE_2">
    <p:bg>
      <p:bgPr>
        <a:solidFill>
          <a:srgbClr val="3B1A53">
            <a:alpha val="10000"/>
          </a:srgbClr>
        </a:solidFill>
        <a:effectLst/>
      </p:bgPr>
    </p:bg>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blip>
          <a:srcRect/>
          <a:stretch/>
        </p:blipFill>
        <p:spPr>
          <a:xfrm>
            <a:off x="0" y="0"/>
            <a:ext cx="9144003" cy="5143501"/>
          </a:xfrm>
          <a:prstGeom prst="rect">
            <a:avLst/>
          </a:prstGeom>
          <a:noFill/>
          <a:ln>
            <a:noFill/>
          </a:ln>
        </p:spPr>
      </p:pic>
      <p:sp>
        <p:nvSpPr>
          <p:cNvPr id="17" name="Google Shape;17;p3"/>
          <p:cNvSpPr txBox="1">
            <a:spLocks noGrp="1"/>
          </p:cNvSpPr>
          <p:nvPr>
            <p:ph type="subTitle" idx="1"/>
          </p:nvPr>
        </p:nvSpPr>
        <p:spPr>
          <a:xfrm>
            <a:off x="497917" y="4439425"/>
            <a:ext cx="3859200" cy="452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 name="Google Shape;18;p3"/>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9" name="Google Shape;19;p3"/>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0" name="Google Shape;20;p3"/>
          <p:cNvSpPr txBox="1">
            <a:spLocks noGrp="1"/>
          </p:cNvSpPr>
          <p:nvPr>
            <p:ph type="subTitle" idx="2"/>
          </p:nvPr>
        </p:nvSpPr>
        <p:spPr>
          <a:xfrm>
            <a:off x="493775" y="15332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Picture Left - Purple">
  <p:cSld name="TITLE_AND_TWO_COLUMNS_1_1">
    <p:spTree>
      <p:nvGrpSpPr>
        <p:cNvPr id="1" name="Shape 148"/>
        <p:cNvGrpSpPr/>
        <p:nvPr/>
      </p:nvGrpSpPr>
      <p:grpSpPr>
        <a:xfrm>
          <a:off x="0" y="0"/>
          <a:ext cx="0" cy="0"/>
          <a:chOff x="0" y="0"/>
          <a:chExt cx="0" cy="0"/>
        </a:xfrm>
      </p:grpSpPr>
      <p:sp>
        <p:nvSpPr>
          <p:cNvPr id="149" name="Google Shape;149;p22"/>
          <p:cNvSpPr txBox="1">
            <a:spLocks noGrp="1"/>
          </p:cNvSpPr>
          <p:nvPr>
            <p:ph type="title"/>
          </p:nvPr>
        </p:nvSpPr>
        <p:spPr>
          <a:xfrm>
            <a:off x="3912250"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0" name="Google Shape;150;p22"/>
          <p:cNvSpPr>
            <a:spLocks noGrp="1"/>
          </p:cNvSpPr>
          <p:nvPr>
            <p:ph type="pic" idx="2"/>
          </p:nvPr>
        </p:nvSpPr>
        <p:spPr>
          <a:xfrm>
            <a:off x="284100" y="285000"/>
            <a:ext cx="3607500" cy="3607500"/>
          </a:xfrm>
          <a:prstGeom prst="ellipse">
            <a:avLst/>
          </a:prstGeom>
          <a:noFill/>
          <a:ln>
            <a:noFill/>
          </a:ln>
        </p:spPr>
      </p:sp>
      <p:sp>
        <p:nvSpPr>
          <p:cNvPr id="151" name="Google Shape;151;p22"/>
          <p:cNvSpPr txBox="1">
            <a:spLocks noGrp="1"/>
          </p:cNvSpPr>
          <p:nvPr>
            <p:ph type="body" idx="1"/>
          </p:nvPr>
        </p:nvSpPr>
        <p:spPr>
          <a:xfrm>
            <a:off x="3934875" y="843950"/>
            <a:ext cx="5078100" cy="34902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pic>
        <p:nvPicPr>
          <p:cNvPr id="152" name="Google Shape;152;p22"/>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153" name="Google Shape;153;p22"/>
          <p:cNvSpPr txBox="1">
            <a:spLocks noGrp="1"/>
          </p:cNvSpPr>
          <p:nvPr>
            <p:ph type="subTitle" idx="3"/>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4" name="Google Shape;154;p22"/>
          <p:cNvSpPr txBox="1">
            <a:spLocks noGrp="1"/>
          </p:cNvSpPr>
          <p:nvPr>
            <p:ph type="subTitle" idx="4"/>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55" name="Google Shape;155;p22"/>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56" name="Google Shape;156;p22"/>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with Picture Left - Orange">
  <p:cSld name="TITLE_AND_TWO_COLUMNS_1_1_1">
    <p:spTree>
      <p:nvGrpSpPr>
        <p:cNvPr id="1" name="Shape 157"/>
        <p:cNvGrpSpPr/>
        <p:nvPr/>
      </p:nvGrpSpPr>
      <p:grpSpPr>
        <a:xfrm>
          <a:off x="0" y="0"/>
          <a:ext cx="0" cy="0"/>
          <a:chOff x="0" y="0"/>
          <a:chExt cx="0" cy="0"/>
        </a:xfrm>
      </p:grpSpPr>
      <p:sp>
        <p:nvSpPr>
          <p:cNvPr id="158" name="Google Shape;158;p23"/>
          <p:cNvSpPr txBox="1">
            <a:spLocks noGrp="1"/>
          </p:cNvSpPr>
          <p:nvPr>
            <p:ph type="title"/>
          </p:nvPr>
        </p:nvSpPr>
        <p:spPr>
          <a:xfrm>
            <a:off x="3912250"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9" name="Google Shape;159;p23"/>
          <p:cNvSpPr>
            <a:spLocks noGrp="1"/>
          </p:cNvSpPr>
          <p:nvPr>
            <p:ph type="pic" idx="2"/>
          </p:nvPr>
        </p:nvSpPr>
        <p:spPr>
          <a:xfrm>
            <a:off x="284100" y="285000"/>
            <a:ext cx="3607500" cy="3607500"/>
          </a:xfrm>
          <a:prstGeom prst="ellipse">
            <a:avLst/>
          </a:prstGeom>
          <a:noFill/>
          <a:ln>
            <a:noFill/>
          </a:ln>
        </p:spPr>
      </p:sp>
      <p:sp>
        <p:nvSpPr>
          <p:cNvPr id="160" name="Google Shape;160;p23"/>
          <p:cNvSpPr txBox="1">
            <a:spLocks noGrp="1"/>
          </p:cNvSpPr>
          <p:nvPr>
            <p:ph type="body" idx="1"/>
          </p:nvPr>
        </p:nvSpPr>
        <p:spPr>
          <a:xfrm>
            <a:off x="3934875" y="843950"/>
            <a:ext cx="5078100" cy="34902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pic>
        <p:nvPicPr>
          <p:cNvPr id="161" name="Google Shape;161;p23"/>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162" name="Google Shape;162;p23"/>
          <p:cNvSpPr txBox="1">
            <a:spLocks noGrp="1"/>
          </p:cNvSpPr>
          <p:nvPr>
            <p:ph type="subTitle" idx="3"/>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3" name="Google Shape;163;p23"/>
          <p:cNvSpPr txBox="1">
            <a:spLocks noGrp="1"/>
          </p:cNvSpPr>
          <p:nvPr>
            <p:ph type="subTitle" idx="4"/>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64" name="Google Shape;164;p23"/>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65" name="Google Shape;165;p23"/>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Full Image - Teal">
  <p:cSld name="ONE_COLUMN_TEXT_1">
    <p:spTree>
      <p:nvGrpSpPr>
        <p:cNvPr id="1" name="Shape 166"/>
        <p:cNvGrpSpPr/>
        <p:nvPr/>
      </p:nvGrpSpPr>
      <p:grpSpPr>
        <a:xfrm>
          <a:off x="0" y="0"/>
          <a:ext cx="0" cy="0"/>
          <a:chOff x="0" y="0"/>
          <a:chExt cx="0" cy="0"/>
        </a:xfrm>
      </p:grpSpPr>
      <p:pic>
        <p:nvPicPr>
          <p:cNvPr id="167" name="Google Shape;167;p24"/>
          <p:cNvPicPr preferRelativeResize="0"/>
          <p:nvPr/>
        </p:nvPicPr>
        <p:blipFill rotWithShape="1">
          <a:blip r:embed="rId2">
            <a:alphaModFix/>
          </a:blip>
          <a:srcRect/>
          <a:stretch/>
        </p:blipFill>
        <p:spPr>
          <a:xfrm>
            <a:off x="0" y="3943350"/>
            <a:ext cx="9144000" cy="1200155"/>
          </a:xfrm>
          <a:prstGeom prst="rect">
            <a:avLst/>
          </a:prstGeom>
          <a:noFill/>
          <a:ln>
            <a:noFill/>
          </a:ln>
        </p:spPr>
      </p:pic>
      <p:sp>
        <p:nvSpPr>
          <p:cNvPr id="168" name="Google Shape;168;p24"/>
          <p:cNvSpPr>
            <a:spLocks noGrp="1"/>
          </p:cNvSpPr>
          <p:nvPr>
            <p:ph type="pic" idx="2"/>
          </p:nvPr>
        </p:nvSpPr>
        <p:spPr>
          <a:xfrm>
            <a:off x="0" y="0"/>
            <a:ext cx="9144000" cy="4129500"/>
          </a:xfrm>
          <a:prstGeom prst="rect">
            <a:avLst/>
          </a:prstGeom>
          <a:noFill/>
          <a:ln>
            <a:noFill/>
          </a:ln>
        </p:spPr>
      </p:sp>
      <p:sp>
        <p:nvSpPr>
          <p:cNvPr id="169" name="Google Shape;169;p24"/>
          <p:cNvSpPr txBox="1">
            <a:spLocks noGrp="1"/>
          </p:cNvSpPr>
          <p:nvPr>
            <p:ph type="title"/>
          </p:nvPr>
        </p:nvSpPr>
        <p:spPr>
          <a:xfrm>
            <a:off x="267900" y="4338475"/>
            <a:ext cx="7442700" cy="6201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sz="2800">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0" name="Google Shape;170;p2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vider Slide - Orange">
  <p:cSld name="TITLE_1">
    <p:bg>
      <p:bgPr>
        <a:solidFill>
          <a:srgbClr val="C44B27">
            <a:alpha val="10000"/>
          </a:srgbClr>
        </a:solidFill>
        <a:effectLst/>
      </p:bgPr>
    </p:bg>
    <p:spTree>
      <p:nvGrpSpPr>
        <p:cNvPr id="1" name="Shape 21"/>
        <p:cNvGrpSpPr/>
        <p:nvPr/>
      </p:nvGrpSpPr>
      <p:grpSpPr>
        <a:xfrm>
          <a:off x="0" y="0"/>
          <a:ext cx="0" cy="0"/>
          <a:chOff x="0" y="0"/>
          <a:chExt cx="0" cy="0"/>
        </a:xfrm>
      </p:grpSpPr>
      <p:pic>
        <p:nvPicPr>
          <p:cNvPr id="22" name="Google Shape;22;p4"/>
          <p:cNvPicPr preferRelativeResize="0"/>
          <p:nvPr/>
        </p:nvPicPr>
        <p:blipFill rotWithShape="1">
          <a:blip r:embed="rId2">
            <a:alphaModFix/>
          </a:blip>
          <a:srcRect/>
          <a:stretch/>
        </p:blipFill>
        <p:spPr>
          <a:xfrm>
            <a:off x="17" y="17"/>
            <a:ext cx="9144005" cy="5143503"/>
          </a:xfrm>
          <a:prstGeom prst="rect">
            <a:avLst/>
          </a:prstGeom>
          <a:noFill/>
          <a:ln>
            <a:noFill/>
          </a:ln>
        </p:spPr>
      </p:pic>
      <p:sp>
        <p:nvSpPr>
          <p:cNvPr id="23" name="Google Shape;23;p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4" name="Google Shape;24;p4"/>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5" name="Google Shape;25;p4"/>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Slide - Teal">
  <p:cSld name="TITLE_1_1">
    <p:bg>
      <p:bgPr>
        <a:solidFill>
          <a:srgbClr val="017F92">
            <a:alpha val="10000"/>
          </a:srgbClr>
        </a:solidFill>
        <a:effectLst/>
      </p:bgPr>
    </p:bg>
    <p:spTree>
      <p:nvGrpSpPr>
        <p:cNvPr id="1" name="Shape 26"/>
        <p:cNvGrpSpPr/>
        <p:nvPr/>
      </p:nvGrpSpPr>
      <p:grpSpPr>
        <a:xfrm>
          <a:off x="0" y="0"/>
          <a:ext cx="0" cy="0"/>
          <a:chOff x="0" y="0"/>
          <a:chExt cx="0" cy="0"/>
        </a:xfrm>
      </p:grpSpPr>
      <p:pic>
        <p:nvPicPr>
          <p:cNvPr id="27" name="Google Shape;27;p5"/>
          <p:cNvPicPr preferRelativeResize="0"/>
          <p:nvPr/>
        </p:nvPicPr>
        <p:blipFill rotWithShape="1">
          <a:blip r:embed="rId2">
            <a:alphaModFix/>
          </a:blip>
          <a:srcRect/>
          <a:stretch/>
        </p:blipFill>
        <p:spPr>
          <a:xfrm>
            <a:off x="17" y="17"/>
            <a:ext cx="9144005" cy="5143503"/>
          </a:xfrm>
          <a:prstGeom prst="rect">
            <a:avLst/>
          </a:prstGeom>
          <a:noFill/>
          <a:ln>
            <a:noFill/>
          </a:ln>
        </p:spPr>
      </p:pic>
      <p:sp>
        <p:nvSpPr>
          <p:cNvPr id="28" name="Google Shape;28;p5"/>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9" name="Google Shape;29;p5"/>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30" name="Google Shape;30;p5"/>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RSD Cover">
  <p:cSld name="TITLE_1_1_1">
    <p:bg>
      <p:bgPr>
        <a:blipFill>
          <a:blip r:embed="rId2">
            <a:alphaModFix/>
          </a:blip>
          <a:stretch>
            <a:fillRect/>
          </a:stretch>
        </a:blipFill>
        <a:effectLst/>
      </p:bgPr>
    </p:bg>
    <p:spTree>
      <p:nvGrpSpPr>
        <p:cNvPr id="1" name="Shape 31"/>
        <p:cNvGrpSpPr/>
        <p:nvPr/>
      </p:nvGrpSpPr>
      <p:grpSpPr>
        <a:xfrm>
          <a:off x="0" y="0"/>
          <a:ext cx="0" cy="0"/>
          <a:chOff x="0" y="0"/>
          <a:chExt cx="0" cy="0"/>
        </a:xfrm>
      </p:grpSpPr>
      <p:sp>
        <p:nvSpPr>
          <p:cNvPr id="32" name="Google Shape;32;p6"/>
          <p:cNvSpPr txBox="1">
            <a:spLocks noGrp="1"/>
          </p:cNvSpPr>
          <p:nvPr>
            <p:ph type="ctrTitle"/>
          </p:nvPr>
        </p:nvSpPr>
        <p:spPr>
          <a:xfrm>
            <a:off x="421725" y="23535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3" name="Google Shape;33;p6"/>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34" name="Google Shape;34;p6"/>
          <p:cNvSpPr txBox="1">
            <a:spLocks noGrp="1"/>
          </p:cNvSpPr>
          <p:nvPr>
            <p:ph type="subTitle" idx="1"/>
          </p:nvPr>
        </p:nvSpPr>
        <p:spPr>
          <a:xfrm>
            <a:off x="493775" y="31461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Aspiring Educators Shaping Louisiana's Future Cover">
  <p:cSld name="CUSTOM">
    <p:bg>
      <p:bgPr>
        <a:blipFill>
          <a:blip r:embed="rId2">
            <a:alphaModFix/>
          </a:blip>
          <a:stretch>
            <a:fillRect/>
          </a:stretch>
        </a:blipFill>
        <a:effectLst/>
      </p:bgPr>
    </p:bg>
    <p:spTree>
      <p:nvGrpSpPr>
        <p:cNvPr id="1" name="Shape 35"/>
        <p:cNvGrpSpPr/>
        <p:nvPr/>
      </p:nvGrpSpPr>
      <p:grpSpPr>
        <a:xfrm>
          <a:off x="0" y="0"/>
          <a:ext cx="0" cy="0"/>
          <a:chOff x="0" y="0"/>
          <a:chExt cx="0" cy="0"/>
        </a:xfrm>
      </p:grpSpPr>
      <p:sp>
        <p:nvSpPr>
          <p:cNvPr id="36" name="Google Shape;36;p7"/>
          <p:cNvSpPr txBox="1">
            <a:spLocks noGrp="1"/>
          </p:cNvSpPr>
          <p:nvPr>
            <p:ph type="title"/>
          </p:nvPr>
        </p:nvSpPr>
        <p:spPr>
          <a:xfrm>
            <a:off x="100" y="2094825"/>
            <a:ext cx="9144000" cy="21912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7" name="Google Shape;37;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 Teal" type="tx">
  <p:cSld name="TITLE_AND_BODY">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0" name="Google Shape;40;p8"/>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41" name="Google Shape;41;p8"/>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sp>
        <p:nvSpPr>
          <p:cNvPr id="42" name="Google Shape;42;p8"/>
          <p:cNvSpPr txBox="1">
            <a:spLocks noGrp="1"/>
          </p:cNvSpPr>
          <p:nvPr>
            <p:ph type="subTitle" idx="2"/>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3" name="Google Shape;43;p8"/>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44" name="Google Shape;44;p8"/>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45" name="Google Shape;45;p8"/>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 Purple">
  <p:cSld name="TITLE_AND_BODY_4">
    <p:spTree>
      <p:nvGrpSpPr>
        <p:cNvPr id="1" name="Shape 46"/>
        <p:cNvGrpSpPr/>
        <p:nvPr/>
      </p:nvGrpSpPr>
      <p:grpSpPr>
        <a:xfrm>
          <a:off x="0" y="0"/>
          <a:ext cx="0" cy="0"/>
          <a:chOff x="0" y="0"/>
          <a:chExt cx="0" cy="0"/>
        </a:xfrm>
      </p:grpSpPr>
      <p:sp>
        <p:nvSpPr>
          <p:cNvPr id="47" name="Google Shape;47;p9"/>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8" name="Google Shape;48;p9"/>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49" name="Google Shape;49;p9"/>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50" name="Google Shape;50;p9"/>
          <p:cNvSpPr txBox="1">
            <a:spLocks noGrp="1"/>
          </p:cNvSpPr>
          <p:nvPr>
            <p:ph type="subTitle" idx="2"/>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1" name="Google Shape;51;p9"/>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52" name="Google Shape;52;p9"/>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53" name="Google Shape;53;p9"/>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 Orange">
  <p:cSld name="TITLE_AND_BODY_4_1">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6" name="Google Shape;56;p10"/>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57" name="Google Shape;57;p10"/>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58" name="Google Shape;58;p10"/>
          <p:cNvSpPr txBox="1">
            <a:spLocks noGrp="1"/>
          </p:cNvSpPr>
          <p:nvPr>
            <p:ph type="subTitle" idx="2"/>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9" name="Google Shape;59;p10"/>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60" name="Google Shape;60;p10"/>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61" name="Google Shape;61;p10"/>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3B1A53"/>
              </a:buClr>
              <a:buSzPts val="3200"/>
              <a:buFont typeface="Public Sans"/>
              <a:buNone/>
              <a:defRPr sz="3200" b="1">
                <a:solidFill>
                  <a:srgbClr val="3B1A53"/>
                </a:solidFill>
                <a:latin typeface="Public Sans"/>
                <a:ea typeface="Public Sans"/>
                <a:cs typeface="Public Sans"/>
                <a:sym typeface="Public San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68300">
              <a:lnSpc>
                <a:spcPct val="115000"/>
              </a:lnSpc>
              <a:spcBef>
                <a:spcPts val="0"/>
              </a:spcBef>
              <a:spcAft>
                <a:spcPts val="0"/>
              </a:spcAft>
              <a:buClr>
                <a:srgbClr val="C44B27"/>
              </a:buClr>
              <a:buSzPts val="2200"/>
              <a:buFont typeface="Public Sans"/>
              <a:buChar char="●"/>
              <a:defRPr sz="2200">
                <a:solidFill>
                  <a:srgbClr val="4D4D4F"/>
                </a:solidFill>
                <a:latin typeface="Public Sans"/>
                <a:ea typeface="Public Sans"/>
                <a:cs typeface="Public Sans"/>
                <a:sym typeface="Public Sans"/>
              </a:defRPr>
            </a:lvl1pPr>
            <a:lvl2pPr marL="914400" lvl="1"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2pPr>
            <a:lvl3pPr marL="1371600" lvl="2"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3pPr>
            <a:lvl4pPr marL="1828800" lvl="3"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4pPr>
            <a:lvl5pPr marL="2286000" lvl="4"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5pPr>
            <a:lvl6pPr marL="2743200" lvl="5"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6pPr>
            <a:lvl7pPr marL="3200400" lvl="6"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7pPr>
            <a:lvl8pPr marL="3657600" lvl="7"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8pPr>
            <a:lvl9pPr marL="4114800" lvl="8"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100">
                <a:solidFill>
                  <a:schemeClr val="lt1"/>
                </a:solidFill>
                <a:latin typeface="Public Sans Medium"/>
                <a:ea typeface="Public Sans Medium"/>
                <a:cs typeface="Public Sans Medium"/>
                <a:sym typeface="Public Sans Medium"/>
              </a:defRPr>
            </a:lvl1pPr>
            <a:lvl2pPr lvl="1" algn="r">
              <a:buNone/>
              <a:defRPr sz="1100">
                <a:solidFill>
                  <a:schemeClr val="lt1"/>
                </a:solidFill>
                <a:latin typeface="Public Sans Medium"/>
                <a:ea typeface="Public Sans Medium"/>
                <a:cs typeface="Public Sans Medium"/>
                <a:sym typeface="Public Sans Medium"/>
              </a:defRPr>
            </a:lvl2pPr>
            <a:lvl3pPr lvl="2" algn="r">
              <a:buNone/>
              <a:defRPr sz="1100">
                <a:solidFill>
                  <a:schemeClr val="lt1"/>
                </a:solidFill>
                <a:latin typeface="Public Sans Medium"/>
                <a:ea typeface="Public Sans Medium"/>
                <a:cs typeface="Public Sans Medium"/>
                <a:sym typeface="Public Sans Medium"/>
              </a:defRPr>
            </a:lvl3pPr>
            <a:lvl4pPr lvl="3" algn="r">
              <a:buNone/>
              <a:defRPr sz="1100">
                <a:solidFill>
                  <a:schemeClr val="lt1"/>
                </a:solidFill>
                <a:latin typeface="Public Sans Medium"/>
                <a:ea typeface="Public Sans Medium"/>
                <a:cs typeface="Public Sans Medium"/>
                <a:sym typeface="Public Sans Medium"/>
              </a:defRPr>
            </a:lvl4pPr>
            <a:lvl5pPr lvl="4" algn="r">
              <a:buNone/>
              <a:defRPr sz="1100">
                <a:solidFill>
                  <a:schemeClr val="lt1"/>
                </a:solidFill>
                <a:latin typeface="Public Sans Medium"/>
                <a:ea typeface="Public Sans Medium"/>
                <a:cs typeface="Public Sans Medium"/>
                <a:sym typeface="Public Sans Medium"/>
              </a:defRPr>
            </a:lvl5pPr>
            <a:lvl6pPr lvl="5" algn="r">
              <a:buNone/>
              <a:defRPr sz="1100">
                <a:solidFill>
                  <a:schemeClr val="lt1"/>
                </a:solidFill>
                <a:latin typeface="Public Sans Medium"/>
                <a:ea typeface="Public Sans Medium"/>
                <a:cs typeface="Public Sans Medium"/>
                <a:sym typeface="Public Sans Medium"/>
              </a:defRPr>
            </a:lvl6pPr>
            <a:lvl7pPr lvl="6" algn="r">
              <a:buNone/>
              <a:defRPr sz="1100">
                <a:solidFill>
                  <a:schemeClr val="lt1"/>
                </a:solidFill>
                <a:latin typeface="Public Sans Medium"/>
                <a:ea typeface="Public Sans Medium"/>
                <a:cs typeface="Public Sans Medium"/>
                <a:sym typeface="Public Sans Medium"/>
              </a:defRPr>
            </a:lvl7pPr>
            <a:lvl8pPr lvl="7" algn="r">
              <a:buNone/>
              <a:defRPr sz="1100">
                <a:solidFill>
                  <a:schemeClr val="lt1"/>
                </a:solidFill>
                <a:latin typeface="Public Sans Medium"/>
                <a:ea typeface="Public Sans Medium"/>
                <a:cs typeface="Public Sans Medium"/>
                <a:sym typeface="Public Sans Medium"/>
              </a:defRPr>
            </a:lvl8pPr>
            <a:lvl9pPr lvl="8" algn="r">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sz="120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louisianabelieves.com/docs/default-source/awards/models-of-excellence-reports---mansfield-elementary-school.pdf?sfvrsn=c8286518_2"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louisianabelieves.com/docs/default-source/awards/models-of-excellence-reports---lafourche-parish-school-district.pdf?sfvrsn=46fd6318_2"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louisianabelieves.com/docs/default-source/awards/models-of-excellence-reports---calcasieu-parish-school-board.pdf"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doe.louisiana.gov/docs/default-source/awards/models-of-excellence-reports---central-community-school-system.pdf?sfvrsn=dbc56118_2"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doe.louisiana.gov/docs/default-source/awards/models-of-excellence-reports---west-feliciana-parish-schools.pdf?sfvrsn=2a4a13bd_3"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doe.louisiana.gov/docs/default-source/awards/models-of-excellence-reports---plaquemines-parish.pdf?sfvrsn=b38689a8_3"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louisianabelieves.com/docs/default-source/awards/preview-louisiana-models-of-excellence-nomination-questions.docx?sfvrsn=c1e06218_4"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hyperlink" Target="https://ldoeforms.jotform.com/form/221025686417051"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ldoeforms.jotform.com/form/221025686417051"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hyperlink" Target="mailto:modelsofexcellence@la.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ww.louisianabelieves.com/docs/default-source/awards/models-of-excellence-reports---phillis-wheatley-community-schools.pdf?sfvrsn=cb286518_2"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louisianabelieves.com/docs/default-source/awards/models-of-excellence-reports---east-feliciana-public-schools.pdf?sfvrsn=ca286518_2"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www.louisianabelieves.com/docs/default-source/awards/models-of-excellence-reports---rapides-parish-schools.pdf?sfvrsn=c9286518_2"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5"/>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Louisiana Models of Excellence</a:t>
            </a:r>
            <a:endParaRPr>
              <a:solidFill>
                <a:schemeClr val="dk1"/>
              </a:solidFill>
            </a:endParaRPr>
          </a:p>
          <a:p>
            <a:pPr marL="0" lvl="0" indent="0" algn="l" rtl="0">
              <a:spcBef>
                <a:spcPts val="0"/>
              </a:spcBef>
              <a:spcAft>
                <a:spcPts val="0"/>
              </a:spcAft>
              <a:buNone/>
            </a:pPr>
            <a:endParaRPr>
              <a:solidFill>
                <a:schemeClr val="dk1"/>
              </a:solidFill>
            </a:endParaRPr>
          </a:p>
        </p:txBody>
      </p:sp>
      <p:sp>
        <p:nvSpPr>
          <p:cNvPr id="176" name="Google Shape;176;p25"/>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Overview</a:t>
            </a:r>
            <a:endParaRPr>
              <a:solidFill>
                <a:schemeClr val="dk1"/>
              </a:solidFill>
            </a:endParaRPr>
          </a:p>
        </p:txBody>
      </p:sp>
      <p:sp>
        <p:nvSpPr>
          <p:cNvPr id="177" name="Google Shape;177;p25"/>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a:t>2026-2027 School Year</a:t>
            </a:r>
            <a:endParaRPr/>
          </a:p>
        </p:txBody>
      </p:sp>
      <p:sp>
        <p:nvSpPr>
          <p:cNvPr id="178" name="Google Shape;178;p2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5"/>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Mansfield Elementary School (DeSoto Parish)</a:t>
            </a:r>
            <a:endParaRPr>
              <a:solidFill>
                <a:schemeClr val="dk1"/>
              </a:solidFill>
            </a:endParaRPr>
          </a:p>
        </p:txBody>
      </p:sp>
      <p:sp>
        <p:nvSpPr>
          <p:cNvPr id="242" name="Google Shape;242;p35"/>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2"/>
              </a:buClr>
              <a:buSzPts val="1800"/>
              <a:buChar char="●"/>
            </a:pPr>
            <a:r>
              <a:rPr lang="en">
                <a:solidFill>
                  <a:schemeClr val="dk2"/>
                </a:solidFill>
              </a:rPr>
              <a:t>Mansfield Elementary School is making great gains in literacy with their initiative for literacy interventions, Strategic Literacy Focus. Along with incorporating a "Whatever I Need (WIN)" literacy program, the leadership team and staff ensure all students receive intervention and extensions based on individual student needs.</a:t>
            </a:r>
            <a:endParaRPr>
              <a:solidFill>
                <a:schemeClr val="dk2"/>
              </a:solidFill>
            </a:endParaRPr>
          </a:p>
          <a:p>
            <a:pPr marL="457200" lvl="0" indent="-342900" algn="l" rtl="0">
              <a:spcBef>
                <a:spcPts val="0"/>
              </a:spcBef>
              <a:spcAft>
                <a:spcPts val="0"/>
              </a:spcAft>
              <a:buClr>
                <a:schemeClr val="dk2"/>
              </a:buClr>
              <a:buSzPts val="1800"/>
              <a:buChar char="●"/>
            </a:pPr>
            <a:r>
              <a:rPr lang="en">
                <a:solidFill>
                  <a:schemeClr val="dk2"/>
                </a:solidFill>
              </a:rPr>
              <a:t>Learn more about </a:t>
            </a:r>
            <a:r>
              <a:rPr lang="en" u="sng">
                <a:solidFill>
                  <a:schemeClr val="hlink"/>
                </a:solidFill>
                <a:hlinkClick r:id="rId3"/>
              </a:rPr>
              <a:t>Strategic Literacy Focus</a:t>
            </a:r>
            <a:r>
              <a:rPr lang="en">
                <a:solidFill>
                  <a:schemeClr val="dk2"/>
                </a:solidFill>
              </a:rPr>
              <a:t>.</a:t>
            </a:r>
            <a:endParaRPr>
              <a:solidFill>
                <a:schemeClr val="dk2"/>
              </a:solidFill>
            </a:endParaRPr>
          </a:p>
          <a:p>
            <a:pPr marL="0" lvl="0" indent="0" algn="l" rtl="0">
              <a:spcBef>
                <a:spcPts val="0"/>
              </a:spcBef>
              <a:spcAft>
                <a:spcPts val="0"/>
              </a:spcAft>
              <a:buNone/>
            </a:pPr>
            <a:endParaRPr>
              <a:solidFill>
                <a:schemeClr val="dk2"/>
              </a:solidFill>
            </a:endParaRPr>
          </a:p>
          <a:p>
            <a:pPr marL="45720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solidFill>
                <a:schemeClr val="dk2"/>
              </a:solidFill>
            </a:endParaRPr>
          </a:p>
          <a:p>
            <a:pPr marL="457200" lvl="0" indent="0" algn="l" rtl="0">
              <a:spcBef>
                <a:spcPts val="0"/>
              </a:spcBef>
              <a:spcAft>
                <a:spcPts val="0"/>
              </a:spcAft>
              <a:buNone/>
            </a:pPr>
            <a:endParaRPr>
              <a:solidFill>
                <a:schemeClr val="dk2"/>
              </a:solidFill>
            </a:endParaRPr>
          </a:p>
        </p:txBody>
      </p:sp>
      <p:sp>
        <p:nvSpPr>
          <p:cNvPr id="243" name="Google Shape;243;p35"/>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10</a:t>
            </a:fld>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6"/>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Lafourche Parish School District</a:t>
            </a:r>
            <a:endParaRPr>
              <a:solidFill>
                <a:schemeClr val="dk1"/>
              </a:solidFill>
            </a:endParaRPr>
          </a:p>
        </p:txBody>
      </p:sp>
      <p:sp>
        <p:nvSpPr>
          <p:cNvPr id="249" name="Google Shape;249;p36"/>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2"/>
              </a:buClr>
              <a:buSzPts val="1800"/>
              <a:buChar char="●"/>
            </a:pPr>
            <a:r>
              <a:rPr lang="en">
                <a:solidFill>
                  <a:schemeClr val="dk2"/>
                </a:solidFill>
              </a:rPr>
              <a:t>Lafourche Parish School District was named as a Models of Excellence recipient for the success of their innovative science initiative, Making the Impossible Possible Through Science, and their perseverance through Hurricane Ida. There approach to science includes strong instruction and engagement that’s even adaptable for emergency shifts to virtual instruction. </a:t>
            </a:r>
            <a:endParaRPr>
              <a:solidFill>
                <a:schemeClr val="dk2"/>
              </a:solidFill>
            </a:endParaRPr>
          </a:p>
          <a:p>
            <a:pPr marL="457200" lvl="0" indent="-342900" algn="l" rtl="0">
              <a:spcBef>
                <a:spcPts val="0"/>
              </a:spcBef>
              <a:spcAft>
                <a:spcPts val="0"/>
              </a:spcAft>
              <a:buClr>
                <a:schemeClr val="dk2"/>
              </a:buClr>
              <a:buSzPts val="1800"/>
              <a:buChar char="●"/>
            </a:pPr>
            <a:r>
              <a:rPr lang="en">
                <a:solidFill>
                  <a:schemeClr val="dk2"/>
                </a:solidFill>
              </a:rPr>
              <a:t>Learn more about </a:t>
            </a:r>
            <a:r>
              <a:rPr lang="en" u="sng">
                <a:solidFill>
                  <a:schemeClr val="hlink"/>
                </a:solidFill>
                <a:hlinkClick r:id="rId3"/>
              </a:rPr>
              <a:t>Making the Impossible Possible Through Science</a:t>
            </a:r>
            <a:r>
              <a:rPr lang="en">
                <a:solidFill>
                  <a:schemeClr val="dk2"/>
                </a:solidFill>
              </a:rPr>
              <a:t>.</a:t>
            </a:r>
            <a:endParaRPr>
              <a:solidFill>
                <a:schemeClr val="dk2"/>
              </a:solidFill>
            </a:endParaRPr>
          </a:p>
          <a:p>
            <a:pPr marL="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solidFill>
                <a:schemeClr val="dk2"/>
              </a:solidFill>
            </a:endParaRPr>
          </a:p>
          <a:p>
            <a:pPr marL="45720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solidFill>
                <a:schemeClr val="dk2"/>
              </a:solidFill>
            </a:endParaRPr>
          </a:p>
          <a:p>
            <a:pPr marL="457200" lvl="0" indent="0" algn="l" rtl="0">
              <a:spcBef>
                <a:spcPts val="0"/>
              </a:spcBef>
              <a:spcAft>
                <a:spcPts val="0"/>
              </a:spcAft>
              <a:buNone/>
            </a:pPr>
            <a:endParaRPr>
              <a:solidFill>
                <a:schemeClr val="dk2"/>
              </a:solidFill>
            </a:endParaRPr>
          </a:p>
        </p:txBody>
      </p:sp>
      <p:sp>
        <p:nvSpPr>
          <p:cNvPr id="250" name="Google Shape;250;p36"/>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11</a:t>
            </a:fld>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7"/>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Calcasieu Parish School Board</a:t>
            </a:r>
            <a:endParaRPr>
              <a:solidFill>
                <a:schemeClr val="dk1"/>
              </a:solidFill>
            </a:endParaRPr>
          </a:p>
        </p:txBody>
      </p:sp>
      <p:sp>
        <p:nvSpPr>
          <p:cNvPr id="256" name="Google Shape;256;p37"/>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2"/>
              </a:buClr>
              <a:buSzPts val="1800"/>
              <a:buChar char="●"/>
            </a:pPr>
            <a:r>
              <a:rPr lang="en">
                <a:solidFill>
                  <a:schemeClr val="dk2"/>
                </a:solidFill>
              </a:rPr>
              <a:t>Calcasieu Parish School Board is ensuring students at every high school have access to challenging courses taught by highly qualified teachers. Their Virtual Instruction Program (VIP) provides students at all high schools with access to high quality courses such as STEM, Dual Enrollment, and Advanced Placement. </a:t>
            </a:r>
            <a:endParaRPr>
              <a:solidFill>
                <a:schemeClr val="dk2"/>
              </a:solidFill>
            </a:endParaRPr>
          </a:p>
          <a:p>
            <a:pPr marL="457200" lvl="0" indent="-342900" algn="l" rtl="0">
              <a:spcBef>
                <a:spcPts val="0"/>
              </a:spcBef>
              <a:spcAft>
                <a:spcPts val="0"/>
              </a:spcAft>
              <a:buClr>
                <a:schemeClr val="dk2"/>
              </a:buClr>
              <a:buSzPts val="1800"/>
              <a:buChar char="●"/>
            </a:pPr>
            <a:r>
              <a:rPr lang="en">
                <a:solidFill>
                  <a:schemeClr val="dk2"/>
                </a:solidFill>
              </a:rPr>
              <a:t>Learn more about their </a:t>
            </a:r>
            <a:r>
              <a:rPr lang="en" u="sng">
                <a:solidFill>
                  <a:schemeClr val="hlink"/>
                </a:solidFill>
                <a:hlinkClick r:id="rId3"/>
              </a:rPr>
              <a:t>Virtual Instruction Program</a:t>
            </a:r>
            <a:r>
              <a:rPr lang="en">
                <a:solidFill>
                  <a:schemeClr val="dk2"/>
                </a:solidFill>
              </a:rPr>
              <a:t>.</a:t>
            </a:r>
            <a:endParaRPr>
              <a:solidFill>
                <a:schemeClr val="dk2"/>
              </a:solidFill>
            </a:endParaRPr>
          </a:p>
          <a:p>
            <a:pPr marL="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solidFill>
                <a:schemeClr val="dk2"/>
              </a:solidFill>
            </a:endParaRPr>
          </a:p>
          <a:p>
            <a:pPr marL="45720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solidFill>
                <a:schemeClr val="dk2"/>
              </a:solidFill>
            </a:endParaRPr>
          </a:p>
          <a:p>
            <a:pPr marL="457200" lvl="0" indent="0" algn="l" rtl="0">
              <a:spcBef>
                <a:spcPts val="0"/>
              </a:spcBef>
              <a:spcAft>
                <a:spcPts val="0"/>
              </a:spcAft>
              <a:buNone/>
            </a:pPr>
            <a:endParaRPr>
              <a:solidFill>
                <a:schemeClr val="dk2"/>
              </a:solidFill>
            </a:endParaRPr>
          </a:p>
        </p:txBody>
      </p:sp>
      <p:sp>
        <p:nvSpPr>
          <p:cNvPr id="257" name="Google Shape;257;p3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12</a:t>
            </a:fld>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38"/>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Central Community School System</a:t>
            </a:r>
            <a:endParaRPr>
              <a:solidFill>
                <a:schemeClr val="dk1"/>
              </a:solidFill>
            </a:endParaRPr>
          </a:p>
        </p:txBody>
      </p:sp>
      <p:sp>
        <p:nvSpPr>
          <p:cNvPr id="263" name="Google Shape;263;p38"/>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2"/>
              </a:buClr>
              <a:buSzPts val="1800"/>
              <a:buChar char="●"/>
            </a:pPr>
            <a:r>
              <a:rPr lang="en">
                <a:solidFill>
                  <a:schemeClr val="dk2"/>
                </a:solidFill>
              </a:rPr>
              <a:t>Central Community School System is ensuring every student is on track to a professional career, college degree, or service through their Response to Intervention (RTI) program, Wildcats W.I.N. </a:t>
            </a:r>
            <a:endParaRPr>
              <a:solidFill>
                <a:schemeClr val="dk2"/>
              </a:solidFill>
            </a:endParaRPr>
          </a:p>
          <a:p>
            <a:pPr marL="457200" lvl="0" indent="-342900" algn="l" rtl="0">
              <a:spcBef>
                <a:spcPts val="0"/>
              </a:spcBef>
              <a:spcAft>
                <a:spcPts val="0"/>
              </a:spcAft>
              <a:buClr>
                <a:schemeClr val="dk2"/>
              </a:buClr>
              <a:buSzPts val="1800"/>
              <a:buChar char="●"/>
            </a:pPr>
            <a:r>
              <a:rPr lang="en">
                <a:solidFill>
                  <a:schemeClr val="dk2"/>
                </a:solidFill>
              </a:rPr>
              <a:t>Learn more about </a:t>
            </a:r>
            <a:r>
              <a:rPr lang="en" u="sng">
                <a:solidFill>
                  <a:schemeClr val="hlink"/>
                </a:solidFill>
                <a:hlinkClick r:id="rId3"/>
              </a:rPr>
              <a:t>Wildcats W.I.N.</a:t>
            </a:r>
            <a:endParaRPr>
              <a:solidFill>
                <a:schemeClr val="dk2"/>
              </a:solidFill>
            </a:endParaRPr>
          </a:p>
          <a:p>
            <a:pPr marL="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solidFill>
                <a:schemeClr val="dk2"/>
              </a:solidFill>
            </a:endParaRPr>
          </a:p>
          <a:p>
            <a:pPr marL="45720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solidFill>
                <a:schemeClr val="dk2"/>
              </a:solidFill>
            </a:endParaRPr>
          </a:p>
          <a:p>
            <a:pPr marL="457200" lvl="0" indent="0" algn="l" rtl="0">
              <a:spcBef>
                <a:spcPts val="0"/>
              </a:spcBef>
              <a:spcAft>
                <a:spcPts val="0"/>
              </a:spcAft>
              <a:buNone/>
            </a:pPr>
            <a:endParaRPr>
              <a:solidFill>
                <a:schemeClr val="dk2"/>
              </a:solidFill>
            </a:endParaRPr>
          </a:p>
        </p:txBody>
      </p:sp>
      <p:sp>
        <p:nvSpPr>
          <p:cNvPr id="264" name="Google Shape;264;p38"/>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13</a:t>
            </a:fld>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9"/>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West Feliciana Parish Schools</a:t>
            </a:r>
            <a:endParaRPr>
              <a:solidFill>
                <a:schemeClr val="dk1"/>
              </a:solidFill>
            </a:endParaRPr>
          </a:p>
        </p:txBody>
      </p:sp>
      <p:sp>
        <p:nvSpPr>
          <p:cNvPr id="270" name="Google Shape;270;p39"/>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2"/>
              </a:buClr>
              <a:buSzPts val="1800"/>
              <a:buChar char="●"/>
            </a:pPr>
            <a:r>
              <a:rPr lang="en">
                <a:solidFill>
                  <a:schemeClr val="dk2"/>
                </a:solidFill>
              </a:rPr>
              <a:t>West Feliciana Parish Schools is strategically addressing gaps in learning for literacy and math through high-dosage tutoring. </a:t>
            </a:r>
            <a:endParaRPr>
              <a:solidFill>
                <a:schemeClr val="dk2"/>
              </a:solidFill>
            </a:endParaRPr>
          </a:p>
          <a:p>
            <a:pPr marL="457200" lvl="0" indent="-342900" algn="l" rtl="0">
              <a:spcBef>
                <a:spcPts val="0"/>
              </a:spcBef>
              <a:spcAft>
                <a:spcPts val="0"/>
              </a:spcAft>
              <a:buClr>
                <a:schemeClr val="dk2"/>
              </a:buClr>
              <a:buSzPts val="1800"/>
              <a:buChar char="●"/>
            </a:pPr>
            <a:r>
              <a:rPr lang="en">
                <a:solidFill>
                  <a:schemeClr val="dk2"/>
                </a:solidFill>
              </a:rPr>
              <a:t>Learn more about their </a:t>
            </a:r>
            <a:r>
              <a:rPr lang="en" u="sng">
                <a:solidFill>
                  <a:schemeClr val="hlink"/>
                </a:solidFill>
                <a:hlinkClick r:id="rId3"/>
              </a:rPr>
              <a:t>High-Dosage Tutoring initiative</a:t>
            </a:r>
            <a:r>
              <a:rPr lang="en">
                <a:solidFill>
                  <a:schemeClr val="dk2"/>
                </a:solidFill>
              </a:rPr>
              <a:t>.</a:t>
            </a:r>
            <a:endParaRPr>
              <a:solidFill>
                <a:schemeClr val="dk2"/>
              </a:solidFill>
            </a:endParaRPr>
          </a:p>
          <a:p>
            <a:pPr marL="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solidFill>
                <a:schemeClr val="dk2"/>
              </a:solidFill>
            </a:endParaRPr>
          </a:p>
          <a:p>
            <a:pPr marL="45720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solidFill>
                <a:schemeClr val="dk2"/>
              </a:solidFill>
            </a:endParaRPr>
          </a:p>
          <a:p>
            <a:pPr marL="457200" lvl="0" indent="0" algn="l" rtl="0">
              <a:spcBef>
                <a:spcPts val="0"/>
              </a:spcBef>
              <a:spcAft>
                <a:spcPts val="0"/>
              </a:spcAft>
              <a:buNone/>
            </a:pPr>
            <a:endParaRPr>
              <a:solidFill>
                <a:schemeClr val="dk2"/>
              </a:solidFill>
            </a:endParaRPr>
          </a:p>
        </p:txBody>
      </p:sp>
      <p:sp>
        <p:nvSpPr>
          <p:cNvPr id="271" name="Google Shape;271;p39"/>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14</a:t>
            </a:fld>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40"/>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Plaquemines Parish School System</a:t>
            </a:r>
            <a:endParaRPr>
              <a:solidFill>
                <a:schemeClr val="dk1"/>
              </a:solidFill>
            </a:endParaRPr>
          </a:p>
        </p:txBody>
      </p:sp>
      <p:sp>
        <p:nvSpPr>
          <p:cNvPr id="277" name="Google Shape;277;p40"/>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2"/>
              </a:buClr>
              <a:buSzPts val="1800"/>
              <a:buChar char="●"/>
            </a:pPr>
            <a:r>
              <a:rPr lang="en">
                <a:solidFill>
                  <a:schemeClr val="dk2"/>
                </a:solidFill>
              </a:rPr>
              <a:t>Plaquemines Parish School System demonstrates how intentional implementation of Louisiana's new social studies standards, through aligned policies, high-quality instructional materials, robust professional learning, and a literacy-focused approach, can improve student outcomes and ensure access to grade-level mastery.</a:t>
            </a:r>
            <a:endParaRPr>
              <a:solidFill>
                <a:schemeClr val="dk2"/>
              </a:solidFill>
            </a:endParaRPr>
          </a:p>
          <a:p>
            <a:pPr marL="457200" lvl="0" indent="-342900" algn="l" rtl="0">
              <a:spcBef>
                <a:spcPts val="0"/>
              </a:spcBef>
              <a:spcAft>
                <a:spcPts val="0"/>
              </a:spcAft>
              <a:buClr>
                <a:schemeClr val="dk2"/>
              </a:buClr>
              <a:buSzPts val="1800"/>
              <a:buChar char="●"/>
            </a:pPr>
            <a:r>
              <a:rPr lang="en">
                <a:solidFill>
                  <a:schemeClr val="dk2"/>
                </a:solidFill>
              </a:rPr>
              <a:t>Learn more about their </a:t>
            </a:r>
            <a:r>
              <a:rPr lang="en" u="sng">
                <a:solidFill>
                  <a:schemeClr val="hlink"/>
                </a:solidFill>
                <a:hlinkClick r:id="rId3"/>
              </a:rPr>
              <a:t>Freedom Framework Initiative</a:t>
            </a:r>
            <a:r>
              <a:rPr lang="en">
                <a:solidFill>
                  <a:schemeClr val="dk2"/>
                </a:solidFill>
              </a:rPr>
              <a:t>.</a:t>
            </a:r>
            <a:endParaRPr>
              <a:solidFill>
                <a:schemeClr val="dk2"/>
              </a:solidFill>
            </a:endParaRPr>
          </a:p>
          <a:p>
            <a:pPr marL="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solidFill>
                <a:schemeClr val="dk2"/>
              </a:solidFill>
            </a:endParaRPr>
          </a:p>
          <a:p>
            <a:pPr marL="45720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solidFill>
                <a:schemeClr val="dk2"/>
              </a:solidFill>
            </a:endParaRPr>
          </a:p>
          <a:p>
            <a:pPr marL="457200" lvl="0" indent="0" algn="l" rtl="0">
              <a:spcBef>
                <a:spcPts val="0"/>
              </a:spcBef>
              <a:spcAft>
                <a:spcPts val="0"/>
              </a:spcAft>
              <a:buNone/>
            </a:pPr>
            <a:endParaRPr>
              <a:solidFill>
                <a:schemeClr val="dk2"/>
              </a:solidFill>
            </a:endParaRPr>
          </a:p>
        </p:txBody>
      </p:sp>
      <p:sp>
        <p:nvSpPr>
          <p:cNvPr id="278" name="Google Shape;278;p40"/>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15</a:t>
            </a:fld>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1"/>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Timeline</a:t>
            </a:r>
            <a:endParaRPr>
              <a:solidFill>
                <a:schemeClr val="dk1"/>
              </a:solidFill>
            </a:endParaRPr>
          </a:p>
        </p:txBody>
      </p:sp>
      <p:sp>
        <p:nvSpPr>
          <p:cNvPr id="284" name="Google Shape;284;p41"/>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16</a:t>
            </a:fld>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42"/>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solidFill>
                  <a:schemeClr val="dk1"/>
                </a:solidFill>
              </a:rPr>
              <a:t>Timeline Overview</a:t>
            </a:r>
            <a:endParaRPr dirty="0">
              <a:solidFill>
                <a:schemeClr val="dk1"/>
              </a:solidFill>
            </a:endParaRPr>
          </a:p>
        </p:txBody>
      </p:sp>
      <p:sp>
        <p:nvSpPr>
          <p:cNvPr id="290" name="Google Shape;290;p42"/>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2"/>
              </a:buClr>
              <a:buSzPts val="1800"/>
              <a:buChar char="●"/>
            </a:pPr>
            <a:r>
              <a:rPr lang="en">
                <a:solidFill>
                  <a:schemeClr val="dk2"/>
                </a:solidFill>
              </a:rPr>
              <a:t>August- Begin accepting nominations</a:t>
            </a:r>
            <a:endParaRPr>
              <a:solidFill>
                <a:schemeClr val="dk2"/>
              </a:solidFill>
            </a:endParaRPr>
          </a:p>
          <a:p>
            <a:pPr marL="914400" lvl="1" indent="-342900" algn="l" rtl="0">
              <a:spcBef>
                <a:spcPts val="0"/>
              </a:spcBef>
              <a:spcAft>
                <a:spcPts val="0"/>
              </a:spcAft>
              <a:buClr>
                <a:schemeClr val="dk2"/>
              </a:buClr>
              <a:buSzPts val="1800"/>
              <a:buChar char="○"/>
            </a:pPr>
            <a:r>
              <a:rPr lang="en">
                <a:solidFill>
                  <a:schemeClr val="dk2"/>
                </a:solidFill>
              </a:rPr>
              <a:t>While the portal will remain open, nominations need to be submitted by February 1, 2027 to be considered for the 2026-2027 school year</a:t>
            </a:r>
            <a:endParaRPr>
              <a:solidFill>
                <a:schemeClr val="dk2"/>
              </a:solidFill>
            </a:endParaRPr>
          </a:p>
          <a:p>
            <a:pPr marL="457200" lvl="0" indent="-342900" algn="l" rtl="0">
              <a:spcBef>
                <a:spcPts val="0"/>
              </a:spcBef>
              <a:spcAft>
                <a:spcPts val="0"/>
              </a:spcAft>
              <a:buClr>
                <a:schemeClr val="dk2"/>
              </a:buClr>
              <a:buSzPts val="1800"/>
              <a:buChar char="●"/>
            </a:pPr>
            <a:r>
              <a:rPr lang="en">
                <a:solidFill>
                  <a:schemeClr val="dk2"/>
                </a:solidFill>
              </a:rPr>
              <a:t>September-May</a:t>
            </a:r>
            <a:endParaRPr>
              <a:solidFill>
                <a:schemeClr val="dk2"/>
              </a:solidFill>
            </a:endParaRPr>
          </a:p>
          <a:p>
            <a:pPr marL="914400" lvl="1" indent="-342900" algn="l" rtl="0">
              <a:spcBef>
                <a:spcPts val="0"/>
              </a:spcBef>
              <a:spcAft>
                <a:spcPts val="0"/>
              </a:spcAft>
              <a:buClr>
                <a:schemeClr val="dk2"/>
              </a:buClr>
              <a:buSzPts val="1800"/>
              <a:buChar char="○"/>
            </a:pPr>
            <a:r>
              <a:rPr lang="en">
                <a:solidFill>
                  <a:schemeClr val="dk2"/>
                </a:solidFill>
              </a:rPr>
              <a:t>Interviews on Zoom may be held with schools/school systems </a:t>
            </a:r>
            <a:endParaRPr>
              <a:solidFill>
                <a:schemeClr val="dk2"/>
              </a:solidFill>
            </a:endParaRPr>
          </a:p>
          <a:p>
            <a:pPr marL="914400" lvl="1" indent="-342900" algn="l" rtl="0">
              <a:spcBef>
                <a:spcPts val="0"/>
              </a:spcBef>
              <a:spcAft>
                <a:spcPts val="0"/>
              </a:spcAft>
              <a:buClr>
                <a:schemeClr val="dk2"/>
              </a:buClr>
              <a:buSzPts val="1800"/>
              <a:buChar char="○"/>
            </a:pPr>
            <a:r>
              <a:rPr lang="en">
                <a:solidFill>
                  <a:schemeClr val="dk2"/>
                </a:solidFill>
              </a:rPr>
              <a:t>Selected schools/school systems will be notified </a:t>
            </a:r>
            <a:endParaRPr>
              <a:solidFill>
                <a:schemeClr val="dk2"/>
              </a:solidFill>
            </a:endParaRPr>
          </a:p>
          <a:p>
            <a:pPr marL="914400" lvl="1" indent="-342900" algn="l" rtl="0">
              <a:spcBef>
                <a:spcPts val="0"/>
              </a:spcBef>
              <a:spcAft>
                <a:spcPts val="0"/>
              </a:spcAft>
              <a:buClr>
                <a:schemeClr val="dk2"/>
              </a:buClr>
              <a:buSzPts val="1800"/>
              <a:buChar char="○"/>
            </a:pPr>
            <a:r>
              <a:rPr lang="en">
                <a:solidFill>
                  <a:schemeClr val="dk2"/>
                </a:solidFill>
              </a:rPr>
              <a:t>Assembly planning call(s) with recipient will be conducted- 3 weeks</a:t>
            </a:r>
            <a:endParaRPr>
              <a:solidFill>
                <a:schemeClr val="dk2"/>
              </a:solidFill>
            </a:endParaRPr>
          </a:p>
          <a:p>
            <a:pPr marL="914400" lvl="1" indent="-342900" algn="l" rtl="0">
              <a:spcBef>
                <a:spcPts val="0"/>
              </a:spcBef>
              <a:spcAft>
                <a:spcPts val="0"/>
              </a:spcAft>
              <a:buClr>
                <a:schemeClr val="dk2"/>
              </a:buClr>
              <a:buSzPts val="1800"/>
              <a:buChar char="○"/>
            </a:pPr>
            <a:r>
              <a:rPr lang="en">
                <a:solidFill>
                  <a:schemeClr val="dk2"/>
                </a:solidFill>
              </a:rPr>
              <a:t>Hold award ceremony and learning walks- 1 day</a:t>
            </a:r>
            <a:endParaRPr>
              <a:solidFill>
                <a:schemeClr val="dk2"/>
              </a:solidFill>
            </a:endParaRPr>
          </a:p>
          <a:p>
            <a:pPr marL="45720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solidFill>
                <a:schemeClr val="dk2"/>
              </a:solidFill>
            </a:endParaRPr>
          </a:p>
          <a:p>
            <a:pPr marL="45720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solidFill>
                <a:schemeClr val="dk2"/>
              </a:solidFill>
            </a:endParaRPr>
          </a:p>
          <a:p>
            <a:pPr marL="457200" lvl="0" indent="0" algn="l" rtl="0">
              <a:spcBef>
                <a:spcPts val="0"/>
              </a:spcBef>
              <a:spcAft>
                <a:spcPts val="0"/>
              </a:spcAft>
              <a:buNone/>
            </a:pPr>
            <a:endParaRPr>
              <a:solidFill>
                <a:schemeClr val="dk2"/>
              </a:solidFill>
            </a:endParaRPr>
          </a:p>
        </p:txBody>
      </p:sp>
      <p:sp>
        <p:nvSpPr>
          <p:cNvPr id="291" name="Google Shape;291;p42"/>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17</a:t>
            </a:fld>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43"/>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Nomination Process</a:t>
            </a:r>
            <a:endParaRPr>
              <a:solidFill>
                <a:schemeClr val="dk1"/>
              </a:solidFill>
            </a:endParaRPr>
          </a:p>
          <a:p>
            <a:pPr marL="0" lvl="0" indent="0" algn="l" rtl="0">
              <a:spcBef>
                <a:spcPts val="0"/>
              </a:spcBef>
              <a:spcAft>
                <a:spcPts val="0"/>
              </a:spcAft>
              <a:buNone/>
            </a:pPr>
            <a:endParaRPr>
              <a:solidFill>
                <a:schemeClr val="dk1"/>
              </a:solidFill>
            </a:endParaRPr>
          </a:p>
        </p:txBody>
      </p:sp>
      <p:sp>
        <p:nvSpPr>
          <p:cNvPr id="297" name="Google Shape;297;p43"/>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18</a:t>
            </a:fld>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44"/>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1"/>
                </a:solidFill>
              </a:rPr>
              <a:t>Nomination </a:t>
            </a:r>
            <a:r>
              <a:rPr lang="en" dirty="0" smtClean="0">
                <a:solidFill>
                  <a:schemeClr val="dk1"/>
                </a:solidFill>
              </a:rPr>
              <a:t>Process Overview</a:t>
            </a:r>
            <a:endParaRPr dirty="0">
              <a:solidFill>
                <a:schemeClr val="dk1"/>
              </a:solidFill>
            </a:endParaRPr>
          </a:p>
        </p:txBody>
      </p:sp>
      <p:sp>
        <p:nvSpPr>
          <p:cNvPr id="303" name="Google Shape;303;p44"/>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2"/>
              </a:buClr>
              <a:buSzPts val="1800"/>
              <a:buChar char="●"/>
            </a:pPr>
            <a:r>
              <a:rPr lang="en"/>
              <a:t>Step One</a:t>
            </a:r>
            <a:endParaRPr/>
          </a:p>
          <a:p>
            <a:pPr marL="914400" lvl="1" indent="-342900" algn="l" rtl="0">
              <a:spcBef>
                <a:spcPts val="0"/>
              </a:spcBef>
              <a:spcAft>
                <a:spcPts val="0"/>
              </a:spcAft>
              <a:buClr>
                <a:schemeClr val="dk2"/>
              </a:buClr>
              <a:buSzPts val="1800"/>
              <a:buChar char="○"/>
            </a:pPr>
            <a:r>
              <a:rPr lang="en" u="sng">
                <a:solidFill>
                  <a:schemeClr val="hlink"/>
                </a:solidFill>
                <a:hlinkClick r:id="rId3"/>
              </a:rPr>
              <a:t>Preview the Portal Questions</a:t>
            </a:r>
            <a:endParaRPr>
              <a:solidFill>
                <a:schemeClr val="dk2"/>
              </a:solidFill>
            </a:endParaRPr>
          </a:p>
          <a:p>
            <a:pPr marL="1371600" lvl="2" indent="-342900" algn="l" rtl="0">
              <a:spcBef>
                <a:spcPts val="0"/>
              </a:spcBef>
              <a:spcAft>
                <a:spcPts val="0"/>
              </a:spcAft>
              <a:buClr>
                <a:schemeClr val="dk2"/>
              </a:buClr>
              <a:buSzPts val="1800"/>
              <a:buChar char="■"/>
            </a:pPr>
            <a:r>
              <a:rPr lang="en">
                <a:solidFill>
                  <a:schemeClr val="dk2"/>
                </a:solidFill>
              </a:rPr>
              <a:t>Note</a:t>
            </a:r>
            <a:endParaRPr>
              <a:solidFill>
                <a:schemeClr val="dk2"/>
              </a:solidFill>
            </a:endParaRPr>
          </a:p>
          <a:p>
            <a:pPr marL="1828800" lvl="3" indent="-342900" algn="l" rtl="0">
              <a:spcBef>
                <a:spcPts val="0"/>
              </a:spcBef>
              <a:spcAft>
                <a:spcPts val="0"/>
              </a:spcAft>
              <a:buClr>
                <a:schemeClr val="dk2"/>
              </a:buClr>
              <a:buSzPts val="1800"/>
              <a:buChar char="●"/>
            </a:pPr>
            <a:r>
              <a:rPr lang="en">
                <a:solidFill>
                  <a:schemeClr val="dk2"/>
                </a:solidFill>
              </a:rPr>
              <a:t>You may use this preview document to prepare your responses.</a:t>
            </a:r>
            <a:endParaRPr>
              <a:solidFill>
                <a:schemeClr val="dk2"/>
              </a:solidFill>
            </a:endParaRPr>
          </a:p>
          <a:p>
            <a:pPr marL="457200" lvl="0" indent="-342900" algn="l" rtl="0">
              <a:spcBef>
                <a:spcPts val="0"/>
              </a:spcBef>
              <a:spcAft>
                <a:spcPts val="0"/>
              </a:spcAft>
              <a:buClr>
                <a:schemeClr val="dk2"/>
              </a:buClr>
              <a:buSzPts val="1800"/>
              <a:buChar char="●"/>
            </a:pPr>
            <a:r>
              <a:rPr lang="en">
                <a:solidFill>
                  <a:schemeClr val="dk2"/>
                </a:solidFill>
              </a:rPr>
              <a:t>Step Two</a:t>
            </a:r>
            <a:endParaRPr>
              <a:solidFill>
                <a:schemeClr val="dk2"/>
              </a:solidFill>
            </a:endParaRPr>
          </a:p>
          <a:p>
            <a:pPr marL="914400" lvl="1" indent="-342900" algn="l" rtl="0">
              <a:spcBef>
                <a:spcPts val="0"/>
              </a:spcBef>
              <a:spcAft>
                <a:spcPts val="0"/>
              </a:spcAft>
              <a:buClr>
                <a:schemeClr val="dk2"/>
              </a:buClr>
              <a:buSzPts val="1800"/>
              <a:buChar char="○"/>
            </a:pPr>
            <a:r>
              <a:rPr lang="en">
                <a:solidFill>
                  <a:schemeClr val="dk2"/>
                </a:solidFill>
              </a:rPr>
              <a:t>Complete the information in the </a:t>
            </a:r>
            <a:r>
              <a:rPr lang="en" u="sng">
                <a:solidFill>
                  <a:schemeClr val="hlink"/>
                </a:solidFill>
                <a:hlinkClick r:id="rId4"/>
              </a:rPr>
              <a:t>Nomination Portal</a:t>
            </a:r>
            <a:r>
              <a:rPr lang="en">
                <a:solidFill>
                  <a:schemeClr val="dk2"/>
                </a:solidFill>
              </a:rPr>
              <a:t>.</a:t>
            </a:r>
            <a:endParaRPr>
              <a:solidFill>
                <a:schemeClr val="dk2"/>
              </a:solidFill>
            </a:endParaRPr>
          </a:p>
          <a:p>
            <a:pPr marL="1371600" lvl="2" indent="-342900" algn="l" rtl="0">
              <a:spcBef>
                <a:spcPts val="0"/>
              </a:spcBef>
              <a:spcAft>
                <a:spcPts val="0"/>
              </a:spcAft>
              <a:buClr>
                <a:schemeClr val="dk2"/>
              </a:buClr>
              <a:buSzPts val="1800"/>
              <a:buChar char="■"/>
            </a:pPr>
            <a:r>
              <a:rPr lang="en">
                <a:solidFill>
                  <a:schemeClr val="dk2"/>
                </a:solidFill>
              </a:rPr>
              <a:t>Note</a:t>
            </a:r>
            <a:endParaRPr>
              <a:solidFill>
                <a:schemeClr val="dk2"/>
              </a:solidFill>
            </a:endParaRPr>
          </a:p>
          <a:p>
            <a:pPr marL="1828800" lvl="3" indent="-342900" algn="l" rtl="0">
              <a:spcBef>
                <a:spcPts val="0"/>
              </a:spcBef>
              <a:spcAft>
                <a:spcPts val="0"/>
              </a:spcAft>
              <a:buClr>
                <a:schemeClr val="dk2"/>
              </a:buClr>
              <a:buSzPts val="1800"/>
              <a:buChar char="●"/>
            </a:pPr>
            <a:r>
              <a:rPr lang="en">
                <a:solidFill>
                  <a:schemeClr val="dk2"/>
                </a:solidFill>
              </a:rPr>
              <a:t>Copy and paste your responses from the preview document into the portal or respond directly in the portal.</a:t>
            </a:r>
            <a:endParaRPr>
              <a:solidFill>
                <a:schemeClr val="dk2"/>
              </a:solidFill>
            </a:endParaRPr>
          </a:p>
          <a:p>
            <a:pPr marL="45720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solidFill>
                <a:schemeClr val="dk2"/>
              </a:solidFill>
            </a:endParaRPr>
          </a:p>
          <a:p>
            <a:pPr marL="45720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solidFill>
                <a:schemeClr val="dk2"/>
              </a:solidFill>
            </a:endParaRPr>
          </a:p>
          <a:p>
            <a:pPr marL="457200" lvl="0" indent="0" algn="l" rtl="0">
              <a:spcBef>
                <a:spcPts val="0"/>
              </a:spcBef>
              <a:spcAft>
                <a:spcPts val="0"/>
              </a:spcAft>
              <a:buNone/>
            </a:pPr>
            <a:endParaRPr>
              <a:solidFill>
                <a:schemeClr val="dk2"/>
              </a:solidFill>
            </a:endParaRPr>
          </a:p>
        </p:txBody>
      </p:sp>
      <p:sp>
        <p:nvSpPr>
          <p:cNvPr id="304" name="Google Shape;304;p4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19</a:t>
            </a:fld>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7"/>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Agenda</a:t>
            </a:r>
            <a:endParaRPr>
              <a:solidFill>
                <a:schemeClr val="dk1"/>
              </a:solidFill>
            </a:endParaRPr>
          </a:p>
        </p:txBody>
      </p:sp>
      <p:sp>
        <p:nvSpPr>
          <p:cNvPr id="188" name="Google Shape;188;p27"/>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2"/>
              </a:buClr>
              <a:buSzPts val="1800"/>
              <a:buChar char="●"/>
            </a:pPr>
            <a:r>
              <a:rPr lang="en">
                <a:solidFill>
                  <a:schemeClr val="dk2"/>
                </a:solidFill>
              </a:rPr>
              <a:t>Introduction to Models of Excellence</a:t>
            </a:r>
            <a:endParaRPr>
              <a:solidFill>
                <a:schemeClr val="dk2"/>
              </a:solidFill>
            </a:endParaRPr>
          </a:p>
          <a:p>
            <a:pPr marL="457200" lvl="0" indent="-342900" algn="l" rtl="0">
              <a:spcBef>
                <a:spcPts val="0"/>
              </a:spcBef>
              <a:spcAft>
                <a:spcPts val="0"/>
              </a:spcAft>
              <a:buClr>
                <a:schemeClr val="dk2"/>
              </a:buClr>
              <a:buSzPts val="1800"/>
              <a:buChar char="●"/>
            </a:pPr>
            <a:r>
              <a:rPr lang="en">
                <a:solidFill>
                  <a:schemeClr val="dk2"/>
                </a:solidFill>
              </a:rPr>
              <a:t>Meet Past Models of Excellence Recipients</a:t>
            </a:r>
            <a:endParaRPr>
              <a:solidFill>
                <a:schemeClr val="dk2"/>
              </a:solidFill>
            </a:endParaRPr>
          </a:p>
          <a:p>
            <a:pPr marL="457200" lvl="0" indent="-342900" algn="l" rtl="0">
              <a:spcBef>
                <a:spcPts val="0"/>
              </a:spcBef>
              <a:spcAft>
                <a:spcPts val="0"/>
              </a:spcAft>
              <a:buClr>
                <a:schemeClr val="dk2"/>
              </a:buClr>
              <a:buSzPts val="1800"/>
              <a:buChar char="●"/>
            </a:pPr>
            <a:r>
              <a:rPr lang="en">
                <a:solidFill>
                  <a:schemeClr val="dk2"/>
                </a:solidFill>
              </a:rPr>
              <a:t>Timeline </a:t>
            </a:r>
            <a:endParaRPr>
              <a:solidFill>
                <a:schemeClr val="dk2"/>
              </a:solidFill>
            </a:endParaRPr>
          </a:p>
          <a:p>
            <a:pPr marL="457200" lvl="0" indent="-342900" algn="l" rtl="0">
              <a:spcBef>
                <a:spcPts val="0"/>
              </a:spcBef>
              <a:spcAft>
                <a:spcPts val="0"/>
              </a:spcAft>
              <a:buClr>
                <a:schemeClr val="dk2"/>
              </a:buClr>
              <a:buSzPts val="1800"/>
              <a:buChar char="●"/>
            </a:pPr>
            <a:r>
              <a:rPr lang="en">
                <a:solidFill>
                  <a:schemeClr val="dk2"/>
                </a:solidFill>
              </a:rPr>
              <a:t>Nomination Process</a:t>
            </a:r>
            <a:endParaRPr>
              <a:solidFill>
                <a:schemeClr val="dk2"/>
              </a:solidFill>
            </a:endParaRPr>
          </a:p>
          <a:p>
            <a:pPr marL="457200" lvl="0" indent="-342900" algn="l" rtl="0">
              <a:spcBef>
                <a:spcPts val="0"/>
              </a:spcBef>
              <a:spcAft>
                <a:spcPts val="0"/>
              </a:spcAft>
              <a:buClr>
                <a:schemeClr val="dk2"/>
              </a:buClr>
              <a:buSzPts val="1800"/>
              <a:buChar char="●"/>
            </a:pPr>
            <a:r>
              <a:rPr lang="en">
                <a:solidFill>
                  <a:schemeClr val="dk2"/>
                </a:solidFill>
              </a:rPr>
              <a:t>Models of Excellence Awards Ceremony</a:t>
            </a:r>
            <a:endParaRPr>
              <a:solidFill>
                <a:schemeClr val="dk2"/>
              </a:solidFill>
            </a:endParaRPr>
          </a:p>
          <a:p>
            <a:pPr marL="457200" lvl="0" indent="-342900" algn="l" rtl="0">
              <a:spcBef>
                <a:spcPts val="0"/>
              </a:spcBef>
              <a:spcAft>
                <a:spcPts val="0"/>
              </a:spcAft>
              <a:buClr>
                <a:schemeClr val="dk2"/>
              </a:buClr>
              <a:buSzPts val="1800"/>
              <a:buChar char="●"/>
            </a:pPr>
            <a:r>
              <a:rPr lang="en">
                <a:solidFill>
                  <a:schemeClr val="dk2"/>
                </a:solidFill>
              </a:rPr>
              <a:t>Questions</a:t>
            </a:r>
            <a:endParaRPr>
              <a:solidFill>
                <a:schemeClr val="dk2"/>
              </a:solidFill>
            </a:endParaRPr>
          </a:p>
          <a:p>
            <a:pPr marL="457200" lvl="0" indent="0" algn="l" rtl="0">
              <a:spcBef>
                <a:spcPts val="0"/>
              </a:spcBef>
              <a:spcAft>
                <a:spcPts val="0"/>
              </a:spcAft>
              <a:buNone/>
            </a:pPr>
            <a:endParaRPr>
              <a:solidFill>
                <a:schemeClr val="dk2"/>
              </a:solidFill>
            </a:endParaRPr>
          </a:p>
        </p:txBody>
      </p:sp>
      <p:sp>
        <p:nvSpPr>
          <p:cNvPr id="189" name="Google Shape;189;p2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45"/>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Models of Excellence Award Ceremony</a:t>
            </a:r>
            <a:endParaRPr>
              <a:solidFill>
                <a:schemeClr val="dk1"/>
              </a:solidFill>
            </a:endParaRPr>
          </a:p>
          <a:p>
            <a:pPr marL="0" lvl="0" indent="0" algn="l" rtl="0">
              <a:spcBef>
                <a:spcPts val="0"/>
              </a:spcBef>
              <a:spcAft>
                <a:spcPts val="0"/>
              </a:spcAft>
              <a:buNone/>
            </a:pPr>
            <a:endParaRPr>
              <a:solidFill>
                <a:schemeClr val="dk1"/>
              </a:solidFill>
            </a:endParaRPr>
          </a:p>
        </p:txBody>
      </p:sp>
      <p:sp>
        <p:nvSpPr>
          <p:cNvPr id="310" name="Google Shape;310;p45"/>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20</a:t>
            </a:fld>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46"/>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solidFill>
                  <a:schemeClr val="dk1"/>
                </a:solidFill>
              </a:rPr>
              <a:t>Celebrations: What to expect?</a:t>
            </a:r>
            <a:endParaRPr dirty="0" smtClean="0">
              <a:solidFill>
                <a:schemeClr val="dk1"/>
              </a:solidFill>
            </a:endParaRPr>
          </a:p>
          <a:p>
            <a:pPr marL="0" lvl="0" indent="0" algn="l" rtl="0">
              <a:spcBef>
                <a:spcPts val="0"/>
              </a:spcBef>
              <a:spcAft>
                <a:spcPts val="0"/>
              </a:spcAft>
              <a:buNone/>
            </a:pPr>
            <a:endParaRPr dirty="0">
              <a:solidFill>
                <a:schemeClr val="dk1"/>
              </a:solidFill>
            </a:endParaRPr>
          </a:p>
        </p:txBody>
      </p:sp>
      <p:sp>
        <p:nvSpPr>
          <p:cNvPr id="316" name="Google Shape;316;p46"/>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Char char="●"/>
            </a:pPr>
            <a:r>
              <a:rPr lang="en"/>
              <a:t>Educational stakeholders, dignitaries, neighboring districts, and aspiring leaders will be invited to attend.</a:t>
            </a:r>
            <a:endParaRPr/>
          </a:p>
          <a:p>
            <a:pPr marL="457200" lvl="0" indent="-342900" algn="l" rtl="0">
              <a:spcBef>
                <a:spcPts val="0"/>
              </a:spcBef>
              <a:spcAft>
                <a:spcPts val="0"/>
              </a:spcAft>
              <a:buClr>
                <a:schemeClr val="dk1"/>
              </a:buClr>
              <a:buSzPts val="1800"/>
              <a:buChar char="●"/>
            </a:pPr>
            <a:r>
              <a:rPr lang="en"/>
              <a:t>School assembly will be convened.</a:t>
            </a:r>
            <a:endParaRPr/>
          </a:p>
          <a:p>
            <a:pPr marL="457200" lvl="0" indent="-342900" algn="l" rtl="0">
              <a:spcBef>
                <a:spcPts val="0"/>
              </a:spcBef>
              <a:spcAft>
                <a:spcPts val="0"/>
              </a:spcAft>
              <a:buClr>
                <a:schemeClr val="dk1"/>
              </a:buClr>
              <a:buSzPts val="1800"/>
              <a:buChar char="●"/>
            </a:pPr>
            <a:r>
              <a:rPr lang="en"/>
              <a:t>Assembly includes performances by students and introductions/acknowledgements. </a:t>
            </a:r>
            <a:endParaRPr/>
          </a:p>
          <a:p>
            <a:pPr marL="457200" lvl="0" indent="-342900" algn="l" rtl="0">
              <a:spcBef>
                <a:spcPts val="0"/>
              </a:spcBef>
              <a:spcAft>
                <a:spcPts val="0"/>
              </a:spcAft>
              <a:buClr>
                <a:schemeClr val="dk1"/>
              </a:buClr>
              <a:buSzPts val="1800"/>
              <a:buChar char="●"/>
            </a:pPr>
            <a:r>
              <a:rPr lang="en"/>
              <a:t>A representative from the Louisiana Department of Education will present the award. </a:t>
            </a:r>
            <a:endParaRPr/>
          </a:p>
          <a:p>
            <a:pPr marL="457200" lvl="0" indent="-342900" algn="l" rtl="0">
              <a:spcBef>
                <a:spcPts val="0"/>
              </a:spcBef>
              <a:spcAft>
                <a:spcPts val="0"/>
              </a:spcAft>
              <a:buClr>
                <a:schemeClr val="dk1"/>
              </a:buClr>
              <a:buSzPts val="1800"/>
              <a:buChar char="●"/>
            </a:pPr>
            <a:r>
              <a:rPr lang="en"/>
              <a:t>Learning walks to see the initiative in action will take place on the day of the ceremony.</a:t>
            </a:r>
            <a:endParaRPr/>
          </a:p>
          <a:p>
            <a:pPr marL="457200" lvl="0" indent="-342900" algn="l" rtl="0">
              <a:spcBef>
                <a:spcPts val="0"/>
              </a:spcBef>
              <a:spcAft>
                <a:spcPts val="0"/>
              </a:spcAft>
              <a:buClr>
                <a:schemeClr val="dk1"/>
              </a:buClr>
              <a:buSzPts val="1800"/>
              <a:buChar char="●"/>
            </a:pPr>
            <a:r>
              <a:rPr lang="en"/>
              <a:t>Photos and videos will be taken throughout the day.</a:t>
            </a:r>
            <a:endParaRPr/>
          </a:p>
          <a:p>
            <a:pPr marL="457200" lvl="0" indent="0" algn="l" rtl="0">
              <a:spcBef>
                <a:spcPts val="0"/>
              </a:spcBef>
              <a:spcAft>
                <a:spcPts val="0"/>
              </a:spcAft>
              <a:buNone/>
            </a:pPr>
            <a:endParaRPr/>
          </a:p>
          <a:p>
            <a:pPr marL="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solidFill>
                <a:schemeClr val="dk2"/>
              </a:solidFill>
            </a:endParaRPr>
          </a:p>
          <a:p>
            <a:pPr marL="45720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solidFill>
                <a:schemeClr val="dk2"/>
              </a:solidFill>
            </a:endParaRPr>
          </a:p>
          <a:p>
            <a:pPr marL="457200" lvl="0" indent="0" algn="l" rtl="0">
              <a:spcBef>
                <a:spcPts val="0"/>
              </a:spcBef>
              <a:spcAft>
                <a:spcPts val="0"/>
              </a:spcAft>
              <a:buNone/>
            </a:pPr>
            <a:endParaRPr>
              <a:solidFill>
                <a:schemeClr val="dk2"/>
              </a:solidFill>
            </a:endParaRPr>
          </a:p>
        </p:txBody>
      </p:sp>
      <p:sp>
        <p:nvSpPr>
          <p:cNvPr id="317" name="Google Shape;317;p46"/>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21</a:t>
            </a:fld>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47"/>
          <p:cNvSpPr txBox="1">
            <a:spLocks noGrp="1"/>
          </p:cNvSpPr>
          <p:nvPr>
            <p:ph type="title"/>
          </p:nvPr>
        </p:nvSpPr>
        <p:spPr>
          <a:xfrm>
            <a:off x="229775" y="140225"/>
            <a:ext cx="5155500" cy="611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Celebrations Continued</a:t>
            </a:r>
            <a:endParaRPr dirty="0"/>
          </a:p>
        </p:txBody>
      </p:sp>
      <p:pic>
        <p:nvPicPr>
          <p:cNvPr id="323" name="Google Shape;323;p47" descr="Models of Excellence Celebration Image featuring Dr. Brumley, Trey Folse, and leaders from the Central Community School System"/>
          <p:cNvPicPr preferRelativeResize="0">
            <a:picLocks noGrp="1"/>
          </p:cNvPicPr>
          <p:nvPr>
            <p:ph type="pic" idx="2"/>
          </p:nvPr>
        </p:nvPicPr>
        <p:blipFill rotWithShape="1">
          <a:blip r:embed="rId3">
            <a:alphaModFix/>
          </a:blip>
          <a:srcRect l="14546" r="14461"/>
          <a:stretch/>
        </p:blipFill>
        <p:spPr>
          <a:xfrm>
            <a:off x="5385275" y="285000"/>
            <a:ext cx="3414600" cy="3607500"/>
          </a:xfrm>
          <a:prstGeom prst="ellipse">
            <a:avLst/>
          </a:prstGeom>
        </p:spPr>
      </p:pic>
      <p:sp>
        <p:nvSpPr>
          <p:cNvPr id="324" name="Google Shape;324;p4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22</a:t>
            </a:fld>
            <a:endParaRPr/>
          </a:p>
        </p:txBody>
      </p:sp>
      <p:sp>
        <p:nvSpPr>
          <p:cNvPr id="325" name="Google Shape;325;p47"/>
          <p:cNvSpPr txBox="1">
            <a:spLocks noGrp="1"/>
          </p:cNvSpPr>
          <p:nvPr>
            <p:ph type="body" idx="4"/>
          </p:nvPr>
        </p:nvSpPr>
        <p:spPr>
          <a:xfrm>
            <a:off x="252400" y="843950"/>
            <a:ext cx="4952400" cy="3483900"/>
          </a:xfrm>
          <a:prstGeom prst="rect">
            <a:avLst/>
          </a:prstGeom>
        </p:spPr>
        <p:txBody>
          <a:bodyPr spcFirstLastPara="1" wrap="square" lIns="91425" tIns="91425" rIns="91425" bIns="91425" anchor="t" anchorCtr="0">
            <a:noAutofit/>
          </a:bodyPr>
          <a:lstStyle/>
          <a:p>
            <a:pPr marL="457200" lvl="0" indent="-333375" algn="l" rtl="0">
              <a:spcBef>
                <a:spcPts val="0"/>
              </a:spcBef>
              <a:spcAft>
                <a:spcPts val="0"/>
              </a:spcAft>
              <a:buClr>
                <a:schemeClr val="dk1"/>
              </a:buClr>
              <a:buSzPts val="1650"/>
              <a:buChar char="●"/>
            </a:pPr>
            <a:r>
              <a:rPr lang="en" sz="1650"/>
              <a:t>Educational stakeholders, dignitaries, neighboring districts, and aspiring leaders will be invited to attend.</a:t>
            </a:r>
            <a:endParaRPr sz="1650"/>
          </a:p>
          <a:p>
            <a:pPr marL="457200" lvl="0" indent="-333375" algn="l" rtl="0">
              <a:spcBef>
                <a:spcPts val="0"/>
              </a:spcBef>
              <a:spcAft>
                <a:spcPts val="0"/>
              </a:spcAft>
              <a:buClr>
                <a:schemeClr val="dk1"/>
              </a:buClr>
              <a:buSzPts val="1650"/>
              <a:buChar char="●"/>
            </a:pPr>
            <a:r>
              <a:rPr lang="en" sz="1650"/>
              <a:t>School assembly will be convened.</a:t>
            </a:r>
            <a:endParaRPr sz="1650"/>
          </a:p>
          <a:p>
            <a:pPr marL="457200" lvl="0" indent="-333375" algn="l" rtl="0">
              <a:spcBef>
                <a:spcPts val="0"/>
              </a:spcBef>
              <a:spcAft>
                <a:spcPts val="0"/>
              </a:spcAft>
              <a:buClr>
                <a:schemeClr val="dk1"/>
              </a:buClr>
              <a:buSzPts val="1650"/>
              <a:buChar char="●"/>
            </a:pPr>
            <a:r>
              <a:rPr lang="en" sz="1650"/>
              <a:t>Assembly includes performances by students and introductions/acknowledgements. </a:t>
            </a:r>
            <a:endParaRPr sz="1650"/>
          </a:p>
          <a:p>
            <a:pPr marL="457200" lvl="0" indent="-333375" algn="l" rtl="0">
              <a:spcBef>
                <a:spcPts val="0"/>
              </a:spcBef>
              <a:spcAft>
                <a:spcPts val="0"/>
              </a:spcAft>
              <a:buClr>
                <a:schemeClr val="dk1"/>
              </a:buClr>
              <a:buSzPts val="1650"/>
              <a:buChar char="●"/>
            </a:pPr>
            <a:r>
              <a:rPr lang="en" sz="1650"/>
              <a:t>A representative from the Louisiana Department of Education will present the award. </a:t>
            </a:r>
            <a:endParaRPr sz="1650"/>
          </a:p>
          <a:p>
            <a:pPr marL="457200" lvl="0" indent="-333375" algn="l" rtl="0">
              <a:spcBef>
                <a:spcPts val="0"/>
              </a:spcBef>
              <a:spcAft>
                <a:spcPts val="0"/>
              </a:spcAft>
              <a:buClr>
                <a:schemeClr val="dk1"/>
              </a:buClr>
              <a:buSzPts val="1650"/>
              <a:buChar char="●"/>
            </a:pPr>
            <a:r>
              <a:rPr lang="en" sz="1650"/>
              <a:t>Learning walks to see the initiative in action will take place on the day of the ceremony.</a:t>
            </a:r>
            <a:endParaRPr sz="1650"/>
          </a:p>
          <a:p>
            <a:pPr marL="457200" lvl="0" indent="-333375" algn="l" rtl="0">
              <a:spcBef>
                <a:spcPts val="0"/>
              </a:spcBef>
              <a:spcAft>
                <a:spcPts val="0"/>
              </a:spcAft>
              <a:buClr>
                <a:schemeClr val="dk1"/>
              </a:buClr>
              <a:buSzPts val="1650"/>
              <a:buChar char="●"/>
            </a:pPr>
            <a:r>
              <a:rPr lang="en" sz="1650"/>
              <a:t>Photos and videos will be taken throughout the day.</a:t>
            </a:r>
            <a:endParaRPr sz="1650"/>
          </a:p>
          <a:p>
            <a:pPr marL="0" lvl="0" indent="0" algn="l" rtl="0">
              <a:spcBef>
                <a:spcPts val="0"/>
              </a:spcBef>
              <a:spcAft>
                <a:spcPts val="1200"/>
              </a:spcAft>
              <a:buNone/>
            </a:pPr>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48"/>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Next Steps and Questions</a:t>
            </a:r>
            <a:endParaRPr>
              <a:solidFill>
                <a:schemeClr val="dk1"/>
              </a:solidFill>
            </a:endParaRPr>
          </a:p>
        </p:txBody>
      </p:sp>
      <p:sp>
        <p:nvSpPr>
          <p:cNvPr id="331" name="Google Shape;331;p48"/>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23</a:t>
            </a:fld>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49"/>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1"/>
                </a:solidFill>
              </a:rPr>
              <a:t>Next Steps and </a:t>
            </a:r>
            <a:r>
              <a:rPr lang="en" dirty="0" smtClean="0">
                <a:solidFill>
                  <a:schemeClr val="dk1"/>
                </a:solidFill>
              </a:rPr>
              <a:t>Questions Overview</a:t>
            </a:r>
            <a:endParaRPr dirty="0">
              <a:solidFill>
                <a:schemeClr val="dk1"/>
              </a:solidFill>
            </a:endParaRPr>
          </a:p>
        </p:txBody>
      </p:sp>
      <p:sp>
        <p:nvSpPr>
          <p:cNvPr id="337" name="Google Shape;337;p49"/>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2"/>
              </a:buClr>
              <a:buSzPts val="1800"/>
              <a:buChar char="●"/>
            </a:pPr>
            <a:r>
              <a:rPr lang="en" dirty="0">
                <a:solidFill>
                  <a:schemeClr val="dk2"/>
                </a:solidFill>
              </a:rPr>
              <a:t>Next Steps</a:t>
            </a:r>
            <a:endParaRPr dirty="0">
              <a:solidFill>
                <a:schemeClr val="dk2"/>
              </a:solidFill>
            </a:endParaRPr>
          </a:p>
          <a:p>
            <a:pPr marL="914400" lvl="1" indent="-342900" algn="l" rtl="0">
              <a:spcBef>
                <a:spcPts val="0"/>
              </a:spcBef>
              <a:spcAft>
                <a:spcPts val="0"/>
              </a:spcAft>
              <a:buClr>
                <a:schemeClr val="dk2"/>
              </a:buClr>
              <a:buSzPts val="1800"/>
              <a:buChar char="○"/>
            </a:pPr>
            <a:r>
              <a:rPr lang="en" dirty="0">
                <a:solidFill>
                  <a:schemeClr val="dk2"/>
                </a:solidFill>
              </a:rPr>
              <a:t>Complete the information in the </a:t>
            </a:r>
            <a:r>
              <a:rPr lang="en" u="sng" dirty="0">
                <a:solidFill>
                  <a:schemeClr val="hlink"/>
                </a:solidFill>
                <a:hlinkClick r:id="rId3"/>
              </a:rPr>
              <a:t>Nomination Portal</a:t>
            </a:r>
            <a:r>
              <a:rPr lang="en" dirty="0">
                <a:solidFill>
                  <a:schemeClr val="dk2"/>
                </a:solidFill>
              </a:rPr>
              <a:t>.</a:t>
            </a:r>
            <a:endParaRPr dirty="0">
              <a:solidFill>
                <a:schemeClr val="dk2"/>
              </a:solidFill>
            </a:endParaRPr>
          </a:p>
          <a:p>
            <a:pPr marL="1371600" lvl="2" indent="-342900" algn="l" rtl="0">
              <a:spcBef>
                <a:spcPts val="0"/>
              </a:spcBef>
              <a:spcAft>
                <a:spcPts val="0"/>
              </a:spcAft>
              <a:buClr>
                <a:schemeClr val="dk2"/>
              </a:buClr>
              <a:buSzPts val="1800"/>
              <a:buChar char="■"/>
            </a:pPr>
            <a:r>
              <a:rPr lang="en" dirty="0">
                <a:solidFill>
                  <a:schemeClr val="dk2"/>
                </a:solidFill>
              </a:rPr>
              <a:t>Nominations need to be submitted by February 1, 2027, to be considered for the 2026-2027 school year.</a:t>
            </a:r>
            <a:endParaRPr dirty="0">
              <a:solidFill>
                <a:schemeClr val="dk2"/>
              </a:solidFill>
            </a:endParaRPr>
          </a:p>
          <a:p>
            <a:pPr marL="457200" lvl="0" indent="-342900" algn="l" rtl="0">
              <a:spcBef>
                <a:spcPts val="0"/>
              </a:spcBef>
              <a:spcAft>
                <a:spcPts val="0"/>
              </a:spcAft>
              <a:buClr>
                <a:schemeClr val="dk2"/>
              </a:buClr>
              <a:buSzPts val="1800"/>
              <a:buChar char="●"/>
            </a:pPr>
            <a:r>
              <a:rPr lang="en" dirty="0">
                <a:solidFill>
                  <a:schemeClr val="dk2"/>
                </a:solidFill>
              </a:rPr>
              <a:t>Questions</a:t>
            </a:r>
            <a:endParaRPr dirty="0">
              <a:solidFill>
                <a:schemeClr val="dk2"/>
              </a:solidFill>
            </a:endParaRPr>
          </a:p>
          <a:p>
            <a:pPr marL="914400" lvl="1" indent="-342900" algn="l" rtl="0">
              <a:spcBef>
                <a:spcPts val="0"/>
              </a:spcBef>
              <a:spcAft>
                <a:spcPts val="0"/>
              </a:spcAft>
              <a:buClr>
                <a:schemeClr val="dk2"/>
              </a:buClr>
              <a:buSzPts val="1800"/>
              <a:buChar char="○"/>
            </a:pPr>
            <a:r>
              <a:rPr lang="en" dirty="0">
                <a:solidFill>
                  <a:schemeClr val="dk2"/>
                </a:solidFill>
              </a:rPr>
              <a:t>Questions may be submitted to </a:t>
            </a:r>
            <a:r>
              <a:rPr lang="en" u="sng" dirty="0">
                <a:solidFill>
                  <a:schemeClr val="hlink"/>
                </a:solidFill>
                <a:hlinkClick r:id="rId4"/>
              </a:rPr>
              <a:t>modelsofexcellence@la.gov</a:t>
            </a:r>
            <a:r>
              <a:rPr lang="en" dirty="0">
                <a:solidFill>
                  <a:schemeClr val="dk2"/>
                </a:solidFill>
              </a:rPr>
              <a:t>. </a:t>
            </a:r>
            <a:endParaRPr dirty="0">
              <a:solidFill>
                <a:schemeClr val="dk2"/>
              </a:solidFill>
            </a:endParaRPr>
          </a:p>
          <a:p>
            <a:pPr marL="914400" lvl="0" indent="0" algn="l" rtl="0">
              <a:spcBef>
                <a:spcPts val="0"/>
              </a:spcBef>
              <a:spcAft>
                <a:spcPts val="0"/>
              </a:spcAft>
              <a:buNone/>
            </a:pPr>
            <a:endParaRPr dirty="0">
              <a:solidFill>
                <a:schemeClr val="dk2"/>
              </a:solidFill>
            </a:endParaRPr>
          </a:p>
          <a:p>
            <a:pPr marL="0" lvl="0" indent="0" algn="l" rtl="0">
              <a:spcBef>
                <a:spcPts val="0"/>
              </a:spcBef>
              <a:spcAft>
                <a:spcPts val="0"/>
              </a:spcAft>
              <a:buNone/>
            </a:pPr>
            <a:endParaRPr dirty="0">
              <a:solidFill>
                <a:schemeClr val="dk2"/>
              </a:solidFill>
            </a:endParaRPr>
          </a:p>
          <a:p>
            <a:pPr marL="0" lvl="0" indent="0" algn="l" rtl="0">
              <a:spcBef>
                <a:spcPts val="0"/>
              </a:spcBef>
              <a:spcAft>
                <a:spcPts val="0"/>
              </a:spcAft>
              <a:buNone/>
            </a:pPr>
            <a:endParaRPr dirty="0">
              <a:solidFill>
                <a:schemeClr val="dk2"/>
              </a:solidFill>
            </a:endParaRPr>
          </a:p>
          <a:p>
            <a:pPr marL="457200" lvl="0" indent="0" algn="l" rtl="0">
              <a:spcBef>
                <a:spcPts val="0"/>
              </a:spcBef>
              <a:spcAft>
                <a:spcPts val="0"/>
              </a:spcAft>
              <a:buNone/>
            </a:pPr>
            <a:endParaRPr dirty="0">
              <a:solidFill>
                <a:schemeClr val="dk2"/>
              </a:solidFill>
            </a:endParaRPr>
          </a:p>
          <a:p>
            <a:pPr marL="0" lvl="0" indent="0" algn="l" rtl="0">
              <a:spcBef>
                <a:spcPts val="0"/>
              </a:spcBef>
              <a:spcAft>
                <a:spcPts val="0"/>
              </a:spcAft>
              <a:buNone/>
            </a:pPr>
            <a:endParaRPr dirty="0">
              <a:solidFill>
                <a:schemeClr val="dk2"/>
              </a:solidFill>
            </a:endParaRPr>
          </a:p>
          <a:p>
            <a:pPr marL="457200" lvl="0" indent="0" algn="l" rtl="0">
              <a:spcBef>
                <a:spcPts val="0"/>
              </a:spcBef>
              <a:spcAft>
                <a:spcPts val="0"/>
              </a:spcAft>
              <a:buNone/>
            </a:pPr>
            <a:endParaRPr dirty="0">
              <a:solidFill>
                <a:schemeClr val="dk2"/>
              </a:solidFill>
            </a:endParaRPr>
          </a:p>
        </p:txBody>
      </p:sp>
      <p:sp>
        <p:nvSpPr>
          <p:cNvPr id="338" name="Google Shape;338;p49"/>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24</a:t>
            </a:fld>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8"/>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Introduction to Models of Excellence</a:t>
            </a:r>
            <a:endParaRPr>
              <a:solidFill>
                <a:schemeClr val="dk1"/>
              </a:solidFill>
            </a:endParaRPr>
          </a:p>
          <a:p>
            <a:pPr marL="0" lvl="0" indent="0" algn="l" rtl="0">
              <a:spcBef>
                <a:spcPts val="0"/>
              </a:spcBef>
              <a:spcAft>
                <a:spcPts val="0"/>
              </a:spcAft>
              <a:buNone/>
            </a:pPr>
            <a:endParaRPr>
              <a:solidFill>
                <a:schemeClr val="dk1"/>
              </a:solidFill>
            </a:endParaRPr>
          </a:p>
        </p:txBody>
      </p:sp>
      <p:sp>
        <p:nvSpPr>
          <p:cNvPr id="195" name="Google Shape;195;p28"/>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9"/>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Louisiana Models of Excellence Overview</a:t>
            </a:r>
            <a:endParaRPr>
              <a:solidFill>
                <a:schemeClr val="dk1"/>
              </a:solidFill>
            </a:endParaRPr>
          </a:p>
        </p:txBody>
      </p:sp>
      <p:sp>
        <p:nvSpPr>
          <p:cNvPr id="201" name="Google Shape;201;p29"/>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2"/>
              </a:buClr>
              <a:buSzPts val="1800"/>
              <a:buChar char="●"/>
            </a:pPr>
            <a:r>
              <a:rPr lang="en">
                <a:solidFill>
                  <a:schemeClr val="dk2"/>
                </a:solidFill>
              </a:rPr>
              <a:t>The Louisiana Models of Excellence initiative was created in an effort to acknowledge, honor, and spotlight schools serving as exemplary models for implementing the Department’s educational priorities that leads to the advancement of student success. This initiative has three main goals. </a:t>
            </a:r>
            <a:endParaRPr>
              <a:solidFill>
                <a:schemeClr val="dk2"/>
              </a:solidFill>
            </a:endParaRPr>
          </a:p>
          <a:p>
            <a:pPr marL="914400" lvl="1" indent="-342900" algn="l" rtl="0">
              <a:spcBef>
                <a:spcPts val="0"/>
              </a:spcBef>
              <a:spcAft>
                <a:spcPts val="0"/>
              </a:spcAft>
              <a:buClr>
                <a:schemeClr val="dk2"/>
              </a:buClr>
              <a:buSzPts val="1800"/>
              <a:buChar char="○"/>
            </a:pPr>
            <a:r>
              <a:rPr lang="en">
                <a:solidFill>
                  <a:schemeClr val="dk2"/>
                </a:solidFill>
              </a:rPr>
              <a:t>To celebrate excellence in Louisiana schools </a:t>
            </a:r>
            <a:endParaRPr>
              <a:solidFill>
                <a:schemeClr val="dk2"/>
              </a:solidFill>
            </a:endParaRPr>
          </a:p>
          <a:p>
            <a:pPr marL="914400" lvl="1" indent="-342900" algn="l" rtl="0">
              <a:spcBef>
                <a:spcPts val="0"/>
              </a:spcBef>
              <a:spcAft>
                <a:spcPts val="0"/>
              </a:spcAft>
              <a:buClr>
                <a:schemeClr val="dk2"/>
              </a:buClr>
              <a:buSzPts val="1800"/>
              <a:buChar char="○"/>
            </a:pPr>
            <a:r>
              <a:rPr lang="en">
                <a:solidFill>
                  <a:schemeClr val="dk2"/>
                </a:solidFill>
              </a:rPr>
              <a:t>To share stories of success and provide models for others to see </a:t>
            </a:r>
            <a:endParaRPr>
              <a:solidFill>
                <a:schemeClr val="dk2"/>
              </a:solidFill>
            </a:endParaRPr>
          </a:p>
          <a:p>
            <a:pPr marL="914400" lvl="1" indent="-342900" algn="l" rtl="0">
              <a:spcBef>
                <a:spcPts val="0"/>
              </a:spcBef>
              <a:spcAft>
                <a:spcPts val="0"/>
              </a:spcAft>
              <a:buClr>
                <a:schemeClr val="dk2"/>
              </a:buClr>
              <a:buSzPts val="1800"/>
              <a:buChar char="○"/>
            </a:pPr>
            <a:r>
              <a:rPr lang="en">
                <a:solidFill>
                  <a:schemeClr val="dk2"/>
                </a:solidFill>
              </a:rPr>
              <a:t>To create high-impact partnerships across school systems</a:t>
            </a:r>
            <a:endParaRPr>
              <a:solidFill>
                <a:schemeClr val="dk2"/>
              </a:solidFill>
            </a:endParaRPr>
          </a:p>
          <a:p>
            <a:pPr marL="0" lvl="0" indent="0" algn="l" rtl="0">
              <a:spcBef>
                <a:spcPts val="0"/>
              </a:spcBef>
              <a:spcAft>
                <a:spcPts val="0"/>
              </a:spcAft>
              <a:buNone/>
            </a:pPr>
            <a:endParaRPr>
              <a:solidFill>
                <a:schemeClr val="dk2"/>
              </a:solidFill>
            </a:endParaRPr>
          </a:p>
          <a:p>
            <a:pPr marL="457200" lvl="0" indent="0" algn="l" rtl="0">
              <a:spcBef>
                <a:spcPts val="0"/>
              </a:spcBef>
              <a:spcAft>
                <a:spcPts val="0"/>
              </a:spcAft>
              <a:buNone/>
            </a:pPr>
            <a:endParaRPr>
              <a:solidFill>
                <a:schemeClr val="dk2"/>
              </a:solidFill>
            </a:endParaRPr>
          </a:p>
        </p:txBody>
      </p:sp>
      <p:sp>
        <p:nvSpPr>
          <p:cNvPr id="202" name="Google Shape;202;p29"/>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4</a:t>
            </a:fld>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0"/>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Criteria</a:t>
            </a:r>
            <a:endParaRPr>
              <a:solidFill>
                <a:schemeClr val="dk1"/>
              </a:solidFill>
            </a:endParaRPr>
          </a:p>
        </p:txBody>
      </p:sp>
      <p:sp>
        <p:nvSpPr>
          <p:cNvPr id="208" name="Google Shape;208;p30"/>
          <p:cNvSpPr txBox="1">
            <a:spLocks noGrp="1"/>
          </p:cNvSpPr>
          <p:nvPr>
            <p:ph type="body" idx="1"/>
          </p:nvPr>
        </p:nvSpPr>
        <p:spPr>
          <a:xfrm>
            <a:off x="311700" y="776225"/>
            <a:ext cx="8520600" cy="3482100"/>
          </a:xfrm>
          <a:prstGeom prst="rect">
            <a:avLst/>
          </a:prstGeom>
        </p:spPr>
        <p:txBody>
          <a:bodyPr spcFirstLastPara="1" wrap="square" lIns="91425" tIns="91425" rIns="91425" bIns="91425" anchor="t" anchorCtr="0">
            <a:noAutofit/>
          </a:bodyPr>
          <a:lstStyle/>
          <a:p>
            <a:pPr marL="457200" lvl="0" indent="-336550" algn="l" rtl="0">
              <a:spcBef>
                <a:spcPts val="0"/>
              </a:spcBef>
              <a:spcAft>
                <a:spcPts val="0"/>
              </a:spcAft>
              <a:buClr>
                <a:schemeClr val="dk2"/>
              </a:buClr>
              <a:buSzPts val="1700"/>
              <a:buChar char="●"/>
            </a:pPr>
            <a:r>
              <a:rPr lang="en" sz="1700">
                <a:solidFill>
                  <a:schemeClr val="dk2"/>
                </a:solidFill>
              </a:rPr>
              <a:t>What does it take to be recognized as a Model of Excellence?</a:t>
            </a:r>
            <a:endParaRPr sz="1700">
              <a:solidFill>
                <a:schemeClr val="dk2"/>
              </a:solidFill>
            </a:endParaRPr>
          </a:p>
          <a:p>
            <a:pPr marL="914400" lvl="1" indent="-336550" algn="l" rtl="0">
              <a:spcBef>
                <a:spcPts val="0"/>
              </a:spcBef>
              <a:spcAft>
                <a:spcPts val="0"/>
              </a:spcAft>
              <a:buClr>
                <a:schemeClr val="dk2"/>
              </a:buClr>
              <a:buSzPts val="1700"/>
              <a:buChar char="○"/>
            </a:pPr>
            <a:r>
              <a:rPr lang="en" sz="1700">
                <a:solidFill>
                  <a:schemeClr val="dk2"/>
                </a:solidFill>
              </a:rPr>
              <a:t>An exemplar for outstanding or innovative strategies</a:t>
            </a:r>
            <a:endParaRPr sz="1700">
              <a:solidFill>
                <a:schemeClr val="dk2"/>
              </a:solidFill>
            </a:endParaRPr>
          </a:p>
          <a:p>
            <a:pPr marL="914400" lvl="1" indent="-336550" algn="l" rtl="0">
              <a:spcBef>
                <a:spcPts val="0"/>
              </a:spcBef>
              <a:spcAft>
                <a:spcPts val="0"/>
              </a:spcAft>
              <a:buClr>
                <a:schemeClr val="dk2"/>
              </a:buClr>
              <a:buSzPts val="1700"/>
              <a:buChar char="○"/>
            </a:pPr>
            <a:r>
              <a:rPr lang="en" sz="1700">
                <a:solidFill>
                  <a:schemeClr val="dk2"/>
                </a:solidFill>
              </a:rPr>
              <a:t>Addressing a priority focus area</a:t>
            </a:r>
            <a:endParaRPr sz="1700">
              <a:solidFill>
                <a:schemeClr val="dk2"/>
              </a:solidFill>
            </a:endParaRPr>
          </a:p>
          <a:p>
            <a:pPr marL="1371600" lvl="2" indent="-336550" algn="l" rtl="0">
              <a:spcBef>
                <a:spcPts val="0"/>
              </a:spcBef>
              <a:spcAft>
                <a:spcPts val="0"/>
              </a:spcAft>
              <a:buClr>
                <a:schemeClr val="dk2"/>
              </a:buClr>
              <a:buSzPts val="1700"/>
              <a:buChar char="■"/>
            </a:pPr>
            <a:r>
              <a:rPr lang="en" sz="1700">
                <a:solidFill>
                  <a:schemeClr val="dk2"/>
                </a:solidFill>
              </a:rPr>
              <a:t>Early childhood leading to kindergarten readiness</a:t>
            </a:r>
            <a:endParaRPr sz="1700">
              <a:solidFill>
                <a:schemeClr val="dk2"/>
              </a:solidFill>
            </a:endParaRPr>
          </a:p>
          <a:p>
            <a:pPr marL="1371600" lvl="2" indent="-336550" algn="l" rtl="0">
              <a:spcBef>
                <a:spcPts val="0"/>
              </a:spcBef>
              <a:spcAft>
                <a:spcPts val="0"/>
              </a:spcAft>
              <a:buClr>
                <a:schemeClr val="dk2"/>
              </a:buClr>
              <a:buSzPts val="1700"/>
              <a:buChar char="■"/>
            </a:pPr>
            <a:r>
              <a:rPr lang="en" sz="1700">
                <a:solidFill>
                  <a:schemeClr val="dk2"/>
                </a:solidFill>
              </a:rPr>
              <a:t>Literacy instruction aligned to the Science of Reading</a:t>
            </a:r>
            <a:endParaRPr sz="1700">
              <a:solidFill>
                <a:schemeClr val="dk2"/>
              </a:solidFill>
            </a:endParaRPr>
          </a:p>
          <a:p>
            <a:pPr marL="1371600" lvl="2" indent="-336550" algn="l" rtl="0">
              <a:spcBef>
                <a:spcPts val="0"/>
              </a:spcBef>
              <a:spcAft>
                <a:spcPts val="0"/>
              </a:spcAft>
              <a:buClr>
                <a:schemeClr val="dk2"/>
              </a:buClr>
              <a:buSzPts val="1700"/>
              <a:buChar char="■"/>
            </a:pPr>
            <a:r>
              <a:rPr lang="en" sz="1700">
                <a:solidFill>
                  <a:schemeClr val="dk2"/>
                </a:solidFill>
              </a:rPr>
              <a:t>Math instruction from foundational to advanced skills</a:t>
            </a:r>
            <a:endParaRPr sz="1700">
              <a:solidFill>
                <a:schemeClr val="dk2"/>
              </a:solidFill>
            </a:endParaRPr>
          </a:p>
          <a:p>
            <a:pPr marL="1371600" lvl="2" indent="-336550" algn="l" rtl="0">
              <a:spcBef>
                <a:spcPts val="0"/>
              </a:spcBef>
              <a:spcAft>
                <a:spcPts val="0"/>
              </a:spcAft>
              <a:buClr>
                <a:schemeClr val="dk2"/>
              </a:buClr>
              <a:buSzPts val="1700"/>
              <a:buChar char="■"/>
            </a:pPr>
            <a:r>
              <a:rPr lang="en" sz="1700">
                <a:solidFill>
                  <a:schemeClr val="dk2"/>
                </a:solidFill>
              </a:rPr>
              <a:t>Opportunities ensuring a meaningful high school experience</a:t>
            </a:r>
            <a:endParaRPr sz="1700">
              <a:solidFill>
                <a:schemeClr val="dk2"/>
              </a:solidFill>
            </a:endParaRPr>
          </a:p>
          <a:p>
            <a:pPr marL="1371600" lvl="2" indent="-336550" algn="l" rtl="0">
              <a:spcBef>
                <a:spcPts val="0"/>
              </a:spcBef>
              <a:spcAft>
                <a:spcPts val="0"/>
              </a:spcAft>
              <a:buClr>
                <a:schemeClr val="dk2"/>
              </a:buClr>
              <a:buSzPts val="1700"/>
              <a:buChar char="■"/>
            </a:pPr>
            <a:r>
              <a:rPr lang="en" sz="1700">
                <a:solidFill>
                  <a:schemeClr val="dk2"/>
                </a:solidFill>
              </a:rPr>
              <a:t>An effective teacher for every student</a:t>
            </a:r>
            <a:endParaRPr sz="1700">
              <a:solidFill>
                <a:schemeClr val="dk2"/>
              </a:solidFill>
            </a:endParaRPr>
          </a:p>
          <a:p>
            <a:pPr marL="1371600" lvl="2" indent="-336550" algn="l" rtl="0">
              <a:spcBef>
                <a:spcPts val="0"/>
              </a:spcBef>
              <a:spcAft>
                <a:spcPts val="0"/>
              </a:spcAft>
              <a:buClr>
                <a:schemeClr val="dk2"/>
              </a:buClr>
              <a:buSzPts val="1700"/>
              <a:buChar char="■"/>
            </a:pPr>
            <a:r>
              <a:rPr lang="en" sz="1700">
                <a:solidFill>
                  <a:schemeClr val="dk2"/>
                </a:solidFill>
              </a:rPr>
              <a:t>Expand educational choice for students and families</a:t>
            </a:r>
            <a:endParaRPr sz="1700">
              <a:solidFill>
                <a:schemeClr val="dk2"/>
              </a:solidFill>
            </a:endParaRPr>
          </a:p>
          <a:p>
            <a:pPr marL="914400" lvl="1" indent="-336550" algn="l" rtl="0">
              <a:spcBef>
                <a:spcPts val="0"/>
              </a:spcBef>
              <a:spcAft>
                <a:spcPts val="0"/>
              </a:spcAft>
              <a:buClr>
                <a:schemeClr val="dk2"/>
              </a:buClr>
              <a:buSzPts val="1700"/>
              <a:buChar char="○"/>
            </a:pPr>
            <a:r>
              <a:rPr lang="en" sz="1700">
                <a:solidFill>
                  <a:schemeClr val="dk2"/>
                </a:solidFill>
              </a:rPr>
              <a:t>Advancement of student learning</a:t>
            </a:r>
            <a:endParaRPr sz="1700">
              <a:solidFill>
                <a:schemeClr val="dk2"/>
              </a:solidFill>
            </a:endParaRPr>
          </a:p>
          <a:p>
            <a:pPr marL="914400" lvl="1" indent="-336550" algn="l" rtl="0">
              <a:spcBef>
                <a:spcPts val="0"/>
              </a:spcBef>
              <a:spcAft>
                <a:spcPts val="0"/>
              </a:spcAft>
              <a:buClr>
                <a:schemeClr val="dk2"/>
              </a:buClr>
              <a:buSzPts val="1700"/>
              <a:buChar char="○"/>
            </a:pPr>
            <a:r>
              <a:rPr lang="en" sz="1700">
                <a:solidFill>
                  <a:schemeClr val="dk2"/>
                </a:solidFill>
              </a:rPr>
              <a:t>Rapid Improvement</a:t>
            </a:r>
            <a:endParaRPr sz="1700">
              <a:solidFill>
                <a:schemeClr val="dk2"/>
              </a:solidFill>
            </a:endParaRPr>
          </a:p>
          <a:p>
            <a:pPr marL="45720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solidFill>
                <a:schemeClr val="dk2"/>
              </a:solidFill>
            </a:endParaRPr>
          </a:p>
          <a:p>
            <a:pPr marL="457200" lvl="0" indent="0" algn="l" rtl="0">
              <a:spcBef>
                <a:spcPts val="0"/>
              </a:spcBef>
              <a:spcAft>
                <a:spcPts val="0"/>
              </a:spcAft>
              <a:buNone/>
            </a:pPr>
            <a:endParaRPr>
              <a:solidFill>
                <a:schemeClr val="dk2"/>
              </a:solidFill>
            </a:endParaRPr>
          </a:p>
        </p:txBody>
      </p:sp>
      <p:sp>
        <p:nvSpPr>
          <p:cNvPr id="209" name="Google Shape;209;p30"/>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5</a:t>
            </a:fld>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31"/>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Meet Past Models of Excellence Recipients</a:t>
            </a:r>
            <a:endParaRPr>
              <a:solidFill>
                <a:schemeClr val="dk1"/>
              </a:solidFill>
            </a:endParaRPr>
          </a:p>
          <a:p>
            <a:pPr marL="0" lvl="0" indent="0" algn="l" rtl="0">
              <a:spcBef>
                <a:spcPts val="0"/>
              </a:spcBef>
              <a:spcAft>
                <a:spcPts val="0"/>
              </a:spcAft>
              <a:buNone/>
            </a:pPr>
            <a:endParaRPr>
              <a:solidFill>
                <a:schemeClr val="dk1"/>
              </a:solidFill>
            </a:endParaRPr>
          </a:p>
        </p:txBody>
      </p:sp>
      <p:sp>
        <p:nvSpPr>
          <p:cNvPr id="215" name="Google Shape;215;p31"/>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6</a:t>
            </a:fld>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2"/>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rPr>
              <a:t>Phillis Wheatley Community Schools (FirstLine Schools)</a:t>
            </a:r>
            <a:endParaRPr sz="2400">
              <a:solidFill>
                <a:schemeClr val="dk1"/>
              </a:solidFill>
            </a:endParaRPr>
          </a:p>
        </p:txBody>
      </p:sp>
      <p:sp>
        <p:nvSpPr>
          <p:cNvPr id="221" name="Google Shape;221;p32"/>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2"/>
              </a:buClr>
              <a:buSzPts val="1800"/>
              <a:buChar char="●"/>
            </a:pPr>
            <a:r>
              <a:rPr lang="en">
                <a:solidFill>
                  <a:schemeClr val="dk2"/>
                </a:solidFill>
              </a:rPr>
              <a:t>Phillis Wheatley Community School’s leadership team and staff are improving literacy outcomes through dedicating an instructional coach to literacy, tracking student data, and a commitment to professional growth through their Early Literacy initiative. </a:t>
            </a:r>
            <a:endParaRPr>
              <a:solidFill>
                <a:schemeClr val="dk2"/>
              </a:solidFill>
            </a:endParaRPr>
          </a:p>
          <a:p>
            <a:pPr marL="457200" lvl="0" indent="-342900" algn="l" rtl="0">
              <a:spcBef>
                <a:spcPts val="0"/>
              </a:spcBef>
              <a:spcAft>
                <a:spcPts val="0"/>
              </a:spcAft>
              <a:buClr>
                <a:schemeClr val="dk2"/>
              </a:buClr>
              <a:buSzPts val="1800"/>
              <a:buChar char="●"/>
            </a:pPr>
            <a:r>
              <a:rPr lang="en">
                <a:solidFill>
                  <a:schemeClr val="dk2"/>
                </a:solidFill>
              </a:rPr>
              <a:t>Learn more about the </a:t>
            </a:r>
            <a:r>
              <a:rPr lang="en" u="sng">
                <a:solidFill>
                  <a:schemeClr val="hlink"/>
                </a:solidFill>
                <a:hlinkClick r:id="rId3"/>
              </a:rPr>
              <a:t>Early Literacy initiative</a:t>
            </a:r>
            <a:r>
              <a:rPr lang="en">
                <a:solidFill>
                  <a:schemeClr val="dk2"/>
                </a:solidFill>
              </a:rPr>
              <a:t>.</a:t>
            </a:r>
            <a:endParaRPr>
              <a:solidFill>
                <a:schemeClr val="dk2"/>
              </a:solidFill>
            </a:endParaRPr>
          </a:p>
          <a:p>
            <a:pPr marL="45720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solidFill>
                <a:schemeClr val="dk2"/>
              </a:solidFill>
            </a:endParaRPr>
          </a:p>
          <a:p>
            <a:pPr marL="457200" lvl="0" indent="0" algn="l" rtl="0">
              <a:spcBef>
                <a:spcPts val="0"/>
              </a:spcBef>
              <a:spcAft>
                <a:spcPts val="0"/>
              </a:spcAft>
              <a:buNone/>
            </a:pPr>
            <a:endParaRPr>
              <a:solidFill>
                <a:schemeClr val="dk2"/>
              </a:solidFill>
            </a:endParaRPr>
          </a:p>
        </p:txBody>
      </p:sp>
      <p:sp>
        <p:nvSpPr>
          <p:cNvPr id="222" name="Google Shape;222;p32"/>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7</a:t>
            </a:fld>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33"/>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East Feliciana Public Schools</a:t>
            </a:r>
            <a:endParaRPr>
              <a:solidFill>
                <a:schemeClr val="dk1"/>
              </a:solidFill>
            </a:endParaRPr>
          </a:p>
        </p:txBody>
      </p:sp>
      <p:sp>
        <p:nvSpPr>
          <p:cNvPr id="228" name="Google Shape;228;p33"/>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2"/>
              </a:buClr>
              <a:buSzPts val="1800"/>
              <a:buChar char="●"/>
            </a:pPr>
            <a:r>
              <a:rPr lang="en">
                <a:solidFill>
                  <a:schemeClr val="dk2"/>
                </a:solidFill>
              </a:rPr>
              <a:t>East Feliciana Public Schools is committed to accelerating learning recovery by providing students with additional opportunities for learning and growing through the summer months. Their summer learning program, EF Accelerate, focused on providing deeply engaging experiences, strong academics, and a balance of enrichment activities and field trips. </a:t>
            </a:r>
            <a:endParaRPr>
              <a:solidFill>
                <a:schemeClr val="dk2"/>
              </a:solidFill>
            </a:endParaRPr>
          </a:p>
          <a:p>
            <a:pPr marL="457200" lvl="0" indent="-342900" algn="l" rtl="0">
              <a:spcBef>
                <a:spcPts val="0"/>
              </a:spcBef>
              <a:spcAft>
                <a:spcPts val="0"/>
              </a:spcAft>
              <a:buClr>
                <a:schemeClr val="dk2"/>
              </a:buClr>
              <a:buSzPts val="1800"/>
              <a:buChar char="●"/>
            </a:pPr>
            <a:r>
              <a:rPr lang="en">
                <a:solidFill>
                  <a:schemeClr val="dk2"/>
                </a:solidFill>
              </a:rPr>
              <a:t>Learn more about </a:t>
            </a:r>
            <a:r>
              <a:rPr lang="en" u="sng">
                <a:solidFill>
                  <a:schemeClr val="hlink"/>
                </a:solidFill>
                <a:hlinkClick r:id="rId3"/>
              </a:rPr>
              <a:t>EF Accelerate</a:t>
            </a:r>
            <a:r>
              <a:rPr lang="en">
                <a:solidFill>
                  <a:schemeClr val="dk2"/>
                </a:solidFill>
              </a:rPr>
              <a:t>.</a:t>
            </a:r>
            <a:endParaRPr>
              <a:solidFill>
                <a:schemeClr val="dk2"/>
              </a:solidFill>
            </a:endParaRPr>
          </a:p>
          <a:p>
            <a:pPr marL="45720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solidFill>
                <a:schemeClr val="dk2"/>
              </a:solidFill>
            </a:endParaRPr>
          </a:p>
          <a:p>
            <a:pPr marL="457200" lvl="0" indent="0" algn="l" rtl="0">
              <a:spcBef>
                <a:spcPts val="0"/>
              </a:spcBef>
              <a:spcAft>
                <a:spcPts val="0"/>
              </a:spcAft>
              <a:buNone/>
            </a:pPr>
            <a:endParaRPr>
              <a:solidFill>
                <a:schemeClr val="dk2"/>
              </a:solidFill>
            </a:endParaRPr>
          </a:p>
        </p:txBody>
      </p:sp>
      <p:sp>
        <p:nvSpPr>
          <p:cNvPr id="229" name="Google Shape;229;p33"/>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8</a:t>
            </a:fld>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34"/>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Rapides Parish Schools</a:t>
            </a:r>
            <a:endParaRPr>
              <a:solidFill>
                <a:schemeClr val="dk1"/>
              </a:solidFill>
            </a:endParaRPr>
          </a:p>
        </p:txBody>
      </p:sp>
      <p:sp>
        <p:nvSpPr>
          <p:cNvPr id="235" name="Google Shape;235;p34"/>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2"/>
              </a:buClr>
              <a:buSzPts val="1800"/>
              <a:buChar char="●"/>
            </a:pPr>
            <a:r>
              <a:rPr lang="en">
                <a:solidFill>
                  <a:schemeClr val="dk2"/>
                </a:solidFill>
              </a:rPr>
              <a:t>Rapides Parish Schools is guiding young people on a path to becoming accomplished teachers through a district level strategy for implementing a pre-educator pathway, collaborating with a university to offer dual enrollment classes and providing clinical experiences for future educators. </a:t>
            </a:r>
            <a:endParaRPr>
              <a:solidFill>
                <a:schemeClr val="dk2"/>
              </a:solidFill>
            </a:endParaRPr>
          </a:p>
          <a:p>
            <a:pPr marL="457200" lvl="0" indent="-342900" algn="l" rtl="0">
              <a:spcBef>
                <a:spcPts val="0"/>
              </a:spcBef>
              <a:spcAft>
                <a:spcPts val="0"/>
              </a:spcAft>
              <a:buClr>
                <a:schemeClr val="dk2"/>
              </a:buClr>
              <a:buSzPts val="1800"/>
              <a:buChar char="●"/>
            </a:pPr>
            <a:r>
              <a:rPr lang="en">
                <a:solidFill>
                  <a:schemeClr val="dk2"/>
                </a:solidFill>
              </a:rPr>
              <a:t>Learn more about their </a:t>
            </a:r>
            <a:r>
              <a:rPr lang="en" u="sng">
                <a:solidFill>
                  <a:schemeClr val="hlink"/>
                </a:solidFill>
                <a:hlinkClick r:id="rId3"/>
              </a:rPr>
              <a:t>Pre-Educator Pathway</a:t>
            </a:r>
            <a:r>
              <a:rPr lang="en">
                <a:solidFill>
                  <a:schemeClr val="dk2"/>
                </a:solidFill>
              </a:rPr>
              <a:t>.</a:t>
            </a:r>
            <a:endParaRPr>
              <a:solidFill>
                <a:schemeClr val="dk2"/>
              </a:solidFill>
            </a:endParaRPr>
          </a:p>
          <a:p>
            <a:pPr marL="0" lvl="0" indent="0" algn="l" rtl="0">
              <a:spcBef>
                <a:spcPts val="0"/>
              </a:spcBef>
              <a:spcAft>
                <a:spcPts val="0"/>
              </a:spcAft>
              <a:buNone/>
            </a:pPr>
            <a:endParaRPr>
              <a:solidFill>
                <a:schemeClr val="dk2"/>
              </a:solidFill>
            </a:endParaRPr>
          </a:p>
          <a:p>
            <a:pPr marL="45720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solidFill>
                <a:schemeClr val="dk2"/>
              </a:solidFill>
            </a:endParaRPr>
          </a:p>
          <a:p>
            <a:pPr marL="457200" lvl="0" indent="0" algn="l" rtl="0">
              <a:spcBef>
                <a:spcPts val="0"/>
              </a:spcBef>
              <a:spcAft>
                <a:spcPts val="0"/>
              </a:spcAft>
              <a:buNone/>
            </a:pPr>
            <a:endParaRPr>
              <a:solidFill>
                <a:schemeClr val="dk2"/>
              </a:solidFill>
            </a:endParaRPr>
          </a:p>
        </p:txBody>
      </p:sp>
      <p:sp>
        <p:nvSpPr>
          <p:cNvPr id="236" name="Google Shape;236;p3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9</a:t>
            </a:fld>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LDOE">
  <a:themeElements>
    <a:clrScheme name="Simple Light">
      <a:dk1>
        <a:srgbClr val="3B1A53"/>
      </a:dk1>
      <a:lt1>
        <a:srgbClr val="FFFFFF"/>
      </a:lt1>
      <a:dk2>
        <a:srgbClr val="434343"/>
      </a:dk2>
      <a:lt2>
        <a:srgbClr val="377E90"/>
      </a:lt2>
      <a:accent1>
        <a:srgbClr val="3B1A53"/>
      </a:accent1>
      <a:accent2>
        <a:srgbClr val="EBE8EE"/>
      </a:accent2>
      <a:accent3>
        <a:srgbClr val="C44B27"/>
      </a:accent3>
      <a:accent4>
        <a:srgbClr val="F9EDE9"/>
      </a:accent4>
      <a:accent5>
        <a:srgbClr val="CD873D"/>
      </a:accent5>
      <a:accent6>
        <a:srgbClr val="D0E7EB"/>
      </a:accent6>
      <a:hlink>
        <a:srgbClr val="377E9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1030</Words>
  <Application>Microsoft Office PowerPoint</Application>
  <PresentationFormat>On-screen Show (16:9)</PresentationFormat>
  <Paragraphs>161</Paragraphs>
  <Slides>24</Slides>
  <Notes>24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Public Sans Medium</vt:lpstr>
      <vt:lpstr>Public Sans</vt:lpstr>
      <vt:lpstr>Arial</vt:lpstr>
      <vt:lpstr>LDOE</vt:lpstr>
      <vt:lpstr>Louisiana Models of Excellence </vt:lpstr>
      <vt:lpstr>Agenda</vt:lpstr>
      <vt:lpstr>Introduction to Models of Excellence </vt:lpstr>
      <vt:lpstr>Louisiana Models of Excellence Overview</vt:lpstr>
      <vt:lpstr>Criteria</vt:lpstr>
      <vt:lpstr>Meet Past Models of Excellence Recipients </vt:lpstr>
      <vt:lpstr>Phillis Wheatley Community Schools (FirstLine Schools)</vt:lpstr>
      <vt:lpstr>East Feliciana Public Schools</vt:lpstr>
      <vt:lpstr>Rapides Parish Schools</vt:lpstr>
      <vt:lpstr>Mansfield Elementary School (DeSoto Parish)</vt:lpstr>
      <vt:lpstr>Lafourche Parish School District</vt:lpstr>
      <vt:lpstr>Calcasieu Parish School Board</vt:lpstr>
      <vt:lpstr>Central Community School System</vt:lpstr>
      <vt:lpstr>West Feliciana Parish Schools</vt:lpstr>
      <vt:lpstr>Plaquemines Parish School System</vt:lpstr>
      <vt:lpstr>Timeline</vt:lpstr>
      <vt:lpstr>Timeline Overview</vt:lpstr>
      <vt:lpstr>Nomination Process </vt:lpstr>
      <vt:lpstr>Nomination Process Overview</vt:lpstr>
      <vt:lpstr>Models of Excellence Award Ceremony </vt:lpstr>
      <vt:lpstr>Celebrations: What to expect? </vt:lpstr>
      <vt:lpstr>Celebrations Continued</vt:lpstr>
      <vt:lpstr>Next Steps and Questions</vt:lpstr>
      <vt:lpstr>Next Steps and Questions Overview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Louisiana Models of Excellence </dc:title>
  <cp:lastModifiedBy>Kelly Stomps</cp:lastModifiedBy>
  <cp:revision>1</cp:revision>
  <dcterms:modified xsi:type="dcterms:W3CDTF">2026-07-13T13:41:52Z</dcterms:modified>
</cp:coreProperties>
</file>