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4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4" r:id="rId16"/>
    <p:sldId id="275" r:id="rId17"/>
    <p:sldId id="277" r:id="rId18"/>
    <p:sldId id="285" r:id="rId19"/>
    <p:sldId id="292" r:id="rId20"/>
    <p:sldId id="296" r:id="rId21"/>
    <p:sldId id="297" r:id="rId22"/>
    <p:sldId id="298" r:id="rId23"/>
    <p:sldId id="299" r:id="rId24"/>
    <p:sldId id="300" r:id="rId25"/>
    <p:sldId id="301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18" r:id="rId40"/>
    <p:sldId id="321" r:id="rId41"/>
    <p:sldId id="326" r:id="rId42"/>
    <p:sldId id="327" r:id="rId43"/>
    <p:sldId id="328" r:id="rId44"/>
    <p:sldId id="329" r:id="rId45"/>
  </p:sldIdLst>
  <p:sldSz cx="9144000" cy="5143500" type="screen16x9"/>
  <p:notesSz cx="6858000" cy="9144000"/>
  <p:embeddedFontLst>
    <p:embeddedFont>
      <p:font typeface="Public Sans" panose="020B0604020202020204" charset="0"/>
      <p:regular r:id="rId47"/>
      <p:bold r:id="rId48"/>
      <p:italic r:id="rId49"/>
      <p:boldItalic r:id="rId50"/>
    </p:embeddedFont>
    <p:embeddedFont>
      <p:font typeface="Public Sans Medium" panose="020B0604020202020204" charset="0"/>
      <p:regular r:id="rId51"/>
      <p:bold r:id="rId52"/>
      <p:italic r:id="rId53"/>
      <p:boldItalic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7C81251-44A7-4F4A-BFDA-4965CE3B2730}">
  <a:tblStyle styleId="{E7C81251-44A7-4F4A-BFDA-4965CE3B273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4" d="100"/>
          <a:sy n="134" d="100"/>
        </p:scale>
        <p:origin x="144" y="1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7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78dab4951c_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78dab4951c_2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edfe3e0fd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edfe3e0fd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83e1906c1f_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283e1906c1f_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edfe3e0fd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2edfe3e0fde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edfe3e0fd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2edfe3e0fde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6ef2a647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6ef2a647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6ef2a647a8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6ef2a647a8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edfe3e0fde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2edfe3e0fde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edfe3e0fde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2edfe3e0fde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edfe3e0fde_0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2edfe3e0fde_0_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edfe3e0fde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2edfe3e0fde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faed1c0d7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faed1c0d7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6ef2a647a8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6ef2a647a8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edfe3e0fde_0_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2edfe3e0fde_0_3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f95277c6f4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f95277c6f4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2edfe3e0fde_0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2edfe3e0fde_0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faf388b33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faf388b33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2edfe3e0fde_0_3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2edfe3e0fde_0_3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2edfe3e0fde_0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2edfe3e0fde_0_3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fb7ca4d78c_5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3fb7ca4d78c_5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fb7ca4d78c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3fb7ca4d78c_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fb0deafceb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3fb0deafceb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3fb0cf5360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3fb0cf5360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2edfe3e0fde_0_4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2edfe3e0fde_0_4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2edfe3e0fde_0_4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2edfe3e0fde_0_4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2edfe3e0fde_0_4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2edfe3e0fde_0_4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3faed1c0d76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3faed1c0d76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2edfe3e0fde_0_4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2edfe3e0fde_0_4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2edfe3e0fde_0_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2edfe3e0fde_0_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3faed1c0d76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3faed1c0d76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2edfe3e0fde_0_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2edfe3e0fde_0_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2edfe3e0fde_0_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2edfe3e0fde_0_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2edfe3e0fde_0_4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2edfe3e0fde_0_4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2edfe3e0fde_0_4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2edfe3e0fde_0_4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2edfe3e0fde_0_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2edfe3e0fde_0_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3f8862d5e39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3f8862d5e39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2edfe3e0fde_0_4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2edfe3e0fde_0_4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2edfe3e0fde_0_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2edfe3e0fde_0_4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37da7d2dc6c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37da7d2dc6c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2edfe3e0fde_0_5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2edfe3e0fde_0_5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3faf388b33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3faf388b33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3faf388b33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3faf388b33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2edfe3e0fde_0_5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2edfe3e0fde_0_5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3f8862d5e39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3f8862d5e39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Purple" type="title">
  <p:cSld name="TITLE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5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B1A53"/>
              </a:buClr>
              <a:buSzPts val="3200"/>
              <a:buNone/>
              <a:defRPr>
                <a:solidFill>
                  <a:srgbClr val="3B1A5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493775" y="1533275"/>
            <a:ext cx="8520600" cy="6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1A53"/>
              </a:buClr>
              <a:buSzPts val="1600"/>
              <a:buFont typeface="Public Sans Medium"/>
              <a:buNone/>
              <a:defRPr sz="1600">
                <a:solidFill>
                  <a:srgbClr val="3B1A53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2"/>
          </p:nvPr>
        </p:nvSpPr>
        <p:spPr>
          <a:xfrm>
            <a:off x="497917" y="4439425"/>
            <a:ext cx="3859200" cy="4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>
              <a:buNone/>
              <a:defRPr sz="1300"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>
              <a:buNone/>
              <a:defRPr sz="1300"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>
              <a:buNone/>
              <a:defRPr sz="1300"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>
              <a:buNone/>
              <a:defRPr sz="1300"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>
              <a:buNone/>
              <a:defRPr sz="1300"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>
              <a:buNone/>
              <a:defRPr sz="1300"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>
              <a:buNone/>
              <a:defRPr sz="1300"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>
              <a:buNone/>
              <a:defRPr sz="1300"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- Purple">
  <p:cSld name="TITLE_2">
    <p:bg>
      <p:bgPr>
        <a:solidFill>
          <a:srgbClr val="3B1A53">
            <a:alpha val="10000"/>
          </a:srgbClr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497917" y="4439425"/>
            <a:ext cx="3859200" cy="4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B1A53"/>
              </a:buClr>
              <a:buSzPts val="3200"/>
              <a:buNone/>
              <a:defRPr>
                <a:solidFill>
                  <a:srgbClr val="3B1A5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2"/>
          </p:nvPr>
        </p:nvSpPr>
        <p:spPr>
          <a:xfrm>
            <a:off x="493775" y="1533275"/>
            <a:ext cx="8520600" cy="6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1A53"/>
              </a:buClr>
              <a:buSzPts val="1600"/>
              <a:buFont typeface="Public Sans Medium"/>
              <a:buNone/>
              <a:defRPr sz="1600">
                <a:solidFill>
                  <a:srgbClr val="3B1A53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- Orange">
  <p:cSld name="TITLE_1">
    <p:bg>
      <p:bgPr>
        <a:solidFill>
          <a:srgbClr val="C44B27">
            <a:alpha val="10000"/>
          </a:srgbClr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" y="17"/>
            <a:ext cx="9144005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B1A53"/>
              </a:buClr>
              <a:buSzPts val="3200"/>
              <a:buNone/>
              <a:defRPr>
                <a:solidFill>
                  <a:srgbClr val="3B1A5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ubTitle" idx="1"/>
          </p:nvPr>
        </p:nvSpPr>
        <p:spPr>
          <a:xfrm>
            <a:off x="493775" y="1533275"/>
            <a:ext cx="8520600" cy="6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1A53"/>
              </a:buClr>
              <a:buSzPts val="1600"/>
              <a:buFont typeface="Public Sans Medium"/>
              <a:buNone/>
              <a:defRPr sz="1600">
                <a:solidFill>
                  <a:srgbClr val="3B1A53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- Teal">
  <p:cSld name="TITLE_1_1">
    <p:bg>
      <p:bgPr>
        <a:solidFill>
          <a:srgbClr val="017F92">
            <a:alpha val="10000"/>
          </a:srgbClr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" y="17"/>
            <a:ext cx="9144005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B1A53"/>
              </a:buClr>
              <a:buSzPts val="3200"/>
              <a:buNone/>
              <a:defRPr>
                <a:solidFill>
                  <a:srgbClr val="3B1A5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1"/>
          </p:nvPr>
        </p:nvSpPr>
        <p:spPr>
          <a:xfrm>
            <a:off x="493775" y="1533275"/>
            <a:ext cx="8520600" cy="6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1A53"/>
              </a:buClr>
              <a:buSzPts val="1600"/>
              <a:buFont typeface="Public Sans Medium"/>
              <a:buNone/>
              <a:defRPr sz="1600">
                <a:solidFill>
                  <a:srgbClr val="3B1A53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SD Cover">
  <p:cSld name="TITLE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ctrTitle"/>
          </p:nvPr>
        </p:nvSpPr>
        <p:spPr>
          <a:xfrm>
            <a:off x="421725" y="23535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B1A53"/>
              </a:buClr>
              <a:buSzPts val="3200"/>
              <a:buNone/>
              <a:defRPr>
                <a:solidFill>
                  <a:srgbClr val="3B1A5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subTitle" idx="1"/>
          </p:nvPr>
        </p:nvSpPr>
        <p:spPr>
          <a:xfrm>
            <a:off x="493775" y="3146175"/>
            <a:ext cx="8520600" cy="6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1A53"/>
              </a:buClr>
              <a:buSzPts val="1600"/>
              <a:buFont typeface="Public Sans Medium"/>
              <a:buNone/>
              <a:defRPr sz="1600">
                <a:solidFill>
                  <a:srgbClr val="3B1A53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spiring Educators Shaping Louisiana's Future Cover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100" y="2094825"/>
            <a:ext cx="9144000" cy="21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2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- Teal" type="tx">
  <p:cSld name="TITLE_AND_BOD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pic>
        <p:nvPicPr>
          <p:cNvPr id="41" name="Google Shape;41;p8"/>
          <p:cNvPicPr preferRelativeResize="0"/>
          <p:nvPr/>
        </p:nvPicPr>
        <p:blipFill rotWithShape="1">
          <a:blip r:embed="rId2">
            <a:alphaModFix/>
          </a:blip>
          <a:srcRect t="15114" b="11696"/>
          <a:stretch/>
        </p:blipFill>
        <p:spPr>
          <a:xfrm>
            <a:off x="0" y="4190873"/>
            <a:ext cx="9144001" cy="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8"/>
          <p:cNvSpPr txBox="1">
            <a:spLocks noGrp="1"/>
          </p:cNvSpPr>
          <p:nvPr>
            <p:ph type="subTitle" idx="2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ubTitle" idx="3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44" name="Google Shape;44;p8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- Purple">
  <p:cSld name="TITLE_AND_BODY_4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pic>
        <p:nvPicPr>
          <p:cNvPr id="49" name="Google Shape;49;p9"/>
          <p:cNvPicPr preferRelativeResize="0"/>
          <p:nvPr/>
        </p:nvPicPr>
        <p:blipFill rotWithShape="1">
          <a:blip r:embed="rId2">
            <a:alphaModFix/>
          </a:blip>
          <a:srcRect t="13337" b="13344"/>
          <a:stretch/>
        </p:blipFill>
        <p:spPr>
          <a:xfrm>
            <a:off x="0" y="4190873"/>
            <a:ext cx="9144003" cy="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9"/>
          <p:cNvSpPr txBox="1">
            <a:spLocks noGrp="1"/>
          </p:cNvSpPr>
          <p:nvPr>
            <p:ph type="subTitle" idx="2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ubTitle" idx="3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52" name="Google Shape;52;p9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- Orange">
  <p:cSld name="TITLE_AND_BODY_4_1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pic>
        <p:nvPicPr>
          <p:cNvPr id="57" name="Google Shape;57;p10"/>
          <p:cNvPicPr preferRelativeResize="0"/>
          <p:nvPr/>
        </p:nvPicPr>
        <p:blipFill rotWithShape="1">
          <a:blip r:embed="rId2">
            <a:alphaModFix/>
          </a:blip>
          <a:srcRect t="13337" b="13344"/>
          <a:stretch/>
        </p:blipFill>
        <p:spPr>
          <a:xfrm>
            <a:off x="0" y="4190873"/>
            <a:ext cx="9144003" cy="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0"/>
          <p:cNvSpPr txBox="1">
            <a:spLocks noGrp="1"/>
          </p:cNvSpPr>
          <p:nvPr>
            <p:ph type="subTitle" idx="2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ubTitle" idx="3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60" name="Google Shape;60;p10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0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- No footer - Teal">
  <p:cSld name="TITLE_AND_BODY_3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8520600" cy="377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pic>
        <p:nvPicPr>
          <p:cNvPr id="65" name="Google Shape;65;p11"/>
          <p:cNvPicPr preferRelativeResize="0"/>
          <p:nvPr/>
        </p:nvPicPr>
        <p:blipFill rotWithShape="1">
          <a:blip r:embed="rId2">
            <a:alphaModFix/>
          </a:blip>
          <a:srcRect l="-16600" t="-8124" r="16600" b="34934"/>
          <a:stretch/>
        </p:blipFill>
        <p:spPr>
          <a:xfrm>
            <a:off x="0" y="4190873"/>
            <a:ext cx="9144001" cy="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1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8017723" y="4267073"/>
            <a:ext cx="842800" cy="84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- No footer - Purple">
  <p:cSld name="TITLE_AND_BODY_3_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8520600" cy="377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pic>
        <p:nvPicPr>
          <p:cNvPr id="71" name="Google Shape;71;p12"/>
          <p:cNvPicPr preferRelativeResize="0"/>
          <p:nvPr/>
        </p:nvPicPr>
        <p:blipFill rotWithShape="1">
          <a:blip r:embed="rId2">
            <a:alphaModFix/>
          </a:blip>
          <a:srcRect l="-15770" t="-9627" r="15770" b="36308"/>
          <a:stretch/>
        </p:blipFill>
        <p:spPr>
          <a:xfrm>
            <a:off x="0" y="4190873"/>
            <a:ext cx="9144003" cy="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2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8017723" y="4267073"/>
            <a:ext cx="842800" cy="8428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- No footer - Orange">
  <p:cSld name="TITLE_AND_BODY_3_1_1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8520600" cy="377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pic>
        <p:nvPicPr>
          <p:cNvPr id="77" name="Google Shape;77;p13"/>
          <p:cNvPicPr preferRelativeResize="0"/>
          <p:nvPr/>
        </p:nvPicPr>
        <p:blipFill rotWithShape="1">
          <a:blip r:embed="rId2">
            <a:alphaModFix/>
          </a:blip>
          <a:srcRect l="-16600" t="-10125" r="16600" b="36806"/>
          <a:stretch/>
        </p:blipFill>
        <p:spPr>
          <a:xfrm>
            <a:off x="0" y="4190873"/>
            <a:ext cx="9144003" cy="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8017723" y="4267073"/>
            <a:ext cx="842800" cy="8428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+ table - Teal">
  <p:cSld name="TITLE_AND_BODY_1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5"/>
          <p:cNvPicPr preferRelativeResize="0"/>
          <p:nvPr/>
        </p:nvPicPr>
        <p:blipFill rotWithShape="1">
          <a:blip r:embed="rId2">
            <a:alphaModFix/>
          </a:blip>
          <a:srcRect t="15114" b="11696"/>
          <a:stretch/>
        </p:blipFill>
        <p:spPr>
          <a:xfrm>
            <a:off x="0" y="4190873"/>
            <a:ext cx="9144001" cy="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subTitle" idx="1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subTitle" idx="2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+ table - Purple">
  <p:cSld name="TITLE_AND_BODY_1_1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6"/>
          <p:cNvPicPr preferRelativeResize="0"/>
          <p:nvPr/>
        </p:nvPicPr>
        <p:blipFill rotWithShape="1">
          <a:blip r:embed="rId2">
            <a:alphaModFix/>
          </a:blip>
          <a:srcRect t="13337" b="13344"/>
          <a:stretch/>
        </p:blipFill>
        <p:spPr>
          <a:xfrm>
            <a:off x="0" y="4190873"/>
            <a:ext cx="9144003" cy="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subTitle" idx="1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subTitle" idx="2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+ table - Orange">
  <p:cSld name="TITLE_AND_BODY_1_1_1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7"/>
          <p:cNvPicPr preferRelativeResize="0"/>
          <p:nvPr/>
        </p:nvPicPr>
        <p:blipFill rotWithShape="1">
          <a:blip r:embed="rId2">
            <a:alphaModFix/>
          </a:blip>
          <a:srcRect t="13337" b="13344"/>
          <a:stretch/>
        </p:blipFill>
        <p:spPr>
          <a:xfrm>
            <a:off x="0" y="4190873"/>
            <a:ext cx="9144003" cy="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subTitle" idx="1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subTitle" idx="2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Right - Teal" type="twoColTx">
  <p:cSld name="TITLE_AND_TWO_COLUMN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>
            <a:spLocks noGrp="1"/>
          </p:cNvSpPr>
          <p:nvPr>
            <p:ph type="pic" idx="2"/>
          </p:nvPr>
        </p:nvSpPr>
        <p:spPr>
          <a:xfrm>
            <a:off x="5286900" y="285000"/>
            <a:ext cx="3607500" cy="36075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114" name="Google Shape;114;p18"/>
          <p:cNvPicPr preferRelativeResize="0"/>
          <p:nvPr/>
        </p:nvPicPr>
        <p:blipFill rotWithShape="1">
          <a:blip r:embed="rId2">
            <a:alphaModFix/>
          </a:blip>
          <a:srcRect t="15114" b="11696"/>
          <a:stretch/>
        </p:blipFill>
        <p:spPr>
          <a:xfrm>
            <a:off x="0" y="4190873"/>
            <a:ext cx="9144001" cy="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8"/>
          <p:cNvSpPr txBox="1">
            <a:spLocks noGrp="1"/>
          </p:cNvSpPr>
          <p:nvPr>
            <p:ph type="subTitle" idx="1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subTitle" idx="3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17" name="Google Shape;117;p18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8"/>
          <p:cNvSpPr txBox="1">
            <a:spLocks noGrp="1"/>
          </p:cNvSpPr>
          <p:nvPr>
            <p:ph type="title"/>
          </p:nvPr>
        </p:nvSpPr>
        <p:spPr>
          <a:xfrm>
            <a:off x="229775" y="140225"/>
            <a:ext cx="51555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body" idx="4"/>
          </p:nvPr>
        </p:nvSpPr>
        <p:spPr>
          <a:xfrm>
            <a:off x="252400" y="843950"/>
            <a:ext cx="4952400" cy="34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Right - Purple">
  <p:cSld name="TITLE_AND_TWO_COLUMNS_2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>
            <a:spLocks noGrp="1"/>
          </p:cNvSpPr>
          <p:nvPr>
            <p:ph type="pic" idx="2"/>
          </p:nvPr>
        </p:nvSpPr>
        <p:spPr>
          <a:xfrm>
            <a:off x="5286900" y="285000"/>
            <a:ext cx="3607500" cy="36075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123" name="Google Shape;123;p19"/>
          <p:cNvPicPr preferRelativeResize="0"/>
          <p:nvPr/>
        </p:nvPicPr>
        <p:blipFill rotWithShape="1">
          <a:blip r:embed="rId2">
            <a:alphaModFix/>
          </a:blip>
          <a:srcRect t="13337" b="13344"/>
          <a:stretch/>
        </p:blipFill>
        <p:spPr>
          <a:xfrm>
            <a:off x="0" y="4190873"/>
            <a:ext cx="9144003" cy="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9"/>
          <p:cNvSpPr txBox="1">
            <a:spLocks noGrp="1"/>
          </p:cNvSpPr>
          <p:nvPr>
            <p:ph type="subTitle" idx="1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subTitle" idx="3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26" name="Google Shape;126;p19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9"/>
          <p:cNvSpPr txBox="1">
            <a:spLocks noGrp="1"/>
          </p:cNvSpPr>
          <p:nvPr>
            <p:ph type="title"/>
          </p:nvPr>
        </p:nvSpPr>
        <p:spPr>
          <a:xfrm>
            <a:off x="229775" y="140225"/>
            <a:ext cx="51555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body" idx="4"/>
          </p:nvPr>
        </p:nvSpPr>
        <p:spPr>
          <a:xfrm>
            <a:off x="252400" y="843950"/>
            <a:ext cx="4952400" cy="34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9" name="Google Shape;129;p19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Right - Orange">
  <p:cSld name="TITLE_AND_TWO_COLUMNS_2_1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>
            <a:spLocks noGrp="1"/>
          </p:cNvSpPr>
          <p:nvPr>
            <p:ph type="pic" idx="2"/>
          </p:nvPr>
        </p:nvSpPr>
        <p:spPr>
          <a:xfrm>
            <a:off x="5286900" y="285000"/>
            <a:ext cx="3607500" cy="36075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132" name="Google Shape;132;p20"/>
          <p:cNvPicPr preferRelativeResize="0"/>
          <p:nvPr/>
        </p:nvPicPr>
        <p:blipFill rotWithShape="1">
          <a:blip r:embed="rId2">
            <a:alphaModFix/>
          </a:blip>
          <a:srcRect t="13337" b="13344"/>
          <a:stretch/>
        </p:blipFill>
        <p:spPr>
          <a:xfrm>
            <a:off x="0" y="4190873"/>
            <a:ext cx="9144003" cy="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0"/>
          <p:cNvSpPr txBox="1">
            <a:spLocks noGrp="1"/>
          </p:cNvSpPr>
          <p:nvPr>
            <p:ph type="subTitle" idx="1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0"/>
          <p:cNvSpPr txBox="1">
            <a:spLocks noGrp="1"/>
          </p:cNvSpPr>
          <p:nvPr>
            <p:ph type="subTitle" idx="3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35" name="Google Shape;135;p20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0"/>
          <p:cNvSpPr txBox="1">
            <a:spLocks noGrp="1"/>
          </p:cNvSpPr>
          <p:nvPr>
            <p:ph type="title"/>
          </p:nvPr>
        </p:nvSpPr>
        <p:spPr>
          <a:xfrm>
            <a:off x="229775" y="140225"/>
            <a:ext cx="51555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0"/>
          <p:cNvSpPr txBox="1">
            <a:spLocks noGrp="1"/>
          </p:cNvSpPr>
          <p:nvPr>
            <p:ph type="body" idx="4"/>
          </p:nvPr>
        </p:nvSpPr>
        <p:spPr>
          <a:xfrm>
            <a:off x="252400" y="843950"/>
            <a:ext cx="4952400" cy="34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8" name="Google Shape;138;p20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Left - Teal">
  <p:cSld name="TITLE_AND_TWO_COLUMNS_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>
            <a:spLocks noGrp="1"/>
          </p:cNvSpPr>
          <p:nvPr>
            <p:ph type="title"/>
          </p:nvPr>
        </p:nvSpPr>
        <p:spPr>
          <a:xfrm>
            <a:off x="3912250" y="140225"/>
            <a:ext cx="51555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1"/>
          <p:cNvSpPr>
            <a:spLocks noGrp="1"/>
          </p:cNvSpPr>
          <p:nvPr>
            <p:ph type="pic" idx="2"/>
          </p:nvPr>
        </p:nvSpPr>
        <p:spPr>
          <a:xfrm>
            <a:off x="284100" y="285000"/>
            <a:ext cx="3607500" cy="3607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42" name="Google Shape;142;p21"/>
          <p:cNvSpPr txBox="1">
            <a:spLocks noGrp="1"/>
          </p:cNvSpPr>
          <p:nvPr>
            <p:ph type="body" idx="1"/>
          </p:nvPr>
        </p:nvSpPr>
        <p:spPr>
          <a:xfrm>
            <a:off x="3934875" y="843950"/>
            <a:ext cx="5078100" cy="349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143" name="Google Shape;143;p21"/>
          <p:cNvPicPr preferRelativeResize="0"/>
          <p:nvPr/>
        </p:nvPicPr>
        <p:blipFill rotWithShape="1">
          <a:blip r:embed="rId2">
            <a:alphaModFix/>
          </a:blip>
          <a:srcRect t="15114" b="11696"/>
          <a:stretch/>
        </p:blipFill>
        <p:spPr>
          <a:xfrm>
            <a:off x="0" y="4190873"/>
            <a:ext cx="9144001" cy="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1"/>
          <p:cNvSpPr txBox="1">
            <a:spLocks noGrp="1"/>
          </p:cNvSpPr>
          <p:nvPr>
            <p:ph type="subTitle" idx="3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1"/>
          <p:cNvSpPr txBox="1">
            <a:spLocks noGrp="1"/>
          </p:cNvSpPr>
          <p:nvPr>
            <p:ph type="subTitle" idx="4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46" name="Google Shape;146;p21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1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Left - Purple">
  <p:cSld name="TITLE_AND_TWO_COLUMNS_1_1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/>
          <p:cNvSpPr txBox="1">
            <a:spLocks noGrp="1"/>
          </p:cNvSpPr>
          <p:nvPr>
            <p:ph type="title"/>
          </p:nvPr>
        </p:nvSpPr>
        <p:spPr>
          <a:xfrm>
            <a:off x="3912250" y="140225"/>
            <a:ext cx="51555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2"/>
          <p:cNvSpPr>
            <a:spLocks noGrp="1"/>
          </p:cNvSpPr>
          <p:nvPr>
            <p:ph type="pic" idx="2"/>
          </p:nvPr>
        </p:nvSpPr>
        <p:spPr>
          <a:xfrm>
            <a:off x="284100" y="285000"/>
            <a:ext cx="3607500" cy="3607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51" name="Google Shape;151;p22"/>
          <p:cNvSpPr txBox="1">
            <a:spLocks noGrp="1"/>
          </p:cNvSpPr>
          <p:nvPr>
            <p:ph type="body" idx="1"/>
          </p:nvPr>
        </p:nvSpPr>
        <p:spPr>
          <a:xfrm>
            <a:off x="3934875" y="843950"/>
            <a:ext cx="5078100" cy="349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152" name="Google Shape;152;p22"/>
          <p:cNvPicPr preferRelativeResize="0"/>
          <p:nvPr/>
        </p:nvPicPr>
        <p:blipFill rotWithShape="1">
          <a:blip r:embed="rId2">
            <a:alphaModFix/>
          </a:blip>
          <a:srcRect t="13337" b="13344"/>
          <a:stretch/>
        </p:blipFill>
        <p:spPr>
          <a:xfrm>
            <a:off x="0" y="4190873"/>
            <a:ext cx="9144003" cy="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2"/>
          <p:cNvSpPr txBox="1">
            <a:spLocks noGrp="1"/>
          </p:cNvSpPr>
          <p:nvPr>
            <p:ph type="subTitle" idx="3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2"/>
          <p:cNvSpPr txBox="1">
            <a:spLocks noGrp="1"/>
          </p:cNvSpPr>
          <p:nvPr>
            <p:ph type="subTitle" idx="4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55" name="Google Shape;155;p22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2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Left - Orange">
  <p:cSld name="TITLE_AND_TWO_COLUMNS_1_1_1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 txBox="1">
            <a:spLocks noGrp="1"/>
          </p:cNvSpPr>
          <p:nvPr>
            <p:ph type="title"/>
          </p:nvPr>
        </p:nvSpPr>
        <p:spPr>
          <a:xfrm>
            <a:off x="3912250" y="140225"/>
            <a:ext cx="51555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3"/>
          <p:cNvSpPr>
            <a:spLocks noGrp="1"/>
          </p:cNvSpPr>
          <p:nvPr>
            <p:ph type="pic" idx="2"/>
          </p:nvPr>
        </p:nvSpPr>
        <p:spPr>
          <a:xfrm>
            <a:off x="284100" y="285000"/>
            <a:ext cx="3607500" cy="3607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60" name="Google Shape;160;p23"/>
          <p:cNvSpPr txBox="1">
            <a:spLocks noGrp="1"/>
          </p:cNvSpPr>
          <p:nvPr>
            <p:ph type="body" idx="1"/>
          </p:nvPr>
        </p:nvSpPr>
        <p:spPr>
          <a:xfrm>
            <a:off x="3934875" y="843950"/>
            <a:ext cx="5078100" cy="349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161" name="Google Shape;161;p23"/>
          <p:cNvPicPr preferRelativeResize="0"/>
          <p:nvPr/>
        </p:nvPicPr>
        <p:blipFill rotWithShape="1">
          <a:blip r:embed="rId2">
            <a:alphaModFix/>
          </a:blip>
          <a:srcRect t="13337" b="13344"/>
          <a:stretch/>
        </p:blipFill>
        <p:spPr>
          <a:xfrm>
            <a:off x="0" y="4190873"/>
            <a:ext cx="9144003" cy="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3"/>
          <p:cNvSpPr txBox="1">
            <a:spLocks noGrp="1"/>
          </p:cNvSpPr>
          <p:nvPr>
            <p:ph type="subTitle" idx="3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3"/>
          <p:cNvSpPr txBox="1">
            <a:spLocks noGrp="1"/>
          </p:cNvSpPr>
          <p:nvPr>
            <p:ph type="subTitle" idx="4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64" name="Google Shape;164;p23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3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Image - Teal">
  <p:cSld name="ONE_COLUMN_TEXT_1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943350"/>
            <a:ext cx="9144000" cy="120015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4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4129500"/>
          </a:xfrm>
          <a:prstGeom prst="rect">
            <a:avLst/>
          </a:prstGeom>
          <a:noFill/>
          <a:ln>
            <a:noFill/>
          </a:ln>
        </p:spPr>
      </p:sp>
      <p:sp>
        <p:nvSpPr>
          <p:cNvPr id="169" name="Google Shape;169;p24"/>
          <p:cNvSpPr txBox="1">
            <a:spLocks noGrp="1"/>
          </p:cNvSpPr>
          <p:nvPr>
            <p:ph type="title"/>
          </p:nvPr>
        </p:nvSpPr>
        <p:spPr>
          <a:xfrm>
            <a:off x="267900" y="4338475"/>
            <a:ext cx="7442700" cy="62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4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B1A53"/>
              </a:buClr>
              <a:buSzPts val="3200"/>
              <a:buFont typeface="Public Sans"/>
              <a:buNone/>
              <a:defRPr sz="3200" b="1">
                <a:solidFill>
                  <a:srgbClr val="3B1A53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44B27"/>
              </a:buClr>
              <a:buSzPts val="2200"/>
              <a:buFont typeface="Public Sans"/>
              <a:buChar char="●"/>
              <a:defRPr sz="2200"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D4F"/>
              </a:buClr>
              <a:buSzPts val="1400"/>
              <a:buFont typeface="Public Sans"/>
              <a:buChar char="○"/>
              <a:defRPr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D4F"/>
              </a:buClr>
              <a:buSzPts val="1400"/>
              <a:buFont typeface="Public Sans"/>
              <a:buChar char="■"/>
              <a:defRPr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D4F"/>
              </a:buClr>
              <a:buSzPts val="1400"/>
              <a:buFont typeface="Public Sans"/>
              <a:buChar char="●"/>
              <a:defRPr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D4F"/>
              </a:buClr>
              <a:buSzPts val="1400"/>
              <a:buFont typeface="Public Sans"/>
              <a:buChar char="○"/>
              <a:defRPr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D4F"/>
              </a:buClr>
              <a:buSzPts val="1400"/>
              <a:buFont typeface="Public Sans"/>
              <a:buChar char="■"/>
              <a:defRPr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D4F"/>
              </a:buClr>
              <a:buSzPts val="1400"/>
              <a:buFont typeface="Public Sans"/>
              <a:buChar char="●"/>
              <a:defRPr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D4F"/>
              </a:buClr>
              <a:buSzPts val="1400"/>
              <a:buFont typeface="Public Sans"/>
              <a:buChar char="○"/>
              <a:defRPr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D4F"/>
              </a:buClr>
              <a:buSzPts val="1400"/>
              <a:buFont typeface="Public Sans"/>
              <a:buChar char="■"/>
              <a:defRPr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algn="r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algn="r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algn="r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algn="r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algn="r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algn="r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algn="r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algn="r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2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reamteachers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laprincipals.org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hyperlink" Target="mailto:theresa@dreamteachers.org" TargetMode="External"/><Relationship Id="rId4" Type="http://schemas.openxmlformats.org/officeDocument/2006/relationships/hyperlink" Target="http://www.dreamteachers.org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5" Type="http://schemas.openxmlformats.org/officeDocument/2006/relationships/hyperlink" Target="mailto:karen.triche@laprincipals.org" TargetMode="External"/><Relationship Id="rId4" Type="http://schemas.openxmlformats.org/officeDocument/2006/relationships/hyperlink" Target="http://www.dreamteachers.org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uisianabelieves.com/docs/default-source/awards/teacher-and-principal-of-the-year-timeline.pdf?sfvrsn=9dd9911f_4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louisianabelieves.com/docs/default-source/awards/new-teacher-of-the-year-timeline.pdf?sfvrsn=2e546418_4" TargetMode="External"/><Relationship Id="rId4" Type="http://schemas.openxmlformats.org/officeDocument/2006/relationships/hyperlink" Target="https://doe.louisiana.gov/docs/default-source/awards/early-childhood-teacher-and-leader-of-the-year-timelinefd68ce73-6467-42d5-91f1-cd462145d93d.pdf?sfvrsn=521bac7c_5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eiVN-2li-M_Xq_pzYgJXMLn5P67gOeowM1qIROIhaU0WfoCg/viewform?usp=preview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c17UWJltLqesrMeIAFTPXqfWLflUmcRd/view?usp=sharing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JYwmIjswyMZoYKPnBPj976zVgDJfVsJO/view?usp=sharing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oe.louisiana.gov/docs/default-source/awards/consent-form---candidate-(3).docx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e.louisiana.gov/docs/default-source/awards/consent-form---student.docx?sfvrsn=98d9911f_11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oe.louisiana.gov/docs/default-source/awards/webinar---zoom-details-for-candidates-and-stakeholders.pdf?sfvrsn=fe3a911f_9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doe.louisiana.gov/about/awards/staff-and-educator-awards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doe.louisiana.gov/about/awards/staff-and-educator-awards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doe.louisiana.gov/about/awards/staff-and-educator-awards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doe.louisiana.gov/about/awards/staff-and-educator-awards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doe.louisiana.gov/docs/default-source/awards/teacher-and-principal-of-the-year-example-bios.pdf" TargetMode="External"/><Relationship Id="rId3" Type="http://schemas.openxmlformats.org/officeDocument/2006/relationships/hyperlink" Target="https://doe.louisiana.gov/docs/default-source/awards/application---principal-of-the-year.docx?sfvrsn=9ad9911f_2" TargetMode="External"/><Relationship Id="rId7" Type="http://schemas.openxmlformats.org/officeDocument/2006/relationships/hyperlink" Target="https://doe.louisiana.gov/docs/default-source/awards/candidate-recommendation-form.docx?sfvrsn=99d9911f_4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e.louisiana.gov/docs/default-source/awards/consent-form---student.docx?sfvrsn=98d9911f_11" TargetMode="External"/><Relationship Id="rId5" Type="http://schemas.openxmlformats.org/officeDocument/2006/relationships/hyperlink" Target="https://doe.louisiana.gov/docs/default-source/awards/consent-form---candidate-(3).docx" TargetMode="External"/><Relationship Id="rId4" Type="http://schemas.openxmlformats.org/officeDocument/2006/relationships/hyperlink" Target="https://doe.louisiana.gov/docs/default-source/awards/application---teacher-of-the-year.docx?sfvrsn=9cd9911f_2" TargetMode="External"/><Relationship Id="rId9" Type="http://schemas.openxmlformats.org/officeDocument/2006/relationships/hyperlink" Target="https://doe.louisiana.gov/docs/default-source/awards/professional-bio-guidelines.pdf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eiVN-2li-M_Xq_pzYgJXMLn5P67gOeowM1qIROIhaU0WfoCg/viewform?usp=preview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e.louisiana.gov/docs/default-source/awards/consent-form---student.docx?sfvrsn=98d9911f_11" TargetMode="External"/><Relationship Id="rId5" Type="http://schemas.openxmlformats.org/officeDocument/2006/relationships/hyperlink" Target="https://doe.louisiana.gov/docs/default-source/awards/consent-form---candidate-(3).docx" TargetMode="External"/><Relationship Id="rId4" Type="http://schemas.openxmlformats.org/officeDocument/2006/relationships/hyperlink" Target="https://drive.google.com/file/d/1S1yXLUZ6p0P0_SVe2eLaOIw11CtVZT48/view?usp=sharing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mailto:excellenteducators@la.gov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brandee.david@la.gov" TargetMode="External"/><Relationship Id="rId4" Type="http://schemas.openxmlformats.org/officeDocument/2006/relationships/hyperlink" Target="mailto:mentorandcontentleaders@la.gov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6"/>
          <p:cNvSpPr txBox="1">
            <a:spLocks noGrp="1"/>
          </p:cNvSpPr>
          <p:nvPr>
            <p:ph type="ctrTitle"/>
          </p:nvPr>
        </p:nvSpPr>
        <p:spPr>
          <a:xfrm>
            <a:off x="371450" y="62572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Early Childhood Teacher and Leader of the Year Programs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44" name="Google Shape;244;p36"/>
          <p:cNvSpPr txBox="1">
            <a:spLocks noGrp="1"/>
          </p:cNvSpPr>
          <p:nvPr>
            <p:ph type="subTitle" idx="1"/>
          </p:nvPr>
        </p:nvSpPr>
        <p:spPr>
          <a:xfrm>
            <a:off x="421725" y="2208550"/>
            <a:ext cx="8520600" cy="6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Application Process Overview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45" name="Google Shape;245;p36"/>
          <p:cNvSpPr txBox="1">
            <a:spLocks noGrp="1"/>
          </p:cNvSpPr>
          <p:nvPr>
            <p:ph type="subTitle" idx="2"/>
          </p:nvPr>
        </p:nvSpPr>
        <p:spPr>
          <a:xfrm>
            <a:off x="497917" y="4439425"/>
            <a:ext cx="3859200" cy="4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2026-2027 School Year</a:t>
            </a:r>
            <a:endParaRPr/>
          </a:p>
        </p:txBody>
      </p:sp>
      <p:sp>
        <p:nvSpPr>
          <p:cNvPr id="246" name="Google Shape;246;p3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Agenda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56" name="Google Shape;256;p38"/>
          <p:cNvSpPr txBox="1">
            <a:spLocks noGrp="1"/>
          </p:cNvSpPr>
          <p:nvPr>
            <p:ph type="body" idx="1"/>
          </p:nvPr>
        </p:nvSpPr>
        <p:spPr>
          <a:xfrm>
            <a:off x="311700" y="712925"/>
            <a:ext cx="85206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dirty="0">
                <a:solidFill>
                  <a:schemeClr val="dk2"/>
                </a:solidFill>
              </a:rPr>
              <a:t>Welcome &amp; Introductions</a:t>
            </a:r>
            <a:endParaRPr dirty="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dirty="0">
                <a:solidFill>
                  <a:schemeClr val="dk2"/>
                </a:solidFill>
              </a:rPr>
              <a:t>Programs Overview</a:t>
            </a:r>
            <a:endParaRPr dirty="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dirty="0">
                <a:solidFill>
                  <a:schemeClr val="dk2"/>
                </a:solidFill>
              </a:rPr>
              <a:t>Meet Our Partners</a:t>
            </a:r>
            <a:endParaRPr dirty="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dirty="0">
                <a:solidFill>
                  <a:schemeClr val="dk2"/>
                </a:solidFill>
              </a:rPr>
              <a:t>Benefits of Participation</a:t>
            </a:r>
            <a:endParaRPr dirty="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dirty="0">
                <a:solidFill>
                  <a:schemeClr val="dk2"/>
                </a:solidFill>
              </a:rPr>
              <a:t>Celebrating Current Honorees</a:t>
            </a:r>
            <a:endParaRPr dirty="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dirty="0">
                <a:solidFill>
                  <a:schemeClr val="dk2"/>
                </a:solidFill>
              </a:rPr>
              <a:t>Timeline &amp; State-Level Application Materials</a:t>
            </a:r>
            <a:endParaRPr dirty="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dirty="0">
                <a:solidFill>
                  <a:schemeClr val="dk2"/>
                </a:solidFill>
              </a:rPr>
              <a:t>Local &amp; State-Level Processes</a:t>
            </a:r>
            <a:endParaRPr dirty="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dirty="0">
                <a:solidFill>
                  <a:schemeClr val="dk2"/>
                </a:solidFill>
              </a:rPr>
              <a:t>Informational Calls &amp; Next Steps</a:t>
            </a:r>
            <a:endParaRPr dirty="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dirty="0">
                <a:solidFill>
                  <a:schemeClr val="dk2"/>
                </a:solidFill>
              </a:rPr>
              <a:t>Online Portals, Resources &amp; Questions</a:t>
            </a:r>
            <a:endParaRPr dirty="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dirty="0">
                <a:solidFill>
                  <a:schemeClr val="dk2"/>
                </a:solidFill>
              </a:rPr>
              <a:t>Thank You</a:t>
            </a:r>
            <a:endParaRPr dirty="0"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</a:endParaRPr>
          </a:p>
        </p:txBody>
      </p:sp>
      <p:sp>
        <p:nvSpPr>
          <p:cNvPr id="257" name="Google Shape;257;p38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9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Teacher/Principal, New Teacher + Early Childhood Teacher/Leader of the Year Programs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63" name="Google Shape;263;p39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Louisiana’s Teacher/Principal, New Teacher + Early Childhood Teacher/Leader of the Year Programs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269" name="Google Shape;269;p40"/>
          <p:cNvSpPr txBox="1">
            <a:spLocks noGrp="1"/>
          </p:cNvSpPr>
          <p:nvPr>
            <p:ph type="body" idx="1"/>
          </p:nvPr>
        </p:nvSpPr>
        <p:spPr>
          <a:xfrm>
            <a:off x="311700" y="976313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The Louisiana Department of Education recognizes that great teachers and school leaders are critical to student success.  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Annually, the Department, in partnership with </a:t>
            </a:r>
            <a:r>
              <a:rPr lang="en" u="sng">
                <a:solidFill>
                  <a:schemeClr val="hlink"/>
                </a:solidFill>
                <a:hlinkClick r:id="rId3"/>
              </a:rPr>
              <a:t>Dream Teachers</a:t>
            </a:r>
            <a:r>
              <a:rPr lang="en">
                <a:solidFill>
                  <a:schemeClr val="dk2"/>
                </a:solidFill>
              </a:rPr>
              <a:t> and the </a:t>
            </a:r>
            <a:r>
              <a:rPr lang="en" u="sng">
                <a:solidFill>
                  <a:schemeClr val="hlink"/>
                </a:solidFill>
                <a:hlinkClick r:id="rId4"/>
              </a:rPr>
              <a:t>Louisiana Association of Principals</a:t>
            </a:r>
            <a:r>
              <a:rPr lang="en">
                <a:solidFill>
                  <a:schemeClr val="dk2"/>
                </a:solidFill>
              </a:rPr>
              <a:t>, honors the state’s most exceptional educators through the Teacher/Principal, New Teacher, + Early Childhood Teacher/Leader of the Year programs. 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These award programs provide an opportunity to acknowledge those educators who are making exceptional gains with students.  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Please join us in celebrating exemplary educators in your school system.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270" name="Google Shape;270;p40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1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Meet Our Partners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76" name="Google Shape;276;p41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2"/>
          <p:cNvSpPr txBox="1">
            <a:spLocks noGrp="1"/>
          </p:cNvSpPr>
          <p:nvPr>
            <p:ph type="title"/>
          </p:nvPr>
        </p:nvSpPr>
        <p:spPr>
          <a:xfrm>
            <a:off x="229775" y="140225"/>
            <a:ext cx="51555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Dream Teachers</a:t>
            </a:r>
            <a:endParaRPr/>
          </a:p>
        </p:txBody>
      </p:sp>
      <p:pic>
        <p:nvPicPr>
          <p:cNvPr id="282" name="Google Shape;282;p42" descr="Dream Teachers Seal" title="Dream Teachers Logo.PN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5208" t="5703" r="5315" b="5605"/>
          <a:stretch/>
        </p:blipFill>
        <p:spPr>
          <a:xfrm>
            <a:off x="5286900" y="285000"/>
            <a:ext cx="3553500" cy="3522300"/>
          </a:xfrm>
          <a:prstGeom prst="ellipse">
            <a:avLst/>
          </a:prstGeom>
        </p:spPr>
      </p:pic>
      <p:sp>
        <p:nvSpPr>
          <p:cNvPr id="283" name="Google Shape;283;p42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284" name="Google Shape;284;p42"/>
          <p:cNvSpPr txBox="1">
            <a:spLocks noGrp="1"/>
          </p:cNvSpPr>
          <p:nvPr>
            <p:ph type="body" idx="4"/>
          </p:nvPr>
        </p:nvSpPr>
        <p:spPr>
          <a:xfrm>
            <a:off x="378300" y="1254825"/>
            <a:ext cx="4952400" cy="316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Visit the </a:t>
            </a:r>
            <a:r>
              <a:rPr lang="en" sz="1800" u="sng">
                <a:solidFill>
                  <a:schemeClr val="lt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Dream Teachers website</a:t>
            </a:r>
            <a:r>
              <a:rPr lang="en" sz="1800">
                <a:solidFill>
                  <a:schemeClr val="dk2"/>
                </a:solidFill>
              </a:rPr>
              <a:t> to learn more. </a:t>
            </a: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For questions, email </a:t>
            </a:r>
            <a:r>
              <a:rPr lang="en" sz="1800" u="sng">
                <a:solidFill>
                  <a:schemeClr val="lt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theresa@dreamteachers.org</a:t>
            </a:r>
            <a:r>
              <a:rPr lang="en" sz="1800">
                <a:solidFill>
                  <a:schemeClr val="dk2"/>
                </a:solidFill>
              </a:rPr>
              <a:t>.  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3"/>
          <p:cNvSpPr txBox="1">
            <a:spLocks noGrp="1"/>
          </p:cNvSpPr>
          <p:nvPr>
            <p:ph type="title"/>
          </p:nvPr>
        </p:nvSpPr>
        <p:spPr>
          <a:xfrm>
            <a:off x="229775" y="140225"/>
            <a:ext cx="51555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Louisiana Association of Principals (LAP)</a:t>
            </a:r>
            <a:endParaRPr/>
          </a:p>
        </p:txBody>
      </p:sp>
      <p:pic>
        <p:nvPicPr>
          <p:cNvPr id="290" name="Google Shape;290;p43" descr="Louisiana Association of Principals Seal" title="LAP_Logo_Jan_2025_DesignB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436" b="446"/>
          <a:stretch/>
        </p:blipFill>
        <p:spPr>
          <a:xfrm>
            <a:off x="5286900" y="285000"/>
            <a:ext cx="3553500" cy="3522300"/>
          </a:xfrm>
          <a:prstGeom prst="ellipse">
            <a:avLst/>
          </a:prstGeom>
        </p:spPr>
      </p:pic>
      <p:sp>
        <p:nvSpPr>
          <p:cNvPr id="291" name="Google Shape;291;p43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292" name="Google Shape;292;p43"/>
          <p:cNvSpPr txBox="1">
            <a:spLocks noGrp="1"/>
          </p:cNvSpPr>
          <p:nvPr>
            <p:ph type="body" idx="4"/>
          </p:nvPr>
        </p:nvSpPr>
        <p:spPr>
          <a:xfrm>
            <a:off x="295500" y="1536650"/>
            <a:ext cx="4952400" cy="316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For more information about LAP, visit the </a:t>
            </a:r>
            <a:r>
              <a:rPr lang="en" sz="1800" u="sng">
                <a:solidFill>
                  <a:schemeClr val="lt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LAP website</a:t>
            </a:r>
            <a:r>
              <a:rPr lang="en" sz="1800">
                <a:solidFill>
                  <a:schemeClr val="dk2"/>
                </a:solidFill>
              </a:rPr>
              <a:t>.</a:t>
            </a: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For questions, contact Karen Triche, LAP Executive Director, at </a:t>
            </a:r>
            <a:r>
              <a:rPr lang="en" sz="1800" u="sng">
                <a:solidFill>
                  <a:schemeClr val="lt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karen.triche@laprincipals.org</a:t>
            </a:r>
            <a:r>
              <a:rPr lang="en" sz="1800">
                <a:solidFill>
                  <a:srgbClr val="000000"/>
                </a:solidFill>
              </a:rPr>
              <a:t>. </a:t>
            </a:r>
            <a:endParaRPr sz="1800"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1000"/>
              </a:spcBef>
              <a:spcAft>
                <a:spcPts val="120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4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Benefits of Participation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98" name="Google Shape;298;p44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1"/>
                </a:solidFill>
              </a:rPr>
              <a:t>Benefits to Schools/School Systems/Communities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304" name="Google Shape;304;p45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Participating in Teacher and Principal of the Year provides schools and school systems with the opportunity to: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Celebrate, honor and recognize</a:t>
            </a:r>
            <a:r>
              <a:rPr lang="en">
                <a:solidFill>
                  <a:schemeClr val="dk2"/>
                </a:solidFill>
              </a:rPr>
              <a:t> outstanding educators for their dedication, leadership and impact.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Elevate statewide awareness</a:t>
            </a:r>
            <a:r>
              <a:rPr lang="en">
                <a:solidFill>
                  <a:schemeClr val="dk2"/>
                </a:solidFill>
              </a:rPr>
              <a:t> of the exceptional work taking place in your school, school system and community.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Highlight innovative practices and leadership</a:t>
            </a:r>
            <a:r>
              <a:rPr lang="en">
                <a:solidFill>
                  <a:schemeClr val="dk2"/>
                </a:solidFill>
              </a:rPr>
              <a:t> that can inspire and influence others.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Strengthen recruitment and retention</a:t>
            </a:r>
            <a:r>
              <a:rPr lang="en">
                <a:solidFill>
                  <a:schemeClr val="dk2"/>
                </a:solidFill>
              </a:rPr>
              <a:t> by recognizing and elevating the educators who are making a difference.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305" name="Google Shape;305;p45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Benefits to Candidates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311" name="Google Shape;311;p46"/>
          <p:cNvSpPr txBox="1">
            <a:spLocks noGrp="1"/>
          </p:cNvSpPr>
          <p:nvPr>
            <p:ph type="body" idx="1"/>
          </p:nvPr>
        </p:nvSpPr>
        <p:spPr>
          <a:xfrm>
            <a:off x="264725" y="665975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00"/>
                </a:solidFill>
              </a:rPr>
              <a:t> </a:t>
            </a:r>
            <a:r>
              <a:rPr lang="en">
                <a:solidFill>
                  <a:schemeClr val="dk2"/>
                </a:solidFill>
              </a:rPr>
              <a:t>Provides educators with the opportunity to: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Develop and amplify their voice</a:t>
            </a:r>
            <a:r>
              <a:rPr lang="en">
                <a:solidFill>
                  <a:schemeClr val="dk2"/>
                </a:solidFill>
              </a:rPr>
              <a:t> to </a:t>
            </a:r>
            <a:r>
              <a:rPr lang="en" b="1">
                <a:solidFill>
                  <a:schemeClr val="dk2"/>
                </a:solidFill>
              </a:rPr>
              <a:t>advocate for</a:t>
            </a:r>
            <a:r>
              <a:rPr lang="en">
                <a:solidFill>
                  <a:schemeClr val="dk2"/>
                </a:solidFill>
              </a:rPr>
              <a:t> students, educators and the profession.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Engage in policy discussions</a:t>
            </a:r>
            <a:r>
              <a:rPr lang="en">
                <a:solidFill>
                  <a:schemeClr val="dk2"/>
                </a:solidFill>
              </a:rPr>
              <a:t> and contribute their perspectives to </a:t>
            </a:r>
            <a:r>
              <a:rPr lang="en" b="1">
                <a:solidFill>
                  <a:schemeClr val="dk2"/>
                </a:solidFill>
              </a:rPr>
              <a:t>improve education</a:t>
            </a:r>
            <a:r>
              <a:rPr lang="en">
                <a:solidFill>
                  <a:schemeClr val="dk2"/>
                </a:solidFill>
              </a:rPr>
              <a:t> for all students.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Strengthen teaching and leadership skills</a:t>
            </a:r>
            <a:r>
              <a:rPr lang="en">
                <a:solidFill>
                  <a:schemeClr val="dk2"/>
                </a:solidFill>
              </a:rPr>
              <a:t> through meaningful </a:t>
            </a:r>
            <a:r>
              <a:rPr lang="en" b="1">
                <a:solidFill>
                  <a:schemeClr val="dk2"/>
                </a:solidFill>
              </a:rPr>
              <a:t>professional learning and leadership opportunities</a:t>
            </a:r>
            <a:r>
              <a:rPr lang="en">
                <a:solidFill>
                  <a:schemeClr val="dk2"/>
                </a:solidFill>
              </a:rPr>
              <a:t>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Represent and promote</a:t>
            </a:r>
            <a:r>
              <a:rPr lang="en">
                <a:solidFill>
                  <a:schemeClr val="dk2"/>
                </a:solidFill>
              </a:rPr>
              <a:t> Louisiana educators and the </a:t>
            </a:r>
            <a:r>
              <a:rPr lang="en" b="1">
                <a:solidFill>
                  <a:schemeClr val="dk2"/>
                </a:solidFill>
              </a:rPr>
              <a:t>education profession</a:t>
            </a:r>
            <a:r>
              <a:rPr lang="en">
                <a:solidFill>
                  <a:schemeClr val="dk2"/>
                </a:solidFill>
              </a:rPr>
              <a:t> on a statewide stage.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Build relationships</a:t>
            </a:r>
            <a:r>
              <a:rPr lang="en">
                <a:solidFill>
                  <a:schemeClr val="dk2"/>
                </a:solidFill>
              </a:rPr>
              <a:t> with other exemplary educators and </a:t>
            </a:r>
            <a:r>
              <a:rPr lang="en" b="1">
                <a:solidFill>
                  <a:schemeClr val="dk2"/>
                </a:solidFill>
              </a:rPr>
              <a:t>expand their professional network</a:t>
            </a:r>
            <a:r>
              <a:rPr lang="en">
                <a:solidFill>
                  <a:schemeClr val="dk2"/>
                </a:solidFill>
              </a:rPr>
              <a:t> across Louisiana.</a:t>
            </a: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</a:endParaRPr>
          </a:p>
        </p:txBody>
      </p:sp>
      <p:sp>
        <p:nvSpPr>
          <p:cNvPr id="312" name="Google Shape;312;p46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21st Annual Cecil J. Picard Educator Excellence Awards Gala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326" name="Google Shape;326;p48"/>
          <p:cNvSpPr txBox="1">
            <a:spLocks noGrp="1"/>
          </p:cNvSpPr>
          <p:nvPr>
            <p:ph type="body" idx="1"/>
          </p:nvPr>
        </p:nvSpPr>
        <p:spPr>
          <a:xfrm>
            <a:off x="311700" y="1122050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On </a:t>
            </a:r>
            <a:r>
              <a:rPr lang="en" b="1">
                <a:solidFill>
                  <a:schemeClr val="dk2"/>
                </a:solidFill>
              </a:rPr>
              <a:t>Saturday, July 24, 2027</a:t>
            </a:r>
            <a:r>
              <a:rPr lang="en">
                <a:solidFill>
                  <a:schemeClr val="dk2"/>
                </a:solidFill>
              </a:rPr>
              <a:t>, the Department, in partnership with Dream Teachers, will host the </a:t>
            </a:r>
            <a:r>
              <a:rPr lang="en" b="1">
                <a:solidFill>
                  <a:schemeClr val="dk2"/>
                </a:solidFill>
              </a:rPr>
              <a:t>21st Annual Cecil J. Picard Educator Excellence Awards Gala</a:t>
            </a:r>
            <a:r>
              <a:rPr lang="en">
                <a:solidFill>
                  <a:schemeClr val="dk2"/>
                </a:solidFill>
              </a:rPr>
              <a:t> at the </a:t>
            </a:r>
            <a:r>
              <a:rPr lang="en" b="1">
                <a:solidFill>
                  <a:schemeClr val="dk2"/>
                </a:solidFill>
              </a:rPr>
              <a:t>National WWII Museum in New Orleans</a:t>
            </a:r>
            <a:r>
              <a:rPr lang="en">
                <a:solidFill>
                  <a:schemeClr val="dk2"/>
                </a:solidFill>
              </a:rPr>
              <a:t>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The evening will bring together honorees from multiple statewide educator recognition programs to celebrate their accomplishments, leadership and impact.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During the Gala, division-level and overall honorees will be announced and celebrated.</a:t>
            </a: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327" name="Google Shape;327;p48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Educator Excellence Awards Gala Continued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333" name="Google Shape;333;p49"/>
          <p:cNvSpPr txBox="1">
            <a:spLocks noGrp="1"/>
          </p:cNvSpPr>
          <p:nvPr>
            <p:ph type="body" idx="1"/>
          </p:nvPr>
        </p:nvSpPr>
        <p:spPr>
          <a:xfrm>
            <a:off x="280375" y="887200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The Educator Excellence Awards Gala is Louisiana’s premier celebration of educational excellence, honoring the educators and school support professionals who are making a meaningful difference for students, schools and communities.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Identify and nominate your strongest candidates</a:t>
            </a:r>
            <a:r>
              <a:rPr lang="en">
                <a:solidFill>
                  <a:schemeClr val="dk2"/>
                </a:solidFill>
              </a:rPr>
              <a:t> for the opportunity to be recognized on this prestigious statewide stage.</a:t>
            </a: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334" name="Google Shape;334;p49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Honorees at the Gala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340" name="Google Shape;340;p50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341" name="Google Shape;341;p50" descr="Early Childhood Teacher and Leader of the Year Award Seal" title="Early Childhood Teacher &amp; Leader of the Year Seal.png"/>
          <p:cNvPicPr preferRelativeResize="0"/>
          <p:nvPr/>
        </p:nvPicPr>
        <p:blipFill rotWithShape="1">
          <a:blip r:embed="rId3">
            <a:alphaModFix/>
          </a:blip>
          <a:srcRect t="407" b="407"/>
          <a:stretch/>
        </p:blipFill>
        <p:spPr>
          <a:xfrm>
            <a:off x="772975" y="1033309"/>
            <a:ext cx="1423998" cy="1410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50" descr="New Teacher of the Year Award Seal" title="New Teacher of the Year Seal.png"/>
          <p:cNvPicPr preferRelativeResize="0"/>
          <p:nvPr/>
        </p:nvPicPr>
        <p:blipFill rotWithShape="1">
          <a:blip r:embed="rId4">
            <a:alphaModFix/>
          </a:blip>
          <a:srcRect t="446" b="436"/>
          <a:stretch/>
        </p:blipFill>
        <p:spPr>
          <a:xfrm>
            <a:off x="6716275" y="1033039"/>
            <a:ext cx="1423998" cy="141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50" descr="Milken Educator Award Seal" title="Milken Logo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12125" y="2505825"/>
            <a:ext cx="1472550" cy="147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50" descr="Louisiana Public Interest Fellowship Award Seal" title="Public Interest Fellowship Seal.png"/>
          <p:cNvPicPr preferRelativeResize="0"/>
          <p:nvPr/>
        </p:nvPicPr>
        <p:blipFill rotWithShape="1">
          <a:blip r:embed="rId6">
            <a:alphaModFix/>
          </a:blip>
          <a:srcRect t="642" b="632"/>
          <a:stretch/>
        </p:blipFill>
        <p:spPr>
          <a:xfrm>
            <a:off x="5303425" y="2444185"/>
            <a:ext cx="1534250" cy="1514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50" descr="Teacher and Principal of the Year Award Seal" title="Teacher &amp; Principal of the Year Seal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20350" y="971638"/>
            <a:ext cx="1472550" cy="147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1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Meet the Current Overall State-Level Honorees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51" name="Google Shape;351;p51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4"/>
          <p:cNvSpPr txBox="1">
            <a:spLocks noGrp="1"/>
          </p:cNvSpPr>
          <p:nvPr>
            <p:ph type="title"/>
          </p:nvPr>
        </p:nvSpPr>
        <p:spPr>
          <a:xfrm>
            <a:off x="282475" y="4060950"/>
            <a:ext cx="7744800" cy="62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Meet the Overall Early Childhood Teacher and Leader of the Year</a:t>
            </a:r>
            <a:endParaRPr/>
          </a:p>
        </p:txBody>
      </p:sp>
      <p:sp>
        <p:nvSpPr>
          <p:cNvPr id="372" name="Google Shape;372;p54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373" name="Google Shape;373;p54" descr="Graphic with Headshot- 2027 Louisiana Early Childhood Teacher of the Year, Jillian Graves, St. Louis Academy Head Start, St. James Parish" title="ECTOY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50775" y="235925"/>
            <a:ext cx="2791074" cy="348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54" descr="Graphic with Headshot- 2027 Louisiana Early Childhood Leader of the Year, Sarah Corley, Louisiana State University at Alexandria Children's Center; Rapides Parish" title="ECLOY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44950" y="235925"/>
            <a:ext cx="2791074" cy="348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5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Timeline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80" name="Google Shape;380;p55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Timelines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393" name="Google Shape;393;p57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394" name="Google Shape;394;p57"/>
          <p:cNvSpPr txBox="1"/>
          <p:nvPr/>
        </p:nvSpPr>
        <p:spPr>
          <a:xfrm>
            <a:off x="238850" y="828650"/>
            <a:ext cx="8143200" cy="16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ublic Sans"/>
              <a:buChar char="●"/>
            </a:pPr>
            <a:r>
              <a:rPr lang="en" sz="1800" u="sng">
                <a:solidFill>
                  <a:schemeClr val="lt2"/>
                </a:solidFill>
                <a:latin typeface="Public Sans"/>
                <a:ea typeface="Public Sans"/>
                <a:cs typeface="Public Sans"/>
                <a:sym typeface="Public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Teacher/Principal of the Year</a:t>
            </a:r>
            <a:endParaRPr sz="1800">
              <a:solidFill>
                <a:schemeClr val="lt2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ublic Sans"/>
              <a:buChar char="●"/>
            </a:pPr>
            <a:r>
              <a:rPr lang="en" sz="1800" u="sng">
                <a:solidFill>
                  <a:schemeClr val="hlink"/>
                </a:solidFill>
                <a:latin typeface="Public Sans"/>
                <a:ea typeface="Public Sans"/>
                <a:cs typeface="Public Sans"/>
                <a:sym typeface="Public Sans"/>
                <a:hlinkClick r:id="rId4"/>
              </a:rPr>
              <a:t>Early Childhood Teacher/Leader of the Year</a:t>
            </a:r>
            <a:endParaRPr sz="1800">
              <a:solidFill>
                <a:schemeClr val="lt2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ublic Sans"/>
              <a:buChar char="●"/>
            </a:pPr>
            <a:r>
              <a:rPr lang="en" sz="1800" u="sng">
                <a:solidFill>
                  <a:schemeClr val="lt2"/>
                </a:solidFill>
                <a:latin typeface="Public Sans"/>
                <a:ea typeface="Public Sans"/>
                <a:cs typeface="Public Sans"/>
                <a:sym typeface="Public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 Teacher of the Year</a:t>
            </a:r>
            <a:endParaRPr sz="1800">
              <a:solidFill>
                <a:schemeClr val="lt2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65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Application Process and Materials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48" name="Google Shape;448;p65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7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Early Childhood Teacher and Leader of the Year Application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96" name="Google Shape;496;p72"/>
          <p:cNvSpPr txBox="1">
            <a:spLocks noGrp="1"/>
          </p:cNvSpPr>
          <p:nvPr>
            <p:ph type="body" idx="1"/>
          </p:nvPr>
        </p:nvSpPr>
        <p:spPr>
          <a:xfrm>
            <a:off x="249075" y="1055600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The Early Childhood Teacher and Leader of the Year application consists of the following components:</a:t>
            </a:r>
            <a:endParaRPr>
              <a:solidFill>
                <a:schemeClr val="dk2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>
                <a:solidFill>
                  <a:schemeClr val="dk2"/>
                </a:solidFill>
              </a:rPr>
              <a:t>Basic information, including a bio and social media quote  </a:t>
            </a:r>
            <a:endParaRPr>
              <a:solidFill>
                <a:schemeClr val="dk2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>
                <a:solidFill>
                  <a:schemeClr val="dk2"/>
                </a:solidFill>
              </a:rPr>
              <a:t>Résumé (limit: two pages)</a:t>
            </a:r>
            <a:endParaRPr>
              <a:solidFill>
                <a:schemeClr val="dk2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>
                <a:solidFill>
                  <a:schemeClr val="dk2"/>
                </a:solidFill>
              </a:rPr>
              <a:t>Link to teaching or leadership video (YouTube link)</a:t>
            </a:r>
            <a:endParaRPr>
              <a:solidFill>
                <a:schemeClr val="dk2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>
                <a:solidFill>
                  <a:schemeClr val="dk2"/>
                </a:solidFill>
              </a:rPr>
              <a:t>Lesson plan or meeting agenda which corresponds to the video</a:t>
            </a:r>
            <a:endParaRPr>
              <a:solidFill>
                <a:schemeClr val="dk2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>
                <a:solidFill>
                  <a:schemeClr val="dk2"/>
                </a:solidFill>
              </a:rPr>
              <a:t>Candidate consent form (waiver)</a:t>
            </a:r>
            <a:endParaRPr>
              <a:solidFill>
                <a:schemeClr val="dk2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>
                <a:solidFill>
                  <a:schemeClr val="dk2"/>
                </a:solidFill>
              </a:rPr>
              <a:t>Children and staff/personnel consent form (one for each person in videos/photos/etc.)</a:t>
            </a:r>
            <a:endParaRPr>
              <a:solidFill>
                <a:schemeClr val="dk2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>
                <a:solidFill>
                  <a:schemeClr val="dk2"/>
                </a:solidFill>
              </a:rPr>
              <a:t>Responses to three written reflection questions 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Click link to view the </a:t>
            </a:r>
            <a:r>
              <a:rPr lang="en" u="sng">
                <a:solidFill>
                  <a:schemeClr val="hlink"/>
                </a:solidFill>
                <a:hlinkClick r:id="rId3"/>
              </a:rPr>
              <a:t>Early Childhood Teacher and Leader of the Year Application</a:t>
            </a:r>
            <a:r>
              <a:rPr lang="en">
                <a:solidFill>
                  <a:schemeClr val="dk2"/>
                </a:solidFill>
              </a:rPr>
              <a:t>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497" name="Google Shape;497;p72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7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Early Childhood Teaching Video </a:t>
            </a:r>
            <a:endParaRPr/>
          </a:p>
        </p:txBody>
      </p:sp>
      <p:sp>
        <p:nvSpPr>
          <p:cNvPr id="524" name="Google Shape;524;p76"/>
          <p:cNvSpPr txBox="1">
            <a:spLocks noGrp="1"/>
          </p:cNvSpPr>
          <p:nvPr>
            <p:ph type="body" idx="1"/>
          </p:nvPr>
        </p:nvSpPr>
        <p:spPr>
          <a:xfrm>
            <a:off x="311700" y="823263"/>
            <a:ext cx="8520600" cy="35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teaching video is an opportunity to demonstrate effective instructional practices in an authentic classroom setting. 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Videos should not exceed 15 continuous minutes.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Candidates should demonstrate teaching through a lesson, learning experience, or classroom routine.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Clearly identify the activity, lesson objective, age group, and number of children in the video or submission description.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Select an experience that reflects who you are as a teacher and demonstrates your ability to engage children, facilitate learning, provide meaningful feedback, and extend children’s thinking.</a:t>
            </a: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2"/>
              </a:solidFill>
            </a:endParaRPr>
          </a:p>
        </p:txBody>
      </p:sp>
      <p:sp>
        <p:nvSpPr>
          <p:cNvPr id="525" name="Google Shape;525;p76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7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Early Childhood Teacher Video Scoring </a:t>
            </a:r>
            <a:endParaRPr/>
          </a:p>
        </p:txBody>
      </p:sp>
      <p:sp>
        <p:nvSpPr>
          <p:cNvPr id="531" name="Google Shape;531;p77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</a:rPr>
              <a:t>The state review team will </a:t>
            </a:r>
            <a:r>
              <a:rPr lang="en" sz="1700" b="1">
                <a:solidFill>
                  <a:schemeClr val="dk2"/>
                </a:solidFill>
              </a:rPr>
              <a:t>evaluate</a:t>
            </a:r>
            <a:r>
              <a:rPr lang="en" sz="1700">
                <a:solidFill>
                  <a:schemeClr val="dk2"/>
                </a:solidFill>
              </a:rPr>
              <a:t> the teacher video based on </a:t>
            </a:r>
            <a:r>
              <a:rPr lang="en" sz="1700" b="1">
                <a:solidFill>
                  <a:schemeClr val="dk2"/>
                </a:solidFill>
              </a:rPr>
              <a:t>four criteria</a:t>
            </a:r>
            <a:r>
              <a:rPr lang="en" sz="1700">
                <a:solidFill>
                  <a:schemeClr val="dk2"/>
                </a:solidFill>
              </a:rPr>
              <a:t>:</a:t>
            </a:r>
            <a:endParaRPr sz="1700">
              <a:solidFill>
                <a:schemeClr val="dk2"/>
              </a:solidFill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ublic Sans"/>
              <a:buChar char="●"/>
            </a:pPr>
            <a:r>
              <a:rPr lang="en" sz="1700">
                <a:solidFill>
                  <a:schemeClr val="dk2"/>
                </a:solidFill>
              </a:rPr>
              <a:t>Teacher Voice &amp; Presence</a:t>
            </a:r>
            <a:endParaRPr sz="1700">
              <a:solidFill>
                <a:schemeClr val="dk2"/>
              </a:solidFill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ublic Sans"/>
              <a:buChar char="●"/>
            </a:pPr>
            <a:r>
              <a:rPr lang="en" sz="1700">
                <a:solidFill>
                  <a:schemeClr val="dk2"/>
                </a:solidFill>
              </a:rPr>
              <a:t>Facilitation of Learning</a:t>
            </a:r>
            <a:endParaRPr sz="1700">
              <a:solidFill>
                <a:schemeClr val="dk2"/>
              </a:solidFill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ublic Sans"/>
              <a:buChar char="●"/>
            </a:pPr>
            <a:r>
              <a:rPr lang="en" sz="1700">
                <a:solidFill>
                  <a:schemeClr val="dk2"/>
                </a:solidFill>
              </a:rPr>
              <a:t>Language &amp; Feedback</a:t>
            </a:r>
            <a:endParaRPr sz="1700">
              <a:solidFill>
                <a:schemeClr val="dk2"/>
              </a:solidFill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Public Sans"/>
              <a:buChar char="●"/>
            </a:pPr>
            <a:r>
              <a:rPr lang="en" sz="1700">
                <a:solidFill>
                  <a:schemeClr val="dk2"/>
                </a:solidFill>
              </a:rPr>
              <a:t>Child Engagement &amp; Thinking</a:t>
            </a:r>
            <a:endParaRPr sz="17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</a:rPr>
              <a:t>Reviewers will consider how effectively the candidate leads the classroom, facilitates developmentally appropriate learning, uses language and feedback to extend learning, and engages children in meaningful thinking and interactions.</a:t>
            </a:r>
            <a:endParaRPr sz="17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</a:rPr>
              <a:t>View the </a:t>
            </a:r>
            <a:r>
              <a:rPr lang="en" sz="1700" u="sng">
                <a:solidFill>
                  <a:schemeClr val="l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Teacher Video Rubric</a:t>
            </a:r>
            <a:r>
              <a:rPr lang="en" sz="1700">
                <a:solidFill>
                  <a:schemeClr val="dk2"/>
                </a:solidFill>
              </a:rPr>
              <a:t>.</a:t>
            </a:r>
            <a:endParaRPr sz="17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700"/>
          </a:p>
        </p:txBody>
      </p:sp>
      <p:sp>
        <p:nvSpPr>
          <p:cNvPr id="532" name="Google Shape;532;p77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7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Early Childhood Leader Video </a:t>
            </a:r>
            <a:r>
              <a:rPr lang="en" sz="2700">
                <a:solidFill>
                  <a:schemeClr val="dk1"/>
                </a:solidFill>
              </a:rPr>
              <a:t> 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38" name="Google Shape;538;p78"/>
          <p:cNvSpPr txBox="1">
            <a:spLocks noGrp="1"/>
          </p:cNvSpPr>
          <p:nvPr>
            <p:ph type="body" idx="1"/>
          </p:nvPr>
        </p:nvSpPr>
        <p:spPr>
          <a:xfrm>
            <a:off x="311700" y="644900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leadership video is an opportunity to demonstrate effective leadership in an authentic professional setting.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Videos should not exceed 15 continuous minutes.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Candidates may demonstrate leadership by leading professional development or facilitating a meeting.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Clearly identify the type of activity, topic or agenda, and participants in the video or submission description.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Select an experience that reflects who you are as a leader and demonstrates your ability to communicate, engage others, make decisions, and support growth.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539" name="Google Shape;539;p78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7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Early Childhood Leadership Video Scoring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45" name="Google Shape;545;p79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8520600" cy="332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state review team will </a:t>
            </a:r>
            <a:r>
              <a:rPr lang="en" b="1">
                <a:solidFill>
                  <a:schemeClr val="dk2"/>
                </a:solidFill>
              </a:rPr>
              <a:t>evaluate</a:t>
            </a:r>
            <a:r>
              <a:rPr lang="en">
                <a:solidFill>
                  <a:schemeClr val="dk2"/>
                </a:solidFill>
              </a:rPr>
              <a:t> the leadership video based on </a:t>
            </a:r>
            <a:r>
              <a:rPr lang="en" b="1">
                <a:solidFill>
                  <a:schemeClr val="dk2"/>
                </a:solidFill>
              </a:rPr>
              <a:t>three criteria</a:t>
            </a:r>
            <a:r>
              <a:rPr lang="en">
                <a:solidFill>
                  <a:schemeClr val="dk2"/>
                </a:solidFill>
              </a:rPr>
              <a:t>: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Leader Voice &amp; Presence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Facilitation of Learning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Leadership Impact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Reviewers will consider how effectively the candidate leads and engages staff, facilitates learning, and supports professional growth and improvement.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View the </a:t>
            </a:r>
            <a:r>
              <a:rPr lang="en" u="sng">
                <a:solidFill>
                  <a:schemeClr val="hlink"/>
                </a:solidFill>
                <a:hlinkClick r:id="rId3"/>
              </a:rPr>
              <a:t>Leader Video Rubric</a:t>
            </a:r>
            <a:r>
              <a:rPr lang="en">
                <a:solidFill>
                  <a:schemeClr val="dk2"/>
                </a:solidFill>
              </a:rPr>
              <a:t>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79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8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Candidate and Student Consent Forms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52" name="Google Shape;552;p80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b="1">
                <a:solidFill>
                  <a:schemeClr val="dk2"/>
                </a:solidFill>
              </a:rPr>
              <a:t>Candidates must sign and submit</a:t>
            </a:r>
            <a:r>
              <a:rPr lang="en">
                <a:solidFill>
                  <a:schemeClr val="dk2"/>
                </a:solidFill>
              </a:rPr>
              <a:t> the Department’s </a:t>
            </a:r>
            <a:r>
              <a:rPr lang="en" b="1">
                <a:solidFill>
                  <a:schemeClr val="dk2"/>
                </a:solidFill>
              </a:rPr>
              <a:t>Candidate Consent Form</a:t>
            </a:r>
            <a:r>
              <a:rPr lang="en">
                <a:solidFill>
                  <a:schemeClr val="dk2"/>
                </a:solidFill>
              </a:rPr>
              <a:t> through the state-level online application portal.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b="1">
                <a:solidFill>
                  <a:schemeClr val="dk2"/>
                </a:solidFill>
              </a:rPr>
              <a:t>Students featured in the state-level application</a:t>
            </a:r>
            <a:r>
              <a:rPr lang="en">
                <a:solidFill>
                  <a:schemeClr val="dk2"/>
                </a:solidFill>
              </a:rPr>
              <a:t>—including in video, film, audio, photography, or other recordings—must have a </a:t>
            </a:r>
            <a:r>
              <a:rPr lang="en" b="1">
                <a:solidFill>
                  <a:schemeClr val="dk2"/>
                </a:solidFill>
              </a:rPr>
              <a:t>parent/guardian sign and submit</a:t>
            </a:r>
            <a:r>
              <a:rPr lang="en">
                <a:solidFill>
                  <a:schemeClr val="dk2"/>
                </a:solidFill>
              </a:rPr>
              <a:t> the Department’s </a:t>
            </a:r>
            <a:r>
              <a:rPr lang="en" b="1">
                <a:solidFill>
                  <a:schemeClr val="dk2"/>
                </a:solidFill>
              </a:rPr>
              <a:t>Student Consent Form</a:t>
            </a:r>
            <a:r>
              <a:rPr lang="en">
                <a:solidFill>
                  <a:schemeClr val="dk2"/>
                </a:solidFill>
              </a:rPr>
              <a:t>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b="1">
                <a:solidFill>
                  <a:schemeClr val="dk2"/>
                </a:solidFill>
              </a:rPr>
              <a:t>Whenever possible, combine all Student Consent Forms into a single PDF</a:t>
            </a:r>
            <a:r>
              <a:rPr lang="en">
                <a:solidFill>
                  <a:schemeClr val="dk2"/>
                </a:solidFill>
              </a:rPr>
              <a:t> and upload the document to the state-level online application portal.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An alternative submission option is available for candidates who do not have access to a scanner.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View the </a:t>
            </a:r>
            <a:r>
              <a:rPr lang="en" u="sng">
                <a:solidFill>
                  <a:schemeClr val="hlink"/>
                </a:solidFill>
                <a:hlinkClick r:id="rId3"/>
              </a:rPr>
              <a:t>Candidate Consent Form</a:t>
            </a:r>
            <a:r>
              <a:rPr lang="en">
                <a:solidFill>
                  <a:schemeClr val="dk2"/>
                </a:solidFill>
              </a:rPr>
              <a:t>.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View the </a:t>
            </a:r>
            <a:r>
              <a:rPr lang="en" u="sng">
                <a:solidFill>
                  <a:schemeClr val="hlink"/>
                </a:solidFill>
                <a:hlinkClick r:id="rId4"/>
              </a:rPr>
              <a:t>Student Consent Form</a:t>
            </a:r>
            <a:r>
              <a:rPr lang="en">
                <a:solidFill>
                  <a:schemeClr val="dk2"/>
                </a:solidFill>
              </a:rPr>
              <a:t>.</a:t>
            </a: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553" name="Google Shape;553;p80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81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School System-Level Process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59" name="Google Shape;559;p81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8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Early Childhood Application Process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86" name="Google Shape;586;p85"/>
          <p:cNvSpPr txBox="1">
            <a:spLocks noGrp="1"/>
          </p:cNvSpPr>
          <p:nvPr>
            <p:ph type="body" idx="1"/>
          </p:nvPr>
        </p:nvSpPr>
        <p:spPr>
          <a:xfrm>
            <a:off x="354800" y="712925"/>
            <a:ext cx="8520600" cy="36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Nominated candidates</a:t>
            </a:r>
            <a:r>
              <a:rPr lang="en">
                <a:solidFill>
                  <a:schemeClr val="dk2"/>
                </a:solidFill>
              </a:rPr>
              <a:t> from the following early childhood settings are </a:t>
            </a:r>
            <a:r>
              <a:rPr lang="en" b="1">
                <a:solidFill>
                  <a:schemeClr val="dk2"/>
                </a:solidFill>
              </a:rPr>
              <a:t>invited to submit an application:</a:t>
            </a:r>
            <a:endParaRPr b="1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ublic Sans"/>
              <a:buChar char="●"/>
            </a:pPr>
            <a:r>
              <a:rPr lang="en">
                <a:solidFill>
                  <a:schemeClr val="dk2"/>
                </a:solidFill>
              </a:rPr>
              <a:t>Certified Type III Centers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ublic Sans"/>
              <a:buChar char="●"/>
            </a:pPr>
            <a:r>
              <a:rPr lang="en">
                <a:solidFill>
                  <a:schemeClr val="dk2"/>
                </a:solidFill>
              </a:rPr>
              <a:t>CCAP-certified Family Child Care Sites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ublic Sans"/>
              <a:buChar char="●"/>
            </a:pPr>
            <a:r>
              <a:rPr lang="en">
                <a:solidFill>
                  <a:schemeClr val="dk2"/>
                </a:solidFill>
              </a:rPr>
              <a:t>Head Start Centers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ublic Sans"/>
              <a:buChar char="●"/>
            </a:pPr>
            <a:r>
              <a:rPr lang="en">
                <a:solidFill>
                  <a:schemeClr val="dk2"/>
                </a:solidFill>
              </a:rPr>
              <a:t>Early Head Start Centers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587" name="Google Shape;587;p85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8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Early Childhood Application Process Continued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93" name="Google Shape;593;p86"/>
          <p:cNvSpPr txBox="1">
            <a:spLocks noGrp="1"/>
          </p:cNvSpPr>
          <p:nvPr>
            <p:ph type="body" idx="1"/>
          </p:nvPr>
        </p:nvSpPr>
        <p:spPr>
          <a:xfrm>
            <a:off x="354800" y="712925"/>
            <a:ext cx="8520600" cy="36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Important Information</a:t>
            </a:r>
            <a:endParaRPr b="1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ublic Sans"/>
              <a:buChar char="●"/>
            </a:pPr>
            <a:r>
              <a:rPr lang="en" b="1">
                <a:solidFill>
                  <a:schemeClr val="dk2"/>
                </a:solidFill>
              </a:rPr>
              <a:t>Candidates who were not nominated may also submit an application.</a:t>
            </a:r>
            <a:endParaRPr b="1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PreK teachers and principals</a:t>
            </a:r>
            <a:r>
              <a:rPr lang="en">
                <a:solidFill>
                  <a:schemeClr val="dk2"/>
                </a:solidFill>
              </a:rPr>
              <a:t> at schools serving multiple grade levels (e.g., PreK–5, PreK–8, PreK–12) should apply through the </a:t>
            </a:r>
            <a:r>
              <a:rPr lang="en" b="1">
                <a:solidFill>
                  <a:schemeClr val="dk2"/>
                </a:solidFill>
              </a:rPr>
              <a:t>Teacher/Principal of the Year program</a:t>
            </a:r>
            <a:r>
              <a:rPr lang="en">
                <a:solidFill>
                  <a:schemeClr val="dk2"/>
                </a:solidFill>
              </a:rPr>
              <a:t> instead.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Candidates may seek support from </a:t>
            </a:r>
            <a:r>
              <a:rPr lang="en" b="1">
                <a:solidFill>
                  <a:schemeClr val="dk2"/>
                </a:solidFill>
              </a:rPr>
              <a:t>friends, family, Community Network Lead Agency staff, and Child Care Resource and Referral Agency staff</a:t>
            </a:r>
            <a:r>
              <a:rPr lang="en">
                <a:solidFill>
                  <a:schemeClr val="dk2"/>
                </a:solidFill>
              </a:rPr>
              <a:t> when completing their application.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To be named a </a:t>
            </a:r>
            <a:r>
              <a:rPr lang="en" b="1">
                <a:solidFill>
                  <a:schemeClr val="dk2"/>
                </a:solidFill>
              </a:rPr>
              <a:t>state-level honoree, candidates must be approved by their operating authority.</a:t>
            </a:r>
            <a:endParaRPr b="1">
              <a:solidFill>
                <a:schemeClr val="dk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594" name="Google Shape;594;p86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87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Informational Calls for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Candidates and Stakeholders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00" name="Google Shape;600;p87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8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Candidate and Stakeholder Calls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06" name="Google Shape;606;p88"/>
          <p:cNvSpPr txBox="1">
            <a:spLocks noGrp="1"/>
          </p:cNvSpPr>
          <p:nvPr>
            <p:ph type="body" idx="1"/>
          </p:nvPr>
        </p:nvSpPr>
        <p:spPr>
          <a:xfrm>
            <a:off x="311700" y="712925"/>
            <a:ext cx="8520600" cy="36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At key phases throughout the process, the Department will offer </a:t>
            </a:r>
            <a:r>
              <a:rPr lang="en" b="1" u="sng">
                <a:solidFill>
                  <a:schemeClr val="hlink"/>
                </a:solidFill>
                <a:hlinkClick r:id="rId3"/>
              </a:rPr>
              <a:t>informational and help desk calls</a:t>
            </a:r>
            <a:r>
              <a:rPr lang="en">
                <a:solidFill>
                  <a:schemeClr val="dk2"/>
                </a:solidFill>
              </a:rPr>
              <a:t> for school system coordinators, candidates and stakeholders.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Informational Calls</a:t>
            </a:r>
            <a:endParaRPr b="1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Provide updates and guidance on the Teacher/Principal, New Teacher, and Early Childhood Teacher/Leader of the Year programs.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Cover the application process, timeline, requirements and other key information.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607" name="Google Shape;607;p88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8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Candidate and Stakeholder Calls Continued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13" name="Google Shape;613;p89"/>
          <p:cNvSpPr txBox="1">
            <a:spLocks noGrp="1"/>
          </p:cNvSpPr>
          <p:nvPr>
            <p:ph type="body" idx="1"/>
          </p:nvPr>
        </p:nvSpPr>
        <p:spPr>
          <a:xfrm>
            <a:off x="311700" y="712925"/>
            <a:ext cx="8520600" cy="36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Help Desk Calls</a:t>
            </a:r>
            <a:endParaRPr b="1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Provide technical support and assistance with the online application portal.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Stay Informed</a:t>
            </a:r>
            <a:endParaRPr b="1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Call information will be shared with school system coordinators and through Department communications, including the LDOE Weekly Newsletter.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614" name="Google Shape;614;p89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90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Next Steps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20" name="Google Shape;620;p90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9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Next Steps for Coordinators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26" name="Google Shape;626;p91"/>
          <p:cNvSpPr txBox="1">
            <a:spLocks noGrp="1"/>
          </p:cNvSpPr>
          <p:nvPr>
            <p:ph type="body" idx="1"/>
          </p:nvPr>
        </p:nvSpPr>
        <p:spPr>
          <a:xfrm>
            <a:off x="311700" y="814700"/>
            <a:ext cx="85206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Review the application materials and resources</a:t>
            </a:r>
            <a:r>
              <a:rPr lang="en">
                <a:solidFill>
                  <a:schemeClr val="dk2"/>
                </a:solidFill>
              </a:rPr>
              <a:t> available on the </a:t>
            </a:r>
            <a:r>
              <a:rPr lang="en" u="sng">
                <a:solidFill>
                  <a:schemeClr val="hlink"/>
                </a:solidFill>
                <a:hlinkClick r:id="rId3"/>
              </a:rPr>
              <a:t>Staff and Educator Awards</a:t>
            </a:r>
            <a:r>
              <a:rPr lang="en">
                <a:solidFill>
                  <a:srgbClr val="000000"/>
                </a:solidFill>
              </a:rPr>
              <a:t> page.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Conduct your local selection process</a:t>
            </a:r>
            <a:r>
              <a:rPr lang="en">
                <a:solidFill>
                  <a:schemeClr val="dk2"/>
                </a:solidFill>
              </a:rPr>
              <a:t> and identify your system-level honorees.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Submit your selected candidates</a:t>
            </a:r>
            <a:r>
              <a:rPr lang="en">
                <a:solidFill>
                  <a:schemeClr val="dk2"/>
                </a:solidFill>
              </a:rPr>
              <a:t> to the appropriate state-level process by the established deadlines.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Ensure candidates are properly vetted and approved</a:t>
            </a:r>
            <a:r>
              <a:rPr lang="en">
                <a:solidFill>
                  <a:schemeClr val="dk2"/>
                </a:solidFill>
              </a:rPr>
              <a:t> by the school system before submission.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Know that every candidate submitted to the state-level process is eligible for consideration as an overall state-level honoree.</a:t>
            </a:r>
            <a:endParaRPr b="1"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627" name="Google Shape;627;p91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32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9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Next Steps for Candidates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33" name="Google Shape;633;p92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Review the application requirements and resources</a:t>
            </a:r>
            <a:r>
              <a:rPr lang="en">
                <a:solidFill>
                  <a:schemeClr val="dk2"/>
                </a:solidFill>
              </a:rPr>
              <a:t> available on the </a:t>
            </a:r>
            <a:r>
              <a:rPr lang="en" u="sng">
                <a:solidFill>
                  <a:schemeClr val="hlink"/>
                </a:solidFill>
                <a:hlinkClick r:id="rId3"/>
              </a:rPr>
              <a:t>Staff and Educator Awards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chemeClr val="dk2"/>
                </a:solidFill>
              </a:rPr>
              <a:t>page.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Begin preparing application materials early</a:t>
            </a:r>
            <a:r>
              <a:rPr lang="en">
                <a:solidFill>
                  <a:schemeClr val="dk2"/>
                </a:solidFill>
              </a:rPr>
              <a:t> and maintain electronic copies for future use and submission.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Participate in informational and help desk calls</a:t>
            </a:r>
            <a:r>
              <a:rPr lang="en">
                <a:solidFill>
                  <a:schemeClr val="dk2"/>
                </a:solidFill>
              </a:rPr>
              <a:t> to receive guidance and support throughout the state-level application process.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When the online portal opens, submit your completed application</a:t>
            </a:r>
            <a:r>
              <a:rPr lang="en">
                <a:solidFill>
                  <a:schemeClr val="dk2"/>
                </a:solidFill>
              </a:rPr>
              <a:t> through the appropriate state-level application portal.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Start early. Tell your story. Showcase your impact. Enjoy the process!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634" name="Google Shape;634;p92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33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93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Online Portals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40" name="Google Shape;640;p93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34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9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1"/>
                </a:solidFill>
              </a:rPr>
              <a:t>Application Submission  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46" name="Google Shape;646;p94"/>
          <p:cNvSpPr txBox="1">
            <a:spLocks noGrp="1"/>
          </p:cNvSpPr>
          <p:nvPr>
            <p:ph type="body" idx="1"/>
          </p:nvPr>
        </p:nvSpPr>
        <p:spPr>
          <a:xfrm>
            <a:off x="241800" y="667075"/>
            <a:ext cx="8520600" cy="37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Program coordinators will be notified when the state-level application submission process opens.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Teacher, Principal and New Teacher of the Year:</a:t>
            </a:r>
            <a:r>
              <a:rPr lang="en">
                <a:solidFill>
                  <a:schemeClr val="dk2"/>
                </a:solidFill>
              </a:rPr>
              <a:t> Applications will be submitted through the state’s online application portals. Links will be available on the </a:t>
            </a:r>
            <a:r>
              <a:rPr lang="en" u="sng">
                <a:solidFill>
                  <a:schemeClr val="hlink"/>
                </a:solidFill>
                <a:hlinkClick r:id="rId3"/>
              </a:rPr>
              <a:t>Staff and Educator Awards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chemeClr val="dk2"/>
                </a:solidFill>
              </a:rPr>
              <a:t>page when the portals open.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Early Childhood Teacher/Leader of the Year:</a:t>
            </a:r>
            <a:r>
              <a:rPr lang="en">
                <a:solidFill>
                  <a:schemeClr val="dk2"/>
                </a:solidFill>
              </a:rPr>
              <a:t> Application submission information and instructions will be provided to stakeholders. 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School systems will be asked to verify</a:t>
            </a:r>
            <a:r>
              <a:rPr lang="en">
                <a:solidFill>
                  <a:schemeClr val="dk2"/>
                </a:solidFill>
              </a:rPr>
              <a:t> the names of their state-level candidates.</a:t>
            </a:r>
            <a:endParaRPr sz="1100"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647" name="Google Shape;647;p94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35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9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1"/>
                </a:solidFill>
              </a:rPr>
              <a:t>Submission Dates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53" name="Google Shape;653;p95"/>
          <p:cNvSpPr txBox="1">
            <a:spLocks noGrp="1"/>
          </p:cNvSpPr>
          <p:nvPr>
            <p:ph type="body" idx="1"/>
          </p:nvPr>
        </p:nvSpPr>
        <p:spPr>
          <a:xfrm>
            <a:off x="218300" y="841825"/>
            <a:ext cx="8520600" cy="37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State-level candidates are responsible for submitting their application materials by the applicable deadline.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Applications for Teacher/Principal of the Year, New Teacher of the Year, and Early Childhood Teacher/Leader of the Year are due by </a:t>
            </a:r>
            <a:r>
              <a:rPr lang="en" b="1">
                <a:solidFill>
                  <a:schemeClr val="dk2"/>
                </a:solidFill>
              </a:rPr>
              <a:t>11:59 p.m. on January 14</a:t>
            </a:r>
            <a:r>
              <a:rPr lang="en">
                <a:solidFill>
                  <a:schemeClr val="dk2"/>
                </a:solidFill>
              </a:rPr>
              <a:t>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7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654" name="Google Shape;654;p95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36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96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Resources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60" name="Google Shape;660;p96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37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9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Resources for Award Programs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66" name="Google Shape;666;p97"/>
          <p:cNvSpPr txBox="1">
            <a:spLocks noGrp="1"/>
          </p:cNvSpPr>
          <p:nvPr>
            <p:ph type="body" idx="1"/>
          </p:nvPr>
        </p:nvSpPr>
        <p:spPr>
          <a:xfrm>
            <a:off x="311700" y="801950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Application materials, timelines, and information about the Teacher/Principal, New Teacher, and Early Childhood Teacher/Leader of the Year programs may be found on the </a:t>
            </a:r>
            <a:r>
              <a:rPr lang="en" u="sng">
                <a:solidFill>
                  <a:schemeClr val="hlink"/>
                </a:solidFill>
                <a:hlinkClick r:id="rId3"/>
              </a:rPr>
              <a:t>Staff and Educator Awards</a:t>
            </a:r>
            <a:r>
              <a:rPr lang="en">
                <a:solidFill>
                  <a:schemeClr val="dk2"/>
                </a:solidFill>
              </a:rPr>
              <a:t> page.  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See also the next slides which contains hyperlinks to all application materials.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667" name="Google Shape;667;p97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38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9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Teacher and Principal of the Year Materials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73" name="Google Shape;673;p98"/>
          <p:cNvSpPr txBox="1">
            <a:spLocks noGrp="1"/>
          </p:cNvSpPr>
          <p:nvPr>
            <p:ph type="body" idx="1"/>
          </p:nvPr>
        </p:nvSpPr>
        <p:spPr>
          <a:xfrm>
            <a:off x="311700" y="799050"/>
            <a:ext cx="8520600" cy="374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Please share the links below with your candidates for easy access to all application materials. </a:t>
            </a:r>
            <a:endParaRPr sz="2100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Application- Principal of the Year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u="sng">
                <a:solidFill>
                  <a:schemeClr val="hlink"/>
                </a:solidFill>
                <a:hlinkClick r:id="rId4"/>
              </a:rPr>
              <a:t>Application- Teacher of the Year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u="sng">
                <a:solidFill>
                  <a:schemeClr val="hlink"/>
                </a:solidFill>
                <a:hlinkClick r:id="rId5"/>
              </a:rPr>
              <a:t>Consent Form- Candidate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u="sng">
                <a:solidFill>
                  <a:schemeClr val="hlink"/>
                </a:solidFill>
                <a:hlinkClick r:id="rId6"/>
              </a:rPr>
              <a:t>Consent Form- Student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u="sng">
                <a:solidFill>
                  <a:schemeClr val="hlink"/>
                </a:solidFill>
                <a:hlinkClick r:id="rId7"/>
              </a:rPr>
              <a:t>Candidate Recommendation Form</a:t>
            </a:r>
            <a:r>
              <a:rPr lang="en">
                <a:solidFill>
                  <a:schemeClr val="dk2"/>
                </a:solidFill>
              </a:rPr>
              <a:t> (Optional)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u="sng">
                <a:solidFill>
                  <a:schemeClr val="hlink"/>
                </a:solidFill>
                <a:hlinkClick r:id="rId8"/>
              </a:rPr>
              <a:t>Example Bios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u="sng">
                <a:solidFill>
                  <a:schemeClr val="hlink"/>
                </a:solidFill>
                <a:hlinkClick r:id="rId9"/>
              </a:rPr>
              <a:t>Professional Bio Guidelines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674" name="Google Shape;674;p98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39</a:t>
            </a:fld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10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Early Childhood Teacher and Leader of the Year Materials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94" name="Google Shape;694;p101"/>
          <p:cNvSpPr txBox="1">
            <a:spLocks noGrp="1"/>
          </p:cNvSpPr>
          <p:nvPr>
            <p:ph type="body" idx="1"/>
          </p:nvPr>
        </p:nvSpPr>
        <p:spPr>
          <a:xfrm>
            <a:off x="311700" y="1126050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Please share the links below with your candidates for easy access to all application materials. 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Application- Early Childhood Teacher and Leader of the Year </a:t>
            </a:r>
            <a:endParaRPr>
              <a:solidFill>
                <a:schemeClr val="lt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4"/>
              </a:rPr>
              <a:t>Application Guidance- Early Childhood Teacher and Leader of the Year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5"/>
              </a:rPr>
              <a:t>Consent Form- Candidate</a:t>
            </a:r>
            <a:r>
              <a:rPr lang="en"/>
              <a:t> </a:t>
            </a:r>
            <a:endParaRPr>
              <a:solidFill>
                <a:schemeClr val="lt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6"/>
              </a:rPr>
              <a:t>Consent Form- Student</a:t>
            </a:r>
            <a:endParaRPr>
              <a:solidFill>
                <a:schemeClr val="lt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>
              <a:solidFill>
                <a:srgbClr val="20B6A6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sz="1500">
              <a:solidFill>
                <a:srgbClr val="385463"/>
              </a:solidFill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695" name="Google Shape;695;p101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40</a:t>
            </a:fld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106"/>
          <p:cNvSpPr txBox="1">
            <a:spLocks noGrp="1"/>
          </p:cNvSpPr>
          <p:nvPr>
            <p:ph type="ctrTitle"/>
          </p:nvPr>
        </p:nvSpPr>
        <p:spPr>
          <a:xfrm>
            <a:off x="421725" y="628300"/>
            <a:ext cx="8221200" cy="10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Contact for Questions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28" name="Google Shape;728;p106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41</a:t>
            </a:fld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10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Questions? We’re Here to Help 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34" name="Google Shape;734;p107"/>
          <p:cNvSpPr txBox="1">
            <a:spLocks noGrp="1"/>
          </p:cNvSpPr>
          <p:nvPr>
            <p:ph type="body" idx="1"/>
          </p:nvPr>
        </p:nvSpPr>
        <p:spPr>
          <a:xfrm>
            <a:off x="358675" y="939325"/>
            <a:ext cx="8520600" cy="27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Teacher/Principal of the Year: </a:t>
            </a:r>
            <a:r>
              <a:rPr lang="en" u="sng">
                <a:solidFill>
                  <a:schemeClr val="hlink"/>
                </a:solidFill>
                <a:hlinkClick r:id="rId3"/>
              </a:rPr>
              <a:t>excellenteducators@la.gov</a:t>
            </a:r>
            <a:r>
              <a:rPr lang="en">
                <a:solidFill>
                  <a:schemeClr val="dk2"/>
                </a:solidFill>
              </a:rPr>
              <a:t>  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New Teacher of the Year: </a:t>
            </a:r>
            <a:r>
              <a:rPr lang="en" u="sng">
                <a:solidFill>
                  <a:schemeClr val="hlink"/>
                </a:solidFill>
                <a:hlinkClick r:id="rId4"/>
              </a:rPr>
              <a:t>mentorandcontentleaders@la.gov</a:t>
            </a:r>
            <a:r>
              <a:rPr lang="en">
                <a:solidFill>
                  <a:schemeClr val="dk2"/>
                </a:solidFill>
              </a:rPr>
              <a:t>  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Early Childhood Teacher/Leader of the Year: </a:t>
            </a:r>
            <a:r>
              <a:rPr lang="en" u="sng">
                <a:solidFill>
                  <a:schemeClr val="hlink"/>
                </a:solidFill>
                <a:hlinkClick r:id="rId5"/>
              </a:rPr>
              <a:t>brandee.david@la.gov</a:t>
            </a:r>
            <a:r>
              <a:rPr lang="en">
                <a:solidFill>
                  <a:schemeClr val="dk2"/>
                </a:solidFill>
              </a:rPr>
              <a:t>   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735" name="Google Shape;735;p107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42</a:t>
            </a:fld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08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Thank You For Your Participation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41" name="Google Shape;741;p108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43</a:t>
            </a:fld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10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 </a:t>
            </a:r>
            <a:endParaRPr/>
          </a:p>
        </p:txBody>
      </p:sp>
      <p:sp>
        <p:nvSpPr>
          <p:cNvPr id="747" name="Google Shape;747;p109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48183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We appreciate your </a:t>
            </a:r>
            <a:r>
              <a:rPr lang="en" b="1">
                <a:solidFill>
                  <a:schemeClr val="dk2"/>
                </a:solidFill>
              </a:rPr>
              <a:t>partnership in celebrating excellence.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Together, we celebrate the educators and school support professionals who make a difference for Louisiana students every day.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We look forward to working with you throughout the year!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8" name="Google Shape;748;p109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44</a:t>
            </a:fld>
            <a:endParaRPr/>
          </a:p>
        </p:txBody>
      </p:sp>
      <p:pic>
        <p:nvPicPr>
          <p:cNvPr id="749" name="Google Shape;749;p109" descr="Education Excellence Seal" title="Education Excellence Seal.pn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436" b="446"/>
          <a:stretch/>
        </p:blipFill>
        <p:spPr>
          <a:xfrm>
            <a:off x="5286900" y="285000"/>
            <a:ext cx="3553500" cy="3522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DOE">
  <a:themeElements>
    <a:clrScheme name="Simple Light">
      <a:dk1>
        <a:srgbClr val="3B1A53"/>
      </a:dk1>
      <a:lt1>
        <a:srgbClr val="FFFFFF"/>
      </a:lt1>
      <a:dk2>
        <a:srgbClr val="434343"/>
      </a:dk2>
      <a:lt2>
        <a:srgbClr val="377E90"/>
      </a:lt2>
      <a:accent1>
        <a:srgbClr val="3B1A53"/>
      </a:accent1>
      <a:accent2>
        <a:srgbClr val="EBE8EE"/>
      </a:accent2>
      <a:accent3>
        <a:srgbClr val="C44B27"/>
      </a:accent3>
      <a:accent4>
        <a:srgbClr val="F9EDE9"/>
      </a:accent4>
      <a:accent5>
        <a:srgbClr val="CD873D"/>
      </a:accent5>
      <a:accent6>
        <a:srgbClr val="D0E7EB"/>
      </a:accent6>
      <a:hlink>
        <a:srgbClr val="377E9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1980</Words>
  <Application>Microsoft Office PowerPoint</Application>
  <PresentationFormat>On-screen Show (16:9)</PresentationFormat>
  <Paragraphs>275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Public Sans</vt:lpstr>
      <vt:lpstr>Arial</vt:lpstr>
      <vt:lpstr>Public Sans Medium</vt:lpstr>
      <vt:lpstr>LDOE</vt:lpstr>
      <vt:lpstr>Early Childhood Teacher and Leader of the Year Programs </vt:lpstr>
      <vt:lpstr>Agenda</vt:lpstr>
      <vt:lpstr>Teacher/Principal, New Teacher + Early Childhood Teacher/Leader of the Year Programs </vt:lpstr>
      <vt:lpstr>Louisiana’s Teacher/Principal, New Teacher + Early Childhood Teacher/Leader of the Year Programs</vt:lpstr>
      <vt:lpstr>Meet Our Partners</vt:lpstr>
      <vt:lpstr>Dream Teachers</vt:lpstr>
      <vt:lpstr>Louisiana Association of Principals (LAP)</vt:lpstr>
      <vt:lpstr>Benefits of Participation </vt:lpstr>
      <vt:lpstr>Benefits to Schools/School Systems/Communities </vt:lpstr>
      <vt:lpstr>Benefits to Candidates </vt:lpstr>
      <vt:lpstr>21st Annual Cecil J. Picard Educator Excellence Awards Gala  </vt:lpstr>
      <vt:lpstr>Educator Excellence Awards Gala Continued  </vt:lpstr>
      <vt:lpstr>Honorees at the Gala  </vt:lpstr>
      <vt:lpstr>Meet the Current Overall State-Level Honorees</vt:lpstr>
      <vt:lpstr>Meet the Overall Early Childhood Teacher and Leader of the Year</vt:lpstr>
      <vt:lpstr>Timeline</vt:lpstr>
      <vt:lpstr>Timelines </vt:lpstr>
      <vt:lpstr>Application Process and Materials </vt:lpstr>
      <vt:lpstr>Early Childhood Teacher and Leader of the Year Application </vt:lpstr>
      <vt:lpstr>Early Childhood Teaching Video </vt:lpstr>
      <vt:lpstr>Early Childhood Teacher Video Scoring </vt:lpstr>
      <vt:lpstr>Early Childhood Leader Video    </vt:lpstr>
      <vt:lpstr>Early Childhood Leadership Video Scoring</vt:lpstr>
      <vt:lpstr>Candidate and Student Consent Forms  </vt:lpstr>
      <vt:lpstr>School System-Level Process</vt:lpstr>
      <vt:lpstr>Early Childhood Application Process   </vt:lpstr>
      <vt:lpstr>Early Childhood Application Process Continued   </vt:lpstr>
      <vt:lpstr>Informational Calls for  Candidates and Stakeholders</vt:lpstr>
      <vt:lpstr>Candidate and Stakeholder Calls  </vt:lpstr>
      <vt:lpstr>Candidate and Stakeholder Calls Continued  </vt:lpstr>
      <vt:lpstr>Next Steps </vt:lpstr>
      <vt:lpstr>Next Steps for Coordinators  </vt:lpstr>
      <vt:lpstr>Next Steps for Candidates  </vt:lpstr>
      <vt:lpstr>Online Portals</vt:lpstr>
      <vt:lpstr>Application Submission     </vt:lpstr>
      <vt:lpstr>Submission Dates   </vt:lpstr>
      <vt:lpstr>Resources</vt:lpstr>
      <vt:lpstr>Resources for Award Programs   </vt:lpstr>
      <vt:lpstr>Teacher and Principal of the Year Materials  </vt:lpstr>
      <vt:lpstr>Early Childhood Teacher and Leader of the Year Materials    </vt:lpstr>
      <vt:lpstr>Contact for Questions</vt:lpstr>
      <vt:lpstr>Questions? We’re Here to Help  </vt:lpstr>
      <vt:lpstr>Thank You For Your Participation  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Kelly Stomps</cp:lastModifiedBy>
  <cp:revision>6</cp:revision>
  <dcterms:modified xsi:type="dcterms:W3CDTF">2026-09-25T19:49:28Z</dcterms:modified>
</cp:coreProperties>
</file>