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5143500" cx="9144000"/>
  <p:notesSz cx="6858000" cy="9144000"/>
  <p:embeddedFontLst>
    <p:embeddedFont>
      <p:font typeface="Source Sans 3 Medium"/>
      <p:regular r:id="rId67"/>
      <p:bold r:id="rId68"/>
      <p:italic r:id="rId69"/>
      <p:boldItalic r:id="rId70"/>
    </p:embeddedFont>
    <p:embeddedFont>
      <p:font typeface="Public Sans Medium"/>
      <p:regular r:id="rId71"/>
      <p:bold r:id="rId72"/>
      <p:italic r:id="rId73"/>
      <p:boldItalic r:id="rId74"/>
    </p:embeddedFont>
    <p:embeddedFont>
      <p:font typeface="Public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ublicSansMedium-italic.fntdata"/><Relationship Id="rId72" Type="http://schemas.openxmlformats.org/officeDocument/2006/relationships/font" Target="fonts/PublicSansMedium-bold.fntdata"/><Relationship Id="rId31" Type="http://schemas.openxmlformats.org/officeDocument/2006/relationships/slide" Target="slides/slide25.xml"/><Relationship Id="rId75" Type="http://schemas.openxmlformats.org/officeDocument/2006/relationships/font" Target="fonts/PublicSans-regular.fntdata"/><Relationship Id="rId30" Type="http://schemas.openxmlformats.org/officeDocument/2006/relationships/slide" Target="slides/slide24.xml"/><Relationship Id="rId74" Type="http://schemas.openxmlformats.org/officeDocument/2006/relationships/font" Target="fonts/PublicSansMedium-boldItalic.fntdata"/><Relationship Id="rId33" Type="http://schemas.openxmlformats.org/officeDocument/2006/relationships/slide" Target="slides/slide27.xml"/><Relationship Id="rId77" Type="http://schemas.openxmlformats.org/officeDocument/2006/relationships/font" Target="fonts/PublicSans-italic.fntdata"/><Relationship Id="rId32" Type="http://schemas.openxmlformats.org/officeDocument/2006/relationships/slide" Target="slides/slide26.xml"/><Relationship Id="rId76" Type="http://schemas.openxmlformats.org/officeDocument/2006/relationships/font" Target="fonts/PublicSans-bold.fntdata"/><Relationship Id="rId35" Type="http://schemas.openxmlformats.org/officeDocument/2006/relationships/slide" Target="slides/slide29.xml"/><Relationship Id="rId34" Type="http://schemas.openxmlformats.org/officeDocument/2006/relationships/slide" Target="slides/slide28.xml"/><Relationship Id="rId78" Type="http://schemas.openxmlformats.org/officeDocument/2006/relationships/font" Target="fonts/PublicSans-boldItalic.fntdata"/><Relationship Id="rId71" Type="http://schemas.openxmlformats.org/officeDocument/2006/relationships/font" Target="fonts/PublicSansMedium-regular.fntdata"/><Relationship Id="rId70" Type="http://schemas.openxmlformats.org/officeDocument/2006/relationships/font" Target="fonts/SourceSans3Medium-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SourceSans3Medium-bold.fntdata"/><Relationship Id="rId23" Type="http://schemas.openxmlformats.org/officeDocument/2006/relationships/slide" Target="slides/slide17.xml"/><Relationship Id="rId67" Type="http://schemas.openxmlformats.org/officeDocument/2006/relationships/font" Target="fonts/SourceSans3Medium-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Sans3Medium-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8dab495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8dab495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309c59f5e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6309c59f5e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e3de8d80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6e3de8d80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62e141db6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62e141db6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14eb882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14eb882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4d12139b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4d12139b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ad59f9c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bad59f9c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e3de8d80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e3de8d80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6549c4739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6549c4739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c6549c4739_2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c6549c4739_2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c6549c4739_2_8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c6549c4739_2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c6549c4739_2_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c6549c4739_2_9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da284779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7da284779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309c59f5e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6309c59f5e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309c59f5e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6309c59f5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0129a03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f0129a03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f0129a03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f0129a03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3251a26ff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3251a26ff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b4d12139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b4d12139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f564c8b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6f564c8b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63251a26f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63251a26f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4d12139b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4d12139b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bad59f9c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bad59f9c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da28477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da28477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bad59f9c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bad59f9c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bae91afd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bae91afd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b4d12139b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b4d12139b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859d3392c6_4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859d3392c6_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6309c59f5e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6309c59f5e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6309c59f5e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6309c59f5e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2e141db6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62e141db6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6309c59f5e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6309c59f5e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6309c59f5e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6309c59f5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7da284779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7da284779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83e1906c1f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83e1906c1f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62e141db6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62e141db6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78dab4951c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78dab4951c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62e141db6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62e141db6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63251a26f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63251a26f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6309c59f5e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6309c59f5e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6309c59f5e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6309c59f5e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309c59f5e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6309c59f5e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6309c59f5e_2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6309c59f5e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6309c59f5e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6309c59f5e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63251a26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63251a26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2e141db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2e141db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63251a26f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63251a26f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63251a26f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63251a26f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63251a26f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63251a26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63251a26f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63251a26f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63251a26f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63251a26f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63251a26f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63251a26f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63251a26f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63251a26f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6329ca91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6329ca91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6329ca91f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26329ca91f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6329ca91f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6329ca91f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446119c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446119c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6329ca91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6329ca91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4d12139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4d12139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1ab225c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1ab225c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f564c8be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6f564c8be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asic Frame)">
  <p:cSld name="Content (Basic Frame)">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1"/>
          <p:cNvSpPr txBox="1"/>
          <p:nvPr/>
        </p:nvSpPr>
        <p:spPr>
          <a:xfrm>
            <a:off x="8713975" y="4725600"/>
            <a:ext cx="426600" cy="417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A8A"/>
              </a:buClr>
              <a:buSzPts val="1200"/>
              <a:buFont typeface="Calibri"/>
              <a:buNone/>
            </a:pPr>
            <a:fld id="{00000000-1234-1234-1234-123412341234}" type="slidenum">
              <a:rPr b="1" i="0" lang="en"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
        <p:nvSpPr>
          <p:cNvPr id="71" name="Google Shape;71;p11"/>
          <p:cNvSpPr txBox="1"/>
          <p:nvPr>
            <p:ph type="title"/>
          </p:nvPr>
        </p:nvSpPr>
        <p:spPr>
          <a:xfrm>
            <a:off x="430075" y="426175"/>
            <a:ext cx="8283900" cy="910200"/>
          </a:xfrm>
          <a:prstGeom prst="rect">
            <a:avLst/>
          </a:prstGeom>
          <a:noFill/>
          <a:ln>
            <a:noFill/>
          </a:ln>
        </p:spPr>
        <p:txBody>
          <a:bodyPr anchorCtr="0" anchor="ctr" bIns="68575" lIns="68575" spcFirstLastPara="1" rIns="68575" wrap="square" tIns="68575">
            <a:noAutofit/>
          </a:bodyPr>
          <a:lstStyle>
            <a:lvl1pPr lvl="0" marR="0" algn="ctr">
              <a:lnSpc>
                <a:spcPct val="90000"/>
              </a:lnSpc>
              <a:spcBef>
                <a:spcPts val="0"/>
              </a:spcBef>
              <a:spcAft>
                <a:spcPts val="0"/>
              </a:spcAft>
              <a:buClr>
                <a:schemeClr val="dk1"/>
              </a:buClr>
              <a:buSzPts val="21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72" name="Google Shape;72;p11"/>
          <p:cNvSpPr txBox="1"/>
          <p:nvPr>
            <p:ph idx="1" type="body"/>
          </p:nvPr>
        </p:nvSpPr>
        <p:spPr>
          <a:xfrm>
            <a:off x="430075" y="1336375"/>
            <a:ext cx="8283900" cy="3363600"/>
          </a:xfrm>
          <a:prstGeom prst="rect">
            <a:avLst/>
          </a:prstGeom>
          <a:noFill/>
          <a:ln>
            <a:noFill/>
          </a:ln>
        </p:spPr>
        <p:txBody>
          <a:bodyPr anchorCtr="0" anchor="t" bIns="68575" lIns="68575" spcFirstLastPara="1" rIns="68575" wrap="square" tIns="68575">
            <a:noAutofit/>
          </a:bodyPr>
          <a:lstStyle>
            <a:lvl1pPr indent="-317500" lvl="0" marL="457200" marR="0" algn="l">
              <a:lnSpc>
                <a:spcPct val="90000"/>
              </a:lnSpc>
              <a:spcBef>
                <a:spcPts val="8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1pPr>
            <a:lvl2pPr indent="-317500" lvl="1" marL="9144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2pPr>
            <a:lvl3pPr indent="-317500" lvl="2" marL="13716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77"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79" name="Google Shape;79;p1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0" name="Google Shape;80;p13"/>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1" name="Google Shape;81;p13"/>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10000"/>
          </a:srgbClr>
        </a:solidFill>
      </p:bgPr>
    </p:bg>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85" name="Google Shape;85;p14"/>
          <p:cNvSpPr txBox="1"/>
          <p:nvPr>
            <p:ph idx="1"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1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4"/>
          <p:cNvSpPr txBox="1"/>
          <p:nvPr>
            <p:ph idx="2"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10000"/>
          </a:srgbClr>
        </a:solidFill>
      </p:bgPr>
    </p:bg>
    <p:spTree>
      <p:nvGrpSpPr>
        <p:cNvPr id="89" name="Shape 89"/>
        <p:cNvGrpSpPr/>
        <p:nvPr/>
      </p:nvGrpSpPr>
      <p:grpSpPr>
        <a:xfrm>
          <a:off x="0" y="0"/>
          <a:ext cx="0" cy="0"/>
          <a:chOff x="0" y="0"/>
          <a:chExt cx="0" cy="0"/>
        </a:xfrm>
      </p:grpSpPr>
      <p:pic>
        <p:nvPicPr>
          <p:cNvPr id="90" name="Google Shape;90;p15"/>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91" name="Google Shape;91;p1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3" name="Google Shape;93;p15"/>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10000"/>
          </a:srgbClr>
        </a:solidFill>
      </p:bgPr>
    </p:bg>
    <p:spTree>
      <p:nvGrpSpPr>
        <p:cNvPr id="94" name="Shape 94"/>
        <p:cNvGrpSpPr/>
        <p:nvPr/>
      </p:nvGrpSpPr>
      <p:grpSpPr>
        <a:xfrm>
          <a:off x="0" y="0"/>
          <a:ext cx="0" cy="0"/>
          <a:chOff x="0" y="0"/>
          <a:chExt cx="0" cy="0"/>
        </a:xfrm>
      </p:grpSpPr>
      <p:pic>
        <p:nvPicPr>
          <p:cNvPr id="95" name="Google Shape;95;p16"/>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96" name="Google Shape;96;p16"/>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7" name="Google Shape;97;p1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6"/>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1" name="Google Shape;101;p17"/>
          <p:cNvSpPr txBox="1"/>
          <p:nvPr>
            <p:ph idx="1" type="body"/>
          </p:nvPr>
        </p:nvSpPr>
        <p:spPr>
          <a:xfrm>
            <a:off x="311700" y="1152875"/>
            <a:ext cx="8520600" cy="3186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pic>
        <p:nvPicPr>
          <p:cNvPr id="102" name="Google Shape;102;p17"/>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03" name="Google Shape;103;p17"/>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7"/>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05" name="Google Shape;105;p1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06" name="Google Shape;106;p1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p:cSld name="TITLE_AND_BODY_1">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09" name="Google Shape;109;p1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10" name="Google Shape;11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1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8"/>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13" name="Google Shape;113;p1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sp>
        <p:nvSpPr>
          <p:cNvPr id="115" name="Google Shape;115;p19"/>
          <p:cNvSpPr/>
          <p:nvPr>
            <p:ph idx="2" type="pic"/>
          </p:nvPr>
        </p:nvSpPr>
        <p:spPr>
          <a:xfrm>
            <a:off x="5286900" y="285000"/>
            <a:ext cx="3607500" cy="3607500"/>
          </a:xfrm>
          <a:prstGeom prst="ellipse">
            <a:avLst/>
          </a:prstGeom>
          <a:noFill/>
          <a:ln>
            <a:noFill/>
          </a:ln>
        </p:spPr>
      </p:sp>
      <p:pic>
        <p:nvPicPr>
          <p:cNvPr id="116" name="Google Shape;116;p1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17" name="Google Shape;117;p19"/>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1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19" name="Google Shape;119;p1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20" name="Google Shape;120;p19"/>
          <p:cNvSpPr txBox="1"/>
          <p:nvPr>
            <p:ph type="title"/>
          </p:nvPr>
        </p:nvSpPr>
        <p:spPr>
          <a:xfrm>
            <a:off x="229775" y="4450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9"/>
          <p:cNvSpPr txBox="1"/>
          <p:nvPr>
            <p:ph idx="4" type="body"/>
          </p:nvPr>
        </p:nvSpPr>
        <p:spPr>
          <a:xfrm>
            <a:off x="328600" y="1148750"/>
            <a:ext cx="4792800" cy="31638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2" name="Google Shape;122;p1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3" name="Shape 123"/>
        <p:cNvGrpSpPr/>
        <p:nvPr/>
      </p:nvGrpSpPr>
      <p:grpSpPr>
        <a:xfrm>
          <a:off x="0" y="0"/>
          <a:ext cx="0" cy="0"/>
          <a:chOff x="0" y="0"/>
          <a:chExt cx="0" cy="0"/>
        </a:xfrm>
      </p:grpSpPr>
      <p:sp>
        <p:nvSpPr>
          <p:cNvPr id="124" name="Google Shape;124;p20"/>
          <p:cNvSpPr txBox="1"/>
          <p:nvPr>
            <p:ph type="title"/>
          </p:nvPr>
        </p:nvSpPr>
        <p:spPr>
          <a:xfrm>
            <a:off x="3912250" y="4450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0"/>
          <p:cNvSpPr/>
          <p:nvPr>
            <p:ph idx="2" type="pic"/>
          </p:nvPr>
        </p:nvSpPr>
        <p:spPr>
          <a:xfrm>
            <a:off x="284100" y="285000"/>
            <a:ext cx="3607500" cy="3607500"/>
          </a:xfrm>
          <a:prstGeom prst="ellipse">
            <a:avLst/>
          </a:prstGeom>
          <a:noFill/>
          <a:ln>
            <a:noFill/>
          </a:ln>
        </p:spPr>
      </p:sp>
      <p:sp>
        <p:nvSpPr>
          <p:cNvPr id="126" name="Google Shape;126;p20"/>
          <p:cNvSpPr txBox="1"/>
          <p:nvPr>
            <p:ph idx="1" type="body"/>
          </p:nvPr>
        </p:nvSpPr>
        <p:spPr>
          <a:xfrm>
            <a:off x="3934875" y="1148750"/>
            <a:ext cx="5078100" cy="31638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127" name="Google Shape;127;p20"/>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28" name="Google Shape;128;p20"/>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20"/>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30" name="Google Shape;130;p2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31" name="Google Shape;131;p2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ONE_COLUMN_TEXT_1">
    <p:spTree>
      <p:nvGrpSpPr>
        <p:cNvPr id="132" name="Shape 132"/>
        <p:cNvGrpSpPr/>
        <p:nvPr/>
      </p:nvGrpSpPr>
      <p:grpSpPr>
        <a:xfrm>
          <a:off x="0" y="0"/>
          <a:ext cx="0" cy="0"/>
          <a:chOff x="0" y="0"/>
          <a:chExt cx="0" cy="0"/>
        </a:xfrm>
      </p:grpSpPr>
      <p:pic>
        <p:nvPicPr>
          <p:cNvPr id="133" name="Google Shape;133;p21"/>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134" name="Google Shape;134;p21"/>
          <p:cNvSpPr/>
          <p:nvPr>
            <p:ph idx="2" type="pic"/>
          </p:nvPr>
        </p:nvSpPr>
        <p:spPr>
          <a:xfrm>
            <a:off x="0" y="0"/>
            <a:ext cx="9144000" cy="4129500"/>
          </a:xfrm>
          <a:prstGeom prst="rect">
            <a:avLst/>
          </a:prstGeom>
          <a:noFill/>
          <a:ln>
            <a:noFill/>
          </a:ln>
        </p:spPr>
      </p:sp>
      <p:sp>
        <p:nvSpPr>
          <p:cNvPr id="135" name="Google Shape;135;p21"/>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6" name="Google Shape;136;p2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10000"/>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Title">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22"/>
          <p:cNvSpPr txBox="1"/>
          <p:nvPr>
            <p:ph type="title"/>
          </p:nvPr>
        </p:nvSpPr>
        <p:spPr>
          <a:xfrm>
            <a:off x="4005650" y="1482800"/>
            <a:ext cx="4726200" cy="2224200"/>
          </a:xfrm>
          <a:prstGeom prst="rect">
            <a:avLst/>
          </a:prstGeom>
        </p:spPr>
        <p:txBody>
          <a:bodyPr anchorCtr="0" anchor="ctr" bIns="91425" lIns="91425" spcFirstLastPara="1" rIns="91425" wrap="square" tIns="91425">
            <a:normAutofit/>
          </a:bodyPr>
          <a:lstStyle>
            <a:lvl1pPr lvl="0" rtl="0" algn="ctr">
              <a:spcBef>
                <a:spcPts val="0"/>
              </a:spcBef>
              <a:spcAft>
                <a:spcPts val="0"/>
              </a:spcAft>
              <a:buNone/>
              <a:defRPr b="1" sz="2800">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asic Frame)">
  <p:cSld name="Title and Content">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23"/>
          <p:cNvSpPr txBox="1"/>
          <p:nvPr/>
        </p:nvSpPr>
        <p:spPr>
          <a:xfrm>
            <a:off x="8713975" y="4725600"/>
            <a:ext cx="426600" cy="417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A8A"/>
              </a:buClr>
              <a:buFont typeface="Calibri"/>
              <a:buNone/>
            </a:pPr>
            <a:fld id="{00000000-1234-1234-1234-123412341234}" type="slidenum">
              <a:rPr b="1" i="0" lang="en"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
        <p:nvSpPr>
          <p:cNvPr id="141" name="Google Shape;141;p23"/>
          <p:cNvSpPr txBox="1"/>
          <p:nvPr>
            <p:ph type="title"/>
          </p:nvPr>
        </p:nvSpPr>
        <p:spPr>
          <a:xfrm>
            <a:off x="430075" y="426175"/>
            <a:ext cx="8283900" cy="910200"/>
          </a:xfrm>
          <a:prstGeom prst="rect">
            <a:avLst/>
          </a:prstGeom>
          <a:noFill/>
          <a:ln>
            <a:noFill/>
          </a:ln>
        </p:spPr>
        <p:txBody>
          <a:bodyPr anchorCtr="0" anchor="ctr" bIns="91425" lIns="91425" spcFirstLastPara="1" rIns="91425" wrap="square" tIns="91425">
            <a:normAutofit/>
          </a:bodyPr>
          <a:lstStyle>
            <a:lvl1pPr indent="0" lvl="0" marL="0" marR="0" rtl="0" algn="ctr">
              <a:lnSpc>
                <a:spcPct val="9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142" name="Google Shape;142;p23"/>
          <p:cNvSpPr txBox="1"/>
          <p:nvPr>
            <p:ph idx="1" type="body"/>
          </p:nvPr>
        </p:nvSpPr>
        <p:spPr>
          <a:xfrm>
            <a:off x="430075" y="1336375"/>
            <a:ext cx="8283900" cy="33636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1200"/>
              </a:spcBef>
              <a:spcAft>
                <a:spcPts val="12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Fleur de Lis Right)">
  <p:cSld name="Section Title Only_1_1_1">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0" y="786050"/>
            <a:ext cx="6151200" cy="3589800"/>
          </a:xfrm>
          <a:prstGeom prst="rect">
            <a:avLst/>
          </a:prstGeom>
          <a:noFill/>
          <a:ln>
            <a:noFill/>
          </a:ln>
        </p:spPr>
        <p:txBody>
          <a:bodyPr anchorCtr="0" anchor="ctr" bIns="91425" lIns="91425" spcFirstLastPara="1" rIns="91425" wrap="square" tIns="91425">
            <a:normAutofit/>
          </a:bodyPr>
          <a:lstStyle>
            <a:lvl1pPr indent="0" lvl="0" marL="0" marR="0" rtl="0" algn="ctr">
              <a:lnSpc>
                <a:spcPct val="9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eads Left)">
  <p:cSld name="Section Title Only_1_1_1_1_1_1_1_1_1_1">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2625000" y="800450"/>
            <a:ext cx="6519000" cy="3576900"/>
          </a:xfrm>
          <a:prstGeom prst="rect">
            <a:avLst/>
          </a:prstGeom>
          <a:noFill/>
          <a:ln>
            <a:noFill/>
          </a:ln>
        </p:spPr>
        <p:txBody>
          <a:bodyPr anchorCtr="0" anchor="ctr" bIns="91425" lIns="91425" spcFirstLastPara="1" rIns="91425" wrap="square" tIns="91425">
            <a:normAutofit/>
          </a:bodyPr>
          <a:lstStyle>
            <a:lvl1pPr indent="0" lvl="0" marL="0" marR="0" rtl="0" algn="ctr">
              <a:lnSpc>
                <a:spcPct val="9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Fleur de Lis Left)">
  <p:cSld name="Section Title Only_1_1_1_1">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3021550" y="771625"/>
            <a:ext cx="6122400" cy="3604500"/>
          </a:xfrm>
          <a:prstGeom prst="rect">
            <a:avLst/>
          </a:prstGeom>
          <a:noFill/>
          <a:ln>
            <a:noFill/>
          </a:ln>
        </p:spPr>
        <p:txBody>
          <a:bodyPr anchorCtr="0" anchor="ctr" bIns="91425" lIns="91425" spcFirstLastPara="1" rIns="91425" wrap="square" tIns="91425">
            <a:normAutofit/>
          </a:bodyPr>
          <a:lstStyle>
            <a:lvl1pPr indent="0" lvl="0" marL="0" marR="0" rtl="0" algn="ctr">
              <a:lnSpc>
                <a:spcPct val="9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Teal">
  <p:cSld name="TITLE_AND_BODY_3">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7"/>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52" name="Google Shape;152;p27"/>
          <p:cNvPicPr preferRelativeResize="0"/>
          <p:nvPr/>
        </p:nvPicPr>
        <p:blipFill rotWithShape="1">
          <a:blip r:embed="rId2">
            <a:alphaModFix/>
          </a:blip>
          <a:srcRect b="34933" l="-16599" r="16600" t="-8124"/>
          <a:stretch/>
        </p:blipFill>
        <p:spPr>
          <a:xfrm>
            <a:off x="0" y="4190873"/>
            <a:ext cx="9144001" cy="952625"/>
          </a:xfrm>
          <a:prstGeom prst="rect">
            <a:avLst/>
          </a:prstGeom>
          <a:noFill/>
          <a:ln>
            <a:noFill/>
          </a:ln>
        </p:spPr>
      </p:pic>
      <p:pic>
        <p:nvPicPr>
          <p:cNvPr id="153" name="Google Shape;153;p2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54" name="Google Shape;154;p2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10000"/>
          </a:srgbClr>
        </a:soli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3" name="Google Shape;23;p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4"/>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10000"/>
          </a:srgbClr>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8" name="Google Shape;28;p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 type="body"/>
          </p:nvPr>
        </p:nvSpPr>
        <p:spPr>
          <a:xfrm>
            <a:off x="311700" y="1152875"/>
            <a:ext cx="8520600" cy="3186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pic>
        <p:nvPicPr>
          <p:cNvPr id="34" name="Google Shape;34;p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35" name="Google Shape;35;p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6"/>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37" name="Google Shape;37;p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38" name="Google Shape;38;p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p:cSld name="TITLE_AND_BODY_1">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42" name="Google Shape;42;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7"/>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7"/>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45" name="Google Shape;45;p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8"/>
          <p:cNvSpPr/>
          <p:nvPr>
            <p:ph idx="2" type="pic"/>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49" name="Google Shape;49;p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8"/>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51" name="Google Shape;51;p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52" name="Google Shape;52;p8"/>
          <p:cNvSpPr txBox="1"/>
          <p:nvPr>
            <p:ph type="title"/>
          </p:nvPr>
        </p:nvSpPr>
        <p:spPr>
          <a:xfrm>
            <a:off x="229775" y="4450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8"/>
          <p:cNvSpPr txBox="1"/>
          <p:nvPr>
            <p:ph idx="4" type="body"/>
          </p:nvPr>
        </p:nvSpPr>
        <p:spPr>
          <a:xfrm>
            <a:off x="252400" y="1148750"/>
            <a:ext cx="4952400" cy="31638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4" name="Google Shape;54;p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5" name="Shape 55"/>
        <p:cNvGrpSpPr/>
        <p:nvPr/>
      </p:nvGrpSpPr>
      <p:grpSpPr>
        <a:xfrm>
          <a:off x="0" y="0"/>
          <a:ext cx="0" cy="0"/>
          <a:chOff x="0" y="0"/>
          <a:chExt cx="0" cy="0"/>
        </a:xfrm>
      </p:grpSpPr>
      <p:sp>
        <p:nvSpPr>
          <p:cNvPr id="56" name="Google Shape;56;p9"/>
          <p:cNvSpPr txBox="1"/>
          <p:nvPr>
            <p:ph type="title"/>
          </p:nvPr>
        </p:nvSpPr>
        <p:spPr>
          <a:xfrm>
            <a:off x="3912250" y="4450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9"/>
          <p:cNvSpPr/>
          <p:nvPr>
            <p:ph idx="2" type="pic"/>
          </p:nvPr>
        </p:nvSpPr>
        <p:spPr>
          <a:xfrm>
            <a:off x="284100" y="285000"/>
            <a:ext cx="3607500" cy="3607500"/>
          </a:xfrm>
          <a:prstGeom prst="ellipse">
            <a:avLst/>
          </a:prstGeom>
          <a:noFill/>
          <a:ln>
            <a:noFill/>
          </a:ln>
        </p:spPr>
      </p:sp>
      <p:sp>
        <p:nvSpPr>
          <p:cNvPr id="58" name="Google Shape;58;p9"/>
          <p:cNvSpPr txBox="1"/>
          <p:nvPr>
            <p:ph idx="1" type="body"/>
          </p:nvPr>
        </p:nvSpPr>
        <p:spPr>
          <a:xfrm>
            <a:off x="3934875" y="1148750"/>
            <a:ext cx="5078100" cy="3163800"/>
          </a:xfrm>
          <a:prstGeom prst="rect">
            <a:avLst/>
          </a:prstGeom>
        </p:spPr>
        <p:txBody>
          <a:bodyPr anchorCtr="0" anchor="t" bIns="91425" lIns="91425" spcFirstLastPara="1" rIns="91425" wrap="square" tIns="91425">
            <a:noAutofit/>
          </a:bodyPr>
          <a:lstStyle>
            <a:lvl1pPr indent="-368300" lvl="0" marL="457200" rtl="0">
              <a:spcBef>
                <a:spcPts val="0"/>
              </a:spcBef>
              <a:spcAft>
                <a:spcPts val="0"/>
              </a:spcAft>
              <a:buSzPts val="22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59" name="Google Shape;59;p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60" name="Google Shape;60;p9"/>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p9"/>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62" name="Google Shape;62;p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63" name="Google Shape;63;p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ONE_COLUMN_TEXT_1">
    <p:spTree>
      <p:nvGrpSpPr>
        <p:cNvPr id="64"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66" name="Google Shape;66;p10"/>
          <p:cNvSpPr/>
          <p:nvPr>
            <p:ph idx="2" type="pic"/>
          </p:nvPr>
        </p:nvSpPr>
        <p:spPr>
          <a:xfrm>
            <a:off x="0" y="0"/>
            <a:ext cx="9144000" cy="4129500"/>
          </a:xfrm>
          <a:prstGeom prst="rect">
            <a:avLst/>
          </a:prstGeom>
          <a:noFill/>
          <a:ln>
            <a:noFill/>
          </a:ln>
        </p:spPr>
      </p:sp>
      <p:sp>
        <p:nvSpPr>
          <p:cNvPr id="67" name="Google Shape;67;p10"/>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B1A53"/>
              </a:buClr>
              <a:buSzPts val="3200"/>
              <a:buFont typeface="Public Sans"/>
              <a:buNone/>
              <a:defRPr b="1" sz="3200">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indent="-317500" lvl="1" marL="914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indent="-317500" lvl="2" marL="1371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indent="-317500" lvl="3" marL="1828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indent="-317500" lvl="4" marL="22860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indent="-317500" lvl="5" marL="27432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indent="-317500" lvl="6" marL="3200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indent="-317500" lvl="7" marL="3657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indent="-317500" lvl="8" marL="4114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 name="Shape 73"/>
        <p:cNvGrpSpPr/>
        <p:nvPr/>
      </p:nvGrpSpPr>
      <p:grpSpPr>
        <a:xfrm>
          <a:off x="0" y="0"/>
          <a:ext cx="0" cy="0"/>
          <a:chOff x="0" y="0"/>
          <a:chExt cx="0" cy="0"/>
        </a:xfrm>
      </p:grpSpPr>
      <p:sp>
        <p:nvSpPr>
          <p:cNvPr id="74" name="Google Shape;7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B1A53"/>
              </a:buClr>
              <a:buSzPts val="3200"/>
              <a:buFont typeface="Public Sans"/>
              <a:buNone/>
              <a:defRPr b="1" sz="3200">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5" name="Google Shape;7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indent="-317500" lvl="1" marL="914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indent="-317500" lvl="2" marL="1371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indent="-317500" lvl="3" marL="1828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indent="-317500" lvl="4" marL="22860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indent="-317500" lvl="5" marL="27432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indent="-317500" lvl="6" marL="3200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indent="-317500" lvl="7" marL="3657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indent="-317500" lvl="8" marL="4114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p:txBody>
      </p:sp>
      <p:sp>
        <p:nvSpPr>
          <p:cNvPr id="76" name="Google Shape;7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louisianabelieves.com/resources/library/browse-by-category/business-manager-support-library" TargetMode="External"/><Relationship Id="rId4" Type="http://schemas.openxmlformats.org/officeDocument/2006/relationships/hyperlink" Target="mailto:stem@la.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louisianabelieves.com/resources/library/browse-by-category/business-manager-support-libra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hyperlink" Target="mailto:ldoecommunications@la.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www.louisianabelieves.com/resources/library/minimum-foundation-progra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hyperlink" Target="https://sites.google.com/la.gov/ldoe-audit-report-portal?pli=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hyperlink" Target="https://www.louisianabelieves.com/resources/library/browse-by-category/business-manager-support-librar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s://www.louisianabelieves.com/newsroom/newsletters" TargetMode="Externa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visitor.r20.constantcontact.com/manage/optin?v=001QKuSz0c7kgZyH7NsficRc3fehYIqiLczkCYo_RXQuMWU3K22-A7O7asJ1gGcfI9RvY-4wgHS9r3CDtsT_i-Vxr4igEU0FOirfjQZ7kZbbG2pCS0YVW8Wnr7SEP9FGmuj9tL6uAoAP7TKCQPhGMBct7d9aL7hZFIs5bp1HXtYwvY%3D" TargetMode="Externa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hyperlink" Target="https://www.louisianabelieves.com/resources/library/charter-school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schoolfinancehelpdesk@la.gov" TargetMode="External"/><Relationship Id="rId4" Type="http://schemas.openxmlformats.org/officeDocument/2006/relationships/hyperlink" Target="https://www.louisianabelieves.com/docs/default-source/links-for-newsletters/fiscal-risk-assessment-process.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8.png"/><Relationship Id="rId4" Type="http://schemas.openxmlformats.org/officeDocument/2006/relationships/hyperlink" Target="mailto:schoolfinancehelpdesk@la.gov"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s://www.louisianabelieves.com/docs/default-source/links-for-newsletters/annual-financial-report-(afr)-laugh.pdf?sfvrsn=fd336218_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leads13.doe.louisiana.gov/lug/AFR/AFR.htm" TargetMode="External"/><Relationship Id="rId4" Type="http://schemas.openxmlformats.org/officeDocument/2006/relationships/hyperlink" Target="mailto:staudit@la.gov" TargetMode="External"/><Relationship Id="rId5" Type="http://schemas.openxmlformats.org/officeDocument/2006/relationships/hyperlink" Target="mailto:systemsupport@la.gov"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17.png"/><Relationship Id="rId4" Type="http://schemas.openxmlformats.org/officeDocument/2006/relationships/hyperlink" Target="https://leads13.doe.louisiana.gov/lug/SystemSupport/OfficeHoursandWebinars.htm" TargetMode="External"/><Relationship Id="rId5" Type="http://schemas.openxmlformats.org/officeDocument/2006/relationships/hyperlink" Target="https://leads13.doe.louisiana.gov/lug/edLink360/EdLink360.ht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s://www.louisianabelieves.com/resources/library/minimum-foundation-progra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s://www.louisianabelieves.com/resources/library/minimum-foundation-progra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www.louisianabelieves.com/docs/default-source/professional-development/2022-2023-resident-and-mentor-teacher-compensation-webinar.pdf?sfvrsn=383a6218_2"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hyperlink" Target="https://www.louisianabelieves.com/docs/default-source/links-for-newsletters/70-instructional-expenditure-requirement-presentation-2022.pdf" TargetMode="External"/><Relationship Id="rId4" Type="http://schemas.openxmlformats.org/officeDocument/2006/relationships/hyperlink" Target="mailto:LDOEMFPHelpdesk@l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891600" y="818475"/>
            <a:ext cx="5155500" cy="2333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2200">
                <a:solidFill>
                  <a:schemeClr val="dk1"/>
                </a:solidFill>
              </a:rPr>
              <a:t>S</a:t>
            </a:r>
            <a:r>
              <a:rPr lang="en" sz="2000">
                <a:solidFill>
                  <a:schemeClr val="dk1"/>
                </a:solidFill>
              </a:rPr>
              <a:t>chool System and Charter School</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000">
                <a:solidFill>
                  <a:schemeClr val="dk1"/>
                </a:solidFill>
              </a:rPr>
              <a:t>Business Manager and Financial Officer</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000">
                <a:solidFill>
                  <a:schemeClr val="dk1"/>
                </a:solidFill>
              </a:rPr>
              <a:t>Monthly Call Meeting</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sz="20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2000">
                <a:solidFill>
                  <a:schemeClr val="dk1"/>
                </a:solidFill>
              </a:rPr>
              <a:t>April 2024</a:t>
            </a:r>
            <a:endParaRPr sz="2000">
              <a:solidFill>
                <a:schemeClr val="dk1"/>
              </a:solidFill>
            </a:endParaRPr>
          </a:p>
          <a:p>
            <a:pPr indent="0" lvl="0" marL="0" rtl="0" algn="l">
              <a:spcBef>
                <a:spcPts val="0"/>
              </a:spcBef>
              <a:spcAft>
                <a:spcPts val="0"/>
              </a:spcAft>
              <a:buNone/>
            </a:pPr>
            <a:r>
              <a:t/>
            </a:r>
            <a:endParaRPr>
              <a:solidFill>
                <a:schemeClr val="dk1"/>
              </a:solidFill>
            </a:endParaRPr>
          </a:p>
        </p:txBody>
      </p:sp>
      <p:sp>
        <p:nvSpPr>
          <p:cNvPr id="160" name="Google Shape;160;p2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8"/>
          <p:cNvPicPr preferRelativeResize="0"/>
          <p:nvPr>
            <p:ph idx="2" type="pic"/>
          </p:nvPr>
        </p:nvPicPr>
        <p:blipFill rotWithShape="1">
          <a:blip r:embed="rId3">
            <a:alphaModFix/>
          </a:blip>
          <a:srcRect b="0" l="0" r="0" t="0"/>
          <a:stretch/>
        </p:blipFill>
        <p:spPr>
          <a:xfrm>
            <a:off x="284100" y="285000"/>
            <a:ext cx="3607500" cy="36075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ctrTitle"/>
          </p:nvPr>
        </p:nvSpPr>
        <p:spPr>
          <a:xfrm>
            <a:off x="1193925" y="1182025"/>
            <a:ext cx="62979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Required School Lunch Match</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31" name="Google Shape;231;p3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ldoemfphelpdesk@la.gov</a:t>
            </a:r>
            <a:endParaRPr/>
          </a:p>
        </p:txBody>
      </p:sp>
      <p:sp>
        <p:nvSpPr>
          <p:cNvPr id="237" name="Google Shape;237;p3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8"/>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Required School Lunch Match</a:t>
            </a:r>
            <a:endParaRPr b="1" sz="4800">
              <a:solidFill>
                <a:schemeClr val="dk1"/>
              </a:solidFill>
              <a:latin typeface="Calibri"/>
              <a:ea typeface="Calibri"/>
              <a:cs typeface="Calibri"/>
              <a:sym typeface="Calibri"/>
            </a:endParaRPr>
          </a:p>
        </p:txBody>
      </p:sp>
      <p:sp>
        <p:nvSpPr>
          <p:cNvPr id="239" name="Google Shape;239;p38"/>
          <p:cNvSpPr txBox="1"/>
          <p:nvPr/>
        </p:nvSpPr>
        <p:spPr>
          <a:xfrm>
            <a:off x="0" y="980500"/>
            <a:ext cx="9027000" cy="2679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4546A"/>
              </a:buClr>
              <a:buSzPts val="1600"/>
              <a:buChar char="•"/>
            </a:pPr>
            <a:r>
              <a:rPr lang="en" sz="1700"/>
              <a:t>The United States Department of Agriculture (USDA) requires an annual match of state funds for the school lunch program. </a:t>
            </a:r>
            <a:endParaRPr sz="1700"/>
          </a:p>
          <a:p>
            <a:pPr indent="0" lvl="0" marL="457200" rtl="0" algn="l">
              <a:lnSpc>
                <a:spcPct val="115000"/>
              </a:lnSpc>
              <a:spcBef>
                <a:spcPts val="0"/>
              </a:spcBef>
              <a:spcAft>
                <a:spcPts val="0"/>
              </a:spcAft>
              <a:buNone/>
            </a:pPr>
            <a:r>
              <a:t/>
            </a:r>
            <a:endParaRPr sz="1700"/>
          </a:p>
          <a:p>
            <a:pPr indent="-330200" lvl="0" marL="457200" rtl="0" algn="l">
              <a:lnSpc>
                <a:spcPct val="115000"/>
              </a:lnSpc>
              <a:spcBef>
                <a:spcPts val="0"/>
              </a:spcBef>
              <a:spcAft>
                <a:spcPts val="0"/>
              </a:spcAft>
              <a:buClr>
                <a:srgbClr val="44546A"/>
              </a:buClr>
              <a:buSzPts val="1600"/>
              <a:buChar char="•"/>
            </a:pPr>
            <a:r>
              <a:rPr lang="en" sz="1700"/>
              <a:t>The Louisiana Department of Education is provided a total state match amount by the USDA each year that must be divided into individual school system match amounts. </a:t>
            </a:r>
            <a:endParaRPr sz="1700"/>
          </a:p>
          <a:p>
            <a:pPr indent="0" lvl="0" marL="457200" rtl="0" algn="l">
              <a:lnSpc>
                <a:spcPct val="115000"/>
              </a:lnSpc>
              <a:spcBef>
                <a:spcPts val="0"/>
              </a:spcBef>
              <a:spcAft>
                <a:spcPts val="0"/>
              </a:spcAft>
              <a:buNone/>
            </a:pPr>
            <a:r>
              <a:t/>
            </a:r>
            <a:endParaRPr sz="1700"/>
          </a:p>
          <a:p>
            <a:pPr indent="-330200" lvl="0" marL="457200" rtl="0" algn="l">
              <a:lnSpc>
                <a:spcPct val="115000"/>
              </a:lnSpc>
              <a:spcBef>
                <a:spcPts val="0"/>
              </a:spcBef>
              <a:spcAft>
                <a:spcPts val="0"/>
              </a:spcAft>
              <a:buClr>
                <a:srgbClr val="44546A"/>
              </a:buClr>
              <a:buSzPts val="1600"/>
              <a:buChar char="•"/>
            </a:pPr>
            <a:r>
              <a:rPr lang="en" sz="1700"/>
              <a:t>A memorandum explaining the requirements and a FY 2024-25 schedule containing the required match amount for each school system will be available in the MFP Library under the USDA REQUIRED SCHOOL LUNCH MATCH section on May 1, 2024.</a:t>
            </a:r>
            <a:endParaRPr sz="1300">
              <a:solidFill>
                <a:srgbClr val="44546A"/>
              </a:solidFill>
              <a:latin typeface="Calibri"/>
              <a:ea typeface="Calibri"/>
              <a:cs typeface="Calibri"/>
              <a:sym typeface="Calibri"/>
            </a:endParaRPr>
          </a:p>
          <a:p>
            <a:pPr indent="0" lvl="0" marL="457200" rtl="0" algn="l">
              <a:lnSpc>
                <a:spcPct val="115000"/>
              </a:lnSpc>
              <a:spcBef>
                <a:spcPts val="1200"/>
              </a:spcBef>
              <a:spcAft>
                <a:spcPts val="1200"/>
              </a:spcAft>
              <a:buNone/>
            </a:pPr>
            <a:r>
              <a:t/>
            </a:r>
            <a:endParaRPr sz="22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ctrTitle"/>
          </p:nvPr>
        </p:nvSpPr>
        <p:spPr>
          <a:xfrm>
            <a:off x="-53550" y="969275"/>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State Grants</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45" name="Google Shape;245;p3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LDOEmfphelpdesk@la.gov</a:t>
            </a:r>
            <a:endParaRPr/>
          </a:p>
        </p:txBody>
      </p:sp>
      <p:sp>
        <p:nvSpPr>
          <p:cNvPr id="251" name="Google Shape;251;p4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40"/>
          <p:cNvSpPr txBox="1"/>
          <p:nvPr/>
        </p:nvSpPr>
        <p:spPr>
          <a:xfrm>
            <a:off x="807300" y="9285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State Grants</a:t>
            </a:r>
            <a:endParaRPr b="1" sz="4800">
              <a:solidFill>
                <a:schemeClr val="dk1"/>
              </a:solidFill>
              <a:latin typeface="Calibri"/>
              <a:ea typeface="Calibri"/>
              <a:cs typeface="Calibri"/>
              <a:sym typeface="Calibri"/>
            </a:endParaRPr>
          </a:p>
        </p:txBody>
      </p:sp>
      <p:sp>
        <p:nvSpPr>
          <p:cNvPr id="253" name="Google Shape;253;p40"/>
          <p:cNvSpPr txBox="1"/>
          <p:nvPr/>
        </p:nvSpPr>
        <p:spPr>
          <a:xfrm>
            <a:off x="143075" y="711000"/>
            <a:ext cx="8672700" cy="3721500"/>
          </a:xfrm>
          <a:prstGeom prst="rect">
            <a:avLst/>
          </a:prstGeom>
          <a:noFill/>
          <a:ln>
            <a:noFill/>
          </a:ln>
        </p:spPr>
        <p:txBody>
          <a:bodyPr anchorCtr="0" anchor="t" bIns="91425" lIns="91425" spcFirstLastPara="1" rIns="91425" wrap="square" tIns="91425">
            <a:noAutofit/>
          </a:bodyPr>
          <a:lstStyle/>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Computer Science Allocation</a:t>
            </a:r>
            <a:endParaRPr sz="2400">
              <a:solidFill>
                <a:schemeClr val="dk1"/>
              </a:solidFill>
              <a:latin typeface="Calibri"/>
              <a:ea typeface="Calibri"/>
              <a:cs typeface="Calibri"/>
              <a:sym typeface="Calibri"/>
            </a:endParaRPr>
          </a:p>
          <a:p>
            <a:pPr indent="-438150" lvl="1" marL="1371600" rtl="0" algn="l">
              <a:spcBef>
                <a:spcPts val="0"/>
              </a:spcBef>
              <a:spcAft>
                <a:spcPts val="0"/>
              </a:spcAft>
              <a:buClr>
                <a:schemeClr val="dk1"/>
              </a:buClr>
              <a:buSzPts val="3300"/>
              <a:buFont typeface="Calibri"/>
              <a:buChar char="➢"/>
            </a:pPr>
            <a:r>
              <a:rPr lang="en" sz="1900"/>
              <a:t>The Computer Science Allocation provides funding for 6-12 teachers to receive comprehensive training to prepare for the Computer Science Praxis Exam. For more details, refer to the Computer Science Allocation guidance document in the </a:t>
            </a:r>
            <a:r>
              <a:rPr lang="en" sz="1900" u="sng">
                <a:solidFill>
                  <a:srgbClr val="1155CC"/>
                </a:solidFill>
                <a:hlinkClick r:id="rId3">
                  <a:extLst>
                    <a:ext uri="{A12FA001-AC4F-418D-AE19-62706E023703}">
                      <ahyp:hlinkClr val="tx"/>
                    </a:ext>
                  </a:extLst>
                </a:hlinkClick>
              </a:rPr>
              <a:t>Business Manager Support Library</a:t>
            </a:r>
            <a:r>
              <a:rPr lang="en" sz="1900"/>
              <a:t> under State Allocations.</a:t>
            </a:r>
            <a:endParaRPr sz="1900"/>
          </a:p>
          <a:p>
            <a:pPr indent="0" lvl="0" marL="1371600" rtl="0" algn="l">
              <a:spcBef>
                <a:spcPts val="0"/>
              </a:spcBef>
              <a:spcAft>
                <a:spcPts val="0"/>
              </a:spcAft>
              <a:buNone/>
            </a:pPr>
            <a:r>
              <a:t/>
            </a:r>
            <a:endParaRPr sz="1900"/>
          </a:p>
          <a:p>
            <a:pPr indent="-349250" lvl="1" marL="1371600" rtl="0" algn="l">
              <a:spcBef>
                <a:spcPts val="0"/>
              </a:spcBef>
              <a:spcAft>
                <a:spcPts val="0"/>
              </a:spcAft>
              <a:buClr>
                <a:srgbClr val="000000"/>
              </a:buClr>
              <a:buSzPts val="1900"/>
              <a:buChar char="➢"/>
            </a:pPr>
            <a:r>
              <a:rPr b="1" lang="en" sz="1900"/>
              <a:t>These funds should be expended by June 30, 2024.</a:t>
            </a:r>
            <a:endParaRPr b="1" sz="1900"/>
          </a:p>
          <a:p>
            <a:pPr indent="0" lvl="0" marL="1371600" rtl="0" algn="l">
              <a:spcBef>
                <a:spcPts val="0"/>
              </a:spcBef>
              <a:spcAft>
                <a:spcPts val="0"/>
              </a:spcAft>
              <a:buNone/>
            </a:pPr>
            <a:r>
              <a:t/>
            </a:r>
            <a:endParaRPr b="1" sz="1900"/>
          </a:p>
          <a:p>
            <a:pPr indent="-349250" lvl="1" marL="1371600" rtl="0" algn="l">
              <a:spcBef>
                <a:spcPts val="0"/>
              </a:spcBef>
              <a:spcAft>
                <a:spcPts val="0"/>
              </a:spcAft>
              <a:buClr>
                <a:srgbClr val="000000"/>
              </a:buClr>
              <a:buSzPts val="1900"/>
              <a:buChar char="➢"/>
            </a:pPr>
            <a:r>
              <a:rPr b="1" lang="en" sz="1900"/>
              <a:t>Contact </a:t>
            </a:r>
            <a:r>
              <a:rPr b="1" lang="en" sz="1900" u="sng">
                <a:solidFill>
                  <a:schemeClr val="hlink"/>
                </a:solidFill>
                <a:hlinkClick r:id="rId4"/>
              </a:rPr>
              <a:t>stem@la.gov</a:t>
            </a:r>
            <a:r>
              <a:rPr b="1" lang="en" sz="1900"/>
              <a:t> regarding allowability of expenditures.</a:t>
            </a:r>
            <a:endParaRPr b="1" sz="1900"/>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nonpublicfinancehelpdesk@la.gov</a:t>
            </a:r>
            <a:endParaRPr/>
          </a:p>
        </p:txBody>
      </p:sp>
      <p:sp>
        <p:nvSpPr>
          <p:cNvPr id="259" name="Google Shape;259;p4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p41"/>
          <p:cNvSpPr txBox="1"/>
          <p:nvPr/>
        </p:nvSpPr>
        <p:spPr>
          <a:xfrm>
            <a:off x="807300" y="1861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State Grants</a:t>
            </a:r>
            <a:endParaRPr b="1" sz="4800">
              <a:solidFill>
                <a:schemeClr val="dk1"/>
              </a:solidFill>
              <a:latin typeface="Calibri"/>
              <a:ea typeface="Calibri"/>
              <a:cs typeface="Calibri"/>
              <a:sym typeface="Calibri"/>
            </a:endParaRPr>
          </a:p>
        </p:txBody>
      </p:sp>
      <p:sp>
        <p:nvSpPr>
          <p:cNvPr id="261" name="Google Shape;261;p41"/>
          <p:cNvSpPr txBox="1"/>
          <p:nvPr/>
        </p:nvSpPr>
        <p:spPr>
          <a:xfrm>
            <a:off x="160050" y="856200"/>
            <a:ext cx="8176800" cy="3285000"/>
          </a:xfrm>
          <a:prstGeom prst="rect">
            <a:avLst/>
          </a:prstGeom>
          <a:noFill/>
          <a:ln>
            <a:noFill/>
          </a:ln>
        </p:spPr>
        <p:txBody>
          <a:bodyPr anchorCtr="0" anchor="t" bIns="91425" lIns="91425" spcFirstLastPara="1" rIns="91425" wrap="square" tIns="91425">
            <a:noAutofit/>
          </a:bodyPr>
          <a:lstStyle/>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Non-public Textbooks and Textbooks Administration</a:t>
            </a:r>
            <a:endParaRPr sz="2400">
              <a:solidFill>
                <a:schemeClr val="dk1"/>
              </a:solidFill>
              <a:latin typeface="Calibri"/>
              <a:ea typeface="Calibri"/>
              <a:cs typeface="Calibri"/>
              <a:sym typeface="Calibri"/>
            </a:endParaRPr>
          </a:p>
          <a:p>
            <a:pPr indent="-438150" lvl="1" marL="1371600" rtl="0" algn="l">
              <a:spcBef>
                <a:spcPts val="0"/>
              </a:spcBef>
              <a:spcAft>
                <a:spcPts val="0"/>
              </a:spcAft>
              <a:buClr>
                <a:schemeClr val="dk1"/>
              </a:buClr>
              <a:buSzPts val="3300"/>
              <a:buFont typeface="Calibri"/>
              <a:buChar char="➢"/>
            </a:pPr>
            <a:r>
              <a:rPr lang="en" sz="1900"/>
              <a:t>Allocations for non-public textbooks and textbooks administration were released through eGMS in October 2023. Districts should collaborate with non-public schools to ensure that textbook purchases and payments have been made for this school year.</a:t>
            </a:r>
            <a:endParaRPr sz="1900"/>
          </a:p>
          <a:p>
            <a:pPr indent="0" lvl="0" marL="1371600" rtl="0" algn="l">
              <a:spcBef>
                <a:spcPts val="0"/>
              </a:spcBef>
              <a:spcAft>
                <a:spcPts val="0"/>
              </a:spcAft>
              <a:buNone/>
            </a:pPr>
            <a:r>
              <a:t/>
            </a:r>
            <a:endParaRPr sz="1900"/>
          </a:p>
          <a:p>
            <a:pPr indent="-349250" lvl="1" marL="1371600" rtl="0" algn="l">
              <a:spcBef>
                <a:spcPts val="0"/>
              </a:spcBef>
              <a:spcAft>
                <a:spcPts val="0"/>
              </a:spcAft>
              <a:buClr>
                <a:srgbClr val="000000"/>
              </a:buClr>
              <a:buSzPts val="1900"/>
              <a:buChar char="➢"/>
            </a:pPr>
            <a:r>
              <a:rPr b="1" lang="en" sz="1900"/>
              <a:t>These funds must be expended by June 30, 2024.</a:t>
            </a:r>
            <a:endParaRPr b="1" sz="1900"/>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267" name="Google Shape;267;p4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42"/>
          <p:cNvSpPr txBox="1"/>
          <p:nvPr/>
        </p:nvSpPr>
        <p:spPr>
          <a:xfrm>
            <a:off x="807300" y="1861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State Grants</a:t>
            </a:r>
            <a:endParaRPr b="1" sz="4800">
              <a:solidFill>
                <a:schemeClr val="dk1"/>
              </a:solidFill>
              <a:latin typeface="Calibri"/>
              <a:ea typeface="Calibri"/>
              <a:cs typeface="Calibri"/>
              <a:sym typeface="Calibri"/>
            </a:endParaRPr>
          </a:p>
        </p:txBody>
      </p:sp>
      <p:sp>
        <p:nvSpPr>
          <p:cNvPr id="269" name="Google Shape;269;p42"/>
          <p:cNvSpPr txBox="1"/>
          <p:nvPr/>
        </p:nvSpPr>
        <p:spPr>
          <a:xfrm>
            <a:off x="160050" y="856200"/>
            <a:ext cx="8176800" cy="3285000"/>
          </a:xfrm>
          <a:prstGeom prst="rect">
            <a:avLst/>
          </a:prstGeom>
          <a:noFill/>
          <a:ln>
            <a:noFill/>
          </a:ln>
        </p:spPr>
        <p:txBody>
          <a:bodyPr anchorCtr="0" anchor="t" bIns="91425" lIns="91425" spcFirstLastPara="1" rIns="91425" wrap="square" tIns="91425">
            <a:noAutofit/>
          </a:bodyPr>
          <a:lstStyle/>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Automated External Defibrillator (AED) Funding</a:t>
            </a:r>
            <a:endParaRPr sz="2400">
              <a:solidFill>
                <a:schemeClr val="dk1"/>
              </a:solidFill>
              <a:latin typeface="Calibri"/>
              <a:ea typeface="Calibri"/>
              <a:cs typeface="Calibri"/>
              <a:sym typeface="Calibri"/>
            </a:endParaRPr>
          </a:p>
          <a:p>
            <a:pPr indent="-438150" lvl="1" marL="1371600" rtl="0" algn="l">
              <a:spcBef>
                <a:spcPts val="0"/>
              </a:spcBef>
              <a:spcAft>
                <a:spcPts val="0"/>
              </a:spcAft>
              <a:buClr>
                <a:schemeClr val="dk1"/>
              </a:buClr>
              <a:buSzPts val="3300"/>
              <a:buFont typeface="Calibri"/>
              <a:buChar char="➢"/>
            </a:pPr>
            <a:r>
              <a:rPr lang="en" sz="1900"/>
              <a:t>Allocations for AEDs administration were released through eGMS in January 2024. Districts should purchase AEDs from a state contract vendor. </a:t>
            </a:r>
            <a:r>
              <a:rPr lang="en" sz="1900"/>
              <a:t>For more details, refer to the AED Guidance document in the </a:t>
            </a:r>
            <a:r>
              <a:rPr lang="en" sz="1900" u="sng">
                <a:solidFill>
                  <a:srgbClr val="1155CC"/>
                </a:solidFill>
                <a:hlinkClick r:id="rId3">
                  <a:extLst>
                    <a:ext uri="{A12FA001-AC4F-418D-AE19-62706E023703}">
                      <ahyp:hlinkClr val="tx"/>
                    </a:ext>
                  </a:extLst>
                </a:hlinkClick>
              </a:rPr>
              <a:t>Business Manager Support Library</a:t>
            </a:r>
            <a:r>
              <a:rPr lang="en" sz="1900"/>
              <a:t> under State Allocations.</a:t>
            </a:r>
            <a:endParaRPr sz="1900"/>
          </a:p>
          <a:p>
            <a:pPr indent="-438150" lvl="1" marL="1371600" rtl="0" algn="l">
              <a:spcBef>
                <a:spcPts val="0"/>
              </a:spcBef>
              <a:spcAft>
                <a:spcPts val="0"/>
              </a:spcAft>
              <a:buClr>
                <a:schemeClr val="dk1"/>
              </a:buClr>
              <a:buSzPts val="3300"/>
              <a:buFont typeface="Calibri"/>
              <a:buChar char="➢"/>
            </a:pPr>
            <a:r>
              <a:rPr b="1" lang="en" sz="1900"/>
              <a:t>These funds must be expended by June 30, 2024.</a:t>
            </a:r>
            <a:endParaRPr b="1" sz="1900"/>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ctrTitle"/>
          </p:nvPr>
        </p:nvSpPr>
        <p:spPr>
          <a:xfrm>
            <a:off x="2356900" y="1182025"/>
            <a:ext cx="3097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Federal Grants</a:t>
            </a:r>
            <a:endParaRPr>
              <a:solidFill>
                <a:schemeClr val="dk1"/>
              </a:solidFill>
            </a:endParaRPr>
          </a:p>
        </p:txBody>
      </p:sp>
      <p:sp>
        <p:nvSpPr>
          <p:cNvPr id="275" name="Google Shape;275;p4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solidFill>
                  <a:schemeClr val="lt2"/>
                </a:solidFill>
                <a:latin typeface="Calibri"/>
                <a:ea typeface="Calibri"/>
                <a:cs typeface="Calibri"/>
                <a:sym typeface="Calibri"/>
              </a:rPr>
              <a:t>Amended Liquidation Protocols</a:t>
            </a:r>
            <a:endParaRPr sz="3600">
              <a:solidFill>
                <a:schemeClr val="lt2"/>
              </a:solidFill>
            </a:endParaRPr>
          </a:p>
        </p:txBody>
      </p:sp>
      <p:sp>
        <p:nvSpPr>
          <p:cNvPr id="281" name="Google Shape;281;p4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idx="4294967295" type="title"/>
          </p:nvPr>
        </p:nvSpPr>
        <p:spPr>
          <a:xfrm>
            <a:off x="430050" y="232300"/>
            <a:ext cx="8283900" cy="522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2"/>
                </a:solidFill>
              </a:rPr>
              <a:t>Amended Liquidation Protocols</a:t>
            </a:r>
            <a:endParaRPr sz="2000">
              <a:solidFill>
                <a:schemeClr val="lt2"/>
              </a:solidFill>
            </a:endParaRPr>
          </a:p>
        </p:txBody>
      </p:sp>
      <p:sp>
        <p:nvSpPr>
          <p:cNvPr id="288" name="Google Shape;288;p45"/>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sz="700"/>
          </a:p>
          <a:p>
            <a:pPr indent="0" lvl="0" marL="457200" rtl="0" algn="r">
              <a:lnSpc>
                <a:spcPct val="115000"/>
              </a:lnSpc>
              <a:spcBef>
                <a:spcPts val="1200"/>
              </a:spcBef>
              <a:spcAft>
                <a:spcPts val="0"/>
              </a:spcAft>
              <a:buNone/>
            </a:pPr>
            <a:r>
              <a:t/>
            </a:r>
            <a:endParaRPr b="1">
              <a:solidFill>
                <a:srgbClr val="000000"/>
              </a:solidFill>
              <a:latin typeface="Arial"/>
              <a:ea typeface="Arial"/>
              <a:cs typeface="Arial"/>
              <a:sym typeface="Arial"/>
            </a:endParaRPr>
          </a:p>
          <a:p>
            <a:pPr indent="0" lvl="0" marL="457200" rtl="0" algn="r">
              <a:lnSpc>
                <a:spcPct val="115000"/>
              </a:lnSpc>
              <a:spcBef>
                <a:spcPts val="1200"/>
              </a:spcBef>
              <a:spcAft>
                <a:spcPts val="0"/>
              </a:spcAft>
              <a:buNone/>
            </a:pP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45720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1200"/>
              </a:spcAft>
              <a:buNone/>
            </a:pPr>
            <a:r>
              <a:t/>
            </a:r>
            <a:endParaRPr/>
          </a:p>
        </p:txBody>
      </p:sp>
      <p:sp>
        <p:nvSpPr>
          <p:cNvPr id="289" name="Google Shape;289;p45"/>
          <p:cNvSpPr txBox="1"/>
          <p:nvPr/>
        </p:nvSpPr>
        <p:spPr>
          <a:xfrm>
            <a:off x="334100" y="910550"/>
            <a:ext cx="8531100" cy="336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In an effort to afford LEAs the fullest range of flexibility in drawing down the ESSER III funding, LDOE is implementing amended liquidation protocols.</a:t>
            </a:r>
            <a:endParaRPr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These amended protocols apply to the ESSER III funding (formula and incentive) only.</a:t>
            </a:r>
            <a:endParaRPr sz="1800">
              <a:solidFill>
                <a:schemeClr val="accent5"/>
              </a:solidFill>
              <a:latin typeface="Public Sans"/>
              <a:ea typeface="Public Sans"/>
              <a:cs typeface="Public Sans"/>
              <a:sym typeface="Public Sans"/>
            </a:endParaRPr>
          </a:p>
          <a:p>
            <a:pPr indent="-342900" lvl="0" marL="457200" rtl="0" algn="l">
              <a:lnSpc>
                <a:spcPct val="115000"/>
              </a:lnSpc>
              <a:spcBef>
                <a:spcPts val="100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The amended protocols will allow LEAs additional time to liquidate:</a:t>
            </a:r>
            <a:endParaRPr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Goods</a:t>
            </a:r>
            <a:endParaRPr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Services</a:t>
            </a:r>
            <a:endParaRPr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Construction projects</a:t>
            </a:r>
            <a:endParaRPr sz="1800">
              <a:solidFill>
                <a:schemeClr val="accent5"/>
              </a:solidFill>
              <a:latin typeface="Public Sans"/>
              <a:ea typeface="Public Sans"/>
              <a:cs typeface="Public Sans"/>
              <a:sym typeface="Public Sans"/>
            </a:endParaRPr>
          </a:p>
          <a:p>
            <a:pPr indent="0" lvl="0" marL="0" rtl="0" algn="l">
              <a:spcBef>
                <a:spcPts val="1200"/>
              </a:spcBef>
              <a:spcAft>
                <a:spcPts val="0"/>
              </a:spcAft>
              <a:buNone/>
            </a:pPr>
            <a:r>
              <a:t/>
            </a:r>
            <a:endParaRPr sz="1600">
              <a:solidFill>
                <a:schemeClr val="accent5"/>
              </a:solidFill>
              <a:latin typeface="Public Sans"/>
              <a:ea typeface="Public Sans"/>
              <a:cs typeface="Public Sans"/>
              <a:sym typeface="Public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ph idx="4294967295" type="title"/>
          </p:nvPr>
        </p:nvSpPr>
        <p:spPr>
          <a:xfrm>
            <a:off x="430050" y="232300"/>
            <a:ext cx="8283900" cy="522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2"/>
                </a:solidFill>
              </a:rPr>
              <a:t>Amended Liquidation Protocols</a:t>
            </a:r>
            <a:endParaRPr sz="2000">
              <a:solidFill>
                <a:schemeClr val="lt2"/>
              </a:solidFill>
            </a:endParaRPr>
          </a:p>
        </p:txBody>
      </p:sp>
      <p:sp>
        <p:nvSpPr>
          <p:cNvPr id="296" name="Google Shape;296;p4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sz="700"/>
          </a:p>
          <a:p>
            <a:pPr indent="0" lvl="0" marL="457200" rtl="0" algn="r">
              <a:lnSpc>
                <a:spcPct val="115000"/>
              </a:lnSpc>
              <a:spcBef>
                <a:spcPts val="1200"/>
              </a:spcBef>
              <a:spcAft>
                <a:spcPts val="0"/>
              </a:spcAft>
              <a:buNone/>
            </a:pPr>
            <a:r>
              <a:t/>
            </a:r>
            <a:endParaRPr b="1">
              <a:solidFill>
                <a:srgbClr val="000000"/>
              </a:solidFill>
              <a:latin typeface="Arial"/>
              <a:ea typeface="Arial"/>
              <a:cs typeface="Arial"/>
              <a:sym typeface="Arial"/>
            </a:endParaRPr>
          </a:p>
          <a:p>
            <a:pPr indent="0" lvl="0" marL="457200" rtl="0" algn="r">
              <a:lnSpc>
                <a:spcPct val="115000"/>
              </a:lnSpc>
              <a:spcBef>
                <a:spcPts val="1200"/>
              </a:spcBef>
              <a:spcAft>
                <a:spcPts val="0"/>
              </a:spcAft>
              <a:buNone/>
            </a:pP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457200" rtl="0" algn="r">
              <a:lnSpc>
                <a:spcPct val="100000"/>
              </a:lnSpc>
              <a:spcBef>
                <a:spcPts val="1200"/>
              </a:spcBef>
              <a:spcAft>
                <a:spcPts val="0"/>
              </a:spcAft>
              <a:buNone/>
            </a:pPr>
            <a:r>
              <a:t/>
            </a:r>
            <a:endParaRPr/>
          </a:p>
          <a:p>
            <a:pPr indent="0" lvl="0" marL="0" rtl="0" algn="r">
              <a:lnSpc>
                <a:spcPct val="100000"/>
              </a:lnSpc>
              <a:spcBef>
                <a:spcPts val="1200"/>
              </a:spcBef>
              <a:spcAft>
                <a:spcPts val="0"/>
              </a:spcAft>
              <a:buNone/>
            </a:pPr>
            <a:r>
              <a:t/>
            </a:r>
            <a:endParaRPr/>
          </a:p>
          <a:p>
            <a:pPr indent="0" lvl="0" marL="0" rtl="0" algn="r">
              <a:lnSpc>
                <a:spcPct val="100000"/>
              </a:lnSpc>
              <a:spcBef>
                <a:spcPts val="1200"/>
              </a:spcBef>
              <a:spcAft>
                <a:spcPts val="1200"/>
              </a:spcAft>
              <a:buNone/>
            </a:pPr>
            <a:r>
              <a:t/>
            </a:r>
            <a:endParaRPr/>
          </a:p>
        </p:txBody>
      </p:sp>
      <p:sp>
        <p:nvSpPr>
          <p:cNvPr id="297" name="Google Shape;297;p46"/>
          <p:cNvSpPr txBox="1"/>
          <p:nvPr/>
        </p:nvSpPr>
        <p:spPr>
          <a:xfrm>
            <a:off x="334100" y="910550"/>
            <a:ext cx="8531100" cy="336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5"/>
              </a:buClr>
              <a:buSzPts val="1800"/>
              <a:buFont typeface="Public Sans"/>
              <a:buChar char="●"/>
            </a:pPr>
            <a:r>
              <a:rPr b="1" lang="en" sz="1800">
                <a:solidFill>
                  <a:schemeClr val="accent5"/>
                </a:solidFill>
                <a:latin typeface="Public Sans"/>
                <a:ea typeface="Public Sans"/>
                <a:cs typeface="Public Sans"/>
                <a:sym typeface="Public Sans"/>
              </a:rPr>
              <a:t>ESSER III Obligation Date:  9/30/2024</a:t>
            </a:r>
            <a:endParaRPr b="1"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Amendment liquidation does not change the obligation date of the funding.</a:t>
            </a:r>
            <a:endParaRPr sz="1800">
              <a:solidFill>
                <a:schemeClr val="accent5"/>
              </a:solidFill>
              <a:latin typeface="Public Sans"/>
              <a:ea typeface="Public Sans"/>
              <a:cs typeface="Public Sans"/>
              <a:sym typeface="Public Sans"/>
            </a:endParaRPr>
          </a:p>
          <a:p>
            <a:pPr indent="-342900" lvl="0" marL="457200" rtl="0" algn="l">
              <a:lnSpc>
                <a:spcPct val="115000"/>
              </a:lnSpc>
              <a:spcBef>
                <a:spcPts val="0"/>
              </a:spcBef>
              <a:spcAft>
                <a:spcPts val="0"/>
              </a:spcAft>
              <a:buClr>
                <a:schemeClr val="accent5"/>
              </a:buClr>
              <a:buSzPts val="1800"/>
              <a:buFont typeface="Public Sans"/>
              <a:buChar char="●"/>
            </a:pPr>
            <a:r>
              <a:rPr b="1" lang="en" sz="1800">
                <a:solidFill>
                  <a:schemeClr val="accent5"/>
                </a:solidFill>
                <a:latin typeface="Public Sans"/>
                <a:ea typeface="Public Sans"/>
                <a:cs typeface="Public Sans"/>
                <a:sym typeface="Public Sans"/>
              </a:rPr>
              <a:t>Amended Liquidation Date:  12/16/2024</a:t>
            </a:r>
            <a:endParaRPr b="1" sz="1800">
              <a:solidFill>
                <a:schemeClr val="accent5"/>
              </a:solidFill>
              <a:latin typeface="Public Sans"/>
              <a:ea typeface="Public Sans"/>
              <a:cs typeface="Public Sans"/>
              <a:sym typeface="Public Sans"/>
            </a:endParaRPr>
          </a:p>
          <a:p>
            <a:pPr indent="-342900" lvl="1" marL="914400" rtl="0" algn="l">
              <a:lnSpc>
                <a:spcPct val="115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LEAs now have until 12/16/2024 to receive goods and services</a:t>
            </a:r>
            <a:endParaRPr sz="1800">
              <a:solidFill>
                <a:schemeClr val="accent5"/>
              </a:solidFill>
              <a:latin typeface="Public Sans"/>
              <a:ea typeface="Public Sans"/>
              <a:cs typeface="Public Sans"/>
              <a:sym typeface="Public Sans"/>
            </a:endParaRPr>
          </a:p>
          <a:p>
            <a:pPr indent="-342900" lvl="2" marL="1371600" rtl="0" algn="l">
              <a:lnSpc>
                <a:spcPct val="100000"/>
              </a:lnSpc>
              <a:spcBef>
                <a:spcPts val="0"/>
              </a:spcBef>
              <a:spcAft>
                <a:spcPts val="0"/>
              </a:spcAft>
              <a:buClr>
                <a:schemeClr val="accent5"/>
              </a:buClr>
              <a:buSzPts val="1800"/>
              <a:buFont typeface="Public Sans"/>
              <a:buChar char="■"/>
            </a:pPr>
            <a:r>
              <a:rPr lang="en" sz="1800">
                <a:solidFill>
                  <a:schemeClr val="accent5"/>
                </a:solidFill>
                <a:latin typeface="Public Sans"/>
                <a:ea typeface="Public Sans"/>
                <a:cs typeface="Public Sans"/>
                <a:sym typeface="Public Sans"/>
              </a:rPr>
              <a:t>All reimbursement claims and PERs should be submitted on or before 12/16/2024.</a:t>
            </a:r>
            <a:endParaRPr sz="1800">
              <a:solidFill>
                <a:schemeClr val="accent5"/>
              </a:solidFill>
              <a:latin typeface="Public Sans"/>
              <a:ea typeface="Public Sans"/>
              <a:cs typeface="Public Sans"/>
              <a:sym typeface="Public Sans"/>
            </a:endParaRPr>
          </a:p>
          <a:p>
            <a:pPr indent="0" lvl="0" marL="0" rtl="0" algn="l">
              <a:lnSpc>
                <a:spcPct val="100000"/>
              </a:lnSpc>
              <a:spcBef>
                <a:spcPts val="0"/>
              </a:spcBef>
              <a:spcAft>
                <a:spcPts val="0"/>
              </a:spcAft>
              <a:buNone/>
            </a:pPr>
            <a:r>
              <a:t/>
            </a:r>
            <a:endParaRPr sz="1800">
              <a:solidFill>
                <a:schemeClr val="accent5"/>
              </a:solidFill>
              <a:latin typeface="Public Sans"/>
              <a:ea typeface="Public Sans"/>
              <a:cs typeface="Public Sans"/>
              <a:sym typeface="Public Sans"/>
            </a:endParaRPr>
          </a:p>
          <a:p>
            <a:pPr indent="0" lvl="0" marL="0" rtl="0" algn="l">
              <a:lnSpc>
                <a:spcPct val="100000"/>
              </a:lnSpc>
              <a:spcBef>
                <a:spcPts val="0"/>
              </a:spcBef>
              <a:spcAft>
                <a:spcPts val="0"/>
              </a:spcAft>
              <a:buNone/>
            </a:pPr>
            <a:r>
              <a:t/>
            </a:r>
            <a:endParaRPr sz="100">
              <a:solidFill>
                <a:schemeClr val="accent5"/>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1800">
                <a:solidFill>
                  <a:schemeClr val="accent5"/>
                </a:solidFill>
                <a:latin typeface="Public Sans"/>
                <a:ea typeface="Public Sans"/>
                <a:cs typeface="Public Sans"/>
                <a:sym typeface="Public Sans"/>
              </a:rPr>
              <a:t>Note:  </a:t>
            </a:r>
            <a:r>
              <a:rPr lang="en" sz="1800">
                <a:solidFill>
                  <a:schemeClr val="accent5"/>
                </a:solidFill>
                <a:latin typeface="Public Sans"/>
                <a:ea typeface="Public Sans"/>
                <a:cs typeface="Public Sans"/>
                <a:sym typeface="Public Sans"/>
              </a:rPr>
              <a:t>subscription</a:t>
            </a:r>
            <a:r>
              <a:rPr lang="en" sz="1800">
                <a:solidFill>
                  <a:schemeClr val="accent5"/>
                </a:solidFill>
                <a:latin typeface="Public Sans"/>
                <a:ea typeface="Public Sans"/>
                <a:cs typeface="Public Sans"/>
                <a:sym typeface="Public Sans"/>
              </a:rPr>
              <a:t> costs -  if subscription costs are obligated on or before 9/30/2024, and the invoice is paid on or before 12/16/2024, services may continue through the 2024-25 school year.</a:t>
            </a:r>
            <a:r>
              <a:rPr lang="en" sz="1800">
                <a:solidFill>
                  <a:schemeClr val="accent5"/>
                </a:solidFill>
                <a:latin typeface="Public Sans"/>
                <a:ea typeface="Public Sans"/>
                <a:cs typeface="Public Sans"/>
                <a:sym typeface="Public Sans"/>
              </a:rPr>
              <a:t> </a:t>
            </a:r>
            <a:endParaRPr sz="1800">
              <a:solidFill>
                <a:schemeClr val="accent5"/>
              </a:solidFill>
              <a:latin typeface="Public Sans"/>
              <a:ea typeface="Public Sans"/>
              <a:cs typeface="Public Sans"/>
              <a:sym typeface="Public Sans"/>
            </a:endParaRPr>
          </a:p>
          <a:p>
            <a:pPr indent="0" lvl="0" marL="0" rtl="0" algn="l">
              <a:spcBef>
                <a:spcPts val="0"/>
              </a:spcBef>
              <a:spcAft>
                <a:spcPts val="0"/>
              </a:spcAft>
              <a:buNone/>
            </a:pPr>
            <a:r>
              <a:t/>
            </a:r>
            <a:endParaRPr sz="1600">
              <a:solidFill>
                <a:schemeClr val="accent5"/>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Zoom Meeting Preparation</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67" name="Google Shape;167;p29"/>
          <p:cNvSpPr txBox="1"/>
          <p:nvPr>
            <p:ph idx="1" type="body"/>
          </p:nvPr>
        </p:nvSpPr>
        <p:spPr>
          <a:xfrm>
            <a:off x="972575" y="1046375"/>
            <a:ext cx="6806100" cy="2841900"/>
          </a:xfrm>
          <a:prstGeom prst="rect">
            <a:avLst/>
          </a:prstGeom>
        </p:spPr>
        <p:txBody>
          <a:bodyPr anchorCtr="0" anchor="t" bIns="91425" lIns="91425" spcFirstLastPara="1" rIns="91425" wrap="square" tIns="91425">
            <a:noAutofit/>
          </a:bodyPr>
          <a:lstStyle/>
          <a:p>
            <a:pPr indent="0" lvl="0" marL="0" rtl="0" algn="l">
              <a:lnSpc>
                <a:spcPct val="90000"/>
              </a:lnSpc>
              <a:spcBef>
                <a:spcPts val="600"/>
              </a:spcBef>
              <a:spcAft>
                <a:spcPts val="0"/>
              </a:spcAft>
              <a:buNone/>
            </a:pPr>
            <a:r>
              <a:t/>
            </a:r>
            <a:endParaRPr sz="1600">
              <a:solidFill>
                <a:schemeClr val="dk2"/>
              </a:solidFill>
              <a:latin typeface="Calibri"/>
              <a:ea typeface="Calibri"/>
              <a:cs typeface="Calibri"/>
              <a:sym typeface="Calibri"/>
            </a:endParaRPr>
          </a:p>
          <a:p>
            <a:pPr indent="-317500" lvl="0" marL="457200" rtl="0" algn="l">
              <a:spcBef>
                <a:spcPts val="0"/>
              </a:spcBef>
              <a:spcAft>
                <a:spcPts val="0"/>
              </a:spcAft>
              <a:buClr>
                <a:schemeClr val="dk1"/>
              </a:buClr>
              <a:buSzPts val="1400"/>
              <a:buChar char="●"/>
            </a:pPr>
            <a:r>
              <a:rPr lang="en" sz="1400">
                <a:solidFill>
                  <a:schemeClr val="dk1"/>
                </a:solidFill>
              </a:rPr>
              <a:t>Please make sure your phone or computer is muted to minimize background noise. </a:t>
            </a:r>
            <a:endParaRPr sz="14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To do this, hover over the bottom left-hand side of your screen and click “Mute.”</a:t>
            </a:r>
            <a:br>
              <a:rPr lang="en" sz="1200">
                <a:solidFill>
                  <a:schemeClr val="dk1"/>
                </a:solidFill>
              </a:rPr>
            </a:br>
            <a:endParaRPr sz="12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Please make sure you have turned off your camera to save bandwidth and prevent any connectivity issues.</a:t>
            </a:r>
            <a:endParaRPr sz="14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To do this, hover over the bottom left-hand side of your screen and click “Stop Video.”</a:t>
            </a:r>
            <a:br>
              <a:rPr lang="en" sz="1200">
                <a:solidFill>
                  <a:schemeClr val="dk1"/>
                </a:solidFill>
              </a:rPr>
            </a:br>
            <a:endParaRPr sz="12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Please submit questions during the presentation in the “Chat” function located on the bottom of your screen.</a:t>
            </a:r>
            <a:endParaRPr sz="1400">
              <a:solidFill>
                <a:schemeClr val="dk1"/>
              </a:solidFill>
            </a:endParaRPr>
          </a:p>
        </p:txBody>
      </p:sp>
      <p:pic>
        <p:nvPicPr>
          <p:cNvPr id="168" name="Google Shape;168;p29"/>
          <p:cNvPicPr preferRelativeResize="0"/>
          <p:nvPr/>
        </p:nvPicPr>
        <p:blipFill>
          <a:blip r:embed="rId3">
            <a:alphaModFix/>
          </a:blip>
          <a:stretch>
            <a:fillRect/>
          </a:stretch>
        </p:blipFill>
        <p:spPr>
          <a:xfrm>
            <a:off x="436225" y="1376500"/>
            <a:ext cx="612550" cy="449208"/>
          </a:xfrm>
          <a:prstGeom prst="rect">
            <a:avLst/>
          </a:prstGeom>
          <a:noFill/>
          <a:ln>
            <a:noFill/>
          </a:ln>
        </p:spPr>
      </p:pic>
      <p:pic>
        <p:nvPicPr>
          <p:cNvPr id="169" name="Google Shape;169;p29"/>
          <p:cNvPicPr preferRelativeResize="0"/>
          <p:nvPr/>
        </p:nvPicPr>
        <p:blipFill>
          <a:blip r:embed="rId4">
            <a:alphaModFix/>
          </a:blip>
          <a:stretch>
            <a:fillRect/>
          </a:stretch>
        </p:blipFill>
        <p:spPr>
          <a:xfrm>
            <a:off x="436175" y="2304463"/>
            <a:ext cx="612648" cy="448056"/>
          </a:xfrm>
          <a:prstGeom prst="rect">
            <a:avLst/>
          </a:prstGeom>
          <a:noFill/>
          <a:ln>
            <a:noFill/>
          </a:ln>
        </p:spPr>
      </p:pic>
      <p:pic>
        <p:nvPicPr>
          <p:cNvPr id="170" name="Google Shape;170;p29"/>
          <p:cNvPicPr preferRelativeResize="0"/>
          <p:nvPr/>
        </p:nvPicPr>
        <p:blipFill>
          <a:blip r:embed="rId5">
            <a:alphaModFix/>
          </a:blip>
          <a:stretch>
            <a:fillRect/>
          </a:stretch>
        </p:blipFill>
        <p:spPr>
          <a:xfrm>
            <a:off x="436175" y="3386232"/>
            <a:ext cx="612648" cy="448056"/>
          </a:xfrm>
          <a:prstGeom prst="rect">
            <a:avLst/>
          </a:prstGeom>
          <a:noFill/>
          <a:ln>
            <a:noFill/>
          </a:ln>
        </p:spPr>
      </p:pic>
      <p:sp>
        <p:nvSpPr>
          <p:cNvPr id="171" name="Google Shape;171;p29"/>
          <p:cNvSpPr txBox="1"/>
          <p:nvPr>
            <p:ph idx="2" type="subTitle"/>
          </p:nvPr>
        </p:nvSpPr>
        <p:spPr>
          <a:xfrm>
            <a:off x="2764450" y="4487500"/>
            <a:ext cx="4792800" cy="572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latin typeface="Source Sans 3 Medium"/>
                <a:ea typeface="Source Sans 3 Medium"/>
                <a:cs typeface="Source Sans 3 Medium"/>
                <a:sym typeface="Source Sans 3 Medium"/>
              </a:rPr>
              <a:t>If you require an interpreter or have other accessibility needs for future LDOE meetings, please contact </a:t>
            </a:r>
            <a:r>
              <a:rPr lang="en" u="sng">
                <a:latin typeface="Source Sans 3 Medium"/>
                <a:ea typeface="Source Sans 3 Medium"/>
                <a:cs typeface="Source Sans 3 Medium"/>
                <a:sym typeface="Source Sans 3 Medium"/>
                <a:hlinkClick r:id="rId6"/>
              </a:rPr>
              <a:t>LDOEcommunications@la.gov</a:t>
            </a:r>
            <a:r>
              <a:rPr lang="en">
                <a:latin typeface="Source Sans 3 Medium"/>
                <a:ea typeface="Source Sans 3 Medium"/>
                <a:cs typeface="Source Sans 3 Medium"/>
                <a:sym typeface="Source Sans 3 Medium"/>
              </a:rPr>
              <a:t>. </a:t>
            </a:r>
            <a:endParaRPr>
              <a:latin typeface="Source Sans 3 Medium"/>
              <a:ea typeface="Source Sans 3 Medium"/>
              <a:cs typeface="Source Sans 3 Medium"/>
              <a:sym typeface="Source Sans 3 Medium"/>
            </a:endParaRPr>
          </a:p>
          <a:p>
            <a:pPr indent="0" lvl="0" marL="0" rtl="0" algn="r">
              <a:spcBef>
                <a:spcPts val="0"/>
              </a:spcBef>
              <a:spcAft>
                <a:spcPts val="1200"/>
              </a:spcAft>
              <a:buNone/>
            </a:pPr>
            <a:r>
              <a:t/>
            </a:r>
            <a:endParaRPr/>
          </a:p>
        </p:txBody>
      </p:sp>
      <p:sp>
        <p:nvSpPr>
          <p:cNvPr id="172" name="Google Shape;172;p2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ctrTitle"/>
          </p:nvPr>
        </p:nvSpPr>
        <p:spPr>
          <a:xfrm>
            <a:off x="-53550" y="969275"/>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Maintenance of Effort</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03" name="Google Shape;303;p4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8"/>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309" name="Google Shape;309;p4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48"/>
          <p:cNvSpPr txBox="1"/>
          <p:nvPr/>
        </p:nvSpPr>
        <p:spPr>
          <a:xfrm>
            <a:off x="883500" y="-1187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Maintenance of Effort</a:t>
            </a:r>
            <a:endParaRPr b="1" sz="4800">
              <a:solidFill>
                <a:schemeClr val="dk1"/>
              </a:solidFill>
              <a:latin typeface="Calibri"/>
              <a:ea typeface="Calibri"/>
              <a:cs typeface="Calibri"/>
              <a:sym typeface="Calibri"/>
            </a:endParaRPr>
          </a:p>
        </p:txBody>
      </p:sp>
      <p:sp>
        <p:nvSpPr>
          <p:cNvPr id="311" name="Google Shape;311;p48"/>
          <p:cNvSpPr txBox="1"/>
          <p:nvPr/>
        </p:nvSpPr>
        <p:spPr>
          <a:xfrm>
            <a:off x="359775" y="489500"/>
            <a:ext cx="8020500" cy="33606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rPr lang="en" sz="2400">
                <a:solidFill>
                  <a:schemeClr val="dk1"/>
                </a:solidFill>
                <a:latin typeface="Calibri"/>
                <a:ea typeface="Calibri"/>
                <a:cs typeface="Calibri"/>
                <a:sym typeface="Calibri"/>
              </a:rPr>
              <a:t>Heads up on MOE availability in eGMS.</a:t>
            </a:r>
            <a:endParaRPr sz="24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381000" lvl="1" marL="13716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Reviewing to determine if actual 2023 general fund expenditures exceeded prior year required level of effort for special education</a:t>
            </a:r>
            <a:endParaRPr sz="2400">
              <a:solidFill>
                <a:schemeClr val="dk1"/>
              </a:solidFill>
              <a:latin typeface="Calibri"/>
              <a:ea typeface="Calibri"/>
              <a:cs typeface="Calibri"/>
              <a:sym typeface="Calibri"/>
            </a:endParaRPr>
          </a:p>
          <a:p>
            <a:pPr indent="-381000" lvl="1" marL="13716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Look out for announcement in newsletter</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ctrTitle"/>
          </p:nvPr>
        </p:nvSpPr>
        <p:spPr>
          <a:xfrm>
            <a:off x="273425" y="969275"/>
            <a:ext cx="7894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Fiscal Monitoring</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17" name="Google Shape;317;p4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323" name="Google Shape;323;p5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4" name="Google Shape;324;p50"/>
          <p:cNvSpPr txBox="1"/>
          <p:nvPr/>
        </p:nvSpPr>
        <p:spPr>
          <a:xfrm>
            <a:off x="883500" y="-1187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Fiscal Monitoring</a:t>
            </a:r>
            <a:endParaRPr b="1" sz="4800">
              <a:solidFill>
                <a:schemeClr val="dk1"/>
              </a:solidFill>
              <a:latin typeface="Calibri"/>
              <a:ea typeface="Calibri"/>
              <a:cs typeface="Calibri"/>
              <a:sym typeface="Calibri"/>
            </a:endParaRPr>
          </a:p>
        </p:txBody>
      </p:sp>
      <p:sp>
        <p:nvSpPr>
          <p:cNvPr id="325" name="Google Shape;325;p50"/>
          <p:cNvSpPr txBox="1"/>
          <p:nvPr/>
        </p:nvSpPr>
        <p:spPr>
          <a:xfrm>
            <a:off x="359775" y="984625"/>
            <a:ext cx="3534900" cy="33606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13716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
        <p:nvSpPr>
          <p:cNvPr id="326" name="Google Shape;326;p50"/>
          <p:cNvSpPr txBox="1"/>
          <p:nvPr/>
        </p:nvSpPr>
        <p:spPr>
          <a:xfrm>
            <a:off x="359775" y="718600"/>
            <a:ext cx="3976800" cy="3360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b="1" lang="en" sz="2400">
                <a:solidFill>
                  <a:schemeClr val="dk1"/>
                </a:solidFill>
                <a:latin typeface="Calibri"/>
                <a:ea typeface="Calibri"/>
                <a:cs typeface="Calibri"/>
                <a:sym typeface="Calibri"/>
              </a:rPr>
              <a:t>FY 2020-2021</a:t>
            </a:r>
            <a:endParaRPr b="1" sz="2400">
              <a:solidFill>
                <a:schemeClr val="dk1"/>
              </a:solidFill>
              <a:latin typeface="Calibri"/>
              <a:ea typeface="Calibri"/>
              <a:cs typeface="Calibri"/>
              <a:sym typeface="Calibri"/>
            </a:endParaRPr>
          </a:p>
          <a:p>
            <a:pPr indent="-355600" lvl="0" marL="457200" rtl="0" algn="l">
              <a:lnSpc>
                <a:spcPct val="90000"/>
              </a:lnSpc>
              <a:spcBef>
                <a:spcPts val="10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Auditors wrapping up reviews.</a:t>
            </a:r>
            <a:endParaRPr sz="2000">
              <a:solidFill>
                <a:schemeClr val="dk1"/>
              </a:solidFill>
              <a:latin typeface="Calibri"/>
              <a:ea typeface="Calibri"/>
              <a:cs typeface="Calibri"/>
              <a:sym typeface="Calibri"/>
            </a:endParaRPr>
          </a:p>
          <a:p>
            <a:pPr indent="-355600" lvl="0" marL="457200" rtl="0" algn="just">
              <a:lnSpc>
                <a:spcPct val="9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LEAs should respond promptly to additional documentation requests.</a:t>
            </a:r>
            <a:endParaRPr sz="2000">
              <a:solidFill>
                <a:schemeClr val="dk1"/>
              </a:solidFill>
              <a:latin typeface="Calibri"/>
              <a:ea typeface="Calibri"/>
              <a:cs typeface="Calibri"/>
              <a:sym typeface="Calibri"/>
            </a:endParaRPr>
          </a:p>
          <a:p>
            <a:pPr indent="-355600" lvl="0" marL="457200" rtl="0" algn="just">
              <a:lnSpc>
                <a:spcPct val="90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Reports are being issued.</a:t>
            </a:r>
            <a:endParaRPr sz="2000">
              <a:solidFill>
                <a:schemeClr val="dk1"/>
              </a:solidFill>
              <a:latin typeface="Calibri"/>
              <a:ea typeface="Calibri"/>
              <a:cs typeface="Calibri"/>
              <a:sym typeface="Calibri"/>
            </a:endParaRPr>
          </a:p>
          <a:p>
            <a:pPr indent="0" lvl="0" marL="457200" rtl="0" algn="just">
              <a:lnSpc>
                <a:spcPct val="90000"/>
              </a:lnSpc>
              <a:spcBef>
                <a:spcPts val="1000"/>
              </a:spcBef>
              <a:spcAft>
                <a:spcPts val="0"/>
              </a:spcAft>
              <a:buNone/>
            </a:pPr>
            <a:r>
              <a:t/>
            </a:r>
            <a:endParaRPr sz="2100">
              <a:solidFill>
                <a:schemeClr val="dk1"/>
              </a:solidFill>
              <a:latin typeface="Calibri"/>
              <a:ea typeface="Calibri"/>
              <a:cs typeface="Calibri"/>
              <a:sym typeface="Calibri"/>
            </a:endParaRPr>
          </a:p>
        </p:txBody>
      </p:sp>
      <p:sp>
        <p:nvSpPr>
          <p:cNvPr id="327" name="Google Shape;327;p50"/>
          <p:cNvSpPr txBox="1"/>
          <p:nvPr/>
        </p:nvSpPr>
        <p:spPr>
          <a:xfrm>
            <a:off x="4571850" y="689025"/>
            <a:ext cx="3976800" cy="3604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b="1" lang="en" sz="2400">
                <a:solidFill>
                  <a:schemeClr val="dk1"/>
                </a:solidFill>
                <a:latin typeface="Calibri"/>
                <a:ea typeface="Calibri"/>
                <a:cs typeface="Calibri"/>
                <a:sym typeface="Calibri"/>
              </a:rPr>
              <a:t>FY 2021-2022</a:t>
            </a:r>
            <a:endParaRPr b="1" sz="2400">
              <a:solidFill>
                <a:schemeClr val="dk1"/>
              </a:solidFill>
              <a:latin typeface="Calibri"/>
              <a:ea typeface="Calibri"/>
              <a:cs typeface="Calibri"/>
              <a:sym typeface="Calibri"/>
            </a:endParaRPr>
          </a:p>
          <a:p>
            <a:pPr indent="-349250" lvl="0" marL="457200" rtl="0" algn="l">
              <a:lnSpc>
                <a:spcPct val="90000"/>
              </a:lnSpc>
              <a:spcBef>
                <a:spcPts val="100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Auditors receiving an reviewing documentation.</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LEAs should follow </a:t>
            </a:r>
            <a:r>
              <a:rPr b="1" i="1" lang="en" sz="1900">
                <a:solidFill>
                  <a:schemeClr val="dk1"/>
                </a:solidFill>
                <a:latin typeface="Calibri"/>
                <a:ea typeface="Calibri"/>
                <a:cs typeface="Calibri"/>
                <a:sym typeface="Calibri"/>
              </a:rPr>
              <a:t>Audit Review Instructional</a:t>
            </a:r>
            <a:r>
              <a:rPr lang="en" sz="1900">
                <a:solidFill>
                  <a:schemeClr val="dk1"/>
                </a:solidFill>
                <a:latin typeface="Calibri"/>
                <a:ea typeface="Calibri"/>
                <a:cs typeface="Calibri"/>
                <a:sym typeface="Calibri"/>
              </a:rPr>
              <a:t> </a:t>
            </a:r>
            <a:r>
              <a:rPr lang="en" sz="1900">
                <a:solidFill>
                  <a:schemeClr val="dk1"/>
                </a:solidFill>
                <a:latin typeface="Calibri"/>
                <a:ea typeface="Calibri"/>
                <a:cs typeface="Calibri"/>
                <a:sym typeface="Calibri"/>
              </a:rPr>
              <a:t>to ensure sufficient documentation is provided for review.</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b="1" i="1" lang="en" sz="1900">
                <a:solidFill>
                  <a:schemeClr val="dk1"/>
                </a:solidFill>
                <a:latin typeface="Calibri"/>
                <a:ea typeface="Calibri"/>
                <a:cs typeface="Calibri"/>
                <a:sym typeface="Calibri"/>
              </a:rPr>
              <a:t>Policies and Procedures</a:t>
            </a:r>
            <a:r>
              <a:rPr i="1" lang="en" sz="1900">
                <a:solidFill>
                  <a:schemeClr val="dk1"/>
                </a:solidFill>
                <a:latin typeface="Calibri"/>
                <a:ea typeface="Calibri"/>
                <a:cs typeface="Calibri"/>
                <a:sym typeface="Calibri"/>
              </a:rPr>
              <a:t> -</a:t>
            </a:r>
            <a:r>
              <a:rPr lang="en" sz="1900">
                <a:solidFill>
                  <a:schemeClr val="dk1"/>
                </a:solidFill>
                <a:latin typeface="Calibri"/>
                <a:ea typeface="Calibri"/>
                <a:cs typeface="Calibri"/>
                <a:sym typeface="Calibri"/>
              </a:rPr>
              <a:t> documents should be provided</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b="1" i="1" lang="en" sz="1900">
                <a:solidFill>
                  <a:schemeClr val="dk1"/>
                </a:solidFill>
                <a:latin typeface="Calibri"/>
                <a:ea typeface="Calibri"/>
                <a:cs typeface="Calibri"/>
                <a:sym typeface="Calibri"/>
              </a:rPr>
              <a:t>Internal Controls Checklist</a:t>
            </a:r>
            <a:r>
              <a:rPr lang="en" sz="1900">
                <a:solidFill>
                  <a:schemeClr val="dk1"/>
                </a:solidFill>
                <a:latin typeface="Calibri"/>
                <a:ea typeface="Calibri"/>
                <a:cs typeface="Calibri"/>
                <a:sym typeface="Calibri"/>
              </a:rPr>
              <a:t> should be completed and submitted for review.</a:t>
            </a:r>
            <a:endParaRPr sz="1900">
              <a:solidFill>
                <a:schemeClr val="dk1"/>
              </a:solidFill>
              <a:latin typeface="Calibri"/>
              <a:ea typeface="Calibri"/>
              <a:cs typeface="Calibri"/>
              <a:sym typeface="Calibri"/>
            </a:endParaRPr>
          </a:p>
          <a:p>
            <a:pPr indent="0" lvl="0" marL="457200" rtl="0" algn="just">
              <a:lnSpc>
                <a:spcPct val="90000"/>
              </a:lnSpc>
              <a:spcBef>
                <a:spcPts val="100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ctrTitle"/>
          </p:nvPr>
        </p:nvSpPr>
        <p:spPr>
          <a:xfrm>
            <a:off x="2012350" y="1143175"/>
            <a:ext cx="4630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MFP Formula Update</a:t>
            </a:r>
            <a:endParaRPr>
              <a:solidFill>
                <a:schemeClr val="dk1"/>
              </a:solidFill>
            </a:endParaRPr>
          </a:p>
        </p:txBody>
      </p:sp>
      <p:sp>
        <p:nvSpPr>
          <p:cNvPr id="333" name="Google Shape;333;p5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339" name="Google Shape;339;p5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52"/>
          <p:cNvSpPr txBox="1"/>
          <p:nvPr/>
        </p:nvSpPr>
        <p:spPr>
          <a:xfrm>
            <a:off x="569650" y="-425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MFP Formula Update</a:t>
            </a:r>
            <a:endParaRPr b="1" sz="4800">
              <a:solidFill>
                <a:schemeClr val="dk1"/>
              </a:solidFill>
              <a:latin typeface="Calibri"/>
              <a:ea typeface="Calibri"/>
              <a:cs typeface="Calibri"/>
              <a:sym typeface="Calibri"/>
            </a:endParaRPr>
          </a:p>
        </p:txBody>
      </p:sp>
      <p:sp>
        <p:nvSpPr>
          <p:cNvPr id="341" name="Google Shape;341;p52"/>
          <p:cNvSpPr txBox="1"/>
          <p:nvPr/>
        </p:nvSpPr>
        <p:spPr>
          <a:xfrm>
            <a:off x="362050" y="632500"/>
            <a:ext cx="7737000" cy="36021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rPr lang="en" sz="2400">
                <a:solidFill>
                  <a:schemeClr val="dk1"/>
                </a:solidFill>
                <a:latin typeface="Calibri"/>
                <a:ea typeface="Calibri"/>
                <a:cs typeface="Calibri"/>
                <a:sym typeface="Calibri"/>
              </a:rPr>
              <a:t>Proposed FY 2024-25 MFP Formula Additions/Revisions:</a:t>
            </a:r>
            <a:endParaRPr sz="2400">
              <a:solidFill>
                <a:schemeClr val="dk1"/>
              </a:solidFill>
              <a:latin typeface="Calibri"/>
              <a:ea typeface="Calibri"/>
              <a:cs typeface="Calibri"/>
              <a:sym typeface="Calibri"/>
            </a:endParaRPr>
          </a:p>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Employee Pay</a:t>
            </a:r>
            <a:endParaRPr sz="2400">
              <a:solidFill>
                <a:schemeClr val="dk1"/>
              </a:solidFill>
              <a:latin typeface="Calibri"/>
              <a:ea typeface="Calibri"/>
              <a:cs typeface="Calibri"/>
              <a:sym typeface="Calibri"/>
            </a:endParaRPr>
          </a:p>
          <a:p>
            <a:pPr indent="-336550" lvl="1" marL="914400" rtl="0" algn="just">
              <a:lnSpc>
                <a:spcPct val="90000"/>
              </a:lnSpc>
              <a:spcBef>
                <a:spcPts val="0"/>
              </a:spcBef>
              <a:spcAft>
                <a:spcPts val="0"/>
              </a:spcAft>
              <a:buClr>
                <a:srgbClr val="20B6A6"/>
              </a:buClr>
              <a:buSzPts val="1700"/>
              <a:buFont typeface="Calibri"/>
              <a:buChar char="○"/>
            </a:pPr>
            <a:r>
              <a:rPr lang="en" sz="1700">
                <a:solidFill>
                  <a:srgbClr val="20B6A6"/>
                </a:solidFill>
                <a:latin typeface="Calibri"/>
                <a:ea typeface="Calibri"/>
                <a:cs typeface="Calibri"/>
                <a:sym typeface="Calibri"/>
              </a:rPr>
              <a:t>Allocation of $25 million provided as a block grant to allow districts the flexibility to address market needs in 4 broad categories.</a:t>
            </a:r>
            <a:endParaRPr sz="1700">
              <a:solidFill>
                <a:srgbClr val="20B6A6"/>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Workforce Development</a:t>
            </a:r>
            <a:endParaRPr sz="2400">
              <a:solidFill>
                <a:schemeClr val="dk1"/>
              </a:solidFill>
              <a:latin typeface="Calibri"/>
              <a:ea typeface="Calibri"/>
              <a:cs typeface="Calibri"/>
              <a:sym typeface="Calibri"/>
            </a:endParaRPr>
          </a:p>
          <a:p>
            <a:pPr indent="-336550" lvl="1" marL="914400" rtl="0" algn="just">
              <a:lnSpc>
                <a:spcPct val="90000"/>
              </a:lnSpc>
              <a:spcBef>
                <a:spcPts val="0"/>
              </a:spcBef>
              <a:spcAft>
                <a:spcPts val="0"/>
              </a:spcAft>
              <a:buClr>
                <a:srgbClr val="20B6A6"/>
              </a:buClr>
              <a:buSzPts val="1700"/>
              <a:buFont typeface="Calibri"/>
              <a:buChar char="○"/>
            </a:pPr>
            <a:r>
              <a:rPr lang="en" sz="1700">
                <a:solidFill>
                  <a:srgbClr val="20B6A6"/>
                </a:solidFill>
                <a:latin typeface="Calibri"/>
                <a:ea typeface="Calibri"/>
                <a:cs typeface="Calibri"/>
                <a:sym typeface="Calibri"/>
              </a:rPr>
              <a:t>Allocation of $2 million to provide support for apprenticeships and internships.</a:t>
            </a:r>
            <a:endParaRPr sz="1700">
              <a:solidFill>
                <a:srgbClr val="20B6A6"/>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Tutoring</a:t>
            </a:r>
            <a:endParaRPr sz="2400">
              <a:solidFill>
                <a:schemeClr val="dk1"/>
              </a:solidFill>
              <a:latin typeface="Calibri"/>
              <a:ea typeface="Calibri"/>
              <a:cs typeface="Calibri"/>
              <a:sym typeface="Calibri"/>
            </a:endParaRPr>
          </a:p>
          <a:p>
            <a:pPr indent="-336550" lvl="1" marL="914400" rtl="0" algn="just">
              <a:lnSpc>
                <a:spcPct val="90000"/>
              </a:lnSpc>
              <a:spcBef>
                <a:spcPts val="0"/>
              </a:spcBef>
              <a:spcAft>
                <a:spcPts val="0"/>
              </a:spcAft>
              <a:buClr>
                <a:srgbClr val="20B6A6"/>
              </a:buClr>
              <a:buSzPts val="1700"/>
              <a:buFont typeface="Calibri"/>
              <a:buChar char="○"/>
            </a:pPr>
            <a:r>
              <a:rPr lang="en" sz="1700">
                <a:solidFill>
                  <a:srgbClr val="20B6A6"/>
                </a:solidFill>
                <a:latin typeface="Calibri"/>
                <a:ea typeface="Calibri"/>
                <a:cs typeface="Calibri"/>
                <a:sym typeface="Calibri"/>
              </a:rPr>
              <a:t>Allocation of $30 million to provide a block grant for tutoring in literacy and/or math.</a:t>
            </a:r>
            <a:endParaRPr sz="1700">
              <a:solidFill>
                <a:srgbClr val="20B6A6"/>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Operational Costs</a:t>
            </a:r>
            <a:endParaRPr sz="2400">
              <a:solidFill>
                <a:schemeClr val="dk1"/>
              </a:solidFill>
              <a:latin typeface="Calibri"/>
              <a:ea typeface="Calibri"/>
              <a:cs typeface="Calibri"/>
              <a:sym typeface="Calibri"/>
            </a:endParaRPr>
          </a:p>
          <a:p>
            <a:pPr indent="-336550" lvl="1" marL="914400" rtl="0" algn="just">
              <a:lnSpc>
                <a:spcPct val="90000"/>
              </a:lnSpc>
              <a:spcBef>
                <a:spcPts val="0"/>
              </a:spcBef>
              <a:spcAft>
                <a:spcPts val="0"/>
              </a:spcAft>
              <a:buClr>
                <a:srgbClr val="20B6A6"/>
              </a:buClr>
              <a:buSzPts val="1700"/>
              <a:buFont typeface="Calibri"/>
              <a:buChar char="○"/>
            </a:pPr>
            <a:r>
              <a:rPr lang="en" sz="1700">
                <a:solidFill>
                  <a:srgbClr val="20B6A6"/>
                </a:solidFill>
                <a:latin typeface="Calibri"/>
                <a:ea typeface="Calibri"/>
                <a:cs typeface="Calibri"/>
                <a:sym typeface="Calibri"/>
              </a:rPr>
              <a:t>Allocation of $14.3 million to provide an increase of $22 in the per pupil allocation for operational expenses.</a:t>
            </a:r>
            <a:endParaRPr sz="1700">
              <a:solidFill>
                <a:srgbClr val="20B6A6"/>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347" name="Google Shape;347;p5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53"/>
          <p:cNvSpPr txBox="1"/>
          <p:nvPr/>
        </p:nvSpPr>
        <p:spPr>
          <a:xfrm>
            <a:off x="943100" y="135175"/>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MFP Update</a:t>
            </a:r>
            <a:endParaRPr b="1" sz="4800">
              <a:solidFill>
                <a:schemeClr val="dk1"/>
              </a:solidFill>
              <a:latin typeface="Calibri"/>
              <a:ea typeface="Calibri"/>
              <a:cs typeface="Calibri"/>
              <a:sym typeface="Calibri"/>
            </a:endParaRPr>
          </a:p>
        </p:txBody>
      </p:sp>
      <p:sp>
        <p:nvSpPr>
          <p:cNvPr id="349" name="Google Shape;349;p53"/>
          <p:cNvSpPr txBox="1"/>
          <p:nvPr/>
        </p:nvSpPr>
        <p:spPr>
          <a:xfrm>
            <a:off x="160050" y="856200"/>
            <a:ext cx="8176800" cy="3285000"/>
          </a:xfrm>
          <a:prstGeom prst="rect">
            <a:avLst/>
          </a:prstGeom>
          <a:noFill/>
          <a:ln>
            <a:noFill/>
          </a:ln>
        </p:spPr>
        <p:txBody>
          <a:bodyPr anchorCtr="0" anchor="t" bIns="91425" lIns="91425" spcFirstLastPara="1" rIns="91425" wrap="square" tIns="91425">
            <a:noAutofit/>
          </a:bodyPr>
          <a:lstStyle/>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International Associate Teacher’s Stipends </a:t>
            </a:r>
            <a:endParaRPr sz="2400">
              <a:solidFill>
                <a:schemeClr val="dk1"/>
              </a:solidFill>
              <a:latin typeface="Calibri"/>
              <a:ea typeface="Calibri"/>
              <a:cs typeface="Calibri"/>
              <a:sym typeface="Calibri"/>
            </a:endParaRPr>
          </a:p>
          <a:p>
            <a:pPr indent="-438150" lvl="1" marL="1371600" rtl="0" algn="l">
              <a:spcBef>
                <a:spcPts val="0"/>
              </a:spcBef>
              <a:spcAft>
                <a:spcPts val="0"/>
              </a:spcAft>
              <a:buClr>
                <a:schemeClr val="dk1"/>
              </a:buClr>
              <a:buSzPts val="3300"/>
              <a:buFont typeface="Calibri"/>
              <a:buChar char="➢"/>
            </a:pPr>
            <a:r>
              <a:rPr lang="en" sz="1900"/>
              <a:t>Allocations for 2nd and 3rd year stipends will be issued by May 31, 2024. </a:t>
            </a:r>
            <a:endParaRPr sz="1900"/>
          </a:p>
          <a:p>
            <a:pPr indent="-438150" lvl="1" marL="1371600" rtl="0" algn="l">
              <a:spcBef>
                <a:spcPts val="0"/>
              </a:spcBef>
              <a:spcAft>
                <a:spcPts val="0"/>
              </a:spcAft>
              <a:buClr>
                <a:schemeClr val="dk1"/>
              </a:buClr>
              <a:buSzPts val="3300"/>
              <a:buFont typeface="Calibri"/>
              <a:buChar char="➢"/>
            </a:pPr>
            <a:r>
              <a:rPr lang="en" sz="1900"/>
              <a:t>The amounts by LEA will be included in the May 2024 Budget Letter.</a:t>
            </a:r>
            <a:endParaRPr sz="1900"/>
          </a:p>
          <a:p>
            <a:pPr indent="-438150" lvl="1" marL="1371600" rtl="0" algn="l">
              <a:spcBef>
                <a:spcPts val="0"/>
              </a:spcBef>
              <a:spcAft>
                <a:spcPts val="0"/>
              </a:spcAft>
              <a:buClr>
                <a:schemeClr val="dk1"/>
              </a:buClr>
              <a:buSzPts val="3300"/>
              <a:buFont typeface="Calibri"/>
              <a:buChar char="➢"/>
            </a:pPr>
            <a:r>
              <a:rPr lang="en" sz="1900"/>
              <a:t>For more details, refer to the document in the </a:t>
            </a:r>
            <a:r>
              <a:rPr lang="en" sz="1900" u="sng">
                <a:solidFill>
                  <a:schemeClr val="hlink"/>
                </a:solidFill>
                <a:hlinkClick r:id="rId3"/>
              </a:rPr>
              <a:t>MFP Library</a:t>
            </a:r>
            <a:r>
              <a:rPr lang="en" sz="1900"/>
              <a:t>.</a:t>
            </a:r>
            <a:endParaRPr sz="1900"/>
          </a:p>
          <a:p>
            <a:pPr indent="0" lvl="0" marL="1371600" rtl="0" algn="l">
              <a:spcBef>
                <a:spcPts val="0"/>
              </a:spcBef>
              <a:spcAft>
                <a:spcPts val="0"/>
              </a:spcAft>
              <a:buNone/>
            </a:pPr>
            <a:r>
              <a:t/>
            </a:r>
            <a:endParaRPr b="1" sz="1900"/>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4"/>
          <p:cNvSpPr txBox="1"/>
          <p:nvPr>
            <p:ph type="ctrTitle"/>
          </p:nvPr>
        </p:nvSpPr>
        <p:spPr>
          <a:xfrm>
            <a:off x="-53550" y="969275"/>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Audit Submission to LDOE</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55" name="Google Shape;355;p5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361" name="Google Shape;361;p5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55"/>
          <p:cNvSpPr txBox="1"/>
          <p:nvPr/>
        </p:nvSpPr>
        <p:spPr>
          <a:xfrm>
            <a:off x="807300" y="-425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Audit Submission to LDOE</a:t>
            </a:r>
            <a:endParaRPr b="1" sz="3900">
              <a:solidFill>
                <a:schemeClr val="dk1"/>
              </a:solidFill>
              <a:latin typeface="Calibri"/>
              <a:ea typeface="Calibri"/>
              <a:cs typeface="Calibri"/>
              <a:sym typeface="Calibri"/>
            </a:endParaRPr>
          </a:p>
        </p:txBody>
      </p:sp>
      <p:pic>
        <p:nvPicPr>
          <p:cNvPr id="363" name="Google Shape;363;p55"/>
          <p:cNvPicPr preferRelativeResize="0"/>
          <p:nvPr/>
        </p:nvPicPr>
        <p:blipFill>
          <a:blip r:embed="rId3">
            <a:alphaModFix/>
          </a:blip>
          <a:stretch>
            <a:fillRect/>
          </a:stretch>
        </p:blipFill>
        <p:spPr>
          <a:xfrm>
            <a:off x="1345900" y="1139437"/>
            <a:ext cx="6452201" cy="3036725"/>
          </a:xfrm>
          <a:prstGeom prst="rect">
            <a:avLst/>
          </a:prstGeom>
          <a:noFill/>
          <a:ln>
            <a:noFill/>
          </a:ln>
        </p:spPr>
      </p:pic>
      <p:sp>
        <p:nvSpPr>
          <p:cNvPr id="364" name="Google Shape;364;p55"/>
          <p:cNvSpPr/>
          <p:nvPr/>
        </p:nvSpPr>
        <p:spPr>
          <a:xfrm>
            <a:off x="7412275" y="3987475"/>
            <a:ext cx="474000" cy="209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ublic Sans"/>
              <a:ea typeface="Public Sans"/>
              <a:cs typeface="Public Sans"/>
              <a:sym typeface="Public Sans"/>
            </a:endParaRPr>
          </a:p>
        </p:txBody>
      </p:sp>
      <p:sp>
        <p:nvSpPr>
          <p:cNvPr id="365" name="Google Shape;365;p55"/>
          <p:cNvSpPr txBox="1"/>
          <p:nvPr/>
        </p:nvSpPr>
        <p:spPr>
          <a:xfrm>
            <a:off x="0" y="505025"/>
            <a:ext cx="88728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000"/>
              </a:spcBef>
              <a:spcAft>
                <a:spcPts val="0"/>
              </a:spcAft>
              <a:buNone/>
            </a:pPr>
            <a:r>
              <a:rPr lang="en">
                <a:solidFill>
                  <a:schemeClr val="dk1"/>
                </a:solidFill>
                <a:latin typeface="Calibri"/>
                <a:ea typeface="Calibri"/>
                <a:cs typeface="Calibri"/>
                <a:sym typeface="Calibri"/>
              </a:rPr>
              <a:t>The </a:t>
            </a:r>
            <a:r>
              <a:rPr lang="en" u="sng">
                <a:solidFill>
                  <a:schemeClr val="hlink"/>
                </a:solidFill>
                <a:latin typeface="Calibri"/>
                <a:ea typeface="Calibri"/>
                <a:cs typeface="Calibri"/>
                <a:sym typeface="Calibri"/>
                <a:hlinkClick r:id="rId4"/>
              </a:rPr>
              <a:t>Single Audit Report Submission Portal</a:t>
            </a:r>
            <a:r>
              <a:rPr lang="en">
                <a:solidFill>
                  <a:schemeClr val="dk1"/>
                </a:solidFill>
                <a:latin typeface="Calibri"/>
                <a:ea typeface="Calibri"/>
                <a:cs typeface="Calibri"/>
                <a:sym typeface="Calibri"/>
              </a:rPr>
              <a:t> is available for business managers and school finance officials to assist with timely submittals of annual single audits. A Quick Link to the portal is also available at www.louisianabelieves.com.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6"/>
          <p:cNvSpPr txBox="1"/>
          <p:nvPr>
            <p:ph type="ctrTitle"/>
          </p:nvPr>
        </p:nvSpPr>
        <p:spPr>
          <a:xfrm>
            <a:off x="1197350" y="650725"/>
            <a:ext cx="6106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2024 - 2025</a:t>
            </a:r>
            <a:endParaRPr sz="44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 TRSL Contribution Rates</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71" name="Google Shape;371;p5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30"/>
          <p:cNvSpPr txBox="1"/>
          <p:nvPr/>
        </p:nvSpPr>
        <p:spPr>
          <a:xfrm>
            <a:off x="-11700" y="755275"/>
            <a:ext cx="8844000" cy="4682700"/>
          </a:xfrm>
          <a:prstGeom prst="rect">
            <a:avLst/>
          </a:prstGeom>
          <a:noFill/>
          <a:ln>
            <a:noFill/>
          </a:ln>
        </p:spPr>
        <p:txBody>
          <a:bodyPr anchorCtr="0" anchor="t" bIns="91425" lIns="91425" spcFirstLastPara="1" rIns="91425" wrap="square" tIns="91425">
            <a:noAutofit/>
          </a:bodyPr>
          <a:lstStyle/>
          <a:p>
            <a:pPr indent="-330200" lvl="0" marL="457200" rtl="0" algn="just">
              <a:lnSpc>
                <a:spcPct val="150000"/>
              </a:lnSpc>
              <a:spcBef>
                <a:spcPts val="1000"/>
              </a:spcBef>
              <a:spcAft>
                <a:spcPts val="0"/>
              </a:spcAft>
              <a:buClr>
                <a:schemeClr val="dk1"/>
              </a:buClr>
              <a:buSzPts val="1600"/>
              <a:buChar char="•"/>
            </a:pPr>
            <a:r>
              <a:rPr b="1" lang="en" sz="1800">
                <a:solidFill>
                  <a:schemeClr val="dk1"/>
                </a:solidFill>
                <a:latin typeface="Calibri"/>
                <a:ea typeface="Calibri"/>
                <a:cs typeface="Calibri"/>
                <a:sym typeface="Calibri"/>
              </a:rPr>
              <a:t>Welcome</a:t>
            </a:r>
            <a:endParaRPr b="1" sz="1800">
              <a:solidFill>
                <a:schemeClr val="dk1"/>
              </a:solidFill>
              <a:latin typeface="Calibri"/>
              <a:ea typeface="Calibri"/>
              <a:cs typeface="Calibri"/>
              <a:sym typeface="Calibri"/>
            </a:endParaRPr>
          </a:p>
          <a:p>
            <a:pPr indent="-330200" lvl="0" marL="457200" rtl="0" algn="just">
              <a:lnSpc>
                <a:spcPct val="150000"/>
              </a:lnSpc>
              <a:spcBef>
                <a:spcPts val="0"/>
              </a:spcBef>
              <a:spcAft>
                <a:spcPts val="0"/>
              </a:spcAft>
              <a:buClr>
                <a:schemeClr val="dk1"/>
              </a:buClr>
              <a:buSzPts val="1600"/>
              <a:buChar char="•"/>
            </a:pPr>
            <a:r>
              <a:rPr b="1" lang="en" sz="1800">
                <a:solidFill>
                  <a:schemeClr val="dk1"/>
                </a:solidFill>
                <a:latin typeface="Calibri"/>
                <a:ea typeface="Calibri"/>
                <a:cs typeface="Calibri"/>
                <a:sym typeface="Calibri"/>
              </a:rPr>
              <a:t>Required Submissions and Reminders</a:t>
            </a:r>
            <a:endParaRPr b="1" sz="1800">
              <a:solidFill>
                <a:schemeClr val="dk1"/>
              </a:solidFill>
              <a:latin typeface="Calibri"/>
              <a:ea typeface="Calibri"/>
              <a:cs typeface="Calibri"/>
              <a:sym typeface="Calibri"/>
            </a:endParaRPr>
          </a:p>
          <a:p>
            <a:pPr indent="-342900" lvl="0" marL="457200" rtl="0" algn="just">
              <a:lnSpc>
                <a:spcPct val="150000"/>
              </a:lnSpc>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Required School Lunch Match</a:t>
            </a:r>
            <a:endParaRPr b="1" sz="1800">
              <a:solidFill>
                <a:schemeClr val="dk1"/>
              </a:solidFill>
              <a:latin typeface="Calibri"/>
              <a:ea typeface="Calibri"/>
              <a:cs typeface="Calibri"/>
              <a:sym typeface="Calibri"/>
            </a:endParaRPr>
          </a:p>
          <a:p>
            <a:pPr indent="-330200" lvl="0" marL="457200" rtl="0" algn="just">
              <a:lnSpc>
                <a:spcPct val="150000"/>
              </a:lnSpc>
              <a:spcBef>
                <a:spcPts val="0"/>
              </a:spcBef>
              <a:spcAft>
                <a:spcPts val="0"/>
              </a:spcAft>
              <a:buClr>
                <a:schemeClr val="dk1"/>
              </a:buClr>
              <a:buSzPts val="1600"/>
              <a:buChar char="•"/>
            </a:pPr>
            <a:r>
              <a:rPr b="1" lang="en" sz="1800">
                <a:solidFill>
                  <a:schemeClr val="dk1"/>
                </a:solidFill>
                <a:latin typeface="Calibri"/>
                <a:ea typeface="Calibri"/>
                <a:cs typeface="Calibri"/>
                <a:sym typeface="Calibri"/>
              </a:rPr>
              <a:t>S</a:t>
            </a:r>
            <a:r>
              <a:rPr b="1" lang="en" sz="1800">
                <a:solidFill>
                  <a:schemeClr val="dk1"/>
                </a:solidFill>
                <a:latin typeface="Calibri"/>
                <a:ea typeface="Calibri"/>
                <a:cs typeface="Calibri"/>
                <a:sym typeface="Calibri"/>
              </a:rPr>
              <a:t>tate and Federal Grants Update</a:t>
            </a:r>
            <a:endParaRPr b="1" sz="1800">
              <a:solidFill>
                <a:schemeClr val="dk1"/>
              </a:solidFill>
              <a:latin typeface="Calibri"/>
              <a:ea typeface="Calibri"/>
              <a:cs typeface="Calibri"/>
              <a:sym typeface="Calibri"/>
            </a:endParaRPr>
          </a:p>
          <a:p>
            <a:pPr indent="-342900" lvl="0" marL="457200" rtl="0" algn="just">
              <a:lnSpc>
                <a:spcPct val="150000"/>
              </a:lnSpc>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Maintenance of Effort and Fiscal Monitoring</a:t>
            </a:r>
            <a:endParaRPr b="1" sz="1800">
              <a:solidFill>
                <a:schemeClr val="dk1"/>
              </a:solidFill>
              <a:latin typeface="Calibri"/>
              <a:ea typeface="Calibri"/>
              <a:cs typeface="Calibri"/>
              <a:sym typeface="Calibri"/>
            </a:endParaRPr>
          </a:p>
          <a:p>
            <a:pPr indent="-330200" lvl="0" marL="457200" rtl="0" algn="just">
              <a:lnSpc>
                <a:spcPct val="150000"/>
              </a:lnSpc>
              <a:spcBef>
                <a:spcPts val="0"/>
              </a:spcBef>
              <a:spcAft>
                <a:spcPts val="0"/>
              </a:spcAft>
              <a:buClr>
                <a:schemeClr val="dk1"/>
              </a:buClr>
              <a:buSzPts val="1600"/>
              <a:buChar char="•"/>
            </a:pPr>
            <a:r>
              <a:rPr b="1" lang="en" sz="1800">
                <a:solidFill>
                  <a:schemeClr val="dk1"/>
                </a:solidFill>
                <a:latin typeface="Calibri"/>
                <a:ea typeface="Calibri"/>
                <a:cs typeface="Calibri"/>
                <a:sym typeface="Calibri"/>
              </a:rPr>
              <a:t>MFP Update</a:t>
            </a:r>
            <a:endParaRPr b="1" sz="1800">
              <a:solidFill>
                <a:schemeClr val="dk1"/>
              </a:solidFill>
              <a:latin typeface="Calibri"/>
              <a:ea typeface="Calibri"/>
              <a:cs typeface="Calibri"/>
              <a:sym typeface="Calibri"/>
            </a:endParaRPr>
          </a:p>
          <a:p>
            <a:pPr indent="-342900" lvl="0" marL="457200" rtl="0" algn="just">
              <a:lnSpc>
                <a:spcPct val="150000"/>
              </a:lnSpc>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Single Audit Due Date</a:t>
            </a:r>
            <a:endParaRPr b="1" sz="1800">
              <a:solidFill>
                <a:schemeClr val="dk1"/>
              </a:solidFill>
              <a:latin typeface="Calibri"/>
              <a:ea typeface="Calibri"/>
              <a:cs typeface="Calibri"/>
              <a:sym typeface="Calibri"/>
            </a:endParaRPr>
          </a:p>
          <a:p>
            <a:pPr indent="-342900" lvl="0" marL="457200" rtl="0" algn="just">
              <a:lnSpc>
                <a:spcPct val="150000"/>
              </a:lnSpc>
              <a:spcBef>
                <a:spcPts val="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2024-2025 Retirement Contribution Rates</a:t>
            </a:r>
            <a:endParaRPr b="1" sz="1800">
              <a:solidFill>
                <a:schemeClr val="dk1"/>
              </a:solidFill>
              <a:latin typeface="Calibri"/>
              <a:ea typeface="Calibri"/>
              <a:cs typeface="Calibri"/>
              <a:sym typeface="Calibri"/>
            </a:endParaRPr>
          </a:p>
          <a:p>
            <a:pPr indent="-330200" lvl="0" marL="457200" rtl="0" algn="just">
              <a:lnSpc>
                <a:spcPct val="150000"/>
              </a:lnSpc>
              <a:spcBef>
                <a:spcPts val="0"/>
              </a:spcBef>
              <a:spcAft>
                <a:spcPts val="0"/>
              </a:spcAft>
              <a:buClr>
                <a:schemeClr val="dk1"/>
              </a:buClr>
              <a:buSzPts val="1600"/>
              <a:buChar char="•"/>
            </a:pPr>
            <a:r>
              <a:rPr b="1" lang="en" sz="1800">
                <a:solidFill>
                  <a:schemeClr val="dk1"/>
                </a:solidFill>
                <a:latin typeface="Calibri"/>
                <a:ea typeface="Calibri"/>
                <a:cs typeface="Calibri"/>
                <a:sym typeface="Calibri"/>
              </a:rPr>
              <a:t>Call Dates and Slide Deck Links</a:t>
            </a:r>
            <a:endParaRPr b="1" sz="1800">
              <a:solidFill>
                <a:schemeClr val="dk1"/>
              </a:solidFill>
              <a:latin typeface="Calibri"/>
              <a:ea typeface="Calibri"/>
              <a:cs typeface="Calibri"/>
              <a:sym typeface="Calibri"/>
            </a:endParaRPr>
          </a:p>
          <a:p>
            <a:pPr indent="-330200" lvl="0" marL="457200" rtl="0" algn="just">
              <a:lnSpc>
                <a:spcPct val="150000"/>
              </a:lnSpc>
              <a:spcBef>
                <a:spcPts val="0"/>
              </a:spcBef>
              <a:spcAft>
                <a:spcPts val="0"/>
              </a:spcAft>
              <a:buClr>
                <a:schemeClr val="dk1"/>
              </a:buClr>
              <a:buSzPts val="1600"/>
              <a:buChar char="•"/>
            </a:pPr>
            <a:r>
              <a:rPr b="1" lang="en" sz="1800">
                <a:solidFill>
                  <a:schemeClr val="dk1"/>
                </a:solidFill>
                <a:latin typeface="Calibri"/>
                <a:ea typeface="Calibri"/>
                <a:cs typeface="Calibri"/>
                <a:sym typeface="Calibri"/>
              </a:rPr>
              <a:t>Resources</a:t>
            </a:r>
            <a:endParaRPr b="1"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sp>
        <p:nvSpPr>
          <p:cNvPr id="179" name="Google Shape;179;p30"/>
          <p:cNvSpPr txBox="1"/>
          <p:nvPr>
            <p:ph type="ctrTitle"/>
          </p:nvPr>
        </p:nvSpPr>
        <p:spPr>
          <a:xfrm>
            <a:off x="150000" y="0"/>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800">
                <a:solidFill>
                  <a:schemeClr val="dk1"/>
                </a:solidFill>
                <a:latin typeface="Calibri"/>
                <a:ea typeface="Calibri"/>
                <a:cs typeface="Calibri"/>
                <a:sym typeface="Calibri"/>
              </a:rPr>
              <a:t>Agenda</a:t>
            </a:r>
            <a:endParaRPr sz="48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7" name="Google Shape;377;p57"/>
          <p:cNvSpPr txBox="1"/>
          <p:nvPr/>
        </p:nvSpPr>
        <p:spPr>
          <a:xfrm>
            <a:off x="675200" y="268575"/>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800">
                <a:solidFill>
                  <a:schemeClr val="dk1"/>
                </a:solidFill>
                <a:latin typeface="Calibri"/>
                <a:ea typeface="Calibri"/>
                <a:cs typeface="Calibri"/>
                <a:sym typeface="Calibri"/>
              </a:rPr>
              <a:t>2024 - 2025 TRSL Contribution Rates</a:t>
            </a:r>
            <a:endParaRPr b="1" sz="4700">
              <a:solidFill>
                <a:schemeClr val="dk1"/>
              </a:solidFill>
              <a:latin typeface="Calibri"/>
              <a:ea typeface="Calibri"/>
              <a:cs typeface="Calibri"/>
              <a:sym typeface="Calibri"/>
            </a:endParaRPr>
          </a:p>
        </p:txBody>
      </p:sp>
      <p:pic>
        <p:nvPicPr>
          <p:cNvPr id="378" name="Google Shape;378;p57"/>
          <p:cNvPicPr preferRelativeResize="0"/>
          <p:nvPr/>
        </p:nvPicPr>
        <p:blipFill>
          <a:blip r:embed="rId3">
            <a:alphaModFix/>
          </a:blip>
          <a:stretch>
            <a:fillRect/>
          </a:stretch>
        </p:blipFill>
        <p:spPr>
          <a:xfrm>
            <a:off x="152400" y="1139175"/>
            <a:ext cx="8839200" cy="2012250"/>
          </a:xfrm>
          <a:prstGeom prst="rect">
            <a:avLst/>
          </a:prstGeom>
          <a:noFill/>
          <a:ln>
            <a:noFill/>
          </a:ln>
        </p:spPr>
      </p:pic>
      <p:sp>
        <p:nvSpPr>
          <p:cNvPr id="379" name="Google Shape;379;p57"/>
          <p:cNvSpPr txBox="1"/>
          <p:nvPr/>
        </p:nvSpPr>
        <p:spPr>
          <a:xfrm>
            <a:off x="792500" y="3364250"/>
            <a:ext cx="7054800" cy="5439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rPr b="1" lang="en" sz="1500">
                <a:solidFill>
                  <a:schemeClr val="dk1"/>
                </a:solidFill>
                <a:highlight>
                  <a:schemeClr val="lt1"/>
                </a:highlight>
              </a:rPr>
              <a:t>The employer contribution rate will decrease from 24.10% to 21.51%, a difference of 2.59%,  for FY 2024 - 2025.</a:t>
            </a:r>
            <a:endParaRPr b="1" sz="1500"/>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58"/>
          <p:cNvSpPr txBox="1"/>
          <p:nvPr/>
        </p:nvSpPr>
        <p:spPr>
          <a:xfrm>
            <a:off x="675200" y="268575"/>
            <a:ext cx="79569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800">
                <a:solidFill>
                  <a:schemeClr val="dk1"/>
                </a:solidFill>
                <a:latin typeface="Calibri"/>
                <a:ea typeface="Calibri"/>
                <a:cs typeface="Calibri"/>
                <a:sym typeface="Calibri"/>
              </a:rPr>
              <a:t>2024 - 2025 LSERS Contribution Rates</a:t>
            </a:r>
            <a:endParaRPr b="1" sz="4700">
              <a:solidFill>
                <a:schemeClr val="dk1"/>
              </a:solidFill>
              <a:latin typeface="Calibri"/>
              <a:ea typeface="Calibri"/>
              <a:cs typeface="Calibri"/>
              <a:sym typeface="Calibri"/>
            </a:endParaRPr>
          </a:p>
        </p:txBody>
      </p:sp>
      <p:sp>
        <p:nvSpPr>
          <p:cNvPr id="386" name="Google Shape;386;p58"/>
          <p:cNvSpPr txBox="1"/>
          <p:nvPr/>
        </p:nvSpPr>
        <p:spPr>
          <a:xfrm>
            <a:off x="792500" y="3643300"/>
            <a:ext cx="7054800" cy="8706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rPr b="1" lang="en" sz="1500">
                <a:solidFill>
                  <a:schemeClr val="dk1"/>
                </a:solidFill>
                <a:highlight>
                  <a:schemeClr val="lt1"/>
                </a:highlight>
              </a:rPr>
              <a:t>The employer contribution rate will decrease from 27.6% to 25.8%, a difference of 1.8% for FY 2024 - 2025.</a:t>
            </a:r>
            <a:endParaRPr b="1" sz="1500"/>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p:txBody>
      </p:sp>
      <p:pic>
        <p:nvPicPr>
          <p:cNvPr id="387" name="Google Shape;387;p58"/>
          <p:cNvPicPr preferRelativeResize="0"/>
          <p:nvPr/>
        </p:nvPicPr>
        <p:blipFill rotWithShape="1">
          <a:blip r:embed="rId3">
            <a:alphaModFix/>
          </a:blip>
          <a:srcRect b="12441" l="0" r="0" t="0"/>
          <a:stretch/>
        </p:blipFill>
        <p:spPr>
          <a:xfrm>
            <a:off x="1303175" y="957475"/>
            <a:ext cx="6273460" cy="23517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9"/>
          <p:cNvSpPr txBox="1"/>
          <p:nvPr>
            <p:ph type="title"/>
          </p:nvPr>
        </p:nvSpPr>
        <p:spPr>
          <a:xfrm>
            <a:off x="5253275" y="285000"/>
            <a:ext cx="2611800" cy="6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Reminders</a:t>
            </a:r>
            <a:endParaRPr/>
          </a:p>
          <a:p>
            <a:pPr indent="0" lvl="0" marL="0" rtl="0" algn="l">
              <a:spcBef>
                <a:spcPts val="0"/>
              </a:spcBef>
              <a:spcAft>
                <a:spcPts val="0"/>
              </a:spcAft>
              <a:buNone/>
            </a:pPr>
            <a:r>
              <a:t/>
            </a:r>
            <a:endParaRPr/>
          </a:p>
        </p:txBody>
      </p:sp>
      <p:sp>
        <p:nvSpPr>
          <p:cNvPr id="393" name="Google Shape;393;p59"/>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pic>
        <p:nvPicPr>
          <p:cNvPr id="394" name="Google Shape;394;p59"/>
          <p:cNvPicPr preferRelativeResize="0"/>
          <p:nvPr>
            <p:ph idx="2" type="pic"/>
          </p:nvPr>
        </p:nvPicPr>
        <p:blipFill rotWithShape="1">
          <a:blip r:embed="rId3">
            <a:alphaModFix/>
          </a:blip>
          <a:srcRect b="0" l="0" r="0" t="0"/>
          <a:stretch/>
        </p:blipFill>
        <p:spPr>
          <a:xfrm>
            <a:off x="284100" y="285000"/>
            <a:ext cx="3607500" cy="3607500"/>
          </a:xfrm>
          <a:prstGeom prst="ellipse">
            <a:avLst/>
          </a:prstGeom>
        </p:spPr>
      </p:pic>
      <p:sp>
        <p:nvSpPr>
          <p:cNvPr id="395" name="Google Shape;395;p5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6" name="Google Shape;396;p59"/>
          <p:cNvSpPr txBox="1"/>
          <p:nvPr/>
        </p:nvSpPr>
        <p:spPr>
          <a:xfrm>
            <a:off x="3891600" y="706500"/>
            <a:ext cx="5009100" cy="35280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304800" lvl="0" marL="457200" rtl="0" algn="l">
              <a:lnSpc>
                <a:spcPct val="90000"/>
              </a:lnSpc>
              <a:spcBef>
                <a:spcPts val="1000"/>
              </a:spcBef>
              <a:spcAft>
                <a:spcPts val="0"/>
              </a:spcAft>
              <a:buClr>
                <a:schemeClr val="dk1"/>
              </a:buClr>
              <a:buSzPts val="1200"/>
              <a:buChar char="•"/>
            </a:pPr>
            <a:r>
              <a:rPr lang="en" sz="1800">
                <a:solidFill>
                  <a:schemeClr val="dk1"/>
                </a:solidFill>
                <a:latin typeface="Calibri"/>
                <a:ea typeface="Calibri"/>
                <a:cs typeface="Calibri"/>
                <a:sym typeface="Calibri"/>
              </a:rPr>
              <a:t>The May Business Manager Monthly Call will be held on Wednesday, May 22nd at 2:00 p.m.</a:t>
            </a:r>
            <a:endParaRPr sz="1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04800" lvl="0" marL="457200" rtl="0" algn="l">
              <a:lnSpc>
                <a:spcPct val="90000"/>
              </a:lnSpc>
              <a:spcBef>
                <a:spcPts val="1000"/>
              </a:spcBef>
              <a:spcAft>
                <a:spcPts val="0"/>
              </a:spcAft>
              <a:buClr>
                <a:schemeClr val="dk1"/>
              </a:buClr>
              <a:buSzPts val="1200"/>
              <a:buChar char="•"/>
            </a:pPr>
            <a:r>
              <a:rPr lang="en" sz="1800">
                <a:solidFill>
                  <a:schemeClr val="dk1"/>
                </a:solidFill>
                <a:latin typeface="Calibri"/>
                <a:ea typeface="Calibri"/>
                <a:cs typeface="Calibri"/>
                <a:sym typeface="Calibri"/>
              </a:rPr>
              <a:t>Reminder with date and link will be posted in LDOE Weekly Newsletter </a:t>
            </a:r>
            <a:endParaRPr sz="18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04800" lvl="0" marL="457200" rtl="0" algn="l">
              <a:lnSpc>
                <a:spcPct val="90000"/>
              </a:lnSpc>
              <a:spcBef>
                <a:spcPts val="1000"/>
              </a:spcBef>
              <a:spcAft>
                <a:spcPts val="0"/>
              </a:spcAft>
              <a:buClr>
                <a:schemeClr val="dk1"/>
              </a:buClr>
              <a:buSzPts val="1200"/>
              <a:buChar char="•"/>
            </a:pPr>
            <a:r>
              <a:rPr lang="en" sz="1800">
                <a:solidFill>
                  <a:schemeClr val="dk1"/>
                </a:solidFill>
                <a:latin typeface="Calibri"/>
                <a:ea typeface="Calibri"/>
                <a:cs typeface="Calibri"/>
                <a:sym typeface="Calibri"/>
              </a:rPr>
              <a:t>The slide decks for the monthly call can be found in the </a:t>
            </a:r>
            <a:r>
              <a:rPr lang="en" sz="1900" u="sng">
                <a:solidFill>
                  <a:srgbClr val="1155CC"/>
                </a:solidFill>
                <a:hlinkClick r:id="rId4">
                  <a:extLst>
                    <a:ext uri="{A12FA001-AC4F-418D-AE19-62706E023703}">
                      <ahyp:hlinkClr val="tx"/>
                    </a:ext>
                  </a:extLst>
                </a:hlinkClick>
              </a:rPr>
              <a:t>Business Manager Support Library</a:t>
            </a:r>
            <a:r>
              <a:rPr lang="en" sz="1900"/>
              <a:t> </a:t>
            </a:r>
            <a:r>
              <a:rPr lang="en" sz="1800">
                <a:solidFill>
                  <a:schemeClr val="dk1"/>
                </a:solidFill>
                <a:latin typeface="Calibri"/>
                <a:ea typeface="Calibri"/>
                <a:cs typeface="Calibri"/>
                <a:sym typeface="Calibri"/>
              </a:rPr>
              <a:t>on the website.</a:t>
            </a:r>
            <a:endParaRPr sz="18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a:solidFill>
                <a:srgbClr val="44546A"/>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a:solidFill>
                <a:srgbClr val="44546A"/>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60"/>
          <p:cNvPicPr preferRelativeResize="0"/>
          <p:nvPr>
            <p:ph idx="2" type="pic"/>
          </p:nvPr>
        </p:nvPicPr>
        <p:blipFill rotWithShape="1">
          <a:blip r:embed="rId3">
            <a:alphaModFix/>
          </a:blip>
          <a:srcRect b="16097" l="0" r="0" t="16097"/>
          <a:stretch/>
        </p:blipFill>
        <p:spPr>
          <a:xfrm>
            <a:off x="0" y="0"/>
            <a:ext cx="9144000" cy="4129500"/>
          </a:xfrm>
          <a:prstGeom prst="rect">
            <a:avLst/>
          </a:prstGeom>
        </p:spPr>
      </p:pic>
      <p:sp>
        <p:nvSpPr>
          <p:cNvPr id="402" name="Google Shape;402;p60"/>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403" name="Google Shape;403;p6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09" name="Google Shape;409;p6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61"/>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4800">
                <a:solidFill>
                  <a:schemeClr val="accent1"/>
                </a:solidFill>
                <a:latin typeface="Calibri"/>
                <a:ea typeface="Calibri"/>
                <a:cs typeface="Calibri"/>
                <a:sym typeface="Calibri"/>
              </a:rPr>
              <a:t>Resource Index</a:t>
            </a:r>
            <a:endParaRPr b="1" sz="4800">
              <a:solidFill>
                <a:schemeClr val="accent1"/>
              </a:solidFill>
              <a:latin typeface="Calibri"/>
              <a:ea typeface="Calibri"/>
              <a:cs typeface="Calibri"/>
              <a:sym typeface="Calibri"/>
            </a:endParaRPr>
          </a:p>
        </p:txBody>
      </p:sp>
      <p:sp>
        <p:nvSpPr>
          <p:cNvPr id="411" name="Google Shape;411;p61"/>
          <p:cNvSpPr txBox="1"/>
          <p:nvPr/>
        </p:nvSpPr>
        <p:spPr>
          <a:xfrm>
            <a:off x="658300" y="980500"/>
            <a:ext cx="6765600" cy="5157600"/>
          </a:xfrm>
          <a:prstGeom prst="rect">
            <a:avLst/>
          </a:prstGeom>
          <a:noFill/>
          <a:ln>
            <a:noFill/>
          </a:ln>
        </p:spPr>
        <p:txBody>
          <a:bodyPr anchorCtr="0" anchor="t" bIns="91425" lIns="91425" spcFirstLastPara="1" rIns="91425" wrap="square" tIns="91425">
            <a:noAutofit/>
          </a:bodyPr>
          <a:lstStyle/>
          <a:p>
            <a:pPr indent="-342900" lvl="0" marL="914400" rtl="0" algn="just">
              <a:lnSpc>
                <a:spcPct val="150000"/>
              </a:lnSpc>
              <a:spcBef>
                <a:spcPts val="1000"/>
              </a:spcBef>
              <a:spcAft>
                <a:spcPts val="0"/>
              </a:spcAft>
              <a:buClr>
                <a:schemeClr val="dk1"/>
              </a:buClr>
              <a:buSzPts val="1800"/>
              <a:buChar char="•"/>
            </a:pPr>
            <a:r>
              <a:rPr b="1" lang="en" sz="2000">
                <a:solidFill>
                  <a:schemeClr val="dk1"/>
                </a:solidFill>
                <a:latin typeface="Calibri"/>
                <a:ea typeface="Calibri"/>
                <a:cs typeface="Calibri"/>
                <a:sym typeface="Calibri"/>
              </a:rPr>
              <a:t>Weekly Newsletters</a:t>
            </a:r>
            <a:endParaRPr b="1" sz="2000">
              <a:solidFill>
                <a:schemeClr val="dk1"/>
              </a:solidFill>
              <a:latin typeface="Calibri"/>
              <a:ea typeface="Calibri"/>
              <a:cs typeface="Calibri"/>
              <a:sym typeface="Calibri"/>
            </a:endParaRPr>
          </a:p>
          <a:p>
            <a:pPr indent="-355600" lvl="0" marL="914400" rtl="0" algn="just">
              <a:lnSpc>
                <a:spcPct val="150000"/>
              </a:lnSpc>
              <a:spcBef>
                <a:spcPts val="0"/>
              </a:spcBef>
              <a:spcAft>
                <a:spcPts val="0"/>
              </a:spcAft>
              <a:buClr>
                <a:schemeClr val="dk1"/>
              </a:buClr>
              <a:buSzPts val="2000"/>
              <a:buChar char="•"/>
            </a:pPr>
            <a:r>
              <a:rPr b="1" lang="en" sz="2000">
                <a:solidFill>
                  <a:schemeClr val="dk1"/>
                </a:solidFill>
                <a:latin typeface="Calibri"/>
                <a:ea typeface="Calibri"/>
                <a:cs typeface="Calibri"/>
                <a:sym typeface="Calibri"/>
              </a:rPr>
              <a:t>New Business Manager Survey</a:t>
            </a:r>
            <a:endParaRPr b="1" sz="2000">
              <a:solidFill>
                <a:schemeClr val="dk1"/>
              </a:solidFill>
              <a:latin typeface="Calibri"/>
              <a:ea typeface="Calibri"/>
              <a:cs typeface="Calibri"/>
              <a:sym typeface="Calibri"/>
            </a:endParaRPr>
          </a:p>
          <a:p>
            <a:pPr indent="-342900" lvl="0" marL="914400" rtl="0" algn="just">
              <a:lnSpc>
                <a:spcPct val="150000"/>
              </a:lnSpc>
              <a:spcBef>
                <a:spcPts val="0"/>
              </a:spcBef>
              <a:spcAft>
                <a:spcPts val="0"/>
              </a:spcAft>
              <a:buClr>
                <a:schemeClr val="dk1"/>
              </a:buClr>
              <a:buSzPts val="1800"/>
              <a:buChar char="•"/>
            </a:pPr>
            <a:r>
              <a:rPr b="1" lang="en" sz="2000">
                <a:solidFill>
                  <a:schemeClr val="dk1"/>
                </a:solidFill>
                <a:latin typeface="Calibri"/>
                <a:ea typeface="Calibri"/>
                <a:cs typeface="Calibri"/>
                <a:sym typeface="Calibri"/>
              </a:rPr>
              <a:t>edfin FTP Secure Site</a:t>
            </a:r>
            <a:endParaRPr b="1" sz="2000">
              <a:solidFill>
                <a:schemeClr val="dk1"/>
              </a:solidFill>
              <a:latin typeface="Calibri"/>
              <a:ea typeface="Calibri"/>
              <a:cs typeface="Calibri"/>
              <a:sym typeface="Calibri"/>
            </a:endParaRPr>
          </a:p>
          <a:p>
            <a:pPr indent="-342900" lvl="0" marL="914400" rtl="0" algn="just">
              <a:lnSpc>
                <a:spcPct val="150000"/>
              </a:lnSpc>
              <a:spcBef>
                <a:spcPts val="0"/>
              </a:spcBef>
              <a:spcAft>
                <a:spcPts val="0"/>
              </a:spcAft>
              <a:buClr>
                <a:schemeClr val="dk1"/>
              </a:buClr>
              <a:buSzPts val="1800"/>
              <a:buChar char="•"/>
            </a:pPr>
            <a:r>
              <a:rPr b="1" lang="en" sz="2000">
                <a:solidFill>
                  <a:schemeClr val="dk1"/>
                </a:solidFill>
                <a:latin typeface="Calibri"/>
                <a:ea typeface="Calibri"/>
                <a:cs typeface="Calibri"/>
                <a:sym typeface="Calibri"/>
              </a:rPr>
              <a:t>Annual Financial Report (AFR) </a:t>
            </a:r>
            <a:endParaRPr b="1" sz="2000">
              <a:solidFill>
                <a:schemeClr val="dk1"/>
              </a:solidFill>
              <a:latin typeface="Calibri"/>
              <a:ea typeface="Calibri"/>
              <a:cs typeface="Calibri"/>
              <a:sym typeface="Calibri"/>
            </a:endParaRPr>
          </a:p>
          <a:p>
            <a:pPr indent="-342900" lvl="0" marL="914400" rtl="0" algn="just">
              <a:lnSpc>
                <a:spcPct val="150000"/>
              </a:lnSpc>
              <a:spcBef>
                <a:spcPts val="0"/>
              </a:spcBef>
              <a:spcAft>
                <a:spcPts val="0"/>
              </a:spcAft>
              <a:buClr>
                <a:schemeClr val="dk1"/>
              </a:buClr>
              <a:buSzPts val="1800"/>
              <a:buChar char="•"/>
            </a:pPr>
            <a:r>
              <a:rPr b="1" lang="en" sz="2000">
                <a:solidFill>
                  <a:schemeClr val="dk1"/>
                </a:solidFill>
                <a:latin typeface="Calibri"/>
                <a:ea typeface="Calibri"/>
                <a:cs typeface="Calibri"/>
                <a:sym typeface="Calibri"/>
              </a:rPr>
              <a:t>MFP - Related Data Collection</a:t>
            </a:r>
            <a:endParaRPr b="1" sz="2000">
              <a:solidFill>
                <a:schemeClr val="dk1"/>
              </a:solidFill>
              <a:latin typeface="Calibri"/>
              <a:ea typeface="Calibri"/>
              <a:cs typeface="Calibri"/>
              <a:sym typeface="Calibri"/>
            </a:endParaRPr>
          </a:p>
          <a:p>
            <a:pPr indent="-342900" lvl="0" marL="914400" rtl="0" algn="just">
              <a:lnSpc>
                <a:spcPct val="150000"/>
              </a:lnSpc>
              <a:spcBef>
                <a:spcPts val="0"/>
              </a:spcBef>
              <a:spcAft>
                <a:spcPts val="0"/>
              </a:spcAft>
              <a:buClr>
                <a:schemeClr val="dk1"/>
              </a:buClr>
              <a:buSzPts val="1800"/>
              <a:buChar char="•"/>
            </a:pPr>
            <a:r>
              <a:rPr b="1" lang="en" sz="2000">
                <a:solidFill>
                  <a:schemeClr val="dk1"/>
                </a:solidFill>
                <a:latin typeface="Calibri"/>
                <a:ea typeface="Calibri"/>
                <a:cs typeface="Calibri"/>
                <a:sym typeface="Calibri"/>
              </a:rPr>
              <a:t>70% Expenditure Requirement</a:t>
            </a:r>
            <a:endParaRPr b="1" sz="20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2"/>
          <p:cNvSpPr txBox="1"/>
          <p:nvPr>
            <p:ph type="ctrTitle"/>
          </p:nvPr>
        </p:nvSpPr>
        <p:spPr>
          <a:xfrm>
            <a:off x="1437400" y="969150"/>
            <a:ext cx="49344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833">
                <a:solidFill>
                  <a:schemeClr val="dk1"/>
                </a:solidFill>
                <a:latin typeface="Calibri"/>
                <a:ea typeface="Calibri"/>
                <a:cs typeface="Calibri"/>
                <a:sym typeface="Calibri"/>
              </a:rPr>
              <a:t>Weekly Newsletters</a:t>
            </a:r>
            <a:endParaRPr sz="3833">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417" name="Google Shape;417;p6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3"/>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23" name="Google Shape;423;p6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4" name="Google Shape;424;p63"/>
          <p:cNvSpPr txBox="1"/>
          <p:nvPr/>
        </p:nvSpPr>
        <p:spPr>
          <a:xfrm>
            <a:off x="973450" y="319400"/>
            <a:ext cx="6835800" cy="393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Calibri"/>
                <a:ea typeface="Calibri"/>
                <a:cs typeface="Calibri"/>
                <a:sym typeface="Calibri"/>
              </a:rPr>
              <a:t>Weekly Communications - Newsletters</a:t>
            </a:r>
            <a:endParaRPr b="1" sz="30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sp>
        <p:nvSpPr>
          <p:cNvPr id="425" name="Google Shape;425;p63"/>
          <p:cNvSpPr txBox="1"/>
          <p:nvPr/>
        </p:nvSpPr>
        <p:spPr>
          <a:xfrm>
            <a:off x="871300" y="583175"/>
            <a:ext cx="6765600" cy="51576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SzPts val="1800"/>
              <a:buFont typeface="Calibri"/>
              <a:buChar char="●"/>
            </a:pPr>
            <a:r>
              <a:rPr lang="en" sz="1800">
                <a:solidFill>
                  <a:schemeClr val="dk1"/>
                </a:solidFill>
                <a:latin typeface="Calibri"/>
                <a:ea typeface="Calibri"/>
                <a:cs typeface="Calibri"/>
                <a:sym typeface="Calibri"/>
              </a:rPr>
              <a:t>How to receive weekly LDOE Newsletters - Go to </a:t>
            </a:r>
            <a:r>
              <a:rPr lang="en" sz="1800" u="sng">
                <a:solidFill>
                  <a:srgbClr val="20B6A6"/>
                </a:solidFill>
                <a:latin typeface="Calibri"/>
                <a:ea typeface="Calibri"/>
                <a:cs typeface="Calibri"/>
                <a:sym typeface="Calibri"/>
                <a:hlinkClick r:id="rId3">
                  <a:extLst>
                    <a:ext uri="{A12FA001-AC4F-418D-AE19-62706E023703}">
                      <ahyp:hlinkClr val="tx"/>
                    </a:ext>
                  </a:extLst>
                </a:hlinkClick>
              </a:rPr>
              <a:t>https://www.louisianabelieves.com/newsroom/newsletters</a:t>
            </a:r>
            <a:r>
              <a:rPr lang="en" sz="1800">
                <a:solidFill>
                  <a:srgbClr val="20B6A6"/>
                </a:solidFill>
                <a:latin typeface="Calibri"/>
                <a:ea typeface="Calibri"/>
                <a:cs typeface="Calibri"/>
                <a:sym typeface="Calibri"/>
              </a:rPr>
              <a:t> </a:t>
            </a:r>
            <a:r>
              <a:rPr lang="en" sz="1800">
                <a:solidFill>
                  <a:srgbClr val="44546A"/>
                </a:solidFill>
                <a:latin typeface="Calibri"/>
                <a:ea typeface="Calibri"/>
                <a:cs typeface="Calibri"/>
                <a:sym typeface="Calibri"/>
              </a:rPr>
              <a:t>to </a:t>
            </a:r>
            <a:r>
              <a:rPr lang="en" sz="1800">
                <a:solidFill>
                  <a:schemeClr val="dk1"/>
                </a:solidFill>
                <a:latin typeface="Calibri"/>
                <a:ea typeface="Calibri"/>
                <a:cs typeface="Calibri"/>
                <a:sym typeface="Calibri"/>
              </a:rPr>
              <a:t>sign up for newsletters important for your role and to find archived newsletters.</a:t>
            </a:r>
            <a:endParaRPr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pic>
        <p:nvPicPr>
          <p:cNvPr id="426" name="Google Shape;426;p63"/>
          <p:cNvPicPr preferRelativeResize="0"/>
          <p:nvPr/>
        </p:nvPicPr>
        <p:blipFill rotWithShape="1">
          <a:blip r:embed="rId4">
            <a:alphaModFix/>
          </a:blip>
          <a:srcRect b="0" l="12310" r="6322" t="0"/>
          <a:stretch/>
        </p:blipFill>
        <p:spPr>
          <a:xfrm>
            <a:off x="1451325" y="1784350"/>
            <a:ext cx="6057174" cy="2312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4"/>
          <p:cNvSpPr txBox="1"/>
          <p:nvPr>
            <p:ph type="ctrTitle"/>
          </p:nvPr>
        </p:nvSpPr>
        <p:spPr>
          <a:xfrm>
            <a:off x="379875" y="0"/>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dk1"/>
                </a:solidFill>
                <a:latin typeface="Calibri"/>
                <a:ea typeface="Calibri"/>
                <a:cs typeface="Calibri"/>
                <a:sym typeface="Calibri"/>
              </a:rPr>
              <a:t>Sign Up for Weekly Newsletters</a:t>
            </a:r>
            <a:endParaRPr sz="3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400">
              <a:solidFill>
                <a:srgbClr val="44546A"/>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432" name="Google Shape;432;p6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64"/>
          <p:cNvSpPr txBox="1"/>
          <p:nvPr/>
        </p:nvSpPr>
        <p:spPr>
          <a:xfrm>
            <a:off x="3691475" y="707950"/>
            <a:ext cx="3655200" cy="39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chemeClr val="dk1"/>
                </a:solidFill>
                <a:latin typeface="Calibri"/>
                <a:ea typeface="Calibri"/>
                <a:cs typeface="Calibri"/>
                <a:sym typeface="Calibri"/>
              </a:rPr>
              <a:t>This</a:t>
            </a:r>
            <a:r>
              <a:rPr lang="en" sz="1800">
                <a:latin typeface="Calibri"/>
                <a:ea typeface="Calibri"/>
                <a:cs typeface="Calibri"/>
                <a:sym typeface="Calibri"/>
              </a:rPr>
              <a:t> </a:t>
            </a:r>
            <a:r>
              <a:rPr lang="en" sz="1800" u="sng">
                <a:solidFill>
                  <a:schemeClr val="accent5"/>
                </a:solidFill>
                <a:latin typeface="Calibri"/>
                <a:ea typeface="Calibri"/>
                <a:cs typeface="Calibri"/>
                <a:sym typeface="Calibri"/>
                <a:hlinkClick r:id="rId3">
                  <a:extLst>
                    <a:ext uri="{A12FA001-AC4F-418D-AE19-62706E023703}">
                      <ahyp:hlinkClr val="tx"/>
                    </a:ext>
                  </a:extLst>
                </a:hlinkClick>
              </a:rPr>
              <a:t>form</a:t>
            </a:r>
            <a:r>
              <a:rPr lang="en" sz="1800">
                <a:latin typeface="Calibri"/>
                <a:ea typeface="Calibri"/>
                <a:cs typeface="Calibri"/>
                <a:sym typeface="Calibri"/>
              </a:rPr>
              <a:t> </a:t>
            </a:r>
            <a:r>
              <a:rPr lang="en" sz="1800">
                <a:solidFill>
                  <a:schemeClr val="dk1"/>
                </a:solidFill>
                <a:latin typeface="Calibri"/>
                <a:ea typeface="Calibri"/>
                <a:cs typeface="Calibri"/>
                <a:sym typeface="Calibri"/>
              </a:rPr>
              <a:t>applies to system, charter and nonpublic newsletters.</a:t>
            </a:r>
            <a:endParaRPr sz="1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0" rtl="0" algn="l">
              <a:lnSpc>
                <a:spcPct val="90000"/>
              </a:lnSpc>
              <a:spcBef>
                <a:spcPts val="1000"/>
              </a:spcBef>
              <a:spcAft>
                <a:spcPts val="0"/>
              </a:spcAft>
              <a:buNone/>
            </a:pPr>
            <a:r>
              <a:rPr lang="en" sz="1800">
                <a:solidFill>
                  <a:schemeClr val="dk1"/>
                </a:solidFill>
                <a:latin typeface="Calibri"/>
                <a:ea typeface="Calibri"/>
                <a:cs typeface="Calibri"/>
                <a:sym typeface="Calibri"/>
              </a:rPr>
              <a:t>Important notices and materials are posted in these weekly newsletters.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3200">
              <a:solidFill>
                <a:schemeClr val="dk1"/>
              </a:solidFill>
              <a:latin typeface="Public Sans"/>
              <a:ea typeface="Public Sans"/>
              <a:cs typeface="Public Sans"/>
              <a:sym typeface="Public Sans"/>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pic>
        <p:nvPicPr>
          <p:cNvPr id="434" name="Google Shape;434;p64"/>
          <p:cNvPicPr preferRelativeResize="0"/>
          <p:nvPr/>
        </p:nvPicPr>
        <p:blipFill>
          <a:blip r:embed="rId4">
            <a:alphaModFix/>
          </a:blip>
          <a:stretch>
            <a:fillRect/>
          </a:stretch>
        </p:blipFill>
        <p:spPr>
          <a:xfrm>
            <a:off x="130025" y="797952"/>
            <a:ext cx="3395300" cy="37612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5"/>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40" name="Google Shape;440;p6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1" name="Google Shape;441;p65"/>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Calibri"/>
                <a:ea typeface="Calibri"/>
                <a:cs typeface="Calibri"/>
                <a:sym typeface="Calibri"/>
              </a:rPr>
              <a:t>Weekly Communications - Newsletters</a:t>
            </a:r>
            <a:endParaRPr b="1" sz="30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sp>
        <p:nvSpPr>
          <p:cNvPr id="442" name="Google Shape;442;p65"/>
          <p:cNvSpPr txBox="1"/>
          <p:nvPr/>
        </p:nvSpPr>
        <p:spPr>
          <a:xfrm>
            <a:off x="-353050" y="713200"/>
            <a:ext cx="4116900" cy="2068200"/>
          </a:xfrm>
          <a:prstGeom prst="rect">
            <a:avLst/>
          </a:prstGeom>
          <a:noFill/>
          <a:ln>
            <a:noFill/>
          </a:ln>
        </p:spPr>
        <p:txBody>
          <a:bodyPr anchorCtr="0" anchor="t" bIns="91425" lIns="91425" spcFirstLastPara="1" rIns="91425" wrap="square" tIns="91425">
            <a:noAutofit/>
          </a:bodyPr>
          <a:lstStyle/>
          <a:p>
            <a:pPr indent="-342900" lvl="0" marL="9144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Newsletters include information by LDOE Office</a:t>
            </a:r>
            <a:endParaRPr sz="18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9144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Items will specifically mention the school system staff who would benefit from the information provided</a:t>
            </a:r>
            <a:endParaRPr sz="18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9144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Entries and reminders draw attention to important timelines</a:t>
            </a:r>
            <a:endParaRPr sz="1800">
              <a:solidFill>
                <a:schemeClr val="dk1"/>
              </a:solidFill>
              <a:latin typeface="Calibri"/>
              <a:ea typeface="Calibri"/>
              <a:cs typeface="Calibri"/>
              <a:sym typeface="Calibri"/>
            </a:endParaRPr>
          </a:p>
          <a:p>
            <a:pPr indent="0" lvl="0" marL="4572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pic>
        <p:nvPicPr>
          <p:cNvPr id="443" name="Google Shape;443;p65"/>
          <p:cNvPicPr preferRelativeResize="0"/>
          <p:nvPr/>
        </p:nvPicPr>
        <p:blipFill>
          <a:blip r:embed="rId3">
            <a:alphaModFix/>
          </a:blip>
          <a:stretch>
            <a:fillRect/>
          </a:stretch>
        </p:blipFill>
        <p:spPr>
          <a:xfrm>
            <a:off x="3743697" y="1478975"/>
            <a:ext cx="2834315" cy="1847750"/>
          </a:xfrm>
          <a:prstGeom prst="rect">
            <a:avLst/>
          </a:prstGeom>
          <a:noFill/>
          <a:ln>
            <a:noFill/>
          </a:ln>
        </p:spPr>
      </p:pic>
      <p:sp>
        <p:nvSpPr>
          <p:cNvPr id="444" name="Google Shape;444;p65"/>
          <p:cNvSpPr txBox="1"/>
          <p:nvPr/>
        </p:nvSpPr>
        <p:spPr>
          <a:xfrm>
            <a:off x="6697575" y="1956750"/>
            <a:ext cx="2224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44546A"/>
                </a:solidFill>
                <a:latin typeface="Calibri"/>
                <a:ea typeface="Calibri"/>
                <a:cs typeface="Calibri"/>
                <a:sym typeface="Calibri"/>
              </a:rPr>
              <a:t>Click School System Financial Services link to go directly to the relevant entries.</a:t>
            </a:r>
            <a:endParaRPr b="1" sz="1000">
              <a:solidFill>
                <a:srgbClr val="44546A"/>
              </a:solidFill>
              <a:latin typeface="Calibri"/>
              <a:ea typeface="Calibri"/>
              <a:cs typeface="Calibri"/>
              <a:sym typeface="Calibri"/>
            </a:endParaRPr>
          </a:p>
        </p:txBody>
      </p:sp>
      <p:cxnSp>
        <p:nvCxnSpPr>
          <p:cNvPr id="445" name="Google Shape;445;p65"/>
          <p:cNvCxnSpPr/>
          <p:nvPr/>
        </p:nvCxnSpPr>
        <p:spPr>
          <a:xfrm flipH="1">
            <a:off x="6039375" y="2402825"/>
            <a:ext cx="658200" cy="75000"/>
          </a:xfrm>
          <a:prstGeom prst="straightConnector1">
            <a:avLst/>
          </a:prstGeom>
          <a:noFill/>
          <a:ln cap="flat" cmpd="sng" w="19050">
            <a:solidFill>
              <a:srgbClr val="674EA7"/>
            </a:solidFill>
            <a:prstDash val="solid"/>
            <a:round/>
            <a:headEnd len="med" w="med" type="none"/>
            <a:tailEnd len="med" w="med" type="triangle"/>
          </a:ln>
        </p:spPr>
      </p:cxnSp>
      <p:cxnSp>
        <p:nvCxnSpPr>
          <p:cNvPr id="446" name="Google Shape;446;p65"/>
          <p:cNvCxnSpPr/>
          <p:nvPr/>
        </p:nvCxnSpPr>
        <p:spPr>
          <a:xfrm flipH="1">
            <a:off x="4888400" y="3048525"/>
            <a:ext cx="768000" cy="89700"/>
          </a:xfrm>
          <a:prstGeom prst="straightConnector1">
            <a:avLst/>
          </a:prstGeom>
          <a:noFill/>
          <a:ln cap="flat" cmpd="sng" w="19050">
            <a:solidFill>
              <a:srgbClr val="674EA7"/>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ph type="title"/>
          </p:nvPr>
        </p:nvSpPr>
        <p:spPr>
          <a:xfrm>
            <a:off x="5231663" y="0"/>
            <a:ext cx="2325600" cy="4662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2400">
                <a:solidFill>
                  <a:schemeClr val="dk1"/>
                </a:solidFill>
                <a:latin typeface="Calibri"/>
                <a:ea typeface="Calibri"/>
                <a:cs typeface="Calibri"/>
                <a:sym typeface="Calibri"/>
              </a:rPr>
              <a:t>Weekly Communications - Newsletters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52" name="Google Shape;452;p66"/>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pic>
        <p:nvPicPr>
          <p:cNvPr id="453" name="Google Shape;453;p66"/>
          <p:cNvPicPr preferRelativeResize="0"/>
          <p:nvPr>
            <p:ph idx="2" type="pic"/>
          </p:nvPr>
        </p:nvPicPr>
        <p:blipFill rotWithShape="1">
          <a:blip r:embed="rId3">
            <a:alphaModFix/>
          </a:blip>
          <a:srcRect b="0" l="0" r="0" t="0"/>
          <a:stretch/>
        </p:blipFill>
        <p:spPr>
          <a:xfrm>
            <a:off x="284100" y="285000"/>
            <a:ext cx="3363000" cy="3363000"/>
          </a:xfrm>
          <a:prstGeom prst="ellipse">
            <a:avLst/>
          </a:prstGeom>
        </p:spPr>
      </p:pic>
      <p:sp>
        <p:nvSpPr>
          <p:cNvPr id="454" name="Google Shape;454;p6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5" name="Google Shape;455;p66"/>
          <p:cNvSpPr txBox="1"/>
          <p:nvPr/>
        </p:nvSpPr>
        <p:spPr>
          <a:xfrm>
            <a:off x="3841050" y="510474"/>
            <a:ext cx="4560600" cy="26166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a:solidFill>
                <a:srgbClr val="44546A"/>
              </a:solidFill>
              <a:latin typeface="Calibri"/>
              <a:ea typeface="Calibri"/>
              <a:cs typeface="Calibri"/>
              <a:sym typeface="Calibri"/>
            </a:endParaRPr>
          </a:p>
          <a:p>
            <a:pPr indent="-342900" lvl="0" marL="457200" rtl="0" algn="just">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Special section addresses dates, times and links to monthly calls, office hours </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and webinars </a:t>
            </a:r>
            <a:endParaRPr sz="18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a:solidFill>
                <a:srgbClr val="44546A"/>
              </a:solidFill>
              <a:latin typeface="Calibri"/>
              <a:ea typeface="Calibri"/>
              <a:cs typeface="Calibri"/>
              <a:sym typeface="Calibri"/>
            </a:endParaRPr>
          </a:p>
        </p:txBody>
      </p:sp>
      <p:pic>
        <p:nvPicPr>
          <p:cNvPr id="456" name="Google Shape;456;p66"/>
          <p:cNvPicPr preferRelativeResize="0"/>
          <p:nvPr/>
        </p:nvPicPr>
        <p:blipFill rotWithShape="1">
          <a:blip r:embed="rId4">
            <a:alphaModFix/>
          </a:blip>
          <a:srcRect b="2553" l="0" r="0" t="0"/>
          <a:stretch/>
        </p:blipFill>
        <p:spPr>
          <a:xfrm>
            <a:off x="3894688" y="2361775"/>
            <a:ext cx="4999525" cy="1487375"/>
          </a:xfrm>
          <a:prstGeom prst="rect">
            <a:avLst/>
          </a:prstGeom>
          <a:noFill/>
          <a:ln>
            <a:noFill/>
          </a:ln>
        </p:spPr>
      </p:pic>
      <p:cxnSp>
        <p:nvCxnSpPr>
          <p:cNvPr id="457" name="Google Shape;457;p66"/>
          <p:cNvCxnSpPr/>
          <p:nvPr/>
        </p:nvCxnSpPr>
        <p:spPr>
          <a:xfrm flipH="1" rot="-10141267">
            <a:off x="3616991" y="3283981"/>
            <a:ext cx="570237" cy="382495"/>
          </a:xfrm>
          <a:prstGeom prst="straightConnector1">
            <a:avLst/>
          </a:prstGeom>
          <a:noFill/>
          <a:ln cap="flat" cmpd="sng" w="19050">
            <a:solidFill>
              <a:srgbClr val="674EA7"/>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ctrTitle"/>
          </p:nvPr>
        </p:nvSpPr>
        <p:spPr>
          <a:xfrm>
            <a:off x="-53550" y="969275"/>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Required Submissions </a:t>
            </a:r>
            <a:endParaRPr sz="4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85" name="Google Shape;185;p3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7"/>
          <p:cNvSpPr txBox="1"/>
          <p:nvPr>
            <p:ph type="ctrTitle"/>
          </p:nvPr>
        </p:nvSpPr>
        <p:spPr>
          <a:xfrm>
            <a:off x="647100" y="793450"/>
            <a:ext cx="75183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600">
                <a:solidFill>
                  <a:schemeClr val="dk1"/>
                </a:solidFill>
                <a:latin typeface="Calibri"/>
                <a:ea typeface="Calibri"/>
                <a:cs typeface="Calibri"/>
                <a:sym typeface="Calibri"/>
              </a:rPr>
              <a:t>New Business Manager Survey</a:t>
            </a:r>
            <a:endParaRPr sz="36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sz="36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rgbClr val="000000"/>
              </a:buClr>
              <a:buSzPts val="3700"/>
              <a:buFont typeface="Arial"/>
              <a:buNone/>
            </a:pPr>
            <a:r>
              <a:t/>
            </a:r>
            <a:endParaRPr sz="3000">
              <a:solidFill>
                <a:srgbClr val="44546A"/>
              </a:solidFill>
              <a:latin typeface="Calibri"/>
              <a:ea typeface="Calibri"/>
              <a:cs typeface="Calibri"/>
              <a:sym typeface="Calibri"/>
            </a:endParaRPr>
          </a:p>
          <a:p>
            <a:pPr indent="0" lvl="0" marL="0" rtl="0" algn="ctr">
              <a:lnSpc>
                <a:spcPct val="90000"/>
              </a:lnSpc>
              <a:spcBef>
                <a:spcPts val="0"/>
              </a:spcBef>
              <a:spcAft>
                <a:spcPts val="0"/>
              </a:spcAft>
              <a:buNone/>
            </a:pPr>
            <a:r>
              <a:t/>
            </a:r>
            <a:endParaRPr sz="3833">
              <a:solidFill>
                <a:srgbClr val="44546A"/>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463" name="Google Shape;463;p6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8"/>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69" name="Google Shape;469;p6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0" name="Google Shape;470;p68"/>
          <p:cNvSpPr txBox="1"/>
          <p:nvPr/>
        </p:nvSpPr>
        <p:spPr>
          <a:xfrm>
            <a:off x="518325" y="211025"/>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3700"/>
              <a:buFont typeface="Arial"/>
              <a:buNone/>
            </a:pPr>
            <a:r>
              <a:rPr b="1" lang="en" sz="2700">
                <a:solidFill>
                  <a:schemeClr val="dk1"/>
                </a:solidFill>
                <a:latin typeface="Calibri"/>
                <a:ea typeface="Calibri"/>
                <a:cs typeface="Calibri"/>
                <a:sym typeface="Calibri"/>
              </a:rPr>
              <a:t>Minimum Qualification Requirement for </a:t>
            </a:r>
            <a:br>
              <a:rPr b="1" lang="en" sz="2700">
                <a:solidFill>
                  <a:schemeClr val="dk1"/>
                </a:solidFill>
                <a:latin typeface="Calibri"/>
                <a:ea typeface="Calibri"/>
                <a:cs typeface="Calibri"/>
                <a:sym typeface="Calibri"/>
              </a:rPr>
            </a:br>
            <a:r>
              <a:rPr b="1" lang="en" sz="2700">
                <a:solidFill>
                  <a:schemeClr val="dk1"/>
                </a:solidFill>
                <a:latin typeface="Calibri"/>
                <a:ea typeface="Calibri"/>
                <a:cs typeface="Calibri"/>
                <a:sym typeface="Calibri"/>
              </a:rPr>
              <a:t>Business Managers</a:t>
            </a:r>
            <a:endParaRPr b="1" sz="27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rgbClr val="000000"/>
              </a:buClr>
              <a:buSzPts val="2800"/>
              <a:buFont typeface="Arial"/>
              <a:buNone/>
            </a:pPr>
            <a:r>
              <a:t/>
            </a:r>
            <a:endParaRPr b="1" sz="2700">
              <a:solidFill>
                <a:srgbClr val="44546A"/>
              </a:solidFill>
              <a:latin typeface="Calibri"/>
              <a:ea typeface="Calibri"/>
              <a:cs typeface="Calibri"/>
              <a:sym typeface="Calibri"/>
            </a:endParaRPr>
          </a:p>
        </p:txBody>
      </p:sp>
      <p:sp>
        <p:nvSpPr>
          <p:cNvPr id="471" name="Google Shape;471;p68"/>
          <p:cNvSpPr txBox="1"/>
          <p:nvPr/>
        </p:nvSpPr>
        <p:spPr>
          <a:xfrm>
            <a:off x="195050" y="1040300"/>
            <a:ext cx="8324700" cy="2831700"/>
          </a:xfrm>
          <a:prstGeom prst="rect">
            <a:avLst/>
          </a:prstGeom>
          <a:noFill/>
          <a:ln>
            <a:noFill/>
          </a:ln>
        </p:spPr>
        <p:txBody>
          <a:bodyPr anchorCtr="0" anchor="t" bIns="91425" lIns="91425" spcFirstLastPara="1" rIns="91425" wrap="square" tIns="91425">
            <a:noAutofit/>
          </a:bodyPr>
          <a:lstStyle/>
          <a:p>
            <a:pPr indent="-419100" lvl="0" marL="609600" rtl="0" algn="l">
              <a:lnSpc>
                <a:spcPct val="90000"/>
              </a:lnSpc>
              <a:spcBef>
                <a:spcPts val="0"/>
              </a:spcBef>
              <a:spcAft>
                <a:spcPts val="0"/>
              </a:spcAft>
              <a:buClr>
                <a:schemeClr val="dk1"/>
              </a:buClr>
              <a:buSzPts val="1800"/>
              <a:buChar char="●"/>
            </a:pPr>
            <a:r>
              <a:rPr b="1" lang="en" sz="1800">
                <a:solidFill>
                  <a:schemeClr val="dk1"/>
                </a:solidFill>
                <a:latin typeface="Calibri"/>
                <a:ea typeface="Calibri"/>
                <a:cs typeface="Calibri"/>
                <a:sym typeface="Calibri"/>
              </a:rPr>
              <a:t>Continuing Education: </a:t>
            </a:r>
            <a:r>
              <a:rPr lang="en" sz="1800">
                <a:solidFill>
                  <a:schemeClr val="dk1"/>
                </a:solidFill>
                <a:latin typeface="Calibri"/>
                <a:ea typeface="Calibri"/>
                <a:cs typeface="Calibri"/>
                <a:sym typeface="Calibri"/>
              </a:rPr>
              <a:t>must acquire either a Certified Louisiana School Business Administrator (CLSBA) or Certified Louisiana Charter School Business Administrator (CLCSBA) certification through the Louisiana Association of School Business Officials (LASBO). An active CPA may substitute for the required certification. </a:t>
            </a:r>
            <a:endParaRPr sz="1800">
              <a:solidFill>
                <a:schemeClr val="dk1"/>
              </a:solidFill>
              <a:latin typeface="Calibri"/>
              <a:ea typeface="Calibri"/>
              <a:cs typeface="Calibri"/>
              <a:sym typeface="Calibri"/>
            </a:endParaRPr>
          </a:p>
          <a:p>
            <a:pPr indent="0" lvl="0" marL="6096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419100" lvl="0" marL="609600" rtl="0" algn="l">
              <a:lnSpc>
                <a:spcPct val="90000"/>
              </a:lnSpc>
              <a:spcBef>
                <a:spcPts val="0"/>
              </a:spcBef>
              <a:spcAft>
                <a:spcPts val="0"/>
              </a:spcAft>
              <a:buClr>
                <a:schemeClr val="dk1"/>
              </a:buClr>
              <a:buSzPts val="1800"/>
              <a:buChar char="●"/>
            </a:pPr>
            <a:r>
              <a:rPr b="1" lang="en" sz="1800">
                <a:solidFill>
                  <a:schemeClr val="dk1"/>
                </a:solidFill>
                <a:latin typeface="Calibri"/>
                <a:ea typeface="Calibri"/>
                <a:cs typeface="Calibri"/>
                <a:sym typeface="Calibri"/>
              </a:rPr>
              <a:t>Shared Services Provision: </a:t>
            </a:r>
            <a:r>
              <a:rPr lang="en" sz="1800">
                <a:solidFill>
                  <a:schemeClr val="dk1"/>
                </a:solidFill>
                <a:latin typeface="Calibri"/>
                <a:ea typeface="Calibri"/>
                <a:cs typeface="Calibri"/>
                <a:sym typeface="Calibri"/>
              </a:rPr>
              <a:t>Statute allows school systems to enter into an agreement to share business services, including contracting a business professional that meets the minimum requirements established by BESE.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800">
                <a:solidFill>
                  <a:schemeClr val="dk1"/>
                </a:solidFill>
                <a:latin typeface="Calibri"/>
                <a:ea typeface="Calibri"/>
                <a:cs typeface="Calibri"/>
                <a:sym typeface="Calibri"/>
              </a:rPr>
              <a:t>See page 96 of the LAUGH Guide for additional details or visit: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 sz="1800" u="sng">
                <a:solidFill>
                  <a:schemeClr val="accent5"/>
                </a:solidFill>
                <a:latin typeface="Calibri"/>
                <a:ea typeface="Calibri"/>
                <a:cs typeface="Calibri"/>
                <a:sym typeface="Calibri"/>
                <a:hlinkClick r:id="rId3">
                  <a:extLst>
                    <a:ext uri="{A12FA001-AC4F-418D-AE19-62706E023703}">
                      <ahyp:hlinkClr val="tx"/>
                    </a:ext>
                  </a:extLst>
                </a:hlinkClick>
              </a:rPr>
              <a:t>https://www.louisianabelieves.com/resources/library/charter-schools</a:t>
            </a:r>
            <a:endParaRPr sz="1800">
              <a:solidFill>
                <a:schemeClr val="accent5"/>
              </a:solidFill>
              <a:latin typeface="Calibri"/>
              <a:ea typeface="Calibri"/>
              <a:cs typeface="Calibri"/>
              <a:sym typeface="Calibri"/>
            </a:endParaRPr>
          </a:p>
          <a:p>
            <a:pPr indent="0" lvl="0" marL="0" rtl="0" algn="l">
              <a:lnSpc>
                <a:spcPct val="90000"/>
              </a:lnSpc>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9"/>
          <p:cNvSpPr txBox="1"/>
          <p:nvPr>
            <p:ph type="ctrTitle"/>
          </p:nvPr>
        </p:nvSpPr>
        <p:spPr>
          <a:xfrm>
            <a:off x="379875" y="0"/>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lang="en" sz="3600">
                <a:solidFill>
                  <a:schemeClr val="dk1"/>
                </a:solidFill>
                <a:latin typeface="Calibri"/>
                <a:ea typeface="Calibri"/>
                <a:cs typeface="Calibri"/>
                <a:sym typeface="Calibri"/>
              </a:rPr>
              <a:t>New Business Manager Survey</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477" name="Google Shape;477;p6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8" name="Google Shape;478;p69"/>
          <p:cNvSpPr txBox="1"/>
          <p:nvPr/>
        </p:nvSpPr>
        <p:spPr>
          <a:xfrm>
            <a:off x="-166175" y="895800"/>
            <a:ext cx="7260000" cy="27522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000"/>
              </a:spcBef>
              <a:spcAft>
                <a:spcPts val="0"/>
              </a:spcAft>
              <a:buNone/>
            </a:pPr>
            <a:r>
              <a:rPr lang="en" sz="1800">
                <a:solidFill>
                  <a:schemeClr val="dk1"/>
                </a:solidFill>
                <a:latin typeface="Calibri"/>
                <a:ea typeface="Calibri"/>
                <a:cs typeface="Calibri"/>
                <a:sym typeface="Calibri"/>
              </a:rPr>
              <a:t>All new Business Managers or Financial Professionals must submit a New Business Manager survey. Contact</a:t>
            </a:r>
            <a:r>
              <a:rPr lang="en" sz="1800">
                <a:latin typeface="Calibri"/>
                <a:ea typeface="Calibri"/>
                <a:cs typeface="Calibri"/>
                <a:sym typeface="Calibri"/>
              </a:rPr>
              <a:t> </a:t>
            </a:r>
            <a:r>
              <a:rPr lang="en" sz="1800" u="sng">
                <a:solidFill>
                  <a:schemeClr val="accent5"/>
                </a:solidFill>
                <a:latin typeface="Calibri"/>
                <a:ea typeface="Calibri"/>
                <a:cs typeface="Calibri"/>
                <a:sym typeface="Calibri"/>
                <a:hlinkClick r:id="rId3">
                  <a:extLst>
                    <a:ext uri="{A12FA001-AC4F-418D-AE19-62706E023703}">
                      <ahyp:hlinkClr val="tx"/>
                    </a:ext>
                  </a:extLst>
                </a:hlinkClick>
              </a:rPr>
              <a:t>schoolfinancehelpdesk@la.gov</a:t>
            </a:r>
            <a:r>
              <a:rPr lang="en" sz="1800">
                <a:solidFill>
                  <a:schemeClr val="accent5"/>
                </a:solidFill>
                <a:latin typeface="Calibri"/>
                <a:ea typeface="Calibri"/>
                <a:cs typeface="Calibri"/>
                <a:sym typeface="Calibri"/>
              </a:rPr>
              <a:t> </a:t>
            </a:r>
            <a:r>
              <a:rPr lang="en" sz="1800">
                <a:solidFill>
                  <a:schemeClr val="dk1"/>
                </a:solidFill>
                <a:latin typeface="Calibri"/>
                <a:ea typeface="Calibri"/>
                <a:cs typeface="Calibri"/>
                <a:sym typeface="Calibri"/>
              </a:rPr>
              <a:t>for assistance.</a:t>
            </a:r>
            <a:endParaRPr sz="1800">
              <a:solidFill>
                <a:schemeClr val="dk1"/>
              </a:solidFill>
              <a:latin typeface="Calibri"/>
              <a:ea typeface="Calibri"/>
              <a:cs typeface="Calibri"/>
              <a:sym typeface="Calibri"/>
            </a:endParaRPr>
          </a:p>
          <a:p>
            <a:pPr indent="0" lvl="0" marL="152396" rtl="0" algn="l">
              <a:lnSpc>
                <a:spcPct val="90000"/>
              </a:lnSpc>
              <a:spcBef>
                <a:spcPts val="1000"/>
              </a:spcBef>
              <a:spcAft>
                <a:spcPts val="0"/>
              </a:spcAft>
              <a:buClr>
                <a:srgbClr val="000000"/>
              </a:buClr>
              <a:buSzPts val="1800"/>
              <a:buFont typeface="Arial"/>
              <a:buNone/>
            </a:pPr>
            <a:r>
              <a:t/>
            </a:r>
            <a:endParaRPr sz="1800">
              <a:latin typeface="Calibri"/>
              <a:ea typeface="Calibri"/>
              <a:cs typeface="Calibri"/>
              <a:sym typeface="Calibri"/>
            </a:endParaRPr>
          </a:p>
          <a:p>
            <a:pPr indent="0" lvl="0" marL="152396" rtl="0" algn="ctr">
              <a:lnSpc>
                <a:spcPct val="90000"/>
              </a:lnSpc>
              <a:spcBef>
                <a:spcPts val="1000"/>
              </a:spcBef>
              <a:spcAft>
                <a:spcPts val="0"/>
              </a:spcAft>
              <a:buClr>
                <a:srgbClr val="000000"/>
              </a:buClr>
              <a:buSzPts val="1800"/>
              <a:buFont typeface="Arial"/>
              <a:buNone/>
            </a:pPr>
            <a:r>
              <a:rPr lang="en" sz="1800">
                <a:solidFill>
                  <a:schemeClr val="dk1"/>
                </a:solidFill>
                <a:latin typeface="Calibri"/>
                <a:ea typeface="Calibri"/>
                <a:cs typeface="Calibri"/>
                <a:sym typeface="Calibri"/>
              </a:rPr>
              <a:t>This information is required for the annual</a:t>
            </a:r>
            <a:r>
              <a:rPr lang="en" sz="1800">
                <a:solidFill>
                  <a:srgbClr val="44546A"/>
                </a:solidFill>
                <a:latin typeface="Calibri"/>
                <a:ea typeface="Calibri"/>
                <a:cs typeface="Calibri"/>
                <a:sym typeface="Calibri"/>
              </a:rPr>
              <a:t> </a:t>
            </a:r>
            <a:r>
              <a:rPr lang="en" sz="1800" u="sng">
                <a:solidFill>
                  <a:schemeClr val="accent5"/>
                </a:solidFill>
                <a:latin typeface="Calibri"/>
                <a:ea typeface="Calibri"/>
                <a:cs typeface="Calibri"/>
                <a:sym typeface="Calibri"/>
                <a:hlinkClick r:id="rId4">
                  <a:extLst>
                    <a:ext uri="{A12FA001-AC4F-418D-AE19-62706E023703}">
                      <ahyp:hlinkClr val="tx"/>
                    </a:ext>
                  </a:extLst>
                </a:hlinkClick>
              </a:rPr>
              <a:t>Fiscal Risk Assessment</a:t>
            </a:r>
            <a:r>
              <a:rPr lang="en" sz="1800">
                <a:solidFill>
                  <a:schemeClr val="accent5"/>
                </a:solidFill>
                <a:latin typeface="Calibri"/>
                <a:ea typeface="Calibri"/>
                <a:cs typeface="Calibri"/>
                <a:sym typeface="Calibri"/>
              </a:rPr>
              <a:t>.</a:t>
            </a:r>
            <a:endParaRPr sz="1800">
              <a:solidFill>
                <a:schemeClr val="accent5"/>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0"/>
          <p:cNvSpPr txBox="1"/>
          <p:nvPr>
            <p:ph type="ctrTitle"/>
          </p:nvPr>
        </p:nvSpPr>
        <p:spPr>
          <a:xfrm>
            <a:off x="1863075" y="877025"/>
            <a:ext cx="5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833">
                <a:solidFill>
                  <a:schemeClr val="dk1"/>
                </a:solidFill>
                <a:latin typeface="Calibri"/>
                <a:ea typeface="Calibri"/>
                <a:cs typeface="Calibri"/>
                <a:sym typeface="Calibri"/>
              </a:rPr>
              <a:t>edfin FTP Secure Site</a:t>
            </a:r>
            <a:endParaRPr sz="3833">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sz="3000">
              <a:solidFill>
                <a:srgbClr val="44546A"/>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484" name="Google Shape;484;p7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90" name="Google Shape;490;p7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1" name="Google Shape;491;p71"/>
          <p:cNvSpPr txBox="1"/>
          <p:nvPr/>
        </p:nvSpPr>
        <p:spPr>
          <a:xfrm>
            <a:off x="626700" y="398875"/>
            <a:ext cx="82806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000">
                <a:solidFill>
                  <a:schemeClr val="dk1"/>
                </a:solidFill>
                <a:latin typeface="Calibri"/>
                <a:ea typeface="Calibri"/>
                <a:cs typeface="Calibri"/>
                <a:sym typeface="Calibri"/>
              </a:rPr>
              <a:t>Secure Communications - edfin FTP Secure Site</a:t>
            </a:r>
            <a:endParaRPr b="1" sz="30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000">
              <a:solidFill>
                <a:srgbClr val="44546A"/>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sp>
        <p:nvSpPr>
          <p:cNvPr id="492" name="Google Shape;492;p71"/>
          <p:cNvSpPr txBox="1"/>
          <p:nvPr/>
        </p:nvSpPr>
        <p:spPr>
          <a:xfrm>
            <a:off x="79475" y="736875"/>
            <a:ext cx="8611200" cy="2716200"/>
          </a:xfrm>
          <a:prstGeom prst="rect">
            <a:avLst/>
          </a:prstGeom>
          <a:noFill/>
          <a:ln>
            <a:noFill/>
          </a:ln>
        </p:spPr>
        <p:txBody>
          <a:bodyPr anchorCtr="0" anchor="t" bIns="91425" lIns="91425" spcFirstLastPara="1" rIns="91425" wrap="square" tIns="91425">
            <a:noAutofit/>
          </a:bodyPr>
          <a:lstStyle/>
          <a:p>
            <a:pPr indent="-355600" lvl="0" marL="457200" rtl="0" algn="just">
              <a:lnSpc>
                <a:spcPct val="90000"/>
              </a:lnSpc>
              <a:spcBef>
                <a:spcPts val="1000"/>
              </a:spcBef>
              <a:spcAft>
                <a:spcPts val="0"/>
              </a:spcAft>
              <a:buClr>
                <a:schemeClr val="dk1"/>
              </a:buClr>
              <a:buSzPts val="2000"/>
              <a:buChar char="•"/>
            </a:pPr>
            <a:r>
              <a:rPr lang="en" sz="2000">
                <a:solidFill>
                  <a:schemeClr val="dk1"/>
                </a:solidFill>
                <a:latin typeface="Calibri"/>
                <a:ea typeface="Calibri"/>
                <a:cs typeface="Calibri"/>
                <a:sym typeface="Calibri"/>
              </a:rPr>
              <a:t>Certain information to be shared with business managers requires the use of a secure transmission method rather than email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SSFS uses this secure site to provide school systems information that may contain PII or other private information related to MFP, PIP, AFR and other financial topics</a:t>
            </a:r>
            <a:endParaRPr sz="2000">
              <a:solidFill>
                <a:schemeClr val="dk1"/>
              </a:solidFill>
              <a:latin typeface="Calibri"/>
              <a:ea typeface="Calibri"/>
              <a:cs typeface="Calibri"/>
              <a:sym typeface="Calibri"/>
            </a:endParaRPr>
          </a:p>
          <a:p>
            <a:pPr indent="-355600" lvl="0" marL="457200" rtl="0" algn="just">
              <a:lnSpc>
                <a:spcPct val="90000"/>
              </a:lnSpc>
              <a:spcBef>
                <a:spcPts val="0"/>
              </a:spcBef>
              <a:spcAft>
                <a:spcPts val="0"/>
              </a:spcAft>
              <a:buClr>
                <a:schemeClr val="dk1"/>
              </a:buClr>
              <a:buSzPts val="2000"/>
              <a:buChar char="•"/>
            </a:pPr>
            <a:r>
              <a:rPr lang="en" sz="2000">
                <a:solidFill>
                  <a:schemeClr val="dk1"/>
                </a:solidFill>
                <a:latin typeface="Calibri"/>
                <a:ea typeface="Calibri"/>
                <a:cs typeface="Calibri"/>
                <a:sym typeface="Calibri"/>
              </a:rPr>
              <a:t>edfin FTP Secure Site established for this purpose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This is a different site and should not be confused with other FTP sites provided by other LDOE offices; for example, Data Coordinators have a specific data FTP site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Notices will appear in the weekly newsletters when files are placed in edFin</a:t>
            </a:r>
            <a:endParaRPr sz="20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000">
              <a:solidFill>
                <a:srgbClr val="44546A"/>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2"/>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498" name="Google Shape;498;p7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9" name="Google Shape;499;p72"/>
          <p:cNvSpPr txBox="1"/>
          <p:nvPr/>
        </p:nvSpPr>
        <p:spPr>
          <a:xfrm>
            <a:off x="807300" y="348325"/>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833">
                <a:solidFill>
                  <a:schemeClr val="dk1"/>
                </a:solidFill>
                <a:latin typeface="Calibri"/>
                <a:ea typeface="Calibri"/>
                <a:cs typeface="Calibri"/>
                <a:sym typeface="Calibri"/>
              </a:rPr>
              <a:t>edfin FTP Secure Site</a:t>
            </a:r>
            <a:endParaRPr b="1" sz="3833">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000">
              <a:solidFill>
                <a:srgbClr val="44546A"/>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pic>
        <p:nvPicPr>
          <p:cNvPr id="500" name="Google Shape;500;p72"/>
          <p:cNvPicPr preferRelativeResize="0"/>
          <p:nvPr/>
        </p:nvPicPr>
        <p:blipFill>
          <a:blip r:embed="rId3">
            <a:alphaModFix/>
          </a:blip>
          <a:stretch>
            <a:fillRect/>
          </a:stretch>
        </p:blipFill>
        <p:spPr>
          <a:xfrm>
            <a:off x="667275" y="934850"/>
            <a:ext cx="7491600" cy="1702650"/>
          </a:xfrm>
          <a:prstGeom prst="rect">
            <a:avLst/>
          </a:prstGeom>
          <a:noFill/>
          <a:ln>
            <a:noFill/>
          </a:ln>
        </p:spPr>
      </p:pic>
      <p:sp>
        <p:nvSpPr>
          <p:cNvPr id="501" name="Google Shape;501;p72"/>
          <p:cNvSpPr txBox="1"/>
          <p:nvPr/>
        </p:nvSpPr>
        <p:spPr>
          <a:xfrm>
            <a:off x="144900" y="2840262"/>
            <a:ext cx="8854200" cy="639000"/>
          </a:xfrm>
          <a:prstGeom prst="rect">
            <a:avLst/>
          </a:prstGeom>
          <a:noFill/>
          <a:ln>
            <a:noFill/>
          </a:ln>
        </p:spPr>
        <p:txBody>
          <a:bodyPr anchorCtr="0" anchor="t" bIns="91425" lIns="91425" spcFirstLastPara="1" rIns="91425" wrap="square" tIns="91425">
            <a:noAutofit/>
          </a:bodyPr>
          <a:lstStyle/>
          <a:p>
            <a:pPr indent="-349250" lvl="0" marL="457200" rtl="0" algn="just">
              <a:lnSpc>
                <a:spcPct val="90000"/>
              </a:lnSpc>
              <a:spcBef>
                <a:spcPts val="1000"/>
              </a:spcBef>
              <a:spcAft>
                <a:spcPts val="0"/>
              </a:spcAft>
              <a:buClr>
                <a:schemeClr val="dk1"/>
              </a:buClr>
              <a:buSzPts val="1900"/>
              <a:buChar char="●"/>
            </a:pPr>
            <a:r>
              <a:rPr lang="en" sz="1900">
                <a:solidFill>
                  <a:schemeClr val="dk1"/>
                </a:solidFill>
                <a:latin typeface="Calibri"/>
                <a:ea typeface="Calibri"/>
                <a:cs typeface="Calibri"/>
                <a:sym typeface="Calibri"/>
              </a:rPr>
              <a:t>Secure information is saved in this “folder” and systems may access the folder with proper security access.</a:t>
            </a:r>
            <a:endParaRPr sz="1900">
              <a:solidFill>
                <a:schemeClr val="dk1"/>
              </a:solidFill>
              <a:latin typeface="Calibri"/>
              <a:ea typeface="Calibri"/>
              <a:cs typeface="Calibri"/>
              <a:sym typeface="Calibri"/>
            </a:endParaRPr>
          </a:p>
          <a:p>
            <a:pPr indent="-349250" lvl="0" marL="457200" rtl="0" algn="l">
              <a:spcBef>
                <a:spcPts val="0"/>
              </a:spcBef>
              <a:spcAft>
                <a:spcPts val="0"/>
              </a:spcAft>
              <a:buClr>
                <a:srgbClr val="000000"/>
              </a:buClr>
              <a:buSzPts val="1900"/>
              <a:buChar char="●"/>
            </a:pPr>
            <a:r>
              <a:rPr lang="en" sz="1900">
                <a:solidFill>
                  <a:schemeClr val="dk1"/>
                </a:solidFill>
                <a:latin typeface="Calibri"/>
                <a:ea typeface="Calibri"/>
                <a:cs typeface="Calibri"/>
                <a:sym typeface="Calibri"/>
              </a:rPr>
              <a:t>Business Manager/Financial Officer must contact</a:t>
            </a:r>
            <a:r>
              <a:rPr lang="en" sz="1900">
                <a:solidFill>
                  <a:srgbClr val="000000"/>
                </a:solidFill>
                <a:latin typeface="Calibri"/>
                <a:ea typeface="Calibri"/>
                <a:cs typeface="Calibri"/>
                <a:sym typeface="Calibri"/>
              </a:rPr>
              <a:t> </a:t>
            </a:r>
            <a:r>
              <a:rPr lang="en" sz="1900" u="sng">
                <a:solidFill>
                  <a:schemeClr val="accent5"/>
                </a:solidFill>
                <a:latin typeface="Calibri"/>
                <a:ea typeface="Calibri"/>
                <a:cs typeface="Calibri"/>
                <a:sym typeface="Calibri"/>
                <a:hlinkClick r:id="rId4">
                  <a:extLst>
                    <a:ext uri="{A12FA001-AC4F-418D-AE19-62706E023703}">
                      <ahyp:hlinkClr val="tx"/>
                    </a:ext>
                  </a:extLst>
                </a:hlinkClick>
              </a:rPr>
              <a:t>schoolfinancehelpdesk@la.gov</a:t>
            </a:r>
            <a:r>
              <a:rPr lang="en" sz="1900">
                <a:solidFill>
                  <a:schemeClr val="accent5"/>
                </a:solidFill>
                <a:latin typeface="Calibri"/>
                <a:ea typeface="Calibri"/>
                <a:cs typeface="Calibri"/>
                <a:sym typeface="Calibri"/>
              </a:rPr>
              <a:t> </a:t>
            </a:r>
            <a:r>
              <a:rPr lang="en" sz="1900">
                <a:solidFill>
                  <a:schemeClr val="dk1"/>
                </a:solidFill>
                <a:latin typeface="Calibri"/>
                <a:ea typeface="Calibri"/>
                <a:cs typeface="Calibri"/>
                <a:sym typeface="Calibri"/>
              </a:rPr>
              <a:t>to secure access.</a:t>
            </a:r>
            <a:endParaRPr sz="19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0" rtl="0" algn="l">
              <a:lnSpc>
                <a:spcPct val="90000"/>
              </a:lnSpc>
              <a:spcBef>
                <a:spcPts val="1000"/>
              </a:spcBef>
              <a:spcAft>
                <a:spcPts val="0"/>
              </a:spcAft>
              <a:buNone/>
            </a:pPr>
            <a:r>
              <a:t/>
            </a:r>
            <a:endParaRPr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3"/>
          <p:cNvSpPr txBox="1"/>
          <p:nvPr>
            <p:ph type="ctrTitle"/>
          </p:nvPr>
        </p:nvSpPr>
        <p:spPr>
          <a:xfrm>
            <a:off x="416000" y="1105200"/>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600">
                <a:solidFill>
                  <a:schemeClr val="dk1"/>
                </a:solidFill>
                <a:latin typeface="Calibri"/>
                <a:ea typeface="Calibri"/>
                <a:cs typeface="Calibri"/>
                <a:sym typeface="Calibri"/>
              </a:rPr>
              <a:t>Annual Financial Report (AFR)</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507" name="Google Shape;507;p7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4"/>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513" name="Google Shape;513;p7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4" name="Google Shape;514;p74"/>
          <p:cNvSpPr txBox="1"/>
          <p:nvPr/>
        </p:nvSpPr>
        <p:spPr>
          <a:xfrm>
            <a:off x="807300" y="16045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b="1" lang="en" sz="3600">
                <a:solidFill>
                  <a:schemeClr val="dk1"/>
                </a:solidFill>
                <a:latin typeface="Calibri"/>
                <a:ea typeface="Calibri"/>
                <a:cs typeface="Calibri"/>
                <a:sym typeface="Calibri"/>
              </a:rPr>
              <a:t>Annual Financial Report (AFR) Training</a:t>
            </a:r>
            <a:endParaRPr b="1" sz="36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sp>
        <p:nvSpPr>
          <p:cNvPr id="515" name="Google Shape;515;p74"/>
          <p:cNvSpPr txBox="1"/>
          <p:nvPr/>
        </p:nvSpPr>
        <p:spPr>
          <a:xfrm>
            <a:off x="332327" y="635728"/>
            <a:ext cx="8288400" cy="2640000"/>
          </a:xfrm>
          <a:prstGeom prst="rect">
            <a:avLst/>
          </a:prstGeom>
          <a:noFill/>
          <a:ln>
            <a:noFill/>
          </a:ln>
        </p:spPr>
        <p:txBody>
          <a:bodyPr anchorCtr="0" anchor="t" bIns="91425" lIns="91425" spcFirstLastPara="1" rIns="91425" wrap="square" tIns="91425">
            <a:noAutofit/>
          </a:bodyPr>
          <a:lstStyle/>
          <a:p>
            <a:pPr indent="-342900" lvl="0" marL="457200" rtl="0" algn="just">
              <a:lnSpc>
                <a:spcPct val="90000"/>
              </a:lnSpc>
              <a:spcBef>
                <a:spcPts val="1000"/>
              </a:spcBef>
              <a:spcAft>
                <a:spcPts val="0"/>
              </a:spcAft>
              <a:buClr>
                <a:srgbClr val="44546A"/>
              </a:buClr>
              <a:buSzPts val="1800"/>
              <a:buChar char="•"/>
            </a:pPr>
            <a:r>
              <a:rPr lang="en" sz="1800" u="sng">
                <a:solidFill>
                  <a:schemeClr val="accent5"/>
                </a:solidFill>
                <a:latin typeface="Calibri"/>
                <a:ea typeface="Calibri"/>
                <a:cs typeface="Calibri"/>
                <a:sym typeface="Calibri"/>
                <a:hlinkClick r:id="rId3">
                  <a:extLst>
                    <a:ext uri="{A12FA001-AC4F-418D-AE19-62706E023703}">
                      <ahyp:hlinkClr val="tx"/>
                    </a:ext>
                  </a:extLst>
                </a:hlinkClick>
              </a:rPr>
              <a:t>AFR comprehensive presentation</a:t>
            </a:r>
            <a:r>
              <a:rPr lang="en" sz="1800">
                <a:solidFill>
                  <a:srgbClr val="000000"/>
                </a:solidFill>
                <a:latin typeface="Calibri"/>
                <a:ea typeface="Calibri"/>
                <a:cs typeface="Calibri"/>
                <a:sym typeface="Calibri"/>
              </a:rPr>
              <a:t> </a:t>
            </a:r>
            <a:r>
              <a:rPr lang="en" sz="1800">
                <a:solidFill>
                  <a:schemeClr val="dk1"/>
                </a:solidFill>
                <a:latin typeface="Calibri"/>
                <a:ea typeface="Calibri"/>
                <a:cs typeface="Calibri"/>
                <a:sym typeface="Calibri"/>
              </a:rPr>
              <a:t>is available for reference. </a:t>
            </a:r>
            <a:endParaRPr sz="1800">
              <a:solidFill>
                <a:schemeClr val="dk1"/>
              </a:solidFill>
              <a:latin typeface="Calibri"/>
              <a:ea typeface="Calibri"/>
              <a:cs typeface="Calibri"/>
              <a:sym typeface="Calibri"/>
            </a:endParaRPr>
          </a:p>
          <a:p>
            <a:pPr indent="0" lvl="0" marL="13716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342900" lvl="0" marL="457200" rtl="0" algn="just">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Presentation includes information on:</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Louisiana Accounting &amp; Uniform Governmental Handbook (LAUGH) Defined</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Annual Financial Report (AFR) Defined</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Uses</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Financial Data</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Submission Process</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Submission Required Data</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Submission - FY 2021-2022 Data Collection</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Post Submission of AFR</a:t>
            </a:r>
            <a:endParaRPr sz="1800">
              <a:solidFill>
                <a:schemeClr val="dk1"/>
              </a:solidFill>
              <a:latin typeface="Calibri"/>
              <a:ea typeface="Calibri"/>
              <a:cs typeface="Calibri"/>
              <a:sym typeface="Calibri"/>
            </a:endParaRPr>
          </a:p>
          <a:p>
            <a:pPr indent="-342900" lvl="1"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AFR Ratings</a:t>
            </a:r>
            <a:endParaRPr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5"/>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521" name="Google Shape;521;p7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2" name="Google Shape;522;p75"/>
          <p:cNvSpPr txBox="1"/>
          <p:nvPr/>
        </p:nvSpPr>
        <p:spPr>
          <a:xfrm>
            <a:off x="684500" y="723975"/>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b="1" lang="en" sz="3000">
                <a:solidFill>
                  <a:schemeClr val="dk1"/>
                </a:solidFill>
                <a:latin typeface="Calibri"/>
                <a:ea typeface="Calibri"/>
                <a:cs typeface="Calibri"/>
                <a:sym typeface="Calibri"/>
              </a:rPr>
              <a:t>2021-22 Annual Financial Report (AFR)</a:t>
            </a:r>
            <a:endParaRPr b="1" sz="30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833">
              <a:solidFill>
                <a:srgbClr val="44546A"/>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000">
              <a:solidFill>
                <a:srgbClr val="44546A"/>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900">
              <a:solidFill>
                <a:srgbClr val="44546A"/>
              </a:solidFill>
              <a:latin typeface="Calibri"/>
              <a:ea typeface="Calibri"/>
              <a:cs typeface="Calibri"/>
              <a:sym typeface="Calibri"/>
            </a:endParaRPr>
          </a:p>
        </p:txBody>
      </p:sp>
      <p:sp>
        <p:nvSpPr>
          <p:cNvPr id="523" name="Google Shape;523;p75"/>
          <p:cNvSpPr txBox="1"/>
          <p:nvPr/>
        </p:nvSpPr>
        <p:spPr>
          <a:xfrm>
            <a:off x="122800" y="1964925"/>
            <a:ext cx="8974500" cy="1986600"/>
          </a:xfrm>
          <a:prstGeom prst="rect">
            <a:avLst/>
          </a:prstGeom>
          <a:noFill/>
          <a:ln>
            <a:noFill/>
          </a:ln>
        </p:spPr>
        <p:txBody>
          <a:bodyPr anchorCtr="0" anchor="ctr" bIns="91425" lIns="91425" spcFirstLastPara="1" rIns="91425" wrap="square" tIns="91425">
            <a:noAutofit/>
          </a:bodyPr>
          <a:lstStyle/>
          <a:p>
            <a:pPr indent="-342900" lvl="0" marL="457200" rtl="0" algn="just">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AFR data collection opened September 1, 2022 and is ongoing</a:t>
            </a:r>
            <a:endParaRPr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457200" rtl="0" algn="just">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AFR data collection will remain in LEADS for the FALL 2022 collection period</a:t>
            </a:r>
            <a:endParaRPr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342900" lvl="0" marL="457200" rtl="0" algn="l">
              <a:lnSpc>
                <a:spcPct val="90000"/>
              </a:lnSpc>
              <a:spcBef>
                <a:spcPts val="1000"/>
              </a:spcBef>
              <a:spcAft>
                <a:spcPts val="0"/>
              </a:spcAft>
              <a:buClr>
                <a:srgbClr val="44546A"/>
              </a:buClr>
              <a:buSzPts val="1800"/>
              <a:buChar char="•"/>
            </a:pPr>
            <a:r>
              <a:rPr lang="en" sz="1800" u="sng">
                <a:solidFill>
                  <a:schemeClr val="accent5"/>
                </a:solidFill>
                <a:latin typeface="Calibri"/>
                <a:ea typeface="Calibri"/>
                <a:cs typeface="Calibri"/>
                <a:sym typeface="Calibri"/>
                <a:hlinkClick r:id="rId3">
                  <a:extLst>
                    <a:ext uri="{A12FA001-AC4F-418D-AE19-62706E023703}">
                      <ahyp:hlinkClr val="tx"/>
                    </a:ext>
                  </a:extLst>
                </a:hlinkClick>
              </a:rPr>
              <a:t>FY 2021-2022 AFR documents</a:t>
            </a:r>
            <a:r>
              <a:rPr lang="en" sz="1800">
                <a:solidFill>
                  <a:srgbClr val="44546A"/>
                </a:solidFill>
                <a:latin typeface="Calibri"/>
                <a:ea typeface="Calibri"/>
                <a:cs typeface="Calibri"/>
                <a:sym typeface="Calibri"/>
              </a:rPr>
              <a:t> </a:t>
            </a:r>
            <a:r>
              <a:rPr lang="en" sz="1800">
                <a:solidFill>
                  <a:schemeClr val="dk1"/>
                </a:solidFill>
                <a:latin typeface="Calibri"/>
                <a:ea typeface="Calibri"/>
                <a:cs typeface="Calibri"/>
                <a:sym typeface="Calibri"/>
              </a:rPr>
              <a:t>&amp; templates are located on the AFR LEADS Support Page </a:t>
            </a:r>
            <a:endParaRPr sz="1800">
              <a:solidFill>
                <a:schemeClr val="dk1"/>
              </a:solidFill>
              <a:latin typeface="Calibri"/>
              <a:ea typeface="Calibri"/>
              <a:cs typeface="Calibri"/>
              <a:sym typeface="Calibri"/>
            </a:endParaRPr>
          </a:p>
          <a:p>
            <a:pPr indent="-342900" lvl="1" marL="1371600" rtl="0" algn="l">
              <a:lnSpc>
                <a:spcPct val="90000"/>
              </a:lnSpc>
              <a:spcBef>
                <a:spcPts val="0"/>
              </a:spcBef>
              <a:spcAft>
                <a:spcPts val="0"/>
              </a:spcAft>
              <a:buClr>
                <a:srgbClr val="44546A"/>
              </a:buClr>
              <a:buSzPts val="1800"/>
              <a:buChar char="•"/>
            </a:pPr>
            <a:r>
              <a:rPr lang="en" sz="1800">
                <a:solidFill>
                  <a:schemeClr val="dk1"/>
                </a:solidFill>
                <a:latin typeface="Calibri"/>
                <a:ea typeface="Calibri"/>
                <a:cs typeface="Calibri"/>
                <a:sym typeface="Calibri"/>
              </a:rPr>
              <a:t>FY 2021-2022 Coding for State &amp; Federal Grant information has been updated </a:t>
            </a:r>
            <a:r>
              <a:rPr lang="en" sz="1800">
                <a:solidFill>
                  <a:srgbClr val="44546A"/>
                </a:solidFill>
                <a:latin typeface="Calibri"/>
                <a:ea typeface="Calibri"/>
                <a:cs typeface="Calibri"/>
                <a:sym typeface="Calibri"/>
              </a:rPr>
              <a:t>  </a:t>
            </a:r>
            <a:endParaRPr sz="1800">
              <a:solidFill>
                <a:srgbClr val="44546A"/>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342900" lvl="0" marL="457200" rtl="0" algn="l">
              <a:lnSpc>
                <a:spcPct val="90000"/>
              </a:lnSpc>
              <a:spcBef>
                <a:spcPts val="1000"/>
              </a:spcBef>
              <a:spcAft>
                <a:spcPts val="0"/>
              </a:spcAft>
              <a:buClr>
                <a:srgbClr val="44546A"/>
              </a:buClr>
              <a:buSzPts val="1800"/>
              <a:buChar char="•"/>
            </a:pPr>
            <a:r>
              <a:rPr lang="en" sz="1800">
                <a:solidFill>
                  <a:schemeClr val="dk1"/>
                </a:solidFill>
                <a:latin typeface="Calibri"/>
                <a:ea typeface="Calibri"/>
                <a:cs typeface="Calibri"/>
                <a:sym typeface="Calibri"/>
              </a:rPr>
              <a:t>For questions on fiscal data and auditor review process, contact</a:t>
            </a:r>
            <a:r>
              <a:rPr lang="en" sz="1800">
                <a:solidFill>
                  <a:srgbClr val="44546A"/>
                </a:solidFill>
                <a:latin typeface="Calibri"/>
                <a:ea typeface="Calibri"/>
                <a:cs typeface="Calibri"/>
                <a:sym typeface="Calibri"/>
              </a:rPr>
              <a:t> </a:t>
            </a:r>
            <a:r>
              <a:rPr lang="en" sz="1800" u="sng">
                <a:solidFill>
                  <a:schemeClr val="accent5"/>
                </a:solidFill>
                <a:latin typeface="Calibri"/>
                <a:ea typeface="Calibri"/>
                <a:cs typeface="Calibri"/>
                <a:sym typeface="Calibri"/>
                <a:hlinkClick r:id="rId4">
                  <a:extLst>
                    <a:ext uri="{A12FA001-AC4F-418D-AE19-62706E023703}">
                      <ahyp:hlinkClr val="tx"/>
                    </a:ext>
                  </a:extLst>
                </a:hlinkClick>
              </a:rPr>
              <a:t>staudit@la.gov</a:t>
            </a:r>
            <a:r>
              <a:rPr lang="en" sz="1800">
                <a:solidFill>
                  <a:srgbClr val="20B6A6"/>
                </a:solidFill>
                <a:latin typeface="Calibri"/>
                <a:ea typeface="Calibri"/>
                <a:cs typeface="Calibri"/>
                <a:sym typeface="Calibri"/>
              </a:rPr>
              <a:t> </a:t>
            </a:r>
            <a:endParaRPr sz="1800">
              <a:solidFill>
                <a:srgbClr val="20B6A6"/>
              </a:solidFill>
              <a:latin typeface="Calibri"/>
              <a:ea typeface="Calibri"/>
              <a:cs typeface="Calibri"/>
              <a:sym typeface="Calibri"/>
            </a:endParaRPr>
          </a:p>
          <a:p>
            <a:pPr indent="-342900" lvl="0" marL="457200" rtl="0" algn="l">
              <a:lnSpc>
                <a:spcPct val="90000"/>
              </a:lnSpc>
              <a:spcBef>
                <a:spcPts val="0"/>
              </a:spcBef>
              <a:spcAft>
                <a:spcPts val="0"/>
              </a:spcAft>
              <a:buClr>
                <a:srgbClr val="44546A"/>
              </a:buClr>
              <a:buSzPts val="1800"/>
              <a:buChar char="•"/>
            </a:pPr>
            <a:r>
              <a:rPr lang="en" sz="1800">
                <a:solidFill>
                  <a:schemeClr val="dk1"/>
                </a:solidFill>
                <a:latin typeface="Calibri"/>
                <a:ea typeface="Calibri"/>
                <a:cs typeface="Calibri"/>
                <a:sym typeface="Calibri"/>
              </a:rPr>
              <a:t>For questions on technical support, contact</a:t>
            </a:r>
            <a:r>
              <a:rPr lang="en" sz="1800">
                <a:solidFill>
                  <a:srgbClr val="44546A"/>
                </a:solidFill>
                <a:latin typeface="Calibri"/>
                <a:ea typeface="Calibri"/>
                <a:cs typeface="Calibri"/>
                <a:sym typeface="Calibri"/>
              </a:rPr>
              <a:t> </a:t>
            </a:r>
            <a:r>
              <a:rPr lang="en" sz="1800" u="sng">
                <a:solidFill>
                  <a:schemeClr val="accent5"/>
                </a:solidFill>
                <a:latin typeface="Calibri"/>
                <a:ea typeface="Calibri"/>
                <a:cs typeface="Calibri"/>
                <a:sym typeface="Calibri"/>
                <a:hlinkClick r:id="rId5">
                  <a:extLst>
                    <a:ext uri="{A12FA001-AC4F-418D-AE19-62706E023703}">
                      <ahyp:hlinkClr val="tx"/>
                    </a:ext>
                  </a:extLst>
                </a:hlinkClick>
              </a:rPr>
              <a:t>systemsupport@la.gov</a:t>
            </a:r>
            <a:r>
              <a:rPr lang="en" sz="1800">
                <a:solidFill>
                  <a:srgbClr val="20B6A6"/>
                </a:solidFill>
                <a:latin typeface="Calibri"/>
                <a:ea typeface="Calibri"/>
                <a:cs typeface="Calibri"/>
                <a:sym typeface="Calibri"/>
              </a:rPr>
              <a:t> </a:t>
            </a:r>
            <a:endParaRPr sz="1800">
              <a:solidFill>
                <a:srgbClr val="20B6A6"/>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solidFill>
                <a:srgbClr val="4D4D4F"/>
              </a:solidFill>
              <a:latin typeface="Public Sans"/>
              <a:ea typeface="Public Sans"/>
              <a:cs typeface="Public Sans"/>
              <a:sym typeface="Public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schoolfinanceheldpesk@la.gov</a:t>
            </a:r>
            <a:endParaRPr/>
          </a:p>
        </p:txBody>
      </p:sp>
      <p:sp>
        <p:nvSpPr>
          <p:cNvPr id="529" name="Google Shape;529;p7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0" name="Google Shape;530;p76"/>
          <p:cNvSpPr txBox="1"/>
          <p:nvPr/>
        </p:nvSpPr>
        <p:spPr>
          <a:xfrm>
            <a:off x="506250" y="-148200"/>
            <a:ext cx="83079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b="1" lang="en" sz="3200">
                <a:solidFill>
                  <a:schemeClr val="dk1"/>
                </a:solidFill>
                <a:latin typeface="Calibri"/>
                <a:ea typeface="Calibri"/>
                <a:cs typeface="Calibri"/>
                <a:sym typeface="Calibri"/>
              </a:rPr>
              <a:t>Annual Financial Report (AFR) to EdLink</a:t>
            </a:r>
            <a:endParaRPr b="1" sz="3200">
              <a:solidFill>
                <a:schemeClr val="dk1"/>
              </a:solidFill>
              <a:latin typeface="Calibri"/>
              <a:ea typeface="Calibri"/>
              <a:cs typeface="Calibri"/>
              <a:sym typeface="Calibri"/>
            </a:endParaRPr>
          </a:p>
        </p:txBody>
      </p:sp>
      <p:sp>
        <p:nvSpPr>
          <p:cNvPr id="531" name="Google Shape;531;p76"/>
          <p:cNvSpPr txBox="1"/>
          <p:nvPr/>
        </p:nvSpPr>
        <p:spPr>
          <a:xfrm>
            <a:off x="64200" y="722400"/>
            <a:ext cx="9015600" cy="3402600"/>
          </a:xfrm>
          <a:prstGeom prst="rect">
            <a:avLst/>
          </a:prstGeom>
          <a:noFill/>
          <a:ln>
            <a:noFill/>
          </a:ln>
        </p:spPr>
        <p:txBody>
          <a:bodyPr anchorCtr="0" anchor="t" bIns="91425" lIns="91425" spcFirstLastPara="1" rIns="91425" wrap="square" tIns="91425">
            <a:noAutofit/>
          </a:bodyPr>
          <a:lstStyle/>
          <a:p>
            <a:pPr indent="-361950" lvl="0" marL="4572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AFR System will transition to EdLink in Fall 2023</a:t>
            </a:r>
            <a:endParaRPr sz="21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System design will remain the same but with improved functionality</a:t>
            </a:r>
            <a:endParaRPr sz="21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Methods for submission will remain the same for those systems utilizing the </a:t>
            </a:r>
            <a:br>
              <a:rPr lang="en" sz="2100">
                <a:solidFill>
                  <a:schemeClr val="dk1"/>
                </a:solidFill>
                <a:latin typeface="Calibri"/>
                <a:ea typeface="Calibri"/>
                <a:cs typeface="Calibri"/>
                <a:sym typeface="Calibri"/>
              </a:rPr>
            </a:br>
            <a:r>
              <a:rPr lang="en" sz="2100">
                <a:solidFill>
                  <a:schemeClr val="dk1"/>
                </a:solidFill>
                <a:latin typeface="Calibri"/>
                <a:ea typeface="Calibri"/>
                <a:cs typeface="Calibri"/>
                <a:sym typeface="Calibri"/>
              </a:rPr>
              <a:t>text file process </a:t>
            </a:r>
            <a:endParaRPr sz="21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Systems using Filebuilder will be offered a similar and improved process for submission</a:t>
            </a:r>
            <a:endParaRPr sz="21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200">
              <a:solidFill>
                <a:srgbClr val="44546A"/>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191" name="Google Shape;191;p3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2"/>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Upcoming Required Submissions</a:t>
            </a:r>
            <a:r>
              <a:rPr b="1" lang="en" sz="4800">
                <a:solidFill>
                  <a:schemeClr val="dk1"/>
                </a:solidFill>
                <a:latin typeface="Calibri"/>
                <a:ea typeface="Calibri"/>
                <a:cs typeface="Calibri"/>
                <a:sym typeface="Calibri"/>
              </a:rPr>
              <a:t> </a:t>
            </a:r>
            <a:endParaRPr b="1" sz="4800">
              <a:solidFill>
                <a:schemeClr val="dk1"/>
              </a:solidFill>
              <a:latin typeface="Calibri"/>
              <a:ea typeface="Calibri"/>
              <a:cs typeface="Calibri"/>
              <a:sym typeface="Calibri"/>
            </a:endParaRPr>
          </a:p>
        </p:txBody>
      </p:sp>
      <p:sp>
        <p:nvSpPr>
          <p:cNvPr id="193" name="Google Shape;193;p32"/>
          <p:cNvSpPr txBox="1"/>
          <p:nvPr/>
        </p:nvSpPr>
        <p:spPr>
          <a:xfrm>
            <a:off x="316425" y="909050"/>
            <a:ext cx="7103700" cy="31623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381000" lvl="0" marL="457200" rtl="0" algn="just">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Periodic Expenditure Report</a:t>
            </a:r>
            <a:endParaRPr sz="2400">
              <a:solidFill>
                <a:schemeClr val="dk1"/>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FY 24 Fiscal Year End Deadlines</a:t>
            </a:r>
            <a:endParaRPr sz="2400">
              <a:solidFill>
                <a:schemeClr val="dk1"/>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Charter Schools 3rd Quarter Budget Report</a:t>
            </a:r>
            <a:endParaRPr sz="2400">
              <a:solidFill>
                <a:schemeClr val="dk1"/>
              </a:solidFill>
              <a:latin typeface="Calibri"/>
              <a:ea typeface="Calibri"/>
              <a:cs typeface="Calibri"/>
              <a:sym typeface="Calibri"/>
            </a:endParaRPr>
          </a:p>
          <a:p>
            <a:pPr indent="-381000" lvl="0" marL="457200" rtl="0" algn="just">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Allocation Review</a:t>
            </a:r>
            <a:endParaRPr sz="24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7"/>
          <p:cNvSpPr txBox="1"/>
          <p:nvPr>
            <p:ph type="title"/>
          </p:nvPr>
        </p:nvSpPr>
        <p:spPr>
          <a:xfrm>
            <a:off x="311700" y="4047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lang="en" sz="3600">
                <a:solidFill>
                  <a:schemeClr val="dk1"/>
                </a:solidFill>
                <a:latin typeface="Calibri"/>
                <a:ea typeface="Calibri"/>
                <a:cs typeface="Calibri"/>
                <a:sym typeface="Calibri"/>
              </a:rPr>
              <a:t>Annual Financial Report (AFR) to EdLink</a:t>
            </a:r>
            <a:endParaRPr sz="36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537" name="Google Shape;537;p77"/>
          <p:cNvSpPr txBox="1"/>
          <p:nvPr/>
        </p:nvSpPr>
        <p:spPr>
          <a:xfrm>
            <a:off x="260050" y="838000"/>
            <a:ext cx="6805200" cy="41322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Development is underway currently for the new EdLink AFR System </a:t>
            </a:r>
            <a:endParaRPr sz="18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Internal testing has begun to verify build meets requirements of current AFR system</a:t>
            </a:r>
            <a:endParaRPr sz="18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Additional testing will proceed for the next six months</a:t>
            </a:r>
            <a:endParaRPr sz="18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Tentative release to school systems with training will begin in Spring 2023</a:t>
            </a:r>
            <a:endParaRPr sz="1800">
              <a:solidFill>
                <a:schemeClr val="dk1"/>
              </a:solidFill>
              <a:latin typeface="Calibri"/>
              <a:ea typeface="Calibri"/>
              <a:cs typeface="Calibri"/>
              <a:sym typeface="Calibri"/>
            </a:endParaRPr>
          </a:p>
        </p:txBody>
      </p:sp>
      <p:sp>
        <p:nvSpPr>
          <p:cNvPr id="538" name="Google Shape;538;p7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8"/>
          <p:cNvSpPr txBox="1"/>
          <p:nvPr>
            <p:ph type="ctrTitle"/>
          </p:nvPr>
        </p:nvSpPr>
        <p:spPr>
          <a:xfrm>
            <a:off x="327450" y="728300"/>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4400">
                <a:solidFill>
                  <a:schemeClr val="dk1"/>
                </a:solidFill>
                <a:latin typeface="Calibri"/>
                <a:ea typeface="Calibri"/>
                <a:cs typeface="Calibri"/>
                <a:sym typeface="Calibri"/>
              </a:rPr>
              <a:t>MFP </a:t>
            </a:r>
            <a:endParaRPr sz="44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sz="3600">
              <a:solidFill>
                <a:srgbClr val="44546A"/>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rgbClr val="44546A"/>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544" name="Google Shape;544;p7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9"/>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pic>
        <p:nvPicPr>
          <p:cNvPr id="550" name="Google Shape;550;p79"/>
          <p:cNvPicPr preferRelativeResize="0"/>
          <p:nvPr>
            <p:ph idx="2" type="pic"/>
          </p:nvPr>
        </p:nvPicPr>
        <p:blipFill rotWithShape="1">
          <a:blip r:embed="rId3">
            <a:alphaModFix/>
          </a:blip>
          <a:srcRect b="0" l="0" r="0" t="0"/>
          <a:stretch/>
        </p:blipFill>
        <p:spPr>
          <a:xfrm>
            <a:off x="161275" y="248875"/>
            <a:ext cx="2136000" cy="2136000"/>
          </a:xfrm>
          <a:prstGeom prst="ellipse">
            <a:avLst/>
          </a:prstGeom>
        </p:spPr>
      </p:pic>
      <p:sp>
        <p:nvSpPr>
          <p:cNvPr id="551" name="Google Shape;551;p7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2" name="Google Shape;552;p79"/>
          <p:cNvSpPr txBox="1"/>
          <p:nvPr/>
        </p:nvSpPr>
        <p:spPr>
          <a:xfrm>
            <a:off x="2636775" y="-97125"/>
            <a:ext cx="6234300" cy="7833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chemeClr val="dk1"/>
                </a:solidFill>
                <a:latin typeface="Calibri"/>
                <a:ea typeface="Calibri"/>
                <a:cs typeface="Calibri"/>
                <a:sym typeface="Calibri"/>
              </a:rPr>
              <a:t>MFP - Related Data Collections</a:t>
            </a:r>
            <a:endParaRPr b="1" sz="3200">
              <a:solidFill>
                <a:schemeClr val="dk1"/>
              </a:solidFill>
              <a:latin typeface="Calibri"/>
              <a:ea typeface="Calibri"/>
              <a:cs typeface="Calibri"/>
              <a:sym typeface="Calibri"/>
            </a:endParaRPr>
          </a:p>
        </p:txBody>
      </p:sp>
      <p:sp>
        <p:nvSpPr>
          <p:cNvPr id="553" name="Google Shape;553;p79"/>
          <p:cNvSpPr txBox="1"/>
          <p:nvPr/>
        </p:nvSpPr>
        <p:spPr>
          <a:xfrm>
            <a:off x="2022725" y="635750"/>
            <a:ext cx="7000200" cy="3164100"/>
          </a:xfrm>
          <a:prstGeom prst="rect">
            <a:avLst/>
          </a:prstGeom>
          <a:noFill/>
          <a:ln>
            <a:noFill/>
          </a:ln>
        </p:spPr>
        <p:txBody>
          <a:bodyPr anchorCtr="0" anchor="t" bIns="91425" lIns="91425" spcFirstLastPara="1" rIns="91425" wrap="square" tIns="91425">
            <a:noAutofit/>
          </a:bodyPr>
          <a:lstStyle/>
          <a:p>
            <a:pPr indent="-342900" lvl="0" marL="457200" rtl="0" algn="just">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Student and staff data collections are supported through school system Data Coordinators</a:t>
            </a: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Communications surrounding data collections are sent to the Data Coordinators</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Monthly calls are held to disseminate instructions and guidance to Data Coordinators</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Clr>
                <a:srgbClr val="44546A"/>
              </a:buClr>
              <a:buSzPts val="1800"/>
              <a:buChar char="•"/>
            </a:pPr>
            <a:r>
              <a:rPr lang="en" sz="1800">
                <a:solidFill>
                  <a:schemeClr val="dk1"/>
                </a:solidFill>
                <a:latin typeface="Calibri"/>
                <a:ea typeface="Calibri"/>
                <a:cs typeface="Calibri"/>
                <a:sym typeface="Calibri"/>
              </a:rPr>
              <a:t>Details on monthly calls,</a:t>
            </a:r>
            <a:r>
              <a:rPr lang="en" sz="1800">
                <a:solidFill>
                  <a:srgbClr val="44546A"/>
                </a:solidFill>
                <a:latin typeface="Calibri"/>
                <a:ea typeface="Calibri"/>
                <a:cs typeface="Calibri"/>
                <a:sym typeface="Calibri"/>
              </a:rPr>
              <a:t>  </a:t>
            </a:r>
            <a:r>
              <a:rPr lang="en" sz="1800" u="sng">
                <a:solidFill>
                  <a:schemeClr val="accent5"/>
                </a:solidFill>
                <a:latin typeface="Calibri"/>
                <a:ea typeface="Calibri"/>
                <a:cs typeface="Calibri"/>
                <a:sym typeface="Calibri"/>
                <a:hlinkClick r:id="rId4">
                  <a:extLst>
                    <a:ext uri="{A12FA001-AC4F-418D-AE19-62706E023703}">
                      <ahyp:hlinkClr val="tx"/>
                    </a:ext>
                  </a:extLst>
                </a:hlinkClick>
              </a:rPr>
              <a:t>Office Hours and Webinars (louisiana.gov)</a:t>
            </a:r>
            <a:r>
              <a:rPr lang="en" sz="1800">
                <a:solidFill>
                  <a:srgbClr val="00AAB0"/>
                </a:solidFill>
                <a:latin typeface="Calibri"/>
                <a:ea typeface="Calibri"/>
                <a:cs typeface="Calibri"/>
                <a:sym typeface="Calibri"/>
              </a:rPr>
              <a:t> </a:t>
            </a:r>
            <a:r>
              <a:rPr lang="en" sz="1800">
                <a:solidFill>
                  <a:schemeClr val="dk1"/>
                </a:solidFill>
                <a:latin typeface="Calibri"/>
                <a:ea typeface="Calibri"/>
                <a:cs typeface="Calibri"/>
                <a:sym typeface="Calibri"/>
              </a:rPr>
              <a:t>may be helpful</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Consult with your Data Coordinator on any questions regarding data submissions </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Clr>
                <a:srgbClr val="44546A"/>
              </a:buClr>
              <a:buSzPts val="1800"/>
              <a:buChar char="•"/>
            </a:pPr>
            <a:r>
              <a:rPr lang="en" sz="1800">
                <a:solidFill>
                  <a:schemeClr val="dk1"/>
                </a:solidFill>
                <a:latin typeface="Calibri"/>
                <a:ea typeface="Calibri"/>
                <a:cs typeface="Calibri"/>
                <a:sym typeface="Calibri"/>
              </a:rPr>
              <a:t>Data</a:t>
            </a:r>
            <a:r>
              <a:rPr lang="en" sz="1800">
                <a:solidFill>
                  <a:schemeClr val="dk1"/>
                </a:solidFill>
                <a:latin typeface="Calibri"/>
                <a:ea typeface="Calibri"/>
                <a:cs typeface="Calibri"/>
                <a:sym typeface="Calibri"/>
              </a:rPr>
              <a:t> submission benchmark calendar can be viewed on </a:t>
            </a:r>
            <a:r>
              <a:rPr lang="en" sz="1800" u="sng">
                <a:solidFill>
                  <a:schemeClr val="accent5"/>
                </a:solidFill>
                <a:latin typeface="Calibri"/>
                <a:ea typeface="Calibri"/>
                <a:cs typeface="Calibri"/>
                <a:sym typeface="Calibri"/>
                <a:hlinkClick r:id="rId5">
                  <a:extLst>
                    <a:ext uri="{A12FA001-AC4F-418D-AE19-62706E023703}">
                      <ahyp:hlinkClr val="tx"/>
                    </a:ext>
                  </a:extLst>
                </a:hlinkClick>
              </a:rPr>
              <a:t>EdLink 360 Support (louisiana.gov)</a:t>
            </a:r>
            <a:r>
              <a:rPr lang="en" sz="1800">
                <a:solidFill>
                  <a:srgbClr val="44546A"/>
                </a:solidFill>
                <a:latin typeface="Calibri"/>
                <a:ea typeface="Calibri"/>
                <a:cs typeface="Calibri"/>
                <a:sym typeface="Calibri"/>
              </a:rPr>
              <a:t> </a:t>
            </a:r>
            <a:r>
              <a:rPr lang="en" sz="1800">
                <a:solidFill>
                  <a:schemeClr val="dk1"/>
                </a:solidFill>
                <a:latin typeface="Calibri"/>
                <a:ea typeface="Calibri"/>
                <a:cs typeface="Calibri"/>
                <a:sym typeface="Calibri"/>
              </a:rPr>
              <a:t>to maintain awareness of timelines</a:t>
            </a:r>
            <a:endParaRPr sz="18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18288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8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80"/>
          <p:cNvPicPr preferRelativeResize="0"/>
          <p:nvPr/>
        </p:nvPicPr>
        <p:blipFill rotWithShape="1">
          <a:blip r:embed="rId3">
            <a:alphaModFix/>
          </a:blip>
          <a:srcRect b="0" l="0" r="0" t="10209"/>
          <a:stretch/>
        </p:blipFill>
        <p:spPr>
          <a:xfrm>
            <a:off x="166150" y="609000"/>
            <a:ext cx="8660750" cy="2995800"/>
          </a:xfrm>
          <a:prstGeom prst="rect">
            <a:avLst/>
          </a:prstGeom>
          <a:noFill/>
          <a:ln>
            <a:noFill/>
          </a:ln>
          <a:effectLst>
            <a:outerShdw blurRad="57150" rotWithShape="0" algn="bl" dir="5400000" dist="19050">
              <a:srgbClr val="000000">
                <a:alpha val="50000"/>
              </a:srgbClr>
            </a:outerShdw>
          </a:effectLst>
        </p:spPr>
      </p:pic>
      <p:sp>
        <p:nvSpPr>
          <p:cNvPr id="559" name="Google Shape;559;p8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5" name="Google Shape;565;p81"/>
          <p:cNvSpPr txBox="1"/>
          <p:nvPr/>
        </p:nvSpPr>
        <p:spPr>
          <a:xfrm>
            <a:off x="617100" y="-43325"/>
            <a:ext cx="8365200" cy="845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b="1" lang="en" sz="3600">
                <a:solidFill>
                  <a:schemeClr val="dk1"/>
                </a:solidFill>
                <a:latin typeface="Calibri"/>
                <a:ea typeface="Calibri"/>
                <a:cs typeface="Calibri"/>
                <a:sym typeface="Calibri"/>
              </a:rPr>
              <a:t>MFP - Related Data Collections</a:t>
            </a:r>
            <a:endParaRPr b="1" sz="3600">
              <a:solidFill>
                <a:schemeClr val="dk1"/>
              </a:solidFill>
              <a:latin typeface="Calibri"/>
              <a:ea typeface="Calibri"/>
              <a:cs typeface="Calibri"/>
              <a:sym typeface="Calibri"/>
            </a:endParaRPr>
          </a:p>
          <a:p>
            <a:pPr indent="0" lvl="0" marL="0" rtl="0" algn="l">
              <a:spcBef>
                <a:spcPts val="0"/>
              </a:spcBef>
              <a:spcAft>
                <a:spcPts val="0"/>
              </a:spcAft>
              <a:buNone/>
            </a:pPr>
            <a:r>
              <a:t/>
            </a:r>
            <a:endParaRPr sz="3600">
              <a:solidFill>
                <a:srgbClr val="4D4D4F"/>
              </a:solidFill>
              <a:latin typeface="Public Sans"/>
              <a:ea typeface="Public Sans"/>
              <a:cs typeface="Public Sans"/>
              <a:sym typeface="Public Sans"/>
            </a:endParaRPr>
          </a:p>
        </p:txBody>
      </p:sp>
      <p:sp>
        <p:nvSpPr>
          <p:cNvPr id="566" name="Google Shape;566;p81"/>
          <p:cNvSpPr txBox="1"/>
          <p:nvPr/>
        </p:nvSpPr>
        <p:spPr>
          <a:xfrm>
            <a:off x="161700" y="657375"/>
            <a:ext cx="8820600" cy="36192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rPr lang="en" sz="1900">
                <a:solidFill>
                  <a:schemeClr val="dk1"/>
                </a:solidFill>
                <a:latin typeface="Calibri"/>
                <a:ea typeface="Calibri"/>
                <a:cs typeface="Calibri"/>
                <a:sym typeface="Calibri"/>
              </a:rPr>
              <a:t>Student Data Collection via EdLink 360:</a:t>
            </a:r>
            <a:endParaRPr sz="1900">
              <a:solidFill>
                <a:schemeClr val="dk1"/>
              </a:solidFill>
              <a:latin typeface="Calibri"/>
              <a:ea typeface="Calibri"/>
              <a:cs typeface="Calibri"/>
              <a:sym typeface="Calibri"/>
            </a:endParaRPr>
          </a:p>
          <a:p>
            <a:pPr indent="-349250" lvl="0" marL="457200" rtl="0" algn="just">
              <a:lnSpc>
                <a:spcPct val="90000"/>
              </a:lnSpc>
              <a:spcBef>
                <a:spcPts val="1000"/>
              </a:spcBef>
              <a:spcAft>
                <a:spcPts val="0"/>
              </a:spcAft>
              <a:buClr>
                <a:schemeClr val="dk1"/>
              </a:buClr>
              <a:buSzPts val="1900"/>
              <a:buChar char="•"/>
            </a:pPr>
            <a:r>
              <a:rPr lang="en" sz="1900">
                <a:solidFill>
                  <a:schemeClr val="dk1"/>
                </a:solidFill>
                <a:latin typeface="Calibri"/>
                <a:ea typeface="Calibri"/>
                <a:cs typeface="Calibri"/>
                <a:sym typeface="Calibri"/>
              </a:rPr>
              <a:t>October 1, 2022 MFP student count data collection drives the October MFP Mid-Year Adjustment to funding which takes effect in March 2023</a:t>
            </a:r>
            <a:endParaRPr sz="1900">
              <a:solidFill>
                <a:schemeClr val="dk1"/>
              </a:solidFill>
              <a:latin typeface="Calibri"/>
              <a:ea typeface="Calibri"/>
              <a:cs typeface="Calibri"/>
              <a:sym typeface="Calibri"/>
            </a:endParaRPr>
          </a:p>
          <a:p>
            <a:pPr indent="0" lvl="0" marL="457200" rtl="0" algn="just">
              <a:lnSpc>
                <a:spcPct val="90000"/>
              </a:lnSpc>
              <a:spcBef>
                <a:spcPts val="1000"/>
              </a:spcBef>
              <a:spcAft>
                <a:spcPts val="0"/>
              </a:spcAft>
              <a:buNone/>
            </a:pPr>
            <a:r>
              <a:t/>
            </a:r>
            <a:endParaRPr sz="1900">
              <a:solidFill>
                <a:schemeClr val="dk1"/>
              </a:solidFill>
              <a:latin typeface="Calibri"/>
              <a:ea typeface="Calibri"/>
              <a:cs typeface="Calibri"/>
              <a:sym typeface="Calibri"/>
            </a:endParaRPr>
          </a:p>
          <a:p>
            <a:pPr indent="-349250" lvl="0" marL="457200" rtl="0" algn="just">
              <a:lnSpc>
                <a:spcPct val="90000"/>
              </a:lnSpc>
              <a:spcBef>
                <a:spcPts val="1000"/>
              </a:spcBef>
              <a:spcAft>
                <a:spcPts val="0"/>
              </a:spcAft>
              <a:buClr>
                <a:schemeClr val="dk1"/>
              </a:buClr>
              <a:buSzPts val="1900"/>
              <a:buChar char="•"/>
            </a:pPr>
            <a:r>
              <a:rPr lang="en" sz="1900">
                <a:solidFill>
                  <a:schemeClr val="dk1"/>
                </a:solidFill>
                <a:latin typeface="Calibri"/>
                <a:ea typeface="Calibri"/>
                <a:cs typeface="Calibri"/>
                <a:sym typeface="Calibri"/>
              </a:rPr>
              <a:t>Student counts are being submitted through the new EdLink system this year</a:t>
            </a:r>
            <a:endParaRPr sz="1900">
              <a:solidFill>
                <a:schemeClr val="dk1"/>
              </a:solidFill>
              <a:latin typeface="Calibri"/>
              <a:ea typeface="Calibri"/>
              <a:cs typeface="Calibri"/>
              <a:sym typeface="Calibri"/>
            </a:endParaRPr>
          </a:p>
          <a:p>
            <a:pPr indent="-349250" lvl="1" marL="914400" rtl="0" algn="just">
              <a:lnSpc>
                <a:spcPct val="90000"/>
              </a:lnSpc>
              <a:spcBef>
                <a:spcPts val="0"/>
              </a:spcBef>
              <a:spcAft>
                <a:spcPts val="0"/>
              </a:spcAft>
              <a:buClr>
                <a:schemeClr val="dk1"/>
              </a:buClr>
              <a:buSzPts val="1900"/>
              <a:buChar char="•"/>
            </a:pPr>
            <a:r>
              <a:rPr lang="en" sz="1900">
                <a:solidFill>
                  <a:schemeClr val="dk1"/>
                </a:solidFill>
                <a:latin typeface="Calibri"/>
                <a:ea typeface="Calibri"/>
                <a:cs typeface="Calibri"/>
                <a:sym typeface="Calibri"/>
              </a:rPr>
              <a:t>EdLink student data collection is underway and closes November 11, 2022</a:t>
            </a:r>
            <a:endParaRPr sz="1900">
              <a:solidFill>
                <a:schemeClr val="dk1"/>
              </a:solidFill>
              <a:latin typeface="Calibri"/>
              <a:ea typeface="Calibri"/>
              <a:cs typeface="Calibri"/>
              <a:sym typeface="Calibri"/>
            </a:endParaRPr>
          </a:p>
          <a:p>
            <a:pPr indent="-349250" lvl="1" marL="914400" rtl="0" algn="just">
              <a:lnSpc>
                <a:spcPct val="90000"/>
              </a:lnSpc>
              <a:spcBef>
                <a:spcPts val="0"/>
              </a:spcBef>
              <a:spcAft>
                <a:spcPts val="0"/>
              </a:spcAft>
              <a:buClr>
                <a:schemeClr val="dk1"/>
              </a:buClr>
              <a:buSzPts val="1900"/>
              <a:buChar char="•"/>
            </a:pPr>
            <a:r>
              <a:rPr lang="en" sz="1900">
                <a:solidFill>
                  <a:schemeClr val="dk1"/>
                </a:solidFill>
                <a:latin typeface="Calibri"/>
                <a:ea typeface="Calibri"/>
                <a:cs typeface="Calibri"/>
                <a:sym typeface="Calibri"/>
              </a:rPr>
              <a:t>All student data must be submitted by November 11, 2022 to be considered in MFP calculations</a:t>
            </a:r>
            <a:endParaRPr sz="1900">
              <a:solidFill>
                <a:schemeClr val="dk1"/>
              </a:solidFill>
              <a:latin typeface="Calibri"/>
              <a:ea typeface="Calibri"/>
              <a:cs typeface="Calibri"/>
              <a:sym typeface="Calibri"/>
            </a:endParaRPr>
          </a:p>
          <a:p>
            <a:pPr indent="0" lvl="0" marL="914400" rtl="0" algn="just">
              <a:lnSpc>
                <a:spcPct val="90000"/>
              </a:lnSpc>
              <a:spcBef>
                <a:spcPts val="1000"/>
              </a:spcBef>
              <a:spcAft>
                <a:spcPts val="0"/>
              </a:spcAft>
              <a:buNone/>
            </a:pPr>
            <a:r>
              <a:t/>
            </a:r>
            <a:endParaRPr sz="1900">
              <a:solidFill>
                <a:schemeClr val="dk1"/>
              </a:solidFill>
              <a:latin typeface="Calibri"/>
              <a:ea typeface="Calibri"/>
              <a:cs typeface="Calibri"/>
              <a:sym typeface="Calibri"/>
            </a:endParaRPr>
          </a:p>
          <a:p>
            <a:pPr indent="-349250" lvl="0" marL="457200" rtl="0" algn="just">
              <a:lnSpc>
                <a:spcPct val="90000"/>
              </a:lnSpc>
              <a:spcBef>
                <a:spcPts val="1000"/>
              </a:spcBef>
              <a:spcAft>
                <a:spcPts val="0"/>
              </a:spcAft>
              <a:buClr>
                <a:srgbClr val="44546A"/>
              </a:buClr>
              <a:buSzPts val="1900"/>
              <a:buChar char="•"/>
            </a:pPr>
            <a:r>
              <a:rPr lang="en" sz="1900">
                <a:solidFill>
                  <a:schemeClr val="dk1"/>
                </a:solidFill>
                <a:latin typeface="Calibri"/>
                <a:ea typeface="Calibri"/>
                <a:cs typeface="Calibri"/>
                <a:sym typeface="Calibri"/>
              </a:rPr>
              <a:t>Students must be counted and reported per the official MFP Membership Definition located in the</a:t>
            </a:r>
            <a:r>
              <a:rPr lang="en" sz="1900">
                <a:solidFill>
                  <a:srgbClr val="44546A"/>
                </a:solidFill>
                <a:latin typeface="Calibri"/>
                <a:ea typeface="Calibri"/>
                <a:cs typeface="Calibri"/>
                <a:sym typeface="Calibri"/>
              </a:rPr>
              <a:t> </a:t>
            </a:r>
            <a:r>
              <a:rPr lang="en" sz="1900" u="sng">
                <a:solidFill>
                  <a:schemeClr val="accent5"/>
                </a:solidFill>
                <a:latin typeface="Calibri"/>
                <a:ea typeface="Calibri"/>
                <a:cs typeface="Calibri"/>
                <a:sym typeface="Calibri"/>
                <a:hlinkClick r:id="rId3">
                  <a:extLst>
                    <a:ext uri="{A12FA001-AC4F-418D-AE19-62706E023703}">
                      <ahyp:hlinkClr val="tx"/>
                    </a:ext>
                  </a:extLst>
                </a:hlinkClick>
              </a:rPr>
              <a:t>MFP Library</a:t>
            </a:r>
            <a:endParaRPr sz="1900">
              <a:solidFill>
                <a:schemeClr val="accent5"/>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900">
              <a:solidFill>
                <a:srgbClr val="44546A"/>
              </a:solidFill>
              <a:latin typeface="Calibri"/>
              <a:ea typeface="Calibri"/>
              <a:cs typeface="Calibri"/>
              <a:sym typeface="Calibri"/>
            </a:endParaRPr>
          </a:p>
          <a:p>
            <a:pPr indent="0" lvl="0" marL="0" rtl="0" algn="l">
              <a:spcBef>
                <a:spcPts val="0"/>
              </a:spcBef>
              <a:spcAft>
                <a:spcPts val="0"/>
              </a:spcAft>
              <a:buNone/>
            </a:pPr>
            <a:r>
              <a:t/>
            </a:r>
            <a:endParaRPr sz="1900">
              <a:solidFill>
                <a:srgbClr val="4D4D4F"/>
              </a:solidFill>
              <a:latin typeface="Public Sans"/>
              <a:ea typeface="Public Sans"/>
              <a:cs typeface="Public Sans"/>
              <a:sym typeface="Public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2" name="Google Shape;572;p82"/>
          <p:cNvSpPr txBox="1"/>
          <p:nvPr/>
        </p:nvSpPr>
        <p:spPr>
          <a:xfrm>
            <a:off x="1100850" y="-10350"/>
            <a:ext cx="6942300" cy="852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733">
                <a:solidFill>
                  <a:schemeClr val="dk1"/>
                </a:solidFill>
                <a:latin typeface="Calibri"/>
                <a:ea typeface="Calibri"/>
                <a:cs typeface="Calibri"/>
                <a:sym typeface="Calibri"/>
              </a:rPr>
              <a:t>MFP Updates</a:t>
            </a:r>
            <a:endParaRPr b="1" sz="3733">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pic>
        <p:nvPicPr>
          <p:cNvPr id="573" name="Google Shape;573;p82"/>
          <p:cNvPicPr preferRelativeResize="0"/>
          <p:nvPr/>
        </p:nvPicPr>
        <p:blipFill>
          <a:blip r:embed="rId3">
            <a:alphaModFix/>
          </a:blip>
          <a:stretch>
            <a:fillRect/>
          </a:stretch>
        </p:blipFill>
        <p:spPr>
          <a:xfrm>
            <a:off x="654975" y="798600"/>
            <a:ext cx="7388175" cy="31973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9" name="Google Shape;579;p83"/>
          <p:cNvSpPr txBox="1"/>
          <p:nvPr/>
        </p:nvSpPr>
        <p:spPr>
          <a:xfrm>
            <a:off x="65025" y="-10350"/>
            <a:ext cx="9078900" cy="852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b="1" lang="en" sz="4000">
                <a:solidFill>
                  <a:schemeClr val="dk1"/>
                </a:solidFill>
                <a:latin typeface="Calibri"/>
                <a:ea typeface="Calibri"/>
                <a:cs typeface="Calibri"/>
                <a:sym typeface="Calibri"/>
              </a:rPr>
              <a:t>MFP - Related Data Collections</a:t>
            </a:r>
            <a:endParaRPr b="1" sz="40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b="1" sz="3733">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
        <p:nvSpPr>
          <p:cNvPr id="580" name="Google Shape;580;p83"/>
          <p:cNvSpPr txBox="1"/>
          <p:nvPr/>
        </p:nvSpPr>
        <p:spPr>
          <a:xfrm>
            <a:off x="650175" y="809050"/>
            <a:ext cx="7556400" cy="36699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1000"/>
              </a:spcBef>
              <a:spcAft>
                <a:spcPts val="0"/>
              </a:spcAft>
              <a:buNone/>
            </a:pPr>
            <a:r>
              <a:rPr lang="en" sz="1800">
                <a:solidFill>
                  <a:schemeClr val="dk1"/>
                </a:solidFill>
                <a:latin typeface="Calibri"/>
                <a:ea typeface="Calibri"/>
                <a:cs typeface="Calibri"/>
                <a:sym typeface="Calibri"/>
              </a:rPr>
              <a:t>Staff Data Collection via EdLink 360 (October 1 Class:  Student and Staff)</a:t>
            </a:r>
            <a:endParaRPr sz="1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EdLink staff data collection is underway and closes January 13, 2023</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NEW:  EdLink staff collection now allows object code 130 and object code 150 to be accepted for all function codes</a:t>
            </a:r>
            <a:endParaRPr sz="18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October 1 staffing data collection drives the following funding allocations:  </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Pay Raises - 2019-20, 2021-22, &amp; 2022-23 certificated staff and support workers </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Projected pay raise cost calculated in July will be reconciled to the October staffing data to create a final allocation in March </a:t>
            </a:r>
            <a:endParaRPr sz="1800">
              <a:solidFill>
                <a:schemeClr val="dk1"/>
              </a:solidFill>
              <a:latin typeface="Calibri"/>
              <a:ea typeface="Calibri"/>
              <a:cs typeface="Calibri"/>
              <a:sym typeface="Calibri"/>
            </a:endParaRPr>
          </a:p>
          <a:p>
            <a:pPr indent="-342900" lvl="2" marL="1371600" rtl="0" algn="just">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Pay raise guidance may be viewed in the </a:t>
            </a:r>
            <a:r>
              <a:rPr lang="en" sz="1800" u="sng">
                <a:solidFill>
                  <a:schemeClr val="accent5"/>
                </a:solidFill>
                <a:latin typeface="Calibri"/>
                <a:ea typeface="Calibri"/>
                <a:cs typeface="Calibri"/>
                <a:sym typeface="Calibri"/>
                <a:hlinkClick r:id="rId3">
                  <a:extLst>
                    <a:ext uri="{A12FA001-AC4F-418D-AE19-62706E023703}">
                      <ahyp:hlinkClr val="tx"/>
                    </a:ext>
                  </a:extLst>
                </a:hlinkClick>
              </a:rPr>
              <a:t>MFP Library</a:t>
            </a:r>
            <a:endParaRPr sz="1800">
              <a:solidFill>
                <a:schemeClr val="accent5"/>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rgbClr val="4D4D4F"/>
              </a:solidFill>
              <a:latin typeface="Public Sans"/>
              <a:ea typeface="Public Sans"/>
              <a:cs typeface="Public Sans"/>
              <a:sym typeface="Public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6" name="Google Shape;586;p84"/>
          <p:cNvSpPr txBox="1"/>
          <p:nvPr/>
        </p:nvSpPr>
        <p:spPr>
          <a:xfrm>
            <a:off x="1100850" y="-10350"/>
            <a:ext cx="6942300" cy="852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733">
                <a:solidFill>
                  <a:schemeClr val="dk1"/>
                </a:solidFill>
                <a:latin typeface="Calibri"/>
                <a:ea typeface="Calibri"/>
                <a:cs typeface="Calibri"/>
                <a:sym typeface="Calibri"/>
              </a:rPr>
              <a:t>MFP Updates</a:t>
            </a:r>
            <a:endParaRPr b="1" sz="3733">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pic>
        <p:nvPicPr>
          <p:cNvPr id="587" name="Google Shape;587;p84"/>
          <p:cNvPicPr preferRelativeResize="0"/>
          <p:nvPr/>
        </p:nvPicPr>
        <p:blipFill>
          <a:blip r:embed="rId3">
            <a:alphaModFix/>
          </a:blip>
          <a:stretch>
            <a:fillRect/>
          </a:stretch>
        </p:blipFill>
        <p:spPr>
          <a:xfrm>
            <a:off x="931650" y="841950"/>
            <a:ext cx="7111500" cy="31274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5"/>
          <p:cNvSpPr txBox="1"/>
          <p:nvPr>
            <p:ph type="ctrTitle"/>
          </p:nvPr>
        </p:nvSpPr>
        <p:spPr>
          <a:xfrm>
            <a:off x="416000" y="72225"/>
            <a:ext cx="82212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2800"/>
              <a:buFont typeface="Arial"/>
              <a:buNone/>
            </a:pPr>
            <a:r>
              <a:rPr lang="en" sz="3800">
                <a:solidFill>
                  <a:schemeClr val="dk1"/>
                </a:solidFill>
                <a:latin typeface="Calibri"/>
                <a:ea typeface="Calibri"/>
                <a:cs typeface="Calibri"/>
                <a:sym typeface="Calibri"/>
              </a:rPr>
              <a:t>MFP - Related Data Collections</a:t>
            </a:r>
            <a:endParaRPr sz="38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p:txBody>
      </p:sp>
      <p:sp>
        <p:nvSpPr>
          <p:cNvPr id="593" name="Google Shape;593;p8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4" name="Google Shape;594;p85"/>
          <p:cNvSpPr txBox="1"/>
          <p:nvPr/>
        </p:nvSpPr>
        <p:spPr>
          <a:xfrm>
            <a:off x="-549025" y="864825"/>
            <a:ext cx="7751100" cy="1921500"/>
          </a:xfrm>
          <a:prstGeom prst="rect">
            <a:avLst/>
          </a:prstGeom>
          <a:noFill/>
          <a:ln>
            <a:noFill/>
          </a:ln>
        </p:spPr>
        <p:txBody>
          <a:bodyPr anchorCtr="0" anchor="t" bIns="91425" lIns="91425" spcFirstLastPara="1" rIns="91425" wrap="square" tIns="91425">
            <a:noAutofit/>
          </a:bodyPr>
          <a:lstStyle/>
          <a:p>
            <a:pPr indent="-342900" lvl="0" marL="914400" rtl="0" algn="l">
              <a:lnSpc>
                <a:spcPct val="90000"/>
              </a:lnSpc>
              <a:spcBef>
                <a:spcPts val="1000"/>
              </a:spcBef>
              <a:spcAft>
                <a:spcPts val="0"/>
              </a:spcAft>
              <a:buClr>
                <a:schemeClr val="dk1"/>
              </a:buClr>
              <a:buSzPts val="1800"/>
              <a:buChar char="•"/>
            </a:pPr>
            <a:r>
              <a:rPr lang="en" sz="1800">
                <a:solidFill>
                  <a:schemeClr val="dk1"/>
                </a:solidFill>
                <a:latin typeface="Calibri"/>
                <a:ea typeface="Calibri"/>
                <a:cs typeface="Calibri"/>
                <a:sym typeface="Calibri"/>
              </a:rPr>
              <a:t>Mentor Teacher Stipends - new in 2022-23</a:t>
            </a: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1" marL="13716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$2,000 allocated for mentors who support year-long undergraduate residents and post-baccalaureate candidates </a:t>
            </a:r>
            <a:endParaRPr sz="1800">
              <a:solidFill>
                <a:schemeClr val="dk1"/>
              </a:solidFill>
              <a:latin typeface="Calibri"/>
              <a:ea typeface="Calibri"/>
              <a:cs typeface="Calibri"/>
              <a:sym typeface="Calibri"/>
            </a:endParaRPr>
          </a:p>
          <a:p>
            <a:pPr indent="-342900" lvl="1" marL="1371600" rtl="0" algn="l">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School systems report mentor teacher data in EdLink 360 Staffing in October </a:t>
            </a:r>
            <a:endParaRPr sz="1800">
              <a:solidFill>
                <a:schemeClr val="dk1"/>
              </a:solidFill>
              <a:latin typeface="Calibri"/>
              <a:ea typeface="Calibri"/>
              <a:cs typeface="Calibri"/>
              <a:sym typeface="Calibri"/>
            </a:endParaRPr>
          </a:p>
          <a:p>
            <a:pPr indent="-342900" lvl="1" marL="1371600" rtl="0" algn="l">
              <a:lnSpc>
                <a:spcPct val="90000"/>
              </a:lnSpc>
              <a:spcBef>
                <a:spcPts val="0"/>
              </a:spcBef>
              <a:spcAft>
                <a:spcPts val="0"/>
              </a:spcAft>
              <a:buClr>
                <a:srgbClr val="44546A"/>
              </a:buClr>
              <a:buSzPts val="1800"/>
              <a:buChar char="•"/>
            </a:pPr>
            <a:r>
              <a:rPr lang="en" sz="1800" u="sng">
                <a:solidFill>
                  <a:schemeClr val="accent5"/>
                </a:solidFill>
                <a:latin typeface="Calibri"/>
                <a:ea typeface="Calibri"/>
                <a:cs typeface="Calibri"/>
                <a:sym typeface="Calibri"/>
                <a:hlinkClick r:id="rId3">
                  <a:extLst>
                    <a:ext uri="{A12FA001-AC4F-418D-AE19-62706E023703}">
                      <ahyp:hlinkClr val="tx"/>
                    </a:ext>
                  </a:extLst>
                </a:hlinkClick>
              </a:rPr>
              <a:t>Resident Teacher and Mentor Teacher Compensation Process</a:t>
            </a:r>
            <a:r>
              <a:rPr lang="en" sz="1800">
                <a:solidFill>
                  <a:srgbClr val="20B6A6"/>
                </a:solidFill>
                <a:latin typeface="Calibri"/>
                <a:ea typeface="Calibri"/>
                <a:cs typeface="Calibri"/>
                <a:sym typeface="Calibri"/>
              </a:rPr>
              <a:t> </a:t>
            </a:r>
            <a:r>
              <a:rPr lang="en" sz="1800">
                <a:solidFill>
                  <a:schemeClr val="dk1"/>
                </a:solidFill>
                <a:latin typeface="Calibri"/>
                <a:ea typeface="Calibri"/>
                <a:cs typeface="Calibri"/>
                <a:sym typeface="Calibri"/>
              </a:rPr>
              <a:t>webinar</a:t>
            </a:r>
            <a:endParaRPr sz="1800">
              <a:solidFill>
                <a:schemeClr val="dk1"/>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sz="2900">
              <a:solidFill>
                <a:schemeClr val="dk1"/>
              </a:solidFill>
              <a:latin typeface="Calibri"/>
              <a:ea typeface="Calibri"/>
              <a:cs typeface="Calibri"/>
              <a:sym typeface="Calibri"/>
            </a:endParaRPr>
          </a:p>
          <a:p>
            <a:pPr indent="0" lvl="0" marL="0" rtl="0" algn="just">
              <a:lnSpc>
                <a:spcPct val="90000"/>
              </a:lnSpc>
              <a:spcBef>
                <a:spcPts val="1000"/>
              </a:spcBef>
              <a:spcAft>
                <a:spcPts val="0"/>
              </a:spcAft>
              <a:buNone/>
            </a:pPr>
            <a:r>
              <a:t/>
            </a:r>
            <a:endParaRPr sz="2400">
              <a:solidFill>
                <a:srgbClr val="44546A"/>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0" name="Google Shape;600;p86"/>
          <p:cNvSpPr txBox="1"/>
          <p:nvPr/>
        </p:nvSpPr>
        <p:spPr>
          <a:xfrm>
            <a:off x="1054700" y="0"/>
            <a:ext cx="7202400" cy="758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3700"/>
              <a:buFont typeface="Arial"/>
              <a:buNone/>
            </a:pPr>
            <a:r>
              <a:rPr b="1" lang="en" sz="3000">
                <a:solidFill>
                  <a:schemeClr val="dk1"/>
                </a:solidFill>
                <a:latin typeface="Calibri"/>
                <a:ea typeface="Calibri"/>
                <a:cs typeface="Calibri"/>
                <a:sym typeface="Calibri"/>
              </a:rPr>
              <a:t>70% Expenditure Requirement</a:t>
            </a:r>
            <a:r>
              <a:rPr b="1" lang="en" sz="3700">
                <a:solidFill>
                  <a:schemeClr val="dk1"/>
                </a:solidFill>
                <a:latin typeface="Calibri"/>
                <a:ea typeface="Calibri"/>
                <a:cs typeface="Calibri"/>
                <a:sym typeface="Calibri"/>
              </a:rPr>
              <a:t> </a:t>
            </a:r>
            <a:r>
              <a:rPr b="1" lang="en" sz="3700">
                <a:latin typeface="Calibri"/>
                <a:ea typeface="Calibri"/>
                <a:cs typeface="Calibri"/>
                <a:sym typeface="Calibri"/>
              </a:rPr>
              <a:t> </a:t>
            </a:r>
            <a:endParaRPr b="1" sz="3700">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
        <p:nvSpPr>
          <p:cNvPr id="601" name="Google Shape;601;p86"/>
          <p:cNvSpPr txBox="1"/>
          <p:nvPr/>
        </p:nvSpPr>
        <p:spPr>
          <a:xfrm>
            <a:off x="310625" y="758400"/>
            <a:ext cx="7563600" cy="3222000"/>
          </a:xfrm>
          <a:prstGeom prst="rect">
            <a:avLst/>
          </a:prstGeom>
          <a:noFill/>
          <a:ln>
            <a:noFill/>
          </a:ln>
        </p:spPr>
        <p:txBody>
          <a:bodyPr anchorCtr="0" anchor="t" bIns="91425" lIns="91425" spcFirstLastPara="1" rIns="91425" wrap="square" tIns="91425">
            <a:noAutofit/>
          </a:bodyPr>
          <a:lstStyle/>
          <a:p>
            <a:pPr indent="-431800" lvl="0" marL="6096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The FY 2020-21 70% Requirement results were reported to BESE at the October 12 meeting. </a:t>
            </a:r>
            <a:endParaRPr sz="2000">
              <a:solidFill>
                <a:schemeClr val="dk1"/>
              </a:solidFill>
              <a:latin typeface="Calibri"/>
              <a:ea typeface="Calibri"/>
              <a:cs typeface="Calibri"/>
              <a:sym typeface="Calibri"/>
            </a:endParaRPr>
          </a:p>
          <a:p>
            <a:pPr indent="0" lvl="0" marL="609600" rtl="0" algn="l">
              <a:spcBef>
                <a:spcPts val="0"/>
              </a:spcBef>
              <a:spcAft>
                <a:spcPts val="0"/>
              </a:spcAft>
              <a:buNone/>
            </a:pPr>
            <a:r>
              <a:t/>
            </a:r>
            <a:endParaRPr sz="2000">
              <a:solidFill>
                <a:schemeClr val="dk1"/>
              </a:solidFill>
              <a:latin typeface="Calibri"/>
              <a:ea typeface="Calibri"/>
              <a:cs typeface="Calibri"/>
              <a:sym typeface="Calibri"/>
            </a:endParaRPr>
          </a:p>
          <a:p>
            <a:pPr indent="-431800" lvl="0" marL="6096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Individual school system calculations were released the week of October 3 through the school system specific efin FTP secure sites.  </a:t>
            </a:r>
            <a:endParaRPr sz="2000">
              <a:solidFill>
                <a:schemeClr val="dk1"/>
              </a:solidFill>
              <a:latin typeface="Calibri"/>
              <a:ea typeface="Calibri"/>
              <a:cs typeface="Calibri"/>
              <a:sym typeface="Calibri"/>
            </a:endParaRPr>
          </a:p>
          <a:p>
            <a:pPr indent="0" lvl="0" marL="609600" rtl="0" algn="l">
              <a:spcBef>
                <a:spcPts val="0"/>
              </a:spcBef>
              <a:spcAft>
                <a:spcPts val="0"/>
              </a:spcAft>
              <a:buNone/>
            </a:pPr>
            <a:r>
              <a:t/>
            </a:r>
            <a:endParaRPr sz="2000">
              <a:solidFill>
                <a:schemeClr val="dk1"/>
              </a:solidFill>
              <a:latin typeface="Calibri"/>
              <a:ea typeface="Calibri"/>
              <a:cs typeface="Calibri"/>
              <a:sym typeface="Calibri"/>
            </a:endParaRPr>
          </a:p>
          <a:p>
            <a:pPr indent="-431800" lvl="0" marL="609600" rtl="0" algn="l">
              <a:spcBef>
                <a:spcPts val="0"/>
              </a:spcBef>
              <a:spcAft>
                <a:spcPts val="0"/>
              </a:spcAft>
              <a:buClr>
                <a:schemeClr val="dk1"/>
              </a:buClr>
              <a:buSzPts val="2000"/>
              <a:buChar char="●"/>
            </a:pPr>
            <a:r>
              <a:rPr lang="en" sz="2000">
                <a:solidFill>
                  <a:schemeClr val="dk1"/>
                </a:solidFill>
                <a:latin typeface="Calibri"/>
                <a:ea typeface="Calibri"/>
                <a:cs typeface="Calibri"/>
                <a:sym typeface="Calibri"/>
              </a:rPr>
              <a:t>School systems that do not meet the Requirement will receive communications  from the SSFS staff to begin work on an action plan to address challenges in meeting this requirement.  Responses will be summarized and reported to BESE later this year.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rgbClr val="20B6A6"/>
              </a:solidFill>
              <a:latin typeface="Calibri"/>
              <a:ea typeface="Calibri"/>
              <a:cs typeface="Calibri"/>
              <a:sym typeface="Calibri"/>
            </a:endParaRPr>
          </a:p>
          <a:p>
            <a:pPr indent="0" lvl="0" marL="0" rtl="0" algn="l">
              <a:spcBef>
                <a:spcPts val="0"/>
              </a:spcBef>
              <a:spcAft>
                <a:spcPts val="0"/>
              </a:spcAft>
              <a:buNone/>
            </a:pPr>
            <a:r>
              <a:t/>
            </a:r>
            <a:endParaRPr sz="2200">
              <a:solidFill>
                <a:srgbClr val="4D4D4F"/>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ldoe.federalclaims@la.gov</a:t>
            </a:r>
            <a:endParaRPr/>
          </a:p>
        </p:txBody>
      </p:sp>
      <p:sp>
        <p:nvSpPr>
          <p:cNvPr id="199" name="Google Shape;199;p3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3"/>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Periodic Expenditure Reports (PERs)</a:t>
            </a:r>
            <a:r>
              <a:rPr b="1" lang="en" sz="4800">
                <a:solidFill>
                  <a:schemeClr val="dk1"/>
                </a:solidFill>
                <a:latin typeface="Calibri"/>
                <a:ea typeface="Calibri"/>
                <a:cs typeface="Calibri"/>
                <a:sym typeface="Calibri"/>
              </a:rPr>
              <a:t> </a:t>
            </a:r>
            <a:endParaRPr b="1" sz="4800">
              <a:solidFill>
                <a:schemeClr val="dk1"/>
              </a:solidFill>
              <a:latin typeface="Calibri"/>
              <a:ea typeface="Calibri"/>
              <a:cs typeface="Calibri"/>
              <a:sym typeface="Calibri"/>
            </a:endParaRPr>
          </a:p>
        </p:txBody>
      </p:sp>
      <p:sp>
        <p:nvSpPr>
          <p:cNvPr id="201" name="Google Shape;201;p33"/>
          <p:cNvSpPr txBox="1"/>
          <p:nvPr/>
        </p:nvSpPr>
        <p:spPr>
          <a:xfrm>
            <a:off x="531900" y="840275"/>
            <a:ext cx="8453700" cy="795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500"/>
              </a:spcBef>
              <a:spcAft>
                <a:spcPts val="0"/>
              </a:spcAft>
              <a:buNone/>
            </a:pPr>
            <a:r>
              <a:t/>
            </a:r>
            <a:endParaRPr b="1" sz="1700">
              <a:solidFill>
                <a:srgbClr val="385463"/>
              </a:solidFill>
              <a:latin typeface="Calibri"/>
              <a:ea typeface="Calibri"/>
              <a:cs typeface="Calibri"/>
              <a:sym typeface="Calibri"/>
            </a:endParaRPr>
          </a:p>
          <a:p>
            <a:pPr indent="-336550" lvl="0" marL="457200" rtl="0" algn="l">
              <a:lnSpc>
                <a:spcPct val="90000"/>
              </a:lnSpc>
              <a:spcBef>
                <a:spcPts val="500"/>
              </a:spcBef>
              <a:spcAft>
                <a:spcPts val="0"/>
              </a:spcAft>
              <a:buClr>
                <a:schemeClr val="dk1"/>
              </a:buClr>
              <a:buSzPts val="1700"/>
              <a:buChar char="•"/>
            </a:pPr>
            <a:r>
              <a:rPr lang="en" sz="1700">
                <a:solidFill>
                  <a:schemeClr val="dk1"/>
                </a:solidFill>
                <a:latin typeface="Calibri"/>
                <a:ea typeface="Calibri"/>
                <a:cs typeface="Calibri"/>
                <a:sym typeface="Calibri"/>
              </a:rPr>
              <a:t>PERs are currently not being submitted by many school systems on or before deadline.</a:t>
            </a:r>
            <a:endParaRPr sz="1700">
              <a:solidFill>
                <a:schemeClr val="dk1"/>
              </a:solidFill>
              <a:latin typeface="Calibri"/>
              <a:ea typeface="Calibri"/>
              <a:cs typeface="Calibri"/>
              <a:sym typeface="Calibri"/>
            </a:endParaRPr>
          </a:p>
          <a:p>
            <a:pPr indent="-336550" lvl="0" marL="457200" rtl="0" algn="l">
              <a:lnSpc>
                <a:spcPct val="90000"/>
              </a:lnSpc>
              <a:spcBef>
                <a:spcPts val="0"/>
              </a:spcBef>
              <a:spcAft>
                <a:spcPts val="0"/>
              </a:spcAft>
              <a:buClr>
                <a:schemeClr val="dk1"/>
              </a:buClr>
              <a:buSzPts val="1700"/>
              <a:buChar char="•"/>
            </a:pPr>
            <a:r>
              <a:rPr lang="en" sz="1700">
                <a:solidFill>
                  <a:schemeClr val="dk1"/>
                </a:solidFill>
                <a:latin typeface="Calibri"/>
                <a:ea typeface="Calibri"/>
                <a:cs typeface="Calibri"/>
                <a:sym typeface="Calibri"/>
              </a:rPr>
              <a:t>Non</a:t>
            </a:r>
            <a:r>
              <a:rPr lang="en" sz="1700">
                <a:solidFill>
                  <a:schemeClr val="dk1"/>
                </a:solidFill>
                <a:latin typeface="Calibri"/>
                <a:ea typeface="Calibri"/>
                <a:cs typeface="Calibri"/>
                <a:sym typeface="Calibri"/>
              </a:rPr>
              <a:t>-submission is a problem because PERs support education requirements for federal grants.</a:t>
            </a:r>
            <a:endParaRPr sz="1700">
              <a:solidFill>
                <a:schemeClr val="dk1"/>
              </a:solidFill>
              <a:latin typeface="Calibri"/>
              <a:ea typeface="Calibri"/>
              <a:cs typeface="Calibri"/>
              <a:sym typeface="Calibri"/>
            </a:endParaRPr>
          </a:p>
          <a:p>
            <a:pPr indent="-336550" lvl="0" marL="457200" rtl="0" algn="l">
              <a:lnSpc>
                <a:spcPct val="90000"/>
              </a:lnSpc>
              <a:spcBef>
                <a:spcPts val="0"/>
              </a:spcBef>
              <a:spcAft>
                <a:spcPts val="0"/>
              </a:spcAft>
              <a:buClr>
                <a:schemeClr val="dk1"/>
              </a:buClr>
              <a:buSzPts val="1700"/>
              <a:buChar char="•"/>
            </a:pPr>
            <a:r>
              <a:rPr lang="en" sz="1700">
                <a:solidFill>
                  <a:schemeClr val="dk1"/>
                </a:solidFill>
                <a:latin typeface="Calibri"/>
                <a:ea typeface="Calibri"/>
                <a:cs typeface="Calibri"/>
                <a:sym typeface="Calibri"/>
              </a:rPr>
              <a:t>Tools are being implemented to encourage school systems to comply with the due dates to include but not limited to reminder emails from eGMS.</a:t>
            </a:r>
            <a:endParaRPr sz="1700">
              <a:solidFill>
                <a:schemeClr val="dk1"/>
              </a:solidFill>
              <a:latin typeface="Calibri"/>
              <a:ea typeface="Calibri"/>
              <a:cs typeface="Calibri"/>
              <a:sym typeface="Calibri"/>
            </a:endParaRPr>
          </a:p>
          <a:p>
            <a:pPr indent="-336550" lvl="3" marL="1828800" rtl="0" algn="l">
              <a:lnSpc>
                <a:spcPct val="90000"/>
              </a:lnSpc>
              <a:spcBef>
                <a:spcPts val="0"/>
              </a:spcBef>
              <a:spcAft>
                <a:spcPts val="0"/>
              </a:spcAft>
              <a:buClr>
                <a:schemeClr val="dk1"/>
              </a:buClr>
              <a:buSzPts val="1700"/>
              <a:buChar char="•"/>
            </a:pPr>
            <a:r>
              <a:rPr lang="en" sz="1700">
                <a:solidFill>
                  <a:schemeClr val="dk1"/>
                </a:solidFill>
                <a:latin typeface="Calibri"/>
                <a:ea typeface="Calibri"/>
                <a:cs typeface="Calibri"/>
                <a:sym typeface="Calibri"/>
              </a:rPr>
              <a:t>PER Submission Deadlines are:</a:t>
            </a:r>
            <a:endParaRPr sz="1700">
              <a:solidFill>
                <a:schemeClr val="dk1"/>
              </a:solidFill>
              <a:latin typeface="Calibri"/>
              <a:ea typeface="Calibri"/>
              <a:cs typeface="Calibri"/>
              <a:sym typeface="Calibri"/>
            </a:endParaRPr>
          </a:p>
          <a:p>
            <a:pPr indent="-336550" lvl="4" marL="2286000" rtl="0" algn="l">
              <a:lnSpc>
                <a:spcPct val="90000"/>
              </a:lnSpc>
              <a:spcBef>
                <a:spcPts val="0"/>
              </a:spcBef>
              <a:spcAft>
                <a:spcPts val="0"/>
              </a:spcAft>
              <a:buClr>
                <a:schemeClr val="dk1"/>
              </a:buClr>
              <a:buSzPts val="1700"/>
              <a:buChar char="•"/>
            </a:pPr>
            <a:r>
              <a:rPr b="1" lang="en" sz="1700">
                <a:solidFill>
                  <a:schemeClr val="dk1"/>
                </a:solidFill>
                <a:latin typeface="Calibri"/>
                <a:ea typeface="Calibri"/>
                <a:cs typeface="Calibri"/>
                <a:sym typeface="Calibri"/>
              </a:rPr>
              <a:t>3/31 due 4/15	</a:t>
            </a:r>
            <a:endParaRPr b="1" sz="1700">
              <a:solidFill>
                <a:schemeClr val="dk1"/>
              </a:solidFill>
              <a:latin typeface="Calibri"/>
              <a:ea typeface="Calibri"/>
              <a:cs typeface="Calibri"/>
              <a:sym typeface="Calibri"/>
            </a:endParaRPr>
          </a:p>
          <a:p>
            <a:pPr indent="-336550" lvl="4" marL="2286000" rtl="0" algn="l">
              <a:lnSpc>
                <a:spcPct val="90000"/>
              </a:lnSpc>
              <a:spcBef>
                <a:spcPts val="0"/>
              </a:spcBef>
              <a:spcAft>
                <a:spcPts val="0"/>
              </a:spcAft>
              <a:buClr>
                <a:schemeClr val="dk1"/>
              </a:buClr>
              <a:buSzPts val="1700"/>
              <a:buChar char="•"/>
            </a:pPr>
            <a:r>
              <a:rPr b="1" lang="en" sz="1700">
                <a:solidFill>
                  <a:schemeClr val="dk1"/>
                </a:solidFill>
                <a:latin typeface="Calibri"/>
                <a:ea typeface="Calibri"/>
                <a:cs typeface="Calibri"/>
                <a:sym typeface="Calibri"/>
              </a:rPr>
              <a:t>6/30 due 7/15</a:t>
            </a:r>
            <a:endParaRPr b="1" sz="1700">
              <a:solidFill>
                <a:schemeClr val="dk1"/>
              </a:solidFill>
              <a:latin typeface="Calibri"/>
              <a:ea typeface="Calibri"/>
              <a:cs typeface="Calibri"/>
              <a:sym typeface="Calibri"/>
            </a:endParaRPr>
          </a:p>
          <a:p>
            <a:pPr indent="-336550" lvl="4" marL="2286000" rtl="0" algn="l">
              <a:lnSpc>
                <a:spcPct val="90000"/>
              </a:lnSpc>
              <a:spcBef>
                <a:spcPts val="0"/>
              </a:spcBef>
              <a:spcAft>
                <a:spcPts val="0"/>
              </a:spcAft>
              <a:buClr>
                <a:schemeClr val="dk1"/>
              </a:buClr>
              <a:buSzPts val="1700"/>
              <a:buChar char="•"/>
            </a:pPr>
            <a:r>
              <a:rPr b="1" lang="en" sz="1700">
                <a:solidFill>
                  <a:schemeClr val="dk1"/>
                </a:solidFill>
                <a:latin typeface="Calibri"/>
                <a:ea typeface="Calibri"/>
                <a:cs typeface="Calibri"/>
                <a:sym typeface="Calibri"/>
              </a:rPr>
              <a:t>9/30 due </a:t>
            </a:r>
            <a:r>
              <a:rPr b="1" lang="en" sz="1700">
                <a:solidFill>
                  <a:schemeClr val="dk1"/>
                </a:solidFill>
                <a:latin typeface="Calibri"/>
                <a:ea typeface="Calibri"/>
                <a:cs typeface="Calibri"/>
                <a:sym typeface="Calibri"/>
              </a:rPr>
              <a:t>11/15</a:t>
            </a:r>
            <a:endParaRPr b="1" sz="1800">
              <a:solidFill>
                <a:schemeClr val="dk1"/>
              </a:solidFill>
              <a:latin typeface="Calibri"/>
              <a:ea typeface="Calibri"/>
              <a:cs typeface="Calibri"/>
              <a:sym typeface="Calibri"/>
            </a:endParaRPr>
          </a:p>
          <a:p>
            <a:pPr indent="-336550" lvl="4" marL="2286000" rtl="0" algn="l">
              <a:lnSpc>
                <a:spcPct val="90000"/>
              </a:lnSpc>
              <a:spcBef>
                <a:spcPts val="0"/>
              </a:spcBef>
              <a:spcAft>
                <a:spcPts val="0"/>
              </a:spcAft>
              <a:buClr>
                <a:schemeClr val="dk1"/>
              </a:buClr>
              <a:buSzPts val="1700"/>
              <a:buChar char="•"/>
            </a:pPr>
            <a:r>
              <a:rPr b="1" lang="en" sz="1700">
                <a:solidFill>
                  <a:schemeClr val="dk1"/>
                </a:solidFill>
                <a:latin typeface="Calibri"/>
                <a:ea typeface="Calibri"/>
                <a:cs typeface="Calibri"/>
                <a:sym typeface="Calibri"/>
              </a:rPr>
              <a:t>12/31 due 1/15</a:t>
            </a:r>
            <a:endParaRPr b="1" sz="1700">
              <a:solidFill>
                <a:schemeClr val="dk1"/>
              </a:solidFill>
              <a:latin typeface="Calibri"/>
              <a:ea typeface="Calibri"/>
              <a:cs typeface="Calibri"/>
              <a:sym typeface="Calibri"/>
            </a:endParaRPr>
          </a:p>
          <a:p>
            <a:pPr indent="-336550" lvl="0" marL="457200" rtl="0" algn="l">
              <a:lnSpc>
                <a:spcPct val="90000"/>
              </a:lnSpc>
              <a:spcBef>
                <a:spcPts val="0"/>
              </a:spcBef>
              <a:spcAft>
                <a:spcPts val="0"/>
              </a:spcAft>
              <a:buClr>
                <a:schemeClr val="dk1"/>
              </a:buClr>
              <a:buSzPts val="1700"/>
              <a:buChar char="•"/>
            </a:pPr>
            <a:r>
              <a:rPr lang="en" sz="1700">
                <a:solidFill>
                  <a:schemeClr val="dk1"/>
                </a:solidFill>
                <a:latin typeface="Calibri"/>
                <a:ea typeface="Calibri"/>
                <a:cs typeface="Calibri"/>
                <a:sym typeface="Calibri"/>
              </a:rPr>
              <a:t>Please arrange your work plans such that compliance with the required deadlines can be improved.</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700">
              <a:solidFill>
                <a:srgbClr val="385463"/>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7" name="Google Shape;607;p87"/>
          <p:cNvSpPr txBox="1"/>
          <p:nvPr/>
        </p:nvSpPr>
        <p:spPr>
          <a:xfrm>
            <a:off x="57700" y="-10350"/>
            <a:ext cx="9003000" cy="852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000000"/>
              </a:buClr>
              <a:buSzPts val="3700"/>
              <a:buFont typeface="Arial"/>
              <a:buNone/>
            </a:pPr>
            <a:r>
              <a:rPr b="1" lang="en" sz="3300">
                <a:solidFill>
                  <a:schemeClr val="dk1"/>
                </a:solidFill>
                <a:latin typeface="Calibri"/>
                <a:ea typeface="Calibri"/>
                <a:cs typeface="Calibri"/>
                <a:sym typeface="Calibri"/>
              </a:rPr>
              <a:t>70% Expenditure Requirement Defined</a:t>
            </a:r>
            <a:endParaRPr b="1" sz="3300">
              <a:solidFill>
                <a:schemeClr val="dk1"/>
              </a:solidFill>
              <a:latin typeface="Calibri"/>
              <a:ea typeface="Calibri"/>
              <a:cs typeface="Calibri"/>
              <a:sym typeface="Calibri"/>
            </a:endParaRPr>
          </a:p>
          <a:p>
            <a:pPr indent="0" lvl="0" marL="0" rtl="0" algn="l">
              <a:spcBef>
                <a:spcPts val="0"/>
              </a:spcBef>
              <a:spcAft>
                <a:spcPts val="0"/>
              </a:spcAft>
              <a:buNone/>
            </a:pPr>
            <a:r>
              <a:t/>
            </a:r>
            <a:endParaRPr b="1" sz="3300">
              <a:solidFill>
                <a:schemeClr val="dk1"/>
              </a:solidFill>
              <a:latin typeface="Calibri"/>
              <a:ea typeface="Calibri"/>
              <a:cs typeface="Calibri"/>
              <a:sym typeface="Calibri"/>
            </a:endParaRPr>
          </a:p>
        </p:txBody>
      </p:sp>
      <p:sp>
        <p:nvSpPr>
          <p:cNvPr id="608" name="Google Shape;608;p87"/>
          <p:cNvSpPr txBox="1"/>
          <p:nvPr/>
        </p:nvSpPr>
        <p:spPr>
          <a:xfrm>
            <a:off x="0" y="685325"/>
            <a:ext cx="9097500" cy="3563700"/>
          </a:xfrm>
          <a:prstGeom prst="rect">
            <a:avLst/>
          </a:prstGeom>
          <a:noFill/>
          <a:ln>
            <a:noFill/>
          </a:ln>
        </p:spPr>
        <p:txBody>
          <a:bodyPr anchorCtr="0" anchor="t" bIns="91425" lIns="91425" spcFirstLastPara="1" rIns="91425" wrap="square" tIns="91425">
            <a:noAutofit/>
          </a:bodyPr>
          <a:lstStyle/>
          <a:p>
            <a:pPr indent="-431800" lvl="0" marL="609600" marR="88900" rtl="0" algn="just">
              <a:spcBef>
                <a:spcPts val="1600"/>
              </a:spcBef>
              <a:spcAft>
                <a:spcPts val="0"/>
              </a:spcAft>
              <a:buClr>
                <a:schemeClr val="dk1"/>
              </a:buClr>
              <a:buSzPts val="2000"/>
              <a:buChar char="●"/>
            </a:pPr>
            <a:r>
              <a:rPr lang="en" sz="2000">
                <a:solidFill>
                  <a:schemeClr val="dk1"/>
                </a:solidFill>
                <a:latin typeface="Calibri"/>
                <a:ea typeface="Calibri"/>
                <a:cs typeface="Calibri"/>
                <a:sym typeface="Calibri"/>
              </a:rPr>
              <a:t>The 70% expenditure requirement states that city, parish, or local public school systems or other public schools must ensure that: </a:t>
            </a:r>
            <a:endParaRPr sz="2000">
              <a:solidFill>
                <a:schemeClr val="dk1"/>
              </a:solidFill>
              <a:latin typeface="Calibri"/>
              <a:ea typeface="Calibri"/>
              <a:cs typeface="Calibri"/>
              <a:sym typeface="Calibri"/>
            </a:endParaRPr>
          </a:p>
          <a:p>
            <a:pPr indent="0" lvl="0" marL="1219200" marR="88900" rtl="0" algn="just">
              <a:spcBef>
                <a:spcPts val="0"/>
              </a:spcBef>
              <a:spcAft>
                <a:spcPts val="0"/>
              </a:spcAft>
              <a:buNone/>
            </a:pPr>
            <a:r>
              <a:t/>
            </a:r>
            <a:endParaRPr sz="2000">
              <a:solidFill>
                <a:schemeClr val="dk1"/>
              </a:solidFill>
              <a:latin typeface="Calibri"/>
              <a:ea typeface="Calibri"/>
              <a:cs typeface="Calibri"/>
              <a:sym typeface="Calibri"/>
            </a:endParaRPr>
          </a:p>
          <a:p>
            <a:pPr indent="0" lvl="0" marL="914400" marR="88900" rtl="0" algn="just">
              <a:spcBef>
                <a:spcPts val="0"/>
              </a:spcBef>
              <a:spcAft>
                <a:spcPts val="0"/>
              </a:spcAft>
              <a:buNone/>
            </a:pPr>
            <a:r>
              <a:rPr lang="en" sz="2000">
                <a:solidFill>
                  <a:schemeClr val="dk1"/>
                </a:solidFill>
                <a:latin typeface="Calibri"/>
                <a:ea typeface="Calibri"/>
                <a:cs typeface="Calibri"/>
                <a:sym typeface="Calibri"/>
              </a:rPr>
              <a:t>at a minimum 70% of the city, parish, or local public school system or other public school </a:t>
            </a:r>
            <a:r>
              <a:rPr b="1" lang="en" sz="2000">
                <a:solidFill>
                  <a:schemeClr val="dk1"/>
                </a:solidFill>
                <a:latin typeface="Calibri"/>
                <a:ea typeface="Calibri"/>
                <a:cs typeface="Calibri"/>
                <a:sym typeface="Calibri"/>
              </a:rPr>
              <a:t>general fund expenditures are in the areas of instruction and school administration at the school building level</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rgbClr val="44546A"/>
              </a:solidFill>
              <a:highlight>
                <a:schemeClr val="lt1"/>
              </a:highlight>
              <a:latin typeface="Calibri"/>
              <a:ea typeface="Calibri"/>
              <a:cs typeface="Calibri"/>
              <a:sym typeface="Calibri"/>
            </a:endParaRPr>
          </a:p>
          <a:p>
            <a:pPr indent="0" lvl="0" marL="609600" rtl="0" algn="l">
              <a:spcBef>
                <a:spcPts val="0"/>
              </a:spcBef>
              <a:spcAft>
                <a:spcPts val="0"/>
              </a:spcAft>
              <a:buNone/>
            </a:pPr>
            <a:r>
              <a:rPr lang="en" sz="2000" u="sng">
                <a:solidFill>
                  <a:schemeClr val="accent5"/>
                </a:solidFill>
                <a:latin typeface="Calibri"/>
                <a:ea typeface="Calibri"/>
                <a:cs typeface="Calibri"/>
                <a:sym typeface="Calibri"/>
                <a:hlinkClick r:id="rId3">
                  <a:extLst>
                    <a:ext uri="{A12FA001-AC4F-418D-AE19-62706E023703}">
                      <ahyp:hlinkClr val="tx"/>
                    </a:ext>
                  </a:extLst>
                </a:hlinkClick>
              </a:rPr>
              <a:t>Detailed 70% Expenditure Requirement presentation</a:t>
            </a:r>
            <a:endParaRPr sz="2000">
              <a:solidFill>
                <a:schemeClr val="accent5"/>
              </a:solidFill>
              <a:latin typeface="Calibri"/>
              <a:ea typeface="Calibri"/>
              <a:cs typeface="Calibri"/>
              <a:sym typeface="Calibri"/>
            </a:endParaRPr>
          </a:p>
          <a:p>
            <a:pPr indent="0" lvl="0" marL="609600" rtl="0" algn="l">
              <a:spcBef>
                <a:spcPts val="0"/>
              </a:spcBef>
              <a:spcAft>
                <a:spcPts val="0"/>
              </a:spcAft>
              <a:buNone/>
            </a:pPr>
            <a:r>
              <a:t/>
            </a:r>
            <a:endParaRPr sz="2000">
              <a:solidFill>
                <a:srgbClr val="44546A"/>
              </a:solidFill>
              <a:latin typeface="Calibri"/>
              <a:ea typeface="Calibri"/>
              <a:cs typeface="Calibri"/>
              <a:sym typeface="Calibri"/>
            </a:endParaRPr>
          </a:p>
          <a:p>
            <a:pPr indent="-431800" lvl="0" marL="609600" marR="88900" rtl="0" algn="just">
              <a:spcBef>
                <a:spcPts val="1600"/>
              </a:spcBef>
              <a:spcAft>
                <a:spcPts val="0"/>
              </a:spcAft>
              <a:buClr>
                <a:srgbClr val="44546A"/>
              </a:buClr>
              <a:buSzPts val="2000"/>
              <a:buChar char="●"/>
            </a:pPr>
            <a:r>
              <a:rPr lang="en" sz="2000">
                <a:solidFill>
                  <a:schemeClr val="dk1"/>
                </a:solidFill>
                <a:latin typeface="Calibri"/>
                <a:ea typeface="Calibri"/>
                <a:cs typeface="Calibri"/>
                <a:sym typeface="Calibri"/>
              </a:rPr>
              <a:t>For questions contact</a:t>
            </a:r>
            <a:r>
              <a:rPr lang="en" sz="2000">
                <a:solidFill>
                  <a:srgbClr val="44546A"/>
                </a:solidFill>
                <a:latin typeface="Calibri"/>
                <a:ea typeface="Calibri"/>
                <a:cs typeface="Calibri"/>
                <a:sym typeface="Calibri"/>
              </a:rPr>
              <a:t> </a:t>
            </a:r>
            <a:r>
              <a:rPr lang="en" sz="2000" u="sng">
                <a:solidFill>
                  <a:schemeClr val="accent5"/>
                </a:solidFill>
                <a:latin typeface="Calibri"/>
                <a:ea typeface="Calibri"/>
                <a:cs typeface="Calibri"/>
                <a:sym typeface="Calibri"/>
                <a:hlinkClick r:id="rId4">
                  <a:extLst>
                    <a:ext uri="{A12FA001-AC4F-418D-AE19-62706E023703}">
                      <ahyp:hlinkClr val="tx"/>
                    </a:ext>
                  </a:extLst>
                </a:hlinkClick>
              </a:rPr>
              <a:t>LDOEMFPHelpdesk@la.gov</a:t>
            </a:r>
            <a:r>
              <a:rPr lang="en" sz="2000">
                <a:solidFill>
                  <a:schemeClr val="accent5"/>
                </a:solidFill>
                <a:latin typeface="Calibri"/>
                <a:ea typeface="Calibri"/>
                <a:cs typeface="Calibri"/>
                <a:sym typeface="Calibri"/>
              </a:rPr>
              <a:t> </a:t>
            </a:r>
            <a:endParaRPr sz="2000">
              <a:solidFill>
                <a:schemeClr val="accent5"/>
              </a:solidFill>
              <a:latin typeface="Calibri"/>
              <a:ea typeface="Calibri"/>
              <a:cs typeface="Calibri"/>
              <a:sym typeface="Calibri"/>
            </a:endParaRPr>
          </a:p>
          <a:p>
            <a:pPr indent="0" lvl="0" marL="609600" rtl="0" algn="l">
              <a:spcBef>
                <a:spcPts val="0"/>
              </a:spcBef>
              <a:spcAft>
                <a:spcPts val="0"/>
              </a:spcAft>
              <a:buNone/>
            </a:pPr>
            <a:r>
              <a:t/>
            </a:r>
            <a:endParaRPr sz="2000">
              <a:solidFill>
                <a:schemeClr val="accent5"/>
              </a:solidFill>
              <a:latin typeface="Calibri"/>
              <a:ea typeface="Calibri"/>
              <a:cs typeface="Calibri"/>
              <a:sym typeface="Calibri"/>
            </a:endParaRPr>
          </a:p>
          <a:p>
            <a:pPr indent="0" lvl="0" marL="0" rtl="0" algn="l">
              <a:spcBef>
                <a:spcPts val="0"/>
              </a:spcBef>
              <a:spcAft>
                <a:spcPts val="0"/>
              </a:spcAft>
              <a:buNone/>
            </a:pPr>
            <a:r>
              <a:t/>
            </a:r>
            <a:endParaRPr sz="1800">
              <a:solidFill>
                <a:srgbClr val="4D4D4F"/>
              </a:solidFill>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ldoe.federalclaims@la.gov</a:t>
            </a:r>
            <a:endParaRPr/>
          </a:p>
        </p:txBody>
      </p:sp>
      <p:sp>
        <p:nvSpPr>
          <p:cNvPr id="207" name="Google Shape;207;p3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34"/>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FY 24 Fiscal Year End Deadlines</a:t>
            </a:r>
            <a:r>
              <a:rPr b="1" lang="en" sz="4800">
                <a:solidFill>
                  <a:schemeClr val="dk1"/>
                </a:solidFill>
                <a:latin typeface="Calibri"/>
                <a:ea typeface="Calibri"/>
                <a:cs typeface="Calibri"/>
                <a:sym typeface="Calibri"/>
              </a:rPr>
              <a:t> </a:t>
            </a:r>
            <a:endParaRPr b="1" sz="4800">
              <a:solidFill>
                <a:schemeClr val="dk1"/>
              </a:solidFill>
              <a:latin typeface="Calibri"/>
              <a:ea typeface="Calibri"/>
              <a:cs typeface="Calibri"/>
              <a:sym typeface="Calibri"/>
            </a:endParaRPr>
          </a:p>
        </p:txBody>
      </p:sp>
      <p:sp>
        <p:nvSpPr>
          <p:cNvPr id="209" name="Google Shape;209;p34"/>
          <p:cNvSpPr txBox="1"/>
          <p:nvPr/>
        </p:nvSpPr>
        <p:spPr>
          <a:xfrm>
            <a:off x="454200" y="863575"/>
            <a:ext cx="8453700" cy="32388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The deadlines noted below have been established by the Department to ensure all grants funding for FY 2023-24 is utilized. Failure to meet these deadlines risks funding availability for school systems and schools. The Department cannot guarantee the payment of late reimbursement claims and/or late claims might have to wait until the following fiscal year (June 2024) for funds to be available.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We appreciate your cooperation and thank you for helping us be good stewards of these funds. </a:t>
            </a:r>
            <a:endParaRPr sz="1700">
              <a:solidFill>
                <a:schemeClr val="dk1"/>
              </a:solidFill>
              <a:latin typeface="Calibri"/>
              <a:ea typeface="Calibri"/>
              <a:cs typeface="Calibri"/>
              <a:sym typeface="Calibri"/>
            </a:endParaRPr>
          </a:p>
          <a:p>
            <a:pPr indent="-336550" lvl="0" marL="457200" rtl="0" algn="l">
              <a:lnSpc>
                <a:spcPct val="90000"/>
              </a:lnSpc>
              <a:spcBef>
                <a:spcPts val="5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June 19 	8g claims due in eGMS </a:t>
            </a:r>
            <a:endParaRPr sz="1700">
              <a:solidFill>
                <a:schemeClr val="dk1"/>
              </a:solidFill>
              <a:latin typeface="Calibri"/>
              <a:ea typeface="Calibri"/>
              <a:cs typeface="Calibri"/>
              <a:sym typeface="Calibri"/>
            </a:endParaRPr>
          </a:p>
          <a:p>
            <a:pPr indent="-336550" lvl="0" marL="457200" rtl="0" algn="l">
              <a:lnSpc>
                <a:spcPct val="9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July 5 	Carl Perkins and LDH claims for June expenses are due in eGMS </a:t>
            </a:r>
            <a:endParaRPr sz="1700">
              <a:solidFill>
                <a:schemeClr val="dk1"/>
              </a:solidFill>
              <a:latin typeface="Calibri"/>
              <a:ea typeface="Calibri"/>
              <a:cs typeface="Calibri"/>
              <a:sym typeface="Calibri"/>
            </a:endParaRPr>
          </a:p>
          <a:p>
            <a:pPr indent="-336550" lvl="0" marL="457200" rtl="0" algn="l">
              <a:lnSpc>
                <a:spcPct val="9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July 15 	All other state and federal awards (excluding 8g, Carl Perkins, and LDH) ending </a:t>
            </a:r>
            <a:endParaRPr sz="1700">
              <a:solidFill>
                <a:schemeClr val="dk1"/>
              </a:solidFill>
              <a:latin typeface="Calibri"/>
              <a:ea typeface="Calibri"/>
              <a:cs typeface="Calibri"/>
              <a:sym typeface="Calibri"/>
            </a:endParaRPr>
          </a:p>
          <a:p>
            <a:pPr indent="457200" lvl="0" marL="914400" rtl="0" algn="l">
              <a:lnSpc>
                <a:spcPct val="90000"/>
              </a:lnSpc>
              <a:spcBef>
                <a:spcPts val="500"/>
              </a:spcBef>
              <a:spcAft>
                <a:spcPts val="0"/>
              </a:spcAft>
              <a:buNone/>
            </a:pPr>
            <a:r>
              <a:rPr lang="en" sz="1700">
                <a:solidFill>
                  <a:schemeClr val="dk1"/>
                </a:solidFill>
                <a:latin typeface="Calibri"/>
                <a:ea typeface="Calibri"/>
                <a:cs typeface="Calibri"/>
                <a:sym typeface="Calibri"/>
              </a:rPr>
              <a:t>June 30, 2024, are due in eGMS</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700">
              <a:solidFill>
                <a:srgbClr val="38546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charterfinancehelpdesk@la.gov</a:t>
            </a:r>
            <a:endParaRPr/>
          </a:p>
        </p:txBody>
      </p:sp>
      <p:sp>
        <p:nvSpPr>
          <p:cNvPr id="215" name="Google Shape;215;p3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35"/>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Charter Schools </a:t>
            </a:r>
            <a:endParaRPr b="1" sz="39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3rd Quarter Budget Submission</a:t>
            </a:r>
            <a:endParaRPr b="1" sz="4800">
              <a:solidFill>
                <a:schemeClr val="dk1"/>
              </a:solidFill>
              <a:latin typeface="Calibri"/>
              <a:ea typeface="Calibri"/>
              <a:cs typeface="Calibri"/>
              <a:sym typeface="Calibri"/>
            </a:endParaRPr>
          </a:p>
        </p:txBody>
      </p:sp>
      <p:sp>
        <p:nvSpPr>
          <p:cNvPr id="217" name="Google Shape;217;p35"/>
          <p:cNvSpPr txBox="1"/>
          <p:nvPr/>
        </p:nvSpPr>
        <p:spPr>
          <a:xfrm>
            <a:off x="0" y="1394350"/>
            <a:ext cx="9027000" cy="2679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44546A"/>
              </a:buClr>
              <a:buSzPts val="1400"/>
              <a:buChar char="•"/>
            </a:pPr>
            <a:r>
              <a:rPr lang="en" sz="1700">
                <a:solidFill>
                  <a:srgbClr val="44546A"/>
                </a:solidFill>
              </a:rPr>
              <a:t>The Third Quarter Financial Budget Report for FY 2023-2024 is due by </a:t>
            </a:r>
            <a:r>
              <a:rPr b="1" lang="en" sz="1700">
                <a:solidFill>
                  <a:srgbClr val="44546A"/>
                </a:solidFill>
              </a:rPr>
              <a:t>April 30, 2024.</a:t>
            </a:r>
            <a:br>
              <a:rPr lang="en" sz="1700">
                <a:solidFill>
                  <a:srgbClr val="44546A"/>
                </a:solidFill>
              </a:rPr>
            </a:br>
            <a:endParaRPr sz="1900">
              <a:solidFill>
                <a:srgbClr val="44546A"/>
              </a:solidFill>
            </a:endParaRPr>
          </a:p>
          <a:p>
            <a:pPr indent="-317500" lvl="0" marL="457200" rtl="0" algn="l">
              <a:lnSpc>
                <a:spcPct val="115000"/>
              </a:lnSpc>
              <a:spcBef>
                <a:spcPts val="0"/>
              </a:spcBef>
              <a:spcAft>
                <a:spcPts val="0"/>
              </a:spcAft>
              <a:buClr>
                <a:srgbClr val="44546A"/>
              </a:buClr>
              <a:buSzPts val="1400"/>
              <a:buChar char="•"/>
            </a:pPr>
            <a:r>
              <a:rPr lang="en" sz="1700">
                <a:solidFill>
                  <a:srgbClr val="44546A"/>
                </a:solidFill>
              </a:rPr>
              <a:t>If your organization operates more than one charter school, you must submit the financial report for each individual school.   </a:t>
            </a:r>
            <a:br>
              <a:rPr lang="en" sz="1700">
                <a:solidFill>
                  <a:srgbClr val="44546A"/>
                </a:solidFill>
              </a:rPr>
            </a:br>
            <a:endParaRPr sz="1800">
              <a:solidFill>
                <a:srgbClr val="44546A"/>
              </a:solidFill>
            </a:endParaRPr>
          </a:p>
          <a:p>
            <a:pPr indent="-292100" lvl="0" marL="457200" rtl="0" algn="l">
              <a:lnSpc>
                <a:spcPct val="115000"/>
              </a:lnSpc>
              <a:spcBef>
                <a:spcPts val="0"/>
              </a:spcBef>
              <a:spcAft>
                <a:spcPts val="0"/>
              </a:spcAft>
              <a:buClr>
                <a:srgbClr val="44546A"/>
              </a:buClr>
              <a:buSzPts val="1000"/>
              <a:buChar char="•"/>
            </a:pPr>
            <a:r>
              <a:rPr lang="en" sz="1700">
                <a:solidFill>
                  <a:srgbClr val="44546A"/>
                </a:solidFill>
              </a:rPr>
              <a:t> For more details see the Instructions for Quarterly budgets tab in the Annual Budget Workbook. </a:t>
            </a:r>
            <a:br>
              <a:rPr lang="en" sz="1300">
                <a:solidFill>
                  <a:srgbClr val="44546A"/>
                </a:solidFill>
                <a:latin typeface="Calibri"/>
                <a:ea typeface="Calibri"/>
                <a:cs typeface="Calibri"/>
                <a:sym typeface="Calibri"/>
              </a:rPr>
            </a:br>
            <a:endParaRPr sz="1300">
              <a:solidFill>
                <a:srgbClr val="44546A"/>
              </a:solidFill>
              <a:latin typeface="Calibri"/>
              <a:ea typeface="Calibri"/>
              <a:cs typeface="Calibri"/>
              <a:sym typeface="Calibri"/>
            </a:endParaRPr>
          </a:p>
          <a:p>
            <a:pPr indent="-279400" lvl="0" marL="457200" rtl="0" algn="l">
              <a:lnSpc>
                <a:spcPct val="115000"/>
              </a:lnSpc>
              <a:spcBef>
                <a:spcPts val="0"/>
              </a:spcBef>
              <a:spcAft>
                <a:spcPts val="0"/>
              </a:spcAft>
              <a:buClr>
                <a:srgbClr val="000000"/>
              </a:buClr>
              <a:buSzPts val="800"/>
              <a:buChar char="•"/>
            </a:pPr>
            <a:r>
              <a:t/>
            </a:r>
            <a:endParaRPr sz="22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t>Please contact schoolfinancehelpdesk@la.gov</a:t>
            </a:r>
            <a:endParaRPr/>
          </a:p>
        </p:txBody>
      </p:sp>
      <p:sp>
        <p:nvSpPr>
          <p:cNvPr id="223" name="Google Shape;223;p3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36"/>
          <p:cNvSpPr txBox="1"/>
          <p:nvPr/>
        </p:nvSpPr>
        <p:spPr>
          <a:xfrm>
            <a:off x="807300" y="109900"/>
            <a:ext cx="7529400" cy="87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900">
                <a:solidFill>
                  <a:schemeClr val="dk1"/>
                </a:solidFill>
                <a:latin typeface="Calibri"/>
                <a:ea typeface="Calibri"/>
                <a:cs typeface="Calibri"/>
                <a:sym typeface="Calibri"/>
              </a:rPr>
              <a:t>Allocation Review </a:t>
            </a:r>
            <a:endParaRPr b="1" sz="4800">
              <a:solidFill>
                <a:schemeClr val="dk1"/>
              </a:solidFill>
              <a:latin typeface="Calibri"/>
              <a:ea typeface="Calibri"/>
              <a:cs typeface="Calibri"/>
              <a:sym typeface="Calibri"/>
            </a:endParaRPr>
          </a:p>
        </p:txBody>
      </p:sp>
      <p:sp>
        <p:nvSpPr>
          <p:cNvPr id="225" name="Google Shape;225;p36"/>
          <p:cNvSpPr txBox="1"/>
          <p:nvPr/>
        </p:nvSpPr>
        <p:spPr>
          <a:xfrm>
            <a:off x="195900" y="771450"/>
            <a:ext cx="8752200" cy="3600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A review of the implementation and administration of the 2023-24 Differentiated Compensation Allocation will conducted by the SSFS Office.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The purpose of the review is to verify compliance of the State Funded Program with program administration guidance and assess utilization of State funds.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The Review Document will posted in the weekly newsletter on</a:t>
            </a:r>
            <a:r>
              <a:rPr lang="en" sz="1700">
                <a:solidFill>
                  <a:schemeClr val="dk1"/>
                </a:solidFill>
                <a:latin typeface="Calibri"/>
                <a:ea typeface="Calibri"/>
                <a:cs typeface="Calibri"/>
                <a:sym typeface="Calibri"/>
              </a:rPr>
              <a:t> April 30 </a:t>
            </a:r>
            <a:r>
              <a:rPr lang="en" sz="1700">
                <a:solidFill>
                  <a:schemeClr val="dk1"/>
                </a:solidFill>
                <a:latin typeface="Calibri"/>
                <a:ea typeface="Calibri"/>
                <a:cs typeface="Calibri"/>
                <a:sym typeface="Calibri"/>
              </a:rPr>
              <a:t>to school system business officials for completion and must be completed and returned no later than </a:t>
            </a:r>
            <a:r>
              <a:rPr lang="en" sz="1700">
                <a:solidFill>
                  <a:schemeClr val="dk1"/>
                </a:solidFill>
                <a:latin typeface="Calibri"/>
                <a:ea typeface="Calibri"/>
                <a:cs typeface="Calibri"/>
                <a:sym typeface="Calibri"/>
              </a:rPr>
              <a:t>by </a:t>
            </a:r>
            <a:r>
              <a:rPr b="1" lang="en" sz="1700">
                <a:solidFill>
                  <a:schemeClr val="dk1"/>
                </a:solidFill>
                <a:latin typeface="Calibri"/>
                <a:ea typeface="Calibri"/>
                <a:cs typeface="Calibri"/>
                <a:sym typeface="Calibri"/>
              </a:rPr>
              <a:t>May 8th</a:t>
            </a:r>
            <a:r>
              <a:rPr lang="en"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rPr lang="en" sz="1700">
                <a:solidFill>
                  <a:schemeClr val="dk1"/>
                </a:solidFill>
                <a:latin typeface="Calibri"/>
                <a:ea typeface="Calibri"/>
                <a:cs typeface="Calibri"/>
                <a:sym typeface="Calibri"/>
              </a:rPr>
              <a:t>SSFS will analyze responses and follow-up with any outstanding questions. </a:t>
            </a:r>
            <a:endParaRPr sz="17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700">
              <a:solidFill>
                <a:schemeClr val="dk1"/>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17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700">
              <a:solidFill>
                <a:srgbClr val="38546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367D90"/>
      </a:accent5>
      <a:accent6>
        <a:srgbClr val="D0E7EB"/>
      </a:accent6>
      <a:hlink>
        <a:srgbClr val="4990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