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69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dirty="0">
                <a:solidFill>
                  <a:prstClr val="black"/>
                </a:solidFill>
                <a:latin typeface="Steinem" charset="0"/>
                <a:ea typeface="Steinem Unicode" pitchFamily="18" charset="2"/>
                <a:cs typeface="Steinem" charset="0"/>
              </a:rPr>
              <a:t>Region </a:t>
            </a:r>
            <a:r>
              <a:rPr lang="en-US" sz="4000" b="1" spc="300" dirty="0" smtClean="0">
                <a:solidFill>
                  <a:prstClr val="black"/>
                </a:solidFill>
                <a:latin typeface="Steinem" charset="0"/>
                <a:ea typeface="Steinem Unicode" pitchFamily="18" charset="2"/>
                <a:cs typeface="Steinem" charset="0"/>
              </a:rPr>
              <a:t>3 </a:t>
            </a:r>
            <a:r>
              <a:rPr lang="en-US" sz="4000" b="1" spc="300" smtClean="0">
                <a:solidFill>
                  <a:prstClr val="black"/>
                </a:solidFill>
                <a:latin typeface="Steinem" charset="0"/>
                <a:ea typeface="Steinem Unicode" pitchFamily="18" charset="2"/>
                <a:cs typeface="Steinem" charset="0"/>
              </a:rPr>
              <a:t>(Houma)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3</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a:t>
            </a:r>
            <a:r>
              <a:rPr lang="en-US" sz="1400" b="1" dirty="0" smtClean="0">
                <a:solidFill>
                  <a:srgbClr val="EEECE1"/>
                </a:solidFill>
              </a:rPr>
              <a:t>3: </a:t>
            </a:r>
            <a:r>
              <a:rPr lang="en-US" sz="1400" b="1" dirty="0">
                <a:solidFill>
                  <a:srgbClr val="EEECE1"/>
                </a:solidFill>
              </a:rPr>
              <a:t>Manufacturing and Architecture &amp; Construction</a:t>
            </a: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971817522"/>
              </p:ext>
            </p:extLst>
          </p:nvPr>
        </p:nvGraphicFramePr>
        <p:xfrm>
          <a:off x="152401" y="1905000"/>
          <a:ext cx="8762999" cy="3210458"/>
        </p:xfrm>
        <a:graphic>
          <a:graphicData uri="http://schemas.openxmlformats.org/drawingml/2006/table">
            <a:tbl>
              <a:tblPr/>
              <a:tblGrid>
                <a:gridCol w="3030170"/>
                <a:gridCol w="847677"/>
                <a:gridCol w="770616"/>
                <a:gridCol w="751350"/>
                <a:gridCol w="751350"/>
                <a:gridCol w="859236"/>
                <a:gridCol w="970976"/>
                <a:gridCol w="781624"/>
              </a:tblGrid>
              <a:tr h="350232">
                <a:tc>
                  <a:txBody>
                    <a:bodyPr/>
                    <a:lstStyle/>
                    <a:p>
                      <a:pPr algn="ctr" rtl="0" fontAlgn="ctr"/>
                      <a:r>
                        <a:rPr lang="en-US" sz="1100" b="1" i="0" u="none" strike="noStrike" dirty="0">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75116">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7DB81"/>
                    </a:solidFill>
                  </a:tcPr>
                </a:tc>
                <a:tc>
                  <a:txBody>
                    <a:bodyPr/>
                    <a:lstStyle/>
                    <a:p>
                      <a:pPr algn="ctr" fontAlgn="b"/>
                      <a:r>
                        <a:rPr lang="en-US" sz="1000" b="0" i="0" u="none" strike="noStrike">
                          <a:solidFill>
                            <a:srgbClr val="000000"/>
                          </a:solidFill>
                          <a:effectLst/>
                          <a:latin typeface="Calibri"/>
                        </a:rPr>
                        <a:t>480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87%</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66777">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5DF82"/>
                    </a:solidFill>
                  </a:tcPr>
                </a:tc>
                <a:tc>
                  <a:txBody>
                    <a:bodyPr/>
                    <a:lstStyle/>
                    <a:p>
                      <a:pPr algn="ctr" fontAlgn="b"/>
                      <a:r>
                        <a:rPr lang="en-US" sz="1000" b="0" i="0" u="none" strike="noStrike">
                          <a:solidFill>
                            <a:srgbClr val="000000"/>
                          </a:solidFill>
                          <a:effectLst/>
                          <a:latin typeface="Calibri"/>
                        </a:rPr>
                        <a:t>320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1C27C"/>
                    </a:solidFill>
                  </a:tcPr>
                </a:tc>
                <a:tc>
                  <a:txBody>
                    <a:bodyPr/>
                    <a:lstStyle/>
                    <a:p>
                      <a:pPr algn="ctr" fontAlgn="b"/>
                      <a:r>
                        <a:rPr lang="en-US" sz="1000" b="0" i="0" u="none" strike="noStrike">
                          <a:solidFill>
                            <a:srgbClr val="000000"/>
                          </a:solidFill>
                          <a:effectLst/>
                          <a:latin typeface="Calibri"/>
                        </a:rPr>
                        <a:t>420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8C47D"/>
                    </a:solidFill>
                  </a:tcPr>
                </a:tc>
                <a:tc>
                  <a:txBody>
                    <a:bodyPr/>
                    <a:lstStyle/>
                    <a:p>
                      <a:pPr algn="ctr" fontAlgn="b"/>
                      <a:r>
                        <a:rPr lang="en-US" sz="1000" b="0" i="0" u="none" strike="noStrike">
                          <a:solidFill>
                            <a:srgbClr val="000000"/>
                          </a:solidFill>
                          <a:effectLst/>
                          <a:latin typeface="Calibri"/>
                        </a:rPr>
                        <a:t>78%</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FC67D"/>
                    </a:solidFill>
                  </a:tcPr>
                </a:tc>
              </a:tr>
              <a:tr h="166777">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7D27F"/>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180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0D580"/>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CD380"/>
                    </a:solidFill>
                  </a:tcPr>
                </a:tc>
                <a:tc>
                  <a:txBody>
                    <a:bodyPr/>
                    <a:lstStyle/>
                    <a:p>
                      <a:pPr algn="ctr" fontAlgn="b"/>
                      <a:r>
                        <a:rPr lang="en-US" sz="1000" b="0" i="0" u="none" strike="noStrike">
                          <a:solidFill>
                            <a:srgbClr val="000000"/>
                          </a:solidFill>
                          <a:effectLst/>
                          <a:latin typeface="Calibri"/>
                        </a:rPr>
                        <a:t>370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89C97E"/>
                    </a:solidFill>
                  </a:tcPr>
                </a:tc>
                <a:tc>
                  <a:txBody>
                    <a:bodyPr/>
                    <a:lstStyle/>
                    <a:p>
                      <a:pPr algn="ctr" fontAlgn="b"/>
                      <a:r>
                        <a:rPr lang="en-US" sz="1000" b="0" i="0" u="none" strike="noStrike">
                          <a:solidFill>
                            <a:srgbClr val="000000"/>
                          </a:solidFill>
                          <a:effectLst/>
                          <a:latin typeface="Calibri"/>
                        </a:rPr>
                        <a:t>43%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r>
              <a:tr h="166777">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5D680"/>
                    </a:solidFill>
                  </a:tcPr>
                </a:tc>
                <a:tc>
                  <a:txBody>
                    <a:bodyPr/>
                    <a:lstStyle/>
                    <a:p>
                      <a:pPr algn="ctr" fontAlgn="b"/>
                      <a:r>
                        <a:rPr lang="en-US" sz="1000" b="0" i="0" u="none" strike="noStrike">
                          <a:solidFill>
                            <a:srgbClr val="000000"/>
                          </a:solidFill>
                          <a:effectLst/>
                          <a:latin typeface="Calibri"/>
                        </a:rPr>
                        <a:t>210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3D17F"/>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E082"/>
                    </a:solidFill>
                  </a:tcPr>
                </a:tc>
                <a:tc>
                  <a:txBody>
                    <a:bodyPr/>
                    <a:lstStyle/>
                    <a:p>
                      <a:pPr algn="ctr" fontAlgn="b"/>
                      <a:r>
                        <a:rPr lang="en-US" sz="1000" b="0" i="0" u="none" strike="noStrike">
                          <a:solidFill>
                            <a:srgbClr val="000000"/>
                          </a:solidFill>
                          <a:effectLst/>
                          <a:latin typeface="Calibri"/>
                        </a:rPr>
                        <a:t>170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DDD82"/>
                    </a:solidFill>
                  </a:tcPr>
                </a:tc>
                <a:tc>
                  <a:txBody>
                    <a:bodyPr/>
                    <a:lstStyle/>
                    <a:p>
                      <a:pPr algn="ctr" fontAlgn="b"/>
                      <a:r>
                        <a:rPr lang="en-US" sz="1000" b="0" i="0" u="none" strike="noStrike">
                          <a:solidFill>
                            <a:srgbClr val="000000"/>
                          </a:solidFill>
                          <a:effectLst/>
                          <a:latin typeface="Calibri"/>
                        </a:rPr>
                        <a:t>24%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87D"/>
                    </a:solidFill>
                  </a:tcPr>
                </a:tc>
              </a:tr>
              <a:tr h="166777">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483"/>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7E483"/>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1E383"/>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EDD82"/>
                    </a:solidFill>
                  </a:tcPr>
                </a:tc>
              </a:tr>
              <a:tr h="166777">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CDD82"/>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100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4E483"/>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583"/>
                    </a:solidFill>
                  </a:tcPr>
                </a:tc>
              </a:tr>
              <a:tr h="166777">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EB84"/>
                    </a:solidFill>
                  </a:tcPr>
                </a:tc>
                <a:tc>
                  <a:txBody>
                    <a:bodyPr/>
                    <a:lstStyle/>
                    <a:p>
                      <a:pPr algn="ctr" fontAlgn="b"/>
                      <a:r>
                        <a:rPr lang="en-US" sz="1000" b="0" i="0" u="none" strike="noStrike">
                          <a:solidFill>
                            <a:srgbClr val="000000"/>
                          </a:solidFill>
                          <a:effectLst/>
                          <a:latin typeface="Calibri"/>
                        </a:rPr>
                        <a:t>43%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2E383"/>
                    </a:solidFill>
                  </a:tcPr>
                </a:tc>
              </a:tr>
              <a:tr h="166777">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25%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C7E"/>
                    </a:solidFill>
                  </a:tcPr>
                </a:tc>
              </a:tr>
              <a:tr h="166777">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583"/>
                    </a:solidFill>
                  </a:tcPr>
                </a:tc>
              </a:tr>
              <a:tr h="166777">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smtClean="0">
                          <a:solidFill>
                            <a:srgbClr val="000000"/>
                          </a:solidFill>
                          <a:effectLst/>
                          <a:latin typeface="Calibri"/>
                        </a:rPr>
                        <a:t>0%</a:t>
                      </a:r>
                      <a:endParaRPr lang="en-US" sz="1000" b="0" i="0" u="none" strike="noStrike" dirty="0">
                        <a:solidFill>
                          <a:srgbClr val="000000"/>
                        </a:solidFill>
                        <a:effectLst/>
                        <a:latin typeface="Calibri"/>
                      </a:endParaRP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dirty="0" smtClean="0">
                          <a:solidFill>
                            <a:srgbClr val="000000"/>
                          </a:solidFill>
                          <a:effectLst/>
                          <a:latin typeface="Calibri"/>
                        </a:rPr>
                        <a:t>0%</a:t>
                      </a:r>
                      <a:endParaRPr lang="en-US" sz="1000" b="0" i="0" u="none" strike="noStrike" dirty="0">
                        <a:solidFill>
                          <a:srgbClr val="000000"/>
                        </a:solidFill>
                        <a:effectLst/>
                        <a:latin typeface="Calibri"/>
                      </a:endParaRP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66777">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1C27C"/>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75116">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550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900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210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870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850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1720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3</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Job</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120131543"/>
              </p:ext>
            </p:extLst>
          </p:nvPr>
        </p:nvGraphicFramePr>
        <p:xfrm>
          <a:off x="179867" y="1981200"/>
          <a:ext cx="8839200" cy="3418677"/>
        </p:xfrm>
        <a:graphic>
          <a:graphicData uri="http://schemas.openxmlformats.org/drawingml/2006/table">
            <a:tbl>
              <a:tblPr/>
              <a:tblGrid>
                <a:gridCol w="3182001"/>
                <a:gridCol w="1685241"/>
                <a:gridCol w="1984593"/>
                <a:gridCol w="1987365"/>
              </a:tblGrid>
              <a:tr h="374307">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82995">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74677">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210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530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320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370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50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70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40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460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430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66359">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66359">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370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-130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4677">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790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600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82995">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2910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3480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570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(slides 5 - 8)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447645"/>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time</a:t>
            </a:r>
          </a:p>
          <a:p>
            <a:pPr>
              <a:spcBef>
                <a:spcPts val="600"/>
              </a:spcBef>
            </a:pP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43"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186"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187"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188"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189"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190"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191"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192"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193"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1159</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16</cp:revision>
  <dcterms:created xsi:type="dcterms:W3CDTF">2013-08-06T16:07:50Z</dcterms:created>
  <dcterms:modified xsi:type="dcterms:W3CDTF">2013-12-07T15:26:12Z</dcterms:modified>
</cp:coreProperties>
</file>