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slideLayouts/slideLayout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3" r:id="rId2"/>
    <p:sldMasterId id="2147483666" r:id="rId3"/>
  </p:sldMasterIdLst>
  <p:notesMasterIdLst>
    <p:notesMasterId r:id="rId16"/>
  </p:notesMasterIdLst>
  <p:sldIdLst>
    <p:sldId id="257" r:id="rId4"/>
    <p:sldId id="258" r:id="rId5"/>
    <p:sldId id="259" r:id="rId6"/>
    <p:sldId id="260" r:id="rId7"/>
    <p:sldId id="261" r:id="rId8"/>
    <p:sldId id="262" r:id="rId9"/>
    <p:sldId id="263" r:id="rId10"/>
    <p:sldId id="264" r:id="rId11"/>
    <p:sldId id="269" r:id="rId12"/>
    <p:sldId id="270" r:id="rId13"/>
    <p:sldId id="271" r:id="rId14"/>
    <p:sldId id="272"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696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6" d="100"/>
          <a:sy n="76" d="100"/>
        </p:scale>
        <p:origin x="-1788" y="-330"/>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viewProps" Target="viewProps.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10" Type="http://schemas.openxmlformats.org/officeDocument/2006/relationships/slide" Target="slides/slide7.xml"/><Relationship Id="rId19"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vml.rels><?xml version="1.0" encoding="UTF-8" standalone="yes"?>
<Relationships xmlns="http://schemas.openxmlformats.org/package/2006/relationships"><Relationship Id="rId8" Type="http://schemas.openxmlformats.org/officeDocument/2006/relationships/image" Target="../media/image13.emf"/><Relationship Id="rId3" Type="http://schemas.openxmlformats.org/officeDocument/2006/relationships/image" Target="../media/image8.emf"/><Relationship Id="rId7" Type="http://schemas.openxmlformats.org/officeDocument/2006/relationships/image" Target="../media/image12.emf"/><Relationship Id="rId2" Type="http://schemas.openxmlformats.org/officeDocument/2006/relationships/image" Target="../media/image7.emf"/><Relationship Id="rId1" Type="http://schemas.openxmlformats.org/officeDocument/2006/relationships/image" Target="../media/image6.emf"/><Relationship Id="rId6" Type="http://schemas.openxmlformats.org/officeDocument/2006/relationships/image" Target="../media/image11.emf"/><Relationship Id="rId5" Type="http://schemas.openxmlformats.org/officeDocument/2006/relationships/image" Target="../media/image10.emf"/><Relationship Id="rId4" Type="http://schemas.openxmlformats.org/officeDocument/2006/relationships/image" Target="../media/image9.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A9784DC-B3E3-407C-8D3A-543FA9B2C808}" type="datetimeFigureOut">
              <a:rPr lang="en-US" smtClean="0"/>
              <a:t>12/7/2013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E27E8FD-A3E6-443D-9BB5-BF4A464CB36B}" type="slidenum">
              <a:rPr lang="en-US" smtClean="0"/>
              <a:t>‹#›</a:t>
            </a:fld>
            <a:endParaRPr lang="en-US"/>
          </a:p>
        </p:txBody>
      </p:sp>
    </p:spTree>
    <p:extLst>
      <p:ext uri="{BB962C8B-B14F-4D97-AF65-F5344CB8AC3E}">
        <p14:creationId xmlns:p14="http://schemas.microsoft.com/office/powerpoint/2010/main" val="40234941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A7D4113-607C-4C8C-A317-57A1D107AA5D}"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22598276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6412406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0" y="0"/>
            <a:ext cx="9144000" cy="1066800"/>
          </a:xfrm>
          <a:prstGeom prst="rect">
            <a:avLst/>
          </a:prstGeom>
        </p:spPr>
        <p:txBody>
          <a:bodyPr anchor="ctr"/>
          <a:lstStyle>
            <a:lvl1pPr>
              <a:defRPr sz="3000">
                <a:solidFill>
                  <a:schemeClr val="bg1"/>
                </a:solidFill>
                <a:latin typeface="Chalkduster" pitchFamily="66" charset="0"/>
              </a:defRPr>
            </a:lvl1pPr>
          </a:lstStyle>
          <a:p>
            <a:r>
              <a:rPr lang="en-US" dirty="0" smtClean="0"/>
              <a:t>CLICK TO EDIT MASTER TITLE STYLE</a:t>
            </a:r>
            <a:endParaRPr lang="en-US" dirty="0"/>
          </a:p>
        </p:txBody>
      </p:sp>
      <p:sp>
        <p:nvSpPr>
          <p:cNvPr id="10" name="Slide Number Placeholder 5"/>
          <p:cNvSpPr>
            <a:spLocks noGrp="1"/>
          </p:cNvSpPr>
          <p:nvPr>
            <p:ph type="sldNum" sz="quarter" idx="4"/>
          </p:nvPr>
        </p:nvSpPr>
        <p:spPr>
          <a:xfrm>
            <a:off x="7010400" y="6553200"/>
            <a:ext cx="2133600" cy="342899"/>
          </a:xfrm>
          <a:prstGeom prst="rect">
            <a:avLst/>
          </a:prstGeom>
        </p:spPr>
        <p:txBody>
          <a:bodyPr vert="horz" lIns="91440" tIns="45720" rIns="91440" bIns="45720" rtlCol="0" anchor="ctr"/>
          <a:lstStyle>
            <a:lvl1pPr algn="r">
              <a:defRPr sz="1200">
                <a:solidFill>
                  <a:schemeClr val="tx1">
                    <a:tint val="75000"/>
                  </a:schemeClr>
                </a:solidFill>
                <a:latin typeface="Steinem" pitchFamily="2" charset="0"/>
              </a:defRPr>
            </a:lvl1pPr>
          </a:lstStyle>
          <a:p>
            <a:fld id="{79BA4B8F-8B3F-4B52-9164-AF2CA95F68ED}" type="slidenum">
              <a:rPr lang="en-US" smtClean="0">
                <a:solidFill>
                  <a:prstClr val="black">
                    <a:tint val="75000"/>
                  </a:prstClr>
                </a:solidFill>
              </a:rPr>
              <a:pPr/>
              <a:t>‹#›</a:t>
            </a:fld>
            <a:endParaRPr lang="en-US" dirty="0">
              <a:solidFill>
                <a:prstClr val="black">
                  <a:tint val="75000"/>
                </a:prstClr>
              </a:solidFill>
            </a:endParaRPr>
          </a:p>
        </p:txBody>
      </p:sp>
      <p:sp>
        <p:nvSpPr>
          <p:cNvPr id="11" name="Footer Placeholder 4"/>
          <p:cNvSpPr>
            <a:spLocks noGrp="1"/>
          </p:cNvSpPr>
          <p:nvPr>
            <p:ph type="ftr" sz="quarter" idx="3"/>
          </p:nvPr>
        </p:nvSpPr>
        <p:spPr>
          <a:xfrm>
            <a:off x="152400" y="6553200"/>
            <a:ext cx="2895600" cy="342899"/>
          </a:xfrm>
          <a:prstGeom prst="rect">
            <a:avLst/>
          </a:prstGeom>
          <a:noFill/>
        </p:spPr>
        <p:txBody>
          <a:bodyPr/>
          <a:lstStyle>
            <a:lvl1pPr>
              <a:defRPr sz="1800">
                <a:solidFill>
                  <a:schemeClr val="bg2">
                    <a:lumMod val="50000"/>
                  </a:schemeClr>
                </a:solidFill>
                <a:latin typeface="Chalkduster" pitchFamily="66" charset="0"/>
              </a:defRPr>
            </a:lvl1pPr>
          </a:lstStyle>
          <a:p>
            <a:r>
              <a:rPr lang="en-US" dirty="0" smtClean="0">
                <a:solidFill>
                  <a:srgbClr val="EEECE1">
                    <a:lumMod val="50000"/>
                  </a:srgbClr>
                </a:solidFill>
              </a:rPr>
              <a:t>Louisiana Believes</a:t>
            </a:r>
            <a:endParaRPr lang="en-US" dirty="0">
              <a:solidFill>
                <a:srgbClr val="EEECE1">
                  <a:lumMod val="50000"/>
                </a:srgbClr>
              </a:solidFill>
            </a:endParaRPr>
          </a:p>
        </p:txBody>
      </p:sp>
      <p:sp>
        <p:nvSpPr>
          <p:cNvPr id="4" name="Content Placeholder 3"/>
          <p:cNvSpPr>
            <a:spLocks noGrp="1"/>
          </p:cNvSpPr>
          <p:nvPr>
            <p:ph sz="quarter" idx="10"/>
          </p:nvPr>
        </p:nvSpPr>
        <p:spPr>
          <a:xfrm>
            <a:off x="152400" y="1295400"/>
            <a:ext cx="8839200" cy="5105400"/>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p:txBody>
      </p:sp>
    </p:spTree>
    <p:extLst>
      <p:ext uri="{BB962C8B-B14F-4D97-AF65-F5344CB8AC3E}">
        <p14:creationId xmlns:p14="http://schemas.microsoft.com/office/powerpoint/2010/main" val="253611053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0" y="0"/>
            <a:ext cx="9144000" cy="1066800"/>
          </a:xfrm>
          <a:prstGeom prst="rect">
            <a:avLst/>
          </a:prstGeom>
        </p:spPr>
        <p:txBody>
          <a:bodyPr anchor="ctr"/>
          <a:lstStyle>
            <a:lvl1pPr>
              <a:defRPr sz="3000">
                <a:solidFill>
                  <a:schemeClr val="bg1"/>
                </a:solidFill>
                <a:latin typeface="Chalkduster" pitchFamily="66" charset="0"/>
              </a:defRPr>
            </a:lvl1pPr>
          </a:lstStyle>
          <a:p>
            <a:r>
              <a:rPr lang="en-US" dirty="0" smtClean="0"/>
              <a:t>CLICK TO EDIT MASTER TITLE STYLE</a:t>
            </a:r>
            <a:endParaRPr lang="en-US" dirty="0"/>
          </a:p>
        </p:txBody>
      </p:sp>
      <p:sp>
        <p:nvSpPr>
          <p:cNvPr id="10" name="Slide Number Placeholder 5"/>
          <p:cNvSpPr>
            <a:spLocks noGrp="1"/>
          </p:cNvSpPr>
          <p:nvPr>
            <p:ph type="sldNum" sz="quarter" idx="4"/>
          </p:nvPr>
        </p:nvSpPr>
        <p:spPr>
          <a:xfrm>
            <a:off x="7010400" y="6553200"/>
            <a:ext cx="2133600" cy="342899"/>
          </a:xfrm>
          <a:prstGeom prst="rect">
            <a:avLst/>
          </a:prstGeom>
        </p:spPr>
        <p:txBody>
          <a:bodyPr vert="horz" lIns="91440" tIns="45720" rIns="91440" bIns="45720" rtlCol="0" anchor="ctr"/>
          <a:lstStyle>
            <a:lvl1pPr algn="r">
              <a:defRPr sz="1200">
                <a:solidFill>
                  <a:schemeClr val="tx1">
                    <a:tint val="75000"/>
                  </a:schemeClr>
                </a:solidFill>
                <a:latin typeface="Steinem" pitchFamily="2" charset="0"/>
              </a:defRPr>
            </a:lvl1pPr>
          </a:lstStyle>
          <a:p>
            <a:fld id="{79BA4B8F-8B3F-4B52-9164-AF2CA95F68ED}" type="slidenum">
              <a:rPr lang="en-US" smtClean="0">
                <a:solidFill>
                  <a:prstClr val="black">
                    <a:tint val="75000"/>
                  </a:prstClr>
                </a:solidFill>
              </a:rPr>
              <a:pPr/>
              <a:t>‹#›</a:t>
            </a:fld>
            <a:endParaRPr lang="en-US" dirty="0">
              <a:solidFill>
                <a:prstClr val="black">
                  <a:tint val="75000"/>
                </a:prstClr>
              </a:solidFill>
            </a:endParaRPr>
          </a:p>
        </p:txBody>
      </p:sp>
      <p:sp>
        <p:nvSpPr>
          <p:cNvPr id="11" name="Footer Placeholder 4"/>
          <p:cNvSpPr>
            <a:spLocks noGrp="1"/>
          </p:cNvSpPr>
          <p:nvPr>
            <p:ph type="ftr" sz="quarter" idx="3"/>
          </p:nvPr>
        </p:nvSpPr>
        <p:spPr>
          <a:xfrm>
            <a:off x="152400" y="6553200"/>
            <a:ext cx="2895600" cy="342899"/>
          </a:xfrm>
          <a:prstGeom prst="rect">
            <a:avLst/>
          </a:prstGeom>
          <a:noFill/>
        </p:spPr>
        <p:txBody>
          <a:bodyPr/>
          <a:lstStyle>
            <a:lvl1pPr>
              <a:defRPr sz="1800">
                <a:solidFill>
                  <a:schemeClr val="bg2">
                    <a:lumMod val="50000"/>
                  </a:schemeClr>
                </a:solidFill>
                <a:latin typeface="Chalkduster" pitchFamily="66" charset="0"/>
              </a:defRPr>
            </a:lvl1pPr>
          </a:lstStyle>
          <a:p>
            <a:r>
              <a:rPr lang="en-US" dirty="0" smtClean="0">
                <a:solidFill>
                  <a:srgbClr val="EEECE1">
                    <a:lumMod val="50000"/>
                  </a:srgbClr>
                </a:solidFill>
              </a:rPr>
              <a:t>Louisiana Believes</a:t>
            </a:r>
            <a:endParaRPr lang="en-US" dirty="0">
              <a:solidFill>
                <a:srgbClr val="EEECE1">
                  <a:lumMod val="50000"/>
                </a:srgbClr>
              </a:solidFill>
            </a:endParaRPr>
          </a:p>
        </p:txBody>
      </p:sp>
      <p:sp>
        <p:nvSpPr>
          <p:cNvPr id="4" name="Content Placeholder 3"/>
          <p:cNvSpPr>
            <a:spLocks noGrp="1"/>
          </p:cNvSpPr>
          <p:nvPr>
            <p:ph sz="quarter" idx="10"/>
          </p:nvPr>
        </p:nvSpPr>
        <p:spPr>
          <a:xfrm>
            <a:off x="152400" y="1295400"/>
            <a:ext cx="8839200" cy="5105400"/>
          </a:xfrm>
        </p:spPr>
        <p:txBody>
          <a:bodyPr/>
          <a:lstStyle/>
          <a:p>
            <a:pPr lvl="0"/>
            <a:r>
              <a:rPr lang="en-US" dirty="0" smtClean="0"/>
              <a:t>Click to edit Master text styles</a:t>
            </a:r>
          </a:p>
          <a:p>
            <a:pPr lvl="1"/>
            <a:r>
              <a:rPr lang="en-US" dirty="0" smtClean="0"/>
              <a:t>Second level</a:t>
            </a:r>
          </a:p>
          <a:p>
            <a:pPr lvl="2"/>
            <a:r>
              <a:rPr lang="en-US" dirty="0" smtClean="0"/>
              <a:t>Third level</a:t>
            </a:r>
          </a:p>
        </p:txBody>
      </p:sp>
    </p:spTree>
    <p:extLst>
      <p:ext uri="{BB962C8B-B14F-4D97-AF65-F5344CB8AC3E}">
        <p14:creationId xmlns:p14="http://schemas.microsoft.com/office/powerpoint/2010/main" val="2369846642"/>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cSld name="Title and single bullet list">
    <p:spTree>
      <p:nvGrpSpPr>
        <p:cNvPr id="1" name=""/>
        <p:cNvGrpSpPr/>
        <p:nvPr/>
      </p:nvGrpSpPr>
      <p:grpSpPr>
        <a:xfrm>
          <a:off x="0" y="0"/>
          <a:ext cx="0" cy="0"/>
          <a:chOff x="0" y="0"/>
          <a:chExt cx="0" cy="0"/>
        </a:xfrm>
      </p:grpSpPr>
      <p:sp>
        <p:nvSpPr>
          <p:cNvPr id="8" name="Text Placeholder 7"/>
          <p:cNvSpPr>
            <a:spLocks noGrp="1"/>
          </p:cNvSpPr>
          <p:nvPr>
            <p:ph type="body" sz="quarter" idx="10"/>
          </p:nvPr>
        </p:nvSpPr>
        <p:spPr>
          <a:xfrm>
            <a:off x="45720" y="1060704"/>
            <a:ext cx="8915400" cy="5166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Title 8"/>
          <p:cNvSpPr>
            <a:spLocks noGrp="1"/>
          </p:cNvSpPr>
          <p:nvPr>
            <p:ph type="title"/>
          </p:nvPr>
        </p:nvSpPr>
        <p:spPr>
          <a:xfrm>
            <a:off x="0" y="137160"/>
            <a:ext cx="8915400" cy="850392"/>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23423596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45494343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5" Type="http://schemas.openxmlformats.org/officeDocument/2006/relationships/image" Target="../media/image2.png"/><Relationship Id="rId4"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heme" Target="../theme/theme3.xml"/><Relationship Id="rId1"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7353227"/>
      </p:ext>
    </p:extLst>
  </p:cSld>
  <p:clrMap bg1="lt1" tx1="dk1" bg2="lt2" tx2="dk2" accent1="accent1" accent2="accent2" accent3="accent3" accent4="accent4" accent5="accent5" accent6="accent6" hlink="hlink" folHlink="folHlink"/>
  <p:sldLayoutIdLst>
    <p:sldLayoutId id="2147483661" r:id="rId1"/>
    <p:sldLayoutId id="2147483662" r:id="rId2"/>
  </p:sldLayoutIdLst>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descr="Chalkboard-Box-Header.png"/>
          <p:cNvPicPr>
            <a:picLocks noChangeAspect="1"/>
          </p:cNvPicPr>
          <p:nvPr userDrawn="1"/>
        </p:nvPicPr>
        <p:blipFill>
          <a:blip r:embed="rId4" cstate="print"/>
          <a:stretch>
            <a:fillRect/>
          </a:stretch>
        </p:blipFill>
        <p:spPr>
          <a:xfrm>
            <a:off x="0" y="0"/>
            <a:ext cx="9144000" cy="1270000"/>
          </a:xfrm>
          <a:prstGeom prst="rect">
            <a:avLst/>
          </a:prstGeom>
        </p:spPr>
      </p:pic>
      <p:pic>
        <p:nvPicPr>
          <p:cNvPr id="8" name="Picture 7" descr="Chalkboard-Box-Footer-Blue.png"/>
          <p:cNvPicPr>
            <a:picLocks noChangeAspect="1"/>
          </p:cNvPicPr>
          <p:nvPr userDrawn="1"/>
        </p:nvPicPr>
        <p:blipFill>
          <a:blip r:embed="rId5" cstate="print"/>
          <a:stretch>
            <a:fillRect/>
          </a:stretch>
        </p:blipFill>
        <p:spPr>
          <a:xfrm>
            <a:off x="0" y="6477000"/>
            <a:ext cx="9144000" cy="419099"/>
          </a:xfrm>
          <a:prstGeom prst="rect">
            <a:avLst/>
          </a:prstGeom>
        </p:spPr>
      </p:pic>
      <p:sp>
        <p:nvSpPr>
          <p:cNvPr id="3" name="Text Placeholder 2"/>
          <p:cNvSpPr>
            <a:spLocks noGrp="1"/>
          </p:cNvSpPr>
          <p:nvPr>
            <p:ph type="body" idx="1"/>
          </p:nvPr>
        </p:nvSpPr>
        <p:spPr>
          <a:xfrm>
            <a:off x="152400" y="1295400"/>
            <a:ext cx="8839200" cy="51054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p:txBody>
      </p:sp>
      <p:sp>
        <p:nvSpPr>
          <p:cNvPr id="6" name="Slide Number Placeholder 5"/>
          <p:cNvSpPr>
            <a:spLocks noGrp="1"/>
          </p:cNvSpPr>
          <p:nvPr>
            <p:ph type="sldNum" sz="quarter" idx="4"/>
          </p:nvPr>
        </p:nvSpPr>
        <p:spPr>
          <a:xfrm>
            <a:off x="7010400" y="6553200"/>
            <a:ext cx="2133600" cy="342899"/>
          </a:xfrm>
          <a:prstGeom prst="rect">
            <a:avLst/>
          </a:prstGeom>
        </p:spPr>
        <p:txBody>
          <a:bodyPr vert="horz" lIns="91440" tIns="45720" rIns="91440" bIns="45720" rtlCol="0" anchor="ctr"/>
          <a:lstStyle>
            <a:lvl1pPr algn="r">
              <a:defRPr sz="1200">
                <a:solidFill>
                  <a:schemeClr val="tx1">
                    <a:tint val="75000"/>
                  </a:schemeClr>
                </a:solidFill>
                <a:latin typeface="Steinem" pitchFamily="2" charset="0"/>
              </a:defRPr>
            </a:lvl1pPr>
          </a:lstStyle>
          <a:p>
            <a:fld id="{79BA4B8F-8B3F-4B52-9164-AF2CA95F68ED}" type="slidenum">
              <a:rPr lang="en-US" smtClean="0">
                <a:solidFill>
                  <a:prstClr val="black">
                    <a:tint val="75000"/>
                  </a:prstClr>
                </a:solidFill>
              </a:rPr>
              <a:pPr/>
              <a:t>‹#›</a:t>
            </a:fld>
            <a:endParaRPr lang="en-US" dirty="0">
              <a:solidFill>
                <a:prstClr val="black">
                  <a:tint val="75000"/>
                </a:prstClr>
              </a:solidFill>
            </a:endParaRPr>
          </a:p>
        </p:txBody>
      </p:sp>
      <p:sp>
        <p:nvSpPr>
          <p:cNvPr id="9" name="Footer Placeholder 4"/>
          <p:cNvSpPr>
            <a:spLocks noGrp="1"/>
          </p:cNvSpPr>
          <p:nvPr>
            <p:ph type="ftr" sz="quarter" idx="3"/>
          </p:nvPr>
        </p:nvSpPr>
        <p:spPr>
          <a:xfrm>
            <a:off x="152400" y="6553200"/>
            <a:ext cx="2895600" cy="342899"/>
          </a:xfrm>
          <a:prstGeom prst="rect">
            <a:avLst/>
          </a:prstGeom>
          <a:noFill/>
        </p:spPr>
        <p:txBody>
          <a:bodyPr/>
          <a:lstStyle>
            <a:lvl1pPr>
              <a:defRPr sz="1800">
                <a:solidFill>
                  <a:schemeClr val="bg2">
                    <a:lumMod val="50000"/>
                  </a:schemeClr>
                </a:solidFill>
                <a:latin typeface="Chalkduster" pitchFamily="66" charset="0"/>
              </a:defRPr>
            </a:lvl1pPr>
          </a:lstStyle>
          <a:p>
            <a:r>
              <a:rPr lang="en-US" dirty="0" smtClean="0">
                <a:solidFill>
                  <a:srgbClr val="EEECE1">
                    <a:lumMod val="50000"/>
                  </a:srgbClr>
                </a:solidFill>
              </a:rPr>
              <a:t>Louisiana Believes</a:t>
            </a:r>
            <a:endParaRPr lang="en-US" dirty="0">
              <a:solidFill>
                <a:srgbClr val="EEECE1">
                  <a:lumMod val="50000"/>
                </a:srgbClr>
              </a:solidFill>
            </a:endParaRPr>
          </a:p>
        </p:txBody>
      </p:sp>
    </p:spTree>
    <p:extLst>
      <p:ext uri="{BB962C8B-B14F-4D97-AF65-F5344CB8AC3E}">
        <p14:creationId xmlns:p14="http://schemas.microsoft.com/office/powerpoint/2010/main" val="4147851066"/>
      </p:ext>
    </p:extLst>
  </p:cSld>
  <p:clrMap bg1="lt1" tx1="dk1" bg2="lt2" tx2="dk2" accent1="accent1" accent2="accent2" accent3="accent3" accent4="accent4" accent5="accent5" accent6="accent6" hlink="hlink" folHlink="folHlink"/>
  <p:sldLayoutIdLst>
    <p:sldLayoutId id="2147483664" r:id="rId1"/>
    <p:sldLayoutId id="2147483665" r:id="rId2"/>
  </p:sldLayoutIdLst>
  <p:timing>
    <p:tnLst>
      <p:par>
        <p:cTn id="1" dur="indefinite" restart="never" nodeType="tmRoot"/>
      </p:par>
    </p:tnLst>
  </p:timing>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230188" indent="-230188" algn="l" defTabSz="914400" rtl="0" eaLnBrk="1" latinLnBrk="0" hangingPunct="1">
        <a:spcBef>
          <a:spcPct val="20000"/>
        </a:spcBef>
        <a:buFont typeface="Arial" pitchFamily="34" charset="0"/>
        <a:buChar char="•"/>
        <a:defRPr sz="3200" kern="1200">
          <a:solidFill>
            <a:schemeClr val="tx1"/>
          </a:solidFill>
          <a:latin typeface="+mj-lt"/>
          <a:ea typeface="+mn-ea"/>
          <a:cs typeface="+mn-cs"/>
        </a:defRPr>
      </a:lvl1pPr>
      <a:lvl2pPr marL="461963" indent="-231775" algn="l" defTabSz="914400" rtl="0" eaLnBrk="1" latinLnBrk="0" hangingPunct="1">
        <a:spcBef>
          <a:spcPct val="20000"/>
        </a:spcBef>
        <a:buFont typeface="Arial" pitchFamily="34" charset="0"/>
        <a:buChar char="•"/>
        <a:defRPr sz="2800" kern="1200">
          <a:solidFill>
            <a:schemeClr val="tx1"/>
          </a:solidFill>
          <a:latin typeface="+mj-lt"/>
          <a:ea typeface="+mn-ea"/>
          <a:cs typeface="+mn-cs"/>
        </a:defRPr>
      </a:lvl2pPr>
      <a:lvl3pPr marL="684213" indent="-222250" algn="l" defTabSz="914400" rtl="0" eaLnBrk="1" latinLnBrk="0" hangingPunct="1">
        <a:spcBef>
          <a:spcPct val="20000"/>
        </a:spcBef>
        <a:buFont typeface="Arial" pitchFamily="34" charset="0"/>
        <a:buChar char="•"/>
        <a:defRPr sz="2400" kern="1200">
          <a:solidFill>
            <a:schemeClr val="tx1"/>
          </a:solidFill>
          <a:latin typeface="+mj-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j-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j-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6"/>
          <p:cNvPicPr>
            <a:picLocks noChangeAspect="1"/>
          </p:cNvPicPr>
          <p:nvPr userDrawn="1"/>
        </p:nvPicPr>
        <p:blipFill>
          <a:blip r:embed="rId3" cstate="print"/>
          <a:srcRect/>
          <a:stretch>
            <a:fillRect/>
          </a:stretch>
        </p:blipFill>
        <p:spPr bwMode="auto">
          <a:xfrm>
            <a:off x="0" y="2743200"/>
            <a:ext cx="9144000" cy="1752600"/>
          </a:xfrm>
          <a:prstGeom prst="rect">
            <a:avLst/>
          </a:prstGeom>
          <a:noFill/>
          <a:ln w="9525">
            <a:noFill/>
            <a:miter lim="800000"/>
            <a:headEnd/>
            <a:tailEnd/>
          </a:ln>
        </p:spPr>
      </p:pic>
    </p:spTree>
    <p:extLst>
      <p:ext uri="{BB962C8B-B14F-4D97-AF65-F5344CB8AC3E}">
        <p14:creationId xmlns:p14="http://schemas.microsoft.com/office/powerpoint/2010/main" val="878569408"/>
      </p:ext>
    </p:extLst>
  </p:cSld>
  <p:clrMap bg1="lt1" tx1="dk1" bg2="lt2" tx2="dk2" accent1="accent1" accent2="accent2" accent3="accent3" accent4="accent4" accent5="accent5" accent6="accent6" hlink="hlink" folHlink="folHlink"/>
  <p:sldLayoutIdLst>
    <p:sldLayoutId id="2147483667" r:id="rId1"/>
  </p:sldLayoutIdLst>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hyperlink" Target="mailto:ashley.aleman@la.gov" TargetMode="Externa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hyperlink" Target="mailto:ashley.aleman@la.gov" TargetMode="Externa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 Id="rId4" Type="http://schemas.openxmlformats.org/officeDocument/2006/relationships/image" Target="../media/image5.emf"/></Relationships>
</file>

<file path=ppt/slides/_rels/slide8.xml.rels><?xml version="1.0" encoding="UTF-8" standalone="yes"?>
<Relationships xmlns="http://schemas.openxmlformats.org/package/2006/relationships"><Relationship Id="rId8" Type="http://schemas.openxmlformats.org/officeDocument/2006/relationships/image" Target="../media/image8.emf"/><Relationship Id="rId13" Type="http://schemas.openxmlformats.org/officeDocument/2006/relationships/oleObject" Target="../embeddings/oleObject7.bin"/><Relationship Id="rId18" Type="http://schemas.openxmlformats.org/officeDocument/2006/relationships/image" Target="../media/image13.emf"/><Relationship Id="rId3" Type="http://schemas.openxmlformats.org/officeDocument/2006/relationships/oleObject" Target="../embeddings/oleObject2.bin"/><Relationship Id="rId7" Type="http://schemas.openxmlformats.org/officeDocument/2006/relationships/oleObject" Target="../embeddings/oleObject4.bin"/><Relationship Id="rId12" Type="http://schemas.openxmlformats.org/officeDocument/2006/relationships/image" Target="../media/image10.emf"/><Relationship Id="rId17" Type="http://schemas.openxmlformats.org/officeDocument/2006/relationships/oleObject" Target="../embeddings/oleObject9.bin"/><Relationship Id="rId2" Type="http://schemas.openxmlformats.org/officeDocument/2006/relationships/slideLayout" Target="../slideLayouts/slideLayout4.xml"/><Relationship Id="rId16" Type="http://schemas.openxmlformats.org/officeDocument/2006/relationships/image" Target="../media/image12.emf"/><Relationship Id="rId1" Type="http://schemas.openxmlformats.org/officeDocument/2006/relationships/vmlDrawing" Target="../drawings/vmlDrawing2.vml"/><Relationship Id="rId6" Type="http://schemas.openxmlformats.org/officeDocument/2006/relationships/image" Target="../media/image7.emf"/><Relationship Id="rId11" Type="http://schemas.openxmlformats.org/officeDocument/2006/relationships/oleObject" Target="../embeddings/oleObject6.bin"/><Relationship Id="rId5" Type="http://schemas.openxmlformats.org/officeDocument/2006/relationships/oleObject" Target="../embeddings/oleObject3.bin"/><Relationship Id="rId15" Type="http://schemas.openxmlformats.org/officeDocument/2006/relationships/oleObject" Target="../embeddings/oleObject8.bin"/><Relationship Id="rId10" Type="http://schemas.openxmlformats.org/officeDocument/2006/relationships/image" Target="../media/image9.emf"/><Relationship Id="rId4" Type="http://schemas.openxmlformats.org/officeDocument/2006/relationships/image" Target="../media/image6.emf"/><Relationship Id="rId9" Type="http://schemas.openxmlformats.org/officeDocument/2006/relationships/oleObject" Target="../embeddings/oleObject5.bin"/><Relationship Id="rId14" Type="http://schemas.openxmlformats.org/officeDocument/2006/relationships/image" Target="../media/image11.em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 name="Rectangle 3"/>
          <p:cNvSpPr/>
          <p:nvPr/>
        </p:nvSpPr>
        <p:spPr>
          <a:xfrm>
            <a:off x="0" y="3458290"/>
            <a:ext cx="9144000" cy="1323439"/>
          </a:xfrm>
          <a:prstGeom prst="rect">
            <a:avLst/>
          </a:prstGeom>
        </p:spPr>
        <p:txBody>
          <a:bodyPr wrap="square" anchor="ctr">
            <a:spAutoFit/>
          </a:bodyPr>
          <a:lstStyle/>
          <a:p>
            <a:pPr algn="ctr"/>
            <a:r>
              <a:rPr lang="en-US" sz="4000" b="1" spc="300">
                <a:solidFill>
                  <a:prstClr val="black"/>
                </a:solidFill>
                <a:latin typeface="Steinem" charset="0"/>
                <a:ea typeface="Steinem Unicode" pitchFamily="18" charset="2"/>
                <a:cs typeface="Steinem" charset="0"/>
              </a:rPr>
              <a:t>Region </a:t>
            </a:r>
            <a:r>
              <a:rPr lang="en-US" sz="4000" b="1" spc="300" smtClean="0">
                <a:solidFill>
                  <a:prstClr val="black"/>
                </a:solidFill>
                <a:latin typeface="Steinem" charset="0"/>
                <a:ea typeface="Steinem Unicode" pitchFamily="18" charset="2"/>
                <a:cs typeface="Steinem" charset="0"/>
              </a:rPr>
              <a:t>8 (Monroe) </a:t>
            </a:r>
            <a:r>
              <a:rPr lang="en-US" sz="4000" b="1" spc="300" dirty="0">
                <a:solidFill>
                  <a:prstClr val="black"/>
                </a:solidFill>
                <a:latin typeface="Steinem" charset="0"/>
                <a:ea typeface="Steinem Unicode" pitchFamily="18" charset="2"/>
                <a:cs typeface="Steinem" charset="0"/>
              </a:rPr>
              <a:t>Data Packet: </a:t>
            </a:r>
            <a:r>
              <a:rPr lang="en-US" sz="4000" b="1" spc="300" dirty="0" smtClean="0">
                <a:solidFill>
                  <a:prstClr val="black"/>
                </a:solidFill>
                <a:latin typeface="Steinem" charset="0"/>
                <a:ea typeface="Steinem Unicode" pitchFamily="18" charset="2"/>
                <a:cs typeface="Steinem" charset="0"/>
              </a:rPr>
              <a:t>High Value Jobs</a:t>
            </a:r>
            <a:endParaRPr lang="en-US" sz="4000" b="1" spc="300" dirty="0">
              <a:solidFill>
                <a:prstClr val="black"/>
              </a:solidFill>
              <a:latin typeface="Steinem" charset="0"/>
              <a:ea typeface="Steinem Unicode" pitchFamily="18" charset="2"/>
              <a:cs typeface="Steinem" charset="0"/>
            </a:endParaRPr>
          </a:p>
        </p:txBody>
      </p:sp>
    </p:spTree>
    <p:extLst>
      <p:ext uri="{BB962C8B-B14F-4D97-AF65-F5344CB8AC3E}">
        <p14:creationId xmlns:p14="http://schemas.microsoft.com/office/powerpoint/2010/main" val="361973234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981200" y="1219200"/>
            <a:ext cx="5192233" cy="461665"/>
          </a:xfrm>
          <a:prstGeom prst="rect">
            <a:avLst/>
          </a:prstGeom>
          <a:noFill/>
        </p:spPr>
        <p:txBody>
          <a:bodyPr wrap="square" rtlCol="0">
            <a:spAutoFit/>
          </a:bodyPr>
          <a:lstStyle/>
          <a:p>
            <a:pPr algn="ctr">
              <a:spcBef>
                <a:spcPts val="600"/>
              </a:spcBef>
              <a:buFont typeface="Arial" pitchFamily="34" charset="0"/>
              <a:buNone/>
            </a:pPr>
            <a:r>
              <a:rPr lang="en-US" sz="1200" b="1" dirty="0">
                <a:solidFill>
                  <a:prstClr val="black"/>
                </a:solidFill>
              </a:rPr>
              <a:t>Projected Annual Job Openings by Career Cluster and Star Rating, Region </a:t>
            </a:r>
            <a:r>
              <a:rPr lang="en-US" sz="1200" b="1" dirty="0" smtClean="0">
                <a:solidFill>
                  <a:prstClr val="black"/>
                </a:solidFill>
              </a:rPr>
              <a:t>8</a:t>
            </a:r>
            <a:r>
              <a:rPr lang="en-US" sz="1200" b="1" dirty="0">
                <a:solidFill>
                  <a:prstClr val="black"/>
                </a:solidFill>
              </a:rPr>
              <a:t/>
            </a:r>
            <a:br>
              <a:rPr lang="en-US" sz="1200" b="1" dirty="0">
                <a:solidFill>
                  <a:prstClr val="black"/>
                </a:solidFill>
              </a:rPr>
            </a:br>
            <a:r>
              <a:rPr lang="en-US" sz="1200" i="1" dirty="0">
                <a:solidFill>
                  <a:prstClr val="black"/>
                </a:solidFill>
              </a:rPr>
              <a:t>(For Individuals with Below a Bachelor’s Degree)</a:t>
            </a:r>
          </a:p>
        </p:txBody>
      </p:sp>
      <p:sp>
        <p:nvSpPr>
          <p:cNvPr id="13" name="Text Box 7"/>
          <p:cNvSpPr txBox="1">
            <a:spLocks noChangeArrowheads="1"/>
          </p:cNvSpPr>
          <p:nvPr/>
        </p:nvSpPr>
        <p:spPr bwMode="auto">
          <a:xfrm>
            <a:off x="685800" y="6650675"/>
            <a:ext cx="1839606" cy="207325"/>
          </a:xfrm>
          <a:prstGeom prst="rect">
            <a:avLst/>
          </a:prstGeom>
          <a:noFill/>
          <a:ln w="9525">
            <a:noFill/>
            <a:miter lim="800000"/>
            <a:headEnd/>
            <a:tailEnd/>
          </a:ln>
          <a:effectLst/>
        </p:spPr>
        <p:txBody>
          <a:bodyPr wrap="none" lIns="45720" tIns="49320" rIns="45720" bIns="49320" anchor="b">
            <a:spAutoFit/>
          </a:bodyPr>
          <a:lstStyle/>
          <a:p>
            <a:r>
              <a:rPr lang="en-US" sz="700" dirty="0">
                <a:solidFill>
                  <a:prstClr val="black"/>
                </a:solidFill>
                <a:latin typeface="Arial" pitchFamily="34" charset="0"/>
              </a:rPr>
              <a:t>Source:  Louisiana Workforce Commission</a:t>
            </a:r>
          </a:p>
        </p:txBody>
      </p:sp>
      <p:sp>
        <p:nvSpPr>
          <p:cNvPr id="8" name="Title 2"/>
          <p:cNvSpPr txBox="1">
            <a:spLocks/>
          </p:cNvSpPr>
          <p:nvPr/>
        </p:nvSpPr>
        <p:spPr>
          <a:xfrm>
            <a:off x="0" y="0"/>
            <a:ext cx="8915400" cy="850392"/>
          </a:xfrm>
          <a:prstGeom prst="rect">
            <a:avLst/>
          </a:prstGeom>
        </p:spPr>
        <p:txBody>
          <a:bodyPr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000" dirty="0">
                <a:solidFill>
                  <a:prstClr val="white"/>
                </a:solidFill>
                <a:latin typeface="ChalkDust" pitchFamily="2" charset="0"/>
              </a:rPr>
              <a:t>Regional Job Demand by Career Cluste</a:t>
            </a:r>
            <a:r>
              <a:rPr lang="en-US" sz="3000" b="1" dirty="0">
                <a:solidFill>
                  <a:prstClr val="white"/>
                </a:solidFill>
                <a:latin typeface="ChalkDust" pitchFamily="2" charset="0"/>
              </a:rPr>
              <a:t>r</a:t>
            </a:r>
          </a:p>
        </p:txBody>
      </p:sp>
      <p:sp>
        <p:nvSpPr>
          <p:cNvPr id="9" name="Rectangle 8"/>
          <p:cNvSpPr/>
          <p:nvPr/>
        </p:nvSpPr>
        <p:spPr>
          <a:xfrm>
            <a:off x="1447800" y="5638800"/>
            <a:ext cx="6400800" cy="548640"/>
          </a:xfrm>
          <a:prstGeom prst="rect">
            <a:avLst/>
          </a:prstGeom>
          <a:solidFill>
            <a:schemeClr val="tx1">
              <a:lumMod val="65000"/>
              <a:lumOff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45714" tIns="49315" rIns="45714" bIns="49315" rtlCol="0" anchor="ctr" anchorCtr="0">
            <a:noAutofit/>
          </a:bodyPr>
          <a:lstStyle/>
          <a:p>
            <a:pPr algn="ctr"/>
            <a:r>
              <a:rPr lang="en-US" sz="1400" b="1" dirty="0">
                <a:solidFill>
                  <a:srgbClr val="EEECE1"/>
                </a:solidFill>
              </a:rPr>
              <a:t>Two Career Clusters stand out as particularly attractive for CTE in Region </a:t>
            </a:r>
            <a:r>
              <a:rPr lang="en-US" sz="1400" b="1" dirty="0" smtClean="0">
                <a:solidFill>
                  <a:srgbClr val="EEECE1"/>
                </a:solidFill>
              </a:rPr>
              <a:t>8: </a:t>
            </a:r>
          </a:p>
          <a:p>
            <a:pPr algn="ctr"/>
            <a:r>
              <a:rPr lang="en-US" sz="1400" b="1" dirty="0" smtClean="0">
                <a:solidFill>
                  <a:srgbClr val="EEECE1"/>
                </a:solidFill>
              </a:rPr>
              <a:t>Health Sciences and Business Management </a:t>
            </a:r>
            <a:r>
              <a:rPr lang="en-US" sz="1400" b="1" smtClean="0">
                <a:solidFill>
                  <a:srgbClr val="EEECE1"/>
                </a:solidFill>
              </a:rPr>
              <a:t>&amp; Administration</a:t>
            </a:r>
            <a:endParaRPr lang="en-US" sz="1400" b="1" dirty="0">
              <a:solidFill>
                <a:srgbClr val="EEECE1"/>
              </a:solidFill>
            </a:endParaRPr>
          </a:p>
        </p:txBody>
      </p:sp>
      <p:sp>
        <p:nvSpPr>
          <p:cNvPr id="10" name="Slide Number Placeholder 2"/>
          <p:cNvSpPr>
            <a:spLocks noGrp="1"/>
          </p:cNvSpPr>
          <p:nvPr/>
        </p:nvSpPr>
        <p:spPr>
          <a:xfrm>
            <a:off x="7010400" y="6551468"/>
            <a:ext cx="2133600" cy="342899"/>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Steinem"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9BA4B8F-8B3F-4B52-9164-AF2CA95F68ED}" type="slidenum">
              <a:rPr lang="en-US" smtClean="0">
                <a:solidFill>
                  <a:prstClr val="black">
                    <a:tint val="75000"/>
                  </a:prstClr>
                </a:solidFill>
              </a:rPr>
              <a:pPr/>
              <a:t>10</a:t>
            </a:fld>
            <a:endParaRPr lang="en-US" dirty="0">
              <a:solidFill>
                <a:prstClr val="black">
                  <a:tint val="75000"/>
                </a:prstClr>
              </a:solidFill>
            </a:endParaRPr>
          </a:p>
        </p:txBody>
      </p:sp>
      <p:graphicFrame>
        <p:nvGraphicFramePr>
          <p:cNvPr id="15" name="Table 14"/>
          <p:cNvGraphicFramePr>
            <a:graphicFrameLocks noGrp="1"/>
          </p:cNvGraphicFramePr>
          <p:nvPr>
            <p:extLst>
              <p:ext uri="{D42A27DB-BD31-4B8C-83A1-F6EECF244321}">
                <p14:modId xmlns:p14="http://schemas.microsoft.com/office/powerpoint/2010/main" val="936389541"/>
              </p:ext>
            </p:extLst>
          </p:nvPr>
        </p:nvGraphicFramePr>
        <p:xfrm>
          <a:off x="157715" y="1828800"/>
          <a:ext cx="8839201" cy="3429001"/>
        </p:xfrm>
        <a:graphic>
          <a:graphicData uri="http://schemas.openxmlformats.org/drawingml/2006/table">
            <a:tbl>
              <a:tblPr/>
              <a:tblGrid>
                <a:gridCol w="3056520"/>
                <a:gridCol w="855048"/>
                <a:gridCol w="777317"/>
                <a:gridCol w="757884"/>
                <a:gridCol w="757884"/>
                <a:gridCol w="891138"/>
                <a:gridCol w="954989"/>
                <a:gridCol w="788421"/>
              </a:tblGrid>
              <a:tr h="374073">
                <a:tc>
                  <a:txBody>
                    <a:bodyPr/>
                    <a:lstStyle/>
                    <a:p>
                      <a:pPr algn="ctr" rtl="0" fontAlgn="ctr"/>
                      <a:r>
                        <a:rPr lang="en-US" sz="1100" b="1" i="0" u="none" strike="noStrike" dirty="0">
                          <a:solidFill>
                            <a:srgbClr val="FFFFFF"/>
                          </a:solidFill>
                          <a:effectLst/>
                          <a:latin typeface="Calibri"/>
                        </a:rPr>
                        <a:t>Career Cluster</a:t>
                      </a:r>
                    </a:p>
                  </a:txBody>
                  <a:tcPr marL="8339" marR="8339" marT="8339" marB="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A5B5D"/>
                    </a:solidFill>
                  </a:tcPr>
                </a:tc>
                <a:tc>
                  <a:txBody>
                    <a:bodyPr/>
                    <a:lstStyle/>
                    <a:p>
                      <a:pPr algn="ctr" rtl="0" fontAlgn="ctr"/>
                      <a:r>
                        <a:rPr lang="en-US" sz="1100" b="1" i="0" u="none" strike="noStrike">
                          <a:solidFill>
                            <a:srgbClr val="FFFFFF"/>
                          </a:solidFill>
                          <a:effectLst/>
                          <a:latin typeface="Calibri"/>
                        </a:rPr>
                        <a:t>1 Star</a:t>
                      </a:r>
                    </a:p>
                  </a:txBody>
                  <a:tcPr marL="8339" marR="8339" marT="8339"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5A5B5D"/>
                    </a:solidFill>
                  </a:tcPr>
                </a:tc>
                <a:tc>
                  <a:txBody>
                    <a:bodyPr/>
                    <a:lstStyle/>
                    <a:p>
                      <a:pPr algn="ctr" rtl="0" fontAlgn="ctr"/>
                      <a:r>
                        <a:rPr lang="en-US" sz="1100" b="1" i="0" u="none" strike="noStrike">
                          <a:solidFill>
                            <a:srgbClr val="FFFFFF"/>
                          </a:solidFill>
                          <a:effectLst/>
                          <a:latin typeface="Calibri"/>
                        </a:rPr>
                        <a:t>2 Star</a:t>
                      </a:r>
                    </a:p>
                  </a:txBody>
                  <a:tcPr marL="8339" marR="8339" marT="8339"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5A5B5D"/>
                    </a:solidFill>
                  </a:tcPr>
                </a:tc>
                <a:tc>
                  <a:txBody>
                    <a:bodyPr/>
                    <a:lstStyle/>
                    <a:p>
                      <a:pPr algn="ctr" rtl="0" fontAlgn="ctr"/>
                      <a:r>
                        <a:rPr lang="en-US" sz="1100" b="1" i="0" u="none" strike="noStrike">
                          <a:solidFill>
                            <a:srgbClr val="FFFFFF"/>
                          </a:solidFill>
                          <a:effectLst/>
                          <a:latin typeface="Calibri"/>
                        </a:rPr>
                        <a:t>3 Star</a:t>
                      </a:r>
                    </a:p>
                  </a:txBody>
                  <a:tcPr marL="8339" marR="8339" marT="8339"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5A5B5D"/>
                    </a:solidFill>
                  </a:tcPr>
                </a:tc>
                <a:tc>
                  <a:txBody>
                    <a:bodyPr/>
                    <a:lstStyle/>
                    <a:p>
                      <a:pPr algn="ctr" rtl="0" fontAlgn="ctr"/>
                      <a:r>
                        <a:rPr lang="en-US" sz="1100" b="1" i="0" u="none" strike="noStrike">
                          <a:solidFill>
                            <a:srgbClr val="FFFFFF"/>
                          </a:solidFill>
                          <a:effectLst/>
                          <a:latin typeface="Calibri"/>
                        </a:rPr>
                        <a:t>4 Star</a:t>
                      </a:r>
                    </a:p>
                  </a:txBody>
                  <a:tcPr marL="8339" marR="8339" marT="8339"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5A5B5D"/>
                    </a:solidFill>
                  </a:tcPr>
                </a:tc>
                <a:tc>
                  <a:txBody>
                    <a:bodyPr/>
                    <a:lstStyle/>
                    <a:p>
                      <a:pPr algn="ctr" rtl="0" fontAlgn="ctr"/>
                      <a:r>
                        <a:rPr lang="en-US" sz="1100" b="1" i="0" u="none" strike="noStrike">
                          <a:solidFill>
                            <a:srgbClr val="FFFFFF"/>
                          </a:solidFill>
                          <a:effectLst/>
                          <a:latin typeface="Calibri"/>
                        </a:rPr>
                        <a:t>5 Star</a:t>
                      </a:r>
                    </a:p>
                  </a:txBody>
                  <a:tcPr marL="8339" marR="8339" marT="8339" marB="0" anchor="ctr">
                    <a:lnL w="190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5A5B5D"/>
                    </a:solidFill>
                  </a:tcPr>
                </a:tc>
                <a:tc>
                  <a:txBody>
                    <a:bodyPr/>
                    <a:lstStyle/>
                    <a:p>
                      <a:pPr algn="ctr" rtl="0" fontAlgn="ctr"/>
                      <a:r>
                        <a:rPr lang="en-US" sz="1100" b="1" i="0" u="none" strike="noStrike">
                          <a:solidFill>
                            <a:srgbClr val="FFFFFF"/>
                          </a:solidFill>
                          <a:effectLst/>
                          <a:latin typeface="Calibri"/>
                        </a:rPr>
                        <a:t>4&amp;5 Star Jobs</a:t>
                      </a:r>
                    </a:p>
                  </a:txBody>
                  <a:tcPr marL="8339" marR="8339" marT="8339"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5A5B5D"/>
                    </a:solidFill>
                  </a:tcPr>
                </a:tc>
                <a:tc>
                  <a:txBody>
                    <a:bodyPr/>
                    <a:lstStyle/>
                    <a:p>
                      <a:pPr algn="ctr" rtl="0" fontAlgn="ctr"/>
                      <a:r>
                        <a:rPr lang="en-US" sz="1100" b="1" i="0" u="none" strike="noStrike">
                          <a:solidFill>
                            <a:srgbClr val="FFFFFF"/>
                          </a:solidFill>
                          <a:effectLst/>
                          <a:latin typeface="Calibri"/>
                        </a:rPr>
                        <a:t>% 4 &amp;5 Star Jobs</a:t>
                      </a:r>
                    </a:p>
                  </a:txBody>
                  <a:tcPr marL="8339" marR="8339" marT="8339" marB="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5A5B5D"/>
                    </a:solidFill>
                  </a:tcPr>
                </a:tc>
              </a:tr>
              <a:tr h="187036">
                <a:tc>
                  <a:txBody>
                    <a:bodyPr/>
                    <a:lstStyle/>
                    <a:p>
                      <a:pPr algn="l" rtl="0" fontAlgn="b"/>
                      <a:r>
                        <a:rPr lang="en-US" sz="1000" b="0" i="0" u="none" strike="noStrike">
                          <a:solidFill>
                            <a:srgbClr val="000000"/>
                          </a:solidFill>
                          <a:effectLst/>
                          <a:latin typeface="Calibri"/>
                        </a:rPr>
                        <a:t>Health Science</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60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3E383"/>
                    </a:solidFill>
                  </a:tcPr>
                </a:tc>
                <a:tc>
                  <a:txBody>
                    <a:bodyPr/>
                    <a:lstStyle/>
                    <a:p>
                      <a:pPr algn="ctr" fontAlgn="b"/>
                      <a:r>
                        <a:rPr lang="en-US" sz="1000" b="0" i="0" u="none" strike="noStrike">
                          <a:solidFill>
                            <a:srgbClr val="000000"/>
                          </a:solidFill>
                          <a:effectLst/>
                          <a:latin typeface="Calibri"/>
                        </a:rPr>
                        <a:t>130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BAD780"/>
                    </a:solidFill>
                  </a:tcPr>
                </a:tc>
                <a:tc>
                  <a:txBody>
                    <a:bodyPr/>
                    <a:lstStyle/>
                    <a:p>
                      <a:pPr algn="ctr" fontAlgn="b"/>
                      <a:r>
                        <a:rPr lang="en-US" sz="1000" b="0" i="0" u="none" strike="noStrike">
                          <a:solidFill>
                            <a:srgbClr val="000000"/>
                          </a:solidFill>
                          <a:effectLst/>
                          <a:latin typeface="Calibri"/>
                        </a:rPr>
                        <a:t>30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4E884"/>
                    </a:solidFill>
                  </a:tcPr>
                </a:tc>
                <a:tc>
                  <a:txBody>
                    <a:bodyPr/>
                    <a:lstStyle/>
                    <a:p>
                      <a:pPr algn="ctr" fontAlgn="b"/>
                      <a:r>
                        <a:rPr lang="en-US" sz="1000" b="0" i="0" u="none" strike="noStrike">
                          <a:solidFill>
                            <a:srgbClr val="000000"/>
                          </a:solidFill>
                          <a:effectLst/>
                          <a:latin typeface="Calibri"/>
                        </a:rPr>
                        <a:t>60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3E383"/>
                    </a:solidFill>
                  </a:tcPr>
                </a:tc>
                <a:tc>
                  <a:txBody>
                    <a:bodyPr/>
                    <a:lstStyle/>
                    <a:p>
                      <a:pPr algn="ctr" fontAlgn="b"/>
                      <a:r>
                        <a:rPr lang="en-US" sz="1000" b="0" i="0" u="none" strike="noStrike">
                          <a:solidFill>
                            <a:srgbClr val="000000"/>
                          </a:solidFill>
                          <a:effectLst/>
                          <a:latin typeface="Calibri"/>
                        </a:rPr>
                        <a:t>230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80C77D"/>
                    </a:solidFill>
                  </a:tcPr>
                </a:tc>
                <a:tc>
                  <a:txBody>
                    <a:bodyPr/>
                    <a:lstStyle/>
                    <a:p>
                      <a:pPr algn="ctr" fontAlgn="b"/>
                      <a:r>
                        <a:rPr lang="en-US" sz="1000" b="0" i="0" u="none" strike="noStrike">
                          <a:solidFill>
                            <a:srgbClr val="000000"/>
                          </a:solidFill>
                          <a:effectLst/>
                          <a:latin typeface="Calibri"/>
                        </a:rPr>
                        <a:t>290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63BE7B"/>
                    </a:solidFill>
                  </a:tcPr>
                </a:tc>
                <a:tc>
                  <a:txBody>
                    <a:bodyPr/>
                    <a:lstStyle/>
                    <a:p>
                      <a:pPr algn="ctr" fontAlgn="b"/>
                      <a:r>
                        <a:rPr lang="en-US" sz="1000" b="0" i="0" u="none" strike="noStrike">
                          <a:solidFill>
                            <a:srgbClr val="000000"/>
                          </a:solidFill>
                          <a:effectLst/>
                          <a:latin typeface="Calibri"/>
                        </a:rPr>
                        <a:t>50%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CBDC81"/>
                    </a:solidFill>
                  </a:tcPr>
                </a:tc>
              </a:tr>
              <a:tr h="178130">
                <a:tc>
                  <a:txBody>
                    <a:bodyPr/>
                    <a:lstStyle/>
                    <a:p>
                      <a:pPr algn="l" rtl="0" fontAlgn="b"/>
                      <a:r>
                        <a:rPr lang="en-US" sz="1000" b="0" i="0" u="none" strike="noStrike">
                          <a:solidFill>
                            <a:srgbClr val="000000"/>
                          </a:solidFill>
                          <a:effectLst/>
                          <a:latin typeface="Calibri"/>
                        </a:rPr>
                        <a:t>Business Management &amp; Administration</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240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BC57D"/>
                    </a:solidFill>
                  </a:tcPr>
                </a:tc>
                <a:tc>
                  <a:txBody>
                    <a:bodyPr/>
                    <a:lstStyle/>
                    <a:p>
                      <a:pPr algn="ctr" fontAlgn="b"/>
                      <a:r>
                        <a:rPr lang="en-US" sz="1000" b="0" i="0" u="none" strike="noStrike">
                          <a:solidFill>
                            <a:srgbClr val="000000"/>
                          </a:solidFill>
                          <a:effectLst/>
                          <a:latin typeface="Calibri"/>
                        </a:rPr>
                        <a:t>150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AFD480"/>
                    </a:solidFill>
                  </a:tcPr>
                </a:tc>
                <a:tc>
                  <a:txBody>
                    <a:bodyPr/>
                    <a:lstStyle/>
                    <a:p>
                      <a:pPr algn="ctr" fontAlgn="b"/>
                      <a:r>
                        <a:rPr lang="en-US" sz="1000" b="0" i="0" u="none" strike="noStrike">
                          <a:solidFill>
                            <a:srgbClr val="000000"/>
                          </a:solidFill>
                          <a:effectLst/>
                          <a:latin typeface="Calibri"/>
                        </a:rPr>
                        <a:t>40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EE683"/>
                    </a:solidFill>
                  </a:tcPr>
                </a:tc>
                <a:tc>
                  <a:txBody>
                    <a:bodyPr/>
                    <a:lstStyle/>
                    <a:p>
                      <a:pPr algn="ctr" fontAlgn="b"/>
                      <a:r>
                        <a:rPr lang="en-US" sz="1000" b="0" i="0" u="none" strike="noStrike">
                          <a:solidFill>
                            <a:srgbClr val="000000"/>
                          </a:solidFill>
                          <a:effectLst/>
                          <a:latin typeface="Calibri"/>
                        </a:rPr>
                        <a:t>190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98CE7F"/>
                    </a:solidFill>
                  </a:tcPr>
                </a:tc>
                <a:tc>
                  <a:txBody>
                    <a:bodyPr/>
                    <a:lstStyle/>
                    <a:p>
                      <a:pPr algn="ctr" fontAlgn="b"/>
                      <a:r>
                        <a:rPr lang="en-US" sz="1000" b="0" i="0" u="none" strike="noStrike">
                          <a:solidFill>
                            <a:srgbClr val="000000"/>
                          </a:solidFill>
                          <a:effectLst/>
                          <a:latin typeface="Calibri"/>
                        </a:rPr>
                        <a:t>100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CCDD82"/>
                    </a:solidFill>
                  </a:tcPr>
                </a:tc>
                <a:tc>
                  <a:txBody>
                    <a:bodyPr/>
                    <a:lstStyle/>
                    <a:p>
                      <a:pPr algn="ctr" fontAlgn="b"/>
                      <a:r>
                        <a:rPr lang="en-US" sz="1000" b="0" i="0" u="none" strike="noStrike">
                          <a:solidFill>
                            <a:srgbClr val="000000"/>
                          </a:solidFill>
                          <a:effectLst/>
                          <a:latin typeface="Calibri"/>
                        </a:rPr>
                        <a:t>290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63BE7B"/>
                    </a:solidFill>
                  </a:tcPr>
                </a:tc>
                <a:tc>
                  <a:txBody>
                    <a:bodyPr/>
                    <a:lstStyle/>
                    <a:p>
                      <a:pPr algn="ctr" fontAlgn="b"/>
                      <a:r>
                        <a:rPr lang="en-US" sz="1000" b="0" i="0" u="none" strike="noStrike">
                          <a:solidFill>
                            <a:srgbClr val="000000"/>
                          </a:solidFill>
                          <a:effectLst/>
                          <a:latin typeface="Calibri"/>
                        </a:rPr>
                        <a:t>38%</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6E984"/>
                    </a:solidFill>
                  </a:tcPr>
                </a:tc>
              </a:tr>
              <a:tr h="178130">
                <a:tc>
                  <a:txBody>
                    <a:bodyPr/>
                    <a:lstStyle/>
                    <a:p>
                      <a:pPr algn="l" rtl="0" fontAlgn="b"/>
                      <a:r>
                        <a:rPr lang="en-US" sz="1000" b="0" i="0" u="none" strike="noStrike">
                          <a:solidFill>
                            <a:srgbClr val="000000"/>
                          </a:solidFill>
                          <a:effectLst/>
                          <a:latin typeface="Calibri"/>
                        </a:rPr>
                        <a:t>Transportation, Distribution &amp; Logistics</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20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AEA84"/>
                    </a:solidFill>
                  </a:tcPr>
                </a:tc>
                <a:tc>
                  <a:txBody>
                    <a:bodyPr/>
                    <a:lstStyle/>
                    <a:p>
                      <a:pPr algn="ctr" fontAlgn="b"/>
                      <a:r>
                        <a:rPr lang="en-US" sz="1000" b="0" i="0" u="none" strike="noStrike">
                          <a:solidFill>
                            <a:srgbClr val="000000"/>
                          </a:solidFill>
                          <a:effectLst/>
                          <a:latin typeface="Calibri"/>
                        </a:rPr>
                        <a:t>130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BAD780"/>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160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A9D27F"/>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160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B5D680"/>
                    </a:solidFill>
                  </a:tcPr>
                </a:tc>
                <a:tc>
                  <a:txBody>
                    <a:bodyPr/>
                    <a:lstStyle/>
                    <a:p>
                      <a:pPr algn="ctr" fontAlgn="b"/>
                      <a:r>
                        <a:rPr lang="en-US" sz="1000" b="0" i="0" u="none" strike="noStrike">
                          <a:solidFill>
                            <a:srgbClr val="000000"/>
                          </a:solidFill>
                          <a:effectLst/>
                          <a:latin typeface="Calibri"/>
                        </a:rPr>
                        <a:t>52%</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C6DB81"/>
                    </a:solidFill>
                  </a:tcPr>
                </a:tc>
              </a:tr>
              <a:tr h="178130">
                <a:tc>
                  <a:txBody>
                    <a:bodyPr/>
                    <a:lstStyle/>
                    <a:p>
                      <a:pPr algn="l" rtl="0" fontAlgn="b"/>
                      <a:r>
                        <a:rPr lang="en-US" sz="1000" b="0" i="0" u="none" strike="noStrike">
                          <a:solidFill>
                            <a:srgbClr val="000000"/>
                          </a:solidFill>
                          <a:effectLst/>
                          <a:latin typeface="Calibri"/>
                        </a:rPr>
                        <a:t>Architecture &amp; Construction</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20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AEA84"/>
                    </a:solidFill>
                  </a:tcPr>
                </a:tc>
                <a:tc>
                  <a:txBody>
                    <a:bodyPr/>
                    <a:lstStyle/>
                    <a:p>
                      <a:pPr algn="ctr" fontAlgn="b"/>
                      <a:r>
                        <a:rPr lang="en-US" sz="1000" b="0" i="0" u="none" strike="noStrike">
                          <a:solidFill>
                            <a:srgbClr val="000000"/>
                          </a:solidFill>
                          <a:effectLst/>
                          <a:latin typeface="Calibri"/>
                        </a:rPr>
                        <a:t>40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EE683"/>
                    </a:solidFill>
                  </a:tcPr>
                </a:tc>
                <a:tc>
                  <a:txBody>
                    <a:bodyPr/>
                    <a:lstStyle/>
                    <a:p>
                      <a:pPr algn="ctr" fontAlgn="b"/>
                      <a:r>
                        <a:rPr lang="en-US" sz="1000" b="0" i="0" u="none" strike="noStrike">
                          <a:solidFill>
                            <a:srgbClr val="000000"/>
                          </a:solidFill>
                          <a:effectLst/>
                          <a:latin typeface="Calibri"/>
                        </a:rPr>
                        <a:t>110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C6DB81"/>
                    </a:solidFill>
                  </a:tcPr>
                </a:tc>
                <a:tc>
                  <a:txBody>
                    <a:bodyPr/>
                    <a:lstStyle/>
                    <a:p>
                      <a:pPr algn="ctr" fontAlgn="b"/>
                      <a:r>
                        <a:rPr lang="en-US" sz="1000" b="0" i="0" u="none" strike="noStrike">
                          <a:solidFill>
                            <a:srgbClr val="000000"/>
                          </a:solidFill>
                          <a:effectLst/>
                          <a:latin typeface="Calibri"/>
                        </a:rPr>
                        <a:t>20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AEA84"/>
                    </a:solidFill>
                  </a:tcPr>
                </a:tc>
                <a:tc>
                  <a:txBody>
                    <a:bodyPr/>
                    <a:lstStyle/>
                    <a:p>
                      <a:pPr algn="ctr" fontAlgn="b"/>
                      <a:r>
                        <a:rPr lang="en-US" sz="1000" b="0" i="0" u="none" strike="noStrike">
                          <a:solidFill>
                            <a:srgbClr val="000000"/>
                          </a:solidFill>
                          <a:effectLst/>
                          <a:latin typeface="Calibri"/>
                        </a:rPr>
                        <a:t>130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C7DB81"/>
                    </a:solidFill>
                  </a:tcPr>
                </a:tc>
                <a:tc>
                  <a:txBody>
                    <a:bodyPr/>
                    <a:lstStyle/>
                    <a:p>
                      <a:pPr algn="ctr" fontAlgn="b"/>
                      <a:r>
                        <a:rPr lang="en-US" sz="1000" b="0" i="0" u="none" strike="noStrike" dirty="0">
                          <a:solidFill>
                            <a:srgbClr val="000000"/>
                          </a:solidFill>
                          <a:effectLst/>
                          <a:latin typeface="Calibri"/>
                        </a:rPr>
                        <a:t>65%</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97CD7E"/>
                    </a:solidFill>
                  </a:tcPr>
                </a:tc>
              </a:tr>
              <a:tr h="178130">
                <a:tc>
                  <a:txBody>
                    <a:bodyPr/>
                    <a:lstStyle/>
                    <a:p>
                      <a:pPr algn="l" rtl="0" fontAlgn="b"/>
                      <a:r>
                        <a:rPr lang="en-US" sz="1000" b="0" i="0" u="none" strike="noStrike">
                          <a:solidFill>
                            <a:srgbClr val="000000"/>
                          </a:solidFill>
                          <a:effectLst/>
                          <a:latin typeface="Calibri"/>
                        </a:rPr>
                        <a:t>Manufacturing</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10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FEB84"/>
                    </a:solidFill>
                  </a:tcPr>
                </a:tc>
                <a:tc>
                  <a:txBody>
                    <a:bodyPr/>
                    <a:lstStyle/>
                    <a:p>
                      <a:pPr algn="ctr" fontAlgn="b"/>
                      <a:r>
                        <a:rPr lang="en-US" sz="1000" b="0" i="0" u="none" strike="noStrike">
                          <a:solidFill>
                            <a:srgbClr val="000000"/>
                          </a:solidFill>
                          <a:effectLst/>
                          <a:latin typeface="Calibri"/>
                        </a:rPr>
                        <a:t>10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FEB84"/>
                    </a:solidFill>
                  </a:tcPr>
                </a:tc>
                <a:tc>
                  <a:txBody>
                    <a:bodyPr/>
                    <a:lstStyle/>
                    <a:p>
                      <a:pPr algn="ctr" fontAlgn="b"/>
                      <a:r>
                        <a:rPr lang="en-US" sz="1000" b="0" i="0" u="none" strike="noStrike">
                          <a:solidFill>
                            <a:srgbClr val="000000"/>
                          </a:solidFill>
                          <a:effectLst/>
                          <a:latin typeface="Calibri"/>
                        </a:rPr>
                        <a:t>100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CCDD82"/>
                    </a:solidFill>
                  </a:tcPr>
                </a:tc>
                <a:tc>
                  <a:txBody>
                    <a:bodyPr/>
                    <a:lstStyle/>
                    <a:p>
                      <a:pPr algn="ctr" fontAlgn="b"/>
                      <a:r>
                        <a:rPr lang="en-US" sz="1000" b="0" i="0" u="none" strike="noStrike">
                          <a:solidFill>
                            <a:srgbClr val="000000"/>
                          </a:solidFill>
                          <a:effectLst/>
                          <a:latin typeface="Calibri"/>
                        </a:rPr>
                        <a:t>20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AEA84"/>
                    </a:solidFill>
                  </a:tcPr>
                </a:tc>
                <a:tc>
                  <a:txBody>
                    <a:bodyPr/>
                    <a:lstStyle/>
                    <a:p>
                      <a:pPr algn="ctr" fontAlgn="b"/>
                      <a:r>
                        <a:rPr lang="en-US" sz="1000" b="0" i="0" u="none" strike="noStrike">
                          <a:solidFill>
                            <a:srgbClr val="000000"/>
                          </a:solidFill>
                          <a:effectLst/>
                          <a:latin typeface="Calibri"/>
                        </a:rPr>
                        <a:t>120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CEDD82"/>
                    </a:solidFill>
                  </a:tcPr>
                </a:tc>
                <a:tc>
                  <a:txBody>
                    <a:bodyPr/>
                    <a:lstStyle/>
                    <a:p>
                      <a:pPr algn="ctr" fontAlgn="b"/>
                      <a:r>
                        <a:rPr lang="en-US" sz="1000" b="0" i="0" u="none" strike="noStrike" dirty="0">
                          <a:solidFill>
                            <a:srgbClr val="000000"/>
                          </a:solidFill>
                          <a:effectLst/>
                          <a:latin typeface="Calibri"/>
                        </a:rPr>
                        <a:t>80%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63BE7B"/>
                    </a:solidFill>
                  </a:tcPr>
                </a:tc>
              </a:tr>
              <a:tr h="178130">
                <a:tc>
                  <a:txBody>
                    <a:bodyPr/>
                    <a:lstStyle/>
                    <a:p>
                      <a:pPr algn="l" rtl="0" fontAlgn="b"/>
                      <a:r>
                        <a:rPr lang="en-US" sz="1000" b="0" i="0" u="none" strike="noStrike">
                          <a:solidFill>
                            <a:srgbClr val="000000"/>
                          </a:solidFill>
                          <a:effectLst/>
                          <a:latin typeface="Calibri"/>
                        </a:rPr>
                        <a:t>Marketing</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170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A3D17F"/>
                    </a:solidFill>
                  </a:tcPr>
                </a:tc>
                <a:tc>
                  <a:txBody>
                    <a:bodyPr/>
                    <a:lstStyle/>
                    <a:p>
                      <a:pPr algn="ctr" fontAlgn="b"/>
                      <a:r>
                        <a:rPr lang="en-US" sz="1000" b="0" i="0" u="none" strike="noStrike">
                          <a:solidFill>
                            <a:srgbClr val="000000"/>
                          </a:solidFill>
                          <a:effectLst/>
                          <a:latin typeface="Calibri"/>
                        </a:rPr>
                        <a:t>80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7E082"/>
                    </a:solidFill>
                  </a:tcPr>
                </a:tc>
                <a:tc>
                  <a:txBody>
                    <a:bodyPr/>
                    <a:lstStyle/>
                    <a:p>
                      <a:pPr algn="ctr" fontAlgn="b"/>
                      <a:r>
                        <a:rPr lang="en-US" sz="1000" b="0" i="0" u="none" strike="noStrike">
                          <a:solidFill>
                            <a:srgbClr val="000000"/>
                          </a:solidFill>
                          <a:effectLst/>
                          <a:latin typeface="Calibri"/>
                        </a:rPr>
                        <a:t>40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EE683"/>
                    </a:solidFill>
                  </a:tcPr>
                </a:tc>
                <a:tc>
                  <a:txBody>
                    <a:bodyPr/>
                    <a:lstStyle/>
                    <a:p>
                      <a:pPr algn="ctr" fontAlgn="b"/>
                      <a:r>
                        <a:rPr lang="en-US" sz="1000" b="0" i="0" u="none" strike="noStrike">
                          <a:solidFill>
                            <a:srgbClr val="000000"/>
                          </a:solidFill>
                          <a:effectLst/>
                          <a:latin typeface="Calibri"/>
                        </a:rPr>
                        <a:t>120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CEDD82"/>
                    </a:solidFill>
                  </a:tcPr>
                </a:tc>
                <a:tc>
                  <a:txBody>
                    <a:bodyPr/>
                    <a:lstStyle/>
                    <a:p>
                      <a:pPr algn="ctr" fontAlgn="b"/>
                      <a:r>
                        <a:rPr lang="en-US" sz="1000" b="0" i="0" u="none" strike="noStrike">
                          <a:solidFill>
                            <a:srgbClr val="000000"/>
                          </a:solidFill>
                          <a:effectLst/>
                          <a:latin typeface="Calibri"/>
                        </a:rPr>
                        <a:t>36%</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AEA84"/>
                    </a:solidFill>
                  </a:tcPr>
                </a:tc>
              </a:tr>
              <a:tr h="178130">
                <a:tc>
                  <a:txBody>
                    <a:bodyPr/>
                    <a:lstStyle/>
                    <a:p>
                      <a:pPr algn="l" rtl="0" fontAlgn="b"/>
                      <a:r>
                        <a:rPr lang="en-US" sz="1000" b="0" i="0" u="none" strike="noStrike">
                          <a:solidFill>
                            <a:srgbClr val="000000"/>
                          </a:solidFill>
                          <a:effectLst/>
                          <a:latin typeface="Calibri"/>
                        </a:rPr>
                        <a:t>Law, Public Safety, Corrections &amp; Security</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20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AEA84"/>
                    </a:solidFill>
                  </a:tcPr>
                </a:tc>
                <a:tc>
                  <a:txBody>
                    <a:bodyPr/>
                    <a:lstStyle/>
                    <a:p>
                      <a:pPr algn="ctr" fontAlgn="b"/>
                      <a:r>
                        <a:rPr lang="en-US" sz="1000" b="0" i="0" u="none" strike="noStrike">
                          <a:solidFill>
                            <a:srgbClr val="000000"/>
                          </a:solidFill>
                          <a:effectLst/>
                          <a:latin typeface="Calibri"/>
                        </a:rPr>
                        <a:t>70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DE182"/>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70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DE683"/>
                    </a:solidFill>
                  </a:tcPr>
                </a:tc>
                <a:tc>
                  <a:txBody>
                    <a:bodyPr/>
                    <a:lstStyle/>
                    <a:p>
                      <a:pPr algn="ctr" fontAlgn="b"/>
                      <a:r>
                        <a:rPr lang="en-US" sz="1000" b="0" i="0" u="none" strike="noStrike">
                          <a:solidFill>
                            <a:srgbClr val="000000"/>
                          </a:solidFill>
                          <a:effectLst/>
                          <a:latin typeface="Calibri"/>
                        </a:rPr>
                        <a:t>58%</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AED480"/>
                    </a:solidFill>
                  </a:tcPr>
                </a:tc>
              </a:tr>
              <a:tr h="178130">
                <a:tc>
                  <a:txBody>
                    <a:bodyPr/>
                    <a:lstStyle/>
                    <a:p>
                      <a:pPr algn="l" rtl="0" fontAlgn="b"/>
                      <a:r>
                        <a:rPr lang="en-US" sz="1000" b="0" i="0" u="none" strike="noStrike">
                          <a:solidFill>
                            <a:srgbClr val="000000"/>
                          </a:solidFill>
                          <a:effectLst/>
                          <a:latin typeface="Calibri"/>
                        </a:rPr>
                        <a:t>Finance</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50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8E583"/>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20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AEA84"/>
                    </a:solidFill>
                  </a:tcPr>
                </a:tc>
                <a:tc>
                  <a:txBody>
                    <a:bodyPr/>
                    <a:lstStyle/>
                    <a:p>
                      <a:pPr algn="ctr" fontAlgn="b"/>
                      <a:r>
                        <a:rPr lang="en-US" sz="1000" b="0" i="0" u="none" strike="noStrike">
                          <a:solidFill>
                            <a:srgbClr val="000000"/>
                          </a:solidFill>
                          <a:effectLst/>
                          <a:latin typeface="Calibri"/>
                        </a:rPr>
                        <a:t>30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4E884"/>
                    </a:solidFill>
                  </a:tcPr>
                </a:tc>
                <a:tc>
                  <a:txBody>
                    <a:bodyPr/>
                    <a:lstStyle/>
                    <a:p>
                      <a:pPr algn="ctr" fontAlgn="b"/>
                      <a:r>
                        <a:rPr lang="en-US" sz="1000" b="0" i="0" u="none" strike="noStrike">
                          <a:solidFill>
                            <a:srgbClr val="000000"/>
                          </a:solidFill>
                          <a:effectLst/>
                          <a:latin typeface="Calibri"/>
                        </a:rPr>
                        <a:t>50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9EA84"/>
                    </a:solidFill>
                  </a:tcPr>
                </a:tc>
                <a:tc>
                  <a:txBody>
                    <a:bodyPr/>
                    <a:lstStyle/>
                    <a:p>
                      <a:pPr algn="ctr" fontAlgn="b"/>
                      <a:r>
                        <a:rPr lang="en-US" sz="1000" b="0" i="0" u="none" strike="noStrike">
                          <a:solidFill>
                            <a:srgbClr val="000000"/>
                          </a:solidFill>
                          <a:effectLst/>
                          <a:latin typeface="Calibri"/>
                        </a:rPr>
                        <a:t>33%</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EE582"/>
                    </a:solidFill>
                  </a:tcPr>
                </a:tc>
              </a:tr>
              <a:tr h="178130">
                <a:tc>
                  <a:txBody>
                    <a:bodyPr/>
                    <a:lstStyle/>
                    <a:p>
                      <a:pPr algn="l" rtl="0" fontAlgn="b"/>
                      <a:r>
                        <a:rPr lang="en-US" sz="1000" b="0" i="0" u="none" strike="noStrike">
                          <a:solidFill>
                            <a:srgbClr val="000000"/>
                          </a:solidFill>
                          <a:effectLst/>
                          <a:latin typeface="Calibri"/>
                        </a:rPr>
                        <a:t>Hospitality &amp; Tourism</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280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63BE7B"/>
                    </a:solidFill>
                  </a:tcPr>
                </a:tc>
                <a:tc>
                  <a:txBody>
                    <a:bodyPr/>
                    <a:lstStyle/>
                    <a:p>
                      <a:pPr algn="ctr" fontAlgn="b"/>
                      <a:r>
                        <a:rPr lang="en-US" sz="1000" b="0" i="0" u="none" strike="noStrike">
                          <a:solidFill>
                            <a:srgbClr val="000000"/>
                          </a:solidFill>
                          <a:effectLst/>
                          <a:latin typeface="Calibri"/>
                        </a:rPr>
                        <a:t>220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86C97E"/>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30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4E884"/>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30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DCA7D"/>
                    </a:solidFill>
                  </a:tcPr>
                </a:tc>
                <a:tc>
                  <a:txBody>
                    <a:bodyPr/>
                    <a:lstStyle/>
                    <a:p>
                      <a:pPr algn="ctr" fontAlgn="b"/>
                      <a:r>
                        <a:rPr lang="en-US" sz="1000" b="0" i="0" u="none" strike="noStrike">
                          <a:solidFill>
                            <a:srgbClr val="000000"/>
                          </a:solidFill>
                          <a:effectLst/>
                          <a:latin typeface="Calibri"/>
                        </a:rPr>
                        <a:t>6%</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97D6E"/>
                    </a:solidFill>
                  </a:tcPr>
                </a:tc>
              </a:tr>
              <a:tr h="178130">
                <a:tc>
                  <a:txBody>
                    <a:bodyPr/>
                    <a:lstStyle/>
                    <a:p>
                      <a:pPr algn="l" rtl="0" fontAlgn="b"/>
                      <a:r>
                        <a:rPr lang="en-US" sz="1000" b="0" i="0" u="none" strike="noStrike">
                          <a:solidFill>
                            <a:srgbClr val="000000"/>
                          </a:solidFill>
                          <a:effectLst/>
                          <a:latin typeface="Calibri"/>
                        </a:rPr>
                        <a:t>Human Services</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130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BAD780"/>
                    </a:solidFill>
                  </a:tcPr>
                </a:tc>
                <a:tc>
                  <a:txBody>
                    <a:bodyPr/>
                    <a:lstStyle/>
                    <a:p>
                      <a:pPr algn="ctr" fontAlgn="b"/>
                      <a:r>
                        <a:rPr lang="en-US" sz="1000" b="0" i="0" u="none" strike="noStrike">
                          <a:solidFill>
                            <a:srgbClr val="000000"/>
                          </a:solidFill>
                          <a:effectLst/>
                          <a:latin typeface="Calibri"/>
                        </a:rPr>
                        <a:t>40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EE683"/>
                    </a:solidFill>
                  </a:tcPr>
                </a:tc>
                <a:tc>
                  <a:txBody>
                    <a:bodyPr/>
                    <a:lstStyle/>
                    <a:p>
                      <a:pPr algn="ctr" fontAlgn="b"/>
                      <a:r>
                        <a:rPr lang="en-US" sz="1000" b="0" i="0" u="none" strike="noStrike">
                          <a:solidFill>
                            <a:srgbClr val="000000"/>
                          </a:solidFill>
                          <a:effectLst/>
                          <a:latin typeface="Calibri"/>
                        </a:rPr>
                        <a:t>10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FEB84"/>
                    </a:solidFill>
                  </a:tcPr>
                </a:tc>
                <a:tc>
                  <a:txBody>
                    <a:bodyPr/>
                    <a:lstStyle/>
                    <a:p>
                      <a:pPr algn="ctr" fontAlgn="b"/>
                      <a:r>
                        <a:rPr lang="en-US" sz="1000" b="0" i="0" u="none" strike="noStrike">
                          <a:solidFill>
                            <a:srgbClr val="000000"/>
                          </a:solidFill>
                          <a:effectLst/>
                          <a:latin typeface="Calibri"/>
                        </a:rPr>
                        <a:t>10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FEB84"/>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10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98971"/>
                    </a:solidFill>
                  </a:tcPr>
                </a:tc>
                <a:tc>
                  <a:txBody>
                    <a:bodyPr/>
                    <a:lstStyle/>
                    <a:p>
                      <a:pPr algn="ctr" fontAlgn="b"/>
                      <a:r>
                        <a:rPr lang="en-US" sz="1000" b="0" i="0" u="none" strike="noStrike">
                          <a:solidFill>
                            <a:srgbClr val="000000"/>
                          </a:solidFill>
                          <a:effectLst/>
                          <a:latin typeface="Calibri"/>
                        </a:rPr>
                        <a:t>4%</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796E"/>
                    </a:solidFill>
                  </a:tcPr>
                </a:tc>
              </a:tr>
              <a:tr h="178130">
                <a:tc>
                  <a:txBody>
                    <a:bodyPr/>
                    <a:lstStyle/>
                    <a:p>
                      <a:pPr algn="l" rtl="0" fontAlgn="b"/>
                      <a:r>
                        <a:rPr lang="en-US" sz="1000" b="0" i="0" u="none" strike="noStrike">
                          <a:solidFill>
                            <a:srgbClr val="000000"/>
                          </a:solidFill>
                          <a:effectLst/>
                          <a:latin typeface="Calibri"/>
                        </a:rPr>
                        <a:t>Agriculture, Food &amp; Natural Resources</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30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4E884"/>
                    </a:solidFill>
                  </a:tcPr>
                </a:tc>
                <a:tc>
                  <a:txBody>
                    <a:bodyPr/>
                    <a:lstStyle/>
                    <a:p>
                      <a:pPr algn="ctr" fontAlgn="b"/>
                      <a:r>
                        <a:rPr lang="en-US" sz="1000" b="0" i="0" u="none" strike="noStrike">
                          <a:solidFill>
                            <a:srgbClr val="000000"/>
                          </a:solidFill>
                          <a:effectLst/>
                          <a:latin typeface="Calibri"/>
                        </a:rPr>
                        <a:t>20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AEA84"/>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dirty="0">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r>
              <a:tr h="178130">
                <a:tc>
                  <a:txBody>
                    <a:bodyPr/>
                    <a:lstStyle/>
                    <a:p>
                      <a:pPr algn="l" rtl="0" fontAlgn="b"/>
                      <a:r>
                        <a:rPr lang="en-US" sz="1000" b="0" i="0" u="none" strike="noStrike">
                          <a:solidFill>
                            <a:srgbClr val="000000"/>
                          </a:solidFill>
                          <a:effectLst/>
                          <a:latin typeface="Calibri"/>
                        </a:rPr>
                        <a:t>Arts, Audio/Video Technology &amp; Communications</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dirty="0" smtClean="0">
                          <a:solidFill>
                            <a:srgbClr val="000000"/>
                          </a:solidFill>
                          <a:effectLst/>
                          <a:latin typeface="Calibri"/>
                        </a:rPr>
                        <a:t>0%</a:t>
                      </a:r>
                      <a:endParaRPr lang="en-US" sz="1000" b="0" i="0" u="none" strike="noStrike" dirty="0">
                        <a:solidFill>
                          <a:srgbClr val="000000"/>
                        </a:solidFill>
                        <a:effectLst/>
                        <a:latin typeface="Calibri"/>
                      </a:endParaRP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r>
              <a:tr h="178130">
                <a:tc>
                  <a:txBody>
                    <a:bodyPr/>
                    <a:lstStyle/>
                    <a:p>
                      <a:pPr algn="l" rtl="0" fontAlgn="b"/>
                      <a:r>
                        <a:rPr lang="en-US" sz="1000" b="0" i="0" u="none" strike="noStrike">
                          <a:solidFill>
                            <a:srgbClr val="000000"/>
                          </a:solidFill>
                          <a:effectLst/>
                          <a:latin typeface="Calibri"/>
                        </a:rPr>
                        <a:t>Education &amp; Training</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40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EE683"/>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10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FEB84"/>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r>
              <a:tr h="178130">
                <a:tc>
                  <a:txBody>
                    <a:bodyPr/>
                    <a:lstStyle/>
                    <a:p>
                      <a:pPr algn="l" rtl="0" fontAlgn="b"/>
                      <a:r>
                        <a:rPr lang="en-US" sz="1000" b="0" i="0" u="none" strike="noStrike">
                          <a:solidFill>
                            <a:srgbClr val="000000"/>
                          </a:solidFill>
                          <a:effectLst/>
                          <a:latin typeface="Calibri"/>
                        </a:rPr>
                        <a:t>Science, Technology, Engineering &amp; Mathematics</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dirty="0" smtClean="0">
                          <a:solidFill>
                            <a:srgbClr val="000000"/>
                          </a:solidFill>
                          <a:effectLst/>
                          <a:latin typeface="Calibri"/>
                        </a:rPr>
                        <a:t>0%</a:t>
                      </a:r>
                      <a:endParaRPr lang="en-US" sz="1000" b="0" i="0" u="none" strike="noStrike" dirty="0">
                        <a:solidFill>
                          <a:srgbClr val="000000"/>
                        </a:solidFill>
                        <a:effectLst/>
                        <a:latin typeface="Calibri"/>
                      </a:endParaRP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r>
              <a:tr h="178130">
                <a:tc>
                  <a:txBody>
                    <a:bodyPr/>
                    <a:lstStyle/>
                    <a:p>
                      <a:pPr algn="l" rtl="0" fontAlgn="b"/>
                      <a:r>
                        <a:rPr lang="en-US" sz="1000" b="0" i="0" u="none" strike="noStrike">
                          <a:solidFill>
                            <a:srgbClr val="000000"/>
                          </a:solidFill>
                          <a:effectLst/>
                          <a:latin typeface="Calibri"/>
                        </a:rPr>
                        <a:t>Government &amp; Public Adminstration</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20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AEA84"/>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r>
              <a:tr h="187036">
                <a:tc>
                  <a:txBody>
                    <a:bodyPr/>
                    <a:lstStyle/>
                    <a:p>
                      <a:pPr algn="l" rtl="0" fontAlgn="b"/>
                      <a:r>
                        <a:rPr lang="en-US" sz="1000" b="0" i="0" u="none" strike="noStrike">
                          <a:solidFill>
                            <a:srgbClr val="000000"/>
                          </a:solidFill>
                          <a:effectLst/>
                          <a:latin typeface="Calibri"/>
                        </a:rPr>
                        <a:t>Information Technology</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r>
              <a:tr h="187036">
                <a:tc>
                  <a:txBody>
                    <a:bodyPr/>
                    <a:lstStyle/>
                    <a:p>
                      <a:pPr algn="l" rtl="0" fontAlgn="b"/>
                      <a:r>
                        <a:rPr lang="en-US" sz="1000" b="1" i="0" u="none" strike="noStrike">
                          <a:solidFill>
                            <a:srgbClr val="FFFFFF"/>
                          </a:solidFill>
                          <a:effectLst/>
                          <a:latin typeface="Calibri"/>
                        </a:rPr>
                        <a:t>Total</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4F81BD"/>
                    </a:solidFill>
                  </a:tcPr>
                </a:tc>
                <a:tc>
                  <a:txBody>
                    <a:bodyPr/>
                    <a:lstStyle/>
                    <a:p>
                      <a:pPr algn="ctr" rtl="0" fontAlgn="b"/>
                      <a:r>
                        <a:rPr lang="en-US" sz="1000" b="1" i="0" u="none" strike="noStrike">
                          <a:solidFill>
                            <a:srgbClr val="FFFFFF"/>
                          </a:solidFill>
                          <a:effectLst/>
                          <a:latin typeface="Calibri"/>
                        </a:rPr>
                        <a:t>770</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4F81BD"/>
                    </a:solidFill>
                  </a:tcPr>
                </a:tc>
                <a:tc>
                  <a:txBody>
                    <a:bodyPr/>
                    <a:lstStyle/>
                    <a:p>
                      <a:pPr algn="ctr" rtl="0" fontAlgn="b"/>
                      <a:r>
                        <a:rPr lang="en-US" sz="1000" b="1" i="0" u="none" strike="noStrike">
                          <a:solidFill>
                            <a:srgbClr val="FFFFFF"/>
                          </a:solidFill>
                          <a:effectLst/>
                          <a:latin typeface="Calibri"/>
                        </a:rPr>
                        <a:t>780</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4F81BD"/>
                    </a:solidFill>
                  </a:tcPr>
                </a:tc>
                <a:tc>
                  <a:txBody>
                    <a:bodyPr/>
                    <a:lstStyle/>
                    <a:p>
                      <a:pPr algn="ctr" rtl="0" fontAlgn="b"/>
                      <a:r>
                        <a:rPr lang="en-US" sz="1000" b="1" i="0" u="none" strike="noStrike">
                          <a:solidFill>
                            <a:srgbClr val="FFFFFF"/>
                          </a:solidFill>
                          <a:effectLst/>
                          <a:latin typeface="Calibri"/>
                        </a:rPr>
                        <a:t>370</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4F81BD"/>
                    </a:solidFill>
                  </a:tcPr>
                </a:tc>
                <a:tc>
                  <a:txBody>
                    <a:bodyPr/>
                    <a:lstStyle/>
                    <a:p>
                      <a:pPr algn="ctr" rtl="0" fontAlgn="b"/>
                      <a:r>
                        <a:rPr lang="en-US" sz="1000" b="1" i="0" u="none" strike="noStrike">
                          <a:solidFill>
                            <a:srgbClr val="FFFFFF"/>
                          </a:solidFill>
                          <a:effectLst/>
                          <a:latin typeface="Calibri"/>
                        </a:rPr>
                        <a:t>830</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4F81BD"/>
                    </a:solidFill>
                  </a:tcPr>
                </a:tc>
                <a:tc>
                  <a:txBody>
                    <a:bodyPr/>
                    <a:lstStyle/>
                    <a:p>
                      <a:pPr algn="ctr" rtl="0" fontAlgn="b"/>
                      <a:r>
                        <a:rPr lang="en-US" sz="1000" b="1" i="0" u="none" strike="noStrike">
                          <a:solidFill>
                            <a:srgbClr val="FFFFFF"/>
                          </a:solidFill>
                          <a:effectLst/>
                          <a:latin typeface="Calibri"/>
                        </a:rPr>
                        <a:t>440</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4F81BD"/>
                    </a:solidFill>
                  </a:tcPr>
                </a:tc>
                <a:tc>
                  <a:txBody>
                    <a:bodyPr/>
                    <a:lstStyle/>
                    <a:p>
                      <a:pPr algn="ctr" rtl="0" fontAlgn="b"/>
                      <a:r>
                        <a:rPr lang="en-US" sz="1000" b="1" i="0" u="none" strike="noStrike" dirty="0">
                          <a:solidFill>
                            <a:srgbClr val="FFFFFF"/>
                          </a:solidFill>
                          <a:effectLst/>
                          <a:latin typeface="Calibri"/>
                        </a:rPr>
                        <a:t>1270</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4F81BD"/>
                    </a:solidFill>
                  </a:tcPr>
                </a:tc>
                <a:tc>
                  <a:txBody>
                    <a:bodyPr/>
                    <a:lstStyle/>
                    <a:p>
                      <a:pPr algn="l" rtl="0" fontAlgn="b"/>
                      <a:r>
                        <a:rPr lang="en-US" sz="1000" b="1" i="0" u="none" strike="noStrike" dirty="0">
                          <a:solidFill>
                            <a:srgbClr val="FFFFFF"/>
                          </a:solidFill>
                          <a:effectLst/>
                          <a:latin typeface="Calibri"/>
                        </a:rPr>
                        <a:t> </a:t>
                      </a:r>
                    </a:p>
                  </a:txBody>
                  <a:tcPr marL="75050" marR="8339" marT="8339"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4F81BD"/>
                    </a:solidFill>
                  </a:tcPr>
                </a:tc>
              </a:tr>
            </a:tbl>
          </a:graphicData>
        </a:graphic>
      </p:graphicFrame>
    </p:spTree>
    <p:extLst>
      <p:ext uri="{BB962C8B-B14F-4D97-AF65-F5344CB8AC3E}">
        <p14:creationId xmlns:p14="http://schemas.microsoft.com/office/powerpoint/2010/main" val="389903801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2275367" y="1219200"/>
            <a:ext cx="4648200" cy="461665"/>
          </a:xfrm>
          <a:prstGeom prst="rect">
            <a:avLst/>
          </a:prstGeom>
          <a:noFill/>
        </p:spPr>
        <p:txBody>
          <a:bodyPr wrap="square" rtlCol="0">
            <a:spAutoFit/>
          </a:bodyPr>
          <a:lstStyle/>
          <a:p>
            <a:pPr algn="ctr">
              <a:spcBef>
                <a:spcPts val="600"/>
              </a:spcBef>
            </a:pPr>
            <a:r>
              <a:rPr lang="en-US" sz="1200" b="1" dirty="0">
                <a:solidFill>
                  <a:prstClr val="black"/>
                </a:solidFill>
              </a:rPr>
              <a:t>Change in Job Forecast in the Last Two Years, Region </a:t>
            </a:r>
            <a:r>
              <a:rPr lang="en-US" sz="1200" b="1" dirty="0" smtClean="0">
                <a:solidFill>
                  <a:prstClr val="black"/>
                </a:solidFill>
              </a:rPr>
              <a:t>8</a:t>
            </a:r>
            <a:r>
              <a:rPr lang="en-US" sz="1200" b="1" dirty="0">
                <a:solidFill>
                  <a:prstClr val="black"/>
                </a:solidFill>
              </a:rPr>
              <a:t/>
            </a:r>
            <a:br>
              <a:rPr lang="en-US" sz="1200" b="1" dirty="0">
                <a:solidFill>
                  <a:prstClr val="black"/>
                </a:solidFill>
              </a:rPr>
            </a:br>
            <a:r>
              <a:rPr lang="en-US" sz="1200" i="1" dirty="0">
                <a:solidFill>
                  <a:prstClr val="black"/>
                </a:solidFill>
              </a:rPr>
              <a:t>(For Individuals with Below a Bachelor’s Degree)</a:t>
            </a:r>
          </a:p>
        </p:txBody>
      </p:sp>
      <p:sp>
        <p:nvSpPr>
          <p:cNvPr id="13" name="Text Box 7"/>
          <p:cNvSpPr txBox="1">
            <a:spLocks noChangeArrowheads="1"/>
          </p:cNvSpPr>
          <p:nvPr/>
        </p:nvSpPr>
        <p:spPr bwMode="auto">
          <a:xfrm>
            <a:off x="685800" y="6650675"/>
            <a:ext cx="1839606" cy="207325"/>
          </a:xfrm>
          <a:prstGeom prst="rect">
            <a:avLst/>
          </a:prstGeom>
          <a:noFill/>
          <a:ln w="9525">
            <a:noFill/>
            <a:miter lim="800000"/>
            <a:headEnd/>
            <a:tailEnd/>
          </a:ln>
          <a:effectLst/>
        </p:spPr>
        <p:txBody>
          <a:bodyPr wrap="none" lIns="45720" tIns="49320" rIns="45720" bIns="49320" anchor="b">
            <a:spAutoFit/>
          </a:bodyPr>
          <a:lstStyle/>
          <a:p>
            <a:r>
              <a:rPr lang="en-US" sz="700" dirty="0">
                <a:solidFill>
                  <a:prstClr val="black"/>
                </a:solidFill>
                <a:latin typeface="Arial" pitchFamily="34" charset="0"/>
              </a:rPr>
              <a:t>Source:  Louisiana Workforce Commission</a:t>
            </a:r>
          </a:p>
        </p:txBody>
      </p:sp>
      <p:sp>
        <p:nvSpPr>
          <p:cNvPr id="8" name="Title 2"/>
          <p:cNvSpPr txBox="1">
            <a:spLocks/>
          </p:cNvSpPr>
          <p:nvPr/>
        </p:nvSpPr>
        <p:spPr>
          <a:xfrm>
            <a:off x="0" y="0"/>
            <a:ext cx="8915400" cy="850392"/>
          </a:xfrm>
          <a:prstGeom prst="rect">
            <a:avLst/>
          </a:prstGeom>
        </p:spPr>
        <p:txBody>
          <a:bodyPr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000" dirty="0" smtClean="0">
                <a:solidFill>
                  <a:prstClr val="white"/>
                </a:solidFill>
                <a:latin typeface="ChalkDust" pitchFamily="2" charset="0"/>
              </a:rPr>
              <a:t>Change</a:t>
            </a:r>
            <a:r>
              <a:rPr lang="en-US" sz="3000" b="1" dirty="0" smtClean="0">
                <a:solidFill>
                  <a:prstClr val="white"/>
                </a:solidFill>
                <a:latin typeface="ChalkDust" pitchFamily="2" charset="0"/>
              </a:rPr>
              <a:t> in </a:t>
            </a:r>
            <a:r>
              <a:rPr lang="en-US" sz="3000" dirty="0" smtClean="0">
                <a:solidFill>
                  <a:prstClr val="white"/>
                </a:solidFill>
                <a:latin typeface="ChalkDust" pitchFamily="2" charset="0"/>
              </a:rPr>
              <a:t>Regional</a:t>
            </a:r>
            <a:r>
              <a:rPr lang="en-US" sz="3000" b="1" dirty="0" smtClean="0">
                <a:solidFill>
                  <a:prstClr val="white"/>
                </a:solidFill>
                <a:latin typeface="ChalkDust" pitchFamily="2" charset="0"/>
              </a:rPr>
              <a:t> </a:t>
            </a:r>
            <a:r>
              <a:rPr lang="en-US" sz="3000" dirty="0" smtClean="0">
                <a:solidFill>
                  <a:prstClr val="white"/>
                </a:solidFill>
                <a:latin typeface="ChalkDust" pitchFamily="2" charset="0"/>
              </a:rPr>
              <a:t>Job</a:t>
            </a:r>
            <a:r>
              <a:rPr lang="en-US" sz="3000" b="1" dirty="0" smtClean="0">
                <a:solidFill>
                  <a:prstClr val="white"/>
                </a:solidFill>
                <a:latin typeface="ChalkDust" pitchFamily="2" charset="0"/>
              </a:rPr>
              <a:t> </a:t>
            </a:r>
            <a:r>
              <a:rPr lang="en-US" sz="3000" dirty="0" smtClean="0">
                <a:solidFill>
                  <a:prstClr val="white"/>
                </a:solidFill>
                <a:latin typeface="ChalkDust" pitchFamily="2" charset="0"/>
              </a:rPr>
              <a:t>Demand</a:t>
            </a:r>
            <a:endParaRPr lang="en-US" sz="3000" dirty="0">
              <a:solidFill>
                <a:prstClr val="white"/>
              </a:solidFill>
              <a:latin typeface="ChalkDust" pitchFamily="2" charset="0"/>
            </a:endParaRPr>
          </a:p>
        </p:txBody>
      </p:sp>
      <p:sp>
        <p:nvSpPr>
          <p:cNvPr id="9" name="Rectangle 8"/>
          <p:cNvSpPr/>
          <p:nvPr/>
        </p:nvSpPr>
        <p:spPr>
          <a:xfrm>
            <a:off x="1447800" y="5791200"/>
            <a:ext cx="6400800" cy="548640"/>
          </a:xfrm>
          <a:prstGeom prst="rect">
            <a:avLst/>
          </a:prstGeom>
          <a:solidFill>
            <a:schemeClr val="tx1">
              <a:lumMod val="65000"/>
              <a:lumOff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45714" tIns="49315" rIns="45714" bIns="49315" rtlCol="0" anchor="ctr" anchorCtr="0">
            <a:noAutofit/>
          </a:bodyPr>
          <a:lstStyle/>
          <a:p>
            <a:pPr algn="ctr"/>
            <a:r>
              <a:rPr lang="en-US" sz="1400" b="1" dirty="0">
                <a:solidFill>
                  <a:srgbClr val="EEECE1"/>
                </a:solidFill>
              </a:rPr>
              <a:t>Over the past two years, the number of projected job openings has increased, reflecting expectations of considerable employment growth</a:t>
            </a:r>
          </a:p>
        </p:txBody>
      </p:sp>
      <p:sp>
        <p:nvSpPr>
          <p:cNvPr id="11" name="Slide Number Placeholder 2"/>
          <p:cNvSpPr>
            <a:spLocks noGrp="1"/>
          </p:cNvSpPr>
          <p:nvPr/>
        </p:nvSpPr>
        <p:spPr>
          <a:xfrm>
            <a:off x="7010400" y="6551468"/>
            <a:ext cx="2133600" cy="342899"/>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Steinem"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9BA4B8F-8B3F-4B52-9164-AF2CA95F68ED}" type="slidenum">
              <a:rPr lang="en-US" smtClean="0">
                <a:solidFill>
                  <a:prstClr val="black">
                    <a:tint val="75000"/>
                  </a:prstClr>
                </a:solidFill>
              </a:rPr>
              <a:pPr/>
              <a:t>11</a:t>
            </a:fld>
            <a:endParaRPr lang="en-US" dirty="0">
              <a:solidFill>
                <a:prstClr val="black">
                  <a:tint val="75000"/>
                </a:prstClr>
              </a:solidFill>
            </a:endParaRPr>
          </a:p>
        </p:txBody>
      </p:sp>
      <p:graphicFrame>
        <p:nvGraphicFramePr>
          <p:cNvPr id="15" name="Table 14"/>
          <p:cNvGraphicFramePr>
            <a:graphicFrameLocks noGrp="1"/>
          </p:cNvGraphicFramePr>
          <p:nvPr>
            <p:extLst>
              <p:ext uri="{D42A27DB-BD31-4B8C-83A1-F6EECF244321}">
                <p14:modId xmlns:p14="http://schemas.microsoft.com/office/powerpoint/2010/main" val="734816252"/>
              </p:ext>
            </p:extLst>
          </p:nvPr>
        </p:nvGraphicFramePr>
        <p:xfrm>
          <a:off x="179867" y="1828800"/>
          <a:ext cx="8839200" cy="3581393"/>
        </p:xfrm>
        <a:graphic>
          <a:graphicData uri="http://schemas.openxmlformats.org/drawingml/2006/table">
            <a:tbl>
              <a:tblPr/>
              <a:tblGrid>
                <a:gridCol w="3182001"/>
                <a:gridCol w="1685241"/>
                <a:gridCol w="1984593"/>
                <a:gridCol w="1987365"/>
              </a:tblGrid>
              <a:tr h="392123">
                <a:tc>
                  <a:txBody>
                    <a:bodyPr/>
                    <a:lstStyle/>
                    <a:p>
                      <a:pPr algn="ctr" fontAlgn="ctr"/>
                      <a:r>
                        <a:rPr lang="en-US" sz="1600" b="0" i="0" u="none" strike="noStrike" dirty="0">
                          <a:solidFill>
                            <a:srgbClr val="000000"/>
                          </a:solidFill>
                          <a:effectLst/>
                          <a:latin typeface="Arial"/>
                        </a:rPr>
                        <a:t> </a:t>
                      </a:r>
                    </a:p>
                  </a:txBody>
                  <a:tcPr marL="8318" marR="8318" marT="8318" marB="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algn="ctr" fontAlgn="ctr"/>
                      <a:r>
                        <a:rPr lang="en-US" sz="1000" b="1" i="0" u="none" strike="noStrike">
                          <a:solidFill>
                            <a:srgbClr val="000000"/>
                          </a:solidFill>
                          <a:effectLst/>
                          <a:latin typeface="Calibri"/>
                        </a:rPr>
                        <a:t>2008-18 Forecast</a:t>
                      </a:r>
                    </a:p>
                  </a:txBody>
                  <a:tcPr marL="8318" marR="8318" marT="8318"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EECE1"/>
                    </a:solidFill>
                  </a:tcPr>
                </a:tc>
                <a:tc>
                  <a:txBody>
                    <a:bodyPr/>
                    <a:lstStyle/>
                    <a:p>
                      <a:pPr algn="ctr" fontAlgn="ctr"/>
                      <a:r>
                        <a:rPr lang="en-US" sz="1000" b="1" i="0" u="none" strike="noStrike">
                          <a:solidFill>
                            <a:srgbClr val="000000"/>
                          </a:solidFill>
                          <a:effectLst/>
                          <a:latin typeface="Calibri"/>
                        </a:rPr>
                        <a:t>2010-20 Forecast</a:t>
                      </a:r>
                    </a:p>
                  </a:txBody>
                  <a:tcPr marL="8318" marR="8318" marT="8318"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EECE1"/>
                    </a:solidFill>
                  </a:tcPr>
                </a:tc>
                <a:tc>
                  <a:txBody>
                    <a:bodyPr/>
                    <a:lstStyle/>
                    <a:p>
                      <a:pPr algn="ctr" fontAlgn="ctr"/>
                      <a:r>
                        <a:rPr lang="en-US" sz="1000" b="1" i="0" u="none" strike="noStrike">
                          <a:solidFill>
                            <a:srgbClr val="000000"/>
                          </a:solidFill>
                          <a:effectLst/>
                          <a:latin typeface="Calibri"/>
                        </a:rPr>
                        <a:t>Change Between Forecasts</a:t>
                      </a:r>
                    </a:p>
                  </a:txBody>
                  <a:tcPr marL="8318" marR="8318" marT="8318"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EECE1"/>
                    </a:solidFill>
                  </a:tcPr>
                </a:tc>
              </a:tr>
              <a:tr h="191705">
                <a:tc>
                  <a:txBody>
                    <a:bodyPr/>
                    <a:lstStyle/>
                    <a:p>
                      <a:pPr algn="ctr" fontAlgn="b"/>
                      <a:r>
                        <a:rPr lang="en-US" sz="1000" b="1" i="0" u="none" strike="noStrike">
                          <a:solidFill>
                            <a:srgbClr val="FFFFFF"/>
                          </a:solidFill>
                          <a:effectLst/>
                          <a:latin typeface="Calibri"/>
                        </a:rPr>
                        <a:t>Career Cluster</a:t>
                      </a:r>
                    </a:p>
                  </a:txBody>
                  <a:tcPr marL="8318"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A5B5D"/>
                    </a:solidFill>
                  </a:tcPr>
                </a:tc>
                <a:tc>
                  <a:txBody>
                    <a:bodyPr/>
                    <a:lstStyle/>
                    <a:p>
                      <a:pPr algn="ctr" fontAlgn="b"/>
                      <a:r>
                        <a:rPr lang="en-US" sz="1000" b="1" i="0" u="none" strike="noStrike">
                          <a:solidFill>
                            <a:srgbClr val="FFFFFF"/>
                          </a:solidFill>
                          <a:effectLst/>
                          <a:latin typeface="Calibri"/>
                        </a:rPr>
                        <a:t>Total Job Demand</a:t>
                      </a:r>
                    </a:p>
                  </a:txBody>
                  <a:tcPr marL="8318" marR="8318" marT="8318" marB="0" anchor="b">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A5B5D"/>
                    </a:solidFill>
                  </a:tcPr>
                </a:tc>
                <a:tc>
                  <a:txBody>
                    <a:bodyPr/>
                    <a:lstStyle/>
                    <a:p>
                      <a:pPr algn="ctr" fontAlgn="b"/>
                      <a:r>
                        <a:rPr lang="en-US" sz="1000" b="1" i="0" u="none" strike="noStrike">
                          <a:solidFill>
                            <a:srgbClr val="FFFFFF"/>
                          </a:solidFill>
                          <a:effectLst/>
                          <a:latin typeface="Calibri"/>
                        </a:rPr>
                        <a:t>Total Job Demand</a:t>
                      </a:r>
                    </a:p>
                  </a:txBody>
                  <a:tcPr marL="8318" marR="8318" marT="8318" marB="0" anchor="b">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A5B5D"/>
                    </a:solidFill>
                  </a:tcPr>
                </a:tc>
                <a:tc>
                  <a:txBody>
                    <a:bodyPr/>
                    <a:lstStyle/>
                    <a:p>
                      <a:pPr algn="ctr" fontAlgn="b"/>
                      <a:r>
                        <a:rPr lang="en-US" sz="1000" b="1" i="0" u="none" strike="noStrike">
                          <a:solidFill>
                            <a:srgbClr val="FFFFFF"/>
                          </a:solidFill>
                          <a:effectLst/>
                          <a:latin typeface="Calibri"/>
                        </a:rPr>
                        <a:t>Total Job Demand</a:t>
                      </a:r>
                    </a:p>
                  </a:txBody>
                  <a:tcPr marL="8318" marR="8318" marT="8318" marB="0" anchor="b">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A5B5D"/>
                    </a:solidFill>
                  </a:tcPr>
                </a:tc>
              </a:tr>
              <a:tr h="182991">
                <a:tc>
                  <a:txBody>
                    <a:bodyPr/>
                    <a:lstStyle/>
                    <a:p>
                      <a:pPr algn="l" rtl="0" fontAlgn="b"/>
                      <a:r>
                        <a:rPr lang="en-US" sz="1000" b="0" i="0" u="none" strike="noStrike">
                          <a:solidFill>
                            <a:srgbClr val="000000"/>
                          </a:solidFill>
                          <a:effectLst/>
                          <a:latin typeface="Calibri"/>
                        </a:rPr>
                        <a:t>Business Management &amp; Administration</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rtl="0" fontAlgn="b"/>
                      <a:r>
                        <a:rPr lang="en-US" sz="1000" b="0" i="0" u="none" strike="noStrike">
                          <a:solidFill>
                            <a:srgbClr val="000000"/>
                          </a:solidFill>
                          <a:effectLst/>
                          <a:latin typeface="Calibri"/>
                        </a:rPr>
                        <a:t>360</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rtl="0" fontAlgn="b"/>
                      <a:r>
                        <a:rPr lang="en-US" sz="1000" b="0" i="0" u="none" strike="noStrike">
                          <a:solidFill>
                            <a:srgbClr val="000000"/>
                          </a:solidFill>
                          <a:effectLst/>
                          <a:latin typeface="Calibri"/>
                        </a:rPr>
                        <a:t>740</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rtl="0" fontAlgn="b"/>
                      <a:r>
                        <a:rPr lang="en-US" sz="1000" b="0" i="0" u="none" strike="noStrike">
                          <a:solidFill>
                            <a:srgbClr val="000000"/>
                          </a:solidFill>
                          <a:effectLst/>
                          <a:latin typeface="Calibri"/>
                        </a:rPr>
                        <a:t>380</a:t>
                      </a:r>
                    </a:p>
                  </a:txBody>
                  <a:tcPr marL="74861"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r>
              <a:tr h="174277">
                <a:tc>
                  <a:txBody>
                    <a:bodyPr/>
                    <a:lstStyle/>
                    <a:p>
                      <a:pPr algn="l" rtl="0" fontAlgn="b"/>
                      <a:r>
                        <a:rPr lang="en-US" sz="1000" b="0" i="0" u="none" strike="noStrike">
                          <a:solidFill>
                            <a:srgbClr val="000000"/>
                          </a:solidFill>
                          <a:effectLst/>
                          <a:latin typeface="Calibri"/>
                        </a:rPr>
                        <a:t>Architecture &amp; Construction</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ctr"/>
                      <a:r>
                        <a:rPr lang="en-US" sz="1000" b="0" i="0" u="none" strike="noStrike">
                          <a:solidFill>
                            <a:srgbClr val="000000"/>
                          </a:solidFill>
                          <a:effectLst/>
                          <a:latin typeface="Calibri"/>
                        </a:rPr>
                        <a:t>50</a:t>
                      </a:r>
                    </a:p>
                  </a:txBody>
                  <a:tcPr marL="8318" marR="8318" marT="8318"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190</a:t>
                      </a:r>
                    </a:p>
                  </a:txBody>
                  <a:tcPr marL="8318"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140</a:t>
                      </a:r>
                    </a:p>
                  </a:txBody>
                  <a:tcPr marL="8318"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r>
              <a:tr h="174277">
                <a:tc>
                  <a:txBody>
                    <a:bodyPr/>
                    <a:lstStyle/>
                    <a:p>
                      <a:pPr algn="l" rtl="0" fontAlgn="b"/>
                      <a:r>
                        <a:rPr lang="en-US" sz="1000" b="0" i="0" u="none" strike="noStrike">
                          <a:solidFill>
                            <a:srgbClr val="000000"/>
                          </a:solidFill>
                          <a:effectLst/>
                          <a:latin typeface="Calibri"/>
                        </a:rPr>
                        <a:t>Transportation, Distribution &amp; Logistics</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ctr"/>
                      <a:r>
                        <a:rPr lang="en-US" sz="1000" b="0" i="0" u="none" strike="noStrike">
                          <a:solidFill>
                            <a:srgbClr val="000000"/>
                          </a:solidFill>
                          <a:effectLst/>
                          <a:latin typeface="Calibri"/>
                        </a:rPr>
                        <a:t>180</a:t>
                      </a:r>
                    </a:p>
                  </a:txBody>
                  <a:tcPr marL="8318" marR="8318" marT="8318"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310</a:t>
                      </a:r>
                    </a:p>
                  </a:txBody>
                  <a:tcPr marL="8318"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130</a:t>
                      </a:r>
                    </a:p>
                  </a:txBody>
                  <a:tcPr marL="8318"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r>
              <a:tr h="174277">
                <a:tc>
                  <a:txBody>
                    <a:bodyPr/>
                    <a:lstStyle/>
                    <a:p>
                      <a:pPr algn="l" rtl="0" fontAlgn="b"/>
                      <a:r>
                        <a:rPr lang="en-US" sz="1000" b="0" i="0" u="none" strike="noStrike">
                          <a:solidFill>
                            <a:srgbClr val="000000"/>
                          </a:solidFill>
                          <a:effectLst/>
                          <a:latin typeface="Calibri"/>
                        </a:rPr>
                        <a:t>Health Science</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ctr"/>
                      <a:r>
                        <a:rPr lang="en-US" sz="1000" b="0" i="0" u="none" strike="noStrike">
                          <a:solidFill>
                            <a:srgbClr val="000000"/>
                          </a:solidFill>
                          <a:effectLst/>
                          <a:latin typeface="Calibri"/>
                        </a:rPr>
                        <a:t>420</a:t>
                      </a:r>
                    </a:p>
                  </a:txBody>
                  <a:tcPr marL="8318" marR="8318" marT="8318"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510</a:t>
                      </a:r>
                    </a:p>
                  </a:txBody>
                  <a:tcPr marL="8318"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90</a:t>
                      </a:r>
                    </a:p>
                  </a:txBody>
                  <a:tcPr marL="8318"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r>
              <a:tr h="174277">
                <a:tc>
                  <a:txBody>
                    <a:bodyPr/>
                    <a:lstStyle/>
                    <a:p>
                      <a:pPr algn="l" rtl="0" fontAlgn="b"/>
                      <a:r>
                        <a:rPr lang="en-US" sz="1000" b="0" i="0" u="none" strike="noStrike">
                          <a:solidFill>
                            <a:srgbClr val="000000"/>
                          </a:solidFill>
                          <a:effectLst/>
                          <a:latin typeface="Calibri"/>
                        </a:rPr>
                        <a:t>Finance</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ctr"/>
                      <a:r>
                        <a:rPr lang="en-US" sz="1000" b="0" i="0" u="none" strike="noStrike">
                          <a:solidFill>
                            <a:srgbClr val="000000"/>
                          </a:solidFill>
                          <a:effectLst/>
                          <a:latin typeface="Calibri"/>
                        </a:rPr>
                        <a:t>40</a:t>
                      </a:r>
                    </a:p>
                  </a:txBody>
                  <a:tcPr marL="8318" marR="8318" marT="8318"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100</a:t>
                      </a:r>
                    </a:p>
                  </a:txBody>
                  <a:tcPr marL="8318"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60</a:t>
                      </a:r>
                    </a:p>
                  </a:txBody>
                  <a:tcPr marL="8318"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r>
              <a:tr h="174277">
                <a:tc>
                  <a:txBody>
                    <a:bodyPr/>
                    <a:lstStyle/>
                    <a:p>
                      <a:pPr algn="l" rtl="0" fontAlgn="b"/>
                      <a:r>
                        <a:rPr lang="en-US" sz="1000" b="0" i="0" u="none" strike="noStrike">
                          <a:solidFill>
                            <a:srgbClr val="000000"/>
                          </a:solidFill>
                          <a:effectLst/>
                          <a:latin typeface="Calibri"/>
                        </a:rPr>
                        <a:t>Hospitality &amp; Tourism</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ctr"/>
                      <a:r>
                        <a:rPr lang="en-US" sz="1000" b="0" i="0" u="none" strike="noStrike">
                          <a:solidFill>
                            <a:srgbClr val="000000"/>
                          </a:solidFill>
                          <a:effectLst/>
                          <a:latin typeface="Calibri"/>
                        </a:rPr>
                        <a:t>490</a:t>
                      </a:r>
                    </a:p>
                  </a:txBody>
                  <a:tcPr marL="8318" marR="8318" marT="8318"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530</a:t>
                      </a:r>
                    </a:p>
                  </a:txBody>
                  <a:tcPr marL="8318"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40</a:t>
                      </a:r>
                    </a:p>
                  </a:txBody>
                  <a:tcPr marL="8318"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r>
              <a:tr h="174277">
                <a:tc>
                  <a:txBody>
                    <a:bodyPr/>
                    <a:lstStyle/>
                    <a:p>
                      <a:pPr algn="l" rtl="0" fontAlgn="b"/>
                      <a:r>
                        <a:rPr lang="en-US" sz="1000" b="0" i="0" u="none" strike="noStrike">
                          <a:solidFill>
                            <a:srgbClr val="000000"/>
                          </a:solidFill>
                          <a:effectLst/>
                          <a:latin typeface="Calibri"/>
                        </a:rPr>
                        <a:t>Agriculture, Food &amp; Natural Resources</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ctr"/>
                      <a:r>
                        <a:rPr lang="en-US" sz="1000" b="0" i="0" u="none" strike="noStrike">
                          <a:solidFill>
                            <a:srgbClr val="000000"/>
                          </a:solidFill>
                          <a:effectLst/>
                          <a:latin typeface="Calibri"/>
                        </a:rPr>
                        <a:t>20</a:t>
                      </a:r>
                    </a:p>
                  </a:txBody>
                  <a:tcPr marL="8318" marR="8318" marT="8318"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50</a:t>
                      </a:r>
                    </a:p>
                  </a:txBody>
                  <a:tcPr marL="8318"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30</a:t>
                      </a:r>
                    </a:p>
                  </a:txBody>
                  <a:tcPr marL="8318"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r>
              <a:tr h="174277">
                <a:tc>
                  <a:txBody>
                    <a:bodyPr/>
                    <a:lstStyle/>
                    <a:p>
                      <a:pPr algn="l" rtl="0" fontAlgn="b"/>
                      <a:r>
                        <a:rPr lang="en-US" sz="1000" b="0" i="0" u="none" strike="noStrike">
                          <a:solidFill>
                            <a:srgbClr val="000000"/>
                          </a:solidFill>
                          <a:effectLst/>
                          <a:latin typeface="Calibri"/>
                        </a:rPr>
                        <a:t>Law, Public Safety, Corrections &amp; Security</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ctr"/>
                      <a:r>
                        <a:rPr lang="en-US" sz="1000" b="0" i="0" u="none" strike="noStrike">
                          <a:solidFill>
                            <a:srgbClr val="000000"/>
                          </a:solidFill>
                          <a:effectLst/>
                          <a:latin typeface="Calibri"/>
                        </a:rPr>
                        <a:t>90</a:t>
                      </a:r>
                    </a:p>
                  </a:txBody>
                  <a:tcPr marL="8318" marR="8318" marT="8318"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110</a:t>
                      </a:r>
                    </a:p>
                  </a:txBody>
                  <a:tcPr marL="8318"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20</a:t>
                      </a:r>
                    </a:p>
                  </a:txBody>
                  <a:tcPr marL="8318"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r>
              <a:tr h="174277">
                <a:tc>
                  <a:txBody>
                    <a:bodyPr/>
                    <a:lstStyle/>
                    <a:p>
                      <a:pPr algn="l" rtl="0" fontAlgn="b"/>
                      <a:r>
                        <a:rPr lang="en-US" sz="1000" b="0" i="0" u="none" strike="noStrike">
                          <a:solidFill>
                            <a:srgbClr val="000000"/>
                          </a:solidFill>
                          <a:effectLst/>
                          <a:latin typeface="Calibri"/>
                        </a:rPr>
                        <a:t>Human Services</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ctr"/>
                      <a:r>
                        <a:rPr lang="en-US" sz="1000" b="0" i="0" u="none" strike="noStrike">
                          <a:solidFill>
                            <a:srgbClr val="000000"/>
                          </a:solidFill>
                          <a:effectLst/>
                          <a:latin typeface="Calibri"/>
                        </a:rPr>
                        <a:t>170</a:t>
                      </a:r>
                    </a:p>
                  </a:txBody>
                  <a:tcPr marL="8318" marR="8318" marT="8318"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190</a:t>
                      </a:r>
                    </a:p>
                  </a:txBody>
                  <a:tcPr marL="8318"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20</a:t>
                      </a:r>
                    </a:p>
                  </a:txBody>
                  <a:tcPr marL="8318"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r>
              <a:tr h="174277">
                <a:tc>
                  <a:txBody>
                    <a:bodyPr/>
                    <a:lstStyle/>
                    <a:p>
                      <a:pPr algn="l" rtl="0" fontAlgn="b"/>
                      <a:r>
                        <a:rPr lang="en-US" sz="1000" b="0" i="0" u="none" strike="noStrike">
                          <a:solidFill>
                            <a:srgbClr val="000000"/>
                          </a:solidFill>
                          <a:effectLst/>
                          <a:latin typeface="Calibri"/>
                        </a:rPr>
                        <a:t>Manufacturing</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ctr"/>
                      <a:r>
                        <a:rPr lang="en-US" sz="1000" b="0" i="0" u="none" strike="noStrike">
                          <a:solidFill>
                            <a:srgbClr val="000000"/>
                          </a:solidFill>
                          <a:effectLst/>
                          <a:latin typeface="Calibri"/>
                        </a:rPr>
                        <a:t>130</a:t>
                      </a:r>
                    </a:p>
                  </a:txBody>
                  <a:tcPr marL="8318" marR="8318" marT="8318"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150</a:t>
                      </a:r>
                    </a:p>
                  </a:txBody>
                  <a:tcPr marL="8318"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20</a:t>
                      </a:r>
                    </a:p>
                  </a:txBody>
                  <a:tcPr marL="8318"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r>
              <a:tr h="174277">
                <a:tc>
                  <a:txBody>
                    <a:bodyPr/>
                    <a:lstStyle/>
                    <a:p>
                      <a:pPr algn="l" rtl="0" fontAlgn="b"/>
                      <a:r>
                        <a:rPr lang="en-US" sz="1000" b="0" i="0" u="none" strike="noStrike">
                          <a:solidFill>
                            <a:srgbClr val="000000"/>
                          </a:solidFill>
                          <a:effectLst/>
                          <a:latin typeface="Calibri"/>
                        </a:rPr>
                        <a:t>Government &amp; Public Adminstration</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ctr"/>
                      <a:r>
                        <a:rPr lang="en-US" sz="1000" b="0" i="0" u="none" strike="noStrike">
                          <a:solidFill>
                            <a:srgbClr val="000000"/>
                          </a:solidFill>
                          <a:effectLst/>
                          <a:latin typeface="Calibri"/>
                        </a:rPr>
                        <a:t>0</a:t>
                      </a:r>
                    </a:p>
                  </a:txBody>
                  <a:tcPr marL="8318" marR="8318" marT="8318"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20</a:t>
                      </a:r>
                    </a:p>
                  </a:txBody>
                  <a:tcPr marL="8318"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20</a:t>
                      </a:r>
                    </a:p>
                  </a:txBody>
                  <a:tcPr marL="8318"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r>
              <a:tr h="174277">
                <a:tc>
                  <a:txBody>
                    <a:bodyPr/>
                    <a:lstStyle/>
                    <a:p>
                      <a:pPr algn="l" rtl="0" fontAlgn="b"/>
                      <a:r>
                        <a:rPr lang="en-US" sz="1000" b="0" i="0" u="none" strike="noStrike">
                          <a:solidFill>
                            <a:srgbClr val="000000"/>
                          </a:solidFill>
                          <a:effectLst/>
                          <a:latin typeface="Calibri"/>
                        </a:rPr>
                        <a:t>Information Technology</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ctr"/>
                      <a:r>
                        <a:rPr lang="en-US" sz="1000" b="0" i="0" u="none" strike="noStrike">
                          <a:solidFill>
                            <a:srgbClr val="000000"/>
                          </a:solidFill>
                          <a:effectLst/>
                          <a:latin typeface="Calibri"/>
                        </a:rPr>
                        <a:t>0</a:t>
                      </a:r>
                    </a:p>
                  </a:txBody>
                  <a:tcPr marL="8318" marR="8318" marT="8318"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10</a:t>
                      </a:r>
                    </a:p>
                  </a:txBody>
                  <a:tcPr marL="8318"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10</a:t>
                      </a:r>
                    </a:p>
                  </a:txBody>
                  <a:tcPr marL="8318"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r>
              <a:tr h="174277">
                <a:tc>
                  <a:txBody>
                    <a:bodyPr/>
                    <a:lstStyle/>
                    <a:p>
                      <a:pPr algn="l" rtl="0" fontAlgn="b"/>
                      <a:r>
                        <a:rPr lang="en-US" sz="1000" b="0" i="0" u="none" strike="noStrike">
                          <a:solidFill>
                            <a:srgbClr val="000000"/>
                          </a:solidFill>
                          <a:effectLst/>
                          <a:latin typeface="Calibri"/>
                        </a:rPr>
                        <a:t>Science, Technology, Engineering &amp; Mathematics</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ctr"/>
                      <a:r>
                        <a:rPr lang="en-US" sz="1000" b="0" i="0" u="none" strike="noStrike">
                          <a:solidFill>
                            <a:srgbClr val="000000"/>
                          </a:solidFill>
                          <a:effectLst/>
                          <a:latin typeface="Calibri"/>
                        </a:rPr>
                        <a:t>0</a:t>
                      </a:r>
                    </a:p>
                  </a:txBody>
                  <a:tcPr marL="8318" marR="8318" marT="8318"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0</a:t>
                      </a:r>
                    </a:p>
                  </a:txBody>
                  <a:tcPr marL="8318"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0</a:t>
                      </a:r>
                    </a:p>
                  </a:txBody>
                  <a:tcPr marL="8318"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r>
              <a:tr h="174277">
                <a:tc>
                  <a:txBody>
                    <a:bodyPr/>
                    <a:lstStyle/>
                    <a:p>
                      <a:pPr algn="l" rtl="0" fontAlgn="b"/>
                      <a:r>
                        <a:rPr lang="en-US" sz="1000" b="0" i="0" u="none" strike="noStrike">
                          <a:solidFill>
                            <a:srgbClr val="000000"/>
                          </a:solidFill>
                          <a:effectLst/>
                          <a:latin typeface="Calibri"/>
                        </a:rPr>
                        <a:t>Arts, Audio/Video Technology &amp; Communications</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ctr"/>
                      <a:r>
                        <a:rPr lang="en-US" sz="1000" b="0" i="0" u="none" strike="noStrike">
                          <a:solidFill>
                            <a:srgbClr val="000000"/>
                          </a:solidFill>
                          <a:effectLst/>
                          <a:latin typeface="Calibri"/>
                        </a:rPr>
                        <a:t>0</a:t>
                      </a:r>
                    </a:p>
                  </a:txBody>
                  <a:tcPr marL="8318" marR="8318" marT="8318"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0</a:t>
                      </a:r>
                    </a:p>
                  </a:txBody>
                  <a:tcPr marL="8318"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0</a:t>
                      </a:r>
                    </a:p>
                  </a:txBody>
                  <a:tcPr marL="8318"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r>
              <a:tr h="174277">
                <a:tc>
                  <a:txBody>
                    <a:bodyPr/>
                    <a:lstStyle/>
                    <a:p>
                      <a:pPr algn="l" rtl="0" fontAlgn="b"/>
                      <a:r>
                        <a:rPr lang="en-US" sz="1000" b="0" i="0" u="none" strike="noStrike">
                          <a:solidFill>
                            <a:srgbClr val="000000"/>
                          </a:solidFill>
                          <a:effectLst/>
                          <a:latin typeface="Calibri"/>
                        </a:rPr>
                        <a:t>Education &amp; Training</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ctr"/>
                      <a:r>
                        <a:rPr lang="en-US" sz="1000" b="0" i="0" u="none" strike="noStrike">
                          <a:solidFill>
                            <a:srgbClr val="000000"/>
                          </a:solidFill>
                          <a:effectLst/>
                          <a:latin typeface="Calibri"/>
                        </a:rPr>
                        <a:t>70</a:t>
                      </a:r>
                    </a:p>
                  </a:txBody>
                  <a:tcPr marL="8318" marR="8318" marT="8318"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50</a:t>
                      </a:r>
                    </a:p>
                  </a:txBody>
                  <a:tcPr marL="8318"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-20</a:t>
                      </a:r>
                    </a:p>
                  </a:txBody>
                  <a:tcPr marL="8318"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r>
              <a:tr h="182991">
                <a:tc>
                  <a:txBody>
                    <a:bodyPr/>
                    <a:lstStyle/>
                    <a:p>
                      <a:pPr algn="l" rtl="0" fontAlgn="b"/>
                      <a:r>
                        <a:rPr lang="en-US" sz="1000" b="0" i="0" u="none" strike="noStrike">
                          <a:solidFill>
                            <a:srgbClr val="000000"/>
                          </a:solidFill>
                          <a:effectLst/>
                          <a:latin typeface="Calibri"/>
                        </a:rPr>
                        <a:t>Marketing</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AEAEA"/>
                    </a:solidFill>
                  </a:tcPr>
                </a:tc>
                <a:tc>
                  <a:txBody>
                    <a:bodyPr/>
                    <a:lstStyle/>
                    <a:p>
                      <a:pPr algn="ctr" fontAlgn="ctr"/>
                      <a:r>
                        <a:rPr lang="en-US" sz="1000" b="0" i="0" u="none" strike="noStrike">
                          <a:solidFill>
                            <a:srgbClr val="000000"/>
                          </a:solidFill>
                          <a:effectLst/>
                          <a:latin typeface="Calibri"/>
                        </a:rPr>
                        <a:t>490</a:t>
                      </a:r>
                    </a:p>
                  </a:txBody>
                  <a:tcPr marL="8318" marR="8318" marT="8318"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310</a:t>
                      </a:r>
                    </a:p>
                  </a:txBody>
                  <a:tcPr marL="8318"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dirty="0">
                          <a:solidFill>
                            <a:srgbClr val="000000"/>
                          </a:solidFill>
                          <a:effectLst/>
                          <a:latin typeface="Calibri"/>
                        </a:rPr>
                        <a:t>-180</a:t>
                      </a:r>
                    </a:p>
                  </a:txBody>
                  <a:tcPr marL="8318"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AEAEA"/>
                    </a:solidFill>
                  </a:tcPr>
                </a:tc>
              </a:tr>
              <a:tr h="191705">
                <a:tc>
                  <a:txBody>
                    <a:bodyPr/>
                    <a:lstStyle/>
                    <a:p>
                      <a:pPr algn="l" fontAlgn="ctr"/>
                      <a:r>
                        <a:rPr lang="en-US" sz="1000" b="1" i="0" u="none" strike="noStrike">
                          <a:solidFill>
                            <a:srgbClr val="FFFFFF"/>
                          </a:solidFill>
                          <a:effectLst/>
                          <a:latin typeface="Calibri"/>
                        </a:rPr>
                        <a:t>Total</a:t>
                      </a:r>
                    </a:p>
                  </a:txBody>
                  <a:tcPr marL="8318" marR="8318" marT="8318" marB="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4F81BD"/>
                    </a:solidFill>
                  </a:tcPr>
                </a:tc>
                <a:tc>
                  <a:txBody>
                    <a:bodyPr/>
                    <a:lstStyle/>
                    <a:p>
                      <a:pPr algn="ctr" fontAlgn="ctr"/>
                      <a:r>
                        <a:rPr lang="en-US" sz="1000" b="1" i="0" u="none" strike="noStrike">
                          <a:solidFill>
                            <a:srgbClr val="FFFFFF"/>
                          </a:solidFill>
                          <a:effectLst/>
                          <a:latin typeface="Arial"/>
                        </a:rPr>
                        <a:t>2510</a:t>
                      </a:r>
                    </a:p>
                  </a:txBody>
                  <a:tcPr marL="8318" marR="8318" marT="8318"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4F81BD"/>
                    </a:solidFill>
                  </a:tcPr>
                </a:tc>
                <a:tc>
                  <a:txBody>
                    <a:bodyPr/>
                    <a:lstStyle/>
                    <a:p>
                      <a:pPr algn="ctr" fontAlgn="ctr"/>
                      <a:r>
                        <a:rPr lang="en-US" sz="1000" b="1" i="0" u="none" strike="noStrike">
                          <a:solidFill>
                            <a:srgbClr val="FFFFFF"/>
                          </a:solidFill>
                          <a:effectLst/>
                          <a:latin typeface="Arial"/>
                        </a:rPr>
                        <a:t>3270</a:t>
                      </a:r>
                    </a:p>
                  </a:txBody>
                  <a:tcPr marL="8318" marR="8318" marT="8318"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4F81BD"/>
                    </a:solidFill>
                  </a:tcPr>
                </a:tc>
                <a:tc>
                  <a:txBody>
                    <a:bodyPr/>
                    <a:lstStyle/>
                    <a:p>
                      <a:pPr algn="ctr" fontAlgn="ctr"/>
                      <a:r>
                        <a:rPr lang="en-US" sz="1000" b="1" i="0" u="none" strike="noStrike" dirty="0">
                          <a:solidFill>
                            <a:srgbClr val="FFFFFF"/>
                          </a:solidFill>
                          <a:effectLst/>
                          <a:latin typeface="Arial"/>
                        </a:rPr>
                        <a:t>760</a:t>
                      </a:r>
                    </a:p>
                  </a:txBody>
                  <a:tcPr marL="8318" marR="8318" marT="8318"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4F81BD"/>
                    </a:solidFill>
                  </a:tcPr>
                </a:tc>
              </a:tr>
            </a:tbl>
          </a:graphicData>
        </a:graphic>
      </p:graphicFrame>
    </p:spTree>
    <p:extLst>
      <p:ext uri="{BB962C8B-B14F-4D97-AF65-F5344CB8AC3E}">
        <p14:creationId xmlns:p14="http://schemas.microsoft.com/office/powerpoint/2010/main" val="269779460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2"/>
          <p:cNvSpPr txBox="1">
            <a:spLocks/>
          </p:cNvSpPr>
          <p:nvPr/>
        </p:nvSpPr>
        <p:spPr>
          <a:xfrm>
            <a:off x="0" y="76200"/>
            <a:ext cx="8915400" cy="850392"/>
          </a:xfrm>
          <a:prstGeom prst="rect">
            <a:avLst/>
          </a:prstGeom>
        </p:spPr>
        <p:txBody>
          <a:bodyPr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000" dirty="0" smtClean="0">
                <a:solidFill>
                  <a:prstClr val="white"/>
                </a:solidFill>
                <a:latin typeface="ChalkDust" pitchFamily="2" charset="0"/>
              </a:rPr>
              <a:t>Your Next Steps</a:t>
            </a:r>
            <a:endParaRPr lang="en-US" sz="3000" i="1" dirty="0">
              <a:solidFill>
                <a:prstClr val="white"/>
              </a:solidFill>
              <a:latin typeface="ChalkDust" pitchFamily="2" charset="0"/>
            </a:endParaRPr>
          </a:p>
        </p:txBody>
      </p:sp>
      <p:sp>
        <p:nvSpPr>
          <p:cNvPr id="7" name="Slide Number Placeholder 2"/>
          <p:cNvSpPr>
            <a:spLocks noGrp="1"/>
          </p:cNvSpPr>
          <p:nvPr/>
        </p:nvSpPr>
        <p:spPr>
          <a:xfrm>
            <a:off x="7010400" y="6551468"/>
            <a:ext cx="2133600" cy="342899"/>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Steinem"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9BA4B8F-8B3F-4B52-9164-AF2CA95F68ED}" type="slidenum">
              <a:rPr lang="en-US" smtClean="0">
                <a:solidFill>
                  <a:prstClr val="black">
                    <a:tint val="75000"/>
                  </a:prstClr>
                </a:solidFill>
              </a:rPr>
              <a:pPr/>
              <a:t>12</a:t>
            </a:fld>
            <a:endParaRPr lang="en-US" dirty="0">
              <a:solidFill>
                <a:prstClr val="black">
                  <a:tint val="75000"/>
                </a:prstClr>
              </a:solidFill>
            </a:endParaRPr>
          </a:p>
        </p:txBody>
      </p:sp>
      <p:sp>
        <p:nvSpPr>
          <p:cNvPr id="205" name="TextBox 204"/>
          <p:cNvSpPr txBox="1"/>
          <p:nvPr/>
        </p:nvSpPr>
        <p:spPr>
          <a:xfrm>
            <a:off x="0" y="1132612"/>
            <a:ext cx="9144000" cy="5370701"/>
          </a:xfrm>
          <a:prstGeom prst="rect">
            <a:avLst/>
          </a:prstGeom>
          <a:noFill/>
        </p:spPr>
        <p:txBody>
          <a:bodyPr wrap="square" rtlCol="0">
            <a:spAutoFit/>
          </a:bodyPr>
          <a:lstStyle/>
          <a:p>
            <a:pPr marL="342900" indent="-342900">
              <a:spcBef>
                <a:spcPts val="600"/>
              </a:spcBef>
              <a:buFont typeface="Arial" pitchFamily="34" charset="0"/>
              <a:buChar char="•"/>
            </a:pPr>
            <a:r>
              <a:rPr lang="en-US" sz="2200" dirty="0">
                <a:solidFill>
                  <a:prstClr val="black"/>
                </a:solidFill>
              </a:rPr>
              <a:t>There are a lot of data in this packet.  Individuals may interpret these data differently.  Individuals with specific local expertise and background may be able to derive important insights from these data that are not necessarily apparent to others</a:t>
            </a:r>
          </a:p>
          <a:p>
            <a:pPr marL="342900" indent="-342900">
              <a:spcBef>
                <a:spcPts val="600"/>
              </a:spcBef>
              <a:buFont typeface="Arial" pitchFamily="34" charset="0"/>
              <a:buChar char="•"/>
            </a:pPr>
            <a:endParaRPr lang="en-US" sz="2200" dirty="0">
              <a:solidFill>
                <a:prstClr val="black"/>
              </a:solidFill>
            </a:endParaRPr>
          </a:p>
          <a:p>
            <a:pPr marL="342900" indent="-342900">
              <a:spcBef>
                <a:spcPts val="600"/>
              </a:spcBef>
              <a:buFont typeface="Arial" pitchFamily="34" charset="0"/>
              <a:buChar char="•"/>
            </a:pPr>
            <a:r>
              <a:rPr lang="en-US" sz="2200" dirty="0">
                <a:solidFill>
                  <a:prstClr val="black"/>
                </a:solidFill>
              </a:rPr>
              <a:t>We are interested in your reactions to this packet, and to the next steps it suggests to you</a:t>
            </a:r>
          </a:p>
          <a:p>
            <a:pPr marL="342900" indent="-342900">
              <a:spcBef>
                <a:spcPts val="600"/>
              </a:spcBef>
              <a:buFont typeface="Arial" pitchFamily="34" charset="0"/>
              <a:buChar char="•"/>
            </a:pPr>
            <a:endParaRPr lang="en-US" sz="2200" dirty="0">
              <a:solidFill>
                <a:prstClr val="black"/>
              </a:solidFill>
            </a:endParaRPr>
          </a:p>
          <a:p>
            <a:pPr marL="342900" indent="-342900">
              <a:spcBef>
                <a:spcPts val="600"/>
              </a:spcBef>
              <a:buFont typeface="Arial" pitchFamily="34" charset="0"/>
              <a:buChar char="•"/>
            </a:pPr>
            <a:r>
              <a:rPr lang="en-US" sz="2200" dirty="0">
                <a:solidFill>
                  <a:prstClr val="black"/>
                </a:solidFill>
              </a:rPr>
              <a:t>We are interested in your insights and recommendations</a:t>
            </a:r>
          </a:p>
          <a:p>
            <a:pPr marL="342900" indent="-342900">
              <a:spcBef>
                <a:spcPts val="600"/>
              </a:spcBef>
              <a:buFont typeface="Arial" pitchFamily="34" charset="0"/>
              <a:buChar char="•"/>
            </a:pPr>
            <a:endParaRPr lang="en-US" sz="2200" dirty="0">
              <a:solidFill>
                <a:prstClr val="black"/>
              </a:solidFill>
            </a:endParaRPr>
          </a:p>
          <a:p>
            <a:pPr marL="342900" indent="-342900">
              <a:spcBef>
                <a:spcPts val="600"/>
              </a:spcBef>
              <a:buFont typeface="Arial" pitchFamily="34" charset="0"/>
              <a:buChar char="•"/>
            </a:pPr>
            <a:r>
              <a:rPr lang="en-US" sz="2200">
                <a:solidFill>
                  <a:prstClr val="black"/>
                </a:solidFill>
              </a:rPr>
              <a:t>If you’d like to discuss these data, or if you’d like to view a parish-specific packet including LCTCS and IBC completion, contact Ashley Aleman at </a:t>
            </a:r>
            <a:r>
              <a:rPr lang="en-US" sz="2200">
                <a:solidFill>
                  <a:prstClr val="black"/>
                </a:solidFill>
                <a:hlinkClick r:id="rId2"/>
              </a:rPr>
              <a:t>ashley.aleman@la.gov</a:t>
            </a:r>
            <a:r>
              <a:rPr lang="en-US" sz="2200">
                <a:solidFill>
                  <a:prstClr val="black"/>
                </a:solidFill>
              </a:rPr>
              <a:t> </a:t>
            </a:r>
          </a:p>
          <a:p>
            <a:pPr>
              <a:spcBef>
                <a:spcPts val="600"/>
              </a:spcBef>
            </a:pPr>
            <a:endParaRPr lang="en-US" sz="2200" dirty="0">
              <a:solidFill>
                <a:prstClr val="black"/>
              </a:solidFill>
            </a:endParaRPr>
          </a:p>
        </p:txBody>
      </p:sp>
    </p:spTree>
    <p:extLst>
      <p:ext uri="{BB962C8B-B14F-4D97-AF65-F5344CB8AC3E}">
        <p14:creationId xmlns:p14="http://schemas.microsoft.com/office/powerpoint/2010/main" val="335767526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latin typeface="ChalkDust" pitchFamily="2" charset="0"/>
              </a:rPr>
              <a:t>What’s Included in this Packet</a:t>
            </a:r>
            <a:endParaRPr lang="en-US" dirty="0">
              <a:latin typeface="ChalkDust" pitchFamily="2" charset="0"/>
            </a:endParaRPr>
          </a:p>
        </p:txBody>
      </p:sp>
      <p:sp>
        <p:nvSpPr>
          <p:cNvPr id="3" name="Slide Number Placeholder 2"/>
          <p:cNvSpPr>
            <a:spLocks noGrp="1"/>
          </p:cNvSpPr>
          <p:nvPr>
            <p:ph type="sldNum" sz="quarter" idx="4"/>
          </p:nvPr>
        </p:nvSpPr>
        <p:spPr/>
        <p:txBody>
          <a:bodyPr/>
          <a:lstStyle/>
          <a:p>
            <a:fld id="{79BA4B8F-8B3F-4B52-9164-AF2CA95F68ED}" type="slidenum">
              <a:rPr lang="en-US" smtClean="0">
                <a:solidFill>
                  <a:prstClr val="black">
                    <a:tint val="75000"/>
                  </a:prstClr>
                </a:solidFill>
              </a:rPr>
              <a:pPr/>
              <a:t>2</a:t>
            </a:fld>
            <a:endParaRPr lang="en-US" dirty="0">
              <a:solidFill>
                <a:prstClr val="black">
                  <a:tint val="75000"/>
                </a:prstClr>
              </a:solidFill>
            </a:endParaRPr>
          </a:p>
        </p:txBody>
      </p:sp>
      <p:sp>
        <p:nvSpPr>
          <p:cNvPr id="4" name="Footer Placeholder 3"/>
          <p:cNvSpPr>
            <a:spLocks noGrp="1"/>
          </p:cNvSpPr>
          <p:nvPr>
            <p:ph type="ftr" sz="quarter" idx="3"/>
          </p:nvPr>
        </p:nvSpPr>
        <p:spPr/>
        <p:txBody>
          <a:bodyPr/>
          <a:lstStyle/>
          <a:p>
            <a:r>
              <a:rPr lang="en-US" smtClean="0">
                <a:solidFill>
                  <a:srgbClr val="EEECE1">
                    <a:lumMod val="50000"/>
                  </a:srgbClr>
                </a:solidFill>
              </a:rPr>
              <a:t>Louisiana Believes</a:t>
            </a:r>
            <a:endParaRPr lang="en-US" dirty="0">
              <a:solidFill>
                <a:srgbClr val="EEECE1">
                  <a:lumMod val="50000"/>
                </a:srgbClr>
              </a:solidFill>
            </a:endParaRPr>
          </a:p>
        </p:txBody>
      </p:sp>
      <p:sp>
        <p:nvSpPr>
          <p:cNvPr id="7" name="Content Placeholder 6"/>
          <p:cNvSpPr>
            <a:spLocks noGrp="1"/>
          </p:cNvSpPr>
          <p:nvPr>
            <p:ph sz="quarter" idx="10"/>
          </p:nvPr>
        </p:nvSpPr>
        <p:spPr>
          <a:xfrm>
            <a:off x="152400" y="1295400"/>
            <a:ext cx="8991600" cy="5105400"/>
          </a:xfrm>
        </p:spPr>
        <p:txBody>
          <a:bodyPr>
            <a:normAutofit/>
          </a:bodyPr>
          <a:lstStyle/>
          <a:p>
            <a:pPr marL="0" indent="0">
              <a:spcAft>
                <a:spcPts val="1600"/>
              </a:spcAft>
              <a:buNone/>
            </a:pPr>
            <a:r>
              <a:rPr lang="en-US" sz="2800" dirty="0" smtClean="0"/>
              <a:t>This data package answers the following questions:</a:t>
            </a:r>
          </a:p>
          <a:p>
            <a:pPr marL="342900" indent="-342900">
              <a:spcAft>
                <a:spcPts val="1600"/>
              </a:spcAft>
              <a:buFont typeface="+mj-lt"/>
              <a:buAutoNum type="arabicParenR"/>
            </a:pPr>
            <a:r>
              <a:rPr lang="en-US" sz="2800" dirty="0" smtClean="0"/>
              <a:t>Which job sectors across the state are high-demand/high-wage? (</a:t>
            </a:r>
            <a:r>
              <a:rPr lang="en-US" sz="2800" smtClean="0"/>
              <a:t>slides 5 </a:t>
            </a:r>
            <a:r>
              <a:rPr lang="en-US" sz="2800" dirty="0" smtClean="0"/>
              <a:t>- 8)</a:t>
            </a:r>
          </a:p>
          <a:p>
            <a:pPr marL="342900" indent="-342900">
              <a:spcAft>
                <a:spcPts val="1600"/>
              </a:spcAft>
              <a:buFont typeface="+mj-lt"/>
              <a:buAutoNum type="arabicParenR"/>
            </a:pPr>
            <a:r>
              <a:rPr lang="en-US" sz="2800" dirty="0" smtClean="0"/>
              <a:t>Which job sectors in </a:t>
            </a:r>
            <a:r>
              <a:rPr lang="en-US" sz="2800" i="1" dirty="0" smtClean="0"/>
              <a:t>my</a:t>
            </a:r>
            <a:r>
              <a:rPr lang="en-US" sz="2800" dirty="0" smtClean="0"/>
              <a:t> region are high-demand/high-wage? (slides 9 - 11)</a:t>
            </a:r>
          </a:p>
          <a:p>
            <a:pPr marL="0" indent="0">
              <a:buNone/>
            </a:pPr>
            <a:endParaRPr lang="en-US" sz="1800" dirty="0"/>
          </a:p>
        </p:txBody>
      </p:sp>
      <p:sp>
        <p:nvSpPr>
          <p:cNvPr id="9" name="Down Arrow 8"/>
          <p:cNvSpPr/>
          <p:nvPr/>
        </p:nvSpPr>
        <p:spPr>
          <a:xfrm>
            <a:off x="3962400" y="4516160"/>
            <a:ext cx="838200" cy="533400"/>
          </a:xfrm>
          <a:prstGeom prst="downArrow">
            <a:avLst/>
          </a:prstGeom>
          <a:solidFill>
            <a:schemeClr val="tx1">
              <a:lumMod val="65000"/>
              <a:lumOff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45714" tIns="49315" rIns="45714" bIns="49315" rtlCol="0" anchor="ctr" anchorCtr="0">
            <a:noAutofit/>
          </a:bodyPr>
          <a:lstStyle/>
          <a:p>
            <a:pPr algn="ctr">
              <a:lnSpc>
                <a:spcPct val="90000"/>
              </a:lnSpc>
              <a:spcBef>
                <a:spcPct val="0"/>
              </a:spcBef>
            </a:pPr>
            <a:endParaRPr lang="en-US" b="1" dirty="0">
              <a:solidFill>
                <a:prstClr val="white"/>
              </a:solidFill>
              <a:cs typeface="Calibri" pitchFamily="34" charset="0"/>
            </a:endParaRPr>
          </a:p>
        </p:txBody>
      </p:sp>
      <p:sp>
        <p:nvSpPr>
          <p:cNvPr id="10" name="Rectangle 9"/>
          <p:cNvSpPr/>
          <p:nvPr/>
        </p:nvSpPr>
        <p:spPr>
          <a:xfrm>
            <a:off x="1" y="5125760"/>
            <a:ext cx="9144000" cy="923330"/>
          </a:xfrm>
          <a:prstGeom prst="rect">
            <a:avLst/>
          </a:prstGeom>
        </p:spPr>
        <p:txBody>
          <a:bodyPr wrap="square">
            <a:spAutoFit/>
          </a:bodyPr>
          <a:lstStyle/>
          <a:p>
            <a:pPr algn="ctr"/>
            <a:endParaRPr lang="en-US" dirty="0">
              <a:solidFill>
                <a:prstClr val="black"/>
              </a:solidFill>
            </a:endParaRPr>
          </a:p>
          <a:p>
            <a:pPr algn="ctr"/>
            <a:r>
              <a:rPr lang="en-US" dirty="0">
                <a:solidFill>
                  <a:prstClr val="black"/>
                </a:solidFill>
              </a:rPr>
              <a:t>If you </a:t>
            </a:r>
            <a:r>
              <a:rPr lang="en-US" dirty="0" smtClean="0">
                <a:solidFill>
                  <a:prstClr val="black"/>
                </a:solidFill>
              </a:rPr>
              <a:t>would like </a:t>
            </a:r>
            <a:r>
              <a:rPr lang="en-US" dirty="0">
                <a:solidFill>
                  <a:prstClr val="black"/>
                </a:solidFill>
              </a:rPr>
              <a:t>assistance in reviewing this packet</a:t>
            </a:r>
            <a:r>
              <a:rPr lang="en-US" dirty="0" smtClean="0">
                <a:solidFill>
                  <a:prstClr val="black"/>
                </a:solidFill>
              </a:rPr>
              <a:t>, or are interested in viewing a parish-focused packet </a:t>
            </a:r>
            <a:r>
              <a:rPr lang="en-US" dirty="0">
                <a:solidFill>
                  <a:prstClr val="black"/>
                </a:solidFill>
              </a:rPr>
              <a:t>please </a:t>
            </a:r>
            <a:r>
              <a:rPr lang="en-US" dirty="0" smtClean="0">
                <a:solidFill>
                  <a:prstClr val="black"/>
                </a:solidFill>
              </a:rPr>
              <a:t>contact Ashley Aleman at </a:t>
            </a:r>
            <a:r>
              <a:rPr lang="en-US" dirty="0" smtClean="0">
                <a:solidFill>
                  <a:prstClr val="black"/>
                </a:solidFill>
                <a:hlinkClick r:id="rId2"/>
              </a:rPr>
              <a:t>ashley.aleman@la.gov</a:t>
            </a:r>
            <a:r>
              <a:rPr lang="en-US" dirty="0" smtClean="0">
                <a:solidFill>
                  <a:prstClr val="black"/>
                </a:solidFill>
              </a:rPr>
              <a:t> </a:t>
            </a:r>
            <a:endParaRPr lang="en-US" dirty="0">
              <a:solidFill>
                <a:prstClr val="black"/>
              </a:solidFill>
            </a:endParaRPr>
          </a:p>
        </p:txBody>
      </p:sp>
    </p:spTree>
    <p:extLst>
      <p:ext uri="{BB962C8B-B14F-4D97-AF65-F5344CB8AC3E}">
        <p14:creationId xmlns:p14="http://schemas.microsoft.com/office/powerpoint/2010/main" val="89976078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2"/>
          <p:cNvSpPr txBox="1">
            <a:spLocks/>
          </p:cNvSpPr>
          <p:nvPr/>
        </p:nvSpPr>
        <p:spPr>
          <a:xfrm>
            <a:off x="0" y="76200"/>
            <a:ext cx="8915400" cy="850392"/>
          </a:xfrm>
          <a:prstGeom prst="rect">
            <a:avLst/>
          </a:prstGeom>
        </p:spPr>
        <p:txBody>
          <a:bodyPr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000" dirty="0" smtClean="0">
                <a:solidFill>
                  <a:prstClr val="white"/>
                </a:solidFill>
                <a:latin typeface="ChalkDust" pitchFamily="2" charset="0"/>
              </a:rPr>
              <a:t>Where Did this Data Come From?</a:t>
            </a:r>
            <a:endParaRPr lang="en-US" sz="2000" i="1" dirty="0">
              <a:solidFill>
                <a:prstClr val="white"/>
              </a:solidFill>
              <a:latin typeface="ChalkDust" pitchFamily="2" charset="0"/>
            </a:endParaRPr>
          </a:p>
        </p:txBody>
      </p:sp>
      <p:sp>
        <p:nvSpPr>
          <p:cNvPr id="7" name="Slide Number Placeholder 2"/>
          <p:cNvSpPr>
            <a:spLocks noGrp="1"/>
          </p:cNvSpPr>
          <p:nvPr/>
        </p:nvSpPr>
        <p:spPr>
          <a:xfrm>
            <a:off x="7010400" y="6551468"/>
            <a:ext cx="2133600" cy="342899"/>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Steinem"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9BA4B8F-8B3F-4B52-9164-AF2CA95F68ED}" type="slidenum">
              <a:rPr lang="en-US" smtClean="0">
                <a:solidFill>
                  <a:prstClr val="black">
                    <a:tint val="75000"/>
                  </a:prstClr>
                </a:solidFill>
              </a:rPr>
              <a:pPr/>
              <a:t>3</a:t>
            </a:fld>
            <a:endParaRPr lang="en-US" dirty="0">
              <a:solidFill>
                <a:prstClr val="black">
                  <a:tint val="75000"/>
                </a:prstClr>
              </a:solidFill>
            </a:endParaRPr>
          </a:p>
        </p:txBody>
      </p:sp>
      <p:sp>
        <p:nvSpPr>
          <p:cNvPr id="205" name="TextBox 204"/>
          <p:cNvSpPr txBox="1"/>
          <p:nvPr/>
        </p:nvSpPr>
        <p:spPr>
          <a:xfrm>
            <a:off x="0" y="1447799"/>
            <a:ext cx="9144000" cy="5062924"/>
          </a:xfrm>
          <a:prstGeom prst="rect">
            <a:avLst/>
          </a:prstGeom>
          <a:noFill/>
        </p:spPr>
        <p:txBody>
          <a:bodyPr wrap="square" rtlCol="0">
            <a:spAutoFit/>
          </a:bodyPr>
          <a:lstStyle/>
          <a:p>
            <a:pPr marL="342900" indent="-342900">
              <a:spcBef>
                <a:spcPts val="600"/>
              </a:spcBef>
              <a:buFont typeface="Arial" pitchFamily="34" charset="0"/>
              <a:buChar char="•"/>
            </a:pPr>
            <a:r>
              <a:rPr lang="en-US" sz="2000" dirty="0">
                <a:solidFill>
                  <a:prstClr val="black"/>
                </a:solidFill>
              </a:rPr>
              <a:t>The Parthenon Group (a national consulting firm with expertise in education policy) completed a study of the alignment of Louisiana job markets and educational resources (K – 12 and LCTCS) during the Spring of 2013 using the latest available data at that </a:t>
            </a:r>
            <a:r>
              <a:rPr lang="en-US" sz="2000" dirty="0" smtClean="0">
                <a:solidFill>
                  <a:prstClr val="black"/>
                </a:solidFill>
              </a:rPr>
              <a:t>time</a:t>
            </a:r>
            <a:endParaRPr lang="en-US" sz="2000" dirty="0">
              <a:solidFill>
                <a:prstClr val="black"/>
              </a:solidFill>
            </a:endParaRPr>
          </a:p>
          <a:p>
            <a:pPr marL="342900" indent="-342900">
              <a:spcBef>
                <a:spcPts val="600"/>
              </a:spcBef>
              <a:spcAft>
                <a:spcPts val="800"/>
              </a:spcAft>
              <a:buFont typeface="Arial" pitchFamily="34" charset="0"/>
              <a:buChar char="•"/>
            </a:pPr>
            <a:r>
              <a:rPr lang="en-US" sz="2000" dirty="0">
                <a:solidFill>
                  <a:prstClr val="black"/>
                </a:solidFill>
              </a:rPr>
              <a:t>Parthenon then tied its findings to Louisiana Workforce Commission’s (LWC) Star Jobs Ratings</a:t>
            </a:r>
          </a:p>
          <a:p>
            <a:pPr marL="800100" lvl="1" indent="-342900">
              <a:spcBef>
                <a:spcPts val="600"/>
              </a:spcBef>
              <a:spcAft>
                <a:spcPts val="800"/>
              </a:spcAft>
              <a:buFont typeface="Arial" pitchFamily="34" charset="0"/>
              <a:buChar char="•"/>
            </a:pPr>
            <a:r>
              <a:rPr lang="en-US" sz="2000" dirty="0">
                <a:solidFill>
                  <a:prstClr val="black"/>
                </a:solidFill>
              </a:rPr>
              <a:t>The LWC, in conjunction with LSU and Louisiana Economic Development (LED), studied the Louisiana economy to determine future growth in employment</a:t>
            </a:r>
          </a:p>
          <a:p>
            <a:pPr marL="800100" lvl="1" indent="-342900">
              <a:spcBef>
                <a:spcPts val="600"/>
              </a:spcBef>
              <a:spcAft>
                <a:spcPts val="800"/>
              </a:spcAft>
              <a:buFont typeface="Arial" pitchFamily="34" charset="0"/>
              <a:buChar char="•"/>
            </a:pPr>
            <a:r>
              <a:rPr lang="en-US" sz="2000" dirty="0">
                <a:solidFill>
                  <a:prstClr val="black"/>
                </a:solidFill>
              </a:rPr>
              <a:t>This team studied hundreds of different jobs to assess how much they were paid, how many jobs were going to be created, and how “mobile” these jobs were (i.e., how easily could individuals qualified for these jobs find employment with an organization they viewed positively)</a:t>
            </a:r>
          </a:p>
          <a:p>
            <a:pPr marL="800100" lvl="1" indent="-342900">
              <a:spcBef>
                <a:spcPts val="600"/>
              </a:spcBef>
              <a:buFont typeface="Arial" pitchFamily="34" charset="0"/>
              <a:buChar char="•"/>
            </a:pPr>
            <a:r>
              <a:rPr lang="en-US" sz="2000" dirty="0">
                <a:solidFill>
                  <a:prstClr val="black"/>
                </a:solidFill>
              </a:rPr>
              <a:t>4 and 5 Star jobs are the best - they are high-demand and high-wage jobs</a:t>
            </a:r>
          </a:p>
          <a:p>
            <a:pPr>
              <a:spcBef>
                <a:spcPts val="600"/>
              </a:spcBef>
            </a:pPr>
            <a:endParaRPr lang="en-US" dirty="0">
              <a:solidFill>
                <a:prstClr val="black"/>
              </a:solidFill>
            </a:endParaRPr>
          </a:p>
        </p:txBody>
      </p:sp>
    </p:spTree>
    <p:extLst>
      <p:ext uri="{BB962C8B-B14F-4D97-AF65-F5344CB8AC3E}">
        <p14:creationId xmlns:p14="http://schemas.microsoft.com/office/powerpoint/2010/main" val="299150952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2"/>
          <p:cNvSpPr txBox="1">
            <a:spLocks/>
          </p:cNvSpPr>
          <p:nvPr/>
        </p:nvSpPr>
        <p:spPr>
          <a:xfrm>
            <a:off x="0" y="0"/>
            <a:ext cx="8915400" cy="850392"/>
          </a:xfrm>
          <a:prstGeom prst="rect">
            <a:avLst/>
          </a:prstGeom>
        </p:spPr>
        <p:txBody>
          <a:bodyPr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000" dirty="0" smtClean="0">
                <a:solidFill>
                  <a:prstClr val="white"/>
                </a:solidFill>
                <a:latin typeface="ChalkDust" pitchFamily="2" charset="0"/>
              </a:rPr>
              <a:t>Louisiana Regional Labor Market Areas (RLMAs)</a:t>
            </a:r>
            <a:endParaRPr lang="en-US" sz="2000" i="1" dirty="0">
              <a:solidFill>
                <a:prstClr val="white"/>
              </a:solidFill>
              <a:latin typeface="ChalkDust" pitchFamily="2" charset="0"/>
            </a:endParaRPr>
          </a:p>
        </p:txBody>
      </p:sp>
      <p:sp>
        <p:nvSpPr>
          <p:cNvPr id="7" name="Slide Number Placeholder 2"/>
          <p:cNvSpPr>
            <a:spLocks noGrp="1"/>
          </p:cNvSpPr>
          <p:nvPr/>
        </p:nvSpPr>
        <p:spPr>
          <a:xfrm>
            <a:off x="7010400" y="6551468"/>
            <a:ext cx="2133600" cy="342899"/>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Steinem"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9BA4B8F-8B3F-4B52-9164-AF2CA95F68ED}" type="slidenum">
              <a:rPr lang="en-US" smtClean="0">
                <a:solidFill>
                  <a:prstClr val="black">
                    <a:tint val="75000"/>
                  </a:prstClr>
                </a:solidFill>
              </a:rPr>
              <a:pPr/>
              <a:t>4</a:t>
            </a:fld>
            <a:endParaRPr lang="en-US" dirty="0">
              <a:solidFill>
                <a:prstClr val="black">
                  <a:tint val="75000"/>
                </a:prstClr>
              </a:solidFill>
            </a:endParaRPr>
          </a:p>
        </p:txBody>
      </p:sp>
      <p:sp>
        <p:nvSpPr>
          <p:cNvPr id="108" name="Text Box 7"/>
          <p:cNvSpPr txBox="1">
            <a:spLocks noChangeArrowheads="1"/>
          </p:cNvSpPr>
          <p:nvPr/>
        </p:nvSpPr>
        <p:spPr bwMode="auto">
          <a:xfrm>
            <a:off x="685800" y="6650675"/>
            <a:ext cx="1788310" cy="207325"/>
          </a:xfrm>
          <a:prstGeom prst="rect">
            <a:avLst/>
          </a:prstGeom>
          <a:noFill/>
          <a:ln w="9525">
            <a:noFill/>
            <a:miter lim="800000"/>
            <a:headEnd/>
            <a:tailEnd/>
          </a:ln>
          <a:effectLst/>
        </p:spPr>
        <p:txBody>
          <a:bodyPr wrap="none" lIns="45720" tIns="49320" rIns="45720" bIns="49320" anchor="b">
            <a:spAutoFit/>
          </a:bodyPr>
          <a:lstStyle/>
          <a:p>
            <a:r>
              <a:rPr lang="en-US" sz="700" dirty="0">
                <a:solidFill>
                  <a:prstClr val="black"/>
                </a:solidFill>
                <a:latin typeface="Arial" pitchFamily="34" charset="0"/>
              </a:rPr>
              <a:t>Source:  Louisiana Workforce Commission</a:t>
            </a:r>
          </a:p>
        </p:txBody>
      </p:sp>
      <p:sp>
        <p:nvSpPr>
          <p:cNvPr id="109" name="AutoShape 2"/>
          <p:cNvSpPr>
            <a:spLocks noChangeAspect="1" noChangeArrowheads="1" noTextEdit="1"/>
          </p:cNvSpPr>
          <p:nvPr/>
        </p:nvSpPr>
        <p:spPr bwMode="auto">
          <a:xfrm>
            <a:off x="1550989" y="1524000"/>
            <a:ext cx="5673886" cy="479107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10" name="Freeform 7"/>
          <p:cNvSpPr>
            <a:spLocks/>
          </p:cNvSpPr>
          <p:nvPr/>
        </p:nvSpPr>
        <p:spPr bwMode="auto">
          <a:xfrm>
            <a:off x="3971798" y="5608112"/>
            <a:ext cx="328141" cy="205598"/>
          </a:xfrm>
          <a:custGeom>
            <a:avLst/>
            <a:gdLst/>
            <a:ahLst/>
            <a:cxnLst>
              <a:cxn ang="0">
                <a:pos x="152" y="41"/>
              </a:cxn>
              <a:cxn ang="0">
                <a:pos x="138" y="36"/>
              </a:cxn>
              <a:cxn ang="0">
                <a:pos x="106" y="22"/>
              </a:cxn>
              <a:cxn ang="0">
                <a:pos x="83" y="9"/>
              </a:cxn>
              <a:cxn ang="0">
                <a:pos x="59" y="2"/>
              </a:cxn>
              <a:cxn ang="0">
                <a:pos x="46" y="17"/>
              </a:cxn>
              <a:cxn ang="0">
                <a:pos x="13" y="22"/>
              </a:cxn>
              <a:cxn ang="0">
                <a:pos x="2" y="36"/>
              </a:cxn>
              <a:cxn ang="0">
                <a:pos x="38" y="60"/>
              </a:cxn>
              <a:cxn ang="0">
                <a:pos x="79" y="77"/>
              </a:cxn>
              <a:cxn ang="0">
                <a:pos x="88" y="90"/>
              </a:cxn>
              <a:cxn ang="0">
                <a:pos x="110" y="86"/>
              </a:cxn>
              <a:cxn ang="0">
                <a:pos x="122" y="90"/>
              </a:cxn>
              <a:cxn ang="0">
                <a:pos x="130" y="77"/>
              </a:cxn>
              <a:cxn ang="0">
                <a:pos x="141" y="58"/>
              </a:cxn>
              <a:cxn ang="0">
                <a:pos x="162" y="41"/>
              </a:cxn>
              <a:cxn ang="0">
                <a:pos x="152" y="41"/>
              </a:cxn>
            </a:cxnLst>
            <a:rect l="0" t="0" r="r" b="b"/>
            <a:pathLst>
              <a:path w="164" h="97">
                <a:moveTo>
                  <a:pt x="152" y="41"/>
                </a:moveTo>
                <a:cubicBezTo>
                  <a:pt x="148" y="42"/>
                  <a:pt x="144" y="36"/>
                  <a:pt x="138" y="36"/>
                </a:cubicBezTo>
                <a:cubicBezTo>
                  <a:pt x="132" y="37"/>
                  <a:pt x="117" y="24"/>
                  <a:pt x="106" y="22"/>
                </a:cubicBezTo>
                <a:cubicBezTo>
                  <a:pt x="94" y="20"/>
                  <a:pt x="97" y="8"/>
                  <a:pt x="83" y="9"/>
                </a:cubicBezTo>
                <a:cubicBezTo>
                  <a:pt x="69" y="10"/>
                  <a:pt x="65" y="0"/>
                  <a:pt x="59" y="2"/>
                </a:cubicBezTo>
                <a:cubicBezTo>
                  <a:pt x="53" y="3"/>
                  <a:pt x="48" y="12"/>
                  <a:pt x="46" y="17"/>
                </a:cubicBezTo>
                <a:cubicBezTo>
                  <a:pt x="43" y="22"/>
                  <a:pt x="19" y="19"/>
                  <a:pt x="13" y="22"/>
                </a:cubicBezTo>
                <a:cubicBezTo>
                  <a:pt x="7" y="26"/>
                  <a:pt x="5" y="28"/>
                  <a:pt x="2" y="36"/>
                </a:cubicBezTo>
                <a:cubicBezTo>
                  <a:pt x="0" y="43"/>
                  <a:pt x="34" y="56"/>
                  <a:pt x="38" y="60"/>
                </a:cubicBezTo>
                <a:cubicBezTo>
                  <a:pt x="41" y="63"/>
                  <a:pt x="72" y="77"/>
                  <a:pt x="79" y="77"/>
                </a:cubicBezTo>
                <a:cubicBezTo>
                  <a:pt x="86" y="77"/>
                  <a:pt x="83" y="82"/>
                  <a:pt x="88" y="90"/>
                </a:cubicBezTo>
                <a:cubicBezTo>
                  <a:pt x="94" y="97"/>
                  <a:pt x="107" y="88"/>
                  <a:pt x="110" y="86"/>
                </a:cubicBezTo>
                <a:cubicBezTo>
                  <a:pt x="112" y="84"/>
                  <a:pt x="117" y="86"/>
                  <a:pt x="122" y="90"/>
                </a:cubicBezTo>
                <a:cubicBezTo>
                  <a:pt x="128" y="93"/>
                  <a:pt x="132" y="85"/>
                  <a:pt x="130" y="77"/>
                </a:cubicBezTo>
                <a:cubicBezTo>
                  <a:pt x="128" y="69"/>
                  <a:pt x="133" y="60"/>
                  <a:pt x="141" y="58"/>
                </a:cubicBezTo>
                <a:cubicBezTo>
                  <a:pt x="149" y="56"/>
                  <a:pt x="161" y="46"/>
                  <a:pt x="162" y="41"/>
                </a:cubicBezTo>
                <a:cubicBezTo>
                  <a:pt x="164" y="37"/>
                  <a:pt x="156" y="40"/>
                  <a:pt x="152" y="41"/>
                </a:cubicBezTo>
                <a:close/>
              </a:path>
            </a:pathLst>
          </a:custGeom>
          <a:solidFill>
            <a:srgbClr val="0070C0"/>
          </a:solid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11" name="Freeform 8"/>
          <p:cNvSpPr>
            <a:spLocks/>
          </p:cNvSpPr>
          <p:nvPr/>
        </p:nvSpPr>
        <p:spPr bwMode="auto">
          <a:xfrm>
            <a:off x="4632632" y="5909655"/>
            <a:ext cx="211871" cy="200115"/>
          </a:xfrm>
          <a:custGeom>
            <a:avLst/>
            <a:gdLst/>
            <a:ahLst/>
            <a:cxnLst>
              <a:cxn ang="0">
                <a:pos x="91" y="66"/>
              </a:cxn>
              <a:cxn ang="0">
                <a:pos x="76" y="54"/>
              </a:cxn>
              <a:cxn ang="0">
                <a:pos x="90" y="54"/>
              </a:cxn>
              <a:cxn ang="0">
                <a:pos x="90" y="33"/>
              </a:cxn>
              <a:cxn ang="0">
                <a:pos x="75" y="38"/>
              </a:cxn>
              <a:cxn ang="0">
                <a:pos x="57" y="6"/>
              </a:cxn>
              <a:cxn ang="0">
                <a:pos x="40" y="14"/>
              </a:cxn>
              <a:cxn ang="0">
                <a:pos x="40" y="29"/>
              </a:cxn>
              <a:cxn ang="0">
                <a:pos x="25" y="41"/>
              </a:cxn>
              <a:cxn ang="0">
                <a:pos x="3" y="36"/>
              </a:cxn>
              <a:cxn ang="0">
                <a:pos x="21" y="64"/>
              </a:cxn>
              <a:cxn ang="0">
                <a:pos x="80" y="88"/>
              </a:cxn>
              <a:cxn ang="0">
                <a:pos x="102" y="92"/>
              </a:cxn>
              <a:cxn ang="0">
                <a:pos x="104" y="73"/>
              </a:cxn>
              <a:cxn ang="0">
                <a:pos x="91" y="66"/>
              </a:cxn>
            </a:cxnLst>
            <a:rect l="0" t="0" r="r" b="b"/>
            <a:pathLst>
              <a:path w="106" h="94">
                <a:moveTo>
                  <a:pt x="91" y="66"/>
                </a:moveTo>
                <a:cubicBezTo>
                  <a:pt x="86" y="65"/>
                  <a:pt x="78" y="65"/>
                  <a:pt x="76" y="54"/>
                </a:cubicBezTo>
                <a:cubicBezTo>
                  <a:pt x="75" y="44"/>
                  <a:pt x="86" y="56"/>
                  <a:pt x="90" y="54"/>
                </a:cubicBezTo>
                <a:cubicBezTo>
                  <a:pt x="94" y="51"/>
                  <a:pt x="94" y="39"/>
                  <a:pt x="90" y="33"/>
                </a:cubicBezTo>
                <a:cubicBezTo>
                  <a:pt x="87" y="27"/>
                  <a:pt x="84" y="38"/>
                  <a:pt x="75" y="38"/>
                </a:cubicBezTo>
                <a:cubicBezTo>
                  <a:pt x="66" y="38"/>
                  <a:pt x="60" y="12"/>
                  <a:pt x="57" y="6"/>
                </a:cubicBezTo>
                <a:cubicBezTo>
                  <a:pt x="54" y="0"/>
                  <a:pt x="44" y="10"/>
                  <a:pt x="40" y="14"/>
                </a:cubicBezTo>
                <a:cubicBezTo>
                  <a:pt x="36" y="17"/>
                  <a:pt x="40" y="23"/>
                  <a:pt x="40" y="29"/>
                </a:cubicBezTo>
                <a:cubicBezTo>
                  <a:pt x="40" y="35"/>
                  <a:pt x="30" y="34"/>
                  <a:pt x="25" y="41"/>
                </a:cubicBezTo>
                <a:cubicBezTo>
                  <a:pt x="20" y="48"/>
                  <a:pt x="6" y="32"/>
                  <a:pt x="3" y="36"/>
                </a:cubicBezTo>
                <a:cubicBezTo>
                  <a:pt x="0" y="40"/>
                  <a:pt x="16" y="55"/>
                  <a:pt x="21" y="64"/>
                </a:cubicBezTo>
                <a:cubicBezTo>
                  <a:pt x="26" y="72"/>
                  <a:pt x="71" y="88"/>
                  <a:pt x="80" y="88"/>
                </a:cubicBezTo>
                <a:cubicBezTo>
                  <a:pt x="88" y="88"/>
                  <a:pt x="95" y="90"/>
                  <a:pt x="102" y="92"/>
                </a:cubicBezTo>
                <a:cubicBezTo>
                  <a:pt x="106" y="94"/>
                  <a:pt x="106" y="77"/>
                  <a:pt x="104" y="73"/>
                </a:cubicBezTo>
                <a:cubicBezTo>
                  <a:pt x="102" y="69"/>
                  <a:pt x="96" y="66"/>
                  <a:pt x="91" y="66"/>
                </a:cubicBezTo>
                <a:close/>
              </a:path>
            </a:pathLst>
          </a:custGeom>
          <a:solidFill>
            <a:schemeClr val="accent2"/>
          </a:solid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12" name="Freeform 9"/>
          <p:cNvSpPr>
            <a:spLocks/>
          </p:cNvSpPr>
          <p:nvPr/>
        </p:nvSpPr>
        <p:spPr bwMode="auto">
          <a:xfrm>
            <a:off x="4853330" y="5998748"/>
            <a:ext cx="195076" cy="145289"/>
          </a:xfrm>
          <a:custGeom>
            <a:avLst/>
            <a:gdLst/>
            <a:ahLst/>
            <a:cxnLst>
              <a:cxn ang="0">
                <a:pos x="67" y="25"/>
              </a:cxn>
              <a:cxn ang="0">
                <a:pos x="80" y="37"/>
              </a:cxn>
              <a:cxn ang="0">
                <a:pos x="94" y="24"/>
              </a:cxn>
              <a:cxn ang="0">
                <a:pos x="78" y="14"/>
              </a:cxn>
              <a:cxn ang="0">
                <a:pos x="51" y="4"/>
              </a:cxn>
              <a:cxn ang="0">
                <a:pos x="33" y="6"/>
              </a:cxn>
              <a:cxn ang="0">
                <a:pos x="29" y="20"/>
              </a:cxn>
              <a:cxn ang="0">
                <a:pos x="26" y="11"/>
              </a:cxn>
              <a:cxn ang="0">
                <a:pos x="8" y="11"/>
              </a:cxn>
              <a:cxn ang="0">
                <a:pos x="3" y="24"/>
              </a:cxn>
              <a:cxn ang="0">
                <a:pos x="2" y="44"/>
              </a:cxn>
              <a:cxn ang="0">
                <a:pos x="35" y="67"/>
              </a:cxn>
              <a:cxn ang="0">
                <a:pos x="31" y="52"/>
              </a:cxn>
              <a:cxn ang="0">
                <a:pos x="35" y="42"/>
              </a:cxn>
              <a:cxn ang="0">
                <a:pos x="31" y="36"/>
              </a:cxn>
              <a:cxn ang="0">
                <a:pos x="43" y="18"/>
              </a:cxn>
              <a:cxn ang="0">
                <a:pos x="51" y="26"/>
              </a:cxn>
              <a:cxn ang="0">
                <a:pos x="67" y="25"/>
              </a:cxn>
            </a:cxnLst>
            <a:rect l="0" t="0" r="r" b="b"/>
            <a:pathLst>
              <a:path w="97" h="68">
                <a:moveTo>
                  <a:pt x="67" y="25"/>
                </a:moveTo>
                <a:cubicBezTo>
                  <a:pt x="70" y="24"/>
                  <a:pt x="75" y="33"/>
                  <a:pt x="80" y="37"/>
                </a:cubicBezTo>
                <a:cubicBezTo>
                  <a:pt x="85" y="41"/>
                  <a:pt x="91" y="27"/>
                  <a:pt x="94" y="24"/>
                </a:cubicBezTo>
                <a:cubicBezTo>
                  <a:pt x="97" y="20"/>
                  <a:pt x="84" y="14"/>
                  <a:pt x="78" y="14"/>
                </a:cubicBezTo>
                <a:cubicBezTo>
                  <a:pt x="72" y="14"/>
                  <a:pt x="57" y="8"/>
                  <a:pt x="51" y="4"/>
                </a:cubicBezTo>
                <a:cubicBezTo>
                  <a:pt x="44" y="0"/>
                  <a:pt x="33" y="2"/>
                  <a:pt x="33" y="6"/>
                </a:cubicBezTo>
                <a:cubicBezTo>
                  <a:pt x="33" y="10"/>
                  <a:pt x="33" y="17"/>
                  <a:pt x="29" y="20"/>
                </a:cubicBezTo>
                <a:cubicBezTo>
                  <a:pt x="24" y="24"/>
                  <a:pt x="26" y="15"/>
                  <a:pt x="26" y="11"/>
                </a:cubicBezTo>
                <a:cubicBezTo>
                  <a:pt x="26" y="7"/>
                  <a:pt x="12" y="11"/>
                  <a:pt x="8" y="11"/>
                </a:cubicBezTo>
                <a:cubicBezTo>
                  <a:pt x="4" y="11"/>
                  <a:pt x="0" y="16"/>
                  <a:pt x="3" y="24"/>
                </a:cubicBezTo>
                <a:cubicBezTo>
                  <a:pt x="5" y="32"/>
                  <a:pt x="1" y="34"/>
                  <a:pt x="2" y="44"/>
                </a:cubicBezTo>
                <a:cubicBezTo>
                  <a:pt x="3" y="54"/>
                  <a:pt x="23" y="64"/>
                  <a:pt x="35" y="67"/>
                </a:cubicBezTo>
                <a:cubicBezTo>
                  <a:pt x="37" y="68"/>
                  <a:pt x="35" y="55"/>
                  <a:pt x="31" y="52"/>
                </a:cubicBezTo>
                <a:cubicBezTo>
                  <a:pt x="28" y="48"/>
                  <a:pt x="35" y="46"/>
                  <a:pt x="35" y="42"/>
                </a:cubicBezTo>
                <a:cubicBezTo>
                  <a:pt x="36" y="38"/>
                  <a:pt x="31" y="41"/>
                  <a:pt x="31" y="36"/>
                </a:cubicBezTo>
                <a:cubicBezTo>
                  <a:pt x="31" y="32"/>
                  <a:pt x="39" y="22"/>
                  <a:pt x="43" y="18"/>
                </a:cubicBezTo>
                <a:cubicBezTo>
                  <a:pt x="47" y="15"/>
                  <a:pt x="47" y="22"/>
                  <a:pt x="51" y="26"/>
                </a:cubicBezTo>
                <a:cubicBezTo>
                  <a:pt x="56" y="29"/>
                  <a:pt x="63" y="26"/>
                  <a:pt x="67" y="25"/>
                </a:cubicBezTo>
                <a:close/>
              </a:path>
            </a:pathLst>
          </a:custGeom>
          <a:solidFill>
            <a:schemeClr val="accent2"/>
          </a:solid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13" name="Freeform 10"/>
          <p:cNvSpPr>
            <a:spLocks/>
          </p:cNvSpPr>
          <p:nvPr/>
        </p:nvSpPr>
        <p:spPr bwMode="auto">
          <a:xfrm>
            <a:off x="4951699" y="6059057"/>
            <a:ext cx="72346" cy="100058"/>
          </a:xfrm>
          <a:custGeom>
            <a:avLst/>
            <a:gdLst/>
            <a:ahLst/>
            <a:cxnLst>
              <a:cxn ang="0">
                <a:pos x="32" y="17"/>
              </a:cxn>
              <a:cxn ang="0">
                <a:pos x="21" y="21"/>
              </a:cxn>
              <a:cxn ang="0">
                <a:pos x="17" y="13"/>
              </a:cxn>
              <a:cxn ang="0">
                <a:pos x="12" y="6"/>
              </a:cxn>
              <a:cxn ang="0">
                <a:pos x="1" y="16"/>
              </a:cxn>
              <a:cxn ang="0">
                <a:pos x="15" y="23"/>
              </a:cxn>
              <a:cxn ang="0">
                <a:pos x="4" y="38"/>
              </a:cxn>
              <a:cxn ang="0">
                <a:pos x="29" y="44"/>
              </a:cxn>
              <a:cxn ang="0">
                <a:pos x="27" y="30"/>
              </a:cxn>
              <a:cxn ang="0">
                <a:pos x="32" y="17"/>
              </a:cxn>
            </a:cxnLst>
            <a:rect l="0" t="0" r="r" b="b"/>
            <a:pathLst>
              <a:path w="36" h="47">
                <a:moveTo>
                  <a:pt x="32" y="17"/>
                </a:moveTo>
                <a:cubicBezTo>
                  <a:pt x="28" y="16"/>
                  <a:pt x="25" y="21"/>
                  <a:pt x="21" y="21"/>
                </a:cubicBezTo>
                <a:cubicBezTo>
                  <a:pt x="16" y="21"/>
                  <a:pt x="17" y="13"/>
                  <a:pt x="17" y="13"/>
                </a:cubicBezTo>
                <a:cubicBezTo>
                  <a:pt x="17" y="13"/>
                  <a:pt x="17" y="12"/>
                  <a:pt x="12" y="6"/>
                </a:cubicBezTo>
                <a:cubicBezTo>
                  <a:pt x="7" y="0"/>
                  <a:pt x="1" y="10"/>
                  <a:pt x="1" y="16"/>
                </a:cubicBezTo>
                <a:cubicBezTo>
                  <a:pt x="0" y="23"/>
                  <a:pt x="7" y="12"/>
                  <a:pt x="15" y="23"/>
                </a:cubicBezTo>
                <a:cubicBezTo>
                  <a:pt x="22" y="34"/>
                  <a:pt x="5" y="28"/>
                  <a:pt x="4" y="38"/>
                </a:cubicBezTo>
                <a:cubicBezTo>
                  <a:pt x="3" y="47"/>
                  <a:pt x="17" y="42"/>
                  <a:pt x="29" y="44"/>
                </a:cubicBezTo>
                <a:cubicBezTo>
                  <a:pt x="33" y="44"/>
                  <a:pt x="29" y="36"/>
                  <a:pt x="27" y="30"/>
                </a:cubicBezTo>
                <a:cubicBezTo>
                  <a:pt x="24" y="24"/>
                  <a:pt x="36" y="18"/>
                  <a:pt x="32" y="17"/>
                </a:cubicBezTo>
                <a:close/>
              </a:path>
            </a:pathLst>
          </a:custGeom>
          <a:solidFill>
            <a:schemeClr val="accent2"/>
          </a:solid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14" name="Freeform 11"/>
          <p:cNvSpPr>
            <a:spLocks/>
          </p:cNvSpPr>
          <p:nvPr/>
        </p:nvSpPr>
        <p:spPr bwMode="auto">
          <a:xfrm>
            <a:off x="5004666" y="6075505"/>
            <a:ext cx="62010" cy="61680"/>
          </a:xfrm>
          <a:custGeom>
            <a:avLst/>
            <a:gdLst/>
            <a:ahLst/>
            <a:cxnLst>
              <a:cxn ang="0">
                <a:pos x="28" y="7"/>
              </a:cxn>
              <a:cxn ang="0">
                <a:pos x="18" y="16"/>
              </a:cxn>
              <a:cxn ang="0">
                <a:pos x="8" y="22"/>
              </a:cxn>
              <a:cxn ang="0">
                <a:pos x="14" y="29"/>
              </a:cxn>
              <a:cxn ang="0">
                <a:pos x="28" y="7"/>
              </a:cxn>
            </a:cxnLst>
            <a:rect l="0" t="0" r="r" b="b"/>
            <a:pathLst>
              <a:path w="31" h="29">
                <a:moveTo>
                  <a:pt x="28" y="7"/>
                </a:moveTo>
                <a:cubicBezTo>
                  <a:pt x="26" y="0"/>
                  <a:pt x="18" y="12"/>
                  <a:pt x="18" y="16"/>
                </a:cubicBezTo>
                <a:cubicBezTo>
                  <a:pt x="18" y="20"/>
                  <a:pt x="15" y="19"/>
                  <a:pt x="8" y="22"/>
                </a:cubicBezTo>
                <a:cubicBezTo>
                  <a:pt x="0" y="24"/>
                  <a:pt x="8" y="29"/>
                  <a:pt x="14" y="29"/>
                </a:cubicBezTo>
                <a:cubicBezTo>
                  <a:pt x="18" y="29"/>
                  <a:pt x="31" y="14"/>
                  <a:pt x="28" y="7"/>
                </a:cubicBezTo>
                <a:close/>
              </a:path>
            </a:pathLst>
          </a:custGeom>
          <a:solidFill>
            <a:schemeClr val="accent2"/>
          </a:solid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15" name="Freeform 12"/>
          <p:cNvSpPr>
            <a:spLocks/>
          </p:cNvSpPr>
          <p:nvPr/>
        </p:nvSpPr>
        <p:spPr bwMode="auto">
          <a:xfrm>
            <a:off x="5430929" y="6255060"/>
            <a:ext cx="122730" cy="42491"/>
          </a:xfrm>
          <a:custGeom>
            <a:avLst/>
            <a:gdLst/>
            <a:ahLst/>
            <a:cxnLst>
              <a:cxn ang="0">
                <a:pos x="32" y="4"/>
              </a:cxn>
              <a:cxn ang="0">
                <a:pos x="10" y="0"/>
              </a:cxn>
              <a:cxn ang="0">
                <a:pos x="19" y="8"/>
              </a:cxn>
              <a:cxn ang="0">
                <a:pos x="58" y="19"/>
              </a:cxn>
              <a:cxn ang="0">
                <a:pos x="32" y="4"/>
              </a:cxn>
            </a:cxnLst>
            <a:rect l="0" t="0" r="r" b="b"/>
            <a:pathLst>
              <a:path w="61" h="20">
                <a:moveTo>
                  <a:pt x="32" y="4"/>
                </a:moveTo>
                <a:cubicBezTo>
                  <a:pt x="25" y="6"/>
                  <a:pt x="19" y="0"/>
                  <a:pt x="10" y="0"/>
                </a:cubicBezTo>
                <a:cubicBezTo>
                  <a:pt x="0" y="0"/>
                  <a:pt x="12" y="4"/>
                  <a:pt x="19" y="8"/>
                </a:cubicBezTo>
                <a:cubicBezTo>
                  <a:pt x="26" y="11"/>
                  <a:pt x="46" y="16"/>
                  <a:pt x="58" y="19"/>
                </a:cubicBezTo>
                <a:cubicBezTo>
                  <a:pt x="61" y="20"/>
                  <a:pt x="38" y="2"/>
                  <a:pt x="32" y="4"/>
                </a:cubicBezTo>
                <a:close/>
              </a:path>
            </a:pathLst>
          </a:custGeom>
          <a:solidFill>
            <a:srgbClr val="BED9ED"/>
          </a:solid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16" name="Freeform 13"/>
          <p:cNvSpPr>
            <a:spLocks/>
          </p:cNvSpPr>
          <p:nvPr/>
        </p:nvSpPr>
        <p:spPr bwMode="auto">
          <a:xfrm>
            <a:off x="6072846" y="5880872"/>
            <a:ext cx="73638" cy="56197"/>
          </a:xfrm>
          <a:custGeom>
            <a:avLst/>
            <a:gdLst/>
            <a:ahLst/>
            <a:cxnLst>
              <a:cxn ang="0">
                <a:pos x="25" y="7"/>
              </a:cxn>
              <a:cxn ang="0">
                <a:pos x="4" y="3"/>
              </a:cxn>
              <a:cxn ang="0">
                <a:pos x="16" y="13"/>
              </a:cxn>
              <a:cxn ang="0">
                <a:pos x="17" y="22"/>
              </a:cxn>
              <a:cxn ang="0">
                <a:pos x="36" y="18"/>
              </a:cxn>
              <a:cxn ang="0">
                <a:pos x="25" y="7"/>
              </a:cxn>
            </a:cxnLst>
            <a:rect l="0" t="0" r="r" b="b"/>
            <a:pathLst>
              <a:path w="37" h="27">
                <a:moveTo>
                  <a:pt x="25" y="7"/>
                </a:moveTo>
                <a:cubicBezTo>
                  <a:pt x="17" y="10"/>
                  <a:pt x="7" y="0"/>
                  <a:pt x="4" y="3"/>
                </a:cubicBezTo>
                <a:cubicBezTo>
                  <a:pt x="0" y="6"/>
                  <a:pt x="10" y="10"/>
                  <a:pt x="16" y="13"/>
                </a:cubicBezTo>
                <a:cubicBezTo>
                  <a:pt x="21" y="16"/>
                  <a:pt x="14" y="18"/>
                  <a:pt x="17" y="22"/>
                </a:cubicBezTo>
                <a:cubicBezTo>
                  <a:pt x="20" y="27"/>
                  <a:pt x="33" y="22"/>
                  <a:pt x="36" y="18"/>
                </a:cubicBezTo>
                <a:cubicBezTo>
                  <a:pt x="37" y="16"/>
                  <a:pt x="33" y="4"/>
                  <a:pt x="25" y="7"/>
                </a:cubicBezTo>
                <a:close/>
              </a:path>
            </a:pathLst>
          </a:custGeom>
          <a:solidFill>
            <a:srgbClr val="BED9ED"/>
          </a:solid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17" name="Freeform 14"/>
          <p:cNvSpPr>
            <a:spLocks/>
          </p:cNvSpPr>
          <p:nvPr/>
        </p:nvSpPr>
        <p:spPr bwMode="auto">
          <a:xfrm>
            <a:off x="5217798" y="6275620"/>
            <a:ext cx="73638" cy="31525"/>
          </a:xfrm>
          <a:custGeom>
            <a:avLst/>
            <a:gdLst/>
            <a:ahLst/>
            <a:cxnLst>
              <a:cxn ang="0">
                <a:pos x="24" y="2"/>
              </a:cxn>
              <a:cxn ang="0">
                <a:pos x="3" y="12"/>
              </a:cxn>
              <a:cxn ang="0">
                <a:pos x="33" y="8"/>
              </a:cxn>
              <a:cxn ang="0">
                <a:pos x="24" y="2"/>
              </a:cxn>
            </a:cxnLst>
            <a:rect l="0" t="0" r="r" b="b"/>
            <a:pathLst>
              <a:path w="37" h="15">
                <a:moveTo>
                  <a:pt x="24" y="2"/>
                </a:moveTo>
                <a:cubicBezTo>
                  <a:pt x="17" y="0"/>
                  <a:pt x="5" y="10"/>
                  <a:pt x="3" y="12"/>
                </a:cubicBezTo>
                <a:cubicBezTo>
                  <a:pt x="0" y="15"/>
                  <a:pt x="30" y="10"/>
                  <a:pt x="33" y="8"/>
                </a:cubicBezTo>
                <a:cubicBezTo>
                  <a:pt x="37" y="7"/>
                  <a:pt x="31" y="3"/>
                  <a:pt x="24" y="2"/>
                </a:cubicBezTo>
                <a:close/>
              </a:path>
            </a:pathLst>
          </a:custGeom>
          <a:solidFill>
            <a:schemeClr val="accent2"/>
          </a:solid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118" name="Group 117"/>
          <p:cNvGrpSpPr/>
          <p:nvPr/>
        </p:nvGrpSpPr>
        <p:grpSpPr>
          <a:xfrm>
            <a:off x="3212597" y="1529049"/>
            <a:ext cx="1855156" cy="1546096"/>
            <a:chOff x="2960688" y="1079500"/>
            <a:chExt cx="2279650" cy="1790700"/>
          </a:xfrm>
          <a:solidFill>
            <a:srgbClr val="0070C0"/>
          </a:solidFill>
        </p:grpSpPr>
        <p:sp>
          <p:nvSpPr>
            <p:cNvPr id="119" name="Freeform 16"/>
            <p:cNvSpPr>
              <a:spLocks/>
            </p:cNvSpPr>
            <p:nvPr/>
          </p:nvSpPr>
          <p:spPr bwMode="auto">
            <a:xfrm>
              <a:off x="3881438" y="1563688"/>
              <a:ext cx="696913" cy="727075"/>
            </a:xfrm>
            <a:custGeom>
              <a:avLst/>
              <a:gdLst/>
              <a:ahLst/>
              <a:cxnLst>
                <a:cxn ang="0">
                  <a:pos x="206" y="0"/>
                </a:cxn>
                <a:cxn ang="0">
                  <a:pos x="187" y="0"/>
                </a:cxn>
                <a:cxn ang="0">
                  <a:pos x="175" y="24"/>
                </a:cxn>
                <a:cxn ang="0">
                  <a:pos x="159" y="35"/>
                </a:cxn>
                <a:cxn ang="0">
                  <a:pos x="138" y="55"/>
                </a:cxn>
                <a:cxn ang="0">
                  <a:pos x="125" y="66"/>
                </a:cxn>
                <a:cxn ang="0">
                  <a:pos x="107" y="59"/>
                </a:cxn>
                <a:cxn ang="0">
                  <a:pos x="96" y="69"/>
                </a:cxn>
                <a:cxn ang="0">
                  <a:pos x="89" y="88"/>
                </a:cxn>
                <a:cxn ang="0">
                  <a:pos x="67" y="76"/>
                </a:cxn>
                <a:cxn ang="0">
                  <a:pos x="58" y="79"/>
                </a:cxn>
                <a:cxn ang="0">
                  <a:pos x="44" y="107"/>
                </a:cxn>
                <a:cxn ang="0">
                  <a:pos x="38" y="134"/>
                </a:cxn>
                <a:cxn ang="0">
                  <a:pos x="18" y="156"/>
                </a:cxn>
                <a:cxn ang="0">
                  <a:pos x="8" y="203"/>
                </a:cxn>
                <a:cxn ang="0">
                  <a:pos x="0" y="226"/>
                </a:cxn>
                <a:cxn ang="0">
                  <a:pos x="18" y="226"/>
                </a:cxn>
                <a:cxn ang="0">
                  <a:pos x="18" y="233"/>
                </a:cxn>
                <a:cxn ang="0">
                  <a:pos x="13" y="237"/>
                </a:cxn>
                <a:cxn ang="0">
                  <a:pos x="21" y="243"/>
                </a:cxn>
                <a:cxn ang="0">
                  <a:pos x="12" y="253"/>
                </a:cxn>
                <a:cxn ang="0">
                  <a:pos x="22" y="259"/>
                </a:cxn>
                <a:cxn ang="0">
                  <a:pos x="11" y="273"/>
                </a:cxn>
                <a:cxn ang="0">
                  <a:pos x="25" y="269"/>
                </a:cxn>
                <a:cxn ang="0">
                  <a:pos x="30" y="287"/>
                </a:cxn>
                <a:cxn ang="0">
                  <a:pos x="47" y="285"/>
                </a:cxn>
                <a:cxn ang="0">
                  <a:pos x="67" y="291"/>
                </a:cxn>
                <a:cxn ang="0">
                  <a:pos x="82" y="282"/>
                </a:cxn>
                <a:cxn ang="0">
                  <a:pos x="99" y="276"/>
                </a:cxn>
                <a:cxn ang="0">
                  <a:pos x="100" y="261"/>
                </a:cxn>
                <a:cxn ang="0">
                  <a:pos x="124" y="243"/>
                </a:cxn>
                <a:cxn ang="0">
                  <a:pos x="122" y="223"/>
                </a:cxn>
                <a:cxn ang="0">
                  <a:pos x="129" y="194"/>
                </a:cxn>
                <a:cxn ang="0">
                  <a:pos x="156" y="189"/>
                </a:cxn>
                <a:cxn ang="0">
                  <a:pos x="160" y="169"/>
                </a:cxn>
                <a:cxn ang="0">
                  <a:pos x="171" y="164"/>
                </a:cxn>
                <a:cxn ang="0">
                  <a:pos x="180" y="160"/>
                </a:cxn>
                <a:cxn ang="0">
                  <a:pos x="194" y="151"/>
                </a:cxn>
                <a:cxn ang="0">
                  <a:pos x="266" y="151"/>
                </a:cxn>
                <a:cxn ang="0">
                  <a:pos x="264" y="139"/>
                </a:cxn>
                <a:cxn ang="0">
                  <a:pos x="266" y="123"/>
                </a:cxn>
                <a:cxn ang="0">
                  <a:pos x="261" y="104"/>
                </a:cxn>
                <a:cxn ang="0">
                  <a:pos x="268" y="77"/>
                </a:cxn>
                <a:cxn ang="0">
                  <a:pos x="281" y="73"/>
                </a:cxn>
                <a:cxn ang="0">
                  <a:pos x="283" y="63"/>
                </a:cxn>
                <a:cxn ang="0">
                  <a:pos x="277" y="49"/>
                </a:cxn>
                <a:cxn ang="0">
                  <a:pos x="206" y="49"/>
                </a:cxn>
                <a:cxn ang="0">
                  <a:pos x="206" y="0"/>
                </a:cxn>
              </a:cxnLst>
              <a:rect l="0" t="0" r="r" b="b"/>
              <a:pathLst>
                <a:path w="283" h="295">
                  <a:moveTo>
                    <a:pt x="206" y="0"/>
                  </a:moveTo>
                  <a:cubicBezTo>
                    <a:pt x="187" y="0"/>
                    <a:pt x="187" y="0"/>
                    <a:pt x="187" y="0"/>
                  </a:cubicBezTo>
                  <a:cubicBezTo>
                    <a:pt x="183" y="8"/>
                    <a:pt x="176" y="19"/>
                    <a:pt x="175" y="24"/>
                  </a:cubicBezTo>
                  <a:cubicBezTo>
                    <a:pt x="173" y="32"/>
                    <a:pt x="168" y="33"/>
                    <a:pt x="159" y="35"/>
                  </a:cubicBezTo>
                  <a:cubicBezTo>
                    <a:pt x="150" y="36"/>
                    <a:pt x="139" y="45"/>
                    <a:pt x="138" y="55"/>
                  </a:cubicBezTo>
                  <a:cubicBezTo>
                    <a:pt x="138" y="64"/>
                    <a:pt x="133" y="66"/>
                    <a:pt x="125" y="66"/>
                  </a:cubicBezTo>
                  <a:cubicBezTo>
                    <a:pt x="117" y="66"/>
                    <a:pt x="113" y="57"/>
                    <a:pt x="107" y="59"/>
                  </a:cubicBezTo>
                  <a:cubicBezTo>
                    <a:pt x="101" y="61"/>
                    <a:pt x="103" y="65"/>
                    <a:pt x="96" y="69"/>
                  </a:cubicBezTo>
                  <a:cubicBezTo>
                    <a:pt x="88" y="73"/>
                    <a:pt x="94" y="81"/>
                    <a:pt x="89" y="88"/>
                  </a:cubicBezTo>
                  <a:cubicBezTo>
                    <a:pt x="84" y="95"/>
                    <a:pt x="73" y="75"/>
                    <a:pt x="67" y="76"/>
                  </a:cubicBezTo>
                  <a:cubicBezTo>
                    <a:pt x="65" y="76"/>
                    <a:pt x="62" y="77"/>
                    <a:pt x="58" y="79"/>
                  </a:cubicBezTo>
                  <a:cubicBezTo>
                    <a:pt x="63" y="90"/>
                    <a:pt x="52" y="100"/>
                    <a:pt x="44" y="107"/>
                  </a:cubicBezTo>
                  <a:cubicBezTo>
                    <a:pt x="36" y="115"/>
                    <a:pt x="39" y="127"/>
                    <a:pt x="38" y="134"/>
                  </a:cubicBezTo>
                  <a:cubicBezTo>
                    <a:pt x="38" y="141"/>
                    <a:pt x="30" y="142"/>
                    <a:pt x="18" y="156"/>
                  </a:cubicBezTo>
                  <a:cubicBezTo>
                    <a:pt x="7" y="170"/>
                    <a:pt x="8" y="185"/>
                    <a:pt x="8" y="203"/>
                  </a:cubicBezTo>
                  <a:cubicBezTo>
                    <a:pt x="8" y="210"/>
                    <a:pt x="5" y="218"/>
                    <a:pt x="0" y="226"/>
                  </a:cubicBezTo>
                  <a:cubicBezTo>
                    <a:pt x="8" y="226"/>
                    <a:pt x="16" y="226"/>
                    <a:pt x="18" y="226"/>
                  </a:cubicBezTo>
                  <a:cubicBezTo>
                    <a:pt x="23" y="226"/>
                    <a:pt x="23" y="233"/>
                    <a:pt x="18" y="233"/>
                  </a:cubicBezTo>
                  <a:cubicBezTo>
                    <a:pt x="14" y="233"/>
                    <a:pt x="8" y="237"/>
                    <a:pt x="13" y="237"/>
                  </a:cubicBezTo>
                  <a:cubicBezTo>
                    <a:pt x="18" y="238"/>
                    <a:pt x="22" y="241"/>
                    <a:pt x="21" y="243"/>
                  </a:cubicBezTo>
                  <a:cubicBezTo>
                    <a:pt x="20" y="245"/>
                    <a:pt x="10" y="251"/>
                    <a:pt x="12" y="253"/>
                  </a:cubicBezTo>
                  <a:cubicBezTo>
                    <a:pt x="15" y="256"/>
                    <a:pt x="24" y="255"/>
                    <a:pt x="22" y="259"/>
                  </a:cubicBezTo>
                  <a:cubicBezTo>
                    <a:pt x="20" y="263"/>
                    <a:pt x="7" y="271"/>
                    <a:pt x="11" y="273"/>
                  </a:cubicBezTo>
                  <a:cubicBezTo>
                    <a:pt x="15" y="274"/>
                    <a:pt x="24" y="262"/>
                    <a:pt x="25" y="269"/>
                  </a:cubicBezTo>
                  <a:cubicBezTo>
                    <a:pt x="26" y="275"/>
                    <a:pt x="22" y="286"/>
                    <a:pt x="30" y="287"/>
                  </a:cubicBezTo>
                  <a:cubicBezTo>
                    <a:pt x="37" y="287"/>
                    <a:pt x="36" y="279"/>
                    <a:pt x="47" y="285"/>
                  </a:cubicBezTo>
                  <a:cubicBezTo>
                    <a:pt x="58" y="291"/>
                    <a:pt x="60" y="295"/>
                    <a:pt x="67" y="291"/>
                  </a:cubicBezTo>
                  <a:cubicBezTo>
                    <a:pt x="74" y="287"/>
                    <a:pt x="73" y="282"/>
                    <a:pt x="82" y="282"/>
                  </a:cubicBezTo>
                  <a:cubicBezTo>
                    <a:pt x="90" y="282"/>
                    <a:pt x="99" y="283"/>
                    <a:pt x="99" y="276"/>
                  </a:cubicBezTo>
                  <a:cubicBezTo>
                    <a:pt x="99" y="269"/>
                    <a:pt x="98" y="265"/>
                    <a:pt x="100" y="261"/>
                  </a:cubicBezTo>
                  <a:cubicBezTo>
                    <a:pt x="102" y="257"/>
                    <a:pt x="124" y="250"/>
                    <a:pt x="124" y="243"/>
                  </a:cubicBezTo>
                  <a:cubicBezTo>
                    <a:pt x="124" y="235"/>
                    <a:pt x="120" y="228"/>
                    <a:pt x="122" y="223"/>
                  </a:cubicBezTo>
                  <a:cubicBezTo>
                    <a:pt x="125" y="217"/>
                    <a:pt x="129" y="198"/>
                    <a:pt x="129" y="194"/>
                  </a:cubicBezTo>
                  <a:cubicBezTo>
                    <a:pt x="129" y="190"/>
                    <a:pt x="154" y="196"/>
                    <a:pt x="156" y="189"/>
                  </a:cubicBezTo>
                  <a:cubicBezTo>
                    <a:pt x="158" y="183"/>
                    <a:pt x="156" y="171"/>
                    <a:pt x="160" y="169"/>
                  </a:cubicBezTo>
                  <a:cubicBezTo>
                    <a:pt x="165" y="167"/>
                    <a:pt x="171" y="170"/>
                    <a:pt x="171" y="164"/>
                  </a:cubicBezTo>
                  <a:cubicBezTo>
                    <a:pt x="171" y="158"/>
                    <a:pt x="177" y="163"/>
                    <a:pt x="180" y="160"/>
                  </a:cubicBezTo>
                  <a:cubicBezTo>
                    <a:pt x="184" y="157"/>
                    <a:pt x="187" y="151"/>
                    <a:pt x="194" y="151"/>
                  </a:cubicBezTo>
                  <a:cubicBezTo>
                    <a:pt x="197" y="151"/>
                    <a:pt x="231" y="151"/>
                    <a:pt x="266" y="151"/>
                  </a:cubicBezTo>
                  <a:cubicBezTo>
                    <a:pt x="264" y="145"/>
                    <a:pt x="263" y="141"/>
                    <a:pt x="264" y="139"/>
                  </a:cubicBezTo>
                  <a:cubicBezTo>
                    <a:pt x="267" y="133"/>
                    <a:pt x="268" y="131"/>
                    <a:pt x="266" y="123"/>
                  </a:cubicBezTo>
                  <a:cubicBezTo>
                    <a:pt x="264" y="114"/>
                    <a:pt x="259" y="110"/>
                    <a:pt x="261" y="104"/>
                  </a:cubicBezTo>
                  <a:cubicBezTo>
                    <a:pt x="263" y="98"/>
                    <a:pt x="266" y="81"/>
                    <a:pt x="268" y="77"/>
                  </a:cubicBezTo>
                  <a:cubicBezTo>
                    <a:pt x="269" y="75"/>
                    <a:pt x="275" y="74"/>
                    <a:pt x="281" y="73"/>
                  </a:cubicBezTo>
                  <a:cubicBezTo>
                    <a:pt x="282" y="71"/>
                    <a:pt x="283" y="69"/>
                    <a:pt x="283" y="63"/>
                  </a:cubicBezTo>
                  <a:cubicBezTo>
                    <a:pt x="283" y="56"/>
                    <a:pt x="278" y="53"/>
                    <a:pt x="277" y="49"/>
                  </a:cubicBezTo>
                  <a:cubicBezTo>
                    <a:pt x="206" y="49"/>
                    <a:pt x="206" y="49"/>
                    <a:pt x="206" y="49"/>
                  </a:cubicBezTo>
                  <a:lnTo>
                    <a:pt x="206" y="0"/>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20" name="Freeform 17"/>
            <p:cNvSpPr>
              <a:spLocks/>
            </p:cNvSpPr>
            <p:nvPr/>
          </p:nvSpPr>
          <p:spPr bwMode="auto">
            <a:xfrm>
              <a:off x="4329113" y="1081088"/>
              <a:ext cx="450850" cy="603250"/>
            </a:xfrm>
            <a:custGeom>
              <a:avLst/>
              <a:gdLst/>
              <a:ahLst/>
              <a:cxnLst>
                <a:cxn ang="0">
                  <a:pos x="100" y="1"/>
                </a:cxn>
                <a:cxn ang="0">
                  <a:pos x="94" y="17"/>
                </a:cxn>
                <a:cxn ang="0">
                  <a:pos x="94" y="26"/>
                </a:cxn>
                <a:cxn ang="0">
                  <a:pos x="82" y="41"/>
                </a:cxn>
                <a:cxn ang="0">
                  <a:pos x="74" y="69"/>
                </a:cxn>
                <a:cxn ang="0">
                  <a:pos x="46" y="82"/>
                </a:cxn>
                <a:cxn ang="0">
                  <a:pos x="33" y="107"/>
                </a:cxn>
                <a:cxn ang="0">
                  <a:pos x="20" y="129"/>
                </a:cxn>
                <a:cxn ang="0">
                  <a:pos x="27" y="147"/>
                </a:cxn>
                <a:cxn ang="0">
                  <a:pos x="5" y="173"/>
                </a:cxn>
                <a:cxn ang="0">
                  <a:pos x="10" y="189"/>
                </a:cxn>
                <a:cxn ang="0">
                  <a:pos x="5" y="196"/>
                </a:cxn>
                <a:cxn ang="0">
                  <a:pos x="24" y="196"/>
                </a:cxn>
                <a:cxn ang="0">
                  <a:pos x="24" y="245"/>
                </a:cxn>
                <a:cxn ang="0">
                  <a:pos x="95" y="245"/>
                </a:cxn>
                <a:cxn ang="0">
                  <a:pos x="99" y="240"/>
                </a:cxn>
                <a:cxn ang="0">
                  <a:pos x="116" y="229"/>
                </a:cxn>
                <a:cxn ang="0">
                  <a:pos x="120" y="209"/>
                </a:cxn>
                <a:cxn ang="0">
                  <a:pos x="117" y="185"/>
                </a:cxn>
                <a:cxn ang="0">
                  <a:pos x="130" y="181"/>
                </a:cxn>
                <a:cxn ang="0">
                  <a:pos x="140" y="159"/>
                </a:cxn>
                <a:cxn ang="0">
                  <a:pos x="148" y="142"/>
                </a:cxn>
                <a:cxn ang="0">
                  <a:pos x="141" y="109"/>
                </a:cxn>
                <a:cxn ang="0">
                  <a:pos x="145" y="87"/>
                </a:cxn>
                <a:cxn ang="0">
                  <a:pos x="158" y="79"/>
                </a:cxn>
                <a:cxn ang="0">
                  <a:pos x="159" y="58"/>
                </a:cxn>
                <a:cxn ang="0">
                  <a:pos x="160" y="42"/>
                </a:cxn>
                <a:cxn ang="0">
                  <a:pos x="172" y="29"/>
                </a:cxn>
                <a:cxn ang="0">
                  <a:pos x="180" y="18"/>
                </a:cxn>
                <a:cxn ang="0">
                  <a:pos x="183" y="0"/>
                </a:cxn>
                <a:cxn ang="0">
                  <a:pos x="100" y="1"/>
                </a:cxn>
              </a:cxnLst>
              <a:rect l="0" t="0" r="r" b="b"/>
              <a:pathLst>
                <a:path w="183" h="245">
                  <a:moveTo>
                    <a:pt x="100" y="1"/>
                  </a:moveTo>
                  <a:cubicBezTo>
                    <a:pt x="96" y="9"/>
                    <a:pt x="93" y="14"/>
                    <a:pt x="94" y="17"/>
                  </a:cubicBezTo>
                  <a:cubicBezTo>
                    <a:pt x="98" y="22"/>
                    <a:pt x="97" y="21"/>
                    <a:pt x="94" y="26"/>
                  </a:cubicBezTo>
                  <a:cubicBezTo>
                    <a:pt x="90" y="31"/>
                    <a:pt x="85" y="35"/>
                    <a:pt x="82" y="41"/>
                  </a:cubicBezTo>
                  <a:cubicBezTo>
                    <a:pt x="78" y="47"/>
                    <a:pt x="74" y="60"/>
                    <a:pt x="74" y="69"/>
                  </a:cubicBezTo>
                  <a:cubicBezTo>
                    <a:pt x="74" y="79"/>
                    <a:pt x="52" y="77"/>
                    <a:pt x="46" y="82"/>
                  </a:cubicBezTo>
                  <a:cubicBezTo>
                    <a:pt x="40" y="87"/>
                    <a:pt x="33" y="96"/>
                    <a:pt x="33" y="107"/>
                  </a:cubicBezTo>
                  <a:cubicBezTo>
                    <a:pt x="33" y="117"/>
                    <a:pt x="26" y="123"/>
                    <a:pt x="20" y="129"/>
                  </a:cubicBezTo>
                  <a:cubicBezTo>
                    <a:pt x="15" y="136"/>
                    <a:pt x="24" y="137"/>
                    <a:pt x="27" y="147"/>
                  </a:cubicBezTo>
                  <a:cubicBezTo>
                    <a:pt x="30" y="157"/>
                    <a:pt x="10" y="163"/>
                    <a:pt x="5" y="173"/>
                  </a:cubicBezTo>
                  <a:cubicBezTo>
                    <a:pt x="0" y="184"/>
                    <a:pt x="12" y="185"/>
                    <a:pt x="10" y="189"/>
                  </a:cubicBezTo>
                  <a:cubicBezTo>
                    <a:pt x="9" y="190"/>
                    <a:pt x="7" y="193"/>
                    <a:pt x="5" y="196"/>
                  </a:cubicBezTo>
                  <a:cubicBezTo>
                    <a:pt x="24" y="196"/>
                    <a:pt x="24" y="196"/>
                    <a:pt x="24" y="196"/>
                  </a:cubicBezTo>
                  <a:cubicBezTo>
                    <a:pt x="24" y="245"/>
                    <a:pt x="24" y="245"/>
                    <a:pt x="24" y="245"/>
                  </a:cubicBezTo>
                  <a:cubicBezTo>
                    <a:pt x="95" y="245"/>
                    <a:pt x="95" y="245"/>
                    <a:pt x="95" y="245"/>
                  </a:cubicBezTo>
                  <a:cubicBezTo>
                    <a:pt x="95" y="244"/>
                    <a:pt x="96" y="242"/>
                    <a:pt x="99" y="240"/>
                  </a:cubicBezTo>
                  <a:cubicBezTo>
                    <a:pt x="108" y="234"/>
                    <a:pt x="115" y="240"/>
                    <a:pt x="116" y="229"/>
                  </a:cubicBezTo>
                  <a:cubicBezTo>
                    <a:pt x="116" y="219"/>
                    <a:pt x="118" y="212"/>
                    <a:pt x="120" y="209"/>
                  </a:cubicBezTo>
                  <a:cubicBezTo>
                    <a:pt x="122" y="207"/>
                    <a:pt x="115" y="189"/>
                    <a:pt x="117" y="185"/>
                  </a:cubicBezTo>
                  <a:cubicBezTo>
                    <a:pt x="119" y="182"/>
                    <a:pt x="128" y="186"/>
                    <a:pt x="130" y="181"/>
                  </a:cubicBezTo>
                  <a:cubicBezTo>
                    <a:pt x="131" y="175"/>
                    <a:pt x="134" y="165"/>
                    <a:pt x="140" y="159"/>
                  </a:cubicBezTo>
                  <a:cubicBezTo>
                    <a:pt x="145" y="154"/>
                    <a:pt x="150" y="152"/>
                    <a:pt x="148" y="142"/>
                  </a:cubicBezTo>
                  <a:cubicBezTo>
                    <a:pt x="146" y="132"/>
                    <a:pt x="142" y="118"/>
                    <a:pt x="141" y="109"/>
                  </a:cubicBezTo>
                  <a:cubicBezTo>
                    <a:pt x="140" y="101"/>
                    <a:pt x="144" y="91"/>
                    <a:pt x="145" y="87"/>
                  </a:cubicBezTo>
                  <a:cubicBezTo>
                    <a:pt x="146" y="83"/>
                    <a:pt x="158" y="86"/>
                    <a:pt x="158" y="79"/>
                  </a:cubicBezTo>
                  <a:cubicBezTo>
                    <a:pt x="159" y="71"/>
                    <a:pt x="154" y="65"/>
                    <a:pt x="159" y="58"/>
                  </a:cubicBezTo>
                  <a:cubicBezTo>
                    <a:pt x="164" y="51"/>
                    <a:pt x="159" y="46"/>
                    <a:pt x="160" y="42"/>
                  </a:cubicBezTo>
                  <a:cubicBezTo>
                    <a:pt x="162" y="38"/>
                    <a:pt x="172" y="37"/>
                    <a:pt x="172" y="29"/>
                  </a:cubicBezTo>
                  <a:cubicBezTo>
                    <a:pt x="172" y="21"/>
                    <a:pt x="180" y="25"/>
                    <a:pt x="180" y="18"/>
                  </a:cubicBezTo>
                  <a:cubicBezTo>
                    <a:pt x="180" y="16"/>
                    <a:pt x="181" y="9"/>
                    <a:pt x="183" y="0"/>
                  </a:cubicBezTo>
                  <a:cubicBezTo>
                    <a:pt x="162" y="0"/>
                    <a:pt x="134" y="1"/>
                    <a:pt x="100" y="1"/>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21" name="Freeform 37"/>
            <p:cNvSpPr>
              <a:spLocks/>
            </p:cNvSpPr>
            <p:nvPr/>
          </p:nvSpPr>
          <p:spPr bwMode="auto">
            <a:xfrm>
              <a:off x="3556000" y="2119313"/>
              <a:ext cx="531813" cy="487363"/>
            </a:xfrm>
            <a:custGeom>
              <a:avLst/>
              <a:gdLst/>
              <a:ahLst/>
              <a:cxnLst>
                <a:cxn ang="0">
                  <a:pos x="194" y="172"/>
                </a:cxn>
                <a:cxn ang="0">
                  <a:pos x="205" y="172"/>
                </a:cxn>
                <a:cxn ang="0">
                  <a:pos x="201" y="166"/>
                </a:cxn>
                <a:cxn ang="0">
                  <a:pos x="195" y="132"/>
                </a:cxn>
                <a:cxn ang="0">
                  <a:pos x="180" y="114"/>
                </a:cxn>
                <a:cxn ang="0">
                  <a:pos x="190" y="105"/>
                </a:cxn>
                <a:cxn ang="0">
                  <a:pos x="195" y="112"/>
                </a:cxn>
                <a:cxn ang="0">
                  <a:pos x="202" y="104"/>
                </a:cxn>
                <a:cxn ang="0">
                  <a:pos x="216" y="102"/>
                </a:cxn>
                <a:cxn ang="0">
                  <a:pos x="210" y="96"/>
                </a:cxn>
                <a:cxn ang="0">
                  <a:pos x="215" y="88"/>
                </a:cxn>
                <a:cxn ang="0">
                  <a:pos x="206" y="83"/>
                </a:cxn>
                <a:cxn ang="0">
                  <a:pos x="198" y="74"/>
                </a:cxn>
                <a:cxn ang="0">
                  <a:pos x="202" y="64"/>
                </a:cxn>
                <a:cxn ang="0">
                  <a:pos x="199" y="66"/>
                </a:cxn>
                <a:cxn ang="0">
                  <a:pos x="179" y="60"/>
                </a:cxn>
                <a:cxn ang="0">
                  <a:pos x="162" y="62"/>
                </a:cxn>
                <a:cxn ang="0">
                  <a:pos x="157" y="44"/>
                </a:cxn>
                <a:cxn ang="0">
                  <a:pos x="143" y="48"/>
                </a:cxn>
                <a:cxn ang="0">
                  <a:pos x="154" y="34"/>
                </a:cxn>
                <a:cxn ang="0">
                  <a:pos x="144" y="28"/>
                </a:cxn>
                <a:cxn ang="0">
                  <a:pos x="153" y="18"/>
                </a:cxn>
                <a:cxn ang="0">
                  <a:pos x="145" y="12"/>
                </a:cxn>
                <a:cxn ang="0">
                  <a:pos x="150" y="8"/>
                </a:cxn>
                <a:cxn ang="0">
                  <a:pos x="150" y="1"/>
                </a:cxn>
                <a:cxn ang="0">
                  <a:pos x="98" y="1"/>
                </a:cxn>
                <a:cxn ang="0">
                  <a:pos x="98" y="11"/>
                </a:cxn>
                <a:cxn ang="0">
                  <a:pos x="78" y="11"/>
                </a:cxn>
                <a:cxn ang="0">
                  <a:pos x="67" y="0"/>
                </a:cxn>
                <a:cxn ang="0">
                  <a:pos x="0" y="0"/>
                </a:cxn>
                <a:cxn ang="0">
                  <a:pos x="0" y="76"/>
                </a:cxn>
                <a:cxn ang="0">
                  <a:pos x="0" y="198"/>
                </a:cxn>
                <a:cxn ang="0">
                  <a:pos x="194" y="198"/>
                </a:cxn>
                <a:cxn ang="0">
                  <a:pos x="194" y="172"/>
                </a:cxn>
              </a:cxnLst>
              <a:rect l="0" t="0" r="r" b="b"/>
              <a:pathLst>
                <a:path w="216" h="198">
                  <a:moveTo>
                    <a:pt x="194" y="172"/>
                  </a:moveTo>
                  <a:cubicBezTo>
                    <a:pt x="205" y="172"/>
                    <a:pt x="205" y="172"/>
                    <a:pt x="205" y="172"/>
                  </a:cubicBezTo>
                  <a:cubicBezTo>
                    <a:pt x="203" y="170"/>
                    <a:pt x="201" y="168"/>
                    <a:pt x="201" y="166"/>
                  </a:cubicBezTo>
                  <a:cubicBezTo>
                    <a:pt x="200" y="158"/>
                    <a:pt x="200" y="144"/>
                    <a:pt x="195" y="132"/>
                  </a:cubicBezTo>
                  <a:cubicBezTo>
                    <a:pt x="190" y="120"/>
                    <a:pt x="177" y="118"/>
                    <a:pt x="180" y="114"/>
                  </a:cubicBezTo>
                  <a:cubicBezTo>
                    <a:pt x="184" y="110"/>
                    <a:pt x="186" y="106"/>
                    <a:pt x="190" y="105"/>
                  </a:cubicBezTo>
                  <a:cubicBezTo>
                    <a:pt x="193" y="104"/>
                    <a:pt x="190" y="112"/>
                    <a:pt x="195" y="112"/>
                  </a:cubicBezTo>
                  <a:cubicBezTo>
                    <a:pt x="200" y="111"/>
                    <a:pt x="196" y="106"/>
                    <a:pt x="202" y="104"/>
                  </a:cubicBezTo>
                  <a:cubicBezTo>
                    <a:pt x="207" y="102"/>
                    <a:pt x="216" y="106"/>
                    <a:pt x="216" y="102"/>
                  </a:cubicBezTo>
                  <a:cubicBezTo>
                    <a:pt x="216" y="99"/>
                    <a:pt x="206" y="100"/>
                    <a:pt x="210" y="96"/>
                  </a:cubicBezTo>
                  <a:cubicBezTo>
                    <a:pt x="214" y="92"/>
                    <a:pt x="215" y="92"/>
                    <a:pt x="215" y="88"/>
                  </a:cubicBezTo>
                  <a:cubicBezTo>
                    <a:pt x="215" y="84"/>
                    <a:pt x="206" y="92"/>
                    <a:pt x="206" y="83"/>
                  </a:cubicBezTo>
                  <a:cubicBezTo>
                    <a:pt x="205" y="74"/>
                    <a:pt x="192" y="82"/>
                    <a:pt x="198" y="74"/>
                  </a:cubicBezTo>
                  <a:cubicBezTo>
                    <a:pt x="199" y="71"/>
                    <a:pt x="201" y="68"/>
                    <a:pt x="202" y="64"/>
                  </a:cubicBezTo>
                  <a:cubicBezTo>
                    <a:pt x="201" y="64"/>
                    <a:pt x="200" y="65"/>
                    <a:pt x="199" y="66"/>
                  </a:cubicBezTo>
                  <a:cubicBezTo>
                    <a:pt x="192" y="70"/>
                    <a:pt x="190" y="66"/>
                    <a:pt x="179" y="60"/>
                  </a:cubicBezTo>
                  <a:cubicBezTo>
                    <a:pt x="168" y="54"/>
                    <a:pt x="169" y="62"/>
                    <a:pt x="162" y="62"/>
                  </a:cubicBezTo>
                  <a:cubicBezTo>
                    <a:pt x="154" y="61"/>
                    <a:pt x="158" y="50"/>
                    <a:pt x="157" y="44"/>
                  </a:cubicBezTo>
                  <a:cubicBezTo>
                    <a:pt x="156" y="37"/>
                    <a:pt x="147" y="49"/>
                    <a:pt x="143" y="48"/>
                  </a:cubicBezTo>
                  <a:cubicBezTo>
                    <a:pt x="139" y="46"/>
                    <a:pt x="152" y="38"/>
                    <a:pt x="154" y="34"/>
                  </a:cubicBezTo>
                  <a:cubicBezTo>
                    <a:pt x="156" y="30"/>
                    <a:pt x="147" y="31"/>
                    <a:pt x="144" y="28"/>
                  </a:cubicBezTo>
                  <a:cubicBezTo>
                    <a:pt x="142" y="26"/>
                    <a:pt x="152" y="20"/>
                    <a:pt x="153" y="18"/>
                  </a:cubicBezTo>
                  <a:cubicBezTo>
                    <a:pt x="154" y="16"/>
                    <a:pt x="150" y="13"/>
                    <a:pt x="145" y="12"/>
                  </a:cubicBezTo>
                  <a:cubicBezTo>
                    <a:pt x="140" y="12"/>
                    <a:pt x="146" y="8"/>
                    <a:pt x="150" y="8"/>
                  </a:cubicBezTo>
                  <a:cubicBezTo>
                    <a:pt x="155" y="8"/>
                    <a:pt x="155" y="1"/>
                    <a:pt x="150" y="1"/>
                  </a:cubicBezTo>
                  <a:cubicBezTo>
                    <a:pt x="144" y="1"/>
                    <a:pt x="98" y="1"/>
                    <a:pt x="98" y="1"/>
                  </a:cubicBezTo>
                  <a:cubicBezTo>
                    <a:pt x="98" y="11"/>
                    <a:pt x="98" y="11"/>
                    <a:pt x="98" y="11"/>
                  </a:cubicBezTo>
                  <a:cubicBezTo>
                    <a:pt x="78" y="11"/>
                    <a:pt x="78" y="11"/>
                    <a:pt x="78" y="11"/>
                  </a:cubicBezTo>
                  <a:cubicBezTo>
                    <a:pt x="67" y="0"/>
                    <a:pt x="67" y="0"/>
                    <a:pt x="67" y="0"/>
                  </a:cubicBezTo>
                  <a:cubicBezTo>
                    <a:pt x="0" y="0"/>
                    <a:pt x="0" y="0"/>
                    <a:pt x="0" y="0"/>
                  </a:cubicBezTo>
                  <a:cubicBezTo>
                    <a:pt x="0" y="76"/>
                    <a:pt x="0" y="76"/>
                    <a:pt x="0" y="76"/>
                  </a:cubicBezTo>
                  <a:cubicBezTo>
                    <a:pt x="0" y="76"/>
                    <a:pt x="0" y="162"/>
                    <a:pt x="0" y="198"/>
                  </a:cubicBezTo>
                  <a:cubicBezTo>
                    <a:pt x="194" y="198"/>
                    <a:pt x="194" y="198"/>
                    <a:pt x="194" y="198"/>
                  </a:cubicBezTo>
                  <a:lnTo>
                    <a:pt x="194" y="172"/>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22" name="Freeform 38"/>
            <p:cNvSpPr>
              <a:spLocks/>
            </p:cNvSpPr>
            <p:nvPr/>
          </p:nvSpPr>
          <p:spPr bwMode="auto">
            <a:xfrm>
              <a:off x="3992563" y="1936750"/>
              <a:ext cx="565150" cy="754063"/>
            </a:xfrm>
            <a:custGeom>
              <a:avLst/>
              <a:gdLst/>
              <a:ahLst/>
              <a:cxnLst>
                <a:cxn ang="0">
                  <a:pos x="149" y="0"/>
                </a:cxn>
                <a:cxn ang="0">
                  <a:pos x="126" y="13"/>
                </a:cxn>
                <a:cxn ang="0">
                  <a:pos x="111" y="38"/>
                </a:cxn>
                <a:cxn ang="0">
                  <a:pos x="77" y="72"/>
                </a:cxn>
                <a:cxn ang="0">
                  <a:pos x="55" y="110"/>
                </a:cxn>
                <a:cxn ang="0">
                  <a:pos x="37" y="131"/>
                </a:cxn>
                <a:cxn ang="0">
                  <a:pos x="21" y="148"/>
                </a:cxn>
                <a:cxn ang="0">
                  <a:pos x="38" y="162"/>
                </a:cxn>
                <a:cxn ang="0">
                  <a:pos x="39" y="176"/>
                </a:cxn>
                <a:cxn ang="0">
                  <a:pos x="18" y="186"/>
                </a:cxn>
                <a:cxn ang="0">
                  <a:pos x="3" y="188"/>
                </a:cxn>
                <a:cxn ang="0">
                  <a:pos x="24" y="240"/>
                </a:cxn>
                <a:cxn ang="0">
                  <a:pos x="55" y="272"/>
                </a:cxn>
                <a:cxn ang="0">
                  <a:pos x="68" y="294"/>
                </a:cxn>
                <a:cxn ang="0">
                  <a:pos x="78" y="301"/>
                </a:cxn>
                <a:cxn ang="0">
                  <a:pos x="96" y="300"/>
                </a:cxn>
                <a:cxn ang="0">
                  <a:pos x="143" y="248"/>
                </a:cxn>
                <a:cxn ang="0">
                  <a:pos x="169" y="296"/>
                </a:cxn>
                <a:cxn ang="0">
                  <a:pos x="183" y="287"/>
                </a:cxn>
                <a:cxn ang="0">
                  <a:pos x="201" y="252"/>
                </a:cxn>
                <a:cxn ang="0">
                  <a:pos x="215" y="230"/>
                </a:cxn>
                <a:cxn ang="0">
                  <a:pos x="210" y="194"/>
                </a:cxn>
                <a:cxn ang="0">
                  <a:pos x="207" y="163"/>
                </a:cxn>
                <a:cxn ang="0">
                  <a:pos x="223" y="120"/>
                </a:cxn>
                <a:cxn ang="0">
                  <a:pos x="195" y="112"/>
                </a:cxn>
                <a:cxn ang="0">
                  <a:pos x="205" y="94"/>
                </a:cxn>
                <a:cxn ang="0">
                  <a:pos x="183" y="85"/>
                </a:cxn>
                <a:cxn ang="0">
                  <a:pos x="198" y="59"/>
                </a:cxn>
                <a:cxn ang="0">
                  <a:pos x="212" y="51"/>
                </a:cxn>
                <a:cxn ang="0">
                  <a:pos x="223" y="39"/>
                </a:cxn>
                <a:cxn ang="0">
                  <a:pos x="217" y="26"/>
                </a:cxn>
                <a:cxn ang="0">
                  <a:pos x="221" y="0"/>
                </a:cxn>
              </a:cxnLst>
              <a:rect l="0" t="0" r="r" b="b"/>
              <a:pathLst>
                <a:path w="230" h="306">
                  <a:moveTo>
                    <a:pt x="221" y="0"/>
                  </a:moveTo>
                  <a:cubicBezTo>
                    <a:pt x="186" y="0"/>
                    <a:pt x="152" y="0"/>
                    <a:pt x="149" y="0"/>
                  </a:cubicBezTo>
                  <a:cubicBezTo>
                    <a:pt x="142" y="0"/>
                    <a:pt x="139" y="6"/>
                    <a:pt x="135" y="9"/>
                  </a:cubicBezTo>
                  <a:cubicBezTo>
                    <a:pt x="132" y="12"/>
                    <a:pt x="126" y="7"/>
                    <a:pt x="126" y="13"/>
                  </a:cubicBezTo>
                  <a:cubicBezTo>
                    <a:pt x="126" y="19"/>
                    <a:pt x="120" y="16"/>
                    <a:pt x="115" y="18"/>
                  </a:cubicBezTo>
                  <a:cubicBezTo>
                    <a:pt x="111" y="20"/>
                    <a:pt x="113" y="32"/>
                    <a:pt x="111" y="38"/>
                  </a:cubicBezTo>
                  <a:cubicBezTo>
                    <a:pt x="109" y="45"/>
                    <a:pt x="84" y="39"/>
                    <a:pt x="84" y="43"/>
                  </a:cubicBezTo>
                  <a:cubicBezTo>
                    <a:pt x="84" y="47"/>
                    <a:pt x="80" y="66"/>
                    <a:pt x="77" y="72"/>
                  </a:cubicBezTo>
                  <a:cubicBezTo>
                    <a:pt x="75" y="77"/>
                    <a:pt x="79" y="84"/>
                    <a:pt x="79" y="92"/>
                  </a:cubicBezTo>
                  <a:cubicBezTo>
                    <a:pt x="79" y="99"/>
                    <a:pt x="57" y="106"/>
                    <a:pt x="55" y="110"/>
                  </a:cubicBezTo>
                  <a:cubicBezTo>
                    <a:pt x="53" y="114"/>
                    <a:pt x="54" y="118"/>
                    <a:pt x="54" y="125"/>
                  </a:cubicBezTo>
                  <a:cubicBezTo>
                    <a:pt x="54" y="132"/>
                    <a:pt x="45" y="131"/>
                    <a:pt x="37" y="131"/>
                  </a:cubicBezTo>
                  <a:cubicBezTo>
                    <a:pt x="29" y="131"/>
                    <a:pt x="29" y="134"/>
                    <a:pt x="25" y="138"/>
                  </a:cubicBezTo>
                  <a:cubicBezTo>
                    <a:pt x="24" y="142"/>
                    <a:pt x="22" y="145"/>
                    <a:pt x="21" y="148"/>
                  </a:cubicBezTo>
                  <a:cubicBezTo>
                    <a:pt x="15" y="156"/>
                    <a:pt x="28" y="148"/>
                    <a:pt x="29" y="157"/>
                  </a:cubicBezTo>
                  <a:cubicBezTo>
                    <a:pt x="29" y="166"/>
                    <a:pt x="38" y="158"/>
                    <a:pt x="38" y="162"/>
                  </a:cubicBezTo>
                  <a:cubicBezTo>
                    <a:pt x="38" y="166"/>
                    <a:pt x="37" y="166"/>
                    <a:pt x="33" y="170"/>
                  </a:cubicBezTo>
                  <a:cubicBezTo>
                    <a:pt x="29" y="174"/>
                    <a:pt x="39" y="173"/>
                    <a:pt x="39" y="176"/>
                  </a:cubicBezTo>
                  <a:cubicBezTo>
                    <a:pt x="39" y="180"/>
                    <a:pt x="30" y="176"/>
                    <a:pt x="25" y="178"/>
                  </a:cubicBezTo>
                  <a:cubicBezTo>
                    <a:pt x="19" y="180"/>
                    <a:pt x="23" y="185"/>
                    <a:pt x="18" y="186"/>
                  </a:cubicBezTo>
                  <a:cubicBezTo>
                    <a:pt x="13" y="186"/>
                    <a:pt x="16" y="178"/>
                    <a:pt x="13" y="179"/>
                  </a:cubicBezTo>
                  <a:cubicBezTo>
                    <a:pt x="9" y="180"/>
                    <a:pt x="7" y="184"/>
                    <a:pt x="3" y="188"/>
                  </a:cubicBezTo>
                  <a:cubicBezTo>
                    <a:pt x="0" y="192"/>
                    <a:pt x="13" y="194"/>
                    <a:pt x="18" y="206"/>
                  </a:cubicBezTo>
                  <a:cubicBezTo>
                    <a:pt x="23" y="218"/>
                    <a:pt x="23" y="232"/>
                    <a:pt x="24" y="240"/>
                  </a:cubicBezTo>
                  <a:cubicBezTo>
                    <a:pt x="25" y="248"/>
                    <a:pt x="45" y="253"/>
                    <a:pt x="45" y="263"/>
                  </a:cubicBezTo>
                  <a:cubicBezTo>
                    <a:pt x="45" y="273"/>
                    <a:pt x="53" y="264"/>
                    <a:pt x="55" y="272"/>
                  </a:cubicBezTo>
                  <a:cubicBezTo>
                    <a:pt x="56" y="280"/>
                    <a:pt x="68" y="275"/>
                    <a:pt x="71" y="282"/>
                  </a:cubicBezTo>
                  <a:cubicBezTo>
                    <a:pt x="73" y="288"/>
                    <a:pt x="69" y="291"/>
                    <a:pt x="68" y="294"/>
                  </a:cubicBezTo>
                  <a:cubicBezTo>
                    <a:pt x="67" y="296"/>
                    <a:pt x="76" y="296"/>
                    <a:pt x="76" y="296"/>
                  </a:cubicBezTo>
                  <a:cubicBezTo>
                    <a:pt x="76" y="296"/>
                    <a:pt x="76" y="296"/>
                    <a:pt x="78" y="301"/>
                  </a:cubicBezTo>
                  <a:cubicBezTo>
                    <a:pt x="80" y="306"/>
                    <a:pt x="83" y="299"/>
                    <a:pt x="85" y="298"/>
                  </a:cubicBezTo>
                  <a:cubicBezTo>
                    <a:pt x="88" y="298"/>
                    <a:pt x="92" y="299"/>
                    <a:pt x="96" y="300"/>
                  </a:cubicBezTo>
                  <a:cubicBezTo>
                    <a:pt x="100" y="300"/>
                    <a:pt x="103" y="290"/>
                    <a:pt x="111" y="290"/>
                  </a:cubicBezTo>
                  <a:cubicBezTo>
                    <a:pt x="119" y="290"/>
                    <a:pt x="143" y="248"/>
                    <a:pt x="143" y="248"/>
                  </a:cubicBezTo>
                  <a:cubicBezTo>
                    <a:pt x="169" y="248"/>
                    <a:pt x="169" y="248"/>
                    <a:pt x="169" y="248"/>
                  </a:cubicBezTo>
                  <a:cubicBezTo>
                    <a:pt x="169" y="296"/>
                    <a:pt x="169" y="296"/>
                    <a:pt x="169" y="296"/>
                  </a:cubicBezTo>
                  <a:cubicBezTo>
                    <a:pt x="180" y="296"/>
                    <a:pt x="180" y="296"/>
                    <a:pt x="180" y="296"/>
                  </a:cubicBezTo>
                  <a:cubicBezTo>
                    <a:pt x="180" y="292"/>
                    <a:pt x="181" y="289"/>
                    <a:pt x="183" y="287"/>
                  </a:cubicBezTo>
                  <a:cubicBezTo>
                    <a:pt x="189" y="282"/>
                    <a:pt x="209" y="282"/>
                    <a:pt x="209" y="267"/>
                  </a:cubicBezTo>
                  <a:cubicBezTo>
                    <a:pt x="209" y="252"/>
                    <a:pt x="196" y="257"/>
                    <a:pt x="201" y="252"/>
                  </a:cubicBezTo>
                  <a:cubicBezTo>
                    <a:pt x="205" y="246"/>
                    <a:pt x="205" y="243"/>
                    <a:pt x="207" y="238"/>
                  </a:cubicBezTo>
                  <a:cubicBezTo>
                    <a:pt x="208" y="232"/>
                    <a:pt x="216" y="239"/>
                    <a:pt x="215" y="230"/>
                  </a:cubicBezTo>
                  <a:cubicBezTo>
                    <a:pt x="215" y="222"/>
                    <a:pt x="209" y="220"/>
                    <a:pt x="209" y="210"/>
                  </a:cubicBezTo>
                  <a:cubicBezTo>
                    <a:pt x="209" y="200"/>
                    <a:pt x="208" y="200"/>
                    <a:pt x="210" y="194"/>
                  </a:cubicBezTo>
                  <a:cubicBezTo>
                    <a:pt x="212" y="188"/>
                    <a:pt x="222" y="186"/>
                    <a:pt x="219" y="180"/>
                  </a:cubicBezTo>
                  <a:cubicBezTo>
                    <a:pt x="217" y="174"/>
                    <a:pt x="207" y="177"/>
                    <a:pt x="207" y="163"/>
                  </a:cubicBezTo>
                  <a:cubicBezTo>
                    <a:pt x="208" y="149"/>
                    <a:pt x="212" y="149"/>
                    <a:pt x="215" y="136"/>
                  </a:cubicBezTo>
                  <a:cubicBezTo>
                    <a:pt x="217" y="124"/>
                    <a:pt x="223" y="129"/>
                    <a:pt x="223" y="120"/>
                  </a:cubicBezTo>
                  <a:cubicBezTo>
                    <a:pt x="223" y="119"/>
                    <a:pt x="223" y="116"/>
                    <a:pt x="223" y="112"/>
                  </a:cubicBezTo>
                  <a:cubicBezTo>
                    <a:pt x="209" y="112"/>
                    <a:pt x="198" y="112"/>
                    <a:pt x="195" y="112"/>
                  </a:cubicBezTo>
                  <a:cubicBezTo>
                    <a:pt x="186" y="112"/>
                    <a:pt x="186" y="107"/>
                    <a:pt x="196" y="106"/>
                  </a:cubicBezTo>
                  <a:cubicBezTo>
                    <a:pt x="206" y="104"/>
                    <a:pt x="207" y="98"/>
                    <a:pt x="205" y="94"/>
                  </a:cubicBezTo>
                  <a:cubicBezTo>
                    <a:pt x="203" y="91"/>
                    <a:pt x="195" y="98"/>
                    <a:pt x="191" y="96"/>
                  </a:cubicBezTo>
                  <a:cubicBezTo>
                    <a:pt x="187" y="93"/>
                    <a:pt x="180" y="88"/>
                    <a:pt x="183" y="85"/>
                  </a:cubicBezTo>
                  <a:cubicBezTo>
                    <a:pt x="187" y="82"/>
                    <a:pt x="199" y="88"/>
                    <a:pt x="199" y="82"/>
                  </a:cubicBezTo>
                  <a:cubicBezTo>
                    <a:pt x="199" y="76"/>
                    <a:pt x="193" y="62"/>
                    <a:pt x="198" y="59"/>
                  </a:cubicBezTo>
                  <a:cubicBezTo>
                    <a:pt x="203" y="56"/>
                    <a:pt x="209" y="65"/>
                    <a:pt x="210" y="61"/>
                  </a:cubicBezTo>
                  <a:cubicBezTo>
                    <a:pt x="211" y="57"/>
                    <a:pt x="207" y="53"/>
                    <a:pt x="212" y="51"/>
                  </a:cubicBezTo>
                  <a:cubicBezTo>
                    <a:pt x="217" y="49"/>
                    <a:pt x="223" y="48"/>
                    <a:pt x="223" y="46"/>
                  </a:cubicBezTo>
                  <a:cubicBezTo>
                    <a:pt x="223" y="44"/>
                    <a:pt x="223" y="42"/>
                    <a:pt x="223" y="39"/>
                  </a:cubicBezTo>
                  <a:cubicBezTo>
                    <a:pt x="222" y="36"/>
                    <a:pt x="207" y="39"/>
                    <a:pt x="211" y="34"/>
                  </a:cubicBezTo>
                  <a:cubicBezTo>
                    <a:pt x="215" y="30"/>
                    <a:pt x="209" y="27"/>
                    <a:pt x="217" y="26"/>
                  </a:cubicBezTo>
                  <a:cubicBezTo>
                    <a:pt x="224" y="26"/>
                    <a:pt x="230" y="30"/>
                    <a:pt x="230" y="26"/>
                  </a:cubicBezTo>
                  <a:cubicBezTo>
                    <a:pt x="230" y="24"/>
                    <a:pt x="224" y="10"/>
                    <a:pt x="221" y="0"/>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23" name="Freeform 40"/>
            <p:cNvSpPr>
              <a:spLocks/>
            </p:cNvSpPr>
            <p:nvPr/>
          </p:nvSpPr>
          <p:spPr bwMode="auto">
            <a:xfrm>
              <a:off x="4427538" y="2133600"/>
              <a:ext cx="668338" cy="736600"/>
            </a:xfrm>
            <a:custGeom>
              <a:avLst/>
              <a:gdLst/>
              <a:ahLst/>
              <a:cxnLst>
                <a:cxn ang="0">
                  <a:pos x="252" y="42"/>
                </a:cxn>
                <a:cxn ang="0">
                  <a:pos x="247" y="67"/>
                </a:cxn>
                <a:cxn ang="0">
                  <a:pos x="225" y="55"/>
                </a:cxn>
                <a:cxn ang="0">
                  <a:pos x="209" y="66"/>
                </a:cxn>
                <a:cxn ang="0">
                  <a:pos x="194" y="33"/>
                </a:cxn>
                <a:cxn ang="0">
                  <a:pos x="216" y="24"/>
                </a:cxn>
                <a:cxn ang="0">
                  <a:pos x="212" y="6"/>
                </a:cxn>
                <a:cxn ang="0">
                  <a:pos x="173" y="14"/>
                </a:cxn>
                <a:cxn ang="0">
                  <a:pos x="157" y="25"/>
                </a:cxn>
                <a:cxn ang="0">
                  <a:pos x="142" y="15"/>
                </a:cxn>
                <a:cxn ang="0">
                  <a:pos x="126" y="24"/>
                </a:cxn>
                <a:cxn ang="0">
                  <a:pos x="118" y="32"/>
                </a:cxn>
                <a:cxn ang="0">
                  <a:pos x="46" y="32"/>
                </a:cxn>
                <a:cxn ang="0">
                  <a:pos x="46" y="40"/>
                </a:cxn>
                <a:cxn ang="0">
                  <a:pos x="38" y="56"/>
                </a:cxn>
                <a:cxn ang="0">
                  <a:pos x="30" y="83"/>
                </a:cxn>
                <a:cxn ang="0">
                  <a:pos x="42" y="100"/>
                </a:cxn>
                <a:cxn ang="0">
                  <a:pos x="33" y="114"/>
                </a:cxn>
                <a:cxn ang="0">
                  <a:pos x="32" y="130"/>
                </a:cxn>
                <a:cxn ang="0">
                  <a:pos x="38" y="150"/>
                </a:cxn>
                <a:cxn ang="0">
                  <a:pos x="30" y="158"/>
                </a:cxn>
                <a:cxn ang="0">
                  <a:pos x="24" y="172"/>
                </a:cxn>
                <a:cxn ang="0">
                  <a:pos x="32" y="187"/>
                </a:cxn>
                <a:cxn ang="0">
                  <a:pos x="6" y="207"/>
                </a:cxn>
                <a:cxn ang="0">
                  <a:pos x="6" y="237"/>
                </a:cxn>
                <a:cxn ang="0">
                  <a:pos x="3" y="264"/>
                </a:cxn>
                <a:cxn ang="0">
                  <a:pos x="17" y="290"/>
                </a:cxn>
                <a:cxn ang="0">
                  <a:pos x="85" y="290"/>
                </a:cxn>
                <a:cxn ang="0">
                  <a:pos x="104" y="299"/>
                </a:cxn>
                <a:cxn ang="0">
                  <a:pos x="106" y="297"/>
                </a:cxn>
                <a:cxn ang="0">
                  <a:pos x="156" y="284"/>
                </a:cxn>
                <a:cxn ang="0">
                  <a:pos x="143" y="273"/>
                </a:cxn>
                <a:cxn ang="0">
                  <a:pos x="101" y="278"/>
                </a:cxn>
                <a:cxn ang="0">
                  <a:pos x="116" y="234"/>
                </a:cxn>
                <a:cxn ang="0">
                  <a:pos x="139" y="228"/>
                </a:cxn>
                <a:cxn ang="0">
                  <a:pos x="153" y="253"/>
                </a:cxn>
                <a:cxn ang="0">
                  <a:pos x="152" y="226"/>
                </a:cxn>
                <a:cxn ang="0">
                  <a:pos x="190" y="191"/>
                </a:cxn>
                <a:cxn ang="0">
                  <a:pos x="199" y="155"/>
                </a:cxn>
                <a:cxn ang="0">
                  <a:pos x="240" y="140"/>
                </a:cxn>
                <a:cxn ang="0">
                  <a:pos x="202" y="113"/>
                </a:cxn>
                <a:cxn ang="0">
                  <a:pos x="212" y="96"/>
                </a:cxn>
                <a:cxn ang="0">
                  <a:pos x="237" y="113"/>
                </a:cxn>
                <a:cxn ang="0">
                  <a:pos x="242" y="93"/>
                </a:cxn>
                <a:cxn ang="0">
                  <a:pos x="270" y="57"/>
                </a:cxn>
                <a:cxn ang="0">
                  <a:pos x="252" y="42"/>
                </a:cxn>
              </a:cxnLst>
              <a:rect l="0" t="0" r="r" b="b"/>
              <a:pathLst>
                <a:path w="271" h="299">
                  <a:moveTo>
                    <a:pt x="252" y="42"/>
                  </a:moveTo>
                  <a:cubicBezTo>
                    <a:pt x="240" y="36"/>
                    <a:pt x="258" y="73"/>
                    <a:pt x="247" y="67"/>
                  </a:cubicBezTo>
                  <a:cubicBezTo>
                    <a:pt x="236" y="61"/>
                    <a:pt x="230" y="50"/>
                    <a:pt x="225" y="55"/>
                  </a:cubicBezTo>
                  <a:cubicBezTo>
                    <a:pt x="220" y="60"/>
                    <a:pt x="221" y="74"/>
                    <a:pt x="209" y="66"/>
                  </a:cubicBezTo>
                  <a:cubicBezTo>
                    <a:pt x="197" y="58"/>
                    <a:pt x="181" y="47"/>
                    <a:pt x="194" y="33"/>
                  </a:cubicBezTo>
                  <a:cubicBezTo>
                    <a:pt x="201" y="26"/>
                    <a:pt x="209" y="25"/>
                    <a:pt x="216" y="24"/>
                  </a:cubicBezTo>
                  <a:cubicBezTo>
                    <a:pt x="216" y="16"/>
                    <a:pt x="215" y="9"/>
                    <a:pt x="212" y="6"/>
                  </a:cubicBezTo>
                  <a:cubicBezTo>
                    <a:pt x="208" y="0"/>
                    <a:pt x="177" y="12"/>
                    <a:pt x="173" y="14"/>
                  </a:cubicBezTo>
                  <a:cubicBezTo>
                    <a:pt x="169" y="16"/>
                    <a:pt x="163" y="26"/>
                    <a:pt x="157" y="25"/>
                  </a:cubicBezTo>
                  <a:cubicBezTo>
                    <a:pt x="151" y="24"/>
                    <a:pt x="144" y="14"/>
                    <a:pt x="142" y="15"/>
                  </a:cubicBezTo>
                  <a:cubicBezTo>
                    <a:pt x="139" y="16"/>
                    <a:pt x="133" y="24"/>
                    <a:pt x="126" y="24"/>
                  </a:cubicBezTo>
                  <a:cubicBezTo>
                    <a:pt x="120" y="24"/>
                    <a:pt x="122" y="32"/>
                    <a:pt x="118" y="32"/>
                  </a:cubicBezTo>
                  <a:cubicBezTo>
                    <a:pt x="116" y="32"/>
                    <a:pt x="75" y="32"/>
                    <a:pt x="46" y="32"/>
                  </a:cubicBezTo>
                  <a:cubicBezTo>
                    <a:pt x="46" y="36"/>
                    <a:pt x="46" y="39"/>
                    <a:pt x="46" y="40"/>
                  </a:cubicBezTo>
                  <a:cubicBezTo>
                    <a:pt x="46" y="49"/>
                    <a:pt x="40" y="44"/>
                    <a:pt x="38" y="56"/>
                  </a:cubicBezTo>
                  <a:cubicBezTo>
                    <a:pt x="35" y="69"/>
                    <a:pt x="31" y="69"/>
                    <a:pt x="30" y="83"/>
                  </a:cubicBezTo>
                  <a:cubicBezTo>
                    <a:pt x="30" y="97"/>
                    <a:pt x="40" y="94"/>
                    <a:pt x="42" y="100"/>
                  </a:cubicBezTo>
                  <a:cubicBezTo>
                    <a:pt x="45" y="106"/>
                    <a:pt x="35" y="108"/>
                    <a:pt x="33" y="114"/>
                  </a:cubicBezTo>
                  <a:cubicBezTo>
                    <a:pt x="31" y="120"/>
                    <a:pt x="32" y="120"/>
                    <a:pt x="32" y="130"/>
                  </a:cubicBezTo>
                  <a:cubicBezTo>
                    <a:pt x="32" y="140"/>
                    <a:pt x="38" y="142"/>
                    <a:pt x="38" y="150"/>
                  </a:cubicBezTo>
                  <a:cubicBezTo>
                    <a:pt x="39" y="159"/>
                    <a:pt x="31" y="152"/>
                    <a:pt x="30" y="158"/>
                  </a:cubicBezTo>
                  <a:cubicBezTo>
                    <a:pt x="28" y="163"/>
                    <a:pt x="28" y="166"/>
                    <a:pt x="24" y="172"/>
                  </a:cubicBezTo>
                  <a:cubicBezTo>
                    <a:pt x="19" y="177"/>
                    <a:pt x="32" y="172"/>
                    <a:pt x="32" y="187"/>
                  </a:cubicBezTo>
                  <a:cubicBezTo>
                    <a:pt x="32" y="202"/>
                    <a:pt x="12" y="202"/>
                    <a:pt x="6" y="207"/>
                  </a:cubicBezTo>
                  <a:cubicBezTo>
                    <a:pt x="0" y="212"/>
                    <a:pt x="4" y="228"/>
                    <a:pt x="6" y="237"/>
                  </a:cubicBezTo>
                  <a:cubicBezTo>
                    <a:pt x="7" y="246"/>
                    <a:pt x="0" y="249"/>
                    <a:pt x="3" y="264"/>
                  </a:cubicBezTo>
                  <a:cubicBezTo>
                    <a:pt x="5" y="274"/>
                    <a:pt x="14" y="283"/>
                    <a:pt x="17" y="290"/>
                  </a:cubicBezTo>
                  <a:cubicBezTo>
                    <a:pt x="85" y="290"/>
                    <a:pt x="85" y="290"/>
                    <a:pt x="85" y="290"/>
                  </a:cubicBezTo>
                  <a:cubicBezTo>
                    <a:pt x="104" y="299"/>
                    <a:pt x="104" y="299"/>
                    <a:pt x="104" y="299"/>
                  </a:cubicBezTo>
                  <a:cubicBezTo>
                    <a:pt x="105" y="298"/>
                    <a:pt x="105" y="298"/>
                    <a:pt x="106" y="297"/>
                  </a:cubicBezTo>
                  <a:cubicBezTo>
                    <a:pt x="112" y="293"/>
                    <a:pt x="156" y="292"/>
                    <a:pt x="156" y="284"/>
                  </a:cubicBezTo>
                  <a:cubicBezTo>
                    <a:pt x="156" y="276"/>
                    <a:pt x="149" y="270"/>
                    <a:pt x="143" y="273"/>
                  </a:cubicBezTo>
                  <a:cubicBezTo>
                    <a:pt x="137" y="276"/>
                    <a:pt x="100" y="285"/>
                    <a:pt x="101" y="278"/>
                  </a:cubicBezTo>
                  <a:cubicBezTo>
                    <a:pt x="102" y="271"/>
                    <a:pt x="113" y="240"/>
                    <a:pt x="116" y="234"/>
                  </a:cubicBezTo>
                  <a:cubicBezTo>
                    <a:pt x="119" y="228"/>
                    <a:pt x="138" y="219"/>
                    <a:pt x="139" y="228"/>
                  </a:cubicBezTo>
                  <a:cubicBezTo>
                    <a:pt x="140" y="237"/>
                    <a:pt x="144" y="263"/>
                    <a:pt x="153" y="253"/>
                  </a:cubicBezTo>
                  <a:cubicBezTo>
                    <a:pt x="162" y="243"/>
                    <a:pt x="150" y="232"/>
                    <a:pt x="152" y="226"/>
                  </a:cubicBezTo>
                  <a:cubicBezTo>
                    <a:pt x="154" y="220"/>
                    <a:pt x="188" y="199"/>
                    <a:pt x="190" y="191"/>
                  </a:cubicBezTo>
                  <a:cubicBezTo>
                    <a:pt x="192" y="183"/>
                    <a:pt x="186" y="164"/>
                    <a:pt x="199" y="155"/>
                  </a:cubicBezTo>
                  <a:cubicBezTo>
                    <a:pt x="212" y="146"/>
                    <a:pt x="237" y="153"/>
                    <a:pt x="240" y="140"/>
                  </a:cubicBezTo>
                  <a:cubicBezTo>
                    <a:pt x="243" y="127"/>
                    <a:pt x="210" y="123"/>
                    <a:pt x="202" y="113"/>
                  </a:cubicBezTo>
                  <a:cubicBezTo>
                    <a:pt x="194" y="103"/>
                    <a:pt x="204" y="89"/>
                    <a:pt x="212" y="96"/>
                  </a:cubicBezTo>
                  <a:cubicBezTo>
                    <a:pt x="220" y="103"/>
                    <a:pt x="232" y="121"/>
                    <a:pt x="237" y="113"/>
                  </a:cubicBezTo>
                  <a:cubicBezTo>
                    <a:pt x="242" y="105"/>
                    <a:pt x="237" y="97"/>
                    <a:pt x="242" y="93"/>
                  </a:cubicBezTo>
                  <a:cubicBezTo>
                    <a:pt x="247" y="89"/>
                    <a:pt x="271" y="68"/>
                    <a:pt x="270" y="57"/>
                  </a:cubicBezTo>
                  <a:cubicBezTo>
                    <a:pt x="269" y="46"/>
                    <a:pt x="264" y="48"/>
                    <a:pt x="252" y="42"/>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24" name="Freeform 41"/>
            <p:cNvSpPr>
              <a:spLocks/>
            </p:cNvSpPr>
            <p:nvPr/>
          </p:nvSpPr>
          <p:spPr bwMode="auto">
            <a:xfrm>
              <a:off x="3797300" y="1084263"/>
              <a:ext cx="777875" cy="714375"/>
            </a:xfrm>
            <a:custGeom>
              <a:avLst/>
              <a:gdLst/>
              <a:ahLst/>
              <a:cxnLst>
                <a:cxn ang="0">
                  <a:pos x="123" y="283"/>
                </a:cxn>
                <a:cxn ang="0">
                  <a:pos x="130" y="264"/>
                </a:cxn>
                <a:cxn ang="0">
                  <a:pos x="141" y="254"/>
                </a:cxn>
                <a:cxn ang="0">
                  <a:pos x="159" y="261"/>
                </a:cxn>
                <a:cxn ang="0">
                  <a:pos x="172" y="250"/>
                </a:cxn>
                <a:cxn ang="0">
                  <a:pos x="193" y="230"/>
                </a:cxn>
                <a:cxn ang="0">
                  <a:pos x="209" y="219"/>
                </a:cxn>
                <a:cxn ang="0">
                  <a:pos x="226" y="188"/>
                </a:cxn>
                <a:cxn ang="0">
                  <a:pos x="221" y="172"/>
                </a:cxn>
                <a:cxn ang="0">
                  <a:pos x="243" y="146"/>
                </a:cxn>
                <a:cxn ang="0">
                  <a:pos x="236" y="128"/>
                </a:cxn>
                <a:cxn ang="0">
                  <a:pos x="249" y="106"/>
                </a:cxn>
                <a:cxn ang="0">
                  <a:pos x="262" y="81"/>
                </a:cxn>
                <a:cxn ang="0">
                  <a:pos x="290" y="68"/>
                </a:cxn>
                <a:cxn ang="0">
                  <a:pos x="298" y="40"/>
                </a:cxn>
                <a:cxn ang="0">
                  <a:pos x="310" y="25"/>
                </a:cxn>
                <a:cxn ang="0">
                  <a:pos x="310" y="16"/>
                </a:cxn>
                <a:cxn ang="0">
                  <a:pos x="316" y="0"/>
                </a:cxn>
                <a:cxn ang="0">
                  <a:pos x="14" y="5"/>
                </a:cxn>
                <a:cxn ang="0">
                  <a:pos x="16" y="12"/>
                </a:cxn>
                <a:cxn ang="0">
                  <a:pos x="6" y="27"/>
                </a:cxn>
                <a:cxn ang="0">
                  <a:pos x="16" y="50"/>
                </a:cxn>
                <a:cxn ang="0">
                  <a:pos x="9" y="62"/>
                </a:cxn>
                <a:cxn ang="0">
                  <a:pos x="8" y="81"/>
                </a:cxn>
                <a:cxn ang="0">
                  <a:pos x="16" y="98"/>
                </a:cxn>
                <a:cxn ang="0">
                  <a:pos x="16" y="112"/>
                </a:cxn>
                <a:cxn ang="0">
                  <a:pos x="23" y="129"/>
                </a:cxn>
                <a:cxn ang="0">
                  <a:pos x="20" y="142"/>
                </a:cxn>
                <a:cxn ang="0">
                  <a:pos x="22" y="157"/>
                </a:cxn>
                <a:cxn ang="0">
                  <a:pos x="13" y="162"/>
                </a:cxn>
                <a:cxn ang="0">
                  <a:pos x="18" y="166"/>
                </a:cxn>
                <a:cxn ang="0">
                  <a:pos x="15" y="174"/>
                </a:cxn>
                <a:cxn ang="0">
                  <a:pos x="26" y="186"/>
                </a:cxn>
                <a:cxn ang="0">
                  <a:pos x="41" y="177"/>
                </a:cxn>
                <a:cxn ang="0">
                  <a:pos x="59" y="174"/>
                </a:cxn>
                <a:cxn ang="0">
                  <a:pos x="74" y="201"/>
                </a:cxn>
                <a:cxn ang="0">
                  <a:pos x="84" y="198"/>
                </a:cxn>
                <a:cxn ang="0">
                  <a:pos x="91" y="206"/>
                </a:cxn>
                <a:cxn ang="0">
                  <a:pos x="84" y="216"/>
                </a:cxn>
                <a:cxn ang="0">
                  <a:pos x="82" y="251"/>
                </a:cxn>
                <a:cxn ang="0">
                  <a:pos x="92" y="273"/>
                </a:cxn>
                <a:cxn ang="0">
                  <a:pos x="92" y="274"/>
                </a:cxn>
                <a:cxn ang="0">
                  <a:pos x="101" y="271"/>
                </a:cxn>
                <a:cxn ang="0">
                  <a:pos x="123" y="283"/>
                </a:cxn>
              </a:cxnLst>
              <a:rect l="0" t="0" r="r" b="b"/>
              <a:pathLst>
                <a:path w="316" h="290">
                  <a:moveTo>
                    <a:pt x="123" y="283"/>
                  </a:moveTo>
                  <a:cubicBezTo>
                    <a:pt x="128" y="276"/>
                    <a:pt x="122" y="268"/>
                    <a:pt x="130" y="264"/>
                  </a:cubicBezTo>
                  <a:cubicBezTo>
                    <a:pt x="137" y="260"/>
                    <a:pt x="135" y="256"/>
                    <a:pt x="141" y="254"/>
                  </a:cubicBezTo>
                  <a:cubicBezTo>
                    <a:pt x="147" y="252"/>
                    <a:pt x="151" y="261"/>
                    <a:pt x="159" y="261"/>
                  </a:cubicBezTo>
                  <a:cubicBezTo>
                    <a:pt x="167" y="261"/>
                    <a:pt x="172" y="259"/>
                    <a:pt x="172" y="250"/>
                  </a:cubicBezTo>
                  <a:cubicBezTo>
                    <a:pt x="173" y="240"/>
                    <a:pt x="184" y="231"/>
                    <a:pt x="193" y="230"/>
                  </a:cubicBezTo>
                  <a:cubicBezTo>
                    <a:pt x="202" y="228"/>
                    <a:pt x="207" y="227"/>
                    <a:pt x="209" y="219"/>
                  </a:cubicBezTo>
                  <a:cubicBezTo>
                    <a:pt x="211" y="211"/>
                    <a:pt x="223" y="192"/>
                    <a:pt x="226" y="188"/>
                  </a:cubicBezTo>
                  <a:cubicBezTo>
                    <a:pt x="228" y="184"/>
                    <a:pt x="216" y="183"/>
                    <a:pt x="221" y="172"/>
                  </a:cubicBezTo>
                  <a:cubicBezTo>
                    <a:pt x="226" y="162"/>
                    <a:pt x="246" y="156"/>
                    <a:pt x="243" y="146"/>
                  </a:cubicBezTo>
                  <a:cubicBezTo>
                    <a:pt x="240" y="136"/>
                    <a:pt x="231" y="135"/>
                    <a:pt x="236" y="128"/>
                  </a:cubicBezTo>
                  <a:cubicBezTo>
                    <a:pt x="242" y="122"/>
                    <a:pt x="249" y="116"/>
                    <a:pt x="249" y="106"/>
                  </a:cubicBezTo>
                  <a:cubicBezTo>
                    <a:pt x="249" y="95"/>
                    <a:pt x="256" y="86"/>
                    <a:pt x="262" y="81"/>
                  </a:cubicBezTo>
                  <a:cubicBezTo>
                    <a:pt x="268" y="76"/>
                    <a:pt x="290" y="78"/>
                    <a:pt x="290" y="68"/>
                  </a:cubicBezTo>
                  <a:cubicBezTo>
                    <a:pt x="290" y="59"/>
                    <a:pt x="294" y="46"/>
                    <a:pt x="298" y="40"/>
                  </a:cubicBezTo>
                  <a:cubicBezTo>
                    <a:pt x="301" y="34"/>
                    <a:pt x="306" y="30"/>
                    <a:pt x="310" y="25"/>
                  </a:cubicBezTo>
                  <a:cubicBezTo>
                    <a:pt x="313" y="20"/>
                    <a:pt x="314" y="21"/>
                    <a:pt x="310" y="16"/>
                  </a:cubicBezTo>
                  <a:cubicBezTo>
                    <a:pt x="309" y="13"/>
                    <a:pt x="312" y="8"/>
                    <a:pt x="316" y="0"/>
                  </a:cubicBezTo>
                  <a:cubicBezTo>
                    <a:pt x="238" y="2"/>
                    <a:pt x="131" y="3"/>
                    <a:pt x="14" y="5"/>
                  </a:cubicBezTo>
                  <a:cubicBezTo>
                    <a:pt x="15" y="8"/>
                    <a:pt x="16" y="10"/>
                    <a:pt x="16" y="12"/>
                  </a:cubicBezTo>
                  <a:cubicBezTo>
                    <a:pt x="16" y="24"/>
                    <a:pt x="11" y="15"/>
                    <a:pt x="6" y="27"/>
                  </a:cubicBezTo>
                  <a:cubicBezTo>
                    <a:pt x="0" y="39"/>
                    <a:pt x="15" y="46"/>
                    <a:pt x="16" y="50"/>
                  </a:cubicBezTo>
                  <a:cubicBezTo>
                    <a:pt x="16" y="54"/>
                    <a:pt x="9" y="58"/>
                    <a:pt x="9" y="62"/>
                  </a:cubicBezTo>
                  <a:cubicBezTo>
                    <a:pt x="9" y="66"/>
                    <a:pt x="8" y="75"/>
                    <a:pt x="8" y="81"/>
                  </a:cubicBezTo>
                  <a:cubicBezTo>
                    <a:pt x="8" y="87"/>
                    <a:pt x="14" y="93"/>
                    <a:pt x="16" y="98"/>
                  </a:cubicBezTo>
                  <a:cubicBezTo>
                    <a:pt x="19" y="104"/>
                    <a:pt x="14" y="103"/>
                    <a:pt x="16" y="112"/>
                  </a:cubicBezTo>
                  <a:cubicBezTo>
                    <a:pt x="18" y="120"/>
                    <a:pt x="19" y="120"/>
                    <a:pt x="23" y="129"/>
                  </a:cubicBezTo>
                  <a:cubicBezTo>
                    <a:pt x="27" y="138"/>
                    <a:pt x="23" y="134"/>
                    <a:pt x="20" y="142"/>
                  </a:cubicBezTo>
                  <a:cubicBezTo>
                    <a:pt x="16" y="150"/>
                    <a:pt x="22" y="153"/>
                    <a:pt x="22" y="157"/>
                  </a:cubicBezTo>
                  <a:cubicBezTo>
                    <a:pt x="22" y="161"/>
                    <a:pt x="16" y="160"/>
                    <a:pt x="13" y="162"/>
                  </a:cubicBezTo>
                  <a:cubicBezTo>
                    <a:pt x="10" y="164"/>
                    <a:pt x="18" y="162"/>
                    <a:pt x="18" y="166"/>
                  </a:cubicBezTo>
                  <a:cubicBezTo>
                    <a:pt x="18" y="167"/>
                    <a:pt x="17" y="170"/>
                    <a:pt x="15" y="174"/>
                  </a:cubicBezTo>
                  <a:cubicBezTo>
                    <a:pt x="19" y="179"/>
                    <a:pt x="23" y="185"/>
                    <a:pt x="26" y="186"/>
                  </a:cubicBezTo>
                  <a:cubicBezTo>
                    <a:pt x="32" y="191"/>
                    <a:pt x="31" y="175"/>
                    <a:pt x="41" y="177"/>
                  </a:cubicBezTo>
                  <a:cubicBezTo>
                    <a:pt x="51" y="179"/>
                    <a:pt x="54" y="176"/>
                    <a:pt x="59" y="174"/>
                  </a:cubicBezTo>
                  <a:cubicBezTo>
                    <a:pt x="64" y="172"/>
                    <a:pt x="70" y="197"/>
                    <a:pt x="74" y="201"/>
                  </a:cubicBezTo>
                  <a:cubicBezTo>
                    <a:pt x="78" y="205"/>
                    <a:pt x="80" y="198"/>
                    <a:pt x="84" y="198"/>
                  </a:cubicBezTo>
                  <a:cubicBezTo>
                    <a:pt x="88" y="198"/>
                    <a:pt x="91" y="202"/>
                    <a:pt x="91" y="206"/>
                  </a:cubicBezTo>
                  <a:cubicBezTo>
                    <a:pt x="91" y="209"/>
                    <a:pt x="84" y="210"/>
                    <a:pt x="84" y="216"/>
                  </a:cubicBezTo>
                  <a:cubicBezTo>
                    <a:pt x="84" y="222"/>
                    <a:pt x="86" y="241"/>
                    <a:pt x="82" y="251"/>
                  </a:cubicBezTo>
                  <a:cubicBezTo>
                    <a:pt x="78" y="261"/>
                    <a:pt x="86" y="261"/>
                    <a:pt x="92" y="273"/>
                  </a:cubicBezTo>
                  <a:cubicBezTo>
                    <a:pt x="92" y="273"/>
                    <a:pt x="92" y="274"/>
                    <a:pt x="92" y="274"/>
                  </a:cubicBezTo>
                  <a:cubicBezTo>
                    <a:pt x="96" y="272"/>
                    <a:pt x="99" y="271"/>
                    <a:pt x="101" y="271"/>
                  </a:cubicBezTo>
                  <a:cubicBezTo>
                    <a:pt x="107" y="270"/>
                    <a:pt x="118" y="290"/>
                    <a:pt x="123" y="283"/>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25" name="Freeform 42"/>
            <p:cNvSpPr>
              <a:spLocks/>
            </p:cNvSpPr>
            <p:nvPr/>
          </p:nvSpPr>
          <p:spPr bwMode="auto">
            <a:xfrm>
              <a:off x="3430588" y="1508125"/>
              <a:ext cx="608013" cy="638175"/>
            </a:xfrm>
            <a:custGeom>
              <a:avLst/>
              <a:gdLst/>
              <a:ahLst/>
              <a:cxnLst>
                <a:cxn ang="0">
                  <a:pos x="201" y="179"/>
                </a:cxn>
                <a:cxn ang="0">
                  <a:pos x="221" y="157"/>
                </a:cxn>
                <a:cxn ang="0">
                  <a:pos x="227" y="130"/>
                </a:cxn>
                <a:cxn ang="0">
                  <a:pos x="241" y="101"/>
                </a:cxn>
                <a:cxn ang="0">
                  <a:pos x="231" y="79"/>
                </a:cxn>
                <a:cxn ang="0">
                  <a:pos x="233" y="44"/>
                </a:cxn>
                <a:cxn ang="0">
                  <a:pos x="240" y="34"/>
                </a:cxn>
                <a:cxn ang="0">
                  <a:pos x="233" y="26"/>
                </a:cxn>
                <a:cxn ang="0">
                  <a:pos x="223" y="29"/>
                </a:cxn>
                <a:cxn ang="0">
                  <a:pos x="208" y="2"/>
                </a:cxn>
                <a:cxn ang="0">
                  <a:pos x="190" y="5"/>
                </a:cxn>
                <a:cxn ang="0">
                  <a:pos x="175" y="14"/>
                </a:cxn>
                <a:cxn ang="0">
                  <a:pos x="164" y="2"/>
                </a:cxn>
                <a:cxn ang="0">
                  <a:pos x="153" y="16"/>
                </a:cxn>
                <a:cxn ang="0">
                  <a:pos x="130" y="24"/>
                </a:cxn>
                <a:cxn ang="0">
                  <a:pos x="129" y="34"/>
                </a:cxn>
                <a:cxn ang="0">
                  <a:pos x="94" y="60"/>
                </a:cxn>
                <a:cxn ang="0">
                  <a:pos x="86" y="69"/>
                </a:cxn>
                <a:cxn ang="0">
                  <a:pos x="71" y="69"/>
                </a:cxn>
                <a:cxn ang="0">
                  <a:pos x="65" y="74"/>
                </a:cxn>
                <a:cxn ang="0">
                  <a:pos x="0" y="74"/>
                </a:cxn>
                <a:cxn ang="0">
                  <a:pos x="0" y="177"/>
                </a:cxn>
                <a:cxn ang="0">
                  <a:pos x="51" y="228"/>
                </a:cxn>
                <a:cxn ang="0">
                  <a:pos x="51" y="248"/>
                </a:cxn>
                <a:cxn ang="0">
                  <a:pos x="118" y="248"/>
                </a:cxn>
                <a:cxn ang="0">
                  <a:pos x="129" y="259"/>
                </a:cxn>
                <a:cxn ang="0">
                  <a:pos x="149" y="259"/>
                </a:cxn>
                <a:cxn ang="0">
                  <a:pos x="149" y="249"/>
                </a:cxn>
                <a:cxn ang="0">
                  <a:pos x="183" y="249"/>
                </a:cxn>
                <a:cxn ang="0">
                  <a:pos x="191" y="226"/>
                </a:cxn>
                <a:cxn ang="0">
                  <a:pos x="201" y="179"/>
                </a:cxn>
              </a:cxnLst>
              <a:rect l="0" t="0" r="r" b="b"/>
              <a:pathLst>
                <a:path w="247" h="259">
                  <a:moveTo>
                    <a:pt x="201" y="179"/>
                  </a:moveTo>
                  <a:cubicBezTo>
                    <a:pt x="213" y="165"/>
                    <a:pt x="221" y="164"/>
                    <a:pt x="221" y="157"/>
                  </a:cubicBezTo>
                  <a:cubicBezTo>
                    <a:pt x="222" y="150"/>
                    <a:pt x="219" y="138"/>
                    <a:pt x="227" y="130"/>
                  </a:cubicBezTo>
                  <a:cubicBezTo>
                    <a:pt x="235" y="123"/>
                    <a:pt x="247" y="113"/>
                    <a:pt x="241" y="101"/>
                  </a:cubicBezTo>
                  <a:cubicBezTo>
                    <a:pt x="235" y="89"/>
                    <a:pt x="227" y="89"/>
                    <a:pt x="231" y="79"/>
                  </a:cubicBezTo>
                  <a:cubicBezTo>
                    <a:pt x="235" y="69"/>
                    <a:pt x="233" y="50"/>
                    <a:pt x="233" y="44"/>
                  </a:cubicBezTo>
                  <a:cubicBezTo>
                    <a:pt x="233" y="38"/>
                    <a:pt x="240" y="37"/>
                    <a:pt x="240" y="34"/>
                  </a:cubicBezTo>
                  <a:cubicBezTo>
                    <a:pt x="240" y="30"/>
                    <a:pt x="237" y="26"/>
                    <a:pt x="233" y="26"/>
                  </a:cubicBezTo>
                  <a:cubicBezTo>
                    <a:pt x="229" y="26"/>
                    <a:pt x="227" y="33"/>
                    <a:pt x="223" y="29"/>
                  </a:cubicBezTo>
                  <a:cubicBezTo>
                    <a:pt x="219" y="25"/>
                    <a:pt x="213" y="0"/>
                    <a:pt x="208" y="2"/>
                  </a:cubicBezTo>
                  <a:cubicBezTo>
                    <a:pt x="203" y="4"/>
                    <a:pt x="200" y="7"/>
                    <a:pt x="190" y="5"/>
                  </a:cubicBezTo>
                  <a:cubicBezTo>
                    <a:pt x="180" y="3"/>
                    <a:pt x="181" y="19"/>
                    <a:pt x="175" y="14"/>
                  </a:cubicBezTo>
                  <a:cubicBezTo>
                    <a:pt x="172" y="13"/>
                    <a:pt x="168" y="7"/>
                    <a:pt x="164" y="2"/>
                  </a:cubicBezTo>
                  <a:cubicBezTo>
                    <a:pt x="161" y="6"/>
                    <a:pt x="158" y="11"/>
                    <a:pt x="153" y="16"/>
                  </a:cubicBezTo>
                  <a:cubicBezTo>
                    <a:pt x="145" y="26"/>
                    <a:pt x="135" y="22"/>
                    <a:pt x="130" y="24"/>
                  </a:cubicBezTo>
                  <a:cubicBezTo>
                    <a:pt x="125" y="26"/>
                    <a:pt x="132" y="30"/>
                    <a:pt x="129" y="34"/>
                  </a:cubicBezTo>
                  <a:cubicBezTo>
                    <a:pt x="125" y="38"/>
                    <a:pt x="98" y="55"/>
                    <a:pt x="94" y="60"/>
                  </a:cubicBezTo>
                  <a:cubicBezTo>
                    <a:pt x="90" y="64"/>
                    <a:pt x="86" y="69"/>
                    <a:pt x="86" y="69"/>
                  </a:cubicBezTo>
                  <a:cubicBezTo>
                    <a:pt x="71" y="69"/>
                    <a:pt x="71" y="69"/>
                    <a:pt x="71" y="69"/>
                  </a:cubicBezTo>
                  <a:cubicBezTo>
                    <a:pt x="65" y="74"/>
                    <a:pt x="65" y="74"/>
                    <a:pt x="65" y="74"/>
                  </a:cubicBezTo>
                  <a:cubicBezTo>
                    <a:pt x="0" y="74"/>
                    <a:pt x="0" y="74"/>
                    <a:pt x="0" y="74"/>
                  </a:cubicBezTo>
                  <a:cubicBezTo>
                    <a:pt x="0" y="177"/>
                    <a:pt x="0" y="177"/>
                    <a:pt x="0" y="177"/>
                  </a:cubicBezTo>
                  <a:cubicBezTo>
                    <a:pt x="51" y="228"/>
                    <a:pt x="51" y="228"/>
                    <a:pt x="51" y="228"/>
                  </a:cubicBezTo>
                  <a:cubicBezTo>
                    <a:pt x="51" y="248"/>
                    <a:pt x="51" y="248"/>
                    <a:pt x="51" y="248"/>
                  </a:cubicBezTo>
                  <a:cubicBezTo>
                    <a:pt x="118" y="248"/>
                    <a:pt x="118" y="248"/>
                    <a:pt x="118" y="248"/>
                  </a:cubicBezTo>
                  <a:cubicBezTo>
                    <a:pt x="129" y="259"/>
                    <a:pt x="129" y="259"/>
                    <a:pt x="129" y="259"/>
                  </a:cubicBezTo>
                  <a:cubicBezTo>
                    <a:pt x="149" y="259"/>
                    <a:pt x="149" y="259"/>
                    <a:pt x="149" y="259"/>
                  </a:cubicBezTo>
                  <a:cubicBezTo>
                    <a:pt x="149" y="249"/>
                    <a:pt x="149" y="249"/>
                    <a:pt x="149" y="249"/>
                  </a:cubicBezTo>
                  <a:cubicBezTo>
                    <a:pt x="149" y="249"/>
                    <a:pt x="168" y="249"/>
                    <a:pt x="183" y="249"/>
                  </a:cubicBezTo>
                  <a:cubicBezTo>
                    <a:pt x="188" y="241"/>
                    <a:pt x="191" y="233"/>
                    <a:pt x="191" y="226"/>
                  </a:cubicBezTo>
                  <a:cubicBezTo>
                    <a:pt x="191" y="208"/>
                    <a:pt x="190" y="193"/>
                    <a:pt x="201" y="179"/>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26" name="Freeform 43"/>
            <p:cNvSpPr>
              <a:spLocks/>
            </p:cNvSpPr>
            <p:nvPr/>
          </p:nvSpPr>
          <p:spPr bwMode="auto">
            <a:xfrm>
              <a:off x="4551363" y="1079500"/>
              <a:ext cx="554038" cy="665163"/>
            </a:xfrm>
            <a:custGeom>
              <a:avLst/>
              <a:gdLst/>
              <a:ahLst/>
              <a:cxnLst>
                <a:cxn ang="0">
                  <a:pos x="82" y="30"/>
                </a:cxn>
                <a:cxn ang="0">
                  <a:pos x="70" y="43"/>
                </a:cxn>
                <a:cxn ang="0">
                  <a:pos x="69" y="59"/>
                </a:cxn>
                <a:cxn ang="0">
                  <a:pos x="68" y="80"/>
                </a:cxn>
                <a:cxn ang="0">
                  <a:pos x="55" y="88"/>
                </a:cxn>
                <a:cxn ang="0">
                  <a:pos x="51" y="110"/>
                </a:cxn>
                <a:cxn ang="0">
                  <a:pos x="58" y="143"/>
                </a:cxn>
                <a:cxn ang="0">
                  <a:pos x="50" y="160"/>
                </a:cxn>
                <a:cxn ang="0">
                  <a:pos x="40" y="182"/>
                </a:cxn>
                <a:cxn ang="0">
                  <a:pos x="27" y="186"/>
                </a:cxn>
                <a:cxn ang="0">
                  <a:pos x="30" y="210"/>
                </a:cxn>
                <a:cxn ang="0">
                  <a:pos x="26" y="230"/>
                </a:cxn>
                <a:cxn ang="0">
                  <a:pos x="9" y="241"/>
                </a:cxn>
                <a:cxn ang="0">
                  <a:pos x="11" y="260"/>
                </a:cxn>
                <a:cxn ang="0">
                  <a:pos x="9" y="270"/>
                </a:cxn>
                <a:cxn ang="0">
                  <a:pos x="30" y="269"/>
                </a:cxn>
                <a:cxn ang="0">
                  <a:pos x="149" y="269"/>
                </a:cxn>
                <a:cxn ang="0">
                  <a:pos x="170" y="256"/>
                </a:cxn>
                <a:cxn ang="0">
                  <a:pos x="188" y="256"/>
                </a:cxn>
                <a:cxn ang="0">
                  <a:pos x="213" y="211"/>
                </a:cxn>
                <a:cxn ang="0">
                  <a:pos x="154" y="228"/>
                </a:cxn>
                <a:cxn ang="0">
                  <a:pos x="169" y="185"/>
                </a:cxn>
                <a:cxn ang="0">
                  <a:pos x="192" y="158"/>
                </a:cxn>
                <a:cxn ang="0">
                  <a:pos x="137" y="139"/>
                </a:cxn>
                <a:cxn ang="0">
                  <a:pos x="149" y="91"/>
                </a:cxn>
                <a:cxn ang="0">
                  <a:pos x="176" y="70"/>
                </a:cxn>
                <a:cxn ang="0">
                  <a:pos x="172" y="21"/>
                </a:cxn>
                <a:cxn ang="0">
                  <a:pos x="151" y="22"/>
                </a:cxn>
                <a:cxn ang="0">
                  <a:pos x="138" y="61"/>
                </a:cxn>
                <a:cxn ang="0">
                  <a:pos x="110" y="44"/>
                </a:cxn>
                <a:cxn ang="0">
                  <a:pos x="122" y="25"/>
                </a:cxn>
                <a:cxn ang="0">
                  <a:pos x="134" y="0"/>
                </a:cxn>
                <a:cxn ang="0">
                  <a:pos x="93" y="1"/>
                </a:cxn>
                <a:cxn ang="0">
                  <a:pos x="90" y="19"/>
                </a:cxn>
                <a:cxn ang="0">
                  <a:pos x="82" y="30"/>
                </a:cxn>
              </a:cxnLst>
              <a:rect l="0" t="0" r="r" b="b"/>
              <a:pathLst>
                <a:path w="225" h="270">
                  <a:moveTo>
                    <a:pt x="82" y="30"/>
                  </a:moveTo>
                  <a:cubicBezTo>
                    <a:pt x="82" y="38"/>
                    <a:pt x="72" y="39"/>
                    <a:pt x="70" y="43"/>
                  </a:cubicBezTo>
                  <a:cubicBezTo>
                    <a:pt x="69" y="47"/>
                    <a:pt x="74" y="52"/>
                    <a:pt x="69" y="59"/>
                  </a:cubicBezTo>
                  <a:cubicBezTo>
                    <a:pt x="64" y="66"/>
                    <a:pt x="69" y="72"/>
                    <a:pt x="68" y="80"/>
                  </a:cubicBezTo>
                  <a:cubicBezTo>
                    <a:pt x="68" y="87"/>
                    <a:pt x="56" y="84"/>
                    <a:pt x="55" y="88"/>
                  </a:cubicBezTo>
                  <a:cubicBezTo>
                    <a:pt x="54" y="92"/>
                    <a:pt x="50" y="102"/>
                    <a:pt x="51" y="110"/>
                  </a:cubicBezTo>
                  <a:cubicBezTo>
                    <a:pt x="52" y="119"/>
                    <a:pt x="56" y="133"/>
                    <a:pt x="58" y="143"/>
                  </a:cubicBezTo>
                  <a:cubicBezTo>
                    <a:pt x="60" y="153"/>
                    <a:pt x="55" y="155"/>
                    <a:pt x="50" y="160"/>
                  </a:cubicBezTo>
                  <a:cubicBezTo>
                    <a:pt x="44" y="166"/>
                    <a:pt x="41" y="176"/>
                    <a:pt x="40" y="182"/>
                  </a:cubicBezTo>
                  <a:cubicBezTo>
                    <a:pt x="38" y="187"/>
                    <a:pt x="29" y="183"/>
                    <a:pt x="27" y="186"/>
                  </a:cubicBezTo>
                  <a:cubicBezTo>
                    <a:pt x="25" y="190"/>
                    <a:pt x="32" y="208"/>
                    <a:pt x="30" y="210"/>
                  </a:cubicBezTo>
                  <a:cubicBezTo>
                    <a:pt x="28" y="213"/>
                    <a:pt x="26" y="220"/>
                    <a:pt x="26" y="230"/>
                  </a:cubicBezTo>
                  <a:cubicBezTo>
                    <a:pt x="25" y="241"/>
                    <a:pt x="18" y="235"/>
                    <a:pt x="9" y="241"/>
                  </a:cubicBezTo>
                  <a:cubicBezTo>
                    <a:pt x="0" y="247"/>
                    <a:pt x="10" y="249"/>
                    <a:pt x="11" y="260"/>
                  </a:cubicBezTo>
                  <a:cubicBezTo>
                    <a:pt x="11" y="266"/>
                    <a:pt x="10" y="268"/>
                    <a:pt x="9" y="270"/>
                  </a:cubicBezTo>
                  <a:cubicBezTo>
                    <a:pt x="17" y="269"/>
                    <a:pt x="26" y="269"/>
                    <a:pt x="30" y="269"/>
                  </a:cubicBezTo>
                  <a:cubicBezTo>
                    <a:pt x="38" y="269"/>
                    <a:pt x="142" y="269"/>
                    <a:pt x="149" y="269"/>
                  </a:cubicBezTo>
                  <a:cubicBezTo>
                    <a:pt x="156" y="269"/>
                    <a:pt x="159" y="258"/>
                    <a:pt x="170" y="256"/>
                  </a:cubicBezTo>
                  <a:cubicBezTo>
                    <a:pt x="174" y="256"/>
                    <a:pt x="180" y="256"/>
                    <a:pt x="188" y="256"/>
                  </a:cubicBezTo>
                  <a:cubicBezTo>
                    <a:pt x="195" y="246"/>
                    <a:pt x="225" y="225"/>
                    <a:pt x="213" y="211"/>
                  </a:cubicBezTo>
                  <a:cubicBezTo>
                    <a:pt x="201" y="197"/>
                    <a:pt x="168" y="259"/>
                    <a:pt x="154" y="228"/>
                  </a:cubicBezTo>
                  <a:cubicBezTo>
                    <a:pt x="140" y="197"/>
                    <a:pt x="159" y="189"/>
                    <a:pt x="169" y="185"/>
                  </a:cubicBezTo>
                  <a:cubicBezTo>
                    <a:pt x="179" y="181"/>
                    <a:pt x="201" y="170"/>
                    <a:pt x="192" y="158"/>
                  </a:cubicBezTo>
                  <a:cubicBezTo>
                    <a:pt x="183" y="146"/>
                    <a:pt x="131" y="159"/>
                    <a:pt x="137" y="139"/>
                  </a:cubicBezTo>
                  <a:cubicBezTo>
                    <a:pt x="143" y="119"/>
                    <a:pt x="138" y="98"/>
                    <a:pt x="149" y="91"/>
                  </a:cubicBezTo>
                  <a:cubicBezTo>
                    <a:pt x="160" y="84"/>
                    <a:pt x="176" y="78"/>
                    <a:pt x="176" y="70"/>
                  </a:cubicBezTo>
                  <a:cubicBezTo>
                    <a:pt x="176" y="62"/>
                    <a:pt x="176" y="31"/>
                    <a:pt x="172" y="21"/>
                  </a:cubicBezTo>
                  <a:cubicBezTo>
                    <a:pt x="168" y="11"/>
                    <a:pt x="156" y="13"/>
                    <a:pt x="151" y="22"/>
                  </a:cubicBezTo>
                  <a:cubicBezTo>
                    <a:pt x="146" y="31"/>
                    <a:pt x="150" y="60"/>
                    <a:pt x="138" y="61"/>
                  </a:cubicBezTo>
                  <a:cubicBezTo>
                    <a:pt x="126" y="62"/>
                    <a:pt x="102" y="55"/>
                    <a:pt x="110" y="44"/>
                  </a:cubicBezTo>
                  <a:cubicBezTo>
                    <a:pt x="118" y="33"/>
                    <a:pt x="120" y="35"/>
                    <a:pt x="122" y="25"/>
                  </a:cubicBezTo>
                  <a:cubicBezTo>
                    <a:pt x="124" y="15"/>
                    <a:pt x="142" y="0"/>
                    <a:pt x="134" y="0"/>
                  </a:cubicBezTo>
                  <a:cubicBezTo>
                    <a:pt x="133" y="0"/>
                    <a:pt x="119" y="1"/>
                    <a:pt x="93" y="1"/>
                  </a:cubicBezTo>
                  <a:cubicBezTo>
                    <a:pt x="91" y="10"/>
                    <a:pt x="90" y="17"/>
                    <a:pt x="90" y="19"/>
                  </a:cubicBezTo>
                  <a:cubicBezTo>
                    <a:pt x="90" y="26"/>
                    <a:pt x="82" y="22"/>
                    <a:pt x="82" y="30"/>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27" name="Freeform 44"/>
            <p:cNvSpPr>
              <a:spLocks/>
            </p:cNvSpPr>
            <p:nvPr/>
          </p:nvSpPr>
          <p:spPr bwMode="auto">
            <a:xfrm>
              <a:off x="4435475" y="1709738"/>
              <a:ext cx="804863" cy="503238"/>
            </a:xfrm>
            <a:custGeom>
              <a:avLst/>
              <a:gdLst/>
              <a:ahLst/>
              <a:cxnLst>
                <a:cxn ang="0">
                  <a:pos x="217" y="0"/>
                </a:cxn>
                <a:cxn ang="0">
                  <a:pos x="196" y="13"/>
                </a:cxn>
                <a:cxn ang="0">
                  <a:pos x="77" y="13"/>
                </a:cxn>
                <a:cxn ang="0">
                  <a:pos x="43" y="18"/>
                </a:cxn>
                <a:cxn ang="0">
                  <a:pos x="36" y="45"/>
                </a:cxn>
                <a:cxn ang="0">
                  <a:pos x="41" y="64"/>
                </a:cxn>
                <a:cxn ang="0">
                  <a:pos x="39" y="80"/>
                </a:cxn>
                <a:cxn ang="0">
                  <a:pos x="50" y="118"/>
                </a:cxn>
                <a:cxn ang="0">
                  <a:pos x="37" y="118"/>
                </a:cxn>
                <a:cxn ang="0">
                  <a:pos x="31" y="126"/>
                </a:cxn>
                <a:cxn ang="0">
                  <a:pos x="43" y="131"/>
                </a:cxn>
                <a:cxn ang="0">
                  <a:pos x="43" y="138"/>
                </a:cxn>
                <a:cxn ang="0">
                  <a:pos x="32" y="143"/>
                </a:cxn>
                <a:cxn ang="0">
                  <a:pos x="30" y="153"/>
                </a:cxn>
                <a:cxn ang="0">
                  <a:pos x="18" y="151"/>
                </a:cxn>
                <a:cxn ang="0">
                  <a:pos x="19" y="174"/>
                </a:cxn>
                <a:cxn ang="0">
                  <a:pos x="3" y="177"/>
                </a:cxn>
                <a:cxn ang="0">
                  <a:pos x="11" y="188"/>
                </a:cxn>
                <a:cxn ang="0">
                  <a:pos x="25" y="186"/>
                </a:cxn>
                <a:cxn ang="0">
                  <a:pos x="16" y="198"/>
                </a:cxn>
                <a:cxn ang="0">
                  <a:pos x="15" y="204"/>
                </a:cxn>
                <a:cxn ang="0">
                  <a:pos x="115" y="204"/>
                </a:cxn>
                <a:cxn ang="0">
                  <a:pos x="123" y="196"/>
                </a:cxn>
                <a:cxn ang="0">
                  <a:pos x="139" y="187"/>
                </a:cxn>
                <a:cxn ang="0">
                  <a:pos x="154" y="197"/>
                </a:cxn>
                <a:cxn ang="0">
                  <a:pos x="170" y="186"/>
                </a:cxn>
                <a:cxn ang="0">
                  <a:pos x="209" y="178"/>
                </a:cxn>
                <a:cxn ang="0">
                  <a:pos x="213" y="196"/>
                </a:cxn>
                <a:cxn ang="0">
                  <a:pos x="229" y="190"/>
                </a:cxn>
                <a:cxn ang="0">
                  <a:pos x="245" y="178"/>
                </a:cxn>
                <a:cxn ang="0">
                  <a:pos x="280" y="183"/>
                </a:cxn>
                <a:cxn ang="0">
                  <a:pos x="277" y="148"/>
                </a:cxn>
                <a:cxn ang="0">
                  <a:pos x="307" y="145"/>
                </a:cxn>
                <a:cxn ang="0">
                  <a:pos x="322" y="103"/>
                </a:cxn>
                <a:cxn ang="0">
                  <a:pos x="298" y="124"/>
                </a:cxn>
                <a:cxn ang="0">
                  <a:pos x="258" y="96"/>
                </a:cxn>
                <a:cxn ang="0">
                  <a:pos x="278" y="64"/>
                </a:cxn>
                <a:cxn ang="0">
                  <a:pos x="226" y="59"/>
                </a:cxn>
                <a:cxn ang="0">
                  <a:pos x="212" y="11"/>
                </a:cxn>
                <a:cxn ang="0">
                  <a:pos x="253" y="38"/>
                </a:cxn>
                <a:cxn ang="0">
                  <a:pos x="270" y="25"/>
                </a:cxn>
                <a:cxn ang="0">
                  <a:pos x="234" y="1"/>
                </a:cxn>
                <a:cxn ang="0">
                  <a:pos x="235" y="0"/>
                </a:cxn>
                <a:cxn ang="0">
                  <a:pos x="217" y="0"/>
                </a:cxn>
              </a:cxnLst>
              <a:rect l="0" t="0" r="r" b="b"/>
              <a:pathLst>
                <a:path w="327" h="204">
                  <a:moveTo>
                    <a:pt x="217" y="0"/>
                  </a:moveTo>
                  <a:cubicBezTo>
                    <a:pt x="206" y="2"/>
                    <a:pt x="203" y="13"/>
                    <a:pt x="196" y="13"/>
                  </a:cubicBezTo>
                  <a:cubicBezTo>
                    <a:pt x="189" y="13"/>
                    <a:pt x="85" y="13"/>
                    <a:pt x="77" y="13"/>
                  </a:cubicBezTo>
                  <a:cubicBezTo>
                    <a:pt x="70" y="13"/>
                    <a:pt x="46" y="13"/>
                    <a:pt x="43" y="18"/>
                  </a:cubicBezTo>
                  <a:cubicBezTo>
                    <a:pt x="41" y="22"/>
                    <a:pt x="38" y="39"/>
                    <a:pt x="36" y="45"/>
                  </a:cubicBezTo>
                  <a:cubicBezTo>
                    <a:pt x="34" y="51"/>
                    <a:pt x="39" y="55"/>
                    <a:pt x="41" y="64"/>
                  </a:cubicBezTo>
                  <a:cubicBezTo>
                    <a:pt x="43" y="72"/>
                    <a:pt x="42" y="74"/>
                    <a:pt x="39" y="80"/>
                  </a:cubicBezTo>
                  <a:cubicBezTo>
                    <a:pt x="37" y="85"/>
                    <a:pt x="50" y="114"/>
                    <a:pt x="50" y="118"/>
                  </a:cubicBezTo>
                  <a:cubicBezTo>
                    <a:pt x="50" y="122"/>
                    <a:pt x="44" y="118"/>
                    <a:pt x="37" y="118"/>
                  </a:cubicBezTo>
                  <a:cubicBezTo>
                    <a:pt x="29" y="119"/>
                    <a:pt x="35" y="122"/>
                    <a:pt x="31" y="126"/>
                  </a:cubicBezTo>
                  <a:cubicBezTo>
                    <a:pt x="27" y="131"/>
                    <a:pt x="42" y="128"/>
                    <a:pt x="43" y="131"/>
                  </a:cubicBezTo>
                  <a:cubicBezTo>
                    <a:pt x="43" y="134"/>
                    <a:pt x="43" y="136"/>
                    <a:pt x="43" y="138"/>
                  </a:cubicBezTo>
                  <a:cubicBezTo>
                    <a:pt x="43" y="140"/>
                    <a:pt x="37" y="141"/>
                    <a:pt x="32" y="143"/>
                  </a:cubicBezTo>
                  <a:cubicBezTo>
                    <a:pt x="27" y="145"/>
                    <a:pt x="31" y="149"/>
                    <a:pt x="30" y="153"/>
                  </a:cubicBezTo>
                  <a:cubicBezTo>
                    <a:pt x="29" y="157"/>
                    <a:pt x="23" y="148"/>
                    <a:pt x="18" y="151"/>
                  </a:cubicBezTo>
                  <a:cubicBezTo>
                    <a:pt x="13" y="154"/>
                    <a:pt x="19" y="168"/>
                    <a:pt x="19" y="174"/>
                  </a:cubicBezTo>
                  <a:cubicBezTo>
                    <a:pt x="19" y="180"/>
                    <a:pt x="7" y="174"/>
                    <a:pt x="3" y="177"/>
                  </a:cubicBezTo>
                  <a:cubicBezTo>
                    <a:pt x="0" y="180"/>
                    <a:pt x="7" y="185"/>
                    <a:pt x="11" y="188"/>
                  </a:cubicBezTo>
                  <a:cubicBezTo>
                    <a:pt x="15" y="190"/>
                    <a:pt x="23" y="183"/>
                    <a:pt x="25" y="186"/>
                  </a:cubicBezTo>
                  <a:cubicBezTo>
                    <a:pt x="27" y="190"/>
                    <a:pt x="26" y="196"/>
                    <a:pt x="16" y="198"/>
                  </a:cubicBezTo>
                  <a:cubicBezTo>
                    <a:pt x="6" y="199"/>
                    <a:pt x="6" y="204"/>
                    <a:pt x="15" y="204"/>
                  </a:cubicBezTo>
                  <a:cubicBezTo>
                    <a:pt x="25" y="204"/>
                    <a:pt x="111" y="204"/>
                    <a:pt x="115" y="204"/>
                  </a:cubicBezTo>
                  <a:cubicBezTo>
                    <a:pt x="119" y="204"/>
                    <a:pt x="117" y="196"/>
                    <a:pt x="123" y="196"/>
                  </a:cubicBezTo>
                  <a:cubicBezTo>
                    <a:pt x="130" y="196"/>
                    <a:pt x="136" y="188"/>
                    <a:pt x="139" y="187"/>
                  </a:cubicBezTo>
                  <a:cubicBezTo>
                    <a:pt x="141" y="186"/>
                    <a:pt x="148" y="196"/>
                    <a:pt x="154" y="197"/>
                  </a:cubicBezTo>
                  <a:cubicBezTo>
                    <a:pt x="160" y="198"/>
                    <a:pt x="166" y="188"/>
                    <a:pt x="170" y="186"/>
                  </a:cubicBezTo>
                  <a:cubicBezTo>
                    <a:pt x="174" y="184"/>
                    <a:pt x="205" y="172"/>
                    <a:pt x="209" y="178"/>
                  </a:cubicBezTo>
                  <a:cubicBezTo>
                    <a:pt x="212" y="181"/>
                    <a:pt x="213" y="188"/>
                    <a:pt x="213" y="196"/>
                  </a:cubicBezTo>
                  <a:cubicBezTo>
                    <a:pt x="220" y="195"/>
                    <a:pt x="226" y="194"/>
                    <a:pt x="229" y="190"/>
                  </a:cubicBezTo>
                  <a:cubicBezTo>
                    <a:pt x="235" y="182"/>
                    <a:pt x="240" y="182"/>
                    <a:pt x="245" y="178"/>
                  </a:cubicBezTo>
                  <a:cubicBezTo>
                    <a:pt x="250" y="174"/>
                    <a:pt x="274" y="193"/>
                    <a:pt x="280" y="183"/>
                  </a:cubicBezTo>
                  <a:cubicBezTo>
                    <a:pt x="286" y="173"/>
                    <a:pt x="272" y="151"/>
                    <a:pt x="277" y="148"/>
                  </a:cubicBezTo>
                  <a:cubicBezTo>
                    <a:pt x="282" y="145"/>
                    <a:pt x="297" y="158"/>
                    <a:pt x="307" y="145"/>
                  </a:cubicBezTo>
                  <a:cubicBezTo>
                    <a:pt x="317" y="132"/>
                    <a:pt x="327" y="110"/>
                    <a:pt x="322" y="103"/>
                  </a:cubicBezTo>
                  <a:cubicBezTo>
                    <a:pt x="317" y="96"/>
                    <a:pt x="306" y="126"/>
                    <a:pt x="298" y="124"/>
                  </a:cubicBezTo>
                  <a:cubicBezTo>
                    <a:pt x="290" y="122"/>
                    <a:pt x="254" y="109"/>
                    <a:pt x="258" y="96"/>
                  </a:cubicBezTo>
                  <a:cubicBezTo>
                    <a:pt x="262" y="83"/>
                    <a:pt x="283" y="86"/>
                    <a:pt x="278" y="64"/>
                  </a:cubicBezTo>
                  <a:cubicBezTo>
                    <a:pt x="273" y="42"/>
                    <a:pt x="235" y="75"/>
                    <a:pt x="226" y="59"/>
                  </a:cubicBezTo>
                  <a:cubicBezTo>
                    <a:pt x="217" y="43"/>
                    <a:pt x="195" y="19"/>
                    <a:pt x="212" y="11"/>
                  </a:cubicBezTo>
                  <a:cubicBezTo>
                    <a:pt x="229" y="3"/>
                    <a:pt x="245" y="37"/>
                    <a:pt x="253" y="38"/>
                  </a:cubicBezTo>
                  <a:cubicBezTo>
                    <a:pt x="261" y="39"/>
                    <a:pt x="285" y="41"/>
                    <a:pt x="270" y="25"/>
                  </a:cubicBezTo>
                  <a:cubicBezTo>
                    <a:pt x="255" y="9"/>
                    <a:pt x="229" y="11"/>
                    <a:pt x="234" y="1"/>
                  </a:cubicBezTo>
                  <a:cubicBezTo>
                    <a:pt x="234" y="1"/>
                    <a:pt x="234" y="1"/>
                    <a:pt x="235" y="0"/>
                  </a:cubicBezTo>
                  <a:cubicBezTo>
                    <a:pt x="227" y="0"/>
                    <a:pt x="221" y="0"/>
                    <a:pt x="217" y="0"/>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28" name="Freeform 45"/>
            <p:cNvSpPr>
              <a:spLocks noEditPoints="1"/>
            </p:cNvSpPr>
            <p:nvPr/>
          </p:nvSpPr>
          <p:spPr bwMode="auto">
            <a:xfrm>
              <a:off x="3070225" y="1096963"/>
              <a:ext cx="793750" cy="593725"/>
            </a:xfrm>
            <a:custGeom>
              <a:avLst/>
              <a:gdLst/>
              <a:ahLst/>
              <a:cxnLst>
                <a:cxn ang="0">
                  <a:pos x="217" y="236"/>
                </a:cxn>
                <a:cxn ang="0">
                  <a:pos x="232" y="236"/>
                </a:cxn>
                <a:cxn ang="0">
                  <a:pos x="240" y="227"/>
                </a:cxn>
                <a:cxn ang="0">
                  <a:pos x="275" y="201"/>
                </a:cxn>
                <a:cxn ang="0">
                  <a:pos x="276" y="191"/>
                </a:cxn>
                <a:cxn ang="0">
                  <a:pos x="299" y="183"/>
                </a:cxn>
                <a:cxn ang="0">
                  <a:pos x="313" y="161"/>
                </a:cxn>
                <a:cxn ang="0">
                  <a:pos x="308" y="157"/>
                </a:cxn>
                <a:cxn ang="0">
                  <a:pos x="317" y="152"/>
                </a:cxn>
                <a:cxn ang="0">
                  <a:pos x="315" y="137"/>
                </a:cxn>
                <a:cxn ang="0">
                  <a:pos x="318" y="124"/>
                </a:cxn>
                <a:cxn ang="0">
                  <a:pos x="311" y="107"/>
                </a:cxn>
                <a:cxn ang="0">
                  <a:pos x="311" y="93"/>
                </a:cxn>
                <a:cxn ang="0">
                  <a:pos x="303" y="76"/>
                </a:cxn>
                <a:cxn ang="0">
                  <a:pos x="304" y="57"/>
                </a:cxn>
                <a:cxn ang="0">
                  <a:pos x="311" y="45"/>
                </a:cxn>
                <a:cxn ang="0">
                  <a:pos x="301" y="22"/>
                </a:cxn>
                <a:cxn ang="0">
                  <a:pos x="311" y="7"/>
                </a:cxn>
                <a:cxn ang="0">
                  <a:pos x="309" y="0"/>
                </a:cxn>
                <a:cxn ang="0">
                  <a:pos x="135" y="1"/>
                </a:cxn>
                <a:cxn ang="0">
                  <a:pos x="0" y="2"/>
                </a:cxn>
                <a:cxn ang="0">
                  <a:pos x="0" y="142"/>
                </a:cxn>
                <a:cxn ang="0">
                  <a:pos x="37" y="142"/>
                </a:cxn>
                <a:cxn ang="0">
                  <a:pos x="54" y="144"/>
                </a:cxn>
                <a:cxn ang="0">
                  <a:pos x="65" y="151"/>
                </a:cxn>
                <a:cxn ang="0">
                  <a:pos x="79" y="160"/>
                </a:cxn>
                <a:cxn ang="0">
                  <a:pos x="95" y="169"/>
                </a:cxn>
                <a:cxn ang="0">
                  <a:pos x="95" y="195"/>
                </a:cxn>
                <a:cxn ang="0">
                  <a:pos x="146" y="195"/>
                </a:cxn>
                <a:cxn ang="0">
                  <a:pos x="146" y="241"/>
                </a:cxn>
                <a:cxn ang="0">
                  <a:pos x="211" y="241"/>
                </a:cxn>
                <a:cxn ang="0">
                  <a:pos x="217" y="236"/>
                </a:cxn>
                <a:cxn ang="0">
                  <a:pos x="169" y="176"/>
                </a:cxn>
                <a:cxn ang="0">
                  <a:pos x="169" y="165"/>
                </a:cxn>
                <a:cxn ang="0">
                  <a:pos x="154" y="163"/>
                </a:cxn>
                <a:cxn ang="0">
                  <a:pos x="139" y="170"/>
                </a:cxn>
                <a:cxn ang="0">
                  <a:pos x="144" y="156"/>
                </a:cxn>
                <a:cxn ang="0">
                  <a:pos x="136" y="145"/>
                </a:cxn>
                <a:cxn ang="0">
                  <a:pos x="123" y="152"/>
                </a:cxn>
                <a:cxn ang="0">
                  <a:pos x="118" y="144"/>
                </a:cxn>
                <a:cxn ang="0">
                  <a:pos x="109" y="154"/>
                </a:cxn>
                <a:cxn ang="0">
                  <a:pos x="101" y="151"/>
                </a:cxn>
                <a:cxn ang="0">
                  <a:pos x="113" y="138"/>
                </a:cxn>
                <a:cxn ang="0">
                  <a:pos x="127" y="139"/>
                </a:cxn>
                <a:cxn ang="0">
                  <a:pos x="125" y="127"/>
                </a:cxn>
                <a:cxn ang="0">
                  <a:pos x="115" y="120"/>
                </a:cxn>
                <a:cxn ang="0">
                  <a:pos x="118" y="113"/>
                </a:cxn>
                <a:cxn ang="0">
                  <a:pos x="129" y="120"/>
                </a:cxn>
                <a:cxn ang="0">
                  <a:pos x="136" y="133"/>
                </a:cxn>
                <a:cxn ang="0">
                  <a:pos x="152" y="146"/>
                </a:cxn>
                <a:cxn ang="0">
                  <a:pos x="163" y="154"/>
                </a:cxn>
                <a:cxn ang="0">
                  <a:pos x="172" y="144"/>
                </a:cxn>
                <a:cxn ang="0">
                  <a:pos x="176" y="157"/>
                </a:cxn>
                <a:cxn ang="0">
                  <a:pos x="186" y="167"/>
                </a:cxn>
                <a:cxn ang="0">
                  <a:pos x="169" y="176"/>
                </a:cxn>
              </a:cxnLst>
              <a:rect l="0" t="0" r="r" b="b"/>
              <a:pathLst>
                <a:path w="322" h="241">
                  <a:moveTo>
                    <a:pt x="217" y="236"/>
                  </a:moveTo>
                  <a:cubicBezTo>
                    <a:pt x="232" y="236"/>
                    <a:pt x="232" y="236"/>
                    <a:pt x="232" y="236"/>
                  </a:cubicBezTo>
                  <a:cubicBezTo>
                    <a:pt x="232" y="236"/>
                    <a:pt x="236" y="231"/>
                    <a:pt x="240" y="227"/>
                  </a:cubicBezTo>
                  <a:cubicBezTo>
                    <a:pt x="244" y="222"/>
                    <a:pt x="271" y="205"/>
                    <a:pt x="275" y="201"/>
                  </a:cubicBezTo>
                  <a:cubicBezTo>
                    <a:pt x="278" y="197"/>
                    <a:pt x="271" y="193"/>
                    <a:pt x="276" y="191"/>
                  </a:cubicBezTo>
                  <a:cubicBezTo>
                    <a:pt x="281" y="189"/>
                    <a:pt x="291" y="193"/>
                    <a:pt x="299" y="183"/>
                  </a:cubicBezTo>
                  <a:cubicBezTo>
                    <a:pt x="307" y="173"/>
                    <a:pt x="313" y="164"/>
                    <a:pt x="313" y="161"/>
                  </a:cubicBezTo>
                  <a:cubicBezTo>
                    <a:pt x="313" y="157"/>
                    <a:pt x="305" y="159"/>
                    <a:pt x="308" y="157"/>
                  </a:cubicBezTo>
                  <a:cubicBezTo>
                    <a:pt x="311" y="155"/>
                    <a:pt x="317" y="156"/>
                    <a:pt x="317" y="152"/>
                  </a:cubicBezTo>
                  <a:cubicBezTo>
                    <a:pt x="317" y="148"/>
                    <a:pt x="311" y="145"/>
                    <a:pt x="315" y="137"/>
                  </a:cubicBezTo>
                  <a:cubicBezTo>
                    <a:pt x="318" y="129"/>
                    <a:pt x="322" y="133"/>
                    <a:pt x="318" y="124"/>
                  </a:cubicBezTo>
                  <a:cubicBezTo>
                    <a:pt x="314" y="115"/>
                    <a:pt x="313" y="115"/>
                    <a:pt x="311" y="107"/>
                  </a:cubicBezTo>
                  <a:cubicBezTo>
                    <a:pt x="309" y="98"/>
                    <a:pt x="314" y="99"/>
                    <a:pt x="311" y="93"/>
                  </a:cubicBezTo>
                  <a:cubicBezTo>
                    <a:pt x="309" y="88"/>
                    <a:pt x="303" y="82"/>
                    <a:pt x="303" y="76"/>
                  </a:cubicBezTo>
                  <a:cubicBezTo>
                    <a:pt x="303" y="70"/>
                    <a:pt x="304" y="61"/>
                    <a:pt x="304" y="57"/>
                  </a:cubicBezTo>
                  <a:cubicBezTo>
                    <a:pt x="304" y="53"/>
                    <a:pt x="311" y="49"/>
                    <a:pt x="311" y="45"/>
                  </a:cubicBezTo>
                  <a:cubicBezTo>
                    <a:pt x="310" y="41"/>
                    <a:pt x="295" y="34"/>
                    <a:pt x="301" y="22"/>
                  </a:cubicBezTo>
                  <a:cubicBezTo>
                    <a:pt x="306" y="10"/>
                    <a:pt x="311" y="19"/>
                    <a:pt x="311" y="7"/>
                  </a:cubicBezTo>
                  <a:cubicBezTo>
                    <a:pt x="311" y="5"/>
                    <a:pt x="310" y="3"/>
                    <a:pt x="309" y="0"/>
                  </a:cubicBezTo>
                  <a:cubicBezTo>
                    <a:pt x="252" y="0"/>
                    <a:pt x="193" y="1"/>
                    <a:pt x="135" y="1"/>
                  </a:cubicBezTo>
                  <a:cubicBezTo>
                    <a:pt x="93" y="2"/>
                    <a:pt x="47" y="2"/>
                    <a:pt x="0" y="2"/>
                  </a:cubicBezTo>
                  <a:cubicBezTo>
                    <a:pt x="0" y="142"/>
                    <a:pt x="0" y="142"/>
                    <a:pt x="0" y="142"/>
                  </a:cubicBezTo>
                  <a:cubicBezTo>
                    <a:pt x="18" y="142"/>
                    <a:pt x="34" y="142"/>
                    <a:pt x="37" y="142"/>
                  </a:cubicBezTo>
                  <a:cubicBezTo>
                    <a:pt x="42" y="142"/>
                    <a:pt x="50" y="146"/>
                    <a:pt x="54" y="144"/>
                  </a:cubicBezTo>
                  <a:cubicBezTo>
                    <a:pt x="58" y="141"/>
                    <a:pt x="60" y="150"/>
                    <a:pt x="65" y="151"/>
                  </a:cubicBezTo>
                  <a:cubicBezTo>
                    <a:pt x="69" y="153"/>
                    <a:pt x="79" y="155"/>
                    <a:pt x="79" y="160"/>
                  </a:cubicBezTo>
                  <a:cubicBezTo>
                    <a:pt x="79" y="165"/>
                    <a:pt x="95" y="163"/>
                    <a:pt x="95" y="169"/>
                  </a:cubicBezTo>
                  <a:cubicBezTo>
                    <a:pt x="95" y="174"/>
                    <a:pt x="95" y="195"/>
                    <a:pt x="95" y="195"/>
                  </a:cubicBezTo>
                  <a:cubicBezTo>
                    <a:pt x="146" y="195"/>
                    <a:pt x="146" y="195"/>
                    <a:pt x="146" y="195"/>
                  </a:cubicBezTo>
                  <a:cubicBezTo>
                    <a:pt x="146" y="241"/>
                    <a:pt x="146" y="241"/>
                    <a:pt x="146" y="241"/>
                  </a:cubicBezTo>
                  <a:cubicBezTo>
                    <a:pt x="211" y="241"/>
                    <a:pt x="211" y="241"/>
                    <a:pt x="211" y="241"/>
                  </a:cubicBezTo>
                  <a:lnTo>
                    <a:pt x="217" y="236"/>
                  </a:lnTo>
                  <a:close/>
                  <a:moveTo>
                    <a:pt x="169" y="176"/>
                  </a:moveTo>
                  <a:cubicBezTo>
                    <a:pt x="169" y="174"/>
                    <a:pt x="175" y="170"/>
                    <a:pt x="169" y="165"/>
                  </a:cubicBezTo>
                  <a:cubicBezTo>
                    <a:pt x="164" y="159"/>
                    <a:pt x="158" y="162"/>
                    <a:pt x="154" y="163"/>
                  </a:cubicBezTo>
                  <a:cubicBezTo>
                    <a:pt x="150" y="165"/>
                    <a:pt x="136" y="178"/>
                    <a:pt x="139" y="170"/>
                  </a:cubicBezTo>
                  <a:cubicBezTo>
                    <a:pt x="141" y="161"/>
                    <a:pt x="144" y="161"/>
                    <a:pt x="144" y="156"/>
                  </a:cubicBezTo>
                  <a:cubicBezTo>
                    <a:pt x="144" y="151"/>
                    <a:pt x="140" y="142"/>
                    <a:pt x="136" y="145"/>
                  </a:cubicBezTo>
                  <a:cubicBezTo>
                    <a:pt x="132" y="147"/>
                    <a:pt x="126" y="155"/>
                    <a:pt x="123" y="152"/>
                  </a:cubicBezTo>
                  <a:cubicBezTo>
                    <a:pt x="120" y="149"/>
                    <a:pt x="123" y="144"/>
                    <a:pt x="118" y="144"/>
                  </a:cubicBezTo>
                  <a:cubicBezTo>
                    <a:pt x="113" y="144"/>
                    <a:pt x="113" y="153"/>
                    <a:pt x="109" y="154"/>
                  </a:cubicBezTo>
                  <a:cubicBezTo>
                    <a:pt x="105" y="156"/>
                    <a:pt x="100" y="158"/>
                    <a:pt x="101" y="151"/>
                  </a:cubicBezTo>
                  <a:cubicBezTo>
                    <a:pt x="102" y="145"/>
                    <a:pt x="106" y="138"/>
                    <a:pt x="113" y="138"/>
                  </a:cubicBezTo>
                  <a:cubicBezTo>
                    <a:pt x="119" y="137"/>
                    <a:pt x="127" y="147"/>
                    <a:pt x="127" y="139"/>
                  </a:cubicBezTo>
                  <a:cubicBezTo>
                    <a:pt x="127" y="131"/>
                    <a:pt x="125" y="131"/>
                    <a:pt x="125" y="127"/>
                  </a:cubicBezTo>
                  <a:cubicBezTo>
                    <a:pt x="125" y="123"/>
                    <a:pt x="115" y="123"/>
                    <a:pt x="115" y="120"/>
                  </a:cubicBezTo>
                  <a:cubicBezTo>
                    <a:pt x="115" y="116"/>
                    <a:pt x="113" y="113"/>
                    <a:pt x="118" y="113"/>
                  </a:cubicBezTo>
                  <a:cubicBezTo>
                    <a:pt x="123" y="112"/>
                    <a:pt x="125" y="120"/>
                    <a:pt x="129" y="120"/>
                  </a:cubicBezTo>
                  <a:cubicBezTo>
                    <a:pt x="133" y="120"/>
                    <a:pt x="131" y="133"/>
                    <a:pt x="136" y="133"/>
                  </a:cubicBezTo>
                  <a:cubicBezTo>
                    <a:pt x="142" y="133"/>
                    <a:pt x="147" y="140"/>
                    <a:pt x="152" y="146"/>
                  </a:cubicBezTo>
                  <a:cubicBezTo>
                    <a:pt x="157" y="152"/>
                    <a:pt x="158" y="155"/>
                    <a:pt x="163" y="154"/>
                  </a:cubicBezTo>
                  <a:cubicBezTo>
                    <a:pt x="168" y="153"/>
                    <a:pt x="170" y="142"/>
                    <a:pt x="172" y="144"/>
                  </a:cubicBezTo>
                  <a:cubicBezTo>
                    <a:pt x="173" y="146"/>
                    <a:pt x="170" y="157"/>
                    <a:pt x="176" y="157"/>
                  </a:cubicBezTo>
                  <a:cubicBezTo>
                    <a:pt x="181" y="157"/>
                    <a:pt x="186" y="165"/>
                    <a:pt x="186" y="167"/>
                  </a:cubicBezTo>
                  <a:cubicBezTo>
                    <a:pt x="186" y="172"/>
                    <a:pt x="170" y="177"/>
                    <a:pt x="169" y="176"/>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29" name="Freeform 48"/>
            <p:cNvSpPr>
              <a:spLocks/>
            </p:cNvSpPr>
            <p:nvPr/>
          </p:nvSpPr>
          <p:spPr bwMode="auto">
            <a:xfrm>
              <a:off x="2960688" y="1816100"/>
              <a:ext cx="595313" cy="490538"/>
            </a:xfrm>
            <a:custGeom>
              <a:avLst/>
              <a:gdLst/>
              <a:ahLst/>
              <a:cxnLst>
                <a:cxn ang="0">
                  <a:pos x="242" y="103"/>
                </a:cxn>
                <a:cxn ang="0">
                  <a:pos x="191" y="52"/>
                </a:cxn>
                <a:cxn ang="0">
                  <a:pos x="191" y="0"/>
                </a:cxn>
                <a:cxn ang="0">
                  <a:pos x="92" y="0"/>
                </a:cxn>
                <a:cxn ang="0">
                  <a:pos x="92" y="27"/>
                </a:cxn>
                <a:cxn ang="0">
                  <a:pos x="20" y="27"/>
                </a:cxn>
                <a:cxn ang="0">
                  <a:pos x="20" y="77"/>
                </a:cxn>
                <a:cxn ang="0">
                  <a:pos x="17" y="91"/>
                </a:cxn>
                <a:cxn ang="0">
                  <a:pos x="19" y="151"/>
                </a:cxn>
                <a:cxn ang="0">
                  <a:pos x="8" y="163"/>
                </a:cxn>
                <a:cxn ang="0">
                  <a:pos x="4" y="181"/>
                </a:cxn>
                <a:cxn ang="0">
                  <a:pos x="0" y="199"/>
                </a:cxn>
                <a:cxn ang="0">
                  <a:pos x="242" y="199"/>
                </a:cxn>
                <a:cxn ang="0">
                  <a:pos x="242" y="103"/>
                </a:cxn>
              </a:cxnLst>
              <a:rect l="0" t="0" r="r" b="b"/>
              <a:pathLst>
                <a:path w="242" h="199">
                  <a:moveTo>
                    <a:pt x="242" y="103"/>
                  </a:moveTo>
                  <a:cubicBezTo>
                    <a:pt x="191" y="52"/>
                    <a:pt x="191" y="52"/>
                    <a:pt x="191" y="52"/>
                  </a:cubicBezTo>
                  <a:cubicBezTo>
                    <a:pt x="191" y="0"/>
                    <a:pt x="191" y="0"/>
                    <a:pt x="191" y="0"/>
                  </a:cubicBezTo>
                  <a:cubicBezTo>
                    <a:pt x="92" y="0"/>
                    <a:pt x="92" y="0"/>
                    <a:pt x="92" y="0"/>
                  </a:cubicBezTo>
                  <a:cubicBezTo>
                    <a:pt x="92" y="27"/>
                    <a:pt x="92" y="27"/>
                    <a:pt x="92" y="27"/>
                  </a:cubicBezTo>
                  <a:cubicBezTo>
                    <a:pt x="20" y="27"/>
                    <a:pt x="20" y="27"/>
                    <a:pt x="20" y="27"/>
                  </a:cubicBezTo>
                  <a:cubicBezTo>
                    <a:pt x="20" y="49"/>
                    <a:pt x="20" y="75"/>
                    <a:pt x="20" y="77"/>
                  </a:cubicBezTo>
                  <a:cubicBezTo>
                    <a:pt x="20" y="79"/>
                    <a:pt x="17" y="85"/>
                    <a:pt x="17" y="91"/>
                  </a:cubicBezTo>
                  <a:cubicBezTo>
                    <a:pt x="17" y="97"/>
                    <a:pt x="22" y="148"/>
                    <a:pt x="19" y="151"/>
                  </a:cubicBezTo>
                  <a:cubicBezTo>
                    <a:pt x="17" y="153"/>
                    <a:pt x="8" y="158"/>
                    <a:pt x="8" y="163"/>
                  </a:cubicBezTo>
                  <a:cubicBezTo>
                    <a:pt x="8" y="167"/>
                    <a:pt x="8" y="178"/>
                    <a:pt x="4" y="181"/>
                  </a:cubicBezTo>
                  <a:cubicBezTo>
                    <a:pt x="2" y="183"/>
                    <a:pt x="0" y="191"/>
                    <a:pt x="0" y="199"/>
                  </a:cubicBezTo>
                  <a:cubicBezTo>
                    <a:pt x="242" y="199"/>
                    <a:pt x="242" y="199"/>
                    <a:pt x="242" y="199"/>
                  </a:cubicBezTo>
                  <a:lnTo>
                    <a:pt x="242" y="103"/>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130" name="Group 129"/>
          <p:cNvGrpSpPr/>
          <p:nvPr/>
        </p:nvGrpSpPr>
        <p:grpSpPr>
          <a:xfrm>
            <a:off x="2057400" y="1520825"/>
            <a:ext cx="1565773" cy="2225941"/>
            <a:chOff x="1506538" y="1069975"/>
            <a:chExt cx="1924050" cy="2578101"/>
          </a:xfrm>
          <a:solidFill>
            <a:schemeClr val="accent3"/>
          </a:solidFill>
        </p:grpSpPr>
        <p:sp>
          <p:nvSpPr>
            <p:cNvPr id="131" name="Freeform 33"/>
            <p:cNvSpPr>
              <a:spLocks/>
            </p:cNvSpPr>
            <p:nvPr/>
          </p:nvSpPr>
          <p:spPr bwMode="auto">
            <a:xfrm>
              <a:off x="2220913" y="2306638"/>
              <a:ext cx="857250" cy="1114425"/>
            </a:xfrm>
            <a:custGeom>
              <a:avLst/>
              <a:gdLst/>
              <a:ahLst/>
              <a:cxnLst>
                <a:cxn ang="0">
                  <a:pos x="241" y="444"/>
                </a:cxn>
                <a:cxn ang="0">
                  <a:pos x="250" y="444"/>
                </a:cxn>
                <a:cxn ang="0">
                  <a:pos x="250" y="431"/>
                </a:cxn>
                <a:cxn ang="0">
                  <a:pos x="264" y="431"/>
                </a:cxn>
                <a:cxn ang="0">
                  <a:pos x="264" y="422"/>
                </a:cxn>
                <a:cxn ang="0">
                  <a:pos x="275" y="422"/>
                </a:cxn>
                <a:cxn ang="0">
                  <a:pos x="275" y="412"/>
                </a:cxn>
                <a:cxn ang="0">
                  <a:pos x="285" y="412"/>
                </a:cxn>
                <a:cxn ang="0">
                  <a:pos x="285" y="407"/>
                </a:cxn>
                <a:cxn ang="0">
                  <a:pos x="294" y="407"/>
                </a:cxn>
                <a:cxn ang="0">
                  <a:pos x="294" y="401"/>
                </a:cxn>
                <a:cxn ang="0">
                  <a:pos x="303" y="401"/>
                </a:cxn>
                <a:cxn ang="0">
                  <a:pos x="303" y="394"/>
                </a:cxn>
                <a:cxn ang="0">
                  <a:pos x="316" y="388"/>
                </a:cxn>
                <a:cxn ang="0">
                  <a:pos x="329" y="378"/>
                </a:cxn>
                <a:cxn ang="0">
                  <a:pos x="348" y="360"/>
                </a:cxn>
                <a:cxn ang="0">
                  <a:pos x="340" y="350"/>
                </a:cxn>
                <a:cxn ang="0">
                  <a:pos x="313" y="315"/>
                </a:cxn>
                <a:cxn ang="0">
                  <a:pos x="280" y="306"/>
                </a:cxn>
                <a:cxn ang="0">
                  <a:pos x="260" y="296"/>
                </a:cxn>
                <a:cxn ang="0">
                  <a:pos x="259" y="274"/>
                </a:cxn>
                <a:cxn ang="0">
                  <a:pos x="243" y="266"/>
                </a:cxn>
                <a:cxn ang="0">
                  <a:pos x="228" y="259"/>
                </a:cxn>
                <a:cxn ang="0">
                  <a:pos x="227" y="221"/>
                </a:cxn>
                <a:cxn ang="0">
                  <a:pos x="238" y="201"/>
                </a:cxn>
                <a:cxn ang="0">
                  <a:pos x="237" y="175"/>
                </a:cxn>
                <a:cxn ang="0">
                  <a:pos x="257" y="173"/>
                </a:cxn>
                <a:cxn ang="0">
                  <a:pos x="262" y="144"/>
                </a:cxn>
                <a:cxn ang="0">
                  <a:pos x="270" y="118"/>
                </a:cxn>
                <a:cxn ang="0">
                  <a:pos x="269" y="102"/>
                </a:cxn>
                <a:cxn ang="0">
                  <a:pos x="259" y="90"/>
                </a:cxn>
                <a:cxn ang="0">
                  <a:pos x="266" y="69"/>
                </a:cxn>
                <a:cxn ang="0">
                  <a:pos x="254" y="39"/>
                </a:cxn>
                <a:cxn ang="0">
                  <a:pos x="245" y="16"/>
                </a:cxn>
                <a:cxn ang="0">
                  <a:pos x="242" y="0"/>
                </a:cxn>
                <a:cxn ang="0">
                  <a:pos x="123" y="0"/>
                </a:cxn>
                <a:cxn ang="0">
                  <a:pos x="137" y="32"/>
                </a:cxn>
                <a:cxn ang="0">
                  <a:pos x="143" y="58"/>
                </a:cxn>
                <a:cxn ang="0">
                  <a:pos x="140" y="84"/>
                </a:cxn>
                <a:cxn ang="0">
                  <a:pos x="148" y="100"/>
                </a:cxn>
                <a:cxn ang="0">
                  <a:pos x="98" y="100"/>
                </a:cxn>
                <a:cxn ang="0">
                  <a:pos x="98" y="140"/>
                </a:cxn>
                <a:cxn ang="0">
                  <a:pos x="87" y="140"/>
                </a:cxn>
                <a:cxn ang="0">
                  <a:pos x="78" y="151"/>
                </a:cxn>
                <a:cxn ang="0">
                  <a:pos x="33" y="139"/>
                </a:cxn>
                <a:cxn ang="0">
                  <a:pos x="29" y="130"/>
                </a:cxn>
                <a:cxn ang="0">
                  <a:pos x="14" y="130"/>
                </a:cxn>
                <a:cxn ang="0">
                  <a:pos x="0" y="134"/>
                </a:cxn>
                <a:cxn ang="0">
                  <a:pos x="0" y="245"/>
                </a:cxn>
                <a:cxn ang="0">
                  <a:pos x="48" y="245"/>
                </a:cxn>
                <a:cxn ang="0">
                  <a:pos x="48" y="347"/>
                </a:cxn>
                <a:cxn ang="0">
                  <a:pos x="99" y="347"/>
                </a:cxn>
                <a:cxn ang="0">
                  <a:pos x="99" y="448"/>
                </a:cxn>
                <a:cxn ang="0">
                  <a:pos x="216" y="448"/>
                </a:cxn>
                <a:cxn ang="0">
                  <a:pos x="222" y="453"/>
                </a:cxn>
                <a:cxn ang="0">
                  <a:pos x="241" y="453"/>
                </a:cxn>
                <a:cxn ang="0">
                  <a:pos x="241" y="444"/>
                </a:cxn>
              </a:cxnLst>
              <a:rect l="0" t="0" r="r" b="b"/>
              <a:pathLst>
                <a:path w="348" h="453">
                  <a:moveTo>
                    <a:pt x="241" y="444"/>
                  </a:moveTo>
                  <a:cubicBezTo>
                    <a:pt x="250" y="444"/>
                    <a:pt x="250" y="444"/>
                    <a:pt x="250" y="444"/>
                  </a:cubicBezTo>
                  <a:cubicBezTo>
                    <a:pt x="250" y="431"/>
                    <a:pt x="250" y="431"/>
                    <a:pt x="250" y="431"/>
                  </a:cubicBezTo>
                  <a:cubicBezTo>
                    <a:pt x="264" y="431"/>
                    <a:pt x="264" y="431"/>
                    <a:pt x="264" y="431"/>
                  </a:cubicBezTo>
                  <a:cubicBezTo>
                    <a:pt x="264" y="422"/>
                    <a:pt x="264" y="422"/>
                    <a:pt x="264" y="422"/>
                  </a:cubicBezTo>
                  <a:cubicBezTo>
                    <a:pt x="275" y="422"/>
                    <a:pt x="275" y="422"/>
                    <a:pt x="275" y="422"/>
                  </a:cubicBezTo>
                  <a:cubicBezTo>
                    <a:pt x="275" y="412"/>
                    <a:pt x="275" y="412"/>
                    <a:pt x="275" y="412"/>
                  </a:cubicBezTo>
                  <a:cubicBezTo>
                    <a:pt x="285" y="412"/>
                    <a:pt x="285" y="412"/>
                    <a:pt x="285" y="412"/>
                  </a:cubicBezTo>
                  <a:cubicBezTo>
                    <a:pt x="285" y="407"/>
                    <a:pt x="285" y="407"/>
                    <a:pt x="285" y="407"/>
                  </a:cubicBezTo>
                  <a:cubicBezTo>
                    <a:pt x="294" y="407"/>
                    <a:pt x="294" y="407"/>
                    <a:pt x="294" y="407"/>
                  </a:cubicBezTo>
                  <a:cubicBezTo>
                    <a:pt x="294" y="401"/>
                    <a:pt x="294" y="401"/>
                    <a:pt x="294" y="401"/>
                  </a:cubicBezTo>
                  <a:cubicBezTo>
                    <a:pt x="303" y="401"/>
                    <a:pt x="303" y="401"/>
                    <a:pt x="303" y="401"/>
                  </a:cubicBezTo>
                  <a:cubicBezTo>
                    <a:pt x="303" y="394"/>
                    <a:pt x="303" y="394"/>
                    <a:pt x="303" y="394"/>
                  </a:cubicBezTo>
                  <a:cubicBezTo>
                    <a:pt x="303" y="394"/>
                    <a:pt x="311" y="391"/>
                    <a:pt x="316" y="388"/>
                  </a:cubicBezTo>
                  <a:cubicBezTo>
                    <a:pt x="321" y="385"/>
                    <a:pt x="324" y="379"/>
                    <a:pt x="329" y="378"/>
                  </a:cubicBezTo>
                  <a:cubicBezTo>
                    <a:pt x="332" y="377"/>
                    <a:pt x="340" y="369"/>
                    <a:pt x="348" y="360"/>
                  </a:cubicBezTo>
                  <a:cubicBezTo>
                    <a:pt x="346" y="356"/>
                    <a:pt x="343" y="353"/>
                    <a:pt x="340" y="350"/>
                  </a:cubicBezTo>
                  <a:cubicBezTo>
                    <a:pt x="331" y="341"/>
                    <a:pt x="318" y="321"/>
                    <a:pt x="313" y="315"/>
                  </a:cubicBezTo>
                  <a:cubicBezTo>
                    <a:pt x="308" y="310"/>
                    <a:pt x="287" y="317"/>
                    <a:pt x="280" y="306"/>
                  </a:cubicBezTo>
                  <a:cubicBezTo>
                    <a:pt x="274" y="296"/>
                    <a:pt x="259" y="310"/>
                    <a:pt x="260" y="296"/>
                  </a:cubicBezTo>
                  <a:cubicBezTo>
                    <a:pt x="261" y="282"/>
                    <a:pt x="266" y="280"/>
                    <a:pt x="259" y="274"/>
                  </a:cubicBezTo>
                  <a:cubicBezTo>
                    <a:pt x="251" y="268"/>
                    <a:pt x="245" y="272"/>
                    <a:pt x="243" y="266"/>
                  </a:cubicBezTo>
                  <a:cubicBezTo>
                    <a:pt x="241" y="261"/>
                    <a:pt x="226" y="269"/>
                    <a:pt x="228" y="259"/>
                  </a:cubicBezTo>
                  <a:cubicBezTo>
                    <a:pt x="230" y="250"/>
                    <a:pt x="224" y="232"/>
                    <a:pt x="227" y="221"/>
                  </a:cubicBezTo>
                  <a:cubicBezTo>
                    <a:pt x="229" y="211"/>
                    <a:pt x="238" y="212"/>
                    <a:pt x="238" y="201"/>
                  </a:cubicBezTo>
                  <a:cubicBezTo>
                    <a:pt x="238" y="190"/>
                    <a:pt x="233" y="181"/>
                    <a:pt x="237" y="175"/>
                  </a:cubicBezTo>
                  <a:cubicBezTo>
                    <a:pt x="241" y="169"/>
                    <a:pt x="253" y="182"/>
                    <a:pt x="257" y="173"/>
                  </a:cubicBezTo>
                  <a:cubicBezTo>
                    <a:pt x="260" y="164"/>
                    <a:pt x="257" y="150"/>
                    <a:pt x="262" y="144"/>
                  </a:cubicBezTo>
                  <a:cubicBezTo>
                    <a:pt x="267" y="137"/>
                    <a:pt x="264" y="123"/>
                    <a:pt x="270" y="118"/>
                  </a:cubicBezTo>
                  <a:cubicBezTo>
                    <a:pt x="275" y="113"/>
                    <a:pt x="269" y="112"/>
                    <a:pt x="269" y="102"/>
                  </a:cubicBezTo>
                  <a:cubicBezTo>
                    <a:pt x="269" y="91"/>
                    <a:pt x="259" y="97"/>
                    <a:pt x="259" y="90"/>
                  </a:cubicBezTo>
                  <a:cubicBezTo>
                    <a:pt x="259" y="83"/>
                    <a:pt x="268" y="80"/>
                    <a:pt x="266" y="69"/>
                  </a:cubicBezTo>
                  <a:cubicBezTo>
                    <a:pt x="264" y="58"/>
                    <a:pt x="252" y="49"/>
                    <a:pt x="254" y="39"/>
                  </a:cubicBezTo>
                  <a:cubicBezTo>
                    <a:pt x="255" y="30"/>
                    <a:pt x="251" y="31"/>
                    <a:pt x="245" y="16"/>
                  </a:cubicBezTo>
                  <a:cubicBezTo>
                    <a:pt x="244" y="13"/>
                    <a:pt x="243" y="7"/>
                    <a:pt x="242" y="0"/>
                  </a:cubicBezTo>
                  <a:cubicBezTo>
                    <a:pt x="123" y="0"/>
                    <a:pt x="123" y="0"/>
                    <a:pt x="123" y="0"/>
                  </a:cubicBezTo>
                  <a:cubicBezTo>
                    <a:pt x="128" y="11"/>
                    <a:pt x="139" y="27"/>
                    <a:pt x="137" y="32"/>
                  </a:cubicBezTo>
                  <a:cubicBezTo>
                    <a:pt x="134" y="38"/>
                    <a:pt x="147" y="54"/>
                    <a:pt x="143" y="58"/>
                  </a:cubicBezTo>
                  <a:cubicBezTo>
                    <a:pt x="139" y="63"/>
                    <a:pt x="136" y="77"/>
                    <a:pt x="140" y="84"/>
                  </a:cubicBezTo>
                  <a:cubicBezTo>
                    <a:pt x="144" y="92"/>
                    <a:pt x="152" y="100"/>
                    <a:pt x="148" y="100"/>
                  </a:cubicBezTo>
                  <a:cubicBezTo>
                    <a:pt x="143" y="100"/>
                    <a:pt x="98" y="100"/>
                    <a:pt x="98" y="100"/>
                  </a:cubicBezTo>
                  <a:cubicBezTo>
                    <a:pt x="98" y="140"/>
                    <a:pt x="98" y="140"/>
                    <a:pt x="98" y="140"/>
                  </a:cubicBezTo>
                  <a:cubicBezTo>
                    <a:pt x="87" y="140"/>
                    <a:pt x="87" y="140"/>
                    <a:pt x="87" y="140"/>
                  </a:cubicBezTo>
                  <a:cubicBezTo>
                    <a:pt x="87" y="140"/>
                    <a:pt x="82" y="148"/>
                    <a:pt x="78" y="151"/>
                  </a:cubicBezTo>
                  <a:cubicBezTo>
                    <a:pt x="74" y="154"/>
                    <a:pt x="37" y="140"/>
                    <a:pt x="33" y="139"/>
                  </a:cubicBezTo>
                  <a:cubicBezTo>
                    <a:pt x="29" y="138"/>
                    <a:pt x="30" y="136"/>
                    <a:pt x="29" y="130"/>
                  </a:cubicBezTo>
                  <a:cubicBezTo>
                    <a:pt x="28" y="125"/>
                    <a:pt x="22" y="130"/>
                    <a:pt x="14" y="130"/>
                  </a:cubicBezTo>
                  <a:cubicBezTo>
                    <a:pt x="6" y="130"/>
                    <a:pt x="0" y="130"/>
                    <a:pt x="0" y="134"/>
                  </a:cubicBezTo>
                  <a:cubicBezTo>
                    <a:pt x="0" y="139"/>
                    <a:pt x="0" y="245"/>
                    <a:pt x="0" y="245"/>
                  </a:cubicBezTo>
                  <a:cubicBezTo>
                    <a:pt x="48" y="245"/>
                    <a:pt x="48" y="245"/>
                    <a:pt x="48" y="245"/>
                  </a:cubicBezTo>
                  <a:cubicBezTo>
                    <a:pt x="48" y="347"/>
                    <a:pt x="48" y="347"/>
                    <a:pt x="48" y="347"/>
                  </a:cubicBezTo>
                  <a:cubicBezTo>
                    <a:pt x="99" y="347"/>
                    <a:pt x="99" y="347"/>
                    <a:pt x="99" y="347"/>
                  </a:cubicBezTo>
                  <a:cubicBezTo>
                    <a:pt x="99" y="448"/>
                    <a:pt x="99" y="448"/>
                    <a:pt x="99" y="448"/>
                  </a:cubicBezTo>
                  <a:cubicBezTo>
                    <a:pt x="216" y="448"/>
                    <a:pt x="216" y="448"/>
                    <a:pt x="216" y="448"/>
                  </a:cubicBezTo>
                  <a:cubicBezTo>
                    <a:pt x="222" y="453"/>
                    <a:pt x="222" y="453"/>
                    <a:pt x="222" y="453"/>
                  </a:cubicBezTo>
                  <a:cubicBezTo>
                    <a:pt x="241" y="453"/>
                    <a:pt x="241" y="453"/>
                    <a:pt x="241" y="453"/>
                  </a:cubicBezTo>
                  <a:lnTo>
                    <a:pt x="241" y="444"/>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32" name="Freeform 46"/>
            <p:cNvSpPr>
              <a:spLocks/>
            </p:cNvSpPr>
            <p:nvPr/>
          </p:nvSpPr>
          <p:spPr bwMode="auto">
            <a:xfrm>
              <a:off x="2465388" y="1093788"/>
              <a:ext cx="604838" cy="601663"/>
            </a:xfrm>
            <a:custGeom>
              <a:avLst/>
              <a:gdLst/>
              <a:ahLst/>
              <a:cxnLst>
                <a:cxn ang="0">
                  <a:pos x="0" y="0"/>
                </a:cxn>
                <a:cxn ang="0">
                  <a:pos x="0" y="170"/>
                </a:cxn>
                <a:cxn ang="0">
                  <a:pos x="29" y="170"/>
                </a:cxn>
                <a:cxn ang="0">
                  <a:pos x="29" y="195"/>
                </a:cxn>
                <a:cxn ang="0">
                  <a:pos x="26" y="228"/>
                </a:cxn>
                <a:cxn ang="0">
                  <a:pos x="28" y="244"/>
                </a:cxn>
                <a:cxn ang="0">
                  <a:pos x="169" y="244"/>
                </a:cxn>
                <a:cxn ang="0">
                  <a:pos x="169" y="237"/>
                </a:cxn>
                <a:cxn ang="0">
                  <a:pos x="179" y="226"/>
                </a:cxn>
                <a:cxn ang="0">
                  <a:pos x="176" y="204"/>
                </a:cxn>
                <a:cxn ang="0">
                  <a:pos x="176" y="189"/>
                </a:cxn>
                <a:cxn ang="0">
                  <a:pos x="195" y="170"/>
                </a:cxn>
                <a:cxn ang="0">
                  <a:pos x="195" y="143"/>
                </a:cxn>
                <a:cxn ang="0">
                  <a:pos x="246" y="143"/>
                </a:cxn>
                <a:cxn ang="0">
                  <a:pos x="246" y="3"/>
                </a:cxn>
                <a:cxn ang="0">
                  <a:pos x="0" y="0"/>
                </a:cxn>
              </a:cxnLst>
              <a:rect l="0" t="0" r="r" b="b"/>
              <a:pathLst>
                <a:path w="246" h="244">
                  <a:moveTo>
                    <a:pt x="0" y="0"/>
                  </a:moveTo>
                  <a:cubicBezTo>
                    <a:pt x="0" y="170"/>
                    <a:pt x="0" y="170"/>
                    <a:pt x="0" y="170"/>
                  </a:cubicBezTo>
                  <a:cubicBezTo>
                    <a:pt x="29" y="170"/>
                    <a:pt x="29" y="170"/>
                    <a:pt x="29" y="170"/>
                  </a:cubicBezTo>
                  <a:cubicBezTo>
                    <a:pt x="29" y="170"/>
                    <a:pt x="27" y="188"/>
                    <a:pt x="29" y="195"/>
                  </a:cubicBezTo>
                  <a:cubicBezTo>
                    <a:pt x="31" y="202"/>
                    <a:pt x="29" y="222"/>
                    <a:pt x="26" y="228"/>
                  </a:cubicBezTo>
                  <a:cubicBezTo>
                    <a:pt x="25" y="231"/>
                    <a:pt x="26" y="237"/>
                    <a:pt x="28" y="244"/>
                  </a:cubicBezTo>
                  <a:cubicBezTo>
                    <a:pt x="169" y="244"/>
                    <a:pt x="169" y="244"/>
                    <a:pt x="169" y="244"/>
                  </a:cubicBezTo>
                  <a:cubicBezTo>
                    <a:pt x="169" y="237"/>
                    <a:pt x="169" y="237"/>
                    <a:pt x="169" y="237"/>
                  </a:cubicBezTo>
                  <a:cubicBezTo>
                    <a:pt x="169" y="237"/>
                    <a:pt x="174" y="231"/>
                    <a:pt x="179" y="226"/>
                  </a:cubicBezTo>
                  <a:cubicBezTo>
                    <a:pt x="183" y="220"/>
                    <a:pt x="176" y="208"/>
                    <a:pt x="176" y="204"/>
                  </a:cubicBezTo>
                  <a:cubicBezTo>
                    <a:pt x="176" y="200"/>
                    <a:pt x="176" y="189"/>
                    <a:pt x="176" y="189"/>
                  </a:cubicBezTo>
                  <a:cubicBezTo>
                    <a:pt x="195" y="170"/>
                    <a:pt x="195" y="170"/>
                    <a:pt x="195" y="170"/>
                  </a:cubicBezTo>
                  <a:cubicBezTo>
                    <a:pt x="195" y="143"/>
                    <a:pt x="195" y="143"/>
                    <a:pt x="195" y="143"/>
                  </a:cubicBezTo>
                  <a:cubicBezTo>
                    <a:pt x="195" y="143"/>
                    <a:pt x="222" y="143"/>
                    <a:pt x="246" y="143"/>
                  </a:cubicBezTo>
                  <a:cubicBezTo>
                    <a:pt x="246" y="3"/>
                    <a:pt x="246" y="3"/>
                    <a:pt x="246" y="3"/>
                  </a:cubicBezTo>
                  <a:cubicBezTo>
                    <a:pt x="166" y="2"/>
                    <a:pt x="81" y="1"/>
                    <a:pt x="0" y="0"/>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33" name="Freeform 47"/>
            <p:cNvSpPr>
              <a:spLocks/>
            </p:cNvSpPr>
            <p:nvPr/>
          </p:nvSpPr>
          <p:spPr bwMode="auto">
            <a:xfrm>
              <a:off x="2228850" y="1695450"/>
              <a:ext cx="785813" cy="611188"/>
            </a:xfrm>
            <a:custGeom>
              <a:avLst/>
              <a:gdLst/>
              <a:ahLst/>
              <a:cxnLst>
                <a:cxn ang="0">
                  <a:pos x="305" y="212"/>
                </a:cxn>
                <a:cxn ang="0">
                  <a:pos x="316" y="200"/>
                </a:cxn>
                <a:cxn ang="0">
                  <a:pos x="314" y="140"/>
                </a:cxn>
                <a:cxn ang="0">
                  <a:pos x="317" y="126"/>
                </a:cxn>
                <a:cxn ang="0">
                  <a:pos x="317" y="76"/>
                </a:cxn>
                <a:cxn ang="0">
                  <a:pos x="265" y="76"/>
                </a:cxn>
                <a:cxn ang="0">
                  <a:pos x="265" y="0"/>
                </a:cxn>
                <a:cxn ang="0">
                  <a:pos x="124" y="0"/>
                </a:cxn>
                <a:cxn ang="0">
                  <a:pos x="129" y="23"/>
                </a:cxn>
                <a:cxn ang="0">
                  <a:pos x="137" y="58"/>
                </a:cxn>
                <a:cxn ang="0">
                  <a:pos x="139" y="77"/>
                </a:cxn>
                <a:cxn ang="0">
                  <a:pos x="97" y="77"/>
                </a:cxn>
                <a:cxn ang="0">
                  <a:pos x="97" y="100"/>
                </a:cxn>
                <a:cxn ang="0">
                  <a:pos x="8" y="100"/>
                </a:cxn>
                <a:cxn ang="0">
                  <a:pos x="9" y="118"/>
                </a:cxn>
                <a:cxn ang="0">
                  <a:pos x="9" y="148"/>
                </a:cxn>
                <a:cxn ang="0">
                  <a:pos x="10" y="171"/>
                </a:cxn>
                <a:cxn ang="0">
                  <a:pos x="8" y="199"/>
                </a:cxn>
                <a:cxn ang="0">
                  <a:pos x="109" y="199"/>
                </a:cxn>
                <a:cxn ang="0">
                  <a:pos x="109" y="218"/>
                </a:cxn>
                <a:cxn ang="0">
                  <a:pos x="119" y="242"/>
                </a:cxn>
                <a:cxn ang="0">
                  <a:pos x="120" y="248"/>
                </a:cxn>
                <a:cxn ang="0">
                  <a:pos x="297" y="248"/>
                </a:cxn>
                <a:cxn ang="0">
                  <a:pos x="301" y="230"/>
                </a:cxn>
                <a:cxn ang="0">
                  <a:pos x="305" y="212"/>
                </a:cxn>
              </a:cxnLst>
              <a:rect l="0" t="0" r="r" b="b"/>
              <a:pathLst>
                <a:path w="319" h="248">
                  <a:moveTo>
                    <a:pt x="305" y="212"/>
                  </a:moveTo>
                  <a:cubicBezTo>
                    <a:pt x="305" y="207"/>
                    <a:pt x="314" y="202"/>
                    <a:pt x="316" y="200"/>
                  </a:cubicBezTo>
                  <a:cubicBezTo>
                    <a:pt x="319" y="197"/>
                    <a:pt x="314" y="146"/>
                    <a:pt x="314" y="140"/>
                  </a:cubicBezTo>
                  <a:cubicBezTo>
                    <a:pt x="314" y="134"/>
                    <a:pt x="317" y="128"/>
                    <a:pt x="317" y="126"/>
                  </a:cubicBezTo>
                  <a:cubicBezTo>
                    <a:pt x="317" y="124"/>
                    <a:pt x="317" y="98"/>
                    <a:pt x="317" y="76"/>
                  </a:cubicBezTo>
                  <a:cubicBezTo>
                    <a:pt x="265" y="76"/>
                    <a:pt x="265" y="76"/>
                    <a:pt x="265" y="76"/>
                  </a:cubicBezTo>
                  <a:cubicBezTo>
                    <a:pt x="265" y="0"/>
                    <a:pt x="265" y="0"/>
                    <a:pt x="265" y="0"/>
                  </a:cubicBezTo>
                  <a:cubicBezTo>
                    <a:pt x="124" y="0"/>
                    <a:pt x="124" y="0"/>
                    <a:pt x="124" y="0"/>
                  </a:cubicBezTo>
                  <a:cubicBezTo>
                    <a:pt x="126" y="8"/>
                    <a:pt x="129" y="18"/>
                    <a:pt x="129" y="23"/>
                  </a:cubicBezTo>
                  <a:cubicBezTo>
                    <a:pt x="129" y="32"/>
                    <a:pt x="133" y="51"/>
                    <a:pt x="137" y="58"/>
                  </a:cubicBezTo>
                  <a:cubicBezTo>
                    <a:pt x="140" y="64"/>
                    <a:pt x="143" y="77"/>
                    <a:pt x="139" y="77"/>
                  </a:cubicBezTo>
                  <a:cubicBezTo>
                    <a:pt x="135" y="77"/>
                    <a:pt x="97" y="77"/>
                    <a:pt x="97" y="77"/>
                  </a:cubicBezTo>
                  <a:cubicBezTo>
                    <a:pt x="97" y="100"/>
                    <a:pt x="97" y="100"/>
                    <a:pt x="97" y="100"/>
                  </a:cubicBezTo>
                  <a:cubicBezTo>
                    <a:pt x="8" y="100"/>
                    <a:pt x="8" y="100"/>
                    <a:pt x="8" y="100"/>
                  </a:cubicBezTo>
                  <a:cubicBezTo>
                    <a:pt x="7" y="107"/>
                    <a:pt x="7" y="113"/>
                    <a:pt x="9" y="118"/>
                  </a:cubicBezTo>
                  <a:cubicBezTo>
                    <a:pt x="14" y="130"/>
                    <a:pt x="18" y="136"/>
                    <a:pt x="9" y="148"/>
                  </a:cubicBezTo>
                  <a:cubicBezTo>
                    <a:pt x="0" y="160"/>
                    <a:pt x="4" y="165"/>
                    <a:pt x="10" y="171"/>
                  </a:cubicBezTo>
                  <a:cubicBezTo>
                    <a:pt x="14" y="175"/>
                    <a:pt x="12" y="187"/>
                    <a:pt x="8" y="199"/>
                  </a:cubicBezTo>
                  <a:cubicBezTo>
                    <a:pt x="109" y="199"/>
                    <a:pt x="109" y="199"/>
                    <a:pt x="109" y="199"/>
                  </a:cubicBezTo>
                  <a:cubicBezTo>
                    <a:pt x="109" y="199"/>
                    <a:pt x="109" y="213"/>
                    <a:pt x="109" y="218"/>
                  </a:cubicBezTo>
                  <a:cubicBezTo>
                    <a:pt x="109" y="224"/>
                    <a:pt x="119" y="232"/>
                    <a:pt x="119" y="242"/>
                  </a:cubicBezTo>
                  <a:cubicBezTo>
                    <a:pt x="119" y="244"/>
                    <a:pt x="119" y="246"/>
                    <a:pt x="120" y="248"/>
                  </a:cubicBezTo>
                  <a:cubicBezTo>
                    <a:pt x="297" y="248"/>
                    <a:pt x="297" y="248"/>
                    <a:pt x="297" y="248"/>
                  </a:cubicBezTo>
                  <a:cubicBezTo>
                    <a:pt x="297" y="240"/>
                    <a:pt x="299" y="232"/>
                    <a:pt x="301" y="230"/>
                  </a:cubicBezTo>
                  <a:cubicBezTo>
                    <a:pt x="305" y="227"/>
                    <a:pt x="305" y="216"/>
                    <a:pt x="305" y="212"/>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34" name="Freeform 49"/>
            <p:cNvSpPr>
              <a:spLocks/>
            </p:cNvSpPr>
            <p:nvPr/>
          </p:nvSpPr>
          <p:spPr bwMode="auto">
            <a:xfrm>
              <a:off x="2881313" y="1443038"/>
              <a:ext cx="549275" cy="439738"/>
            </a:xfrm>
            <a:custGeom>
              <a:avLst/>
              <a:gdLst/>
              <a:ahLst/>
              <a:cxnLst>
                <a:cxn ang="0">
                  <a:pos x="124" y="178"/>
                </a:cxn>
                <a:cxn ang="0">
                  <a:pos x="124" y="151"/>
                </a:cxn>
                <a:cxn ang="0">
                  <a:pos x="223" y="151"/>
                </a:cxn>
                <a:cxn ang="0">
                  <a:pos x="223" y="54"/>
                </a:cxn>
                <a:cxn ang="0">
                  <a:pos x="172" y="54"/>
                </a:cxn>
                <a:cxn ang="0">
                  <a:pos x="172" y="28"/>
                </a:cxn>
                <a:cxn ang="0">
                  <a:pos x="156" y="19"/>
                </a:cxn>
                <a:cxn ang="0">
                  <a:pos x="142" y="10"/>
                </a:cxn>
                <a:cxn ang="0">
                  <a:pos x="131" y="3"/>
                </a:cxn>
                <a:cxn ang="0">
                  <a:pos x="114" y="1"/>
                </a:cxn>
                <a:cxn ang="0">
                  <a:pos x="26" y="1"/>
                </a:cxn>
                <a:cxn ang="0">
                  <a:pos x="26" y="28"/>
                </a:cxn>
                <a:cxn ang="0">
                  <a:pos x="7" y="47"/>
                </a:cxn>
                <a:cxn ang="0">
                  <a:pos x="7" y="62"/>
                </a:cxn>
                <a:cxn ang="0">
                  <a:pos x="10" y="84"/>
                </a:cxn>
                <a:cxn ang="0">
                  <a:pos x="0" y="95"/>
                </a:cxn>
                <a:cxn ang="0">
                  <a:pos x="0" y="102"/>
                </a:cxn>
                <a:cxn ang="0">
                  <a:pos x="0" y="178"/>
                </a:cxn>
                <a:cxn ang="0">
                  <a:pos x="124" y="178"/>
                </a:cxn>
              </a:cxnLst>
              <a:rect l="0" t="0" r="r" b="b"/>
              <a:pathLst>
                <a:path w="223" h="178">
                  <a:moveTo>
                    <a:pt x="124" y="178"/>
                  </a:moveTo>
                  <a:cubicBezTo>
                    <a:pt x="124" y="151"/>
                    <a:pt x="124" y="151"/>
                    <a:pt x="124" y="151"/>
                  </a:cubicBezTo>
                  <a:cubicBezTo>
                    <a:pt x="223" y="151"/>
                    <a:pt x="223" y="151"/>
                    <a:pt x="223" y="151"/>
                  </a:cubicBezTo>
                  <a:cubicBezTo>
                    <a:pt x="223" y="54"/>
                    <a:pt x="223" y="54"/>
                    <a:pt x="223" y="54"/>
                  </a:cubicBezTo>
                  <a:cubicBezTo>
                    <a:pt x="172" y="54"/>
                    <a:pt x="172" y="54"/>
                    <a:pt x="172" y="54"/>
                  </a:cubicBezTo>
                  <a:cubicBezTo>
                    <a:pt x="172" y="54"/>
                    <a:pt x="172" y="33"/>
                    <a:pt x="172" y="28"/>
                  </a:cubicBezTo>
                  <a:cubicBezTo>
                    <a:pt x="172" y="22"/>
                    <a:pt x="156" y="24"/>
                    <a:pt x="156" y="19"/>
                  </a:cubicBezTo>
                  <a:cubicBezTo>
                    <a:pt x="156" y="14"/>
                    <a:pt x="146" y="12"/>
                    <a:pt x="142" y="10"/>
                  </a:cubicBezTo>
                  <a:cubicBezTo>
                    <a:pt x="137" y="9"/>
                    <a:pt x="135" y="0"/>
                    <a:pt x="131" y="3"/>
                  </a:cubicBezTo>
                  <a:cubicBezTo>
                    <a:pt x="127" y="5"/>
                    <a:pt x="119" y="1"/>
                    <a:pt x="114" y="1"/>
                  </a:cubicBezTo>
                  <a:cubicBezTo>
                    <a:pt x="108" y="1"/>
                    <a:pt x="26" y="1"/>
                    <a:pt x="26" y="1"/>
                  </a:cubicBezTo>
                  <a:cubicBezTo>
                    <a:pt x="26" y="28"/>
                    <a:pt x="26" y="28"/>
                    <a:pt x="26" y="28"/>
                  </a:cubicBezTo>
                  <a:cubicBezTo>
                    <a:pt x="7" y="47"/>
                    <a:pt x="7" y="47"/>
                    <a:pt x="7" y="47"/>
                  </a:cubicBezTo>
                  <a:cubicBezTo>
                    <a:pt x="7" y="47"/>
                    <a:pt x="7" y="58"/>
                    <a:pt x="7" y="62"/>
                  </a:cubicBezTo>
                  <a:cubicBezTo>
                    <a:pt x="7" y="66"/>
                    <a:pt x="14" y="78"/>
                    <a:pt x="10" y="84"/>
                  </a:cubicBezTo>
                  <a:cubicBezTo>
                    <a:pt x="5" y="89"/>
                    <a:pt x="0" y="95"/>
                    <a:pt x="0" y="95"/>
                  </a:cubicBezTo>
                  <a:cubicBezTo>
                    <a:pt x="0" y="102"/>
                    <a:pt x="0" y="102"/>
                    <a:pt x="0" y="102"/>
                  </a:cubicBezTo>
                  <a:cubicBezTo>
                    <a:pt x="0" y="178"/>
                    <a:pt x="0" y="178"/>
                    <a:pt x="0" y="178"/>
                  </a:cubicBezTo>
                  <a:lnTo>
                    <a:pt x="124" y="178"/>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35" name="Freeform 50"/>
            <p:cNvSpPr>
              <a:spLocks/>
            </p:cNvSpPr>
            <p:nvPr/>
          </p:nvSpPr>
          <p:spPr bwMode="auto">
            <a:xfrm>
              <a:off x="1773238" y="1079500"/>
              <a:ext cx="500063" cy="1104900"/>
            </a:xfrm>
            <a:custGeom>
              <a:avLst/>
              <a:gdLst/>
              <a:ahLst/>
              <a:cxnLst>
                <a:cxn ang="0">
                  <a:pos x="195" y="421"/>
                </a:cxn>
                <a:cxn ang="0">
                  <a:pos x="194" y="398"/>
                </a:cxn>
                <a:cxn ang="0">
                  <a:pos x="194" y="368"/>
                </a:cxn>
                <a:cxn ang="0">
                  <a:pos x="193" y="350"/>
                </a:cxn>
                <a:cxn ang="0">
                  <a:pos x="184" y="350"/>
                </a:cxn>
                <a:cxn ang="0">
                  <a:pos x="184" y="150"/>
                </a:cxn>
                <a:cxn ang="0">
                  <a:pos x="172" y="150"/>
                </a:cxn>
                <a:cxn ang="0">
                  <a:pos x="172" y="139"/>
                </a:cxn>
                <a:cxn ang="0">
                  <a:pos x="174" y="115"/>
                </a:cxn>
                <a:cxn ang="0">
                  <a:pos x="176" y="98"/>
                </a:cxn>
                <a:cxn ang="0">
                  <a:pos x="167" y="76"/>
                </a:cxn>
                <a:cxn ang="0">
                  <a:pos x="168" y="61"/>
                </a:cxn>
                <a:cxn ang="0">
                  <a:pos x="151" y="52"/>
                </a:cxn>
                <a:cxn ang="0">
                  <a:pos x="142" y="28"/>
                </a:cxn>
                <a:cxn ang="0">
                  <a:pos x="150" y="12"/>
                </a:cxn>
                <a:cxn ang="0">
                  <a:pos x="150" y="3"/>
                </a:cxn>
                <a:cxn ang="0">
                  <a:pos x="10" y="0"/>
                </a:cxn>
                <a:cxn ang="0">
                  <a:pos x="10" y="2"/>
                </a:cxn>
                <a:cxn ang="0">
                  <a:pos x="4" y="15"/>
                </a:cxn>
                <a:cxn ang="0">
                  <a:pos x="10" y="24"/>
                </a:cxn>
                <a:cxn ang="0">
                  <a:pos x="2" y="32"/>
                </a:cxn>
                <a:cxn ang="0">
                  <a:pos x="6" y="47"/>
                </a:cxn>
                <a:cxn ang="0">
                  <a:pos x="14" y="48"/>
                </a:cxn>
                <a:cxn ang="0">
                  <a:pos x="8" y="66"/>
                </a:cxn>
                <a:cxn ang="0">
                  <a:pos x="10" y="88"/>
                </a:cxn>
                <a:cxn ang="0">
                  <a:pos x="22" y="100"/>
                </a:cxn>
                <a:cxn ang="0">
                  <a:pos x="16" y="118"/>
                </a:cxn>
                <a:cxn ang="0">
                  <a:pos x="20" y="141"/>
                </a:cxn>
                <a:cxn ang="0">
                  <a:pos x="8" y="156"/>
                </a:cxn>
                <a:cxn ang="0">
                  <a:pos x="5" y="175"/>
                </a:cxn>
                <a:cxn ang="0">
                  <a:pos x="20" y="168"/>
                </a:cxn>
                <a:cxn ang="0">
                  <a:pos x="18" y="198"/>
                </a:cxn>
                <a:cxn ang="0">
                  <a:pos x="32" y="225"/>
                </a:cxn>
                <a:cxn ang="0">
                  <a:pos x="32" y="242"/>
                </a:cxn>
                <a:cxn ang="0">
                  <a:pos x="42" y="251"/>
                </a:cxn>
                <a:cxn ang="0">
                  <a:pos x="30" y="271"/>
                </a:cxn>
                <a:cxn ang="0">
                  <a:pos x="46" y="277"/>
                </a:cxn>
                <a:cxn ang="0">
                  <a:pos x="41" y="290"/>
                </a:cxn>
                <a:cxn ang="0">
                  <a:pos x="64" y="313"/>
                </a:cxn>
                <a:cxn ang="0">
                  <a:pos x="73" y="338"/>
                </a:cxn>
                <a:cxn ang="0">
                  <a:pos x="72" y="348"/>
                </a:cxn>
                <a:cxn ang="0">
                  <a:pos x="77" y="361"/>
                </a:cxn>
                <a:cxn ang="0">
                  <a:pos x="92" y="356"/>
                </a:cxn>
                <a:cxn ang="0">
                  <a:pos x="98" y="380"/>
                </a:cxn>
                <a:cxn ang="0">
                  <a:pos x="126" y="399"/>
                </a:cxn>
                <a:cxn ang="0">
                  <a:pos x="138" y="414"/>
                </a:cxn>
                <a:cxn ang="0">
                  <a:pos x="143" y="427"/>
                </a:cxn>
                <a:cxn ang="0">
                  <a:pos x="157" y="429"/>
                </a:cxn>
                <a:cxn ang="0">
                  <a:pos x="162" y="449"/>
                </a:cxn>
                <a:cxn ang="0">
                  <a:pos x="193" y="449"/>
                </a:cxn>
                <a:cxn ang="0">
                  <a:pos x="195" y="421"/>
                </a:cxn>
              </a:cxnLst>
              <a:rect l="0" t="0" r="r" b="b"/>
              <a:pathLst>
                <a:path w="203" h="449">
                  <a:moveTo>
                    <a:pt x="195" y="421"/>
                  </a:moveTo>
                  <a:cubicBezTo>
                    <a:pt x="189" y="415"/>
                    <a:pt x="185" y="410"/>
                    <a:pt x="194" y="398"/>
                  </a:cubicBezTo>
                  <a:cubicBezTo>
                    <a:pt x="203" y="386"/>
                    <a:pt x="199" y="380"/>
                    <a:pt x="194" y="368"/>
                  </a:cubicBezTo>
                  <a:cubicBezTo>
                    <a:pt x="192" y="363"/>
                    <a:pt x="192" y="357"/>
                    <a:pt x="193" y="350"/>
                  </a:cubicBezTo>
                  <a:cubicBezTo>
                    <a:pt x="184" y="350"/>
                    <a:pt x="184" y="350"/>
                    <a:pt x="184" y="350"/>
                  </a:cubicBezTo>
                  <a:cubicBezTo>
                    <a:pt x="184" y="150"/>
                    <a:pt x="184" y="150"/>
                    <a:pt x="184" y="150"/>
                  </a:cubicBezTo>
                  <a:cubicBezTo>
                    <a:pt x="172" y="150"/>
                    <a:pt x="172" y="150"/>
                    <a:pt x="172" y="150"/>
                  </a:cubicBezTo>
                  <a:cubicBezTo>
                    <a:pt x="172" y="150"/>
                    <a:pt x="170" y="144"/>
                    <a:pt x="172" y="139"/>
                  </a:cubicBezTo>
                  <a:cubicBezTo>
                    <a:pt x="175" y="134"/>
                    <a:pt x="176" y="120"/>
                    <a:pt x="174" y="115"/>
                  </a:cubicBezTo>
                  <a:cubicBezTo>
                    <a:pt x="173" y="110"/>
                    <a:pt x="173" y="103"/>
                    <a:pt x="176" y="98"/>
                  </a:cubicBezTo>
                  <a:cubicBezTo>
                    <a:pt x="180" y="92"/>
                    <a:pt x="172" y="83"/>
                    <a:pt x="167" y="76"/>
                  </a:cubicBezTo>
                  <a:cubicBezTo>
                    <a:pt x="162" y="70"/>
                    <a:pt x="168" y="65"/>
                    <a:pt x="168" y="61"/>
                  </a:cubicBezTo>
                  <a:cubicBezTo>
                    <a:pt x="169" y="57"/>
                    <a:pt x="154" y="57"/>
                    <a:pt x="151" y="52"/>
                  </a:cubicBezTo>
                  <a:cubicBezTo>
                    <a:pt x="148" y="46"/>
                    <a:pt x="146" y="36"/>
                    <a:pt x="142" y="28"/>
                  </a:cubicBezTo>
                  <a:cubicBezTo>
                    <a:pt x="138" y="19"/>
                    <a:pt x="147" y="16"/>
                    <a:pt x="150" y="12"/>
                  </a:cubicBezTo>
                  <a:cubicBezTo>
                    <a:pt x="150" y="11"/>
                    <a:pt x="150" y="7"/>
                    <a:pt x="150" y="3"/>
                  </a:cubicBezTo>
                  <a:cubicBezTo>
                    <a:pt x="98" y="2"/>
                    <a:pt x="50" y="1"/>
                    <a:pt x="10" y="0"/>
                  </a:cubicBezTo>
                  <a:cubicBezTo>
                    <a:pt x="10" y="1"/>
                    <a:pt x="10" y="2"/>
                    <a:pt x="10" y="2"/>
                  </a:cubicBezTo>
                  <a:cubicBezTo>
                    <a:pt x="6" y="7"/>
                    <a:pt x="2" y="10"/>
                    <a:pt x="4" y="15"/>
                  </a:cubicBezTo>
                  <a:cubicBezTo>
                    <a:pt x="7" y="20"/>
                    <a:pt x="14" y="22"/>
                    <a:pt x="10" y="24"/>
                  </a:cubicBezTo>
                  <a:cubicBezTo>
                    <a:pt x="7" y="26"/>
                    <a:pt x="0" y="25"/>
                    <a:pt x="2" y="32"/>
                  </a:cubicBezTo>
                  <a:cubicBezTo>
                    <a:pt x="4" y="40"/>
                    <a:pt x="0" y="47"/>
                    <a:pt x="6" y="47"/>
                  </a:cubicBezTo>
                  <a:cubicBezTo>
                    <a:pt x="12" y="47"/>
                    <a:pt x="14" y="44"/>
                    <a:pt x="14" y="48"/>
                  </a:cubicBezTo>
                  <a:cubicBezTo>
                    <a:pt x="14" y="52"/>
                    <a:pt x="12" y="62"/>
                    <a:pt x="8" y="66"/>
                  </a:cubicBezTo>
                  <a:cubicBezTo>
                    <a:pt x="5" y="69"/>
                    <a:pt x="6" y="84"/>
                    <a:pt x="10" y="88"/>
                  </a:cubicBezTo>
                  <a:cubicBezTo>
                    <a:pt x="14" y="92"/>
                    <a:pt x="22" y="95"/>
                    <a:pt x="22" y="100"/>
                  </a:cubicBezTo>
                  <a:cubicBezTo>
                    <a:pt x="22" y="104"/>
                    <a:pt x="20" y="114"/>
                    <a:pt x="16" y="118"/>
                  </a:cubicBezTo>
                  <a:cubicBezTo>
                    <a:pt x="11" y="123"/>
                    <a:pt x="22" y="134"/>
                    <a:pt x="20" y="141"/>
                  </a:cubicBezTo>
                  <a:cubicBezTo>
                    <a:pt x="18" y="148"/>
                    <a:pt x="12" y="153"/>
                    <a:pt x="8" y="156"/>
                  </a:cubicBezTo>
                  <a:cubicBezTo>
                    <a:pt x="4" y="160"/>
                    <a:pt x="0" y="174"/>
                    <a:pt x="5" y="175"/>
                  </a:cubicBezTo>
                  <a:cubicBezTo>
                    <a:pt x="10" y="176"/>
                    <a:pt x="16" y="162"/>
                    <a:pt x="20" y="168"/>
                  </a:cubicBezTo>
                  <a:cubicBezTo>
                    <a:pt x="24" y="174"/>
                    <a:pt x="16" y="187"/>
                    <a:pt x="18" y="198"/>
                  </a:cubicBezTo>
                  <a:cubicBezTo>
                    <a:pt x="20" y="208"/>
                    <a:pt x="33" y="217"/>
                    <a:pt x="32" y="225"/>
                  </a:cubicBezTo>
                  <a:cubicBezTo>
                    <a:pt x="32" y="233"/>
                    <a:pt x="30" y="237"/>
                    <a:pt x="32" y="242"/>
                  </a:cubicBezTo>
                  <a:cubicBezTo>
                    <a:pt x="35" y="248"/>
                    <a:pt x="45" y="244"/>
                    <a:pt x="42" y="251"/>
                  </a:cubicBezTo>
                  <a:cubicBezTo>
                    <a:pt x="38" y="258"/>
                    <a:pt x="22" y="266"/>
                    <a:pt x="30" y="271"/>
                  </a:cubicBezTo>
                  <a:cubicBezTo>
                    <a:pt x="38" y="276"/>
                    <a:pt x="48" y="272"/>
                    <a:pt x="46" y="277"/>
                  </a:cubicBezTo>
                  <a:cubicBezTo>
                    <a:pt x="44" y="282"/>
                    <a:pt x="35" y="282"/>
                    <a:pt x="41" y="290"/>
                  </a:cubicBezTo>
                  <a:cubicBezTo>
                    <a:pt x="47" y="298"/>
                    <a:pt x="64" y="299"/>
                    <a:pt x="64" y="313"/>
                  </a:cubicBezTo>
                  <a:cubicBezTo>
                    <a:pt x="64" y="327"/>
                    <a:pt x="66" y="336"/>
                    <a:pt x="73" y="338"/>
                  </a:cubicBezTo>
                  <a:cubicBezTo>
                    <a:pt x="80" y="341"/>
                    <a:pt x="75" y="344"/>
                    <a:pt x="72" y="348"/>
                  </a:cubicBezTo>
                  <a:cubicBezTo>
                    <a:pt x="68" y="352"/>
                    <a:pt x="70" y="361"/>
                    <a:pt x="77" y="361"/>
                  </a:cubicBezTo>
                  <a:cubicBezTo>
                    <a:pt x="84" y="361"/>
                    <a:pt x="88" y="349"/>
                    <a:pt x="92" y="356"/>
                  </a:cubicBezTo>
                  <a:cubicBezTo>
                    <a:pt x="95" y="364"/>
                    <a:pt x="85" y="375"/>
                    <a:pt x="98" y="380"/>
                  </a:cubicBezTo>
                  <a:cubicBezTo>
                    <a:pt x="112" y="386"/>
                    <a:pt x="123" y="391"/>
                    <a:pt x="126" y="399"/>
                  </a:cubicBezTo>
                  <a:cubicBezTo>
                    <a:pt x="130" y="407"/>
                    <a:pt x="133" y="413"/>
                    <a:pt x="138" y="414"/>
                  </a:cubicBezTo>
                  <a:cubicBezTo>
                    <a:pt x="142" y="416"/>
                    <a:pt x="134" y="423"/>
                    <a:pt x="143" y="427"/>
                  </a:cubicBezTo>
                  <a:cubicBezTo>
                    <a:pt x="152" y="431"/>
                    <a:pt x="155" y="426"/>
                    <a:pt x="157" y="429"/>
                  </a:cubicBezTo>
                  <a:cubicBezTo>
                    <a:pt x="158" y="431"/>
                    <a:pt x="160" y="439"/>
                    <a:pt x="162" y="449"/>
                  </a:cubicBezTo>
                  <a:cubicBezTo>
                    <a:pt x="193" y="449"/>
                    <a:pt x="193" y="449"/>
                    <a:pt x="193" y="449"/>
                  </a:cubicBezTo>
                  <a:cubicBezTo>
                    <a:pt x="197" y="437"/>
                    <a:pt x="199" y="425"/>
                    <a:pt x="195" y="421"/>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36" name="Freeform 51"/>
            <p:cNvSpPr>
              <a:spLocks/>
            </p:cNvSpPr>
            <p:nvPr/>
          </p:nvSpPr>
          <p:spPr bwMode="auto">
            <a:xfrm>
              <a:off x="2112963" y="1085850"/>
              <a:ext cx="468313" cy="855663"/>
            </a:xfrm>
            <a:custGeom>
              <a:avLst/>
              <a:gdLst/>
              <a:ahLst/>
              <a:cxnLst>
                <a:cxn ang="0">
                  <a:pos x="12" y="9"/>
                </a:cxn>
                <a:cxn ang="0">
                  <a:pos x="4" y="25"/>
                </a:cxn>
                <a:cxn ang="0">
                  <a:pos x="13" y="49"/>
                </a:cxn>
                <a:cxn ang="0">
                  <a:pos x="30" y="58"/>
                </a:cxn>
                <a:cxn ang="0">
                  <a:pos x="29" y="73"/>
                </a:cxn>
                <a:cxn ang="0">
                  <a:pos x="38" y="95"/>
                </a:cxn>
                <a:cxn ang="0">
                  <a:pos x="36" y="112"/>
                </a:cxn>
                <a:cxn ang="0">
                  <a:pos x="34" y="136"/>
                </a:cxn>
                <a:cxn ang="0">
                  <a:pos x="34" y="147"/>
                </a:cxn>
                <a:cxn ang="0">
                  <a:pos x="46" y="147"/>
                </a:cxn>
                <a:cxn ang="0">
                  <a:pos x="46" y="347"/>
                </a:cxn>
                <a:cxn ang="0">
                  <a:pos x="144" y="347"/>
                </a:cxn>
                <a:cxn ang="0">
                  <a:pos x="144" y="324"/>
                </a:cxn>
                <a:cxn ang="0">
                  <a:pos x="186" y="324"/>
                </a:cxn>
                <a:cxn ang="0">
                  <a:pos x="184" y="305"/>
                </a:cxn>
                <a:cxn ang="0">
                  <a:pos x="176" y="270"/>
                </a:cxn>
                <a:cxn ang="0">
                  <a:pos x="169" y="231"/>
                </a:cxn>
                <a:cxn ang="0">
                  <a:pos x="172" y="198"/>
                </a:cxn>
                <a:cxn ang="0">
                  <a:pos x="172" y="173"/>
                </a:cxn>
                <a:cxn ang="0">
                  <a:pos x="143" y="173"/>
                </a:cxn>
                <a:cxn ang="0">
                  <a:pos x="143" y="3"/>
                </a:cxn>
                <a:cxn ang="0">
                  <a:pos x="12" y="0"/>
                </a:cxn>
                <a:cxn ang="0">
                  <a:pos x="12" y="9"/>
                </a:cxn>
              </a:cxnLst>
              <a:rect l="0" t="0" r="r" b="b"/>
              <a:pathLst>
                <a:path w="190" h="347">
                  <a:moveTo>
                    <a:pt x="12" y="9"/>
                  </a:moveTo>
                  <a:cubicBezTo>
                    <a:pt x="9" y="13"/>
                    <a:pt x="0" y="16"/>
                    <a:pt x="4" y="25"/>
                  </a:cubicBezTo>
                  <a:cubicBezTo>
                    <a:pt x="8" y="33"/>
                    <a:pt x="10" y="43"/>
                    <a:pt x="13" y="49"/>
                  </a:cubicBezTo>
                  <a:cubicBezTo>
                    <a:pt x="16" y="54"/>
                    <a:pt x="31" y="54"/>
                    <a:pt x="30" y="58"/>
                  </a:cubicBezTo>
                  <a:cubicBezTo>
                    <a:pt x="30" y="62"/>
                    <a:pt x="24" y="67"/>
                    <a:pt x="29" y="73"/>
                  </a:cubicBezTo>
                  <a:cubicBezTo>
                    <a:pt x="34" y="80"/>
                    <a:pt x="42" y="89"/>
                    <a:pt x="38" y="95"/>
                  </a:cubicBezTo>
                  <a:cubicBezTo>
                    <a:pt x="35" y="100"/>
                    <a:pt x="35" y="107"/>
                    <a:pt x="36" y="112"/>
                  </a:cubicBezTo>
                  <a:cubicBezTo>
                    <a:pt x="38" y="117"/>
                    <a:pt x="37" y="131"/>
                    <a:pt x="34" y="136"/>
                  </a:cubicBezTo>
                  <a:cubicBezTo>
                    <a:pt x="32" y="141"/>
                    <a:pt x="34" y="147"/>
                    <a:pt x="34" y="147"/>
                  </a:cubicBezTo>
                  <a:cubicBezTo>
                    <a:pt x="46" y="147"/>
                    <a:pt x="46" y="147"/>
                    <a:pt x="46" y="147"/>
                  </a:cubicBezTo>
                  <a:cubicBezTo>
                    <a:pt x="46" y="347"/>
                    <a:pt x="46" y="347"/>
                    <a:pt x="46" y="347"/>
                  </a:cubicBezTo>
                  <a:cubicBezTo>
                    <a:pt x="144" y="347"/>
                    <a:pt x="144" y="347"/>
                    <a:pt x="144" y="347"/>
                  </a:cubicBezTo>
                  <a:cubicBezTo>
                    <a:pt x="144" y="324"/>
                    <a:pt x="144" y="324"/>
                    <a:pt x="144" y="324"/>
                  </a:cubicBezTo>
                  <a:cubicBezTo>
                    <a:pt x="144" y="324"/>
                    <a:pt x="182" y="324"/>
                    <a:pt x="186" y="324"/>
                  </a:cubicBezTo>
                  <a:cubicBezTo>
                    <a:pt x="190" y="324"/>
                    <a:pt x="187" y="311"/>
                    <a:pt x="184" y="305"/>
                  </a:cubicBezTo>
                  <a:cubicBezTo>
                    <a:pt x="180" y="298"/>
                    <a:pt x="176" y="279"/>
                    <a:pt x="176" y="270"/>
                  </a:cubicBezTo>
                  <a:cubicBezTo>
                    <a:pt x="176" y="261"/>
                    <a:pt x="166" y="237"/>
                    <a:pt x="169" y="231"/>
                  </a:cubicBezTo>
                  <a:cubicBezTo>
                    <a:pt x="172" y="225"/>
                    <a:pt x="174" y="205"/>
                    <a:pt x="172" y="198"/>
                  </a:cubicBezTo>
                  <a:cubicBezTo>
                    <a:pt x="170" y="191"/>
                    <a:pt x="172" y="173"/>
                    <a:pt x="172" y="173"/>
                  </a:cubicBezTo>
                  <a:cubicBezTo>
                    <a:pt x="143" y="173"/>
                    <a:pt x="143" y="173"/>
                    <a:pt x="143" y="173"/>
                  </a:cubicBezTo>
                  <a:cubicBezTo>
                    <a:pt x="143" y="3"/>
                    <a:pt x="143" y="3"/>
                    <a:pt x="143" y="3"/>
                  </a:cubicBezTo>
                  <a:cubicBezTo>
                    <a:pt x="98" y="2"/>
                    <a:pt x="54" y="1"/>
                    <a:pt x="12" y="0"/>
                  </a:cubicBezTo>
                  <a:cubicBezTo>
                    <a:pt x="12" y="4"/>
                    <a:pt x="12" y="8"/>
                    <a:pt x="12" y="9"/>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37" name="Freeform 52"/>
            <p:cNvSpPr>
              <a:spLocks/>
            </p:cNvSpPr>
            <p:nvPr/>
          </p:nvSpPr>
          <p:spPr bwMode="auto">
            <a:xfrm>
              <a:off x="1511300" y="1069975"/>
              <a:ext cx="660400" cy="1166813"/>
            </a:xfrm>
            <a:custGeom>
              <a:avLst/>
              <a:gdLst/>
              <a:ahLst/>
              <a:cxnLst>
                <a:cxn ang="0">
                  <a:pos x="249" y="431"/>
                </a:cxn>
                <a:cxn ang="0">
                  <a:pos x="244" y="418"/>
                </a:cxn>
                <a:cxn ang="0">
                  <a:pos x="232" y="403"/>
                </a:cxn>
                <a:cxn ang="0">
                  <a:pos x="204" y="384"/>
                </a:cxn>
                <a:cxn ang="0">
                  <a:pos x="198" y="360"/>
                </a:cxn>
                <a:cxn ang="0">
                  <a:pos x="183" y="365"/>
                </a:cxn>
                <a:cxn ang="0">
                  <a:pos x="178" y="352"/>
                </a:cxn>
                <a:cxn ang="0">
                  <a:pos x="179" y="342"/>
                </a:cxn>
                <a:cxn ang="0">
                  <a:pos x="170" y="317"/>
                </a:cxn>
                <a:cxn ang="0">
                  <a:pos x="147" y="294"/>
                </a:cxn>
                <a:cxn ang="0">
                  <a:pos x="152" y="281"/>
                </a:cxn>
                <a:cxn ang="0">
                  <a:pos x="136" y="275"/>
                </a:cxn>
                <a:cxn ang="0">
                  <a:pos x="148" y="255"/>
                </a:cxn>
                <a:cxn ang="0">
                  <a:pos x="138" y="246"/>
                </a:cxn>
                <a:cxn ang="0">
                  <a:pos x="138" y="229"/>
                </a:cxn>
                <a:cxn ang="0">
                  <a:pos x="124" y="202"/>
                </a:cxn>
                <a:cxn ang="0">
                  <a:pos x="126" y="172"/>
                </a:cxn>
                <a:cxn ang="0">
                  <a:pos x="111" y="179"/>
                </a:cxn>
                <a:cxn ang="0">
                  <a:pos x="114" y="160"/>
                </a:cxn>
                <a:cxn ang="0">
                  <a:pos x="126" y="145"/>
                </a:cxn>
                <a:cxn ang="0">
                  <a:pos x="122" y="122"/>
                </a:cxn>
                <a:cxn ang="0">
                  <a:pos x="128" y="104"/>
                </a:cxn>
                <a:cxn ang="0">
                  <a:pos x="116" y="92"/>
                </a:cxn>
                <a:cxn ang="0">
                  <a:pos x="114" y="70"/>
                </a:cxn>
                <a:cxn ang="0">
                  <a:pos x="120" y="52"/>
                </a:cxn>
                <a:cxn ang="0">
                  <a:pos x="112" y="51"/>
                </a:cxn>
                <a:cxn ang="0">
                  <a:pos x="108" y="36"/>
                </a:cxn>
                <a:cxn ang="0">
                  <a:pos x="116" y="28"/>
                </a:cxn>
                <a:cxn ang="0">
                  <a:pos x="110" y="19"/>
                </a:cxn>
                <a:cxn ang="0">
                  <a:pos x="116" y="6"/>
                </a:cxn>
                <a:cxn ang="0">
                  <a:pos x="116" y="4"/>
                </a:cxn>
                <a:cxn ang="0">
                  <a:pos x="5" y="0"/>
                </a:cxn>
                <a:cxn ang="0">
                  <a:pos x="0" y="474"/>
                </a:cxn>
                <a:cxn ang="0">
                  <a:pos x="40" y="473"/>
                </a:cxn>
                <a:cxn ang="0">
                  <a:pos x="90" y="430"/>
                </a:cxn>
                <a:cxn ang="0">
                  <a:pos x="102" y="420"/>
                </a:cxn>
                <a:cxn ang="0">
                  <a:pos x="110" y="400"/>
                </a:cxn>
                <a:cxn ang="0">
                  <a:pos x="134" y="389"/>
                </a:cxn>
                <a:cxn ang="0">
                  <a:pos x="152" y="402"/>
                </a:cxn>
                <a:cxn ang="0">
                  <a:pos x="178" y="408"/>
                </a:cxn>
                <a:cxn ang="0">
                  <a:pos x="206" y="434"/>
                </a:cxn>
                <a:cxn ang="0">
                  <a:pos x="206" y="453"/>
                </a:cxn>
                <a:cxn ang="0">
                  <a:pos x="268" y="453"/>
                </a:cxn>
                <a:cxn ang="0">
                  <a:pos x="263" y="433"/>
                </a:cxn>
                <a:cxn ang="0">
                  <a:pos x="249" y="431"/>
                </a:cxn>
              </a:cxnLst>
              <a:rect l="0" t="0" r="r" b="b"/>
              <a:pathLst>
                <a:path w="268" h="474">
                  <a:moveTo>
                    <a:pt x="249" y="431"/>
                  </a:moveTo>
                  <a:cubicBezTo>
                    <a:pt x="240" y="427"/>
                    <a:pt x="248" y="420"/>
                    <a:pt x="244" y="418"/>
                  </a:cubicBezTo>
                  <a:cubicBezTo>
                    <a:pt x="239" y="417"/>
                    <a:pt x="236" y="411"/>
                    <a:pt x="232" y="403"/>
                  </a:cubicBezTo>
                  <a:cubicBezTo>
                    <a:pt x="229" y="395"/>
                    <a:pt x="218" y="390"/>
                    <a:pt x="204" y="384"/>
                  </a:cubicBezTo>
                  <a:cubicBezTo>
                    <a:pt x="191" y="379"/>
                    <a:pt x="201" y="368"/>
                    <a:pt x="198" y="360"/>
                  </a:cubicBezTo>
                  <a:cubicBezTo>
                    <a:pt x="194" y="353"/>
                    <a:pt x="190" y="365"/>
                    <a:pt x="183" y="365"/>
                  </a:cubicBezTo>
                  <a:cubicBezTo>
                    <a:pt x="176" y="365"/>
                    <a:pt x="174" y="356"/>
                    <a:pt x="178" y="352"/>
                  </a:cubicBezTo>
                  <a:cubicBezTo>
                    <a:pt x="181" y="348"/>
                    <a:pt x="186" y="345"/>
                    <a:pt x="179" y="342"/>
                  </a:cubicBezTo>
                  <a:cubicBezTo>
                    <a:pt x="172" y="340"/>
                    <a:pt x="170" y="331"/>
                    <a:pt x="170" y="317"/>
                  </a:cubicBezTo>
                  <a:cubicBezTo>
                    <a:pt x="170" y="303"/>
                    <a:pt x="153" y="302"/>
                    <a:pt x="147" y="294"/>
                  </a:cubicBezTo>
                  <a:cubicBezTo>
                    <a:pt x="141" y="286"/>
                    <a:pt x="150" y="286"/>
                    <a:pt x="152" y="281"/>
                  </a:cubicBezTo>
                  <a:cubicBezTo>
                    <a:pt x="154" y="276"/>
                    <a:pt x="144" y="280"/>
                    <a:pt x="136" y="275"/>
                  </a:cubicBezTo>
                  <a:cubicBezTo>
                    <a:pt x="128" y="270"/>
                    <a:pt x="144" y="262"/>
                    <a:pt x="148" y="255"/>
                  </a:cubicBezTo>
                  <a:cubicBezTo>
                    <a:pt x="151" y="248"/>
                    <a:pt x="141" y="252"/>
                    <a:pt x="138" y="246"/>
                  </a:cubicBezTo>
                  <a:cubicBezTo>
                    <a:pt x="136" y="241"/>
                    <a:pt x="138" y="237"/>
                    <a:pt x="138" y="229"/>
                  </a:cubicBezTo>
                  <a:cubicBezTo>
                    <a:pt x="139" y="221"/>
                    <a:pt x="126" y="212"/>
                    <a:pt x="124" y="202"/>
                  </a:cubicBezTo>
                  <a:cubicBezTo>
                    <a:pt x="122" y="191"/>
                    <a:pt x="130" y="178"/>
                    <a:pt x="126" y="172"/>
                  </a:cubicBezTo>
                  <a:cubicBezTo>
                    <a:pt x="122" y="166"/>
                    <a:pt x="116" y="180"/>
                    <a:pt x="111" y="179"/>
                  </a:cubicBezTo>
                  <a:cubicBezTo>
                    <a:pt x="106" y="178"/>
                    <a:pt x="110" y="164"/>
                    <a:pt x="114" y="160"/>
                  </a:cubicBezTo>
                  <a:cubicBezTo>
                    <a:pt x="118" y="157"/>
                    <a:pt x="124" y="152"/>
                    <a:pt x="126" y="145"/>
                  </a:cubicBezTo>
                  <a:cubicBezTo>
                    <a:pt x="128" y="138"/>
                    <a:pt x="117" y="127"/>
                    <a:pt x="122" y="122"/>
                  </a:cubicBezTo>
                  <a:cubicBezTo>
                    <a:pt x="126" y="118"/>
                    <a:pt x="128" y="108"/>
                    <a:pt x="128" y="104"/>
                  </a:cubicBezTo>
                  <a:cubicBezTo>
                    <a:pt x="128" y="99"/>
                    <a:pt x="120" y="96"/>
                    <a:pt x="116" y="92"/>
                  </a:cubicBezTo>
                  <a:cubicBezTo>
                    <a:pt x="112" y="88"/>
                    <a:pt x="111" y="73"/>
                    <a:pt x="114" y="70"/>
                  </a:cubicBezTo>
                  <a:cubicBezTo>
                    <a:pt x="118" y="66"/>
                    <a:pt x="120" y="56"/>
                    <a:pt x="120" y="52"/>
                  </a:cubicBezTo>
                  <a:cubicBezTo>
                    <a:pt x="120" y="48"/>
                    <a:pt x="118" y="51"/>
                    <a:pt x="112" y="51"/>
                  </a:cubicBezTo>
                  <a:cubicBezTo>
                    <a:pt x="106" y="51"/>
                    <a:pt x="110" y="44"/>
                    <a:pt x="108" y="36"/>
                  </a:cubicBezTo>
                  <a:cubicBezTo>
                    <a:pt x="106" y="29"/>
                    <a:pt x="113" y="30"/>
                    <a:pt x="116" y="28"/>
                  </a:cubicBezTo>
                  <a:cubicBezTo>
                    <a:pt x="120" y="26"/>
                    <a:pt x="113" y="24"/>
                    <a:pt x="110" y="19"/>
                  </a:cubicBezTo>
                  <a:cubicBezTo>
                    <a:pt x="108" y="14"/>
                    <a:pt x="112" y="11"/>
                    <a:pt x="116" y="6"/>
                  </a:cubicBezTo>
                  <a:cubicBezTo>
                    <a:pt x="116" y="6"/>
                    <a:pt x="116" y="5"/>
                    <a:pt x="116" y="4"/>
                  </a:cubicBezTo>
                  <a:cubicBezTo>
                    <a:pt x="48" y="2"/>
                    <a:pt x="5" y="0"/>
                    <a:pt x="5" y="0"/>
                  </a:cubicBezTo>
                  <a:cubicBezTo>
                    <a:pt x="5" y="0"/>
                    <a:pt x="2" y="307"/>
                    <a:pt x="0" y="474"/>
                  </a:cubicBezTo>
                  <a:cubicBezTo>
                    <a:pt x="16" y="474"/>
                    <a:pt x="32" y="473"/>
                    <a:pt x="40" y="473"/>
                  </a:cubicBezTo>
                  <a:cubicBezTo>
                    <a:pt x="58" y="474"/>
                    <a:pt x="88" y="434"/>
                    <a:pt x="90" y="430"/>
                  </a:cubicBezTo>
                  <a:cubicBezTo>
                    <a:pt x="92" y="425"/>
                    <a:pt x="98" y="422"/>
                    <a:pt x="102" y="420"/>
                  </a:cubicBezTo>
                  <a:cubicBezTo>
                    <a:pt x="106" y="418"/>
                    <a:pt x="108" y="406"/>
                    <a:pt x="110" y="400"/>
                  </a:cubicBezTo>
                  <a:cubicBezTo>
                    <a:pt x="112" y="395"/>
                    <a:pt x="126" y="392"/>
                    <a:pt x="134" y="389"/>
                  </a:cubicBezTo>
                  <a:cubicBezTo>
                    <a:pt x="141" y="386"/>
                    <a:pt x="144" y="394"/>
                    <a:pt x="152" y="402"/>
                  </a:cubicBezTo>
                  <a:cubicBezTo>
                    <a:pt x="160" y="410"/>
                    <a:pt x="166" y="403"/>
                    <a:pt x="178" y="408"/>
                  </a:cubicBezTo>
                  <a:cubicBezTo>
                    <a:pt x="189" y="414"/>
                    <a:pt x="206" y="427"/>
                    <a:pt x="206" y="434"/>
                  </a:cubicBezTo>
                  <a:cubicBezTo>
                    <a:pt x="206" y="442"/>
                    <a:pt x="206" y="453"/>
                    <a:pt x="206" y="453"/>
                  </a:cubicBezTo>
                  <a:cubicBezTo>
                    <a:pt x="268" y="453"/>
                    <a:pt x="268" y="453"/>
                    <a:pt x="268" y="453"/>
                  </a:cubicBezTo>
                  <a:cubicBezTo>
                    <a:pt x="266" y="443"/>
                    <a:pt x="264" y="435"/>
                    <a:pt x="263" y="433"/>
                  </a:cubicBezTo>
                  <a:cubicBezTo>
                    <a:pt x="261" y="430"/>
                    <a:pt x="258" y="435"/>
                    <a:pt x="249" y="431"/>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38" name="Freeform 53"/>
            <p:cNvSpPr>
              <a:spLocks/>
            </p:cNvSpPr>
            <p:nvPr/>
          </p:nvSpPr>
          <p:spPr bwMode="auto">
            <a:xfrm>
              <a:off x="1506538" y="2020888"/>
              <a:ext cx="822325" cy="708025"/>
            </a:xfrm>
            <a:custGeom>
              <a:avLst/>
              <a:gdLst/>
              <a:ahLst/>
              <a:cxnLst>
                <a:cxn ang="0">
                  <a:pos x="324" y="228"/>
                </a:cxn>
                <a:cxn ang="0">
                  <a:pos x="312" y="216"/>
                </a:cxn>
                <a:cxn ang="0">
                  <a:pos x="294" y="211"/>
                </a:cxn>
                <a:cxn ang="0">
                  <a:pos x="277" y="188"/>
                </a:cxn>
                <a:cxn ang="0">
                  <a:pos x="273" y="173"/>
                </a:cxn>
                <a:cxn ang="0">
                  <a:pos x="259" y="161"/>
                </a:cxn>
                <a:cxn ang="0">
                  <a:pos x="246" y="144"/>
                </a:cxn>
                <a:cxn ang="0">
                  <a:pos x="258" y="128"/>
                </a:cxn>
                <a:cxn ang="0">
                  <a:pos x="252" y="105"/>
                </a:cxn>
                <a:cxn ang="0">
                  <a:pos x="238" y="93"/>
                </a:cxn>
                <a:cxn ang="0">
                  <a:pos x="217" y="84"/>
                </a:cxn>
                <a:cxn ang="0">
                  <a:pos x="212" y="73"/>
                </a:cxn>
                <a:cxn ang="0">
                  <a:pos x="208" y="67"/>
                </a:cxn>
                <a:cxn ang="0">
                  <a:pos x="208" y="48"/>
                </a:cxn>
                <a:cxn ang="0">
                  <a:pos x="180" y="22"/>
                </a:cxn>
                <a:cxn ang="0">
                  <a:pos x="154" y="16"/>
                </a:cxn>
                <a:cxn ang="0">
                  <a:pos x="136" y="3"/>
                </a:cxn>
                <a:cxn ang="0">
                  <a:pos x="112" y="14"/>
                </a:cxn>
                <a:cxn ang="0">
                  <a:pos x="104" y="34"/>
                </a:cxn>
                <a:cxn ang="0">
                  <a:pos x="92" y="44"/>
                </a:cxn>
                <a:cxn ang="0">
                  <a:pos x="42" y="87"/>
                </a:cxn>
                <a:cxn ang="0">
                  <a:pos x="2" y="88"/>
                </a:cxn>
                <a:cxn ang="0">
                  <a:pos x="1" y="195"/>
                </a:cxn>
                <a:cxn ang="0">
                  <a:pos x="16" y="213"/>
                </a:cxn>
                <a:cxn ang="0">
                  <a:pos x="28" y="225"/>
                </a:cxn>
                <a:cxn ang="0">
                  <a:pos x="54" y="250"/>
                </a:cxn>
                <a:cxn ang="0">
                  <a:pos x="74" y="257"/>
                </a:cxn>
                <a:cxn ang="0">
                  <a:pos x="79" y="271"/>
                </a:cxn>
                <a:cxn ang="0">
                  <a:pos x="95" y="281"/>
                </a:cxn>
                <a:cxn ang="0">
                  <a:pos x="94" y="288"/>
                </a:cxn>
                <a:cxn ang="0">
                  <a:pos x="290" y="288"/>
                </a:cxn>
                <a:cxn ang="0">
                  <a:pos x="290" y="250"/>
                </a:cxn>
                <a:cxn ang="0">
                  <a:pos x="304" y="246"/>
                </a:cxn>
                <a:cxn ang="0">
                  <a:pos x="319" y="246"/>
                </a:cxn>
                <a:cxn ang="0">
                  <a:pos x="323" y="255"/>
                </a:cxn>
                <a:cxn ang="0">
                  <a:pos x="334" y="259"/>
                </a:cxn>
                <a:cxn ang="0">
                  <a:pos x="333" y="244"/>
                </a:cxn>
                <a:cxn ang="0">
                  <a:pos x="324" y="228"/>
                </a:cxn>
              </a:cxnLst>
              <a:rect l="0" t="0" r="r" b="b"/>
              <a:pathLst>
                <a:path w="334" h="288">
                  <a:moveTo>
                    <a:pt x="324" y="228"/>
                  </a:moveTo>
                  <a:cubicBezTo>
                    <a:pt x="323" y="222"/>
                    <a:pt x="312" y="220"/>
                    <a:pt x="312" y="216"/>
                  </a:cubicBezTo>
                  <a:cubicBezTo>
                    <a:pt x="312" y="213"/>
                    <a:pt x="303" y="211"/>
                    <a:pt x="294" y="211"/>
                  </a:cubicBezTo>
                  <a:cubicBezTo>
                    <a:pt x="286" y="211"/>
                    <a:pt x="281" y="188"/>
                    <a:pt x="277" y="188"/>
                  </a:cubicBezTo>
                  <a:cubicBezTo>
                    <a:pt x="273" y="188"/>
                    <a:pt x="272" y="181"/>
                    <a:pt x="273" y="173"/>
                  </a:cubicBezTo>
                  <a:cubicBezTo>
                    <a:pt x="274" y="165"/>
                    <a:pt x="260" y="166"/>
                    <a:pt x="259" y="161"/>
                  </a:cubicBezTo>
                  <a:cubicBezTo>
                    <a:pt x="258" y="156"/>
                    <a:pt x="250" y="150"/>
                    <a:pt x="246" y="144"/>
                  </a:cubicBezTo>
                  <a:cubicBezTo>
                    <a:pt x="243" y="137"/>
                    <a:pt x="252" y="132"/>
                    <a:pt x="258" y="128"/>
                  </a:cubicBezTo>
                  <a:cubicBezTo>
                    <a:pt x="264" y="124"/>
                    <a:pt x="250" y="112"/>
                    <a:pt x="252" y="105"/>
                  </a:cubicBezTo>
                  <a:cubicBezTo>
                    <a:pt x="255" y="98"/>
                    <a:pt x="246" y="93"/>
                    <a:pt x="238" y="93"/>
                  </a:cubicBezTo>
                  <a:cubicBezTo>
                    <a:pt x="230" y="93"/>
                    <a:pt x="226" y="88"/>
                    <a:pt x="217" y="84"/>
                  </a:cubicBezTo>
                  <a:cubicBezTo>
                    <a:pt x="208" y="80"/>
                    <a:pt x="217" y="73"/>
                    <a:pt x="212" y="73"/>
                  </a:cubicBezTo>
                  <a:cubicBezTo>
                    <a:pt x="208" y="73"/>
                    <a:pt x="208" y="67"/>
                    <a:pt x="208" y="67"/>
                  </a:cubicBezTo>
                  <a:cubicBezTo>
                    <a:pt x="208" y="67"/>
                    <a:pt x="208" y="56"/>
                    <a:pt x="208" y="48"/>
                  </a:cubicBezTo>
                  <a:cubicBezTo>
                    <a:pt x="208" y="41"/>
                    <a:pt x="191" y="28"/>
                    <a:pt x="180" y="22"/>
                  </a:cubicBezTo>
                  <a:cubicBezTo>
                    <a:pt x="168" y="17"/>
                    <a:pt x="162" y="24"/>
                    <a:pt x="154" y="16"/>
                  </a:cubicBezTo>
                  <a:cubicBezTo>
                    <a:pt x="146" y="8"/>
                    <a:pt x="143" y="0"/>
                    <a:pt x="136" y="3"/>
                  </a:cubicBezTo>
                  <a:cubicBezTo>
                    <a:pt x="128" y="6"/>
                    <a:pt x="114" y="9"/>
                    <a:pt x="112" y="14"/>
                  </a:cubicBezTo>
                  <a:cubicBezTo>
                    <a:pt x="110" y="20"/>
                    <a:pt x="108" y="32"/>
                    <a:pt x="104" y="34"/>
                  </a:cubicBezTo>
                  <a:cubicBezTo>
                    <a:pt x="100" y="36"/>
                    <a:pt x="94" y="39"/>
                    <a:pt x="92" y="44"/>
                  </a:cubicBezTo>
                  <a:cubicBezTo>
                    <a:pt x="90" y="48"/>
                    <a:pt x="60" y="88"/>
                    <a:pt x="42" y="87"/>
                  </a:cubicBezTo>
                  <a:cubicBezTo>
                    <a:pt x="34" y="87"/>
                    <a:pt x="18" y="88"/>
                    <a:pt x="2" y="88"/>
                  </a:cubicBezTo>
                  <a:cubicBezTo>
                    <a:pt x="2" y="150"/>
                    <a:pt x="1" y="193"/>
                    <a:pt x="1" y="195"/>
                  </a:cubicBezTo>
                  <a:cubicBezTo>
                    <a:pt x="0" y="203"/>
                    <a:pt x="8" y="207"/>
                    <a:pt x="16" y="213"/>
                  </a:cubicBezTo>
                  <a:cubicBezTo>
                    <a:pt x="24" y="219"/>
                    <a:pt x="28" y="221"/>
                    <a:pt x="28" y="225"/>
                  </a:cubicBezTo>
                  <a:cubicBezTo>
                    <a:pt x="28" y="229"/>
                    <a:pt x="40" y="249"/>
                    <a:pt x="54" y="250"/>
                  </a:cubicBezTo>
                  <a:cubicBezTo>
                    <a:pt x="67" y="251"/>
                    <a:pt x="73" y="253"/>
                    <a:pt x="74" y="257"/>
                  </a:cubicBezTo>
                  <a:cubicBezTo>
                    <a:pt x="76" y="262"/>
                    <a:pt x="73" y="270"/>
                    <a:pt x="79" y="271"/>
                  </a:cubicBezTo>
                  <a:cubicBezTo>
                    <a:pt x="84" y="272"/>
                    <a:pt x="95" y="275"/>
                    <a:pt x="95" y="281"/>
                  </a:cubicBezTo>
                  <a:cubicBezTo>
                    <a:pt x="95" y="283"/>
                    <a:pt x="94" y="286"/>
                    <a:pt x="94" y="288"/>
                  </a:cubicBezTo>
                  <a:cubicBezTo>
                    <a:pt x="290" y="288"/>
                    <a:pt x="290" y="288"/>
                    <a:pt x="290" y="288"/>
                  </a:cubicBezTo>
                  <a:cubicBezTo>
                    <a:pt x="290" y="269"/>
                    <a:pt x="290" y="252"/>
                    <a:pt x="290" y="250"/>
                  </a:cubicBezTo>
                  <a:cubicBezTo>
                    <a:pt x="290" y="246"/>
                    <a:pt x="296" y="246"/>
                    <a:pt x="304" y="246"/>
                  </a:cubicBezTo>
                  <a:cubicBezTo>
                    <a:pt x="312" y="246"/>
                    <a:pt x="318" y="241"/>
                    <a:pt x="319" y="246"/>
                  </a:cubicBezTo>
                  <a:cubicBezTo>
                    <a:pt x="320" y="252"/>
                    <a:pt x="319" y="254"/>
                    <a:pt x="323" y="255"/>
                  </a:cubicBezTo>
                  <a:cubicBezTo>
                    <a:pt x="324" y="256"/>
                    <a:pt x="329" y="257"/>
                    <a:pt x="334" y="259"/>
                  </a:cubicBezTo>
                  <a:cubicBezTo>
                    <a:pt x="334" y="252"/>
                    <a:pt x="333" y="246"/>
                    <a:pt x="333" y="244"/>
                  </a:cubicBezTo>
                  <a:cubicBezTo>
                    <a:pt x="332" y="240"/>
                    <a:pt x="324" y="234"/>
                    <a:pt x="324" y="228"/>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39" name="Freeform 54"/>
            <p:cNvSpPr>
              <a:spLocks/>
            </p:cNvSpPr>
            <p:nvPr/>
          </p:nvSpPr>
          <p:spPr bwMode="auto">
            <a:xfrm>
              <a:off x="2019300" y="2184400"/>
              <a:ext cx="576263" cy="498475"/>
            </a:xfrm>
            <a:custGeom>
              <a:avLst/>
              <a:gdLst/>
              <a:ahLst/>
              <a:cxnLst>
                <a:cxn ang="0">
                  <a:pos x="222" y="133"/>
                </a:cxn>
                <a:cxn ang="0">
                  <a:pos x="225" y="107"/>
                </a:cxn>
                <a:cxn ang="0">
                  <a:pos x="219" y="81"/>
                </a:cxn>
                <a:cxn ang="0">
                  <a:pos x="204" y="43"/>
                </a:cxn>
                <a:cxn ang="0">
                  <a:pos x="194" y="19"/>
                </a:cxn>
                <a:cxn ang="0">
                  <a:pos x="194" y="0"/>
                </a:cxn>
                <a:cxn ang="0">
                  <a:pos x="0" y="0"/>
                </a:cxn>
                <a:cxn ang="0">
                  <a:pos x="4" y="6"/>
                </a:cxn>
                <a:cxn ang="0">
                  <a:pos x="9" y="17"/>
                </a:cxn>
                <a:cxn ang="0">
                  <a:pos x="30" y="26"/>
                </a:cxn>
                <a:cxn ang="0">
                  <a:pos x="44" y="38"/>
                </a:cxn>
                <a:cxn ang="0">
                  <a:pos x="50" y="61"/>
                </a:cxn>
                <a:cxn ang="0">
                  <a:pos x="38" y="77"/>
                </a:cxn>
                <a:cxn ang="0">
                  <a:pos x="51" y="94"/>
                </a:cxn>
                <a:cxn ang="0">
                  <a:pos x="65" y="106"/>
                </a:cxn>
                <a:cxn ang="0">
                  <a:pos x="69" y="121"/>
                </a:cxn>
                <a:cxn ang="0">
                  <a:pos x="86" y="144"/>
                </a:cxn>
                <a:cxn ang="0">
                  <a:pos x="104" y="149"/>
                </a:cxn>
                <a:cxn ang="0">
                  <a:pos x="116" y="161"/>
                </a:cxn>
                <a:cxn ang="0">
                  <a:pos x="125" y="177"/>
                </a:cxn>
                <a:cxn ang="0">
                  <a:pos x="126" y="192"/>
                </a:cxn>
                <a:cxn ang="0">
                  <a:pos x="160" y="200"/>
                </a:cxn>
                <a:cxn ang="0">
                  <a:pos x="169" y="189"/>
                </a:cxn>
                <a:cxn ang="0">
                  <a:pos x="180" y="189"/>
                </a:cxn>
                <a:cxn ang="0">
                  <a:pos x="180" y="149"/>
                </a:cxn>
                <a:cxn ang="0">
                  <a:pos x="230" y="149"/>
                </a:cxn>
                <a:cxn ang="0">
                  <a:pos x="222" y="133"/>
                </a:cxn>
              </a:cxnLst>
              <a:rect l="0" t="0" r="r" b="b"/>
              <a:pathLst>
                <a:path w="234" h="202">
                  <a:moveTo>
                    <a:pt x="222" y="133"/>
                  </a:moveTo>
                  <a:cubicBezTo>
                    <a:pt x="218" y="126"/>
                    <a:pt x="221" y="112"/>
                    <a:pt x="225" y="107"/>
                  </a:cubicBezTo>
                  <a:cubicBezTo>
                    <a:pt x="229" y="103"/>
                    <a:pt x="216" y="87"/>
                    <a:pt x="219" y="81"/>
                  </a:cubicBezTo>
                  <a:cubicBezTo>
                    <a:pt x="222" y="75"/>
                    <a:pt x="204" y="52"/>
                    <a:pt x="204" y="43"/>
                  </a:cubicBezTo>
                  <a:cubicBezTo>
                    <a:pt x="204" y="33"/>
                    <a:pt x="194" y="25"/>
                    <a:pt x="194" y="19"/>
                  </a:cubicBezTo>
                  <a:cubicBezTo>
                    <a:pt x="194" y="14"/>
                    <a:pt x="194" y="0"/>
                    <a:pt x="194" y="0"/>
                  </a:cubicBezTo>
                  <a:cubicBezTo>
                    <a:pt x="0" y="0"/>
                    <a:pt x="0" y="0"/>
                    <a:pt x="0" y="0"/>
                  </a:cubicBezTo>
                  <a:cubicBezTo>
                    <a:pt x="0" y="0"/>
                    <a:pt x="0" y="6"/>
                    <a:pt x="4" y="6"/>
                  </a:cubicBezTo>
                  <a:cubicBezTo>
                    <a:pt x="9" y="6"/>
                    <a:pt x="0" y="13"/>
                    <a:pt x="9" y="17"/>
                  </a:cubicBezTo>
                  <a:cubicBezTo>
                    <a:pt x="18" y="21"/>
                    <a:pt x="22" y="26"/>
                    <a:pt x="30" y="26"/>
                  </a:cubicBezTo>
                  <a:cubicBezTo>
                    <a:pt x="38" y="26"/>
                    <a:pt x="47" y="31"/>
                    <a:pt x="44" y="38"/>
                  </a:cubicBezTo>
                  <a:cubicBezTo>
                    <a:pt x="42" y="45"/>
                    <a:pt x="56" y="57"/>
                    <a:pt x="50" y="61"/>
                  </a:cubicBezTo>
                  <a:cubicBezTo>
                    <a:pt x="44" y="65"/>
                    <a:pt x="35" y="70"/>
                    <a:pt x="38" y="77"/>
                  </a:cubicBezTo>
                  <a:cubicBezTo>
                    <a:pt x="42" y="83"/>
                    <a:pt x="50" y="89"/>
                    <a:pt x="51" y="94"/>
                  </a:cubicBezTo>
                  <a:cubicBezTo>
                    <a:pt x="52" y="99"/>
                    <a:pt x="66" y="98"/>
                    <a:pt x="65" y="106"/>
                  </a:cubicBezTo>
                  <a:cubicBezTo>
                    <a:pt x="64" y="114"/>
                    <a:pt x="65" y="121"/>
                    <a:pt x="69" y="121"/>
                  </a:cubicBezTo>
                  <a:cubicBezTo>
                    <a:pt x="73" y="121"/>
                    <a:pt x="78" y="144"/>
                    <a:pt x="86" y="144"/>
                  </a:cubicBezTo>
                  <a:cubicBezTo>
                    <a:pt x="95" y="144"/>
                    <a:pt x="104" y="146"/>
                    <a:pt x="104" y="149"/>
                  </a:cubicBezTo>
                  <a:cubicBezTo>
                    <a:pt x="104" y="153"/>
                    <a:pt x="115" y="155"/>
                    <a:pt x="116" y="161"/>
                  </a:cubicBezTo>
                  <a:cubicBezTo>
                    <a:pt x="116" y="167"/>
                    <a:pt x="124" y="173"/>
                    <a:pt x="125" y="177"/>
                  </a:cubicBezTo>
                  <a:cubicBezTo>
                    <a:pt x="125" y="179"/>
                    <a:pt x="126" y="185"/>
                    <a:pt x="126" y="192"/>
                  </a:cubicBezTo>
                  <a:cubicBezTo>
                    <a:pt x="138" y="196"/>
                    <a:pt x="157" y="202"/>
                    <a:pt x="160" y="200"/>
                  </a:cubicBezTo>
                  <a:cubicBezTo>
                    <a:pt x="164" y="197"/>
                    <a:pt x="169" y="189"/>
                    <a:pt x="169" y="189"/>
                  </a:cubicBezTo>
                  <a:cubicBezTo>
                    <a:pt x="180" y="189"/>
                    <a:pt x="180" y="189"/>
                    <a:pt x="180" y="189"/>
                  </a:cubicBezTo>
                  <a:cubicBezTo>
                    <a:pt x="180" y="149"/>
                    <a:pt x="180" y="149"/>
                    <a:pt x="180" y="149"/>
                  </a:cubicBezTo>
                  <a:cubicBezTo>
                    <a:pt x="180" y="149"/>
                    <a:pt x="225" y="149"/>
                    <a:pt x="230" y="149"/>
                  </a:cubicBezTo>
                  <a:cubicBezTo>
                    <a:pt x="234" y="149"/>
                    <a:pt x="226" y="141"/>
                    <a:pt x="222" y="133"/>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40" name="Freeform 55"/>
            <p:cNvSpPr>
              <a:spLocks/>
            </p:cNvSpPr>
            <p:nvPr/>
          </p:nvSpPr>
          <p:spPr bwMode="auto">
            <a:xfrm>
              <a:off x="1735138" y="2728913"/>
              <a:ext cx="730250" cy="919163"/>
            </a:xfrm>
            <a:custGeom>
              <a:avLst/>
              <a:gdLst/>
              <a:ahLst/>
              <a:cxnLst>
                <a:cxn ang="0">
                  <a:pos x="3" y="10"/>
                </a:cxn>
                <a:cxn ang="0">
                  <a:pos x="23" y="37"/>
                </a:cxn>
                <a:cxn ang="0">
                  <a:pos x="35" y="77"/>
                </a:cxn>
                <a:cxn ang="0">
                  <a:pos x="28" y="101"/>
                </a:cxn>
                <a:cxn ang="0">
                  <a:pos x="32" y="122"/>
                </a:cxn>
                <a:cxn ang="0">
                  <a:pos x="30" y="133"/>
                </a:cxn>
                <a:cxn ang="0">
                  <a:pos x="42" y="155"/>
                </a:cxn>
                <a:cxn ang="0">
                  <a:pos x="51" y="169"/>
                </a:cxn>
                <a:cxn ang="0">
                  <a:pos x="62" y="156"/>
                </a:cxn>
                <a:cxn ang="0">
                  <a:pos x="79" y="130"/>
                </a:cxn>
                <a:cxn ang="0">
                  <a:pos x="79" y="150"/>
                </a:cxn>
                <a:cxn ang="0">
                  <a:pos x="63" y="177"/>
                </a:cxn>
                <a:cxn ang="0">
                  <a:pos x="75" y="180"/>
                </a:cxn>
                <a:cxn ang="0">
                  <a:pos x="85" y="175"/>
                </a:cxn>
                <a:cxn ang="0">
                  <a:pos x="103" y="179"/>
                </a:cxn>
                <a:cxn ang="0">
                  <a:pos x="94" y="189"/>
                </a:cxn>
                <a:cxn ang="0">
                  <a:pos x="66" y="192"/>
                </a:cxn>
                <a:cxn ang="0">
                  <a:pos x="78" y="220"/>
                </a:cxn>
                <a:cxn ang="0">
                  <a:pos x="77" y="236"/>
                </a:cxn>
                <a:cxn ang="0">
                  <a:pos x="92" y="246"/>
                </a:cxn>
                <a:cxn ang="0">
                  <a:pos x="101" y="239"/>
                </a:cxn>
                <a:cxn ang="0">
                  <a:pos x="100" y="223"/>
                </a:cxn>
                <a:cxn ang="0">
                  <a:pos x="108" y="235"/>
                </a:cxn>
                <a:cxn ang="0">
                  <a:pos x="113" y="222"/>
                </a:cxn>
                <a:cxn ang="0">
                  <a:pos x="119" y="228"/>
                </a:cxn>
                <a:cxn ang="0">
                  <a:pos x="127" y="225"/>
                </a:cxn>
                <a:cxn ang="0">
                  <a:pos x="127" y="236"/>
                </a:cxn>
                <a:cxn ang="0">
                  <a:pos x="105" y="250"/>
                </a:cxn>
                <a:cxn ang="0">
                  <a:pos x="107" y="269"/>
                </a:cxn>
                <a:cxn ang="0">
                  <a:pos x="101" y="284"/>
                </a:cxn>
                <a:cxn ang="0">
                  <a:pos x="100" y="294"/>
                </a:cxn>
                <a:cxn ang="0">
                  <a:pos x="108" y="318"/>
                </a:cxn>
                <a:cxn ang="0">
                  <a:pos x="120" y="314"/>
                </a:cxn>
                <a:cxn ang="0">
                  <a:pos x="134" y="311"/>
                </a:cxn>
                <a:cxn ang="0">
                  <a:pos x="132" y="325"/>
                </a:cxn>
                <a:cxn ang="0">
                  <a:pos x="120" y="333"/>
                </a:cxn>
                <a:cxn ang="0">
                  <a:pos x="132" y="349"/>
                </a:cxn>
                <a:cxn ang="0">
                  <a:pos x="128" y="366"/>
                </a:cxn>
                <a:cxn ang="0">
                  <a:pos x="140" y="372"/>
                </a:cxn>
                <a:cxn ang="0">
                  <a:pos x="145" y="373"/>
                </a:cxn>
                <a:cxn ang="0">
                  <a:pos x="145" y="351"/>
                </a:cxn>
                <a:cxn ang="0">
                  <a:pos x="140" y="346"/>
                </a:cxn>
                <a:cxn ang="0">
                  <a:pos x="151" y="333"/>
                </a:cxn>
                <a:cxn ang="0">
                  <a:pos x="151" y="323"/>
                </a:cxn>
                <a:cxn ang="0">
                  <a:pos x="196" y="323"/>
                </a:cxn>
                <a:cxn ang="0">
                  <a:pos x="221" y="276"/>
                </a:cxn>
                <a:cxn ang="0">
                  <a:pos x="296" y="276"/>
                </a:cxn>
                <a:cxn ang="0">
                  <a:pos x="296" y="175"/>
                </a:cxn>
                <a:cxn ang="0">
                  <a:pos x="245" y="175"/>
                </a:cxn>
                <a:cxn ang="0">
                  <a:pos x="245" y="73"/>
                </a:cxn>
                <a:cxn ang="0">
                  <a:pos x="197" y="73"/>
                </a:cxn>
                <a:cxn ang="0">
                  <a:pos x="197" y="0"/>
                </a:cxn>
                <a:cxn ang="0">
                  <a:pos x="1" y="0"/>
                </a:cxn>
                <a:cxn ang="0">
                  <a:pos x="3" y="10"/>
                </a:cxn>
              </a:cxnLst>
              <a:rect l="0" t="0" r="r" b="b"/>
              <a:pathLst>
                <a:path w="296" h="373">
                  <a:moveTo>
                    <a:pt x="3" y="10"/>
                  </a:moveTo>
                  <a:cubicBezTo>
                    <a:pt x="8" y="15"/>
                    <a:pt x="19" y="30"/>
                    <a:pt x="23" y="37"/>
                  </a:cubicBezTo>
                  <a:cubicBezTo>
                    <a:pt x="27" y="44"/>
                    <a:pt x="37" y="67"/>
                    <a:pt x="35" y="77"/>
                  </a:cubicBezTo>
                  <a:cubicBezTo>
                    <a:pt x="33" y="87"/>
                    <a:pt x="28" y="90"/>
                    <a:pt x="28" y="101"/>
                  </a:cubicBezTo>
                  <a:cubicBezTo>
                    <a:pt x="28" y="111"/>
                    <a:pt x="33" y="118"/>
                    <a:pt x="32" y="122"/>
                  </a:cubicBezTo>
                  <a:cubicBezTo>
                    <a:pt x="30" y="125"/>
                    <a:pt x="30" y="128"/>
                    <a:pt x="30" y="133"/>
                  </a:cubicBezTo>
                  <a:cubicBezTo>
                    <a:pt x="30" y="138"/>
                    <a:pt x="35" y="147"/>
                    <a:pt x="42" y="155"/>
                  </a:cubicBezTo>
                  <a:cubicBezTo>
                    <a:pt x="49" y="163"/>
                    <a:pt x="43" y="170"/>
                    <a:pt x="51" y="169"/>
                  </a:cubicBezTo>
                  <a:cubicBezTo>
                    <a:pt x="59" y="167"/>
                    <a:pt x="62" y="164"/>
                    <a:pt x="62" y="156"/>
                  </a:cubicBezTo>
                  <a:cubicBezTo>
                    <a:pt x="62" y="147"/>
                    <a:pt x="76" y="125"/>
                    <a:pt x="79" y="130"/>
                  </a:cubicBezTo>
                  <a:cubicBezTo>
                    <a:pt x="82" y="135"/>
                    <a:pt x="84" y="142"/>
                    <a:pt x="79" y="150"/>
                  </a:cubicBezTo>
                  <a:cubicBezTo>
                    <a:pt x="74" y="159"/>
                    <a:pt x="64" y="170"/>
                    <a:pt x="63" y="177"/>
                  </a:cubicBezTo>
                  <a:cubicBezTo>
                    <a:pt x="63" y="185"/>
                    <a:pt x="70" y="185"/>
                    <a:pt x="75" y="180"/>
                  </a:cubicBezTo>
                  <a:cubicBezTo>
                    <a:pt x="80" y="175"/>
                    <a:pt x="79" y="170"/>
                    <a:pt x="85" y="175"/>
                  </a:cubicBezTo>
                  <a:cubicBezTo>
                    <a:pt x="91" y="180"/>
                    <a:pt x="105" y="176"/>
                    <a:pt x="103" y="179"/>
                  </a:cubicBezTo>
                  <a:cubicBezTo>
                    <a:pt x="102" y="182"/>
                    <a:pt x="100" y="191"/>
                    <a:pt x="94" y="189"/>
                  </a:cubicBezTo>
                  <a:cubicBezTo>
                    <a:pt x="89" y="187"/>
                    <a:pt x="70" y="188"/>
                    <a:pt x="66" y="192"/>
                  </a:cubicBezTo>
                  <a:cubicBezTo>
                    <a:pt x="62" y="197"/>
                    <a:pt x="75" y="215"/>
                    <a:pt x="78" y="220"/>
                  </a:cubicBezTo>
                  <a:cubicBezTo>
                    <a:pt x="82" y="224"/>
                    <a:pt x="71" y="230"/>
                    <a:pt x="77" y="236"/>
                  </a:cubicBezTo>
                  <a:cubicBezTo>
                    <a:pt x="83" y="242"/>
                    <a:pt x="84" y="250"/>
                    <a:pt x="92" y="246"/>
                  </a:cubicBezTo>
                  <a:cubicBezTo>
                    <a:pt x="99" y="242"/>
                    <a:pt x="102" y="246"/>
                    <a:pt x="101" y="239"/>
                  </a:cubicBezTo>
                  <a:cubicBezTo>
                    <a:pt x="101" y="232"/>
                    <a:pt x="97" y="222"/>
                    <a:pt x="100" y="223"/>
                  </a:cubicBezTo>
                  <a:cubicBezTo>
                    <a:pt x="104" y="224"/>
                    <a:pt x="106" y="236"/>
                    <a:pt x="108" y="235"/>
                  </a:cubicBezTo>
                  <a:cubicBezTo>
                    <a:pt x="110" y="234"/>
                    <a:pt x="110" y="221"/>
                    <a:pt x="113" y="222"/>
                  </a:cubicBezTo>
                  <a:cubicBezTo>
                    <a:pt x="115" y="222"/>
                    <a:pt x="115" y="229"/>
                    <a:pt x="119" y="228"/>
                  </a:cubicBezTo>
                  <a:cubicBezTo>
                    <a:pt x="123" y="228"/>
                    <a:pt x="126" y="222"/>
                    <a:pt x="127" y="225"/>
                  </a:cubicBezTo>
                  <a:cubicBezTo>
                    <a:pt x="128" y="228"/>
                    <a:pt x="131" y="233"/>
                    <a:pt x="127" y="236"/>
                  </a:cubicBezTo>
                  <a:cubicBezTo>
                    <a:pt x="123" y="238"/>
                    <a:pt x="109" y="242"/>
                    <a:pt x="105" y="250"/>
                  </a:cubicBezTo>
                  <a:cubicBezTo>
                    <a:pt x="100" y="259"/>
                    <a:pt x="110" y="264"/>
                    <a:pt x="107" y="269"/>
                  </a:cubicBezTo>
                  <a:cubicBezTo>
                    <a:pt x="105" y="273"/>
                    <a:pt x="106" y="284"/>
                    <a:pt x="101" y="284"/>
                  </a:cubicBezTo>
                  <a:cubicBezTo>
                    <a:pt x="96" y="284"/>
                    <a:pt x="98" y="292"/>
                    <a:pt x="100" y="294"/>
                  </a:cubicBezTo>
                  <a:cubicBezTo>
                    <a:pt x="103" y="297"/>
                    <a:pt x="106" y="311"/>
                    <a:pt x="108" y="318"/>
                  </a:cubicBezTo>
                  <a:cubicBezTo>
                    <a:pt x="110" y="326"/>
                    <a:pt x="114" y="316"/>
                    <a:pt x="120" y="314"/>
                  </a:cubicBezTo>
                  <a:cubicBezTo>
                    <a:pt x="125" y="313"/>
                    <a:pt x="135" y="306"/>
                    <a:pt x="134" y="311"/>
                  </a:cubicBezTo>
                  <a:cubicBezTo>
                    <a:pt x="132" y="315"/>
                    <a:pt x="137" y="323"/>
                    <a:pt x="132" y="325"/>
                  </a:cubicBezTo>
                  <a:cubicBezTo>
                    <a:pt x="126" y="327"/>
                    <a:pt x="120" y="329"/>
                    <a:pt x="120" y="333"/>
                  </a:cubicBezTo>
                  <a:cubicBezTo>
                    <a:pt x="121" y="337"/>
                    <a:pt x="135" y="344"/>
                    <a:pt x="132" y="349"/>
                  </a:cubicBezTo>
                  <a:cubicBezTo>
                    <a:pt x="129" y="354"/>
                    <a:pt x="125" y="361"/>
                    <a:pt x="128" y="366"/>
                  </a:cubicBezTo>
                  <a:cubicBezTo>
                    <a:pt x="131" y="372"/>
                    <a:pt x="135" y="372"/>
                    <a:pt x="140" y="372"/>
                  </a:cubicBezTo>
                  <a:cubicBezTo>
                    <a:pt x="141" y="372"/>
                    <a:pt x="143" y="372"/>
                    <a:pt x="145" y="373"/>
                  </a:cubicBezTo>
                  <a:cubicBezTo>
                    <a:pt x="145" y="351"/>
                    <a:pt x="145" y="351"/>
                    <a:pt x="145" y="351"/>
                  </a:cubicBezTo>
                  <a:cubicBezTo>
                    <a:pt x="140" y="346"/>
                    <a:pt x="140" y="346"/>
                    <a:pt x="140" y="346"/>
                  </a:cubicBezTo>
                  <a:cubicBezTo>
                    <a:pt x="151" y="333"/>
                    <a:pt x="151" y="333"/>
                    <a:pt x="151" y="333"/>
                  </a:cubicBezTo>
                  <a:cubicBezTo>
                    <a:pt x="151" y="323"/>
                    <a:pt x="151" y="323"/>
                    <a:pt x="151" y="323"/>
                  </a:cubicBezTo>
                  <a:cubicBezTo>
                    <a:pt x="196" y="323"/>
                    <a:pt x="196" y="323"/>
                    <a:pt x="196" y="323"/>
                  </a:cubicBezTo>
                  <a:cubicBezTo>
                    <a:pt x="221" y="276"/>
                    <a:pt x="221" y="276"/>
                    <a:pt x="221" y="276"/>
                  </a:cubicBezTo>
                  <a:cubicBezTo>
                    <a:pt x="296" y="276"/>
                    <a:pt x="296" y="276"/>
                    <a:pt x="296" y="276"/>
                  </a:cubicBezTo>
                  <a:cubicBezTo>
                    <a:pt x="296" y="175"/>
                    <a:pt x="296" y="175"/>
                    <a:pt x="296" y="175"/>
                  </a:cubicBezTo>
                  <a:cubicBezTo>
                    <a:pt x="245" y="175"/>
                    <a:pt x="245" y="175"/>
                    <a:pt x="245" y="175"/>
                  </a:cubicBezTo>
                  <a:cubicBezTo>
                    <a:pt x="245" y="73"/>
                    <a:pt x="245" y="73"/>
                    <a:pt x="245" y="73"/>
                  </a:cubicBezTo>
                  <a:cubicBezTo>
                    <a:pt x="197" y="73"/>
                    <a:pt x="197" y="73"/>
                    <a:pt x="197" y="73"/>
                  </a:cubicBezTo>
                  <a:cubicBezTo>
                    <a:pt x="197" y="73"/>
                    <a:pt x="197" y="32"/>
                    <a:pt x="197" y="0"/>
                  </a:cubicBezTo>
                  <a:cubicBezTo>
                    <a:pt x="1" y="0"/>
                    <a:pt x="1" y="0"/>
                    <a:pt x="1" y="0"/>
                  </a:cubicBezTo>
                  <a:cubicBezTo>
                    <a:pt x="0" y="4"/>
                    <a:pt x="0" y="7"/>
                    <a:pt x="3" y="10"/>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141" name="Group 140"/>
          <p:cNvGrpSpPr/>
          <p:nvPr/>
        </p:nvGrpSpPr>
        <p:grpSpPr>
          <a:xfrm>
            <a:off x="2493751" y="2588564"/>
            <a:ext cx="2139373" cy="1565286"/>
            <a:chOff x="2055813" y="2306638"/>
            <a:chExt cx="2628900" cy="1812925"/>
          </a:xfrm>
          <a:solidFill>
            <a:schemeClr val="accent2"/>
          </a:solidFill>
        </p:grpSpPr>
        <p:sp>
          <p:nvSpPr>
            <p:cNvPr id="142" name="Freeform 5"/>
            <p:cNvSpPr>
              <a:spLocks/>
            </p:cNvSpPr>
            <p:nvPr/>
          </p:nvSpPr>
          <p:spPr bwMode="auto">
            <a:xfrm>
              <a:off x="3475038" y="2606675"/>
              <a:ext cx="438150" cy="857250"/>
            </a:xfrm>
            <a:custGeom>
              <a:avLst/>
              <a:gdLst/>
              <a:ahLst/>
              <a:cxnLst>
                <a:cxn ang="0">
                  <a:pos x="33" y="0"/>
                </a:cxn>
                <a:cxn ang="0">
                  <a:pos x="33" y="16"/>
                </a:cxn>
                <a:cxn ang="0">
                  <a:pos x="28" y="33"/>
                </a:cxn>
                <a:cxn ang="0">
                  <a:pos x="17" y="65"/>
                </a:cxn>
                <a:cxn ang="0">
                  <a:pos x="9" y="85"/>
                </a:cxn>
                <a:cxn ang="0">
                  <a:pos x="19" y="101"/>
                </a:cxn>
                <a:cxn ang="0">
                  <a:pos x="9" y="115"/>
                </a:cxn>
                <a:cxn ang="0">
                  <a:pos x="1" y="131"/>
                </a:cxn>
                <a:cxn ang="0">
                  <a:pos x="16" y="136"/>
                </a:cxn>
                <a:cxn ang="0">
                  <a:pos x="7" y="157"/>
                </a:cxn>
                <a:cxn ang="0">
                  <a:pos x="18" y="173"/>
                </a:cxn>
                <a:cxn ang="0">
                  <a:pos x="5" y="177"/>
                </a:cxn>
                <a:cxn ang="0">
                  <a:pos x="33" y="193"/>
                </a:cxn>
                <a:cxn ang="0">
                  <a:pos x="38" y="209"/>
                </a:cxn>
                <a:cxn ang="0">
                  <a:pos x="47" y="222"/>
                </a:cxn>
                <a:cxn ang="0">
                  <a:pos x="54" y="235"/>
                </a:cxn>
                <a:cxn ang="0">
                  <a:pos x="52" y="249"/>
                </a:cxn>
                <a:cxn ang="0">
                  <a:pos x="65" y="242"/>
                </a:cxn>
                <a:cxn ang="0">
                  <a:pos x="69" y="255"/>
                </a:cxn>
                <a:cxn ang="0">
                  <a:pos x="81" y="253"/>
                </a:cxn>
                <a:cxn ang="0">
                  <a:pos x="98" y="263"/>
                </a:cxn>
                <a:cxn ang="0">
                  <a:pos x="100" y="260"/>
                </a:cxn>
                <a:cxn ang="0">
                  <a:pos x="112" y="249"/>
                </a:cxn>
                <a:cxn ang="0">
                  <a:pos x="117" y="235"/>
                </a:cxn>
                <a:cxn ang="0">
                  <a:pos x="129" y="216"/>
                </a:cxn>
                <a:cxn ang="0">
                  <a:pos x="144" y="207"/>
                </a:cxn>
                <a:cxn ang="0">
                  <a:pos x="163" y="203"/>
                </a:cxn>
                <a:cxn ang="0">
                  <a:pos x="156" y="215"/>
                </a:cxn>
                <a:cxn ang="0">
                  <a:pos x="152" y="225"/>
                </a:cxn>
                <a:cxn ang="0">
                  <a:pos x="139" y="239"/>
                </a:cxn>
                <a:cxn ang="0">
                  <a:pos x="129" y="246"/>
                </a:cxn>
                <a:cxn ang="0">
                  <a:pos x="124" y="265"/>
                </a:cxn>
                <a:cxn ang="0">
                  <a:pos x="108" y="273"/>
                </a:cxn>
                <a:cxn ang="0">
                  <a:pos x="109" y="297"/>
                </a:cxn>
                <a:cxn ang="0">
                  <a:pos x="147" y="325"/>
                </a:cxn>
                <a:cxn ang="0">
                  <a:pos x="144" y="341"/>
                </a:cxn>
                <a:cxn ang="0">
                  <a:pos x="173" y="334"/>
                </a:cxn>
                <a:cxn ang="0">
                  <a:pos x="178" y="338"/>
                </a:cxn>
                <a:cxn ang="0">
                  <a:pos x="178" y="0"/>
                </a:cxn>
                <a:cxn ang="0">
                  <a:pos x="33" y="0"/>
                </a:cxn>
              </a:cxnLst>
              <a:rect l="0" t="0" r="r" b="b"/>
              <a:pathLst>
                <a:path w="178" h="348">
                  <a:moveTo>
                    <a:pt x="33" y="0"/>
                  </a:moveTo>
                  <a:cubicBezTo>
                    <a:pt x="33" y="9"/>
                    <a:pt x="33" y="15"/>
                    <a:pt x="33" y="16"/>
                  </a:cubicBezTo>
                  <a:cubicBezTo>
                    <a:pt x="33" y="22"/>
                    <a:pt x="28" y="22"/>
                    <a:pt x="28" y="33"/>
                  </a:cubicBezTo>
                  <a:cubicBezTo>
                    <a:pt x="27" y="45"/>
                    <a:pt x="21" y="56"/>
                    <a:pt x="17" y="65"/>
                  </a:cubicBezTo>
                  <a:cubicBezTo>
                    <a:pt x="13" y="73"/>
                    <a:pt x="5" y="77"/>
                    <a:pt x="9" y="85"/>
                  </a:cubicBezTo>
                  <a:cubicBezTo>
                    <a:pt x="14" y="93"/>
                    <a:pt x="23" y="97"/>
                    <a:pt x="19" y="101"/>
                  </a:cubicBezTo>
                  <a:cubicBezTo>
                    <a:pt x="16" y="105"/>
                    <a:pt x="9" y="112"/>
                    <a:pt x="9" y="115"/>
                  </a:cubicBezTo>
                  <a:cubicBezTo>
                    <a:pt x="9" y="118"/>
                    <a:pt x="0" y="126"/>
                    <a:pt x="1" y="131"/>
                  </a:cubicBezTo>
                  <a:cubicBezTo>
                    <a:pt x="3" y="135"/>
                    <a:pt x="20" y="128"/>
                    <a:pt x="16" y="136"/>
                  </a:cubicBezTo>
                  <a:cubicBezTo>
                    <a:pt x="12" y="144"/>
                    <a:pt x="5" y="150"/>
                    <a:pt x="7" y="157"/>
                  </a:cubicBezTo>
                  <a:cubicBezTo>
                    <a:pt x="8" y="164"/>
                    <a:pt x="21" y="172"/>
                    <a:pt x="18" y="173"/>
                  </a:cubicBezTo>
                  <a:cubicBezTo>
                    <a:pt x="14" y="175"/>
                    <a:pt x="5" y="171"/>
                    <a:pt x="5" y="177"/>
                  </a:cubicBezTo>
                  <a:cubicBezTo>
                    <a:pt x="5" y="182"/>
                    <a:pt x="30" y="186"/>
                    <a:pt x="33" y="193"/>
                  </a:cubicBezTo>
                  <a:cubicBezTo>
                    <a:pt x="35" y="200"/>
                    <a:pt x="33" y="209"/>
                    <a:pt x="38" y="209"/>
                  </a:cubicBezTo>
                  <a:cubicBezTo>
                    <a:pt x="43" y="209"/>
                    <a:pt x="51" y="218"/>
                    <a:pt x="47" y="222"/>
                  </a:cubicBezTo>
                  <a:cubicBezTo>
                    <a:pt x="42" y="226"/>
                    <a:pt x="56" y="229"/>
                    <a:pt x="54" y="235"/>
                  </a:cubicBezTo>
                  <a:cubicBezTo>
                    <a:pt x="52" y="242"/>
                    <a:pt x="45" y="247"/>
                    <a:pt x="52" y="249"/>
                  </a:cubicBezTo>
                  <a:cubicBezTo>
                    <a:pt x="59" y="250"/>
                    <a:pt x="63" y="238"/>
                    <a:pt x="65" y="242"/>
                  </a:cubicBezTo>
                  <a:cubicBezTo>
                    <a:pt x="67" y="245"/>
                    <a:pt x="63" y="255"/>
                    <a:pt x="69" y="255"/>
                  </a:cubicBezTo>
                  <a:cubicBezTo>
                    <a:pt x="75" y="255"/>
                    <a:pt x="74" y="250"/>
                    <a:pt x="81" y="253"/>
                  </a:cubicBezTo>
                  <a:cubicBezTo>
                    <a:pt x="85" y="255"/>
                    <a:pt x="93" y="260"/>
                    <a:pt x="98" y="263"/>
                  </a:cubicBezTo>
                  <a:cubicBezTo>
                    <a:pt x="99" y="263"/>
                    <a:pt x="100" y="262"/>
                    <a:pt x="100" y="260"/>
                  </a:cubicBezTo>
                  <a:cubicBezTo>
                    <a:pt x="100" y="253"/>
                    <a:pt x="113" y="256"/>
                    <a:pt x="112" y="249"/>
                  </a:cubicBezTo>
                  <a:cubicBezTo>
                    <a:pt x="111" y="242"/>
                    <a:pt x="111" y="238"/>
                    <a:pt x="117" y="235"/>
                  </a:cubicBezTo>
                  <a:cubicBezTo>
                    <a:pt x="123" y="233"/>
                    <a:pt x="124" y="216"/>
                    <a:pt x="129" y="216"/>
                  </a:cubicBezTo>
                  <a:cubicBezTo>
                    <a:pt x="134" y="216"/>
                    <a:pt x="143" y="210"/>
                    <a:pt x="144" y="207"/>
                  </a:cubicBezTo>
                  <a:cubicBezTo>
                    <a:pt x="146" y="204"/>
                    <a:pt x="163" y="199"/>
                    <a:pt x="163" y="203"/>
                  </a:cubicBezTo>
                  <a:cubicBezTo>
                    <a:pt x="163" y="207"/>
                    <a:pt x="156" y="211"/>
                    <a:pt x="156" y="215"/>
                  </a:cubicBezTo>
                  <a:cubicBezTo>
                    <a:pt x="156" y="219"/>
                    <a:pt x="158" y="224"/>
                    <a:pt x="152" y="225"/>
                  </a:cubicBezTo>
                  <a:cubicBezTo>
                    <a:pt x="146" y="226"/>
                    <a:pt x="145" y="234"/>
                    <a:pt x="139" y="239"/>
                  </a:cubicBezTo>
                  <a:cubicBezTo>
                    <a:pt x="133" y="245"/>
                    <a:pt x="129" y="243"/>
                    <a:pt x="129" y="246"/>
                  </a:cubicBezTo>
                  <a:cubicBezTo>
                    <a:pt x="129" y="249"/>
                    <a:pt x="126" y="262"/>
                    <a:pt x="124" y="265"/>
                  </a:cubicBezTo>
                  <a:cubicBezTo>
                    <a:pt x="121" y="269"/>
                    <a:pt x="114" y="271"/>
                    <a:pt x="108" y="273"/>
                  </a:cubicBezTo>
                  <a:cubicBezTo>
                    <a:pt x="109" y="281"/>
                    <a:pt x="109" y="291"/>
                    <a:pt x="109" y="297"/>
                  </a:cubicBezTo>
                  <a:cubicBezTo>
                    <a:pt x="109" y="309"/>
                    <a:pt x="144" y="322"/>
                    <a:pt x="147" y="325"/>
                  </a:cubicBezTo>
                  <a:cubicBezTo>
                    <a:pt x="150" y="329"/>
                    <a:pt x="144" y="334"/>
                    <a:pt x="144" y="341"/>
                  </a:cubicBezTo>
                  <a:cubicBezTo>
                    <a:pt x="144" y="348"/>
                    <a:pt x="167" y="331"/>
                    <a:pt x="173" y="334"/>
                  </a:cubicBezTo>
                  <a:cubicBezTo>
                    <a:pt x="175" y="335"/>
                    <a:pt x="176" y="337"/>
                    <a:pt x="178" y="338"/>
                  </a:cubicBezTo>
                  <a:cubicBezTo>
                    <a:pt x="178" y="0"/>
                    <a:pt x="178" y="0"/>
                    <a:pt x="178" y="0"/>
                  </a:cubicBezTo>
                  <a:lnTo>
                    <a:pt x="33" y="0"/>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43" name="Freeform 6"/>
            <p:cNvSpPr>
              <a:spLocks/>
            </p:cNvSpPr>
            <p:nvPr/>
          </p:nvSpPr>
          <p:spPr bwMode="auto">
            <a:xfrm>
              <a:off x="3898900" y="2541588"/>
              <a:ext cx="587375" cy="1069975"/>
            </a:xfrm>
            <a:custGeom>
              <a:avLst/>
              <a:gdLst/>
              <a:ahLst/>
              <a:cxnLst>
                <a:cxn ang="0">
                  <a:pos x="218" y="98"/>
                </a:cxn>
                <a:cxn ang="0">
                  <a:pos x="221" y="71"/>
                </a:cxn>
                <a:cxn ang="0">
                  <a:pos x="218" y="50"/>
                </a:cxn>
                <a:cxn ang="0">
                  <a:pos x="207" y="50"/>
                </a:cxn>
                <a:cxn ang="0">
                  <a:pos x="207" y="2"/>
                </a:cxn>
                <a:cxn ang="0">
                  <a:pos x="181" y="2"/>
                </a:cxn>
                <a:cxn ang="0">
                  <a:pos x="149" y="44"/>
                </a:cxn>
                <a:cxn ang="0">
                  <a:pos x="134" y="54"/>
                </a:cxn>
                <a:cxn ang="0">
                  <a:pos x="123" y="52"/>
                </a:cxn>
                <a:cxn ang="0">
                  <a:pos x="116" y="55"/>
                </a:cxn>
                <a:cxn ang="0">
                  <a:pos x="114" y="50"/>
                </a:cxn>
                <a:cxn ang="0">
                  <a:pos x="106" y="48"/>
                </a:cxn>
                <a:cxn ang="0">
                  <a:pos x="109" y="36"/>
                </a:cxn>
                <a:cxn ang="0">
                  <a:pos x="93" y="26"/>
                </a:cxn>
                <a:cxn ang="0">
                  <a:pos x="83" y="17"/>
                </a:cxn>
                <a:cxn ang="0">
                  <a:pos x="66" y="0"/>
                </a:cxn>
                <a:cxn ang="0">
                  <a:pos x="55" y="0"/>
                </a:cxn>
                <a:cxn ang="0">
                  <a:pos x="55" y="26"/>
                </a:cxn>
                <a:cxn ang="0">
                  <a:pos x="6" y="26"/>
                </a:cxn>
                <a:cxn ang="0">
                  <a:pos x="6" y="364"/>
                </a:cxn>
                <a:cxn ang="0">
                  <a:pos x="11" y="374"/>
                </a:cxn>
                <a:cxn ang="0">
                  <a:pos x="16" y="385"/>
                </a:cxn>
                <a:cxn ang="0">
                  <a:pos x="4" y="388"/>
                </a:cxn>
                <a:cxn ang="0">
                  <a:pos x="13" y="403"/>
                </a:cxn>
                <a:cxn ang="0">
                  <a:pos x="17" y="412"/>
                </a:cxn>
                <a:cxn ang="0">
                  <a:pos x="16" y="425"/>
                </a:cxn>
                <a:cxn ang="0">
                  <a:pos x="37" y="412"/>
                </a:cxn>
                <a:cxn ang="0">
                  <a:pos x="50" y="423"/>
                </a:cxn>
                <a:cxn ang="0">
                  <a:pos x="44" y="409"/>
                </a:cxn>
                <a:cxn ang="0">
                  <a:pos x="49" y="388"/>
                </a:cxn>
                <a:cxn ang="0">
                  <a:pos x="92" y="400"/>
                </a:cxn>
                <a:cxn ang="0">
                  <a:pos x="97" y="402"/>
                </a:cxn>
                <a:cxn ang="0">
                  <a:pos x="103" y="392"/>
                </a:cxn>
                <a:cxn ang="0">
                  <a:pos x="80" y="375"/>
                </a:cxn>
                <a:cxn ang="0">
                  <a:pos x="86" y="340"/>
                </a:cxn>
                <a:cxn ang="0">
                  <a:pos x="121" y="334"/>
                </a:cxn>
                <a:cxn ang="0">
                  <a:pos x="83" y="316"/>
                </a:cxn>
                <a:cxn ang="0">
                  <a:pos x="84" y="269"/>
                </a:cxn>
                <a:cxn ang="0">
                  <a:pos x="100" y="278"/>
                </a:cxn>
                <a:cxn ang="0">
                  <a:pos x="111" y="302"/>
                </a:cxn>
                <a:cxn ang="0">
                  <a:pos x="141" y="307"/>
                </a:cxn>
                <a:cxn ang="0">
                  <a:pos x="141" y="291"/>
                </a:cxn>
                <a:cxn ang="0">
                  <a:pos x="109" y="277"/>
                </a:cxn>
                <a:cxn ang="0">
                  <a:pos x="117" y="256"/>
                </a:cxn>
                <a:cxn ang="0">
                  <a:pos x="98" y="222"/>
                </a:cxn>
                <a:cxn ang="0">
                  <a:pos x="107" y="192"/>
                </a:cxn>
                <a:cxn ang="0">
                  <a:pos x="126" y="192"/>
                </a:cxn>
                <a:cxn ang="0">
                  <a:pos x="139" y="200"/>
                </a:cxn>
                <a:cxn ang="0">
                  <a:pos x="151" y="190"/>
                </a:cxn>
                <a:cxn ang="0">
                  <a:pos x="155" y="160"/>
                </a:cxn>
                <a:cxn ang="0">
                  <a:pos x="160" y="138"/>
                </a:cxn>
                <a:cxn ang="0">
                  <a:pos x="173" y="137"/>
                </a:cxn>
                <a:cxn ang="0">
                  <a:pos x="195" y="128"/>
                </a:cxn>
                <a:cxn ang="0">
                  <a:pos x="214" y="125"/>
                </a:cxn>
                <a:cxn ang="0">
                  <a:pos x="233" y="134"/>
                </a:cxn>
                <a:cxn ang="0">
                  <a:pos x="218" y="98"/>
                </a:cxn>
              </a:cxnLst>
              <a:rect l="0" t="0" r="r" b="b"/>
              <a:pathLst>
                <a:path w="239" h="434">
                  <a:moveTo>
                    <a:pt x="218" y="98"/>
                  </a:moveTo>
                  <a:cubicBezTo>
                    <a:pt x="215" y="83"/>
                    <a:pt x="222" y="80"/>
                    <a:pt x="221" y="71"/>
                  </a:cubicBezTo>
                  <a:cubicBezTo>
                    <a:pt x="220" y="66"/>
                    <a:pt x="218" y="57"/>
                    <a:pt x="218" y="50"/>
                  </a:cubicBezTo>
                  <a:cubicBezTo>
                    <a:pt x="207" y="50"/>
                    <a:pt x="207" y="50"/>
                    <a:pt x="207" y="50"/>
                  </a:cubicBezTo>
                  <a:cubicBezTo>
                    <a:pt x="207" y="2"/>
                    <a:pt x="207" y="2"/>
                    <a:pt x="207" y="2"/>
                  </a:cubicBezTo>
                  <a:cubicBezTo>
                    <a:pt x="181" y="2"/>
                    <a:pt x="181" y="2"/>
                    <a:pt x="181" y="2"/>
                  </a:cubicBezTo>
                  <a:cubicBezTo>
                    <a:pt x="181" y="2"/>
                    <a:pt x="157" y="44"/>
                    <a:pt x="149" y="44"/>
                  </a:cubicBezTo>
                  <a:cubicBezTo>
                    <a:pt x="141" y="44"/>
                    <a:pt x="138" y="54"/>
                    <a:pt x="134" y="54"/>
                  </a:cubicBezTo>
                  <a:cubicBezTo>
                    <a:pt x="130" y="53"/>
                    <a:pt x="126" y="52"/>
                    <a:pt x="123" y="52"/>
                  </a:cubicBezTo>
                  <a:cubicBezTo>
                    <a:pt x="121" y="53"/>
                    <a:pt x="118" y="60"/>
                    <a:pt x="116" y="55"/>
                  </a:cubicBezTo>
                  <a:cubicBezTo>
                    <a:pt x="114" y="50"/>
                    <a:pt x="114" y="50"/>
                    <a:pt x="114" y="50"/>
                  </a:cubicBezTo>
                  <a:cubicBezTo>
                    <a:pt x="114" y="50"/>
                    <a:pt x="105" y="50"/>
                    <a:pt x="106" y="48"/>
                  </a:cubicBezTo>
                  <a:cubicBezTo>
                    <a:pt x="107" y="45"/>
                    <a:pt x="111" y="42"/>
                    <a:pt x="109" y="36"/>
                  </a:cubicBezTo>
                  <a:cubicBezTo>
                    <a:pt x="106" y="29"/>
                    <a:pt x="94" y="34"/>
                    <a:pt x="93" y="26"/>
                  </a:cubicBezTo>
                  <a:cubicBezTo>
                    <a:pt x="91" y="18"/>
                    <a:pt x="83" y="27"/>
                    <a:pt x="83" y="17"/>
                  </a:cubicBezTo>
                  <a:cubicBezTo>
                    <a:pt x="83" y="10"/>
                    <a:pt x="72" y="5"/>
                    <a:pt x="66" y="0"/>
                  </a:cubicBezTo>
                  <a:cubicBezTo>
                    <a:pt x="55" y="0"/>
                    <a:pt x="55" y="0"/>
                    <a:pt x="55" y="0"/>
                  </a:cubicBezTo>
                  <a:cubicBezTo>
                    <a:pt x="55" y="26"/>
                    <a:pt x="55" y="26"/>
                    <a:pt x="55" y="26"/>
                  </a:cubicBezTo>
                  <a:cubicBezTo>
                    <a:pt x="6" y="26"/>
                    <a:pt x="6" y="26"/>
                    <a:pt x="6" y="26"/>
                  </a:cubicBezTo>
                  <a:cubicBezTo>
                    <a:pt x="6" y="364"/>
                    <a:pt x="6" y="364"/>
                    <a:pt x="6" y="364"/>
                  </a:cubicBezTo>
                  <a:cubicBezTo>
                    <a:pt x="10" y="367"/>
                    <a:pt x="13" y="371"/>
                    <a:pt x="11" y="374"/>
                  </a:cubicBezTo>
                  <a:cubicBezTo>
                    <a:pt x="9" y="378"/>
                    <a:pt x="16" y="379"/>
                    <a:pt x="16" y="385"/>
                  </a:cubicBezTo>
                  <a:cubicBezTo>
                    <a:pt x="17" y="390"/>
                    <a:pt x="7" y="383"/>
                    <a:pt x="4" y="388"/>
                  </a:cubicBezTo>
                  <a:cubicBezTo>
                    <a:pt x="0" y="394"/>
                    <a:pt x="12" y="397"/>
                    <a:pt x="13" y="403"/>
                  </a:cubicBezTo>
                  <a:cubicBezTo>
                    <a:pt x="13" y="409"/>
                    <a:pt x="17" y="407"/>
                    <a:pt x="17" y="412"/>
                  </a:cubicBezTo>
                  <a:cubicBezTo>
                    <a:pt x="17" y="418"/>
                    <a:pt x="12" y="416"/>
                    <a:pt x="16" y="425"/>
                  </a:cubicBezTo>
                  <a:cubicBezTo>
                    <a:pt x="19" y="434"/>
                    <a:pt x="31" y="416"/>
                    <a:pt x="37" y="412"/>
                  </a:cubicBezTo>
                  <a:cubicBezTo>
                    <a:pt x="42" y="409"/>
                    <a:pt x="46" y="424"/>
                    <a:pt x="50" y="423"/>
                  </a:cubicBezTo>
                  <a:cubicBezTo>
                    <a:pt x="54" y="423"/>
                    <a:pt x="48" y="414"/>
                    <a:pt x="44" y="409"/>
                  </a:cubicBezTo>
                  <a:cubicBezTo>
                    <a:pt x="41" y="403"/>
                    <a:pt x="41" y="393"/>
                    <a:pt x="49" y="388"/>
                  </a:cubicBezTo>
                  <a:cubicBezTo>
                    <a:pt x="57" y="382"/>
                    <a:pt x="85" y="400"/>
                    <a:pt x="92" y="400"/>
                  </a:cubicBezTo>
                  <a:cubicBezTo>
                    <a:pt x="94" y="400"/>
                    <a:pt x="96" y="400"/>
                    <a:pt x="97" y="402"/>
                  </a:cubicBezTo>
                  <a:cubicBezTo>
                    <a:pt x="101" y="398"/>
                    <a:pt x="103" y="395"/>
                    <a:pt x="103" y="392"/>
                  </a:cubicBezTo>
                  <a:cubicBezTo>
                    <a:pt x="103" y="382"/>
                    <a:pt x="81" y="391"/>
                    <a:pt x="80" y="375"/>
                  </a:cubicBezTo>
                  <a:cubicBezTo>
                    <a:pt x="79" y="359"/>
                    <a:pt x="73" y="342"/>
                    <a:pt x="86" y="340"/>
                  </a:cubicBezTo>
                  <a:cubicBezTo>
                    <a:pt x="99" y="337"/>
                    <a:pt x="121" y="339"/>
                    <a:pt x="121" y="334"/>
                  </a:cubicBezTo>
                  <a:cubicBezTo>
                    <a:pt x="121" y="328"/>
                    <a:pt x="83" y="330"/>
                    <a:pt x="83" y="316"/>
                  </a:cubicBezTo>
                  <a:cubicBezTo>
                    <a:pt x="83" y="301"/>
                    <a:pt x="79" y="276"/>
                    <a:pt x="84" y="269"/>
                  </a:cubicBezTo>
                  <a:cubicBezTo>
                    <a:pt x="89" y="262"/>
                    <a:pt x="97" y="272"/>
                    <a:pt x="100" y="278"/>
                  </a:cubicBezTo>
                  <a:cubicBezTo>
                    <a:pt x="103" y="284"/>
                    <a:pt x="106" y="302"/>
                    <a:pt x="111" y="302"/>
                  </a:cubicBezTo>
                  <a:cubicBezTo>
                    <a:pt x="117" y="302"/>
                    <a:pt x="137" y="308"/>
                    <a:pt x="141" y="307"/>
                  </a:cubicBezTo>
                  <a:cubicBezTo>
                    <a:pt x="145" y="306"/>
                    <a:pt x="149" y="297"/>
                    <a:pt x="141" y="291"/>
                  </a:cubicBezTo>
                  <a:cubicBezTo>
                    <a:pt x="133" y="285"/>
                    <a:pt x="104" y="288"/>
                    <a:pt x="109" y="277"/>
                  </a:cubicBezTo>
                  <a:cubicBezTo>
                    <a:pt x="113" y="266"/>
                    <a:pt x="125" y="270"/>
                    <a:pt x="117" y="256"/>
                  </a:cubicBezTo>
                  <a:cubicBezTo>
                    <a:pt x="110" y="242"/>
                    <a:pt x="101" y="238"/>
                    <a:pt x="98" y="222"/>
                  </a:cubicBezTo>
                  <a:cubicBezTo>
                    <a:pt x="95" y="206"/>
                    <a:pt x="102" y="195"/>
                    <a:pt x="107" y="192"/>
                  </a:cubicBezTo>
                  <a:cubicBezTo>
                    <a:pt x="113" y="188"/>
                    <a:pt x="123" y="186"/>
                    <a:pt x="126" y="192"/>
                  </a:cubicBezTo>
                  <a:cubicBezTo>
                    <a:pt x="129" y="197"/>
                    <a:pt x="135" y="202"/>
                    <a:pt x="139" y="200"/>
                  </a:cubicBezTo>
                  <a:cubicBezTo>
                    <a:pt x="143" y="197"/>
                    <a:pt x="145" y="190"/>
                    <a:pt x="151" y="190"/>
                  </a:cubicBezTo>
                  <a:cubicBezTo>
                    <a:pt x="156" y="189"/>
                    <a:pt x="152" y="167"/>
                    <a:pt x="155" y="160"/>
                  </a:cubicBezTo>
                  <a:cubicBezTo>
                    <a:pt x="157" y="154"/>
                    <a:pt x="160" y="144"/>
                    <a:pt x="160" y="138"/>
                  </a:cubicBezTo>
                  <a:cubicBezTo>
                    <a:pt x="160" y="131"/>
                    <a:pt x="169" y="134"/>
                    <a:pt x="173" y="137"/>
                  </a:cubicBezTo>
                  <a:cubicBezTo>
                    <a:pt x="176" y="140"/>
                    <a:pt x="191" y="135"/>
                    <a:pt x="195" y="128"/>
                  </a:cubicBezTo>
                  <a:cubicBezTo>
                    <a:pt x="198" y="120"/>
                    <a:pt x="211" y="120"/>
                    <a:pt x="214" y="125"/>
                  </a:cubicBezTo>
                  <a:cubicBezTo>
                    <a:pt x="217" y="130"/>
                    <a:pt x="227" y="142"/>
                    <a:pt x="233" y="134"/>
                  </a:cubicBezTo>
                  <a:cubicBezTo>
                    <a:pt x="239" y="126"/>
                    <a:pt x="221" y="112"/>
                    <a:pt x="218" y="98"/>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44" name="Freeform 32"/>
            <p:cNvSpPr>
              <a:spLocks/>
            </p:cNvSpPr>
            <p:nvPr/>
          </p:nvSpPr>
          <p:spPr bwMode="auto">
            <a:xfrm>
              <a:off x="3597275" y="3421063"/>
              <a:ext cx="722313" cy="698500"/>
            </a:xfrm>
            <a:custGeom>
              <a:avLst/>
              <a:gdLst/>
              <a:ahLst/>
              <a:cxnLst>
                <a:cxn ang="0">
                  <a:pos x="23" y="260"/>
                </a:cxn>
                <a:cxn ang="0">
                  <a:pos x="23" y="283"/>
                </a:cxn>
                <a:cxn ang="0">
                  <a:pos x="234" y="283"/>
                </a:cxn>
                <a:cxn ang="0">
                  <a:pos x="225" y="274"/>
                </a:cxn>
                <a:cxn ang="0">
                  <a:pos x="236" y="267"/>
                </a:cxn>
                <a:cxn ang="0">
                  <a:pos x="233" y="251"/>
                </a:cxn>
                <a:cxn ang="0">
                  <a:pos x="231" y="209"/>
                </a:cxn>
                <a:cxn ang="0">
                  <a:pos x="245" y="195"/>
                </a:cxn>
                <a:cxn ang="0">
                  <a:pos x="263" y="180"/>
                </a:cxn>
                <a:cxn ang="0">
                  <a:pos x="275" y="156"/>
                </a:cxn>
                <a:cxn ang="0">
                  <a:pos x="272" y="140"/>
                </a:cxn>
                <a:cxn ang="0">
                  <a:pos x="281" y="131"/>
                </a:cxn>
                <a:cxn ang="0">
                  <a:pos x="274" y="115"/>
                </a:cxn>
                <a:cxn ang="0">
                  <a:pos x="284" y="99"/>
                </a:cxn>
                <a:cxn ang="0">
                  <a:pos x="288" y="78"/>
                </a:cxn>
                <a:cxn ang="0">
                  <a:pos x="267" y="81"/>
                </a:cxn>
                <a:cxn ang="0">
                  <a:pos x="255" y="67"/>
                </a:cxn>
                <a:cxn ang="0">
                  <a:pos x="233" y="63"/>
                </a:cxn>
                <a:cxn ang="0">
                  <a:pos x="214" y="43"/>
                </a:cxn>
                <a:cxn ang="0">
                  <a:pos x="171" y="31"/>
                </a:cxn>
                <a:cxn ang="0">
                  <a:pos x="166" y="52"/>
                </a:cxn>
                <a:cxn ang="0">
                  <a:pos x="172" y="66"/>
                </a:cxn>
                <a:cxn ang="0">
                  <a:pos x="159" y="55"/>
                </a:cxn>
                <a:cxn ang="0">
                  <a:pos x="138" y="68"/>
                </a:cxn>
                <a:cxn ang="0">
                  <a:pos x="139" y="55"/>
                </a:cxn>
                <a:cxn ang="0">
                  <a:pos x="135" y="46"/>
                </a:cxn>
                <a:cxn ang="0">
                  <a:pos x="126" y="31"/>
                </a:cxn>
                <a:cxn ang="0">
                  <a:pos x="138" y="28"/>
                </a:cxn>
                <a:cxn ang="0">
                  <a:pos x="133" y="17"/>
                </a:cxn>
                <a:cxn ang="0">
                  <a:pos x="123" y="3"/>
                </a:cxn>
                <a:cxn ang="0">
                  <a:pos x="94" y="11"/>
                </a:cxn>
                <a:cxn ang="0">
                  <a:pos x="68" y="26"/>
                </a:cxn>
                <a:cxn ang="0">
                  <a:pos x="48" y="23"/>
                </a:cxn>
                <a:cxn ang="0">
                  <a:pos x="48" y="11"/>
                </a:cxn>
                <a:cxn ang="0">
                  <a:pos x="24" y="11"/>
                </a:cxn>
                <a:cxn ang="0">
                  <a:pos x="24" y="118"/>
                </a:cxn>
                <a:cxn ang="0">
                  <a:pos x="33" y="202"/>
                </a:cxn>
                <a:cxn ang="0">
                  <a:pos x="39" y="219"/>
                </a:cxn>
                <a:cxn ang="0">
                  <a:pos x="0" y="219"/>
                </a:cxn>
                <a:cxn ang="0">
                  <a:pos x="0" y="236"/>
                </a:cxn>
                <a:cxn ang="0">
                  <a:pos x="23" y="260"/>
                </a:cxn>
              </a:cxnLst>
              <a:rect l="0" t="0" r="r" b="b"/>
              <a:pathLst>
                <a:path w="293" h="283">
                  <a:moveTo>
                    <a:pt x="23" y="260"/>
                  </a:moveTo>
                  <a:cubicBezTo>
                    <a:pt x="23" y="283"/>
                    <a:pt x="23" y="283"/>
                    <a:pt x="23" y="283"/>
                  </a:cubicBezTo>
                  <a:cubicBezTo>
                    <a:pt x="234" y="283"/>
                    <a:pt x="234" y="283"/>
                    <a:pt x="234" y="283"/>
                  </a:cubicBezTo>
                  <a:cubicBezTo>
                    <a:pt x="229" y="279"/>
                    <a:pt x="224" y="276"/>
                    <a:pt x="225" y="274"/>
                  </a:cubicBezTo>
                  <a:cubicBezTo>
                    <a:pt x="226" y="270"/>
                    <a:pt x="236" y="276"/>
                    <a:pt x="236" y="267"/>
                  </a:cubicBezTo>
                  <a:cubicBezTo>
                    <a:pt x="236" y="259"/>
                    <a:pt x="233" y="258"/>
                    <a:pt x="233" y="251"/>
                  </a:cubicBezTo>
                  <a:cubicBezTo>
                    <a:pt x="233" y="245"/>
                    <a:pt x="231" y="217"/>
                    <a:pt x="231" y="209"/>
                  </a:cubicBezTo>
                  <a:cubicBezTo>
                    <a:pt x="231" y="202"/>
                    <a:pt x="245" y="205"/>
                    <a:pt x="245" y="195"/>
                  </a:cubicBezTo>
                  <a:cubicBezTo>
                    <a:pt x="245" y="184"/>
                    <a:pt x="262" y="193"/>
                    <a:pt x="263" y="180"/>
                  </a:cubicBezTo>
                  <a:cubicBezTo>
                    <a:pt x="263" y="167"/>
                    <a:pt x="274" y="166"/>
                    <a:pt x="275" y="156"/>
                  </a:cubicBezTo>
                  <a:cubicBezTo>
                    <a:pt x="276" y="147"/>
                    <a:pt x="267" y="144"/>
                    <a:pt x="272" y="140"/>
                  </a:cubicBezTo>
                  <a:cubicBezTo>
                    <a:pt x="277" y="135"/>
                    <a:pt x="282" y="141"/>
                    <a:pt x="281" y="131"/>
                  </a:cubicBezTo>
                  <a:cubicBezTo>
                    <a:pt x="279" y="121"/>
                    <a:pt x="272" y="123"/>
                    <a:pt x="274" y="115"/>
                  </a:cubicBezTo>
                  <a:cubicBezTo>
                    <a:pt x="277" y="107"/>
                    <a:pt x="280" y="101"/>
                    <a:pt x="284" y="99"/>
                  </a:cubicBezTo>
                  <a:cubicBezTo>
                    <a:pt x="288" y="98"/>
                    <a:pt x="293" y="83"/>
                    <a:pt x="288" y="78"/>
                  </a:cubicBezTo>
                  <a:cubicBezTo>
                    <a:pt x="283" y="73"/>
                    <a:pt x="272" y="88"/>
                    <a:pt x="267" y="81"/>
                  </a:cubicBezTo>
                  <a:cubicBezTo>
                    <a:pt x="261" y="74"/>
                    <a:pt x="263" y="67"/>
                    <a:pt x="255" y="67"/>
                  </a:cubicBezTo>
                  <a:cubicBezTo>
                    <a:pt x="247" y="67"/>
                    <a:pt x="241" y="75"/>
                    <a:pt x="233" y="63"/>
                  </a:cubicBezTo>
                  <a:cubicBezTo>
                    <a:pt x="226" y="52"/>
                    <a:pt x="221" y="43"/>
                    <a:pt x="214" y="43"/>
                  </a:cubicBezTo>
                  <a:cubicBezTo>
                    <a:pt x="207" y="43"/>
                    <a:pt x="179" y="25"/>
                    <a:pt x="171" y="31"/>
                  </a:cubicBezTo>
                  <a:cubicBezTo>
                    <a:pt x="163" y="36"/>
                    <a:pt x="163" y="46"/>
                    <a:pt x="166" y="52"/>
                  </a:cubicBezTo>
                  <a:cubicBezTo>
                    <a:pt x="170" y="57"/>
                    <a:pt x="176" y="66"/>
                    <a:pt x="172" y="66"/>
                  </a:cubicBezTo>
                  <a:cubicBezTo>
                    <a:pt x="168" y="67"/>
                    <a:pt x="164" y="52"/>
                    <a:pt x="159" y="55"/>
                  </a:cubicBezTo>
                  <a:cubicBezTo>
                    <a:pt x="153" y="59"/>
                    <a:pt x="141" y="77"/>
                    <a:pt x="138" y="68"/>
                  </a:cubicBezTo>
                  <a:cubicBezTo>
                    <a:pt x="134" y="59"/>
                    <a:pt x="139" y="61"/>
                    <a:pt x="139" y="55"/>
                  </a:cubicBezTo>
                  <a:cubicBezTo>
                    <a:pt x="139" y="50"/>
                    <a:pt x="135" y="52"/>
                    <a:pt x="135" y="46"/>
                  </a:cubicBezTo>
                  <a:cubicBezTo>
                    <a:pt x="134" y="40"/>
                    <a:pt x="122" y="37"/>
                    <a:pt x="126" y="31"/>
                  </a:cubicBezTo>
                  <a:cubicBezTo>
                    <a:pt x="129" y="26"/>
                    <a:pt x="139" y="33"/>
                    <a:pt x="138" y="28"/>
                  </a:cubicBezTo>
                  <a:cubicBezTo>
                    <a:pt x="138" y="22"/>
                    <a:pt x="131" y="21"/>
                    <a:pt x="133" y="17"/>
                  </a:cubicBezTo>
                  <a:cubicBezTo>
                    <a:pt x="136" y="13"/>
                    <a:pt x="129" y="7"/>
                    <a:pt x="123" y="3"/>
                  </a:cubicBezTo>
                  <a:cubicBezTo>
                    <a:pt x="117" y="0"/>
                    <a:pt x="94" y="17"/>
                    <a:pt x="94" y="11"/>
                  </a:cubicBezTo>
                  <a:cubicBezTo>
                    <a:pt x="84" y="16"/>
                    <a:pt x="72" y="24"/>
                    <a:pt x="68" y="26"/>
                  </a:cubicBezTo>
                  <a:cubicBezTo>
                    <a:pt x="62" y="31"/>
                    <a:pt x="48" y="26"/>
                    <a:pt x="48" y="23"/>
                  </a:cubicBezTo>
                  <a:cubicBezTo>
                    <a:pt x="48" y="19"/>
                    <a:pt x="48" y="11"/>
                    <a:pt x="48" y="11"/>
                  </a:cubicBezTo>
                  <a:cubicBezTo>
                    <a:pt x="24" y="11"/>
                    <a:pt x="24" y="11"/>
                    <a:pt x="24" y="11"/>
                  </a:cubicBezTo>
                  <a:cubicBezTo>
                    <a:pt x="24" y="11"/>
                    <a:pt x="23" y="91"/>
                    <a:pt x="24" y="118"/>
                  </a:cubicBezTo>
                  <a:cubicBezTo>
                    <a:pt x="25" y="144"/>
                    <a:pt x="31" y="198"/>
                    <a:pt x="33" y="202"/>
                  </a:cubicBezTo>
                  <a:cubicBezTo>
                    <a:pt x="36" y="207"/>
                    <a:pt x="44" y="219"/>
                    <a:pt x="39" y="219"/>
                  </a:cubicBezTo>
                  <a:cubicBezTo>
                    <a:pt x="35" y="219"/>
                    <a:pt x="15" y="219"/>
                    <a:pt x="0" y="219"/>
                  </a:cubicBezTo>
                  <a:cubicBezTo>
                    <a:pt x="0" y="236"/>
                    <a:pt x="0" y="236"/>
                    <a:pt x="0" y="236"/>
                  </a:cubicBezTo>
                  <a:lnTo>
                    <a:pt x="23" y="260"/>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45" name="Freeform 34"/>
            <p:cNvSpPr>
              <a:spLocks/>
            </p:cNvSpPr>
            <p:nvPr/>
          </p:nvSpPr>
          <p:spPr bwMode="auto">
            <a:xfrm>
              <a:off x="2768600" y="3192463"/>
              <a:ext cx="1076325" cy="874713"/>
            </a:xfrm>
            <a:custGeom>
              <a:avLst/>
              <a:gdLst/>
              <a:ahLst/>
              <a:cxnLst>
                <a:cxn ang="0">
                  <a:pos x="212" y="349"/>
                </a:cxn>
                <a:cxn ang="0">
                  <a:pos x="241" y="342"/>
                </a:cxn>
                <a:cxn ang="0">
                  <a:pos x="260" y="316"/>
                </a:cxn>
                <a:cxn ang="0">
                  <a:pos x="279" y="303"/>
                </a:cxn>
                <a:cxn ang="0">
                  <a:pos x="300" y="301"/>
                </a:cxn>
                <a:cxn ang="0">
                  <a:pos x="376" y="312"/>
                </a:cxn>
                <a:cxn ang="0">
                  <a:pos x="361" y="211"/>
                </a:cxn>
                <a:cxn ang="0">
                  <a:pos x="385" y="104"/>
                </a:cxn>
                <a:cxn ang="0">
                  <a:pos x="405" y="119"/>
                </a:cxn>
                <a:cxn ang="0">
                  <a:pos x="431" y="103"/>
                </a:cxn>
                <a:cxn ang="0">
                  <a:pos x="396" y="59"/>
                </a:cxn>
                <a:cxn ang="0">
                  <a:pos x="385" y="36"/>
                </a:cxn>
                <a:cxn ang="0">
                  <a:pos x="385" y="25"/>
                </a:cxn>
                <a:cxn ang="0">
                  <a:pos x="167" y="69"/>
                </a:cxn>
                <a:cxn ang="0">
                  <a:pos x="144" y="55"/>
                </a:cxn>
                <a:cxn ang="0">
                  <a:pos x="144" y="39"/>
                </a:cxn>
                <a:cxn ang="0">
                  <a:pos x="139" y="25"/>
                </a:cxn>
                <a:cxn ang="0">
                  <a:pos x="107" y="18"/>
                </a:cxn>
                <a:cxn ang="0">
                  <a:pos x="81" y="34"/>
                </a:cxn>
                <a:cxn ang="0">
                  <a:pos x="72" y="41"/>
                </a:cxn>
                <a:cxn ang="0">
                  <a:pos x="63" y="47"/>
                </a:cxn>
                <a:cxn ang="0">
                  <a:pos x="53" y="52"/>
                </a:cxn>
                <a:cxn ang="0">
                  <a:pos x="42" y="62"/>
                </a:cxn>
                <a:cxn ang="0">
                  <a:pos x="28" y="71"/>
                </a:cxn>
                <a:cxn ang="0">
                  <a:pos x="19" y="84"/>
                </a:cxn>
                <a:cxn ang="0">
                  <a:pos x="0" y="93"/>
                </a:cxn>
                <a:cxn ang="0">
                  <a:pos x="26" y="102"/>
                </a:cxn>
                <a:cxn ang="0">
                  <a:pos x="44" y="106"/>
                </a:cxn>
                <a:cxn ang="0">
                  <a:pos x="48" y="110"/>
                </a:cxn>
                <a:cxn ang="0">
                  <a:pos x="63" y="134"/>
                </a:cxn>
                <a:cxn ang="0">
                  <a:pos x="76" y="146"/>
                </a:cxn>
                <a:cxn ang="0">
                  <a:pos x="123" y="353"/>
                </a:cxn>
              </a:cxnLst>
              <a:rect l="0" t="0" r="r" b="b"/>
              <a:pathLst>
                <a:path w="437" h="355">
                  <a:moveTo>
                    <a:pt x="123" y="349"/>
                  </a:moveTo>
                  <a:cubicBezTo>
                    <a:pt x="123" y="349"/>
                    <a:pt x="208" y="349"/>
                    <a:pt x="212" y="349"/>
                  </a:cubicBezTo>
                  <a:cubicBezTo>
                    <a:pt x="216" y="349"/>
                    <a:pt x="215" y="355"/>
                    <a:pt x="222" y="355"/>
                  </a:cubicBezTo>
                  <a:cubicBezTo>
                    <a:pt x="229" y="354"/>
                    <a:pt x="240" y="354"/>
                    <a:pt x="241" y="342"/>
                  </a:cubicBezTo>
                  <a:cubicBezTo>
                    <a:pt x="243" y="329"/>
                    <a:pt x="241" y="326"/>
                    <a:pt x="244" y="323"/>
                  </a:cubicBezTo>
                  <a:cubicBezTo>
                    <a:pt x="247" y="319"/>
                    <a:pt x="253" y="316"/>
                    <a:pt x="260" y="316"/>
                  </a:cubicBezTo>
                  <a:cubicBezTo>
                    <a:pt x="266" y="316"/>
                    <a:pt x="270" y="321"/>
                    <a:pt x="272" y="314"/>
                  </a:cubicBezTo>
                  <a:cubicBezTo>
                    <a:pt x="273" y="306"/>
                    <a:pt x="276" y="305"/>
                    <a:pt x="279" y="303"/>
                  </a:cubicBezTo>
                  <a:cubicBezTo>
                    <a:pt x="282" y="300"/>
                    <a:pt x="283" y="294"/>
                    <a:pt x="288" y="294"/>
                  </a:cubicBezTo>
                  <a:cubicBezTo>
                    <a:pt x="293" y="294"/>
                    <a:pt x="296" y="301"/>
                    <a:pt x="300" y="301"/>
                  </a:cubicBezTo>
                  <a:cubicBezTo>
                    <a:pt x="305" y="300"/>
                    <a:pt x="314" y="312"/>
                    <a:pt x="317" y="312"/>
                  </a:cubicBezTo>
                  <a:cubicBezTo>
                    <a:pt x="320" y="312"/>
                    <a:pt x="370" y="312"/>
                    <a:pt x="376" y="312"/>
                  </a:cubicBezTo>
                  <a:cubicBezTo>
                    <a:pt x="381" y="312"/>
                    <a:pt x="373" y="300"/>
                    <a:pt x="370" y="295"/>
                  </a:cubicBezTo>
                  <a:cubicBezTo>
                    <a:pt x="368" y="291"/>
                    <a:pt x="362" y="237"/>
                    <a:pt x="361" y="211"/>
                  </a:cubicBezTo>
                  <a:cubicBezTo>
                    <a:pt x="360" y="184"/>
                    <a:pt x="361" y="104"/>
                    <a:pt x="361" y="104"/>
                  </a:cubicBezTo>
                  <a:cubicBezTo>
                    <a:pt x="385" y="104"/>
                    <a:pt x="385" y="104"/>
                    <a:pt x="385" y="104"/>
                  </a:cubicBezTo>
                  <a:cubicBezTo>
                    <a:pt x="385" y="104"/>
                    <a:pt x="385" y="112"/>
                    <a:pt x="385" y="116"/>
                  </a:cubicBezTo>
                  <a:cubicBezTo>
                    <a:pt x="385" y="119"/>
                    <a:pt x="399" y="124"/>
                    <a:pt x="405" y="119"/>
                  </a:cubicBezTo>
                  <a:cubicBezTo>
                    <a:pt x="409" y="117"/>
                    <a:pt x="421" y="109"/>
                    <a:pt x="431" y="104"/>
                  </a:cubicBezTo>
                  <a:cubicBezTo>
                    <a:pt x="431" y="104"/>
                    <a:pt x="431" y="103"/>
                    <a:pt x="431" y="103"/>
                  </a:cubicBezTo>
                  <a:cubicBezTo>
                    <a:pt x="431" y="96"/>
                    <a:pt x="437" y="91"/>
                    <a:pt x="434" y="87"/>
                  </a:cubicBezTo>
                  <a:cubicBezTo>
                    <a:pt x="431" y="84"/>
                    <a:pt x="396" y="71"/>
                    <a:pt x="396" y="59"/>
                  </a:cubicBezTo>
                  <a:cubicBezTo>
                    <a:pt x="396" y="53"/>
                    <a:pt x="396" y="43"/>
                    <a:pt x="395" y="35"/>
                  </a:cubicBezTo>
                  <a:cubicBezTo>
                    <a:pt x="390" y="36"/>
                    <a:pt x="386" y="36"/>
                    <a:pt x="385" y="36"/>
                  </a:cubicBezTo>
                  <a:cubicBezTo>
                    <a:pt x="381" y="36"/>
                    <a:pt x="367" y="32"/>
                    <a:pt x="372" y="28"/>
                  </a:cubicBezTo>
                  <a:cubicBezTo>
                    <a:pt x="375" y="25"/>
                    <a:pt x="382" y="27"/>
                    <a:pt x="385" y="25"/>
                  </a:cubicBezTo>
                  <a:cubicBezTo>
                    <a:pt x="381" y="23"/>
                    <a:pt x="375" y="19"/>
                    <a:pt x="371" y="16"/>
                  </a:cubicBezTo>
                  <a:cubicBezTo>
                    <a:pt x="321" y="30"/>
                    <a:pt x="173" y="70"/>
                    <a:pt x="167" y="69"/>
                  </a:cubicBezTo>
                  <a:cubicBezTo>
                    <a:pt x="160" y="68"/>
                    <a:pt x="149" y="69"/>
                    <a:pt x="142" y="63"/>
                  </a:cubicBezTo>
                  <a:cubicBezTo>
                    <a:pt x="135" y="57"/>
                    <a:pt x="144" y="59"/>
                    <a:pt x="144" y="55"/>
                  </a:cubicBezTo>
                  <a:cubicBezTo>
                    <a:pt x="144" y="51"/>
                    <a:pt x="130" y="51"/>
                    <a:pt x="134" y="48"/>
                  </a:cubicBezTo>
                  <a:cubicBezTo>
                    <a:pt x="139" y="44"/>
                    <a:pt x="144" y="44"/>
                    <a:pt x="144" y="39"/>
                  </a:cubicBezTo>
                  <a:cubicBezTo>
                    <a:pt x="144" y="34"/>
                    <a:pt x="132" y="41"/>
                    <a:pt x="132" y="35"/>
                  </a:cubicBezTo>
                  <a:cubicBezTo>
                    <a:pt x="132" y="29"/>
                    <a:pt x="141" y="34"/>
                    <a:pt x="139" y="25"/>
                  </a:cubicBezTo>
                  <a:cubicBezTo>
                    <a:pt x="137" y="17"/>
                    <a:pt x="132" y="8"/>
                    <a:pt x="126" y="0"/>
                  </a:cubicBezTo>
                  <a:cubicBezTo>
                    <a:pt x="118" y="9"/>
                    <a:pt x="110" y="17"/>
                    <a:pt x="107" y="18"/>
                  </a:cubicBezTo>
                  <a:cubicBezTo>
                    <a:pt x="102" y="19"/>
                    <a:pt x="99" y="25"/>
                    <a:pt x="94" y="28"/>
                  </a:cubicBezTo>
                  <a:cubicBezTo>
                    <a:pt x="89" y="31"/>
                    <a:pt x="81" y="34"/>
                    <a:pt x="81" y="34"/>
                  </a:cubicBezTo>
                  <a:cubicBezTo>
                    <a:pt x="81" y="41"/>
                    <a:pt x="81" y="41"/>
                    <a:pt x="81" y="41"/>
                  </a:cubicBezTo>
                  <a:cubicBezTo>
                    <a:pt x="72" y="41"/>
                    <a:pt x="72" y="41"/>
                    <a:pt x="72" y="41"/>
                  </a:cubicBezTo>
                  <a:cubicBezTo>
                    <a:pt x="72" y="47"/>
                    <a:pt x="72" y="47"/>
                    <a:pt x="72" y="47"/>
                  </a:cubicBezTo>
                  <a:cubicBezTo>
                    <a:pt x="63" y="47"/>
                    <a:pt x="63" y="47"/>
                    <a:pt x="63" y="47"/>
                  </a:cubicBezTo>
                  <a:cubicBezTo>
                    <a:pt x="63" y="52"/>
                    <a:pt x="63" y="52"/>
                    <a:pt x="63" y="52"/>
                  </a:cubicBezTo>
                  <a:cubicBezTo>
                    <a:pt x="53" y="52"/>
                    <a:pt x="53" y="52"/>
                    <a:pt x="53" y="52"/>
                  </a:cubicBezTo>
                  <a:cubicBezTo>
                    <a:pt x="53" y="62"/>
                    <a:pt x="53" y="62"/>
                    <a:pt x="53" y="62"/>
                  </a:cubicBezTo>
                  <a:cubicBezTo>
                    <a:pt x="42" y="62"/>
                    <a:pt x="42" y="62"/>
                    <a:pt x="42" y="62"/>
                  </a:cubicBezTo>
                  <a:cubicBezTo>
                    <a:pt x="42" y="71"/>
                    <a:pt x="42" y="71"/>
                    <a:pt x="42" y="71"/>
                  </a:cubicBezTo>
                  <a:cubicBezTo>
                    <a:pt x="28" y="71"/>
                    <a:pt x="28" y="71"/>
                    <a:pt x="28" y="71"/>
                  </a:cubicBezTo>
                  <a:cubicBezTo>
                    <a:pt x="28" y="84"/>
                    <a:pt x="28" y="84"/>
                    <a:pt x="28" y="84"/>
                  </a:cubicBezTo>
                  <a:cubicBezTo>
                    <a:pt x="19" y="84"/>
                    <a:pt x="19" y="84"/>
                    <a:pt x="19" y="84"/>
                  </a:cubicBezTo>
                  <a:cubicBezTo>
                    <a:pt x="19" y="93"/>
                    <a:pt x="19" y="93"/>
                    <a:pt x="19" y="93"/>
                  </a:cubicBezTo>
                  <a:cubicBezTo>
                    <a:pt x="0" y="93"/>
                    <a:pt x="0" y="93"/>
                    <a:pt x="0" y="93"/>
                  </a:cubicBezTo>
                  <a:cubicBezTo>
                    <a:pt x="8" y="102"/>
                    <a:pt x="8" y="102"/>
                    <a:pt x="8" y="102"/>
                  </a:cubicBezTo>
                  <a:cubicBezTo>
                    <a:pt x="26" y="102"/>
                    <a:pt x="26" y="102"/>
                    <a:pt x="26" y="102"/>
                  </a:cubicBezTo>
                  <a:cubicBezTo>
                    <a:pt x="26" y="106"/>
                    <a:pt x="26" y="106"/>
                    <a:pt x="26" y="106"/>
                  </a:cubicBezTo>
                  <a:cubicBezTo>
                    <a:pt x="44" y="106"/>
                    <a:pt x="44" y="106"/>
                    <a:pt x="44" y="106"/>
                  </a:cubicBezTo>
                  <a:cubicBezTo>
                    <a:pt x="44" y="110"/>
                    <a:pt x="44" y="110"/>
                    <a:pt x="44" y="110"/>
                  </a:cubicBezTo>
                  <a:cubicBezTo>
                    <a:pt x="48" y="110"/>
                    <a:pt x="48" y="110"/>
                    <a:pt x="48" y="110"/>
                  </a:cubicBezTo>
                  <a:cubicBezTo>
                    <a:pt x="48" y="134"/>
                    <a:pt x="48" y="134"/>
                    <a:pt x="48" y="134"/>
                  </a:cubicBezTo>
                  <a:cubicBezTo>
                    <a:pt x="63" y="134"/>
                    <a:pt x="63" y="134"/>
                    <a:pt x="63" y="134"/>
                  </a:cubicBezTo>
                  <a:cubicBezTo>
                    <a:pt x="63" y="146"/>
                    <a:pt x="63" y="146"/>
                    <a:pt x="63" y="146"/>
                  </a:cubicBezTo>
                  <a:cubicBezTo>
                    <a:pt x="76" y="146"/>
                    <a:pt x="76" y="146"/>
                    <a:pt x="76" y="146"/>
                  </a:cubicBezTo>
                  <a:cubicBezTo>
                    <a:pt x="76" y="353"/>
                    <a:pt x="76" y="353"/>
                    <a:pt x="76" y="353"/>
                  </a:cubicBezTo>
                  <a:cubicBezTo>
                    <a:pt x="123" y="353"/>
                    <a:pt x="123" y="353"/>
                    <a:pt x="123" y="353"/>
                  </a:cubicBezTo>
                  <a:lnTo>
                    <a:pt x="123" y="349"/>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46" name="Freeform 35"/>
            <p:cNvSpPr>
              <a:spLocks/>
            </p:cNvSpPr>
            <p:nvPr/>
          </p:nvSpPr>
          <p:spPr bwMode="auto">
            <a:xfrm>
              <a:off x="2774950" y="2306638"/>
              <a:ext cx="781050" cy="604838"/>
            </a:xfrm>
            <a:custGeom>
              <a:avLst/>
              <a:gdLst/>
              <a:ahLst/>
              <a:cxnLst>
                <a:cxn ang="0">
                  <a:pos x="172" y="197"/>
                </a:cxn>
                <a:cxn ang="0">
                  <a:pos x="295" y="197"/>
                </a:cxn>
                <a:cxn ang="0">
                  <a:pos x="301" y="187"/>
                </a:cxn>
                <a:cxn ang="0">
                  <a:pos x="312" y="155"/>
                </a:cxn>
                <a:cxn ang="0">
                  <a:pos x="317" y="138"/>
                </a:cxn>
                <a:cxn ang="0">
                  <a:pos x="317" y="0"/>
                </a:cxn>
                <a:cxn ang="0">
                  <a:pos x="17" y="0"/>
                </a:cxn>
                <a:cxn ang="0">
                  <a:pos x="20" y="16"/>
                </a:cxn>
                <a:cxn ang="0">
                  <a:pos x="29" y="39"/>
                </a:cxn>
                <a:cxn ang="0">
                  <a:pos x="41" y="69"/>
                </a:cxn>
                <a:cxn ang="0">
                  <a:pos x="34" y="90"/>
                </a:cxn>
                <a:cxn ang="0">
                  <a:pos x="44" y="102"/>
                </a:cxn>
                <a:cxn ang="0">
                  <a:pos x="45" y="118"/>
                </a:cxn>
                <a:cxn ang="0">
                  <a:pos x="37" y="144"/>
                </a:cxn>
                <a:cxn ang="0">
                  <a:pos x="32" y="173"/>
                </a:cxn>
                <a:cxn ang="0">
                  <a:pos x="12" y="175"/>
                </a:cxn>
                <a:cxn ang="0">
                  <a:pos x="13" y="201"/>
                </a:cxn>
                <a:cxn ang="0">
                  <a:pos x="2" y="221"/>
                </a:cxn>
                <a:cxn ang="0">
                  <a:pos x="3" y="246"/>
                </a:cxn>
                <a:cxn ang="0">
                  <a:pos x="172" y="246"/>
                </a:cxn>
                <a:cxn ang="0">
                  <a:pos x="172" y="197"/>
                </a:cxn>
              </a:cxnLst>
              <a:rect l="0" t="0" r="r" b="b"/>
              <a:pathLst>
                <a:path w="317" h="246">
                  <a:moveTo>
                    <a:pt x="172" y="197"/>
                  </a:moveTo>
                  <a:cubicBezTo>
                    <a:pt x="295" y="197"/>
                    <a:pt x="295" y="197"/>
                    <a:pt x="295" y="197"/>
                  </a:cubicBezTo>
                  <a:cubicBezTo>
                    <a:pt x="297" y="194"/>
                    <a:pt x="299" y="191"/>
                    <a:pt x="301" y="187"/>
                  </a:cubicBezTo>
                  <a:cubicBezTo>
                    <a:pt x="305" y="178"/>
                    <a:pt x="311" y="167"/>
                    <a:pt x="312" y="155"/>
                  </a:cubicBezTo>
                  <a:cubicBezTo>
                    <a:pt x="312" y="144"/>
                    <a:pt x="317" y="144"/>
                    <a:pt x="317" y="138"/>
                  </a:cubicBezTo>
                  <a:cubicBezTo>
                    <a:pt x="317" y="132"/>
                    <a:pt x="317" y="0"/>
                    <a:pt x="317" y="0"/>
                  </a:cubicBezTo>
                  <a:cubicBezTo>
                    <a:pt x="17" y="0"/>
                    <a:pt x="17" y="0"/>
                    <a:pt x="17" y="0"/>
                  </a:cubicBezTo>
                  <a:cubicBezTo>
                    <a:pt x="18" y="7"/>
                    <a:pt x="19" y="13"/>
                    <a:pt x="20" y="16"/>
                  </a:cubicBezTo>
                  <a:cubicBezTo>
                    <a:pt x="26" y="31"/>
                    <a:pt x="30" y="30"/>
                    <a:pt x="29" y="39"/>
                  </a:cubicBezTo>
                  <a:cubicBezTo>
                    <a:pt x="27" y="49"/>
                    <a:pt x="39" y="58"/>
                    <a:pt x="41" y="69"/>
                  </a:cubicBezTo>
                  <a:cubicBezTo>
                    <a:pt x="43" y="80"/>
                    <a:pt x="34" y="83"/>
                    <a:pt x="34" y="90"/>
                  </a:cubicBezTo>
                  <a:cubicBezTo>
                    <a:pt x="34" y="97"/>
                    <a:pt x="44" y="91"/>
                    <a:pt x="44" y="102"/>
                  </a:cubicBezTo>
                  <a:cubicBezTo>
                    <a:pt x="44" y="112"/>
                    <a:pt x="50" y="113"/>
                    <a:pt x="45" y="118"/>
                  </a:cubicBezTo>
                  <a:cubicBezTo>
                    <a:pt x="39" y="123"/>
                    <a:pt x="42" y="137"/>
                    <a:pt x="37" y="144"/>
                  </a:cubicBezTo>
                  <a:cubicBezTo>
                    <a:pt x="32" y="150"/>
                    <a:pt x="35" y="164"/>
                    <a:pt x="32" y="173"/>
                  </a:cubicBezTo>
                  <a:cubicBezTo>
                    <a:pt x="28" y="182"/>
                    <a:pt x="16" y="169"/>
                    <a:pt x="12" y="175"/>
                  </a:cubicBezTo>
                  <a:cubicBezTo>
                    <a:pt x="8" y="181"/>
                    <a:pt x="13" y="190"/>
                    <a:pt x="13" y="201"/>
                  </a:cubicBezTo>
                  <a:cubicBezTo>
                    <a:pt x="13" y="212"/>
                    <a:pt x="4" y="211"/>
                    <a:pt x="2" y="221"/>
                  </a:cubicBezTo>
                  <a:cubicBezTo>
                    <a:pt x="0" y="228"/>
                    <a:pt x="2" y="237"/>
                    <a:pt x="3" y="246"/>
                  </a:cubicBezTo>
                  <a:cubicBezTo>
                    <a:pt x="172" y="246"/>
                    <a:pt x="172" y="246"/>
                    <a:pt x="172" y="246"/>
                  </a:cubicBezTo>
                  <a:lnTo>
                    <a:pt x="172" y="197"/>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47" name="Freeform 36"/>
            <p:cNvSpPr>
              <a:spLocks/>
            </p:cNvSpPr>
            <p:nvPr/>
          </p:nvSpPr>
          <p:spPr bwMode="auto">
            <a:xfrm>
              <a:off x="2778125" y="2790825"/>
              <a:ext cx="903288" cy="574675"/>
            </a:xfrm>
            <a:custGeom>
              <a:avLst/>
              <a:gdLst/>
              <a:ahLst/>
              <a:cxnLst>
                <a:cxn ang="0">
                  <a:pos x="352" y="180"/>
                </a:cxn>
                <a:cxn ang="0">
                  <a:pos x="348" y="167"/>
                </a:cxn>
                <a:cxn ang="0">
                  <a:pos x="335" y="174"/>
                </a:cxn>
                <a:cxn ang="0">
                  <a:pos x="337" y="160"/>
                </a:cxn>
                <a:cxn ang="0">
                  <a:pos x="330" y="147"/>
                </a:cxn>
                <a:cxn ang="0">
                  <a:pos x="321" y="134"/>
                </a:cxn>
                <a:cxn ang="0">
                  <a:pos x="316" y="118"/>
                </a:cxn>
                <a:cxn ang="0">
                  <a:pos x="288" y="102"/>
                </a:cxn>
                <a:cxn ang="0">
                  <a:pos x="301" y="98"/>
                </a:cxn>
                <a:cxn ang="0">
                  <a:pos x="290" y="82"/>
                </a:cxn>
                <a:cxn ang="0">
                  <a:pos x="299" y="61"/>
                </a:cxn>
                <a:cxn ang="0">
                  <a:pos x="284" y="56"/>
                </a:cxn>
                <a:cxn ang="0">
                  <a:pos x="292" y="40"/>
                </a:cxn>
                <a:cxn ang="0">
                  <a:pos x="302" y="26"/>
                </a:cxn>
                <a:cxn ang="0">
                  <a:pos x="292" y="10"/>
                </a:cxn>
                <a:cxn ang="0">
                  <a:pos x="294" y="0"/>
                </a:cxn>
                <a:cxn ang="0">
                  <a:pos x="171" y="0"/>
                </a:cxn>
                <a:cxn ang="0">
                  <a:pos x="171" y="49"/>
                </a:cxn>
                <a:cxn ang="0">
                  <a:pos x="2" y="49"/>
                </a:cxn>
                <a:cxn ang="0">
                  <a:pos x="2" y="62"/>
                </a:cxn>
                <a:cxn ang="0">
                  <a:pos x="17" y="69"/>
                </a:cxn>
                <a:cxn ang="0">
                  <a:pos x="33" y="77"/>
                </a:cxn>
                <a:cxn ang="0">
                  <a:pos x="34" y="99"/>
                </a:cxn>
                <a:cxn ang="0">
                  <a:pos x="54" y="109"/>
                </a:cxn>
                <a:cxn ang="0">
                  <a:pos x="87" y="118"/>
                </a:cxn>
                <a:cxn ang="0">
                  <a:pos x="114" y="153"/>
                </a:cxn>
                <a:cxn ang="0">
                  <a:pos x="135" y="188"/>
                </a:cxn>
                <a:cxn ang="0">
                  <a:pos x="128" y="198"/>
                </a:cxn>
                <a:cxn ang="0">
                  <a:pos x="140" y="202"/>
                </a:cxn>
                <a:cxn ang="0">
                  <a:pos x="130" y="211"/>
                </a:cxn>
                <a:cxn ang="0">
                  <a:pos x="140" y="218"/>
                </a:cxn>
                <a:cxn ang="0">
                  <a:pos x="138" y="226"/>
                </a:cxn>
                <a:cxn ang="0">
                  <a:pos x="163" y="232"/>
                </a:cxn>
                <a:cxn ang="0">
                  <a:pos x="367" y="179"/>
                </a:cxn>
                <a:cxn ang="0">
                  <a:pos x="364" y="178"/>
                </a:cxn>
                <a:cxn ang="0">
                  <a:pos x="352" y="180"/>
                </a:cxn>
              </a:cxnLst>
              <a:rect l="0" t="0" r="r" b="b"/>
              <a:pathLst>
                <a:path w="367" h="233">
                  <a:moveTo>
                    <a:pt x="352" y="180"/>
                  </a:moveTo>
                  <a:cubicBezTo>
                    <a:pt x="346" y="180"/>
                    <a:pt x="350" y="170"/>
                    <a:pt x="348" y="167"/>
                  </a:cubicBezTo>
                  <a:cubicBezTo>
                    <a:pt x="346" y="163"/>
                    <a:pt x="342" y="175"/>
                    <a:pt x="335" y="174"/>
                  </a:cubicBezTo>
                  <a:cubicBezTo>
                    <a:pt x="328" y="172"/>
                    <a:pt x="335" y="167"/>
                    <a:pt x="337" y="160"/>
                  </a:cubicBezTo>
                  <a:cubicBezTo>
                    <a:pt x="339" y="154"/>
                    <a:pt x="325" y="151"/>
                    <a:pt x="330" y="147"/>
                  </a:cubicBezTo>
                  <a:cubicBezTo>
                    <a:pt x="334" y="143"/>
                    <a:pt x="326" y="134"/>
                    <a:pt x="321" y="134"/>
                  </a:cubicBezTo>
                  <a:cubicBezTo>
                    <a:pt x="316" y="134"/>
                    <a:pt x="318" y="125"/>
                    <a:pt x="316" y="118"/>
                  </a:cubicBezTo>
                  <a:cubicBezTo>
                    <a:pt x="313" y="111"/>
                    <a:pt x="288" y="107"/>
                    <a:pt x="288" y="102"/>
                  </a:cubicBezTo>
                  <a:cubicBezTo>
                    <a:pt x="288" y="96"/>
                    <a:pt x="297" y="100"/>
                    <a:pt x="301" y="98"/>
                  </a:cubicBezTo>
                  <a:cubicBezTo>
                    <a:pt x="304" y="97"/>
                    <a:pt x="291" y="89"/>
                    <a:pt x="290" y="82"/>
                  </a:cubicBezTo>
                  <a:cubicBezTo>
                    <a:pt x="288" y="75"/>
                    <a:pt x="295" y="69"/>
                    <a:pt x="299" y="61"/>
                  </a:cubicBezTo>
                  <a:cubicBezTo>
                    <a:pt x="303" y="53"/>
                    <a:pt x="286" y="60"/>
                    <a:pt x="284" y="56"/>
                  </a:cubicBezTo>
                  <a:cubicBezTo>
                    <a:pt x="283" y="51"/>
                    <a:pt x="292" y="43"/>
                    <a:pt x="292" y="40"/>
                  </a:cubicBezTo>
                  <a:cubicBezTo>
                    <a:pt x="292" y="37"/>
                    <a:pt x="299" y="30"/>
                    <a:pt x="302" y="26"/>
                  </a:cubicBezTo>
                  <a:cubicBezTo>
                    <a:pt x="306" y="22"/>
                    <a:pt x="297" y="18"/>
                    <a:pt x="292" y="10"/>
                  </a:cubicBezTo>
                  <a:cubicBezTo>
                    <a:pt x="290" y="6"/>
                    <a:pt x="291" y="3"/>
                    <a:pt x="294" y="0"/>
                  </a:cubicBezTo>
                  <a:cubicBezTo>
                    <a:pt x="171" y="0"/>
                    <a:pt x="171" y="0"/>
                    <a:pt x="171" y="0"/>
                  </a:cubicBezTo>
                  <a:cubicBezTo>
                    <a:pt x="171" y="49"/>
                    <a:pt x="171" y="49"/>
                    <a:pt x="171" y="49"/>
                  </a:cubicBezTo>
                  <a:cubicBezTo>
                    <a:pt x="2" y="49"/>
                    <a:pt x="2" y="49"/>
                    <a:pt x="2" y="49"/>
                  </a:cubicBezTo>
                  <a:cubicBezTo>
                    <a:pt x="2" y="54"/>
                    <a:pt x="3" y="59"/>
                    <a:pt x="2" y="62"/>
                  </a:cubicBezTo>
                  <a:cubicBezTo>
                    <a:pt x="0" y="72"/>
                    <a:pt x="15" y="64"/>
                    <a:pt x="17" y="69"/>
                  </a:cubicBezTo>
                  <a:cubicBezTo>
                    <a:pt x="19" y="75"/>
                    <a:pt x="25" y="71"/>
                    <a:pt x="33" y="77"/>
                  </a:cubicBezTo>
                  <a:cubicBezTo>
                    <a:pt x="40" y="83"/>
                    <a:pt x="35" y="85"/>
                    <a:pt x="34" y="99"/>
                  </a:cubicBezTo>
                  <a:cubicBezTo>
                    <a:pt x="33" y="113"/>
                    <a:pt x="48" y="99"/>
                    <a:pt x="54" y="109"/>
                  </a:cubicBezTo>
                  <a:cubicBezTo>
                    <a:pt x="61" y="120"/>
                    <a:pt x="82" y="113"/>
                    <a:pt x="87" y="118"/>
                  </a:cubicBezTo>
                  <a:cubicBezTo>
                    <a:pt x="92" y="124"/>
                    <a:pt x="105" y="144"/>
                    <a:pt x="114" y="153"/>
                  </a:cubicBezTo>
                  <a:cubicBezTo>
                    <a:pt x="123" y="163"/>
                    <a:pt x="133" y="178"/>
                    <a:pt x="135" y="188"/>
                  </a:cubicBezTo>
                  <a:cubicBezTo>
                    <a:pt x="137" y="197"/>
                    <a:pt x="128" y="192"/>
                    <a:pt x="128" y="198"/>
                  </a:cubicBezTo>
                  <a:cubicBezTo>
                    <a:pt x="128" y="204"/>
                    <a:pt x="140" y="197"/>
                    <a:pt x="140" y="202"/>
                  </a:cubicBezTo>
                  <a:cubicBezTo>
                    <a:pt x="140" y="207"/>
                    <a:pt x="135" y="207"/>
                    <a:pt x="130" y="211"/>
                  </a:cubicBezTo>
                  <a:cubicBezTo>
                    <a:pt x="126" y="214"/>
                    <a:pt x="140" y="214"/>
                    <a:pt x="140" y="218"/>
                  </a:cubicBezTo>
                  <a:cubicBezTo>
                    <a:pt x="140" y="222"/>
                    <a:pt x="131" y="220"/>
                    <a:pt x="138" y="226"/>
                  </a:cubicBezTo>
                  <a:cubicBezTo>
                    <a:pt x="145" y="232"/>
                    <a:pt x="156" y="231"/>
                    <a:pt x="163" y="232"/>
                  </a:cubicBezTo>
                  <a:cubicBezTo>
                    <a:pt x="169" y="233"/>
                    <a:pt x="317" y="193"/>
                    <a:pt x="367" y="179"/>
                  </a:cubicBezTo>
                  <a:cubicBezTo>
                    <a:pt x="366" y="179"/>
                    <a:pt x="365" y="178"/>
                    <a:pt x="364" y="178"/>
                  </a:cubicBezTo>
                  <a:cubicBezTo>
                    <a:pt x="357" y="175"/>
                    <a:pt x="358" y="180"/>
                    <a:pt x="352" y="180"/>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48" name="Freeform 39"/>
            <p:cNvSpPr>
              <a:spLocks/>
            </p:cNvSpPr>
            <p:nvPr/>
          </p:nvSpPr>
          <p:spPr bwMode="auto">
            <a:xfrm>
              <a:off x="4078288" y="2838450"/>
              <a:ext cx="606425" cy="1081088"/>
            </a:xfrm>
            <a:custGeom>
              <a:avLst/>
              <a:gdLst/>
              <a:ahLst/>
              <a:cxnLst>
                <a:cxn ang="0">
                  <a:pos x="159" y="4"/>
                </a:cxn>
                <a:cxn ang="0">
                  <a:pos x="160" y="14"/>
                </a:cxn>
                <a:cxn ang="0">
                  <a:pos x="141" y="5"/>
                </a:cxn>
                <a:cxn ang="0">
                  <a:pos x="122" y="8"/>
                </a:cxn>
                <a:cxn ang="0">
                  <a:pos x="100" y="17"/>
                </a:cxn>
                <a:cxn ang="0">
                  <a:pos x="87" y="18"/>
                </a:cxn>
                <a:cxn ang="0">
                  <a:pos x="82" y="40"/>
                </a:cxn>
                <a:cxn ang="0">
                  <a:pos x="78" y="70"/>
                </a:cxn>
                <a:cxn ang="0">
                  <a:pos x="66" y="80"/>
                </a:cxn>
                <a:cxn ang="0">
                  <a:pos x="53" y="72"/>
                </a:cxn>
                <a:cxn ang="0">
                  <a:pos x="34" y="72"/>
                </a:cxn>
                <a:cxn ang="0">
                  <a:pos x="25" y="102"/>
                </a:cxn>
                <a:cxn ang="0">
                  <a:pos x="44" y="136"/>
                </a:cxn>
                <a:cxn ang="0">
                  <a:pos x="36" y="157"/>
                </a:cxn>
                <a:cxn ang="0">
                  <a:pos x="68" y="171"/>
                </a:cxn>
                <a:cxn ang="0">
                  <a:pos x="68" y="187"/>
                </a:cxn>
                <a:cxn ang="0">
                  <a:pos x="38" y="182"/>
                </a:cxn>
                <a:cxn ang="0">
                  <a:pos x="27" y="158"/>
                </a:cxn>
                <a:cxn ang="0">
                  <a:pos x="11" y="149"/>
                </a:cxn>
                <a:cxn ang="0">
                  <a:pos x="10" y="196"/>
                </a:cxn>
                <a:cxn ang="0">
                  <a:pos x="48" y="214"/>
                </a:cxn>
                <a:cxn ang="0">
                  <a:pos x="13" y="220"/>
                </a:cxn>
                <a:cxn ang="0">
                  <a:pos x="7" y="255"/>
                </a:cxn>
                <a:cxn ang="0">
                  <a:pos x="30" y="272"/>
                </a:cxn>
                <a:cxn ang="0">
                  <a:pos x="24" y="282"/>
                </a:cxn>
                <a:cxn ang="0">
                  <a:pos x="38" y="300"/>
                </a:cxn>
                <a:cxn ang="0">
                  <a:pos x="60" y="304"/>
                </a:cxn>
                <a:cxn ang="0">
                  <a:pos x="72" y="318"/>
                </a:cxn>
                <a:cxn ang="0">
                  <a:pos x="93" y="315"/>
                </a:cxn>
                <a:cxn ang="0">
                  <a:pos x="89" y="336"/>
                </a:cxn>
                <a:cxn ang="0">
                  <a:pos x="79" y="352"/>
                </a:cxn>
                <a:cxn ang="0">
                  <a:pos x="86" y="368"/>
                </a:cxn>
                <a:cxn ang="0">
                  <a:pos x="77" y="377"/>
                </a:cxn>
                <a:cxn ang="0">
                  <a:pos x="80" y="393"/>
                </a:cxn>
                <a:cxn ang="0">
                  <a:pos x="68" y="417"/>
                </a:cxn>
                <a:cxn ang="0">
                  <a:pos x="65" y="423"/>
                </a:cxn>
                <a:cxn ang="0">
                  <a:pos x="74" y="426"/>
                </a:cxn>
                <a:cxn ang="0">
                  <a:pos x="88" y="420"/>
                </a:cxn>
                <a:cxn ang="0">
                  <a:pos x="105" y="432"/>
                </a:cxn>
                <a:cxn ang="0">
                  <a:pos x="123" y="431"/>
                </a:cxn>
                <a:cxn ang="0">
                  <a:pos x="159" y="401"/>
                </a:cxn>
                <a:cxn ang="0">
                  <a:pos x="128" y="360"/>
                </a:cxn>
                <a:cxn ang="0">
                  <a:pos x="142" y="333"/>
                </a:cxn>
                <a:cxn ang="0">
                  <a:pos x="112" y="289"/>
                </a:cxn>
                <a:cxn ang="0">
                  <a:pos x="120" y="276"/>
                </a:cxn>
                <a:cxn ang="0">
                  <a:pos x="182" y="263"/>
                </a:cxn>
                <a:cxn ang="0">
                  <a:pos x="161" y="232"/>
                </a:cxn>
                <a:cxn ang="0">
                  <a:pos x="160" y="214"/>
                </a:cxn>
                <a:cxn ang="0">
                  <a:pos x="150" y="208"/>
                </a:cxn>
                <a:cxn ang="0">
                  <a:pos x="157" y="187"/>
                </a:cxn>
                <a:cxn ang="0">
                  <a:pos x="167" y="202"/>
                </a:cxn>
                <a:cxn ang="0">
                  <a:pos x="184" y="220"/>
                </a:cxn>
                <a:cxn ang="0">
                  <a:pos x="197" y="201"/>
                </a:cxn>
                <a:cxn ang="0">
                  <a:pos x="176" y="164"/>
                </a:cxn>
                <a:cxn ang="0">
                  <a:pos x="181" y="130"/>
                </a:cxn>
                <a:cxn ang="0">
                  <a:pos x="226" y="101"/>
                </a:cxn>
                <a:cxn ang="0">
                  <a:pos x="184" y="89"/>
                </a:cxn>
                <a:cxn ang="0">
                  <a:pos x="180" y="63"/>
                </a:cxn>
                <a:cxn ang="0">
                  <a:pos x="217" y="77"/>
                </a:cxn>
                <a:cxn ang="0">
                  <a:pos x="235" y="36"/>
                </a:cxn>
                <a:cxn ang="0">
                  <a:pos x="246" y="13"/>
                </a:cxn>
                <a:cxn ang="0">
                  <a:pos x="227" y="4"/>
                </a:cxn>
                <a:cxn ang="0">
                  <a:pos x="159" y="4"/>
                </a:cxn>
              </a:cxnLst>
              <a:rect l="0" t="0" r="r" b="b"/>
              <a:pathLst>
                <a:path w="246" h="439">
                  <a:moveTo>
                    <a:pt x="159" y="4"/>
                  </a:moveTo>
                  <a:cubicBezTo>
                    <a:pt x="161" y="8"/>
                    <a:pt x="162" y="11"/>
                    <a:pt x="160" y="14"/>
                  </a:cubicBezTo>
                  <a:cubicBezTo>
                    <a:pt x="154" y="22"/>
                    <a:pt x="144" y="10"/>
                    <a:pt x="141" y="5"/>
                  </a:cubicBezTo>
                  <a:cubicBezTo>
                    <a:pt x="138" y="0"/>
                    <a:pt x="125" y="0"/>
                    <a:pt x="122" y="8"/>
                  </a:cubicBezTo>
                  <a:cubicBezTo>
                    <a:pt x="118" y="15"/>
                    <a:pt x="103" y="20"/>
                    <a:pt x="100" y="17"/>
                  </a:cubicBezTo>
                  <a:cubicBezTo>
                    <a:pt x="96" y="14"/>
                    <a:pt x="87" y="11"/>
                    <a:pt x="87" y="18"/>
                  </a:cubicBezTo>
                  <a:cubicBezTo>
                    <a:pt x="87" y="24"/>
                    <a:pt x="84" y="34"/>
                    <a:pt x="82" y="40"/>
                  </a:cubicBezTo>
                  <a:cubicBezTo>
                    <a:pt x="79" y="47"/>
                    <a:pt x="83" y="69"/>
                    <a:pt x="78" y="70"/>
                  </a:cubicBezTo>
                  <a:cubicBezTo>
                    <a:pt x="72" y="70"/>
                    <a:pt x="70" y="77"/>
                    <a:pt x="66" y="80"/>
                  </a:cubicBezTo>
                  <a:cubicBezTo>
                    <a:pt x="62" y="82"/>
                    <a:pt x="56" y="77"/>
                    <a:pt x="53" y="72"/>
                  </a:cubicBezTo>
                  <a:cubicBezTo>
                    <a:pt x="50" y="66"/>
                    <a:pt x="40" y="68"/>
                    <a:pt x="34" y="72"/>
                  </a:cubicBezTo>
                  <a:cubicBezTo>
                    <a:pt x="29" y="75"/>
                    <a:pt x="22" y="86"/>
                    <a:pt x="25" y="102"/>
                  </a:cubicBezTo>
                  <a:cubicBezTo>
                    <a:pt x="28" y="118"/>
                    <a:pt x="37" y="122"/>
                    <a:pt x="44" y="136"/>
                  </a:cubicBezTo>
                  <a:cubicBezTo>
                    <a:pt x="52" y="150"/>
                    <a:pt x="40" y="146"/>
                    <a:pt x="36" y="157"/>
                  </a:cubicBezTo>
                  <a:cubicBezTo>
                    <a:pt x="31" y="168"/>
                    <a:pt x="60" y="165"/>
                    <a:pt x="68" y="171"/>
                  </a:cubicBezTo>
                  <a:cubicBezTo>
                    <a:pt x="76" y="177"/>
                    <a:pt x="72" y="186"/>
                    <a:pt x="68" y="187"/>
                  </a:cubicBezTo>
                  <a:cubicBezTo>
                    <a:pt x="64" y="188"/>
                    <a:pt x="44" y="182"/>
                    <a:pt x="38" y="182"/>
                  </a:cubicBezTo>
                  <a:cubicBezTo>
                    <a:pt x="33" y="182"/>
                    <a:pt x="30" y="164"/>
                    <a:pt x="27" y="158"/>
                  </a:cubicBezTo>
                  <a:cubicBezTo>
                    <a:pt x="24" y="152"/>
                    <a:pt x="16" y="142"/>
                    <a:pt x="11" y="149"/>
                  </a:cubicBezTo>
                  <a:cubicBezTo>
                    <a:pt x="6" y="156"/>
                    <a:pt x="10" y="181"/>
                    <a:pt x="10" y="196"/>
                  </a:cubicBezTo>
                  <a:cubicBezTo>
                    <a:pt x="10" y="210"/>
                    <a:pt x="48" y="208"/>
                    <a:pt x="48" y="214"/>
                  </a:cubicBezTo>
                  <a:cubicBezTo>
                    <a:pt x="48" y="219"/>
                    <a:pt x="26" y="217"/>
                    <a:pt x="13" y="220"/>
                  </a:cubicBezTo>
                  <a:cubicBezTo>
                    <a:pt x="0" y="222"/>
                    <a:pt x="6" y="239"/>
                    <a:pt x="7" y="255"/>
                  </a:cubicBezTo>
                  <a:cubicBezTo>
                    <a:pt x="8" y="271"/>
                    <a:pt x="30" y="262"/>
                    <a:pt x="30" y="272"/>
                  </a:cubicBezTo>
                  <a:cubicBezTo>
                    <a:pt x="30" y="275"/>
                    <a:pt x="28" y="278"/>
                    <a:pt x="24" y="282"/>
                  </a:cubicBezTo>
                  <a:cubicBezTo>
                    <a:pt x="29" y="285"/>
                    <a:pt x="33" y="293"/>
                    <a:pt x="38" y="300"/>
                  </a:cubicBezTo>
                  <a:cubicBezTo>
                    <a:pt x="46" y="312"/>
                    <a:pt x="52" y="304"/>
                    <a:pt x="60" y="304"/>
                  </a:cubicBezTo>
                  <a:cubicBezTo>
                    <a:pt x="68" y="304"/>
                    <a:pt x="66" y="311"/>
                    <a:pt x="72" y="318"/>
                  </a:cubicBezTo>
                  <a:cubicBezTo>
                    <a:pt x="77" y="325"/>
                    <a:pt x="88" y="310"/>
                    <a:pt x="93" y="315"/>
                  </a:cubicBezTo>
                  <a:cubicBezTo>
                    <a:pt x="98" y="320"/>
                    <a:pt x="93" y="335"/>
                    <a:pt x="89" y="336"/>
                  </a:cubicBezTo>
                  <a:cubicBezTo>
                    <a:pt x="85" y="338"/>
                    <a:pt x="82" y="344"/>
                    <a:pt x="79" y="352"/>
                  </a:cubicBezTo>
                  <a:cubicBezTo>
                    <a:pt x="77" y="360"/>
                    <a:pt x="84" y="358"/>
                    <a:pt x="86" y="368"/>
                  </a:cubicBezTo>
                  <a:cubicBezTo>
                    <a:pt x="87" y="378"/>
                    <a:pt x="82" y="372"/>
                    <a:pt x="77" y="377"/>
                  </a:cubicBezTo>
                  <a:cubicBezTo>
                    <a:pt x="72" y="381"/>
                    <a:pt x="81" y="384"/>
                    <a:pt x="80" y="393"/>
                  </a:cubicBezTo>
                  <a:cubicBezTo>
                    <a:pt x="79" y="403"/>
                    <a:pt x="68" y="404"/>
                    <a:pt x="68" y="417"/>
                  </a:cubicBezTo>
                  <a:cubicBezTo>
                    <a:pt x="67" y="420"/>
                    <a:pt x="67" y="422"/>
                    <a:pt x="65" y="423"/>
                  </a:cubicBezTo>
                  <a:cubicBezTo>
                    <a:pt x="69" y="424"/>
                    <a:pt x="72" y="425"/>
                    <a:pt x="74" y="426"/>
                  </a:cubicBezTo>
                  <a:cubicBezTo>
                    <a:pt x="83" y="428"/>
                    <a:pt x="84" y="420"/>
                    <a:pt x="88" y="420"/>
                  </a:cubicBezTo>
                  <a:cubicBezTo>
                    <a:pt x="92" y="420"/>
                    <a:pt x="99" y="426"/>
                    <a:pt x="105" y="432"/>
                  </a:cubicBezTo>
                  <a:cubicBezTo>
                    <a:pt x="112" y="439"/>
                    <a:pt x="123" y="431"/>
                    <a:pt x="123" y="431"/>
                  </a:cubicBezTo>
                  <a:cubicBezTo>
                    <a:pt x="112" y="431"/>
                    <a:pt x="159" y="417"/>
                    <a:pt x="159" y="401"/>
                  </a:cubicBezTo>
                  <a:cubicBezTo>
                    <a:pt x="159" y="385"/>
                    <a:pt x="121" y="371"/>
                    <a:pt x="128" y="360"/>
                  </a:cubicBezTo>
                  <a:cubicBezTo>
                    <a:pt x="135" y="349"/>
                    <a:pt x="142" y="344"/>
                    <a:pt x="142" y="333"/>
                  </a:cubicBezTo>
                  <a:cubicBezTo>
                    <a:pt x="142" y="322"/>
                    <a:pt x="119" y="298"/>
                    <a:pt x="112" y="289"/>
                  </a:cubicBezTo>
                  <a:cubicBezTo>
                    <a:pt x="105" y="280"/>
                    <a:pt x="108" y="274"/>
                    <a:pt x="120" y="276"/>
                  </a:cubicBezTo>
                  <a:cubicBezTo>
                    <a:pt x="132" y="278"/>
                    <a:pt x="184" y="280"/>
                    <a:pt x="182" y="263"/>
                  </a:cubicBezTo>
                  <a:cubicBezTo>
                    <a:pt x="180" y="246"/>
                    <a:pt x="166" y="243"/>
                    <a:pt x="161" y="232"/>
                  </a:cubicBezTo>
                  <a:cubicBezTo>
                    <a:pt x="156" y="221"/>
                    <a:pt x="164" y="222"/>
                    <a:pt x="160" y="214"/>
                  </a:cubicBezTo>
                  <a:cubicBezTo>
                    <a:pt x="156" y="206"/>
                    <a:pt x="153" y="217"/>
                    <a:pt x="150" y="208"/>
                  </a:cubicBezTo>
                  <a:cubicBezTo>
                    <a:pt x="147" y="199"/>
                    <a:pt x="147" y="188"/>
                    <a:pt x="157" y="187"/>
                  </a:cubicBezTo>
                  <a:cubicBezTo>
                    <a:pt x="167" y="186"/>
                    <a:pt x="167" y="199"/>
                    <a:pt x="167" y="202"/>
                  </a:cubicBezTo>
                  <a:cubicBezTo>
                    <a:pt x="167" y="205"/>
                    <a:pt x="177" y="223"/>
                    <a:pt x="184" y="220"/>
                  </a:cubicBezTo>
                  <a:cubicBezTo>
                    <a:pt x="191" y="217"/>
                    <a:pt x="203" y="215"/>
                    <a:pt x="197" y="201"/>
                  </a:cubicBezTo>
                  <a:cubicBezTo>
                    <a:pt x="191" y="187"/>
                    <a:pt x="174" y="176"/>
                    <a:pt x="176" y="164"/>
                  </a:cubicBezTo>
                  <a:cubicBezTo>
                    <a:pt x="178" y="152"/>
                    <a:pt x="182" y="133"/>
                    <a:pt x="181" y="130"/>
                  </a:cubicBezTo>
                  <a:cubicBezTo>
                    <a:pt x="180" y="127"/>
                    <a:pt x="229" y="111"/>
                    <a:pt x="226" y="101"/>
                  </a:cubicBezTo>
                  <a:cubicBezTo>
                    <a:pt x="223" y="91"/>
                    <a:pt x="194" y="97"/>
                    <a:pt x="184" y="89"/>
                  </a:cubicBezTo>
                  <a:cubicBezTo>
                    <a:pt x="174" y="81"/>
                    <a:pt x="168" y="64"/>
                    <a:pt x="180" y="63"/>
                  </a:cubicBezTo>
                  <a:cubicBezTo>
                    <a:pt x="192" y="62"/>
                    <a:pt x="204" y="82"/>
                    <a:pt x="217" y="77"/>
                  </a:cubicBezTo>
                  <a:cubicBezTo>
                    <a:pt x="230" y="72"/>
                    <a:pt x="236" y="51"/>
                    <a:pt x="235" y="36"/>
                  </a:cubicBezTo>
                  <a:cubicBezTo>
                    <a:pt x="234" y="23"/>
                    <a:pt x="240" y="17"/>
                    <a:pt x="246" y="13"/>
                  </a:cubicBezTo>
                  <a:cubicBezTo>
                    <a:pt x="227" y="4"/>
                    <a:pt x="227" y="4"/>
                    <a:pt x="227" y="4"/>
                  </a:cubicBezTo>
                  <a:lnTo>
                    <a:pt x="159" y="4"/>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49" name="Freeform 56"/>
            <p:cNvSpPr>
              <a:spLocks/>
            </p:cNvSpPr>
            <p:nvPr/>
          </p:nvSpPr>
          <p:spPr bwMode="auto">
            <a:xfrm>
              <a:off x="2055813" y="3409950"/>
              <a:ext cx="898525" cy="709613"/>
            </a:xfrm>
            <a:custGeom>
              <a:avLst/>
              <a:gdLst/>
              <a:ahLst/>
              <a:cxnLst>
                <a:cxn ang="0">
                  <a:pos x="15" y="275"/>
                </a:cxn>
                <a:cxn ang="0">
                  <a:pos x="47" y="285"/>
                </a:cxn>
                <a:cxn ang="0">
                  <a:pos x="77" y="272"/>
                </a:cxn>
                <a:cxn ang="0">
                  <a:pos x="365" y="272"/>
                </a:cxn>
                <a:cxn ang="0">
                  <a:pos x="365" y="58"/>
                </a:cxn>
                <a:cxn ang="0">
                  <a:pos x="352" y="58"/>
                </a:cxn>
                <a:cxn ang="0">
                  <a:pos x="352" y="46"/>
                </a:cxn>
                <a:cxn ang="0">
                  <a:pos x="337" y="46"/>
                </a:cxn>
                <a:cxn ang="0">
                  <a:pos x="337" y="22"/>
                </a:cxn>
                <a:cxn ang="0">
                  <a:pos x="333" y="22"/>
                </a:cxn>
                <a:cxn ang="0">
                  <a:pos x="333" y="18"/>
                </a:cxn>
                <a:cxn ang="0">
                  <a:pos x="315" y="18"/>
                </a:cxn>
                <a:cxn ang="0">
                  <a:pos x="315" y="14"/>
                </a:cxn>
                <a:cxn ang="0">
                  <a:pos x="297" y="14"/>
                </a:cxn>
                <a:cxn ang="0">
                  <a:pos x="283" y="0"/>
                </a:cxn>
                <a:cxn ang="0">
                  <a:pos x="91" y="0"/>
                </a:cxn>
                <a:cxn ang="0">
                  <a:pos x="66" y="47"/>
                </a:cxn>
                <a:cxn ang="0">
                  <a:pos x="21" y="47"/>
                </a:cxn>
                <a:cxn ang="0">
                  <a:pos x="21" y="57"/>
                </a:cxn>
                <a:cxn ang="0">
                  <a:pos x="10" y="70"/>
                </a:cxn>
                <a:cxn ang="0">
                  <a:pos x="15" y="75"/>
                </a:cxn>
                <a:cxn ang="0">
                  <a:pos x="15" y="97"/>
                </a:cxn>
                <a:cxn ang="0">
                  <a:pos x="23" y="100"/>
                </a:cxn>
                <a:cxn ang="0">
                  <a:pos x="14" y="116"/>
                </a:cxn>
                <a:cxn ang="0">
                  <a:pos x="18" y="135"/>
                </a:cxn>
                <a:cxn ang="0">
                  <a:pos x="8" y="149"/>
                </a:cxn>
                <a:cxn ang="0">
                  <a:pos x="30" y="169"/>
                </a:cxn>
                <a:cxn ang="0">
                  <a:pos x="17" y="196"/>
                </a:cxn>
                <a:cxn ang="0">
                  <a:pos x="2" y="197"/>
                </a:cxn>
                <a:cxn ang="0">
                  <a:pos x="6" y="223"/>
                </a:cxn>
                <a:cxn ang="0">
                  <a:pos x="20" y="235"/>
                </a:cxn>
                <a:cxn ang="0">
                  <a:pos x="11" y="249"/>
                </a:cxn>
                <a:cxn ang="0">
                  <a:pos x="5" y="276"/>
                </a:cxn>
                <a:cxn ang="0">
                  <a:pos x="15" y="275"/>
                </a:cxn>
              </a:cxnLst>
              <a:rect l="0" t="0" r="r" b="b"/>
              <a:pathLst>
                <a:path w="365" h="288">
                  <a:moveTo>
                    <a:pt x="15" y="275"/>
                  </a:moveTo>
                  <a:cubicBezTo>
                    <a:pt x="28" y="279"/>
                    <a:pt x="33" y="288"/>
                    <a:pt x="47" y="285"/>
                  </a:cubicBezTo>
                  <a:cubicBezTo>
                    <a:pt x="61" y="282"/>
                    <a:pt x="65" y="272"/>
                    <a:pt x="77" y="272"/>
                  </a:cubicBezTo>
                  <a:cubicBezTo>
                    <a:pt x="89" y="272"/>
                    <a:pt x="365" y="272"/>
                    <a:pt x="365" y="272"/>
                  </a:cubicBezTo>
                  <a:cubicBezTo>
                    <a:pt x="365" y="58"/>
                    <a:pt x="365" y="58"/>
                    <a:pt x="365" y="58"/>
                  </a:cubicBezTo>
                  <a:cubicBezTo>
                    <a:pt x="352" y="58"/>
                    <a:pt x="352" y="58"/>
                    <a:pt x="352" y="58"/>
                  </a:cubicBezTo>
                  <a:cubicBezTo>
                    <a:pt x="352" y="46"/>
                    <a:pt x="352" y="46"/>
                    <a:pt x="352" y="46"/>
                  </a:cubicBezTo>
                  <a:cubicBezTo>
                    <a:pt x="337" y="46"/>
                    <a:pt x="337" y="46"/>
                    <a:pt x="337" y="46"/>
                  </a:cubicBezTo>
                  <a:cubicBezTo>
                    <a:pt x="337" y="22"/>
                    <a:pt x="337" y="22"/>
                    <a:pt x="337" y="22"/>
                  </a:cubicBezTo>
                  <a:cubicBezTo>
                    <a:pt x="333" y="22"/>
                    <a:pt x="333" y="22"/>
                    <a:pt x="333" y="22"/>
                  </a:cubicBezTo>
                  <a:cubicBezTo>
                    <a:pt x="333" y="18"/>
                    <a:pt x="333" y="18"/>
                    <a:pt x="333" y="18"/>
                  </a:cubicBezTo>
                  <a:cubicBezTo>
                    <a:pt x="315" y="18"/>
                    <a:pt x="315" y="18"/>
                    <a:pt x="315" y="18"/>
                  </a:cubicBezTo>
                  <a:cubicBezTo>
                    <a:pt x="315" y="14"/>
                    <a:pt x="315" y="14"/>
                    <a:pt x="315" y="14"/>
                  </a:cubicBezTo>
                  <a:cubicBezTo>
                    <a:pt x="297" y="14"/>
                    <a:pt x="297" y="14"/>
                    <a:pt x="297" y="14"/>
                  </a:cubicBezTo>
                  <a:cubicBezTo>
                    <a:pt x="283" y="0"/>
                    <a:pt x="283" y="0"/>
                    <a:pt x="283" y="0"/>
                  </a:cubicBezTo>
                  <a:cubicBezTo>
                    <a:pt x="91" y="0"/>
                    <a:pt x="91" y="0"/>
                    <a:pt x="91" y="0"/>
                  </a:cubicBezTo>
                  <a:cubicBezTo>
                    <a:pt x="66" y="47"/>
                    <a:pt x="66" y="47"/>
                    <a:pt x="66" y="47"/>
                  </a:cubicBezTo>
                  <a:cubicBezTo>
                    <a:pt x="21" y="47"/>
                    <a:pt x="21" y="47"/>
                    <a:pt x="21" y="47"/>
                  </a:cubicBezTo>
                  <a:cubicBezTo>
                    <a:pt x="21" y="57"/>
                    <a:pt x="21" y="57"/>
                    <a:pt x="21" y="57"/>
                  </a:cubicBezTo>
                  <a:cubicBezTo>
                    <a:pt x="10" y="70"/>
                    <a:pt x="10" y="70"/>
                    <a:pt x="10" y="70"/>
                  </a:cubicBezTo>
                  <a:cubicBezTo>
                    <a:pt x="15" y="75"/>
                    <a:pt x="15" y="75"/>
                    <a:pt x="15" y="75"/>
                  </a:cubicBezTo>
                  <a:cubicBezTo>
                    <a:pt x="15" y="97"/>
                    <a:pt x="15" y="97"/>
                    <a:pt x="15" y="97"/>
                  </a:cubicBezTo>
                  <a:cubicBezTo>
                    <a:pt x="19" y="97"/>
                    <a:pt x="23" y="98"/>
                    <a:pt x="23" y="100"/>
                  </a:cubicBezTo>
                  <a:cubicBezTo>
                    <a:pt x="22" y="103"/>
                    <a:pt x="13" y="108"/>
                    <a:pt x="14" y="116"/>
                  </a:cubicBezTo>
                  <a:cubicBezTo>
                    <a:pt x="14" y="124"/>
                    <a:pt x="24" y="129"/>
                    <a:pt x="18" y="135"/>
                  </a:cubicBezTo>
                  <a:cubicBezTo>
                    <a:pt x="12" y="141"/>
                    <a:pt x="6" y="144"/>
                    <a:pt x="8" y="149"/>
                  </a:cubicBezTo>
                  <a:cubicBezTo>
                    <a:pt x="11" y="154"/>
                    <a:pt x="28" y="161"/>
                    <a:pt x="30" y="169"/>
                  </a:cubicBezTo>
                  <a:cubicBezTo>
                    <a:pt x="31" y="177"/>
                    <a:pt x="26" y="196"/>
                    <a:pt x="17" y="196"/>
                  </a:cubicBezTo>
                  <a:cubicBezTo>
                    <a:pt x="7" y="196"/>
                    <a:pt x="4" y="191"/>
                    <a:pt x="2" y="197"/>
                  </a:cubicBezTo>
                  <a:cubicBezTo>
                    <a:pt x="0" y="202"/>
                    <a:pt x="0" y="219"/>
                    <a:pt x="6" y="223"/>
                  </a:cubicBezTo>
                  <a:cubicBezTo>
                    <a:pt x="12" y="227"/>
                    <a:pt x="19" y="227"/>
                    <a:pt x="20" y="235"/>
                  </a:cubicBezTo>
                  <a:cubicBezTo>
                    <a:pt x="21" y="243"/>
                    <a:pt x="18" y="247"/>
                    <a:pt x="11" y="249"/>
                  </a:cubicBezTo>
                  <a:cubicBezTo>
                    <a:pt x="6" y="251"/>
                    <a:pt x="5" y="264"/>
                    <a:pt x="5" y="276"/>
                  </a:cubicBezTo>
                  <a:cubicBezTo>
                    <a:pt x="8" y="275"/>
                    <a:pt x="12" y="274"/>
                    <a:pt x="15" y="275"/>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150" name="Group 149"/>
          <p:cNvGrpSpPr/>
          <p:nvPr/>
        </p:nvGrpSpPr>
        <p:grpSpPr>
          <a:xfrm>
            <a:off x="3309703" y="3978406"/>
            <a:ext cx="1808649" cy="1803779"/>
            <a:chOff x="3082925" y="3916363"/>
            <a:chExt cx="2222501" cy="2089150"/>
          </a:xfrm>
          <a:solidFill>
            <a:srgbClr val="0070C0"/>
          </a:solidFill>
        </p:grpSpPr>
        <p:sp>
          <p:nvSpPr>
            <p:cNvPr id="151" name="Freeform 18"/>
            <p:cNvSpPr>
              <a:spLocks/>
            </p:cNvSpPr>
            <p:nvPr/>
          </p:nvSpPr>
          <p:spPr bwMode="auto">
            <a:xfrm>
              <a:off x="3189288" y="3916363"/>
              <a:ext cx="539750" cy="725488"/>
            </a:xfrm>
            <a:custGeom>
              <a:avLst/>
              <a:gdLst/>
              <a:ahLst/>
              <a:cxnLst>
                <a:cxn ang="0">
                  <a:pos x="77" y="285"/>
                </a:cxn>
                <a:cxn ang="0">
                  <a:pos x="82" y="265"/>
                </a:cxn>
                <a:cxn ang="0">
                  <a:pos x="98" y="262"/>
                </a:cxn>
                <a:cxn ang="0">
                  <a:pos x="105" y="259"/>
                </a:cxn>
                <a:cxn ang="0">
                  <a:pos x="177" y="259"/>
                </a:cxn>
                <a:cxn ang="0">
                  <a:pos x="177" y="242"/>
                </a:cxn>
                <a:cxn ang="0">
                  <a:pos x="203" y="242"/>
                </a:cxn>
                <a:cxn ang="0">
                  <a:pos x="203" y="216"/>
                </a:cxn>
                <a:cxn ang="0">
                  <a:pos x="207" y="196"/>
                </a:cxn>
                <a:cxn ang="0">
                  <a:pos x="219" y="187"/>
                </a:cxn>
                <a:cxn ang="0">
                  <a:pos x="219" y="135"/>
                </a:cxn>
                <a:cxn ang="0">
                  <a:pos x="202" y="118"/>
                </a:cxn>
                <a:cxn ang="0">
                  <a:pos x="202" y="82"/>
                </a:cxn>
                <a:cxn ang="0">
                  <a:pos x="189" y="82"/>
                </a:cxn>
                <a:cxn ang="0">
                  <a:pos x="189" y="59"/>
                </a:cxn>
                <a:cxn ang="0">
                  <a:pos x="166" y="35"/>
                </a:cxn>
                <a:cxn ang="0">
                  <a:pos x="166" y="18"/>
                </a:cxn>
                <a:cxn ang="0">
                  <a:pos x="146" y="18"/>
                </a:cxn>
                <a:cxn ang="0">
                  <a:pos x="129" y="7"/>
                </a:cxn>
                <a:cxn ang="0">
                  <a:pos x="117" y="0"/>
                </a:cxn>
                <a:cxn ang="0">
                  <a:pos x="108" y="9"/>
                </a:cxn>
                <a:cxn ang="0">
                  <a:pos x="101" y="20"/>
                </a:cxn>
                <a:cxn ang="0">
                  <a:pos x="89" y="22"/>
                </a:cxn>
                <a:cxn ang="0">
                  <a:pos x="73" y="29"/>
                </a:cxn>
                <a:cxn ang="0">
                  <a:pos x="70" y="48"/>
                </a:cxn>
                <a:cxn ang="0">
                  <a:pos x="51" y="61"/>
                </a:cxn>
                <a:cxn ang="0">
                  <a:pos x="41" y="55"/>
                </a:cxn>
                <a:cxn ang="0">
                  <a:pos x="14" y="55"/>
                </a:cxn>
                <a:cxn ang="0">
                  <a:pos x="14" y="228"/>
                </a:cxn>
                <a:cxn ang="0">
                  <a:pos x="20" y="244"/>
                </a:cxn>
                <a:cxn ang="0">
                  <a:pos x="11" y="258"/>
                </a:cxn>
                <a:cxn ang="0">
                  <a:pos x="5" y="266"/>
                </a:cxn>
                <a:cxn ang="0">
                  <a:pos x="8" y="275"/>
                </a:cxn>
                <a:cxn ang="0">
                  <a:pos x="2" y="287"/>
                </a:cxn>
                <a:cxn ang="0">
                  <a:pos x="1" y="294"/>
                </a:cxn>
                <a:cxn ang="0">
                  <a:pos x="69" y="294"/>
                </a:cxn>
                <a:cxn ang="0">
                  <a:pos x="69" y="285"/>
                </a:cxn>
                <a:cxn ang="0">
                  <a:pos x="77" y="285"/>
                </a:cxn>
              </a:cxnLst>
              <a:rect l="0" t="0" r="r" b="b"/>
              <a:pathLst>
                <a:path w="219" h="294">
                  <a:moveTo>
                    <a:pt x="77" y="285"/>
                  </a:moveTo>
                  <a:cubicBezTo>
                    <a:pt x="77" y="285"/>
                    <a:pt x="78" y="274"/>
                    <a:pt x="82" y="265"/>
                  </a:cubicBezTo>
                  <a:cubicBezTo>
                    <a:pt x="86" y="256"/>
                    <a:pt x="96" y="262"/>
                    <a:pt x="98" y="262"/>
                  </a:cubicBezTo>
                  <a:cubicBezTo>
                    <a:pt x="100" y="263"/>
                    <a:pt x="100" y="259"/>
                    <a:pt x="105" y="259"/>
                  </a:cubicBezTo>
                  <a:cubicBezTo>
                    <a:pt x="110" y="259"/>
                    <a:pt x="177" y="259"/>
                    <a:pt x="177" y="259"/>
                  </a:cubicBezTo>
                  <a:cubicBezTo>
                    <a:pt x="177" y="242"/>
                    <a:pt x="177" y="242"/>
                    <a:pt x="177" y="242"/>
                  </a:cubicBezTo>
                  <a:cubicBezTo>
                    <a:pt x="203" y="242"/>
                    <a:pt x="203" y="242"/>
                    <a:pt x="203" y="242"/>
                  </a:cubicBezTo>
                  <a:cubicBezTo>
                    <a:pt x="203" y="242"/>
                    <a:pt x="203" y="222"/>
                    <a:pt x="203" y="216"/>
                  </a:cubicBezTo>
                  <a:cubicBezTo>
                    <a:pt x="203" y="211"/>
                    <a:pt x="207" y="204"/>
                    <a:pt x="207" y="196"/>
                  </a:cubicBezTo>
                  <a:cubicBezTo>
                    <a:pt x="208" y="189"/>
                    <a:pt x="219" y="187"/>
                    <a:pt x="219" y="187"/>
                  </a:cubicBezTo>
                  <a:cubicBezTo>
                    <a:pt x="219" y="135"/>
                    <a:pt x="219" y="135"/>
                    <a:pt x="219" y="135"/>
                  </a:cubicBezTo>
                  <a:cubicBezTo>
                    <a:pt x="202" y="118"/>
                    <a:pt x="202" y="118"/>
                    <a:pt x="202" y="118"/>
                  </a:cubicBezTo>
                  <a:cubicBezTo>
                    <a:pt x="202" y="82"/>
                    <a:pt x="202" y="82"/>
                    <a:pt x="202" y="82"/>
                  </a:cubicBezTo>
                  <a:cubicBezTo>
                    <a:pt x="189" y="82"/>
                    <a:pt x="189" y="82"/>
                    <a:pt x="189" y="82"/>
                  </a:cubicBezTo>
                  <a:cubicBezTo>
                    <a:pt x="189" y="59"/>
                    <a:pt x="189" y="59"/>
                    <a:pt x="189" y="59"/>
                  </a:cubicBezTo>
                  <a:cubicBezTo>
                    <a:pt x="166" y="35"/>
                    <a:pt x="166" y="35"/>
                    <a:pt x="166" y="35"/>
                  </a:cubicBezTo>
                  <a:cubicBezTo>
                    <a:pt x="166" y="18"/>
                    <a:pt x="166" y="18"/>
                    <a:pt x="166" y="18"/>
                  </a:cubicBezTo>
                  <a:cubicBezTo>
                    <a:pt x="155" y="18"/>
                    <a:pt x="147" y="18"/>
                    <a:pt x="146" y="18"/>
                  </a:cubicBezTo>
                  <a:cubicBezTo>
                    <a:pt x="143" y="18"/>
                    <a:pt x="134" y="6"/>
                    <a:pt x="129" y="7"/>
                  </a:cubicBezTo>
                  <a:cubicBezTo>
                    <a:pt x="125" y="7"/>
                    <a:pt x="122" y="0"/>
                    <a:pt x="117" y="0"/>
                  </a:cubicBezTo>
                  <a:cubicBezTo>
                    <a:pt x="112" y="0"/>
                    <a:pt x="111" y="6"/>
                    <a:pt x="108" y="9"/>
                  </a:cubicBezTo>
                  <a:cubicBezTo>
                    <a:pt x="105" y="11"/>
                    <a:pt x="102" y="12"/>
                    <a:pt x="101" y="20"/>
                  </a:cubicBezTo>
                  <a:cubicBezTo>
                    <a:pt x="99" y="27"/>
                    <a:pt x="95" y="22"/>
                    <a:pt x="89" y="22"/>
                  </a:cubicBezTo>
                  <a:cubicBezTo>
                    <a:pt x="82" y="22"/>
                    <a:pt x="76" y="25"/>
                    <a:pt x="73" y="29"/>
                  </a:cubicBezTo>
                  <a:cubicBezTo>
                    <a:pt x="70" y="32"/>
                    <a:pt x="72" y="35"/>
                    <a:pt x="70" y="48"/>
                  </a:cubicBezTo>
                  <a:cubicBezTo>
                    <a:pt x="69" y="60"/>
                    <a:pt x="58" y="60"/>
                    <a:pt x="51" y="61"/>
                  </a:cubicBezTo>
                  <a:cubicBezTo>
                    <a:pt x="44" y="61"/>
                    <a:pt x="45" y="55"/>
                    <a:pt x="41" y="55"/>
                  </a:cubicBezTo>
                  <a:cubicBezTo>
                    <a:pt x="39" y="55"/>
                    <a:pt x="28" y="55"/>
                    <a:pt x="14" y="55"/>
                  </a:cubicBezTo>
                  <a:cubicBezTo>
                    <a:pt x="14" y="122"/>
                    <a:pt x="14" y="224"/>
                    <a:pt x="14" y="228"/>
                  </a:cubicBezTo>
                  <a:cubicBezTo>
                    <a:pt x="14" y="234"/>
                    <a:pt x="19" y="240"/>
                    <a:pt x="20" y="244"/>
                  </a:cubicBezTo>
                  <a:cubicBezTo>
                    <a:pt x="21" y="248"/>
                    <a:pt x="12" y="253"/>
                    <a:pt x="11" y="258"/>
                  </a:cubicBezTo>
                  <a:cubicBezTo>
                    <a:pt x="11" y="262"/>
                    <a:pt x="7" y="264"/>
                    <a:pt x="5" y="266"/>
                  </a:cubicBezTo>
                  <a:cubicBezTo>
                    <a:pt x="4" y="269"/>
                    <a:pt x="7" y="272"/>
                    <a:pt x="8" y="275"/>
                  </a:cubicBezTo>
                  <a:cubicBezTo>
                    <a:pt x="9" y="278"/>
                    <a:pt x="7" y="280"/>
                    <a:pt x="2" y="287"/>
                  </a:cubicBezTo>
                  <a:cubicBezTo>
                    <a:pt x="0" y="288"/>
                    <a:pt x="0" y="291"/>
                    <a:pt x="1" y="294"/>
                  </a:cubicBezTo>
                  <a:cubicBezTo>
                    <a:pt x="69" y="294"/>
                    <a:pt x="69" y="294"/>
                    <a:pt x="69" y="294"/>
                  </a:cubicBezTo>
                  <a:cubicBezTo>
                    <a:pt x="69" y="285"/>
                    <a:pt x="69" y="285"/>
                    <a:pt x="69" y="285"/>
                  </a:cubicBezTo>
                  <a:lnTo>
                    <a:pt x="77" y="285"/>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52" name="Freeform 19"/>
            <p:cNvSpPr>
              <a:spLocks/>
            </p:cNvSpPr>
            <p:nvPr/>
          </p:nvSpPr>
          <p:spPr bwMode="auto">
            <a:xfrm>
              <a:off x="3359150" y="4119563"/>
              <a:ext cx="952500" cy="774700"/>
            </a:xfrm>
            <a:custGeom>
              <a:avLst/>
              <a:gdLst/>
              <a:ahLst/>
              <a:cxnLst>
                <a:cxn ang="0">
                  <a:pos x="385" y="245"/>
                </a:cxn>
                <a:cxn ang="0">
                  <a:pos x="378" y="231"/>
                </a:cxn>
                <a:cxn ang="0">
                  <a:pos x="366" y="223"/>
                </a:cxn>
                <a:cxn ang="0">
                  <a:pos x="356" y="198"/>
                </a:cxn>
                <a:cxn ang="0">
                  <a:pos x="365" y="186"/>
                </a:cxn>
                <a:cxn ang="0">
                  <a:pos x="355" y="158"/>
                </a:cxn>
                <a:cxn ang="0">
                  <a:pos x="360" y="130"/>
                </a:cxn>
                <a:cxn ang="0">
                  <a:pos x="363" y="102"/>
                </a:cxn>
                <a:cxn ang="0">
                  <a:pos x="363" y="77"/>
                </a:cxn>
                <a:cxn ang="0">
                  <a:pos x="352" y="49"/>
                </a:cxn>
                <a:cxn ang="0">
                  <a:pos x="330" y="17"/>
                </a:cxn>
                <a:cxn ang="0">
                  <a:pos x="335" y="5"/>
                </a:cxn>
                <a:cxn ang="0">
                  <a:pos x="331" y="0"/>
                </a:cxn>
                <a:cxn ang="0">
                  <a:pos x="133" y="0"/>
                </a:cxn>
                <a:cxn ang="0">
                  <a:pos x="133" y="36"/>
                </a:cxn>
                <a:cxn ang="0">
                  <a:pos x="150" y="53"/>
                </a:cxn>
                <a:cxn ang="0">
                  <a:pos x="150" y="105"/>
                </a:cxn>
                <a:cxn ang="0">
                  <a:pos x="138" y="114"/>
                </a:cxn>
                <a:cxn ang="0">
                  <a:pos x="134" y="134"/>
                </a:cxn>
                <a:cxn ang="0">
                  <a:pos x="134" y="160"/>
                </a:cxn>
                <a:cxn ang="0">
                  <a:pos x="108" y="160"/>
                </a:cxn>
                <a:cxn ang="0">
                  <a:pos x="108" y="177"/>
                </a:cxn>
                <a:cxn ang="0">
                  <a:pos x="36" y="177"/>
                </a:cxn>
                <a:cxn ang="0">
                  <a:pos x="29" y="180"/>
                </a:cxn>
                <a:cxn ang="0">
                  <a:pos x="13" y="183"/>
                </a:cxn>
                <a:cxn ang="0">
                  <a:pos x="8" y="203"/>
                </a:cxn>
                <a:cxn ang="0">
                  <a:pos x="0" y="203"/>
                </a:cxn>
                <a:cxn ang="0">
                  <a:pos x="0" y="212"/>
                </a:cxn>
                <a:cxn ang="0">
                  <a:pos x="116" y="212"/>
                </a:cxn>
                <a:cxn ang="0">
                  <a:pos x="116" y="235"/>
                </a:cxn>
                <a:cxn ang="0">
                  <a:pos x="153" y="235"/>
                </a:cxn>
                <a:cxn ang="0">
                  <a:pos x="153" y="283"/>
                </a:cxn>
                <a:cxn ang="0">
                  <a:pos x="163" y="283"/>
                </a:cxn>
                <a:cxn ang="0">
                  <a:pos x="163" y="297"/>
                </a:cxn>
                <a:cxn ang="0">
                  <a:pos x="168" y="297"/>
                </a:cxn>
                <a:cxn ang="0">
                  <a:pos x="168" y="315"/>
                </a:cxn>
                <a:cxn ang="0">
                  <a:pos x="178" y="310"/>
                </a:cxn>
                <a:cxn ang="0">
                  <a:pos x="191" y="292"/>
                </a:cxn>
                <a:cxn ang="0">
                  <a:pos x="198" y="277"/>
                </a:cxn>
                <a:cxn ang="0">
                  <a:pos x="213" y="268"/>
                </a:cxn>
                <a:cxn ang="0">
                  <a:pos x="225" y="276"/>
                </a:cxn>
                <a:cxn ang="0">
                  <a:pos x="236" y="274"/>
                </a:cxn>
                <a:cxn ang="0">
                  <a:pos x="248" y="269"/>
                </a:cxn>
                <a:cxn ang="0">
                  <a:pos x="247" y="260"/>
                </a:cxn>
                <a:cxn ang="0">
                  <a:pos x="264" y="254"/>
                </a:cxn>
                <a:cxn ang="0">
                  <a:pos x="297" y="245"/>
                </a:cxn>
                <a:cxn ang="0">
                  <a:pos x="336" y="257"/>
                </a:cxn>
                <a:cxn ang="0">
                  <a:pos x="387" y="256"/>
                </a:cxn>
                <a:cxn ang="0">
                  <a:pos x="385" y="245"/>
                </a:cxn>
              </a:cxnLst>
              <a:rect l="0" t="0" r="r" b="b"/>
              <a:pathLst>
                <a:path w="387" h="315">
                  <a:moveTo>
                    <a:pt x="385" y="245"/>
                  </a:moveTo>
                  <a:cubicBezTo>
                    <a:pt x="385" y="234"/>
                    <a:pt x="381" y="239"/>
                    <a:pt x="378" y="231"/>
                  </a:cubicBezTo>
                  <a:cubicBezTo>
                    <a:pt x="375" y="223"/>
                    <a:pt x="367" y="232"/>
                    <a:pt x="366" y="223"/>
                  </a:cubicBezTo>
                  <a:cubicBezTo>
                    <a:pt x="364" y="214"/>
                    <a:pt x="354" y="203"/>
                    <a:pt x="356" y="198"/>
                  </a:cubicBezTo>
                  <a:cubicBezTo>
                    <a:pt x="358" y="193"/>
                    <a:pt x="365" y="193"/>
                    <a:pt x="365" y="186"/>
                  </a:cubicBezTo>
                  <a:cubicBezTo>
                    <a:pt x="365" y="180"/>
                    <a:pt x="352" y="165"/>
                    <a:pt x="355" y="158"/>
                  </a:cubicBezTo>
                  <a:cubicBezTo>
                    <a:pt x="359" y="151"/>
                    <a:pt x="356" y="137"/>
                    <a:pt x="360" y="130"/>
                  </a:cubicBezTo>
                  <a:cubicBezTo>
                    <a:pt x="363" y="124"/>
                    <a:pt x="358" y="105"/>
                    <a:pt x="363" y="102"/>
                  </a:cubicBezTo>
                  <a:cubicBezTo>
                    <a:pt x="368" y="98"/>
                    <a:pt x="370" y="93"/>
                    <a:pt x="363" y="77"/>
                  </a:cubicBezTo>
                  <a:cubicBezTo>
                    <a:pt x="356" y="61"/>
                    <a:pt x="351" y="63"/>
                    <a:pt x="352" y="49"/>
                  </a:cubicBezTo>
                  <a:cubicBezTo>
                    <a:pt x="353" y="36"/>
                    <a:pt x="325" y="25"/>
                    <a:pt x="330" y="17"/>
                  </a:cubicBezTo>
                  <a:cubicBezTo>
                    <a:pt x="336" y="10"/>
                    <a:pt x="339" y="10"/>
                    <a:pt x="335" y="5"/>
                  </a:cubicBezTo>
                  <a:cubicBezTo>
                    <a:pt x="334" y="3"/>
                    <a:pt x="332" y="1"/>
                    <a:pt x="331" y="0"/>
                  </a:cubicBezTo>
                  <a:cubicBezTo>
                    <a:pt x="133" y="0"/>
                    <a:pt x="133" y="0"/>
                    <a:pt x="133" y="0"/>
                  </a:cubicBezTo>
                  <a:cubicBezTo>
                    <a:pt x="133" y="36"/>
                    <a:pt x="133" y="36"/>
                    <a:pt x="133" y="36"/>
                  </a:cubicBezTo>
                  <a:cubicBezTo>
                    <a:pt x="150" y="53"/>
                    <a:pt x="150" y="53"/>
                    <a:pt x="150" y="53"/>
                  </a:cubicBezTo>
                  <a:cubicBezTo>
                    <a:pt x="150" y="105"/>
                    <a:pt x="150" y="105"/>
                    <a:pt x="150" y="105"/>
                  </a:cubicBezTo>
                  <a:cubicBezTo>
                    <a:pt x="150" y="105"/>
                    <a:pt x="139" y="107"/>
                    <a:pt x="138" y="114"/>
                  </a:cubicBezTo>
                  <a:cubicBezTo>
                    <a:pt x="138" y="122"/>
                    <a:pt x="134" y="129"/>
                    <a:pt x="134" y="134"/>
                  </a:cubicBezTo>
                  <a:cubicBezTo>
                    <a:pt x="134" y="140"/>
                    <a:pt x="134" y="160"/>
                    <a:pt x="134" y="160"/>
                  </a:cubicBezTo>
                  <a:cubicBezTo>
                    <a:pt x="108" y="160"/>
                    <a:pt x="108" y="160"/>
                    <a:pt x="108" y="160"/>
                  </a:cubicBezTo>
                  <a:cubicBezTo>
                    <a:pt x="108" y="177"/>
                    <a:pt x="108" y="177"/>
                    <a:pt x="108" y="177"/>
                  </a:cubicBezTo>
                  <a:cubicBezTo>
                    <a:pt x="108" y="177"/>
                    <a:pt x="41" y="177"/>
                    <a:pt x="36" y="177"/>
                  </a:cubicBezTo>
                  <a:cubicBezTo>
                    <a:pt x="31" y="177"/>
                    <a:pt x="31" y="181"/>
                    <a:pt x="29" y="180"/>
                  </a:cubicBezTo>
                  <a:cubicBezTo>
                    <a:pt x="27" y="180"/>
                    <a:pt x="17" y="174"/>
                    <a:pt x="13" y="183"/>
                  </a:cubicBezTo>
                  <a:cubicBezTo>
                    <a:pt x="9" y="192"/>
                    <a:pt x="8" y="203"/>
                    <a:pt x="8" y="203"/>
                  </a:cubicBezTo>
                  <a:cubicBezTo>
                    <a:pt x="0" y="203"/>
                    <a:pt x="0" y="203"/>
                    <a:pt x="0" y="203"/>
                  </a:cubicBezTo>
                  <a:cubicBezTo>
                    <a:pt x="0" y="212"/>
                    <a:pt x="0" y="212"/>
                    <a:pt x="0" y="212"/>
                  </a:cubicBezTo>
                  <a:cubicBezTo>
                    <a:pt x="116" y="212"/>
                    <a:pt x="116" y="212"/>
                    <a:pt x="116" y="212"/>
                  </a:cubicBezTo>
                  <a:cubicBezTo>
                    <a:pt x="116" y="235"/>
                    <a:pt x="116" y="235"/>
                    <a:pt x="116" y="235"/>
                  </a:cubicBezTo>
                  <a:cubicBezTo>
                    <a:pt x="153" y="235"/>
                    <a:pt x="153" y="235"/>
                    <a:pt x="153" y="235"/>
                  </a:cubicBezTo>
                  <a:cubicBezTo>
                    <a:pt x="153" y="283"/>
                    <a:pt x="153" y="283"/>
                    <a:pt x="153" y="283"/>
                  </a:cubicBezTo>
                  <a:cubicBezTo>
                    <a:pt x="163" y="283"/>
                    <a:pt x="163" y="283"/>
                    <a:pt x="163" y="283"/>
                  </a:cubicBezTo>
                  <a:cubicBezTo>
                    <a:pt x="163" y="297"/>
                    <a:pt x="163" y="297"/>
                    <a:pt x="163" y="297"/>
                  </a:cubicBezTo>
                  <a:cubicBezTo>
                    <a:pt x="168" y="297"/>
                    <a:pt x="168" y="297"/>
                    <a:pt x="168" y="297"/>
                  </a:cubicBezTo>
                  <a:cubicBezTo>
                    <a:pt x="168" y="315"/>
                    <a:pt x="168" y="315"/>
                    <a:pt x="168" y="315"/>
                  </a:cubicBezTo>
                  <a:cubicBezTo>
                    <a:pt x="172" y="314"/>
                    <a:pt x="177" y="313"/>
                    <a:pt x="178" y="310"/>
                  </a:cubicBezTo>
                  <a:cubicBezTo>
                    <a:pt x="181" y="306"/>
                    <a:pt x="185" y="297"/>
                    <a:pt x="191" y="292"/>
                  </a:cubicBezTo>
                  <a:cubicBezTo>
                    <a:pt x="197" y="288"/>
                    <a:pt x="196" y="282"/>
                    <a:pt x="198" y="277"/>
                  </a:cubicBezTo>
                  <a:cubicBezTo>
                    <a:pt x="201" y="272"/>
                    <a:pt x="211" y="270"/>
                    <a:pt x="213" y="268"/>
                  </a:cubicBezTo>
                  <a:cubicBezTo>
                    <a:pt x="215" y="266"/>
                    <a:pt x="218" y="277"/>
                    <a:pt x="225" y="276"/>
                  </a:cubicBezTo>
                  <a:cubicBezTo>
                    <a:pt x="232" y="276"/>
                    <a:pt x="230" y="274"/>
                    <a:pt x="236" y="274"/>
                  </a:cubicBezTo>
                  <a:cubicBezTo>
                    <a:pt x="239" y="274"/>
                    <a:pt x="244" y="271"/>
                    <a:pt x="248" y="269"/>
                  </a:cubicBezTo>
                  <a:cubicBezTo>
                    <a:pt x="247" y="266"/>
                    <a:pt x="247" y="263"/>
                    <a:pt x="247" y="260"/>
                  </a:cubicBezTo>
                  <a:cubicBezTo>
                    <a:pt x="249" y="247"/>
                    <a:pt x="257" y="251"/>
                    <a:pt x="264" y="254"/>
                  </a:cubicBezTo>
                  <a:cubicBezTo>
                    <a:pt x="270" y="258"/>
                    <a:pt x="288" y="245"/>
                    <a:pt x="297" y="245"/>
                  </a:cubicBezTo>
                  <a:cubicBezTo>
                    <a:pt x="306" y="245"/>
                    <a:pt x="327" y="258"/>
                    <a:pt x="336" y="257"/>
                  </a:cubicBezTo>
                  <a:cubicBezTo>
                    <a:pt x="343" y="257"/>
                    <a:pt x="368" y="255"/>
                    <a:pt x="387" y="256"/>
                  </a:cubicBezTo>
                  <a:cubicBezTo>
                    <a:pt x="385" y="252"/>
                    <a:pt x="385" y="248"/>
                    <a:pt x="385" y="245"/>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53" name="Freeform 20"/>
            <p:cNvSpPr>
              <a:spLocks/>
            </p:cNvSpPr>
            <p:nvPr/>
          </p:nvSpPr>
          <p:spPr bwMode="auto">
            <a:xfrm>
              <a:off x="3181350" y="4641850"/>
              <a:ext cx="592138" cy="585788"/>
            </a:xfrm>
            <a:custGeom>
              <a:avLst/>
              <a:gdLst/>
              <a:ahLst/>
              <a:cxnLst>
                <a:cxn ang="0">
                  <a:pos x="235" y="85"/>
                </a:cxn>
                <a:cxn ang="0">
                  <a:pos x="235" y="71"/>
                </a:cxn>
                <a:cxn ang="0">
                  <a:pos x="225" y="71"/>
                </a:cxn>
                <a:cxn ang="0">
                  <a:pos x="225" y="23"/>
                </a:cxn>
                <a:cxn ang="0">
                  <a:pos x="188" y="23"/>
                </a:cxn>
                <a:cxn ang="0">
                  <a:pos x="188" y="0"/>
                </a:cxn>
                <a:cxn ang="0">
                  <a:pos x="4" y="0"/>
                </a:cxn>
                <a:cxn ang="0">
                  <a:pos x="20" y="31"/>
                </a:cxn>
                <a:cxn ang="0">
                  <a:pos x="16" y="38"/>
                </a:cxn>
                <a:cxn ang="0">
                  <a:pos x="17" y="48"/>
                </a:cxn>
                <a:cxn ang="0">
                  <a:pos x="5" y="54"/>
                </a:cxn>
                <a:cxn ang="0">
                  <a:pos x="7" y="64"/>
                </a:cxn>
                <a:cxn ang="0">
                  <a:pos x="5" y="72"/>
                </a:cxn>
                <a:cxn ang="0">
                  <a:pos x="9" y="82"/>
                </a:cxn>
                <a:cxn ang="0">
                  <a:pos x="6" y="89"/>
                </a:cxn>
                <a:cxn ang="0">
                  <a:pos x="7" y="101"/>
                </a:cxn>
                <a:cxn ang="0">
                  <a:pos x="7" y="133"/>
                </a:cxn>
                <a:cxn ang="0">
                  <a:pos x="12" y="150"/>
                </a:cxn>
                <a:cxn ang="0">
                  <a:pos x="24" y="154"/>
                </a:cxn>
                <a:cxn ang="0">
                  <a:pos x="21" y="164"/>
                </a:cxn>
                <a:cxn ang="0">
                  <a:pos x="13" y="173"/>
                </a:cxn>
                <a:cxn ang="0">
                  <a:pos x="13" y="184"/>
                </a:cxn>
                <a:cxn ang="0">
                  <a:pos x="3" y="189"/>
                </a:cxn>
                <a:cxn ang="0">
                  <a:pos x="11" y="216"/>
                </a:cxn>
                <a:cxn ang="0">
                  <a:pos x="12" y="216"/>
                </a:cxn>
                <a:cxn ang="0">
                  <a:pos x="39" y="206"/>
                </a:cxn>
                <a:cxn ang="0">
                  <a:pos x="60" y="220"/>
                </a:cxn>
                <a:cxn ang="0">
                  <a:pos x="108" y="238"/>
                </a:cxn>
                <a:cxn ang="0">
                  <a:pos x="145" y="216"/>
                </a:cxn>
                <a:cxn ang="0">
                  <a:pos x="154" y="203"/>
                </a:cxn>
                <a:cxn ang="0">
                  <a:pos x="186" y="174"/>
                </a:cxn>
                <a:cxn ang="0">
                  <a:pos x="191" y="152"/>
                </a:cxn>
                <a:cxn ang="0">
                  <a:pos x="209" y="138"/>
                </a:cxn>
                <a:cxn ang="0">
                  <a:pos x="227" y="132"/>
                </a:cxn>
                <a:cxn ang="0">
                  <a:pos x="227" y="116"/>
                </a:cxn>
                <a:cxn ang="0">
                  <a:pos x="232" y="116"/>
                </a:cxn>
                <a:cxn ang="0">
                  <a:pos x="232" y="104"/>
                </a:cxn>
                <a:cxn ang="0">
                  <a:pos x="240" y="103"/>
                </a:cxn>
                <a:cxn ang="0">
                  <a:pos x="240" y="85"/>
                </a:cxn>
                <a:cxn ang="0">
                  <a:pos x="235" y="85"/>
                </a:cxn>
              </a:cxnLst>
              <a:rect l="0" t="0" r="r" b="b"/>
              <a:pathLst>
                <a:path w="240" h="238">
                  <a:moveTo>
                    <a:pt x="235" y="85"/>
                  </a:moveTo>
                  <a:cubicBezTo>
                    <a:pt x="235" y="71"/>
                    <a:pt x="235" y="71"/>
                    <a:pt x="235" y="71"/>
                  </a:cubicBezTo>
                  <a:cubicBezTo>
                    <a:pt x="225" y="71"/>
                    <a:pt x="225" y="71"/>
                    <a:pt x="225" y="71"/>
                  </a:cubicBezTo>
                  <a:cubicBezTo>
                    <a:pt x="225" y="23"/>
                    <a:pt x="225" y="23"/>
                    <a:pt x="225" y="23"/>
                  </a:cubicBezTo>
                  <a:cubicBezTo>
                    <a:pt x="188" y="23"/>
                    <a:pt x="188" y="23"/>
                    <a:pt x="188" y="23"/>
                  </a:cubicBezTo>
                  <a:cubicBezTo>
                    <a:pt x="188" y="0"/>
                    <a:pt x="188" y="0"/>
                    <a:pt x="188" y="0"/>
                  </a:cubicBezTo>
                  <a:cubicBezTo>
                    <a:pt x="4" y="0"/>
                    <a:pt x="4" y="0"/>
                    <a:pt x="4" y="0"/>
                  </a:cubicBezTo>
                  <a:cubicBezTo>
                    <a:pt x="6" y="10"/>
                    <a:pt x="18" y="27"/>
                    <a:pt x="20" y="31"/>
                  </a:cubicBezTo>
                  <a:cubicBezTo>
                    <a:pt x="22" y="35"/>
                    <a:pt x="17" y="35"/>
                    <a:pt x="16" y="38"/>
                  </a:cubicBezTo>
                  <a:cubicBezTo>
                    <a:pt x="14" y="40"/>
                    <a:pt x="16" y="44"/>
                    <a:pt x="17" y="48"/>
                  </a:cubicBezTo>
                  <a:cubicBezTo>
                    <a:pt x="18" y="52"/>
                    <a:pt x="10" y="51"/>
                    <a:pt x="5" y="54"/>
                  </a:cubicBezTo>
                  <a:cubicBezTo>
                    <a:pt x="0" y="57"/>
                    <a:pt x="6" y="56"/>
                    <a:pt x="7" y="64"/>
                  </a:cubicBezTo>
                  <a:cubicBezTo>
                    <a:pt x="9" y="71"/>
                    <a:pt x="3" y="68"/>
                    <a:pt x="5" y="72"/>
                  </a:cubicBezTo>
                  <a:cubicBezTo>
                    <a:pt x="6" y="75"/>
                    <a:pt x="9" y="77"/>
                    <a:pt x="9" y="82"/>
                  </a:cubicBezTo>
                  <a:cubicBezTo>
                    <a:pt x="10" y="86"/>
                    <a:pt x="8" y="84"/>
                    <a:pt x="6" y="89"/>
                  </a:cubicBezTo>
                  <a:cubicBezTo>
                    <a:pt x="4" y="93"/>
                    <a:pt x="7" y="94"/>
                    <a:pt x="7" y="101"/>
                  </a:cubicBezTo>
                  <a:cubicBezTo>
                    <a:pt x="7" y="109"/>
                    <a:pt x="8" y="124"/>
                    <a:pt x="7" y="133"/>
                  </a:cubicBezTo>
                  <a:cubicBezTo>
                    <a:pt x="5" y="142"/>
                    <a:pt x="7" y="139"/>
                    <a:pt x="12" y="150"/>
                  </a:cubicBezTo>
                  <a:cubicBezTo>
                    <a:pt x="17" y="161"/>
                    <a:pt x="20" y="147"/>
                    <a:pt x="24" y="154"/>
                  </a:cubicBezTo>
                  <a:cubicBezTo>
                    <a:pt x="28" y="161"/>
                    <a:pt x="21" y="158"/>
                    <a:pt x="21" y="164"/>
                  </a:cubicBezTo>
                  <a:cubicBezTo>
                    <a:pt x="21" y="170"/>
                    <a:pt x="15" y="170"/>
                    <a:pt x="13" y="173"/>
                  </a:cubicBezTo>
                  <a:cubicBezTo>
                    <a:pt x="11" y="176"/>
                    <a:pt x="15" y="179"/>
                    <a:pt x="13" y="184"/>
                  </a:cubicBezTo>
                  <a:cubicBezTo>
                    <a:pt x="12" y="189"/>
                    <a:pt x="6" y="185"/>
                    <a:pt x="3" y="189"/>
                  </a:cubicBezTo>
                  <a:cubicBezTo>
                    <a:pt x="1" y="192"/>
                    <a:pt x="5" y="203"/>
                    <a:pt x="11" y="216"/>
                  </a:cubicBezTo>
                  <a:cubicBezTo>
                    <a:pt x="11" y="216"/>
                    <a:pt x="12" y="216"/>
                    <a:pt x="12" y="216"/>
                  </a:cubicBezTo>
                  <a:cubicBezTo>
                    <a:pt x="24" y="215"/>
                    <a:pt x="35" y="209"/>
                    <a:pt x="39" y="206"/>
                  </a:cubicBezTo>
                  <a:cubicBezTo>
                    <a:pt x="43" y="202"/>
                    <a:pt x="54" y="212"/>
                    <a:pt x="60" y="220"/>
                  </a:cubicBezTo>
                  <a:cubicBezTo>
                    <a:pt x="67" y="228"/>
                    <a:pt x="98" y="238"/>
                    <a:pt x="108" y="238"/>
                  </a:cubicBezTo>
                  <a:cubicBezTo>
                    <a:pt x="119" y="238"/>
                    <a:pt x="137" y="225"/>
                    <a:pt x="145" y="216"/>
                  </a:cubicBezTo>
                  <a:cubicBezTo>
                    <a:pt x="153" y="208"/>
                    <a:pt x="144" y="207"/>
                    <a:pt x="154" y="203"/>
                  </a:cubicBezTo>
                  <a:cubicBezTo>
                    <a:pt x="163" y="199"/>
                    <a:pt x="184" y="181"/>
                    <a:pt x="186" y="174"/>
                  </a:cubicBezTo>
                  <a:cubicBezTo>
                    <a:pt x="189" y="166"/>
                    <a:pt x="186" y="156"/>
                    <a:pt x="191" y="152"/>
                  </a:cubicBezTo>
                  <a:cubicBezTo>
                    <a:pt x="196" y="148"/>
                    <a:pt x="208" y="140"/>
                    <a:pt x="209" y="138"/>
                  </a:cubicBezTo>
                  <a:cubicBezTo>
                    <a:pt x="210" y="136"/>
                    <a:pt x="227" y="139"/>
                    <a:pt x="227" y="132"/>
                  </a:cubicBezTo>
                  <a:cubicBezTo>
                    <a:pt x="227" y="126"/>
                    <a:pt x="227" y="116"/>
                    <a:pt x="227" y="116"/>
                  </a:cubicBezTo>
                  <a:cubicBezTo>
                    <a:pt x="232" y="116"/>
                    <a:pt x="232" y="116"/>
                    <a:pt x="232" y="116"/>
                  </a:cubicBezTo>
                  <a:cubicBezTo>
                    <a:pt x="232" y="104"/>
                    <a:pt x="232" y="104"/>
                    <a:pt x="232" y="104"/>
                  </a:cubicBezTo>
                  <a:cubicBezTo>
                    <a:pt x="232" y="104"/>
                    <a:pt x="236" y="104"/>
                    <a:pt x="240" y="103"/>
                  </a:cubicBezTo>
                  <a:cubicBezTo>
                    <a:pt x="240" y="85"/>
                    <a:pt x="240" y="85"/>
                    <a:pt x="240" y="85"/>
                  </a:cubicBezTo>
                  <a:lnTo>
                    <a:pt x="235" y="85"/>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54" name="Freeform 57"/>
            <p:cNvSpPr>
              <a:spLocks/>
            </p:cNvSpPr>
            <p:nvPr/>
          </p:nvSpPr>
          <p:spPr bwMode="auto">
            <a:xfrm>
              <a:off x="3613150" y="4773613"/>
              <a:ext cx="447675" cy="473075"/>
            </a:xfrm>
            <a:custGeom>
              <a:avLst/>
              <a:gdLst/>
              <a:ahLst/>
              <a:cxnLst>
                <a:cxn ang="0">
                  <a:pos x="11" y="132"/>
                </a:cxn>
                <a:cxn ang="0">
                  <a:pos x="21" y="133"/>
                </a:cxn>
                <a:cxn ang="0">
                  <a:pos x="38" y="133"/>
                </a:cxn>
                <a:cxn ang="0">
                  <a:pos x="51" y="144"/>
                </a:cxn>
                <a:cxn ang="0">
                  <a:pos x="91" y="144"/>
                </a:cxn>
                <a:cxn ang="0">
                  <a:pos x="103" y="168"/>
                </a:cxn>
                <a:cxn ang="0">
                  <a:pos x="150" y="192"/>
                </a:cxn>
                <a:cxn ang="0">
                  <a:pos x="163" y="164"/>
                </a:cxn>
                <a:cxn ang="0">
                  <a:pos x="178" y="127"/>
                </a:cxn>
                <a:cxn ang="0">
                  <a:pos x="176" y="111"/>
                </a:cxn>
                <a:cxn ang="0">
                  <a:pos x="149" y="109"/>
                </a:cxn>
                <a:cxn ang="0">
                  <a:pos x="154" y="94"/>
                </a:cxn>
                <a:cxn ang="0">
                  <a:pos x="163" y="86"/>
                </a:cxn>
                <a:cxn ang="0">
                  <a:pos x="153" y="62"/>
                </a:cxn>
                <a:cxn ang="0">
                  <a:pos x="163" y="40"/>
                </a:cxn>
                <a:cxn ang="0">
                  <a:pos x="153" y="23"/>
                </a:cxn>
                <a:cxn ang="0">
                  <a:pos x="145" y="3"/>
                </a:cxn>
                <a:cxn ang="0">
                  <a:pos x="133" y="8"/>
                </a:cxn>
                <a:cxn ang="0">
                  <a:pos x="122" y="10"/>
                </a:cxn>
                <a:cxn ang="0">
                  <a:pos x="110" y="2"/>
                </a:cxn>
                <a:cxn ang="0">
                  <a:pos x="95" y="11"/>
                </a:cxn>
                <a:cxn ang="0">
                  <a:pos x="88" y="26"/>
                </a:cxn>
                <a:cxn ang="0">
                  <a:pos x="75" y="44"/>
                </a:cxn>
                <a:cxn ang="0">
                  <a:pos x="57" y="50"/>
                </a:cxn>
                <a:cxn ang="0">
                  <a:pos x="57" y="62"/>
                </a:cxn>
                <a:cxn ang="0">
                  <a:pos x="52" y="62"/>
                </a:cxn>
                <a:cxn ang="0">
                  <a:pos x="52" y="78"/>
                </a:cxn>
                <a:cxn ang="0">
                  <a:pos x="34" y="84"/>
                </a:cxn>
                <a:cxn ang="0">
                  <a:pos x="16" y="98"/>
                </a:cxn>
                <a:cxn ang="0">
                  <a:pos x="11" y="120"/>
                </a:cxn>
                <a:cxn ang="0">
                  <a:pos x="0" y="133"/>
                </a:cxn>
                <a:cxn ang="0">
                  <a:pos x="11" y="132"/>
                </a:cxn>
              </a:cxnLst>
              <a:rect l="0" t="0" r="r" b="b"/>
              <a:pathLst>
                <a:path w="182" h="192">
                  <a:moveTo>
                    <a:pt x="11" y="132"/>
                  </a:moveTo>
                  <a:cubicBezTo>
                    <a:pt x="15" y="129"/>
                    <a:pt x="16" y="129"/>
                    <a:pt x="21" y="133"/>
                  </a:cubicBezTo>
                  <a:cubicBezTo>
                    <a:pt x="25" y="137"/>
                    <a:pt x="31" y="133"/>
                    <a:pt x="38" y="133"/>
                  </a:cubicBezTo>
                  <a:cubicBezTo>
                    <a:pt x="45" y="133"/>
                    <a:pt x="44" y="136"/>
                    <a:pt x="51" y="144"/>
                  </a:cubicBezTo>
                  <a:cubicBezTo>
                    <a:pt x="59" y="151"/>
                    <a:pt x="83" y="142"/>
                    <a:pt x="91" y="144"/>
                  </a:cubicBezTo>
                  <a:cubicBezTo>
                    <a:pt x="99" y="145"/>
                    <a:pt x="94" y="156"/>
                    <a:pt x="103" y="168"/>
                  </a:cubicBezTo>
                  <a:cubicBezTo>
                    <a:pt x="107" y="174"/>
                    <a:pt x="130" y="184"/>
                    <a:pt x="150" y="192"/>
                  </a:cubicBezTo>
                  <a:cubicBezTo>
                    <a:pt x="152" y="185"/>
                    <a:pt x="160" y="178"/>
                    <a:pt x="163" y="164"/>
                  </a:cubicBezTo>
                  <a:cubicBezTo>
                    <a:pt x="167" y="148"/>
                    <a:pt x="178" y="139"/>
                    <a:pt x="178" y="127"/>
                  </a:cubicBezTo>
                  <a:cubicBezTo>
                    <a:pt x="178" y="115"/>
                    <a:pt x="182" y="116"/>
                    <a:pt x="176" y="111"/>
                  </a:cubicBezTo>
                  <a:cubicBezTo>
                    <a:pt x="170" y="106"/>
                    <a:pt x="151" y="118"/>
                    <a:pt x="149" y="109"/>
                  </a:cubicBezTo>
                  <a:cubicBezTo>
                    <a:pt x="147" y="100"/>
                    <a:pt x="145" y="99"/>
                    <a:pt x="154" y="94"/>
                  </a:cubicBezTo>
                  <a:cubicBezTo>
                    <a:pt x="163" y="90"/>
                    <a:pt x="167" y="91"/>
                    <a:pt x="163" y="86"/>
                  </a:cubicBezTo>
                  <a:cubicBezTo>
                    <a:pt x="158" y="80"/>
                    <a:pt x="145" y="69"/>
                    <a:pt x="153" y="62"/>
                  </a:cubicBezTo>
                  <a:cubicBezTo>
                    <a:pt x="161" y="56"/>
                    <a:pt x="165" y="50"/>
                    <a:pt x="163" y="40"/>
                  </a:cubicBezTo>
                  <a:cubicBezTo>
                    <a:pt x="160" y="30"/>
                    <a:pt x="147" y="30"/>
                    <a:pt x="153" y="23"/>
                  </a:cubicBezTo>
                  <a:cubicBezTo>
                    <a:pt x="158" y="18"/>
                    <a:pt x="149" y="11"/>
                    <a:pt x="145" y="3"/>
                  </a:cubicBezTo>
                  <a:cubicBezTo>
                    <a:pt x="141" y="5"/>
                    <a:pt x="136" y="8"/>
                    <a:pt x="133" y="8"/>
                  </a:cubicBezTo>
                  <a:cubicBezTo>
                    <a:pt x="127" y="8"/>
                    <a:pt x="129" y="10"/>
                    <a:pt x="122" y="10"/>
                  </a:cubicBezTo>
                  <a:cubicBezTo>
                    <a:pt x="115" y="11"/>
                    <a:pt x="112" y="0"/>
                    <a:pt x="110" y="2"/>
                  </a:cubicBezTo>
                  <a:cubicBezTo>
                    <a:pt x="108" y="4"/>
                    <a:pt x="98" y="6"/>
                    <a:pt x="95" y="11"/>
                  </a:cubicBezTo>
                  <a:cubicBezTo>
                    <a:pt x="93" y="16"/>
                    <a:pt x="94" y="22"/>
                    <a:pt x="88" y="26"/>
                  </a:cubicBezTo>
                  <a:cubicBezTo>
                    <a:pt x="82" y="31"/>
                    <a:pt x="78" y="40"/>
                    <a:pt x="75" y="44"/>
                  </a:cubicBezTo>
                  <a:cubicBezTo>
                    <a:pt x="73" y="49"/>
                    <a:pt x="57" y="50"/>
                    <a:pt x="57" y="50"/>
                  </a:cubicBezTo>
                  <a:cubicBezTo>
                    <a:pt x="57" y="62"/>
                    <a:pt x="57" y="62"/>
                    <a:pt x="57" y="62"/>
                  </a:cubicBezTo>
                  <a:cubicBezTo>
                    <a:pt x="52" y="62"/>
                    <a:pt x="52" y="62"/>
                    <a:pt x="52" y="62"/>
                  </a:cubicBezTo>
                  <a:cubicBezTo>
                    <a:pt x="52" y="62"/>
                    <a:pt x="52" y="72"/>
                    <a:pt x="52" y="78"/>
                  </a:cubicBezTo>
                  <a:cubicBezTo>
                    <a:pt x="52" y="85"/>
                    <a:pt x="35" y="82"/>
                    <a:pt x="34" y="84"/>
                  </a:cubicBezTo>
                  <a:cubicBezTo>
                    <a:pt x="33" y="86"/>
                    <a:pt x="21" y="94"/>
                    <a:pt x="16" y="98"/>
                  </a:cubicBezTo>
                  <a:cubicBezTo>
                    <a:pt x="11" y="102"/>
                    <a:pt x="14" y="112"/>
                    <a:pt x="11" y="120"/>
                  </a:cubicBezTo>
                  <a:cubicBezTo>
                    <a:pt x="10" y="123"/>
                    <a:pt x="6" y="128"/>
                    <a:pt x="0" y="133"/>
                  </a:cubicBezTo>
                  <a:cubicBezTo>
                    <a:pt x="5" y="134"/>
                    <a:pt x="10" y="133"/>
                    <a:pt x="11" y="132"/>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55" name="Freeform 58"/>
            <p:cNvSpPr>
              <a:spLocks noEditPoints="1"/>
            </p:cNvSpPr>
            <p:nvPr/>
          </p:nvSpPr>
          <p:spPr bwMode="auto">
            <a:xfrm>
              <a:off x="3082925" y="5091113"/>
              <a:ext cx="901700" cy="865188"/>
            </a:xfrm>
            <a:custGeom>
              <a:avLst/>
              <a:gdLst/>
              <a:ahLst/>
              <a:cxnLst>
                <a:cxn ang="0">
                  <a:pos x="356" y="106"/>
                </a:cxn>
                <a:cxn ang="0">
                  <a:pos x="365" y="63"/>
                </a:cxn>
                <a:cxn ang="0">
                  <a:pos x="306" y="15"/>
                </a:cxn>
                <a:cxn ang="0">
                  <a:pos x="253" y="4"/>
                </a:cxn>
                <a:cxn ang="0">
                  <a:pos x="226" y="3"/>
                </a:cxn>
                <a:cxn ang="0">
                  <a:pos x="194" y="20"/>
                </a:cxn>
                <a:cxn ang="0">
                  <a:pos x="148" y="55"/>
                </a:cxn>
                <a:cxn ang="0">
                  <a:pos x="79" y="23"/>
                </a:cxn>
                <a:cxn ang="0">
                  <a:pos x="40" y="45"/>
                </a:cxn>
                <a:cxn ang="0">
                  <a:pos x="10" y="57"/>
                </a:cxn>
                <a:cxn ang="0">
                  <a:pos x="46" y="65"/>
                </a:cxn>
                <a:cxn ang="0">
                  <a:pos x="75" y="330"/>
                </a:cxn>
                <a:cxn ang="0">
                  <a:pos x="191" y="348"/>
                </a:cxn>
                <a:cxn ang="0">
                  <a:pos x="273" y="322"/>
                </a:cxn>
                <a:cxn ang="0">
                  <a:pos x="332" y="323"/>
                </a:cxn>
                <a:cxn ang="0">
                  <a:pos x="334" y="303"/>
                </a:cxn>
                <a:cxn ang="0">
                  <a:pos x="337" y="294"/>
                </a:cxn>
                <a:cxn ang="0">
                  <a:pos x="309" y="299"/>
                </a:cxn>
                <a:cxn ang="0">
                  <a:pos x="290" y="283"/>
                </a:cxn>
                <a:cxn ang="0">
                  <a:pos x="263" y="260"/>
                </a:cxn>
                <a:cxn ang="0">
                  <a:pos x="254" y="239"/>
                </a:cxn>
                <a:cxn ang="0">
                  <a:pos x="268" y="234"/>
                </a:cxn>
                <a:cxn ang="0">
                  <a:pos x="279" y="227"/>
                </a:cxn>
                <a:cxn ang="0">
                  <a:pos x="291" y="228"/>
                </a:cxn>
                <a:cxn ang="0">
                  <a:pos x="312" y="224"/>
                </a:cxn>
                <a:cxn ang="0">
                  <a:pos x="360" y="205"/>
                </a:cxn>
                <a:cxn ang="0">
                  <a:pos x="366" y="187"/>
                </a:cxn>
                <a:cxn ang="0">
                  <a:pos x="152" y="258"/>
                </a:cxn>
                <a:cxn ang="0">
                  <a:pos x="128" y="274"/>
                </a:cxn>
                <a:cxn ang="0">
                  <a:pos x="84" y="256"/>
                </a:cxn>
                <a:cxn ang="0">
                  <a:pos x="51" y="214"/>
                </a:cxn>
                <a:cxn ang="0">
                  <a:pos x="98" y="201"/>
                </a:cxn>
                <a:cxn ang="0">
                  <a:pos x="138" y="208"/>
                </a:cxn>
                <a:cxn ang="0">
                  <a:pos x="161" y="233"/>
                </a:cxn>
              </a:cxnLst>
              <a:rect l="0" t="0" r="r" b="b"/>
              <a:pathLst>
                <a:path w="366" h="351">
                  <a:moveTo>
                    <a:pt x="366" y="187"/>
                  </a:moveTo>
                  <a:cubicBezTo>
                    <a:pt x="364" y="171"/>
                    <a:pt x="356" y="114"/>
                    <a:pt x="356" y="106"/>
                  </a:cubicBezTo>
                  <a:cubicBezTo>
                    <a:pt x="356" y="97"/>
                    <a:pt x="364" y="73"/>
                    <a:pt x="364" y="66"/>
                  </a:cubicBezTo>
                  <a:cubicBezTo>
                    <a:pt x="364" y="65"/>
                    <a:pt x="365" y="64"/>
                    <a:pt x="365" y="63"/>
                  </a:cubicBezTo>
                  <a:cubicBezTo>
                    <a:pt x="345" y="55"/>
                    <a:pt x="322" y="45"/>
                    <a:pt x="318" y="39"/>
                  </a:cubicBezTo>
                  <a:cubicBezTo>
                    <a:pt x="309" y="27"/>
                    <a:pt x="314" y="16"/>
                    <a:pt x="306" y="15"/>
                  </a:cubicBezTo>
                  <a:cubicBezTo>
                    <a:pt x="298" y="13"/>
                    <a:pt x="274" y="22"/>
                    <a:pt x="266" y="15"/>
                  </a:cubicBezTo>
                  <a:cubicBezTo>
                    <a:pt x="259" y="7"/>
                    <a:pt x="260" y="4"/>
                    <a:pt x="253" y="4"/>
                  </a:cubicBezTo>
                  <a:cubicBezTo>
                    <a:pt x="246" y="4"/>
                    <a:pt x="240" y="8"/>
                    <a:pt x="236" y="4"/>
                  </a:cubicBezTo>
                  <a:cubicBezTo>
                    <a:pt x="231" y="0"/>
                    <a:pt x="230" y="0"/>
                    <a:pt x="226" y="3"/>
                  </a:cubicBezTo>
                  <a:cubicBezTo>
                    <a:pt x="225" y="4"/>
                    <a:pt x="220" y="5"/>
                    <a:pt x="215" y="4"/>
                  </a:cubicBezTo>
                  <a:cubicBezTo>
                    <a:pt x="208" y="11"/>
                    <a:pt x="199" y="18"/>
                    <a:pt x="194" y="20"/>
                  </a:cubicBezTo>
                  <a:cubicBezTo>
                    <a:pt x="184" y="24"/>
                    <a:pt x="193" y="25"/>
                    <a:pt x="185" y="33"/>
                  </a:cubicBezTo>
                  <a:cubicBezTo>
                    <a:pt x="177" y="42"/>
                    <a:pt x="159" y="55"/>
                    <a:pt x="148" y="55"/>
                  </a:cubicBezTo>
                  <a:cubicBezTo>
                    <a:pt x="138" y="55"/>
                    <a:pt x="107" y="45"/>
                    <a:pt x="100" y="37"/>
                  </a:cubicBezTo>
                  <a:cubicBezTo>
                    <a:pt x="94" y="29"/>
                    <a:pt x="83" y="19"/>
                    <a:pt x="79" y="23"/>
                  </a:cubicBezTo>
                  <a:cubicBezTo>
                    <a:pt x="75" y="26"/>
                    <a:pt x="64" y="32"/>
                    <a:pt x="52" y="33"/>
                  </a:cubicBezTo>
                  <a:cubicBezTo>
                    <a:pt x="40" y="33"/>
                    <a:pt x="48" y="39"/>
                    <a:pt x="40" y="45"/>
                  </a:cubicBezTo>
                  <a:cubicBezTo>
                    <a:pt x="33" y="51"/>
                    <a:pt x="30" y="40"/>
                    <a:pt x="24" y="46"/>
                  </a:cubicBezTo>
                  <a:cubicBezTo>
                    <a:pt x="19" y="52"/>
                    <a:pt x="16" y="55"/>
                    <a:pt x="10" y="57"/>
                  </a:cubicBezTo>
                  <a:cubicBezTo>
                    <a:pt x="8" y="58"/>
                    <a:pt x="5" y="61"/>
                    <a:pt x="0" y="65"/>
                  </a:cubicBezTo>
                  <a:cubicBezTo>
                    <a:pt x="46" y="65"/>
                    <a:pt x="46" y="65"/>
                    <a:pt x="46" y="65"/>
                  </a:cubicBezTo>
                  <a:cubicBezTo>
                    <a:pt x="46" y="326"/>
                    <a:pt x="46" y="326"/>
                    <a:pt x="46" y="326"/>
                  </a:cubicBezTo>
                  <a:cubicBezTo>
                    <a:pt x="58" y="328"/>
                    <a:pt x="71" y="330"/>
                    <a:pt x="75" y="330"/>
                  </a:cubicBezTo>
                  <a:cubicBezTo>
                    <a:pt x="81" y="329"/>
                    <a:pt x="122" y="337"/>
                    <a:pt x="129" y="337"/>
                  </a:cubicBezTo>
                  <a:cubicBezTo>
                    <a:pt x="135" y="336"/>
                    <a:pt x="183" y="345"/>
                    <a:pt x="191" y="348"/>
                  </a:cubicBezTo>
                  <a:cubicBezTo>
                    <a:pt x="199" y="351"/>
                    <a:pt x="230" y="350"/>
                    <a:pt x="236" y="344"/>
                  </a:cubicBezTo>
                  <a:cubicBezTo>
                    <a:pt x="242" y="338"/>
                    <a:pt x="265" y="325"/>
                    <a:pt x="273" y="322"/>
                  </a:cubicBezTo>
                  <a:cubicBezTo>
                    <a:pt x="280" y="320"/>
                    <a:pt x="302" y="320"/>
                    <a:pt x="309" y="321"/>
                  </a:cubicBezTo>
                  <a:cubicBezTo>
                    <a:pt x="316" y="321"/>
                    <a:pt x="330" y="326"/>
                    <a:pt x="332" y="323"/>
                  </a:cubicBezTo>
                  <a:cubicBezTo>
                    <a:pt x="334" y="321"/>
                    <a:pt x="316" y="317"/>
                    <a:pt x="320" y="313"/>
                  </a:cubicBezTo>
                  <a:cubicBezTo>
                    <a:pt x="323" y="309"/>
                    <a:pt x="330" y="305"/>
                    <a:pt x="334" y="303"/>
                  </a:cubicBezTo>
                  <a:cubicBezTo>
                    <a:pt x="338" y="300"/>
                    <a:pt x="350" y="309"/>
                    <a:pt x="350" y="304"/>
                  </a:cubicBezTo>
                  <a:cubicBezTo>
                    <a:pt x="349" y="299"/>
                    <a:pt x="343" y="296"/>
                    <a:pt x="337" y="294"/>
                  </a:cubicBezTo>
                  <a:cubicBezTo>
                    <a:pt x="331" y="292"/>
                    <a:pt x="327" y="298"/>
                    <a:pt x="322" y="299"/>
                  </a:cubicBezTo>
                  <a:cubicBezTo>
                    <a:pt x="316" y="299"/>
                    <a:pt x="311" y="298"/>
                    <a:pt x="309" y="299"/>
                  </a:cubicBezTo>
                  <a:cubicBezTo>
                    <a:pt x="308" y="301"/>
                    <a:pt x="308" y="310"/>
                    <a:pt x="302" y="305"/>
                  </a:cubicBezTo>
                  <a:cubicBezTo>
                    <a:pt x="296" y="300"/>
                    <a:pt x="290" y="288"/>
                    <a:pt x="290" y="283"/>
                  </a:cubicBezTo>
                  <a:cubicBezTo>
                    <a:pt x="290" y="278"/>
                    <a:pt x="283" y="270"/>
                    <a:pt x="279" y="269"/>
                  </a:cubicBezTo>
                  <a:cubicBezTo>
                    <a:pt x="275" y="268"/>
                    <a:pt x="263" y="263"/>
                    <a:pt x="263" y="260"/>
                  </a:cubicBezTo>
                  <a:cubicBezTo>
                    <a:pt x="264" y="258"/>
                    <a:pt x="268" y="256"/>
                    <a:pt x="267" y="253"/>
                  </a:cubicBezTo>
                  <a:cubicBezTo>
                    <a:pt x="267" y="250"/>
                    <a:pt x="254" y="242"/>
                    <a:pt x="254" y="239"/>
                  </a:cubicBezTo>
                  <a:cubicBezTo>
                    <a:pt x="254" y="236"/>
                    <a:pt x="245" y="232"/>
                    <a:pt x="251" y="229"/>
                  </a:cubicBezTo>
                  <a:cubicBezTo>
                    <a:pt x="257" y="225"/>
                    <a:pt x="264" y="235"/>
                    <a:pt x="268" y="234"/>
                  </a:cubicBezTo>
                  <a:cubicBezTo>
                    <a:pt x="272" y="233"/>
                    <a:pt x="262" y="227"/>
                    <a:pt x="269" y="224"/>
                  </a:cubicBezTo>
                  <a:cubicBezTo>
                    <a:pt x="275" y="222"/>
                    <a:pt x="275" y="227"/>
                    <a:pt x="279" y="227"/>
                  </a:cubicBezTo>
                  <a:cubicBezTo>
                    <a:pt x="283" y="227"/>
                    <a:pt x="278" y="221"/>
                    <a:pt x="284" y="222"/>
                  </a:cubicBezTo>
                  <a:cubicBezTo>
                    <a:pt x="290" y="223"/>
                    <a:pt x="292" y="226"/>
                    <a:pt x="291" y="228"/>
                  </a:cubicBezTo>
                  <a:cubicBezTo>
                    <a:pt x="291" y="230"/>
                    <a:pt x="282" y="237"/>
                    <a:pt x="287" y="240"/>
                  </a:cubicBezTo>
                  <a:cubicBezTo>
                    <a:pt x="292" y="242"/>
                    <a:pt x="303" y="228"/>
                    <a:pt x="312" y="224"/>
                  </a:cubicBezTo>
                  <a:cubicBezTo>
                    <a:pt x="321" y="220"/>
                    <a:pt x="336" y="208"/>
                    <a:pt x="344" y="208"/>
                  </a:cubicBezTo>
                  <a:cubicBezTo>
                    <a:pt x="352" y="208"/>
                    <a:pt x="353" y="207"/>
                    <a:pt x="360" y="205"/>
                  </a:cubicBezTo>
                  <a:cubicBezTo>
                    <a:pt x="366" y="204"/>
                    <a:pt x="365" y="197"/>
                    <a:pt x="360" y="194"/>
                  </a:cubicBezTo>
                  <a:cubicBezTo>
                    <a:pt x="356" y="192"/>
                    <a:pt x="362" y="189"/>
                    <a:pt x="366" y="187"/>
                  </a:cubicBezTo>
                  <a:close/>
                  <a:moveTo>
                    <a:pt x="156" y="246"/>
                  </a:moveTo>
                  <a:cubicBezTo>
                    <a:pt x="153" y="247"/>
                    <a:pt x="155" y="257"/>
                    <a:pt x="152" y="258"/>
                  </a:cubicBezTo>
                  <a:cubicBezTo>
                    <a:pt x="148" y="259"/>
                    <a:pt x="138" y="260"/>
                    <a:pt x="136" y="264"/>
                  </a:cubicBezTo>
                  <a:cubicBezTo>
                    <a:pt x="134" y="267"/>
                    <a:pt x="135" y="274"/>
                    <a:pt x="128" y="274"/>
                  </a:cubicBezTo>
                  <a:cubicBezTo>
                    <a:pt x="120" y="274"/>
                    <a:pt x="112" y="280"/>
                    <a:pt x="108" y="271"/>
                  </a:cubicBezTo>
                  <a:cubicBezTo>
                    <a:pt x="104" y="263"/>
                    <a:pt x="88" y="269"/>
                    <a:pt x="84" y="256"/>
                  </a:cubicBezTo>
                  <a:cubicBezTo>
                    <a:pt x="81" y="243"/>
                    <a:pt x="56" y="247"/>
                    <a:pt x="56" y="237"/>
                  </a:cubicBezTo>
                  <a:cubicBezTo>
                    <a:pt x="56" y="228"/>
                    <a:pt x="47" y="218"/>
                    <a:pt x="51" y="214"/>
                  </a:cubicBezTo>
                  <a:cubicBezTo>
                    <a:pt x="55" y="210"/>
                    <a:pt x="66" y="194"/>
                    <a:pt x="72" y="193"/>
                  </a:cubicBezTo>
                  <a:cubicBezTo>
                    <a:pt x="79" y="191"/>
                    <a:pt x="98" y="195"/>
                    <a:pt x="98" y="201"/>
                  </a:cubicBezTo>
                  <a:cubicBezTo>
                    <a:pt x="98" y="207"/>
                    <a:pt x="105" y="224"/>
                    <a:pt x="112" y="223"/>
                  </a:cubicBezTo>
                  <a:cubicBezTo>
                    <a:pt x="120" y="223"/>
                    <a:pt x="127" y="208"/>
                    <a:pt x="138" y="208"/>
                  </a:cubicBezTo>
                  <a:cubicBezTo>
                    <a:pt x="150" y="208"/>
                    <a:pt x="161" y="211"/>
                    <a:pt x="161" y="217"/>
                  </a:cubicBezTo>
                  <a:cubicBezTo>
                    <a:pt x="161" y="222"/>
                    <a:pt x="159" y="231"/>
                    <a:pt x="161" y="233"/>
                  </a:cubicBezTo>
                  <a:cubicBezTo>
                    <a:pt x="163" y="235"/>
                    <a:pt x="160" y="245"/>
                    <a:pt x="156" y="246"/>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56" name="Freeform 59"/>
            <p:cNvSpPr>
              <a:spLocks/>
            </p:cNvSpPr>
            <p:nvPr/>
          </p:nvSpPr>
          <p:spPr bwMode="auto">
            <a:xfrm>
              <a:off x="3962400" y="4722813"/>
              <a:ext cx="746125" cy="523875"/>
            </a:xfrm>
            <a:custGeom>
              <a:avLst/>
              <a:gdLst/>
              <a:ahLst/>
              <a:cxnLst>
                <a:cxn ang="0">
                  <a:pos x="57" y="192"/>
                </a:cxn>
                <a:cxn ang="0">
                  <a:pos x="83" y="205"/>
                </a:cxn>
                <a:cxn ang="0">
                  <a:pos x="95" y="190"/>
                </a:cxn>
                <a:cxn ang="0">
                  <a:pos x="115" y="173"/>
                </a:cxn>
                <a:cxn ang="0">
                  <a:pos x="154" y="168"/>
                </a:cxn>
                <a:cxn ang="0">
                  <a:pos x="179" y="192"/>
                </a:cxn>
                <a:cxn ang="0">
                  <a:pos x="189" y="192"/>
                </a:cxn>
                <a:cxn ang="0">
                  <a:pos x="189" y="213"/>
                </a:cxn>
                <a:cxn ang="0">
                  <a:pos x="230" y="213"/>
                </a:cxn>
                <a:cxn ang="0">
                  <a:pos x="245" y="197"/>
                </a:cxn>
                <a:cxn ang="0">
                  <a:pos x="303" y="197"/>
                </a:cxn>
                <a:cxn ang="0">
                  <a:pos x="303" y="185"/>
                </a:cxn>
                <a:cxn ang="0">
                  <a:pos x="288" y="173"/>
                </a:cxn>
                <a:cxn ang="0">
                  <a:pos x="259" y="173"/>
                </a:cxn>
                <a:cxn ang="0">
                  <a:pos x="255" y="157"/>
                </a:cxn>
                <a:cxn ang="0">
                  <a:pos x="249" y="123"/>
                </a:cxn>
                <a:cxn ang="0">
                  <a:pos x="248" y="100"/>
                </a:cxn>
                <a:cxn ang="0">
                  <a:pos x="209" y="93"/>
                </a:cxn>
                <a:cxn ang="0">
                  <a:pos x="193" y="81"/>
                </a:cxn>
                <a:cxn ang="0">
                  <a:pos x="176" y="51"/>
                </a:cxn>
                <a:cxn ang="0">
                  <a:pos x="159" y="14"/>
                </a:cxn>
                <a:cxn ang="0">
                  <a:pos x="91" y="12"/>
                </a:cxn>
                <a:cxn ang="0">
                  <a:pos x="52" y="0"/>
                </a:cxn>
                <a:cxn ang="0">
                  <a:pos x="19" y="9"/>
                </a:cxn>
                <a:cxn ang="0">
                  <a:pos x="2" y="15"/>
                </a:cxn>
                <a:cxn ang="0">
                  <a:pos x="11" y="44"/>
                </a:cxn>
                <a:cxn ang="0">
                  <a:pos x="21" y="61"/>
                </a:cxn>
                <a:cxn ang="0">
                  <a:pos x="11" y="83"/>
                </a:cxn>
                <a:cxn ang="0">
                  <a:pos x="21" y="107"/>
                </a:cxn>
                <a:cxn ang="0">
                  <a:pos x="12" y="115"/>
                </a:cxn>
                <a:cxn ang="0">
                  <a:pos x="7" y="130"/>
                </a:cxn>
                <a:cxn ang="0">
                  <a:pos x="34" y="132"/>
                </a:cxn>
                <a:cxn ang="0">
                  <a:pos x="36" y="148"/>
                </a:cxn>
                <a:cxn ang="0">
                  <a:pos x="21" y="185"/>
                </a:cxn>
                <a:cxn ang="0">
                  <a:pos x="19" y="193"/>
                </a:cxn>
                <a:cxn ang="0">
                  <a:pos x="41" y="195"/>
                </a:cxn>
                <a:cxn ang="0">
                  <a:pos x="57" y="192"/>
                </a:cxn>
              </a:cxnLst>
              <a:rect l="0" t="0" r="r" b="b"/>
              <a:pathLst>
                <a:path w="303" h="213">
                  <a:moveTo>
                    <a:pt x="57" y="192"/>
                  </a:moveTo>
                  <a:cubicBezTo>
                    <a:pt x="62" y="191"/>
                    <a:pt x="72" y="203"/>
                    <a:pt x="83" y="205"/>
                  </a:cubicBezTo>
                  <a:cubicBezTo>
                    <a:pt x="93" y="206"/>
                    <a:pt x="91" y="193"/>
                    <a:pt x="95" y="190"/>
                  </a:cubicBezTo>
                  <a:cubicBezTo>
                    <a:pt x="98" y="187"/>
                    <a:pt x="104" y="184"/>
                    <a:pt x="115" y="173"/>
                  </a:cubicBezTo>
                  <a:cubicBezTo>
                    <a:pt x="125" y="163"/>
                    <a:pt x="141" y="165"/>
                    <a:pt x="154" y="168"/>
                  </a:cubicBezTo>
                  <a:cubicBezTo>
                    <a:pt x="167" y="171"/>
                    <a:pt x="179" y="192"/>
                    <a:pt x="179" y="192"/>
                  </a:cubicBezTo>
                  <a:cubicBezTo>
                    <a:pt x="189" y="192"/>
                    <a:pt x="189" y="192"/>
                    <a:pt x="189" y="192"/>
                  </a:cubicBezTo>
                  <a:cubicBezTo>
                    <a:pt x="189" y="213"/>
                    <a:pt x="189" y="213"/>
                    <a:pt x="189" y="213"/>
                  </a:cubicBezTo>
                  <a:cubicBezTo>
                    <a:pt x="189" y="213"/>
                    <a:pt x="215" y="213"/>
                    <a:pt x="230" y="213"/>
                  </a:cubicBezTo>
                  <a:cubicBezTo>
                    <a:pt x="245" y="213"/>
                    <a:pt x="245" y="197"/>
                    <a:pt x="245" y="197"/>
                  </a:cubicBezTo>
                  <a:cubicBezTo>
                    <a:pt x="303" y="197"/>
                    <a:pt x="303" y="197"/>
                    <a:pt x="303" y="197"/>
                  </a:cubicBezTo>
                  <a:cubicBezTo>
                    <a:pt x="303" y="197"/>
                    <a:pt x="303" y="193"/>
                    <a:pt x="303" y="185"/>
                  </a:cubicBezTo>
                  <a:cubicBezTo>
                    <a:pt x="303" y="178"/>
                    <a:pt x="299" y="174"/>
                    <a:pt x="288" y="173"/>
                  </a:cubicBezTo>
                  <a:cubicBezTo>
                    <a:pt x="277" y="173"/>
                    <a:pt x="265" y="173"/>
                    <a:pt x="259" y="173"/>
                  </a:cubicBezTo>
                  <a:cubicBezTo>
                    <a:pt x="254" y="172"/>
                    <a:pt x="255" y="162"/>
                    <a:pt x="255" y="157"/>
                  </a:cubicBezTo>
                  <a:cubicBezTo>
                    <a:pt x="255" y="151"/>
                    <a:pt x="256" y="129"/>
                    <a:pt x="249" y="123"/>
                  </a:cubicBezTo>
                  <a:cubicBezTo>
                    <a:pt x="243" y="118"/>
                    <a:pt x="247" y="106"/>
                    <a:pt x="248" y="100"/>
                  </a:cubicBezTo>
                  <a:cubicBezTo>
                    <a:pt x="249" y="94"/>
                    <a:pt x="215" y="94"/>
                    <a:pt x="209" y="93"/>
                  </a:cubicBezTo>
                  <a:cubicBezTo>
                    <a:pt x="203" y="91"/>
                    <a:pt x="193" y="87"/>
                    <a:pt x="193" y="81"/>
                  </a:cubicBezTo>
                  <a:cubicBezTo>
                    <a:pt x="193" y="75"/>
                    <a:pt x="181" y="63"/>
                    <a:pt x="176" y="51"/>
                  </a:cubicBezTo>
                  <a:cubicBezTo>
                    <a:pt x="171" y="39"/>
                    <a:pt x="167" y="20"/>
                    <a:pt x="159" y="14"/>
                  </a:cubicBezTo>
                  <a:cubicBezTo>
                    <a:pt x="151" y="8"/>
                    <a:pt x="101" y="11"/>
                    <a:pt x="91" y="12"/>
                  </a:cubicBezTo>
                  <a:cubicBezTo>
                    <a:pt x="82" y="13"/>
                    <a:pt x="61" y="0"/>
                    <a:pt x="52" y="0"/>
                  </a:cubicBezTo>
                  <a:cubicBezTo>
                    <a:pt x="43" y="0"/>
                    <a:pt x="25" y="13"/>
                    <a:pt x="19" y="9"/>
                  </a:cubicBezTo>
                  <a:cubicBezTo>
                    <a:pt x="12" y="6"/>
                    <a:pt x="4" y="2"/>
                    <a:pt x="2" y="15"/>
                  </a:cubicBezTo>
                  <a:cubicBezTo>
                    <a:pt x="0" y="27"/>
                    <a:pt x="18" y="37"/>
                    <a:pt x="11" y="44"/>
                  </a:cubicBezTo>
                  <a:cubicBezTo>
                    <a:pt x="5" y="51"/>
                    <a:pt x="18" y="51"/>
                    <a:pt x="21" y="61"/>
                  </a:cubicBezTo>
                  <a:cubicBezTo>
                    <a:pt x="23" y="71"/>
                    <a:pt x="19" y="77"/>
                    <a:pt x="11" y="83"/>
                  </a:cubicBezTo>
                  <a:cubicBezTo>
                    <a:pt x="3" y="90"/>
                    <a:pt x="16" y="101"/>
                    <a:pt x="21" y="107"/>
                  </a:cubicBezTo>
                  <a:cubicBezTo>
                    <a:pt x="25" y="112"/>
                    <a:pt x="21" y="111"/>
                    <a:pt x="12" y="115"/>
                  </a:cubicBezTo>
                  <a:cubicBezTo>
                    <a:pt x="3" y="120"/>
                    <a:pt x="5" y="121"/>
                    <a:pt x="7" y="130"/>
                  </a:cubicBezTo>
                  <a:cubicBezTo>
                    <a:pt x="9" y="139"/>
                    <a:pt x="28" y="127"/>
                    <a:pt x="34" y="132"/>
                  </a:cubicBezTo>
                  <a:cubicBezTo>
                    <a:pt x="40" y="137"/>
                    <a:pt x="36" y="136"/>
                    <a:pt x="36" y="148"/>
                  </a:cubicBezTo>
                  <a:cubicBezTo>
                    <a:pt x="36" y="160"/>
                    <a:pt x="25" y="169"/>
                    <a:pt x="21" y="185"/>
                  </a:cubicBezTo>
                  <a:cubicBezTo>
                    <a:pt x="21" y="188"/>
                    <a:pt x="20" y="191"/>
                    <a:pt x="19" y="193"/>
                  </a:cubicBezTo>
                  <a:cubicBezTo>
                    <a:pt x="29" y="194"/>
                    <a:pt x="39" y="195"/>
                    <a:pt x="41" y="195"/>
                  </a:cubicBezTo>
                  <a:cubicBezTo>
                    <a:pt x="44" y="197"/>
                    <a:pt x="51" y="193"/>
                    <a:pt x="57" y="192"/>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57" name="Freeform 60"/>
            <p:cNvSpPr>
              <a:spLocks/>
            </p:cNvSpPr>
            <p:nvPr/>
          </p:nvSpPr>
          <p:spPr bwMode="auto">
            <a:xfrm>
              <a:off x="3959225" y="5124450"/>
              <a:ext cx="944563" cy="538163"/>
            </a:xfrm>
            <a:custGeom>
              <a:avLst/>
              <a:gdLst/>
              <a:ahLst/>
              <a:cxnLst>
                <a:cxn ang="0">
                  <a:pos x="378" y="42"/>
                </a:cxn>
                <a:cxn ang="0">
                  <a:pos x="369" y="50"/>
                </a:cxn>
                <a:cxn ang="0">
                  <a:pos x="355" y="34"/>
                </a:cxn>
                <a:cxn ang="0">
                  <a:pos x="304" y="34"/>
                </a:cxn>
                <a:cxn ang="0">
                  <a:pos x="246" y="34"/>
                </a:cxn>
                <a:cxn ang="0">
                  <a:pos x="231" y="50"/>
                </a:cxn>
                <a:cxn ang="0">
                  <a:pos x="190" y="50"/>
                </a:cxn>
                <a:cxn ang="0">
                  <a:pos x="190" y="29"/>
                </a:cxn>
                <a:cxn ang="0">
                  <a:pos x="180" y="29"/>
                </a:cxn>
                <a:cxn ang="0">
                  <a:pos x="155" y="5"/>
                </a:cxn>
                <a:cxn ang="0">
                  <a:pos x="116" y="10"/>
                </a:cxn>
                <a:cxn ang="0">
                  <a:pos x="96" y="27"/>
                </a:cxn>
                <a:cxn ang="0">
                  <a:pos x="84" y="42"/>
                </a:cxn>
                <a:cxn ang="0">
                  <a:pos x="58" y="29"/>
                </a:cxn>
                <a:cxn ang="0">
                  <a:pos x="42" y="32"/>
                </a:cxn>
                <a:cxn ang="0">
                  <a:pos x="20" y="30"/>
                </a:cxn>
                <a:cxn ang="0">
                  <a:pos x="8" y="53"/>
                </a:cxn>
                <a:cxn ang="0">
                  <a:pos x="0" y="93"/>
                </a:cxn>
                <a:cxn ang="0">
                  <a:pos x="10" y="174"/>
                </a:cxn>
                <a:cxn ang="0">
                  <a:pos x="14" y="173"/>
                </a:cxn>
                <a:cxn ang="0">
                  <a:pos x="35" y="180"/>
                </a:cxn>
                <a:cxn ang="0">
                  <a:pos x="44" y="169"/>
                </a:cxn>
                <a:cxn ang="0">
                  <a:pos x="62" y="172"/>
                </a:cxn>
                <a:cxn ang="0">
                  <a:pos x="80" y="171"/>
                </a:cxn>
                <a:cxn ang="0">
                  <a:pos x="85" y="189"/>
                </a:cxn>
                <a:cxn ang="0">
                  <a:pos x="78" y="198"/>
                </a:cxn>
                <a:cxn ang="0">
                  <a:pos x="70" y="186"/>
                </a:cxn>
                <a:cxn ang="0">
                  <a:pos x="60" y="207"/>
                </a:cxn>
                <a:cxn ang="0">
                  <a:pos x="56" y="218"/>
                </a:cxn>
                <a:cxn ang="0">
                  <a:pos x="63" y="219"/>
                </a:cxn>
                <a:cxn ang="0">
                  <a:pos x="132" y="166"/>
                </a:cxn>
                <a:cxn ang="0">
                  <a:pos x="182" y="100"/>
                </a:cxn>
                <a:cxn ang="0">
                  <a:pos x="358" y="82"/>
                </a:cxn>
                <a:cxn ang="0">
                  <a:pos x="368" y="66"/>
                </a:cxn>
                <a:cxn ang="0">
                  <a:pos x="382" y="50"/>
                </a:cxn>
                <a:cxn ang="0">
                  <a:pos x="383" y="49"/>
                </a:cxn>
                <a:cxn ang="0">
                  <a:pos x="378" y="42"/>
                </a:cxn>
              </a:cxnLst>
              <a:rect l="0" t="0" r="r" b="b"/>
              <a:pathLst>
                <a:path w="383" h="219">
                  <a:moveTo>
                    <a:pt x="378" y="42"/>
                  </a:moveTo>
                  <a:cubicBezTo>
                    <a:pt x="374" y="38"/>
                    <a:pt x="373" y="50"/>
                    <a:pt x="369" y="50"/>
                  </a:cubicBezTo>
                  <a:cubicBezTo>
                    <a:pt x="365" y="50"/>
                    <a:pt x="360" y="34"/>
                    <a:pt x="355" y="34"/>
                  </a:cubicBezTo>
                  <a:cubicBezTo>
                    <a:pt x="350" y="34"/>
                    <a:pt x="304" y="34"/>
                    <a:pt x="304" y="34"/>
                  </a:cubicBezTo>
                  <a:cubicBezTo>
                    <a:pt x="246" y="34"/>
                    <a:pt x="246" y="34"/>
                    <a:pt x="246" y="34"/>
                  </a:cubicBezTo>
                  <a:cubicBezTo>
                    <a:pt x="246" y="34"/>
                    <a:pt x="246" y="50"/>
                    <a:pt x="231" y="50"/>
                  </a:cubicBezTo>
                  <a:cubicBezTo>
                    <a:pt x="216" y="50"/>
                    <a:pt x="190" y="50"/>
                    <a:pt x="190" y="50"/>
                  </a:cubicBezTo>
                  <a:cubicBezTo>
                    <a:pt x="190" y="29"/>
                    <a:pt x="190" y="29"/>
                    <a:pt x="190" y="29"/>
                  </a:cubicBezTo>
                  <a:cubicBezTo>
                    <a:pt x="180" y="29"/>
                    <a:pt x="180" y="29"/>
                    <a:pt x="180" y="29"/>
                  </a:cubicBezTo>
                  <a:cubicBezTo>
                    <a:pt x="180" y="29"/>
                    <a:pt x="168" y="8"/>
                    <a:pt x="155" y="5"/>
                  </a:cubicBezTo>
                  <a:cubicBezTo>
                    <a:pt x="142" y="2"/>
                    <a:pt x="126" y="0"/>
                    <a:pt x="116" y="10"/>
                  </a:cubicBezTo>
                  <a:cubicBezTo>
                    <a:pt x="105" y="21"/>
                    <a:pt x="99" y="24"/>
                    <a:pt x="96" y="27"/>
                  </a:cubicBezTo>
                  <a:cubicBezTo>
                    <a:pt x="92" y="30"/>
                    <a:pt x="94" y="43"/>
                    <a:pt x="84" y="42"/>
                  </a:cubicBezTo>
                  <a:cubicBezTo>
                    <a:pt x="73" y="40"/>
                    <a:pt x="63" y="28"/>
                    <a:pt x="58" y="29"/>
                  </a:cubicBezTo>
                  <a:cubicBezTo>
                    <a:pt x="52" y="30"/>
                    <a:pt x="45" y="34"/>
                    <a:pt x="42" y="32"/>
                  </a:cubicBezTo>
                  <a:cubicBezTo>
                    <a:pt x="40" y="32"/>
                    <a:pt x="30" y="31"/>
                    <a:pt x="20" y="30"/>
                  </a:cubicBezTo>
                  <a:cubicBezTo>
                    <a:pt x="15" y="41"/>
                    <a:pt x="8" y="47"/>
                    <a:pt x="8" y="53"/>
                  </a:cubicBezTo>
                  <a:cubicBezTo>
                    <a:pt x="8" y="60"/>
                    <a:pt x="0" y="84"/>
                    <a:pt x="0" y="93"/>
                  </a:cubicBezTo>
                  <a:cubicBezTo>
                    <a:pt x="0" y="101"/>
                    <a:pt x="8" y="158"/>
                    <a:pt x="10" y="174"/>
                  </a:cubicBezTo>
                  <a:cubicBezTo>
                    <a:pt x="12" y="174"/>
                    <a:pt x="13" y="173"/>
                    <a:pt x="14" y="173"/>
                  </a:cubicBezTo>
                  <a:cubicBezTo>
                    <a:pt x="18" y="172"/>
                    <a:pt x="31" y="181"/>
                    <a:pt x="35" y="180"/>
                  </a:cubicBezTo>
                  <a:cubicBezTo>
                    <a:pt x="40" y="178"/>
                    <a:pt x="36" y="170"/>
                    <a:pt x="44" y="169"/>
                  </a:cubicBezTo>
                  <a:cubicBezTo>
                    <a:pt x="52" y="169"/>
                    <a:pt x="57" y="172"/>
                    <a:pt x="62" y="172"/>
                  </a:cubicBezTo>
                  <a:cubicBezTo>
                    <a:pt x="67" y="171"/>
                    <a:pt x="78" y="171"/>
                    <a:pt x="80" y="171"/>
                  </a:cubicBezTo>
                  <a:cubicBezTo>
                    <a:pt x="82" y="171"/>
                    <a:pt x="85" y="184"/>
                    <a:pt x="85" y="189"/>
                  </a:cubicBezTo>
                  <a:cubicBezTo>
                    <a:pt x="85" y="194"/>
                    <a:pt x="81" y="203"/>
                    <a:pt x="78" y="198"/>
                  </a:cubicBezTo>
                  <a:cubicBezTo>
                    <a:pt x="75" y="193"/>
                    <a:pt x="71" y="184"/>
                    <a:pt x="70" y="186"/>
                  </a:cubicBezTo>
                  <a:cubicBezTo>
                    <a:pt x="68" y="188"/>
                    <a:pt x="62" y="205"/>
                    <a:pt x="60" y="207"/>
                  </a:cubicBezTo>
                  <a:cubicBezTo>
                    <a:pt x="58" y="209"/>
                    <a:pt x="53" y="217"/>
                    <a:pt x="56" y="218"/>
                  </a:cubicBezTo>
                  <a:cubicBezTo>
                    <a:pt x="58" y="218"/>
                    <a:pt x="60" y="218"/>
                    <a:pt x="63" y="219"/>
                  </a:cubicBezTo>
                  <a:cubicBezTo>
                    <a:pt x="132" y="166"/>
                    <a:pt x="132" y="166"/>
                    <a:pt x="132" y="166"/>
                  </a:cubicBezTo>
                  <a:cubicBezTo>
                    <a:pt x="182" y="100"/>
                    <a:pt x="182" y="100"/>
                    <a:pt x="182" y="100"/>
                  </a:cubicBezTo>
                  <a:cubicBezTo>
                    <a:pt x="182" y="100"/>
                    <a:pt x="354" y="85"/>
                    <a:pt x="358" y="82"/>
                  </a:cubicBezTo>
                  <a:cubicBezTo>
                    <a:pt x="362" y="80"/>
                    <a:pt x="360" y="66"/>
                    <a:pt x="368" y="66"/>
                  </a:cubicBezTo>
                  <a:cubicBezTo>
                    <a:pt x="375" y="66"/>
                    <a:pt x="368" y="54"/>
                    <a:pt x="382" y="50"/>
                  </a:cubicBezTo>
                  <a:cubicBezTo>
                    <a:pt x="383" y="50"/>
                    <a:pt x="383" y="50"/>
                    <a:pt x="383" y="49"/>
                  </a:cubicBezTo>
                  <a:cubicBezTo>
                    <a:pt x="381" y="47"/>
                    <a:pt x="379" y="44"/>
                    <a:pt x="378" y="42"/>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58" name="Freeform 64"/>
            <p:cNvSpPr>
              <a:spLocks/>
            </p:cNvSpPr>
            <p:nvPr/>
          </p:nvSpPr>
          <p:spPr bwMode="auto">
            <a:xfrm>
              <a:off x="4579938" y="5326063"/>
              <a:ext cx="476250" cy="344488"/>
            </a:xfrm>
            <a:custGeom>
              <a:avLst/>
              <a:gdLst/>
              <a:ahLst/>
              <a:cxnLst>
                <a:cxn ang="0">
                  <a:pos x="47" y="74"/>
                </a:cxn>
                <a:cxn ang="0">
                  <a:pos x="54" y="116"/>
                </a:cxn>
                <a:cxn ang="0">
                  <a:pos x="86" y="117"/>
                </a:cxn>
                <a:cxn ang="0">
                  <a:pos x="101" y="123"/>
                </a:cxn>
                <a:cxn ang="0">
                  <a:pos x="134" y="123"/>
                </a:cxn>
                <a:cxn ang="0">
                  <a:pos x="146" y="137"/>
                </a:cxn>
                <a:cxn ang="0">
                  <a:pos x="154" y="140"/>
                </a:cxn>
                <a:cxn ang="0">
                  <a:pos x="168" y="128"/>
                </a:cxn>
                <a:cxn ang="0">
                  <a:pos x="184" y="136"/>
                </a:cxn>
                <a:cxn ang="0">
                  <a:pos x="183" y="138"/>
                </a:cxn>
                <a:cxn ang="0">
                  <a:pos x="193" y="123"/>
                </a:cxn>
                <a:cxn ang="0">
                  <a:pos x="190" y="102"/>
                </a:cxn>
                <a:cxn ang="0">
                  <a:pos x="182" y="82"/>
                </a:cxn>
                <a:cxn ang="0">
                  <a:pos x="176" y="76"/>
                </a:cxn>
                <a:cxn ang="0">
                  <a:pos x="172" y="75"/>
                </a:cxn>
                <a:cxn ang="0">
                  <a:pos x="146" y="53"/>
                </a:cxn>
                <a:cxn ang="0">
                  <a:pos x="146" y="44"/>
                </a:cxn>
                <a:cxn ang="0">
                  <a:pos x="133" y="44"/>
                </a:cxn>
                <a:cxn ang="0">
                  <a:pos x="107" y="0"/>
                </a:cxn>
                <a:cxn ang="0">
                  <a:pos x="106" y="0"/>
                </a:cxn>
                <a:cxn ang="0">
                  <a:pos x="0" y="12"/>
                </a:cxn>
                <a:cxn ang="0">
                  <a:pos x="33" y="48"/>
                </a:cxn>
                <a:cxn ang="0">
                  <a:pos x="47" y="74"/>
                </a:cxn>
              </a:cxnLst>
              <a:rect l="0" t="0" r="r" b="b"/>
              <a:pathLst>
                <a:path w="193" h="140">
                  <a:moveTo>
                    <a:pt x="47" y="74"/>
                  </a:moveTo>
                  <a:cubicBezTo>
                    <a:pt x="42" y="80"/>
                    <a:pt x="50" y="106"/>
                    <a:pt x="54" y="116"/>
                  </a:cubicBezTo>
                  <a:cubicBezTo>
                    <a:pt x="57" y="126"/>
                    <a:pt x="82" y="117"/>
                    <a:pt x="86" y="117"/>
                  </a:cubicBezTo>
                  <a:cubicBezTo>
                    <a:pt x="90" y="117"/>
                    <a:pt x="97" y="121"/>
                    <a:pt x="101" y="123"/>
                  </a:cubicBezTo>
                  <a:cubicBezTo>
                    <a:pt x="105" y="125"/>
                    <a:pt x="128" y="122"/>
                    <a:pt x="134" y="123"/>
                  </a:cubicBezTo>
                  <a:cubicBezTo>
                    <a:pt x="140" y="124"/>
                    <a:pt x="144" y="132"/>
                    <a:pt x="146" y="137"/>
                  </a:cubicBezTo>
                  <a:cubicBezTo>
                    <a:pt x="147" y="139"/>
                    <a:pt x="150" y="140"/>
                    <a:pt x="154" y="140"/>
                  </a:cubicBezTo>
                  <a:cubicBezTo>
                    <a:pt x="159" y="134"/>
                    <a:pt x="165" y="128"/>
                    <a:pt x="168" y="128"/>
                  </a:cubicBezTo>
                  <a:cubicBezTo>
                    <a:pt x="174" y="127"/>
                    <a:pt x="188" y="130"/>
                    <a:pt x="184" y="136"/>
                  </a:cubicBezTo>
                  <a:cubicBezTo>
                    <a:pt x="183" y="137"/>
                    <a:pt x="183" y="137"/>
                    <a:pt x="183" y="138"/>
                  </a:cubicBezTo>
                  <a:cubicBezTo>
                    <a:pt x="188" y="133"/>
                    <a:pt x="193" y="127"/>
                    <a:pt x="193" y="123"/>
                  </a:cubicBezTo>
                  <a:cubicBezTo>
                    <a:pt x="192" y="115"/>
                    <a:pt x="187" y="106"/>
                    <a:pt x="190" y="102"/>
                  </a:cubicBezTo>
                  <a:cubicBezTo>
                    <a:pt x="192" y="98"/>
                    <a:pt x="189" y="90"/>
                    <a:pt x="182" y="82"/>
                  </a:cubicBezTo>
                  <a:cubicBezTo>
                    <a:pt x="180" y="81"/>
                    <a:pt x="178" y="79"/>
                    <a:pt x="176" y="76"/>
                  </a:cubicBezTo>
                  <a:cubicBezTo>
                    <a:pt x="174" y="76"/>
                    <a:pt x="173" y="75"/>
                    <a:pt x="172" y="75"/>
                  </a:cubicBezTo>
                  <a:cubicBezTo>
                    <a:pt x="162" y="73"/>
                    <a:pt x="140" y="56"/>
                    <a:pt x="146" y="53"/>
                  </a:cubicBezTo>
                  <a:cubicBezTo>
                    <a:pt x="148" y="52"/>
                    <a:pt x="148" y="48"/>
                    <a:pt x="146" y="44"/>
                  </a:cubicBezTo>
                  <a:cubicBezTo>
                    <a:pt x="142" y="46"/>
                    <a:pt x="137" y="50"/>
                    <a:pt x="133" y="44"/>
                  </a:cubicBezTo>
                  <a:cubicBezTo>
                    <a:pt x="129" y="38"/>
                    <a:pt x="116" y="17"/>
                    <a:pt x="107" y="0"/>
                  </a:cubicBezTo>
                  <a:cubicBezTo>
                    <a:pt x="107" y="0"/>
                    <a:pt x="106" y="0"/>
                    <a:pt x="106" y="0"/>
                  </a:cubicBezTo>
                  <a:cubicBezTo>
                    <a:pt x="104" y="2"/>
                    <a:pt x="48" y="7"/>
                    <a:pt x="0" y="12"/>
                  </a:cubicBezTo>
                  <a:cubicBezTo>
                    <a:pt x="11" y="24"/>
                    <a:pt x="29" y="44"/>
                    <a:pt x="33" y="48"/>
                  </a:cubicBezTo>
                  <a:cubicBezTo>
                    <a:pt x="39" y="54"/>
                    <a:pt x="52" y="68"/>
                    <a:pt x="47" y="74"/>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59" name="Freeform 65"/>
            <p:cNvSpPr>
              <a:spLocks/>
            </p:cNvSpPr>
            <p:nvPr/>
          </p:nvSpPr>
          <p:spPr bwMode="auto">
            <a:xfrm>
              <a:off x="4114800" y="5356225"/>
              <a:ext cx="965200" cy="649288"/>
            </a:xfrm>
            <a:custGeom>
              <a:avLst/>
              <a:gdLst/>
              <a:ahLst/>
              <a:cxnLst>
                <a:cxn ang="0">
                  <a:pos x="359" y="145"/>
                </a:cxn>
                <a:cxn ang="0">
                  <a:pos x="343" y="128"/>
                </a:cxn>
                <a:cxn ang="0">
                  <a:pos x="323" y="111"/>
                </a:cxn>
                <a:cxn ang="0">
                  <a:pos x="275" y="105"/>
                </a:cxn>
                <a:cxn ang="0">
                  <a:pos x="236" y="62"/>
                </a:cxn>
                <a:cxn ang="0">
                  <a:pos x="189" y="0"/>
                </a:cxn>
                <a:cxn ang="0">
                  <a:pos x="69" y="72"/>
                </a:cxn>
                <a:cxn ang="0">
                  <a:pos x="6" y="128"/>
                </a:cxn>
                <a:cxn ang="0">
                  <a:pos x="28" y="131"/>
                </a:cxn>
                <a:cxn ang="0">
                  <a:pos x="74" y="126"/>
                </a:cxn>
                <a:cxn ang="0">
                  <a:pos x="116" y="124"/>
                </a:cxn>
                <a:cxn ang="0">
                  <a:pos x="117" y="171"/>
                </a:cxn>
                <a:cxn ang="0">
                  <a:pos x="144" y="180"/>
                </a:cxn>
                <a:cxn ang="0">
                  <a:pos x="164" y="210"/>
                </a:cxn>
                <a:cxn ang="0">
                  <a:pos x="169" y="237"/>
                </a:cxn>
                <a:cxn ang="0">
                  <a:pos x="184" y="241"/>
                </a:cxn>
                <a:cxn ang="0">
                  <a:pos x="217" y="231"/>
                </a:cxn>
                <a:cxn ang="0">
                  <a:pos x="218" y="207"/>
                </a:cxn>
                <a:cxn ang="0">
                  <a:pos x="232" y="178"/>
                </a:cxn>
                <a:cxn ang="0">
                  <a:pos x="234" y="191"/>
                </a:cxn>
                <a:cxn ang="0">
                  <a:pos x="225" y="222"/>
                </a:cxn>
                <a:cxn ang="0">
                  <a:pos x="226" y="239"/>
                </a:cxn>
                <a:cxn ang="0">
                  <a:pos x="238" y="253"/>
                </a:cxn>
                <a:cxn ang="0">
                  <a:pos x="263" y="264"/>
                </a:cxn>
                <a:cxn ang="0">
                  <a:pos x="295" y="253"/>
                </a:cxn>
                <a:cxn ang="0">
                  <a:pos x="303" y="227"/>
                </a:cxn>
                <a:cxn ang="0">
                  <a:pos x="307" y="206"/>
                </a:cxn>
                <a:cxn ang="0">
                  <a:pos x="311" y="196"/>
                </a:cxn>
                <a:cxn ang="0">
                  <a:pos x="321" y="208"/>
                </a:cxn>
                <a:cxn ang="0">
                  <a:pos x="349" y="208"/>
                </a:cxn>
                <a:cxn ang="0">
                  <a:pos x="389" y="184"/>
                </a:cxn>
                <a:cxn ang="0">
                  <a:pos x="378" y="174"/>
                </a:cxn>
              </a:cxnLst>
              <a:rect l="0" t="0" r="r" b="b"/>
              <a:pathLst>
                <a:path w="392" h="264">
                  <a:moveTo>
                    <a:pt x="378" y="145"/>
                  </a:moveTo>
                  <a:cubicBezTo>
                    <a:pt x="374" y="150"/>
                    <a:pt x="360" y="148"/>
                    <a:pt x="359" y="145"/>
                  </a:cubicBezTo>
                  <a:cubicBezTo>
                    <a:pt x="357" y="142"/>
                    <a:pt x="331" y="144"/>
                    <a:pt x="336" y="136"/>
                  </a:cubicBezTo>
                  <a:cubicBezTo>
                    <a:pt x="338" y="134"/>
                    <a:pt x="340" y="131"/>
                    <a:pt x="343" y="128"/>
                  </a:cubicBezTo>
                  <a:cubicBezTo>
                    <a:pt x="339" y="128"/>
                    <a:pt x="336" y="127"/>
                    <a:pt x="335" y="125"/>
                  </a:cubicBezTo>
                  <a:cubicBezTo>
                    <a:pt x="333" y="120"/>
                    <a:pt x="329" y="112"/>
                    <a:pt x="323" y="111"/>
                  </a:cubicBezTo>
                  <a:cubicBezTo>
                    <a:pt x="317" y="110"/>
                    <a:pt x="294" y="113"/>
                    <a:pt x="290" y="111"/>
                  </a:cubicBezTo>
                  <a:cubicBezTo>
                    <a:pt x="286" y="109"/>
                    <a:pt x="279" y="105"/>
                    <a:pt x="275" y="105"/>
                  </a:cubicBezTo>
                  <a:cubicBezTo>
                    <a:pt x="271" y="105"/>
                    <a:pt x="246" y="114"/>
                    <a:pt x="243" y="104"/>
                  </a:cubicBezTo>
                  <a:cubicBezTo>
                    <a:pt x="239" y="94"/>
                    <a:pt x="231" y="68"/>
                    <a:pt x="236" y="62"/>
                  </a:cubicBezTo>
                  <a:cubicBezTo>
                    <a:pt x="241" y="56"/>
                    <a:pt x="228" y="42"/>
                    <a:pt x="222" y="36"/>
                  </a:cubicBezTo>
                  <a:cubicBezTo>
                    <a:pt x="218" y="32"/>
                    <a:pt x="200" y="12"/>
                    <a:pt x="189" y="0"/>
                  </a:cubicBezTo>
                  <a:cubicBezTo>
                    <a:pt x="152" y="3"/>
                    <a:pt x="119" y="6"/>
                    <a:pt x="119" y="6"/>
                  </a:cubicBezTo>
                  <a:cubicBezTo>
                    <a:pt x="69" y="72"/>
                    <a:pt x="69" y="72"/>
                    <a:pt x="69" y="72"/>
                  </a:cubicBezTo>
                  <a:cubicBezTo>
                    <a:pt x="0" y="125"/>
                    <a:pt x="0" y="125"/>
                    <a:pt x="0" y="125"/>
                  </a:cubicBezTo>
                  <a:cubicBezTo>
                    <a:pt x="3" y="125"/>
                    <a:pt x="7" y="126"/>
                    <a:pt x="6" y="128"/>
                  </a:cubicBezTo>
                  <a:cubicBezTo>
                    <a:pt x="5" y="131"/>
                    <a:pt x="0" y="144"/>
                    <a:pt x="6" y="143"/>
                  </a:cubicBezTo>
                  <a:cubicBezTo>
                    <a:pt x="11" y="142"/>
                    <a:pt x="26" y="134"/>
                    <a:pt x="28" y="131"/>
                  </a:cubicBezTo>
                  <a:cubicBezTo>
                    <a:pt x="30" y="128"/>
                    <a:pt x="44" y="123"/>
                    <a:pt x="53" y="123"/>
                  </a:cubicBezTo>
                  <a:cubicBezTo>
                    <a:pt x="62" y="122"/>
                    <a:pt x="67" y="126"/>
                    <a:pt x="74" y="126"/>
                  </a:cubicBezTo>
                  <a:cubicBezTo>
                    <a:pt x="81" y="126"/>
                    <a:pt x="82" y="124"/>
                    <a:pt x="86" y="124"/>
                  </a:cubicBezTo>
                  <a:cubicBezTo>
                    <a:pt x="89" y="124"/>
                    <a:pt x="110" y="124"/>
                    <a:pt x="116" y="124"/>
                  </a:cubicBezTo>
                  <a:cubicBezTo>
                    <a:pt x="121" y="124"/>
                    <a:pt x="121" y="145"/>
                    <a:pt x="119" y="152"/>
                  </a:cubicBezTo>
                  <a:cubicBezTo>
                    <a:pt x="116" y="159"/>
                    <a:pt x="120" y="169"/>
                    <a:pt x="117" y="171"/>
                  </a:cubicBezTo>
                  <a:cubicBezTo>
                    <a:pt x="115" y="173"/>
                    <a:pt x="110" y="184"/>
                    <a:pt x="115" y="185"/>
                  </a:cubicBezTo>
                  <a:cubicBezTo>
                    <a:pt x="120" y="186"/>
                    <a:pt x="139" y="182"/>
                    <a:pt x="144" y="180"/>
                  </a:cubicBezTo>
                  <a:cubicBezTo>
                    <a:pt x="148" y="179"/>
                    <a:pt x="157" y="187"/>
                    <a:pt x="157" y="190"/>
                  </a:cubicBezTo>
                  <a:cubicBezTo>
                    <a:pt x="157" y="193"/>
                    <a:pt x="164" y="204"/>
                    <a:pt x="164" y="210"/>
                  </a:cubicBezTo>
                  <a:cubicBezTo>
                    <a:pt x="164" y="217"/>
                    <a:pt x="164" y="221"/>
                    <a:pt x="166" y="225"/>
                  </a:cubicBezTo>
                  <a:cubicBezTo>
                    <a:pt x="167" y="228"/>
                    <a:pt x="172" y="234"/>
                    <a:pt x="169" y="237"/>
                  </a:cubicBezTo>
                  <a:cubicBezTo>
                    <a:pt x="166" y="239"/>
                    <a:pt x="157" y="247"/>
                    <a:pt x="162" y="247"/>
                  </a:cubicBezTo>
                  <a:cubicBezTo>
                    <a:pt x="167" y="247"/>
                    <a:pt x="179" y="244"/>
                    <a:pt x="184" y="241"/>
                  </a:cubicBezTo>
                  <a:cubicBezTo>
                    <a:pt x="189" y="237"/>
                    <a:pt x="194" y="235"/>
                    <a:pt x="198" y="235"/>
                  </a:cubicBezTo>
                  <a:cubicBezTo>
                    <a:pt x="202" y="235"/>
                    <a:pt x="217" y="234"/>
                    <a:pt x="217" y="231"/>
                  </a:cubicBezTo>
                  <a:cubicBezTo>
                    <a:pt x="217" y="227"/>
                    <a:pt x="213" y="221"/>
                    <a:pt x="217" y="218"/>
                  </a:cubicBezTo>
                  <a:cubicBezTo>
                    <a:pt x="220" y="215"/>
                    <a:pt x="222" y="213"/>
                    <a:pt x="218" y="207"/>
                  </a:cubicBezTo>
                  <a:cubicBezTo>
                    <a:pt x="213" y="201"/>
                    <a:pt x="223" y="199"/>
                    <a:pt x="223" y="193"/>
                  </a:cubicBezTo>
                  <a:cubicBezTo>
                    <a:pt x="223" y="187"/>
                    <a:pt x="232" y="181"/>
                    <a:pt x="232" y="178"/>
                  </a:cubicBezTo>
                  <a:cubicBezTo>
                    <a:pt x="232" y="174"/>
                    <a:pt x="237" y="174"/>
                    <a:pt x="237" y="177"/>
                  </a:cubicBezTo>
                  <a:cubicBezTo>
                    <a:pt x="237" y="180"/>
                    <a:pt x="234" y="186"/>
                    <a:pt x="234" y="191"/>
                  </a:cubicBezTo>
                  <a:cubicBezTo>
                    <a:pt x="234" y="196"/>
                    <a:pt x="226" y="207"/>
                    <a:pt x="226" y="210"/>
                  </a:cubicBezTo>
                  <a:cubicBezTo>
                    <a:pt x="225" y="214"/>
                    <a:pt x="224" y="219"/>
                    <a:pt x="225" y="222"/>
                  </a:cubicBezTo>
                  <a:cubicBezTo>
                    <a:pt x="227" y="225"/>
                    <a:pt x="232" y="226"/>
                    <a:pt x="230" y="229"/>
                  </a:cubicBezTo>
                  <a:cubicBezTo>
                    <a:pt x="229" y="232"/>
                    <a:pt x="226" y="236"/>
                    <a:pt x="226" y="239"/>
                  </a:cubicBezTo>
                  <a:cubicBezTo>
                    <a:pt x="226" y="242"/>
                    <a:pt x="217" y="243"/>
                    <a:pt x="221" y="248"/>
                  </a:cubicBezTo>
                  <a:cubicBezTo>
                    <a:pt x="225" y="253"/>
                    <a:pt x="234" y="255"/>
                    <a:pt x="238" y="253"/>
                  </a:cubicBezTo>
                  <a:cubicBezTo>
                    <a:pt x="243" y="250"/>
                    <a:pt x="252" y="251"/>
                    <a:pt x="254" y="254"/>
                  </a:cubicBezTo>
                  <a:cubicBezTo>
                    <a:pt x="256" y="257"/>
                    <a:pt x="259" y="264"/>
                    <a:pt x="263" y="264"/>
                  </a:cubicBezTo>
                  <a:cubicBezTo>
                    <a:pt x="267" y="264"/>
                    <a:pt x="277" y="255"/>
                    <a:pt x="283" y="255"/>
                  </a:cubicBezTo>
                  <a:cubicBezTo>
                    <a:pt x="289" y="255"/>
                    <a:pt x="297" y="257"/>
                    <a:pt x="295" y="253"/>
                  </a:cubicBezTo>
                  <a:cubicBezTo>
                    <a:pt x="294" y="248"/>
                    <a:pt x="284" y="242"/>
                    <a:pt x="289" y="237"/>
                  </a:cubicBezTo>
                  <a:cubicBezTo>
                    <a:pt x="293" y="233"/>
                    <a:pt x="296" y="227"/>
                    <a:pt x="303" y="227"/>
                  </a:cubicBezTo>
                  <a:cubicBezTo>
                    <a:pt x="310" y="227"/>
                    <a:pt x="313" y="225"/>
                    <a:pt x="311" y="220"/>
                  </a:cubicBezTo>
                  <a:cubicBezTo>
                    <a:pt x="310" y="216"/>
                    <a:pt x="307" y="210"/>
                    <a:pt x="307" y="206"/>
                  </a:cubicBezTo>
                  <a:cubicBezTo>
                    <a:pt x="307" y="202"/>
                    <a:pt x="301" y="199"/>
                    <a:pt x="303" y="195"/>
                  </a:cubicBezTo>
                  <a:cubicBezTo>
                    <a:pt x="305" y="191"/>
                    <a:pt x="305" y="197"/>
                    <a:pt x="311" y="196"/>
                  </a:cubicBezTo>
                  <a:cubicBezTo>
                    <a:pt x="317" y="196"/>
                    <a:pt x="311" y="204"/>
                    <a:pt x="318" y="205"/>
                  </a:cubicBezTo>
                  <a:cubicBezTo>
                    <a:pt x="320" y="205"/>
                    <a:pt x="321" y="206"/>
                    <a:pt x="321" y="208"/>
                  </a:cubicBezTo>
                  <a:cubicBezTo>
                    <a:pt x="327" y="204"/>
                    <a:pt x="335" y="200"/>
                    <a:pt x="337" y="199"/>
                  </a:cubicBezTo>
                  <a:cubicBezTo>
                    <a:pt x="340" y="197"/>
                    <a:pt x="346" y="210"/>
                    <a:pt x="349" y="208"/>
                  </a:cubicBezTo>
                  <a:cubicBezTo>
                    <a:pt x="353" y="206"/>
                    <a:pt x="349" y="202"/>
                    <a:pt x="359" y="200"/>
                  </a:cubicBezTo>
                  <a:cubicBezTo>
                    <a:pt x="368" y="197"/>
                    <a:pt x="387" y="190"/>
                    <a:pt x="389" y="184"/>
                  </a:cubicBezTo>
                  <a:cubicBezTo>
                    <a:pt x="389" y="183"/>
                    <a:pt x="390" y="181"/>
                    <a:pt x="392" y="179"/>
                  </a:cubicBezTo>
                  <a:cubicBezTo>
                    <a:pt x="378" y="174"/>
                    <a:pt x="378" y="174"/>
                    <a:pt x="378" y="174"/>
                  </a:cubicBezTo>
                  <a:lnTo>
                    <a:pt x="378" y="145"/>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0" name="Freeform 66"/>
            <p:cNvSpPr>
              <a:spLocks/>
            </p:cNvSpPr>
            <p:nvPr/>
          </p:nvSpPr>
          <p:spPr bwMode="auto">
            <a:xfrm>
              <a:off x="4843463" y="5178425"/>
              <a:ext cx="461963" cy="617538"/>
            </a:xfrm>
            <a:custGeom>
              <a:avLst/>
              <a:gdLst/>
              <a:ahLst/>
              <a:cxnLst>
                <a:cxn ang="0">
                  <a:pos x="173" y="77"/>
                </a:cxn>
                <a:cxn ang="0">
                  <a:pos x="173" y="52"/>
                </a:cxn>
                <a:cxn ang="0">
                  <a:pos x="156" y="52"/>
                </a:cxn>
                <a:cxn ang="0">
                  <a:pos x="156" y="23"/>
                </a:cxn>
                <a:cxn ang="0">
                  <a:pos x="146" y="23"/>
                </a:cxn>
                <a:cxn ang="0">
                  <a:pos x="146" y="6"/>
                </a:cxn>
                <a:cxn ang="0">
                  <a:pos x="103" y="0"/>
                </a:cxn>
                <a:cxn ang="0">
                  <a:pos x="23" y="28"/>
                </a:cxn>
                <a:cxn ang="0">
                  <a:pos x="9" y="44"/>
                </a:cxn>
                <a:cxn ang="0">
                  <a:pos x="0" y="60"/>
                </a:cxn>
                <a:cxn ang="0">
                  <a:pos x="26" y="104"/>
                </a:cxn>
                <a:cxn ang="0">
                  <a:pos x="39" y="104"/>
                </a:cxn>
                <a:cxn ang="0">
                  <a:pos x="36" y="92"/>
                </a:cxn>
                <a:cxn ang="0">
                  <a:pos x="31" y="74"/>
                </a:cxn>
                <a:cxn ang="0">
                  <a:pos x="47" y="80"/>
                </a:cxn>
                <a:cxn ang="0">
                  <a:pos x="58" y="82"/>
                </a:cxn>
                <a:cxn ang="0">
                  <a:pos x="60" y="110"/>
                </a:cxn>
                <a:cxn ang="0">
                  <a:pos x="73" y="127"/>
                </a:cxn>
                <a:cxn ang="0">
                  <a:pos x="85" y="130"/>
                </a:cxn>
                <a:cxn ang="0">
                  <a:pos x="92" y="142"/>
                </a:cxn>
                <a:cxn ang="0">
                  <a:pos x="75" y="138"/>
                </a:cxn>
                <a:cxn ang="0">
                  <a:pos x="69" y="136"/>
                </a:cxn>
                <a:cxn ang="0">
                  <a:pos x="75" y="142"/>
                </a:cxn>
                <a:cxn ang="0">
                  <a:pos x="83" y="162"/>
                </a:cxn>
                <a:cxn ang="0">
                  <a:pos x="86" y="183"/>
                </a:cxn>
                <a:cxn ang="0">
                  <a:pos x="76" y="198"/>
                </a:cxn>
                <a:cxn ang="0">
                  <a:pos x="83" y="215"/>
                </a:cxn>
                <a:cxn ang="0">
                  <a:pos x="82" y="217"/>
                </a:cxn>
                <a:cxn ang="0">
                  <a:pos x="82" y="246"/>
                </a:cxn>
                <a:cxn ang="0">
                  <a:pos x="96" y="251"/>
                </a:cxn>
                <a:cxn ang="0">
                  <a:pos x="151" y="176"/>
                </a:cxn>
                <a:cxn ang="0">
                  <a:pos x="173" y="136"/>
                </a:cxn>
                <a:cxn ang="0">
                  <a:pos x="173" y="110"/>
                </a:cxn>
                <a:cxn ang="0">
                  <a:pos x="187" y="110"/>
                </a:cxn>
                <a:cxn ang="0">
                  <a:pos x="187" y="77"/>
                </a:cxn>
                <a:cxn ang="0">
                  <a:pos x="173" y="77"/>
                </a:cxn>
              </a:cxnLst>
              <a:rect l="0" t="0" r="r" b="b"/>
              <a:pathLst>
                <a:path w="187" h="251">
                  <a:moveTo>
                    <a:pt x="173" y="77"/>
                  </a:moveTo>
                  <a:cubicBezTo>
                    <a:pt x="173" y="52"/>
                    <a:pt x="173" y="52"/>
                    <a:pt x="173" y="52"/>
                  </a:cubicBezTo>
                  <a:cubicBezTo>
                    <a:pt x="156" y="52"/>
                    <a:pt x="156" y="52"/>
                    <a:pt x="156" y="52"/>
                  </a:cubicBezTo>
                  <a:cubicBezTo>
                    <a:pt x="156" y="23"/>
                    <a:pt x="156" y="23"/>
                    <a:pt x="156" y="23"/>
                  </a:cubicBezTo>
                  <a:cubicBezTo>
                    <a:pt x="146" y="23"/>
                    <a:pt x="146" y="23"/>
                    <a:pt x="146" y="23"/>
                  </a:cubicBezTo>
                  <a:cubicBezTo>
                    <a:pt x="146" y="6"/>
                    <a:pt x="146" y="6"/>
                    <a:pt x="146" y="6"/>
                  </a:cubicBezTo>
                  <a:cubicBezTo>
                    <a:pt x="133" y="7"/>
                    <a:pt x="108" y="0"/>
                    <a:pt x="103" y="0"/>
                  </a:cubicBezTo>
                  <a:cubicBezTo>
                    <a:pt x="97" y="0"/>
                    <a:pt x="38" y="24"/>
                    <a:pt x="23" y="28"/>
                  </a:cubicBezTo>
                  <a:cubicBezTo>
                    <a:pt x="9" y="32"/>
                    <a:pt x="16" y="44"/>
                    <a:pt x="9" y="44"/>
                  </a:cubicBezTo>
                  <a:cubicBezTo>
                    <a:pt x="2" y="44"/>
                    <a:pt x="3" y="57"/>
                    <a:pt x="0" y="60"/>
                  </a:cubicBezTo>
                  <a:cubicBezTo>
                    <a:pt x="9" y="77"/>
                    <a:pt x="22" y="98"/>
                    <a:pt x="26" y="104"/>
                  </a:cubicBezTo>
                  <a:cubicBezTo>
                    <a:pt x="30" y="110"/>
                    <a:pt x="35" y="106"/>
                    <a:pt x="39" y="104"/>
                  </a:cubicBezTo>
                  <a:cubicBezTo>
                    <a:pt x="38" y="99"/>
                    <a:pt x="35" y="95"/>
                    <a:pt x="36" y="92"/>
                  </a:cubicBezTo>
                  <a:cubicBezTo>
                    <a:pt x="37" y="88"/>
                    <a:pt x="27" y="75"/>
                    <a:pt x="31" y="74"/>
                  </a:cubicBezTo>
                  <a:cubicBezTo>
                    <a:pt x="35" y="74"/>
                    <a:pt x="39" y="81"/>
                    <a:pt x="47" y="80"/>
                  </a:cubicBezTo>
                  <a:cubicBezTo>
                    <a:pt x="54" y="80"/>
                    <a:pt x="59" y="76"/>
                    <a:pt x="58" y="82"/>
                  </a:cubicBezTo>
                  <a:cubicBezTo>
                    <a:pt x="57" y="88"/>
                    <a:pt x="55" y="106"/>
                    <a:pt x="60" y="110"/>
                  </a:cubicBezTo>
                  <a:cubicBezTo>
                    <a:pt x="65" y="113"/>
                    <a:pt x="68" y="127"/>
                    <a:pt x="73" y="127"/>
                  </a:cubicBezTo>
                  <a:cubicBezTo>
                    <a:pt x="79" y="127"/>
                    <a:pt x="82" y="127"/>
                    <a:pt x="85" y="130"/>
                  </a:cubicBezTo>
                  <a:cubicBezTo>
                    <a:pt x="89" y="134"/>
                    <a:pt x="95" y="140"/>
                    <a:pt x="92" y="142"/>
                  </a:cubicBezTo>
                  <a:cubicBezTo>
                    <a:pt x="89" y="143"/>
                    <a:pt x="79" y="138"/>
                    <a:pt x="75" y="138"/>
                  </a:cubicBezTo>
                  <a:cubicBezTo>
                    <a:pt x="73" y="138"/>
                    <a:pt x="71" y="137"/>
                    <a:pt x="69" y="136"/>
                  </a:cubicBezTo>
                  <a:cubicBezTo>
                    <a:pt x="71" y="139"/>
                    <a:pt x="73" y="141"/>
                    <a:pt x="75" y="142"/>
                  </a:cubicBezTo>
                  <a:cubicBezTo>
                    <a:pt x="82" y="150"/>
                    <a:pt x="85" y="158"/>
                    <a:pt x="83" y="162"/>
                  </a:cubicBezTo>
                  <a:cubicBezTo>
                    <a:pt x="80" y="166"/>
                    <a:pt x="85" y="175"/>
                    <a:pt x="86" y="183"/>
                  </a:cubicBezTo>
                  <a:cubicBezTo>
                    <a:pt x="86" y="187"/>
                    <a:pt x="81" y="193"/>
                    <a:pt x="76" y="198"/>
                  </a:cubicBezTo>
                  <a:cubicBezTo>
                    <a:pt x="75" y="204"/>
                    <a:pt x="83" y="212"/>
                    <a:pt x="83" y="215"/>
                  </a:cubicBezTo>
                  <a:cubicBezTo>
                    <a:pt x="83" y="216"/>
                    <a:pt x="82" y="216"/>
                    <a:pt x="82" y="217"/>
                  </a:cubicBezTo>
                  <a:cubicBezTo>
                    <a:pt x="82" y="246"/>
                    <a:pt x="82" y="246"/>
                    <a:pt x="82" y="246"/>
                  </a:cubicBezTo>
                  <a:cubicBezTo>
                    <a:pt x="96" y="251"/>
                    <a:pt x="96" y="251"/>
                    <a:pt x="96" y="251"/>
                  </a:cubicBezTo>
                  <a:cubicBezTo>
                    <a:pt x="108" y="232"/>
                    <a:pt x="151" y="176"/>
                    <a:pt x="151" y="176"/>
                  </a:cubicBezTo>
                  <a:cubicBezTo>
                    <a:pt x="173" y="136"/>
                    <a:pt x="173" y="136"/>
                    <a:pt x="173" y="136"/>
                  </a:cubicBezTo>
                  <a:cubicBezTo>
                    <a:pt x="173" y="110"/>
                    <a:pt x="173" y="110"/>
                    <a:pt x="173" y="110"/>
                  </a:cubicBezTo>
                  <a:cubicBezTo>
                    <a:pt x="187" y="110"/>
                    <a:pt x="187" y="110"/>
                    <a:pt x="187" y="110"/>
                  </a:cubicBezTo>
                  <a:cubicBezTo>
                    <a:pt x="187" y="77"/>
                    <a:pt x="187" y="77"/>
                    <a:pt x="187" y="77"/>
                  </a:cubicBezTo>
                  <a:lnTo>
                    <a:pt x="173" y="77"/>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161" name="Group 160"/>
          <p:cNvGrpSpPr/>
          <p:nvPr/>
        </p:nvGrpSpPr>
        <p:grpSpPr>
          <a:xfrm>
            <a:off x="4157184" y="3923580"/>
            <a:ext cx="2056693" cy="1203433"/>
            <a:chOff x="4149725" y="3852863"/>
            <a:chExt cx="2527301" cy="1393825"/>
          </a:xfrm>
          <a:solidFill>
            <a:schemeClr val="accent3"/>
          </a:solidFill>
        </p:grpSpPr>
        <p:sp>
          <p:nvSpPr>
            <p:cNvPr id="162" name="Freeform 25"/>
            <p:cNvSpPr>
              <a:spLocks/>
            </p:cNvSpPr>
            <p:nvPr/>
          </p:nvSpPr>
          <p:spPr bwMode="auto">
            <a:xfrm>
              <a:off x="4230688" y="4602163"/>
              <a:ext cx="893763" cy="644525"/>
            </a:xfrm>
            <a:custGeom>
              <a:avLst/>
              <a:gdLst/>
              <a:ahLst/>
              <a:cxnLst>
                <a:cxn ang="0">
                  <a:pos x="332" y="216"/>
                </a:cxn>
                <a:cxn ang="0">
                  <a:pos x="332" y="187"/>
                </a:cxn>
                <a:cxn ang="0">
                  <a:pos x="339" y="187"/>
                </a:cxn>
                <a:cxn ang="0">
                  <a:pos x="363" y="92"/>
                </a:cxn>
                <a:cxn ang="0">
                  <a:pos x="349" y="98"/>
                </a:cxn>
                <a:cxn ang="0">
                  <a:pos x="328" y="97"/>
                </a:cxn>
                <a:cxn ang="0">
                  <a:pos x="308" y="101"/>
                </a:cxn>
                <a:cxn ang="0">
                  <a:pos x="300" y="94"/>
                </a:cxn>
                <a:cxn ang="0">
                  <a:pos x="222" y="94"/>
                </a:cxn>
                <a:cxn ang="0">
                  <a:pos x="222" y="85"/>
                </a:cxn>
                <a:cxn ang="0">
                  <a:pos x="211" y="85"/>
                </a:cxn>
                <a:cxn ang="0">
                  <a:pos x="188" y="61"/>
                </a:cxn>
                <a:cxn ang="0">
                  <a:pos x="181" y="55"/>
                </a:cxn>
                <a:cxn ang="0">
                  <a:pos x="181" y="45"/>
                </a:cxn>
                <a:cxn ang="0">
                  <a:pos x="149" y="9"/>
                </a:cxn>
                <a:cxn ang="0">
                  <a:pos x="142" y="9"/>
                </a:cxn>
                <a:cxn ang="0">
                  <a:pos x="134" y="0"/>
                </a:cxn>
                <a:cxn ang="0">
                  <a:pos x="107" y="0"/>
                </a:cxn>
                <a:cxn ang="0">
                  <a:pos x="87" y="9"/>
                </a:cxn>
                <a:cxn ang="0">
                  <a:pos x="87" y="0"/>
                </a:cxn>
                <a:cxn ang="0">
                  <a:pos x="4" y="0"/>
                </a:cxn>
                <a:cxn ang="0">
                  <a:pos x="2" y="2"/>
                </a:cxn>
                <a:cxn ang="0">
                  <a:pos x="12" y="27"/>
                </a:cxn>
                <a:cxn ang="0">
                  <a:pos x="24" y="35"/>
                </a:cxn>
                <a:cxn ang="0">
                  <a:pos x="31" y="49"/>
                </a:cxn>
                <a:cxn ang="0">
                  <a:pos x="33" y="60"/>
                </a:cxn>
                <a:cxn ang="0">
                  <a:pos x="50" y="63"/>
                </a:cxn>
                <a:cxn ang="0">
                  <a:pos x="67" y="100"/>
                </a:cxn>
                <a:cxn ang="0">
                  <a:pos x="84" y="130"/>
                </a:cxn>
                <a:cxn ang="0">
                  <a:pos x="100" y="142"/>
                </a:cxn>
                <a:cxn ang="0">
                  <a:pos x="139" y="149"/>
                </a:cxn>
                <a:cxn ang="0">
                  <a:pos x="140" y="172"/>
                </a:cxn>
                <a:cxn ang="0">
                  <a:pos x="146" y="206"/>
                </a:cxn>
                <a:cxn ang="0">
                  <a:pos x="150" y="222"/>
                </a:cxn>
                <a:cxn ang="0">
                  <a:pos x="179" y="222"/>
                </a:cxn>
                <a:cxn ang="0">
                  <a:pos x="194" y="234"/>
                </a:cxn>
                <a:cxn ang="0">
                  <a:pos x="194" y="246"/>
                </a:cxn>
                <a:cxn ang="0">
                  <a:pos x="245" y="246"/>
                </a:cxn>
                <a:cxn ang="0">
                  <a:pos x="259" y="262"/>
                </a:cxn>
                <a:cxn ang="0">
                  <a:pos x="268" y="254"/>
                </a:cxn>
                <a:cxn ang="0">
                  <a:pos x="273" y="261"/>
                </a:cxn>
                <a:cxn ang="0">
                  <a:pos x="324" y="244"/>
                </a:cxn>
                <a:cxn ang="0">
                  <a:pos x="324" y="216"/>
                </a:cxn>
                <a:cxn ang="0">
                  <a:pos x="332" y="216"/>
                </a:cxn>
              </a:cxnLst>
              <a:rect l="0" t="0" r="r" b="b"/>
              <a:pathLst>
                <a:path w="363" h="262">
                  <a:moveTo>
                    <a:pt x="332" y="216"/>
                  </a:moveTo>
                  <a:cubicBezTo>
                    <a:pt x="332" y="187"/>
                    <a:pt x="332" y="187"/>
                    <a:pt x="332" y="187"/>
                  </a:cubicBezTo>
                  <a:cubicBezTo>
                    <a:pt x="339" y="187"/>
                    <a:pt x="339" y="187"/>
                    <a:pt x="339" y="187"/>
                  </a:cubicBezTo>
                  <a:cubicBezTo>
                    <a:pt x="363" y="92"/>
                    <a:pt x="363" y="92"/>
                    <a:pt x="363" y="92"/>
                  </a:cubicBezTo>
                  <a:cubicBezTo>
                    <a:pt x="358" y="96"/>
                    <a:pt x="352" y="99"/>
                    <a:pt x="349" y="98"/>
                  </a:cubicBezTo>
                  <a:cubicBezTo>
                    <a:pt x="342" y="95"/>
                    <a:pt x="332" y="96"/>
                    <a:pt x="328" y="97"/>
                  </a:cubicBezTo>
                  <a:cubicBezTo>
                    <a:pt x="323" y="99"/>
                    <a:pt x="318" y="108"/>
                    <a:pt x="308" y="101"/>
                  </a:cubicBezTo>
                  <a:cubicBezTo>
                    <a:pt x="304" y="99"/>
                    <a:pt x="302" y="96"/>
                    <a:pt x="300" y="94"/>
                  </a:cubicBezTo>
                  <a:cubicBezTo>
                    <a:pt x="222" y="94"/>
                    <a:pt x="222" y="94"/>
                    <a:pt x="222" y="94"/>
                  </a:cubicBezTo>
                  <a:cubicBezTo>
                    <a:pt x="222" y="85"/>
                    <a:pt x="222" y="85"/>
                    <a:pt x="222" y="85"/>
                  </a:cubicBezTo>
                  <a:cubicBezTo>
                    <a:pt x="211" y="85"/>
                    <a:pt x="211" y="85"/>
                    <a:pt x="211" y="85"/>
                  </a:cubicBezTo>
                  <a:cubicBezTo>
                    <a:pt x="188" y="61"/>
                    <a:pt x="188" y="61"/>
                    <a:pt x="188" y="61"/>
                  </a:cubicBezTo>
                  <a:cubicBezTo>
                    <a:pt x="181" y="55"/>
                    <a:pt x="181" y="55"/>
                    <a:pt x="181" y="55"/>
                  </a:cubicBezTo>
                  <a:cubicBezTo>
                    <a:pt x="181" y="45"/>
                    <a:pt x="181" y="45"/>
                    <a:pt x="181" y="45"/>
                  </a:cubicBezTo>
                  <a:cubicBezTo>
                    <a:pt x="149" y="9"/>
                    <a:pt x="149" y="9"/>
                    <a:pt x="149" y="9"/>
                  </a:cubicBezTo>
                  <a:cubicBezTo>
                    <a:pt x="142" y="9"/>
                    <a:pt x="142" y="9"/>
                    <a:pt x="142" y="9"/>
                  </a:cubicBezTo>
                  <a:cubicBezTo>
                    <a:pt x="134" y="0"/>
                    <a:pt x="134" y="0"/>
                    <a:pt x="134" y="0"/>
                  </a:cubicBezTo>
                  <a:cubicBezTo>
                    <a:pt x="107" y="0"/>
                    <a:pt x="107" y="0"/>
                    <a:pt x="107" y="0"/>
                  </a:cubicBezTo>
                  <a:cubicBezTo>
                    <a:pt x="87" y="9"/>
                    <a:pt x="87" y="9"/>
                    <a:pt x="87" y="9"/>
                  </a:cubicBezTo>
                  <a:cubicBezTo>
                    <a:pt x="87" y="0"/>
                    <a:pt x="87" y="0"/>
                    <a:pt x="87" y="0"/>
                  </a:cubicBezTo>
                  <a:cubicBezTo>
                    <a:pt x="4" y="0"/>
                    <a:pt x="4" y="0"/>
                    <a:pt x="4" y="0"/>
                  </a:cubicBezTo>
                  <a:cubicBezTo>
                    <a:pt x="3" y="1"/>
                    <a:pt x="2" y="1"/>
                    <a:pt x="2" y="2"/>
                  </a:cubicBezTo>
                  <a:cubicBezTo>
                    <a:pt x="0" y="7"/>
                    <a:pt x="10" y="18"/>
                    <a:pt x="12" y="27"/>
                  </a:cubicBezTo>
                  <a:cubicBezTo>
                    <a:pt x="13" y="36"/>
                    <a:pt x="21" y="27"/>
                    <a:pt x="24" y="35"/>
                  </a:cubicBezTo>
                  <a:cubicBezTo>
                    <a:pt x="27" y="43"/>
                    <a:pt x="31" y="38"/>
                    <a:pt x="31" y="49"/>
                  </a:cubicBezTo>
                  <a:cubicBezTo>
                    <a:pt x="31" y="52"/>
                    <a:pt x="31" y="56"/>
                    <a:pt x="33" y="60"/>
                  </a:cubicBezTo>
                  <a:cubicBezTo>
                    <a:pt x="41" y="60"/>
                    <a:pt x="48" y="61"/>
                    <a:pt x="50" y="63"/>
                  </a:cubicBezTo>
                  <a:cubicBezTo>
                    <a:pt x="58" y="69"/>
                    <a:pt x="62" y="88"/>
                    <a:pt x="67" y="100"/>
                  </a:cubicBezTo>
                  <a:cubicBezTo>
                    <a:pt x="72" y="112"/>
                    <a:pt x="84" y="124"/>
                    <a:pt x="84" y="130"/>
                  </a:cubicBezTo>
                  <a:cubicBezTo>
                    <a:pt x="84" y="136"/>
                    <a:pt x="94" y="140"/>
                    <a:pt x="100" y="142"/>
                  </a:cubicBezTo>
                  <a:cubicBezTo>
                    <a:pt x="106" y="143"/>
                    <a:pt x="140" y="143"/>
                    <a:pt x="139" y="149"/>
                  </a:cubicBezTo>
                  <a:cubicBezTo>
                    <a:pt x="138" y="155"/>
                    <a:pt x="134" y="167"/>
                    <a:pt x="140" y="172"/>
                  </a:cubicBezTo>
                  <a:cubicBezTo>
                    <a:pt x="147" y="178"/>
                    <a:pt x="146" y="200"/>
                    <a:pt x="146" y="206"/>
                  </a:cubicBezTo>
                  <a:cubicBezTo>
                    <a:pt x="146" y="211"/>
                    <a:pt x="145" y="221"/>
                    <a:pt x="150" y="222"/>
                  </a:cubicBezTo>
                  <a:cubicBezTo>
                    <a:pt x="156" y="222"/>
                    <a:pt x="168" y="222"/>
                    <a:pt x="179" y="222"/>
                  </a:cubicBezTo>
                  <a:cubicBezTo>
                    <a:pt x="190" y="223"/>
                    <a:pt x="194" y="227"/>
                    <a:pt x="194" y="234"/>
                  </a:cubicBezTo>
                  <a:cubicBezTo>
                    <a:pt x="194" y="242"/>
                    <a:pt x="194" y="246"/>
                    <a:pt x="194" y="246"/>
                  </a:cubicBezTo>
                  <a:cubicBezTo>
                    <a:pt x="194" y="246"/>
                    <a:pt x="240" y="246"/>
                    <a:pt x="245" y="246"/>
                  </a:cubicBezTo>
                  <a:cubicBezTo>
                    <a:pt x="250" y="246"/>
                    <a:pt x="255" y="262"/>
                    <a:pt x="259" y="262"/>
                  </a:cubicBezTo>
                  <a:cubicBezTo>
                    <a:pt x="263" y="262"/>
                    <a:pt x="264" y="250"/>
                    <a:pt x="268" y="254"/>
                  </a:cubicBezTo>
                  <a:cubicBezTo>
                    <a:pt x="269" y="256"/>
                    <a:pt x="271" y="259"/>
                    <a:pt x="273" y="261"/>
                  </a:cubicBezTo>
                  <a:cubicBezTo>
                    <a:pt x="283" y="259"/>
                    <a:pt x="305" y="250"/>
                    <a:pt x="324" y="244"/>
                  </a:cubicBezTo>
                  <a:cubicBezTo>
                    <a:pt x="324" y="216"/>
                    <a:pt x="324" y="216"/>
                    <a:pt x="324" y="216"/>
                  </a:cubicBezTo>
                  <a:lnTo>
                    <a:pt x="332" y="216"/>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3" name="Freeform 26"/>
            <p:cNvSpPr>
              <a:spLocks/>
            </p:cNvSpPr>
            <p:nvPr/>
          </p:nvSpPr>
          <p:spPr bwMode="auto">
            <a:xfrm>
              <a:off x="4560888" y="4352925"/>
              <a:ext cx="409575" cy="481013"/>
            </a:xfrm>
            <a:custGeom>
              <a:avLst/>
              <a:gdLst/>
              <a:ahLst/>
              <a:cxnLst>
                <a:cxn ang="0">
                  <a:pos x="15" y="110"/>
                </a:cxn>
                <a:cxn ang="0">
                  <a:pos x="47" y="146"/>
                </a:cxn>
                <a:cxn ang="0">
                  <a:pos x="47" y="156"/>
                </a:cxn>
                <a:cxn ang="0">
                  <a:pos x="54" y="162"/>
                </a:cxn>
                <a:cxn ang="0">
                  <a:pos x="77" y="186"/>
                </a:cxn>
                <a:cxn ang="0">
                  <a:pos x="88" y="186"/>
                </a:cxn>
                <a:cxn ang="0">
                  <a:pos x="88" y="195"/>
                </a:cxn>
                <a:cxn ang="0">
                  <a:pos x="166" y="195"/>
                </a:cxn>
                <a:cxn ang="0">
                  <a:pos x="155" y="186"/>
                </a:cxn>
                <a:cxn ang="0">
                  <a:pos x="124" y="185"/>
                </a:cxn>
                <a:cxn ang="0">
                  <a:pos x="127" y="164"/>
                </a:cxn>
                <a:cxn ang="0">
                  <a:pos x="138" y="148"/>
                </a:cxn>
                <a:cxn ang="0">
                  <a:pos x="141" y="92"/>
                </a:cxn>
                <a:cxn ang="0">
                  <a:pos x="124" y="88"/>
                </a:cxn>
                <a:cxn ang="0">
                  <a:pos x="102" y="88"/>
                </a:cxn>
                <a:cxn ang="0">
                  <a:pos x="117" y="70"/>
                </a:cxn>
                <a:cxn ang="0">
                  <a:pos x="96" y="56"/>
                </a:cxn>
                <a:cxn ang="0">
                  <a:pos x="85" y="41"/>
                </a:cxn>
                <a:cxn ang="0">
                  <a:pos x="91" y="19"/>
                </a:cxn>
                <a:cxn ang="0">
                  <a:pos x="90" y="0"/>
                </a:cxn>
                <a:cxn ang="0">
                  <a:pos x="84" y="0"/>
                </a:cxn>
                <a:cxn ang="0">
                  <a:pos x="86" y="10"/>
                </a:cxn>
                <a:cxn ang="0">
                  <a:pos x="71" y="33"/>
                </a:cxn>
                <a:cxn ang="0">
                  <a:pos x="41" y="60"/>
                </a:cxn>
                <a:cxn ang="0">
                  <a:pos x="29" y="93"/>
                </a:cxn>
                <a:cxn ang="0">
                  <a:pos x="1" y="93"/>
                </a:cxn>
                <a:cxn ang="0">
                  <a:pos x="1" y="101"/>
                </a:cxn>
                <a:cxn ang="0">
                  <a:pos x="0" y="101"/>
                </a:cxn>
                <a:cxn ang="0">
                  <a:pos x="8" y="110"/>
                </a:cxn>
                <a:cxn ang="0">
                  <a:pos x="15" y="110"/>
                </a:cxn>
              </a:cxnLst>
              <a:rect l="0" t="0" r="r" b="b"/>
              <a:pathLst>
                <a:path w="166" h="195">
                  <a:moveTo>
                    <a:pt x="15" y="110"/>
                  </a:moveTo>
                  <a:cubicBezTo>
                    <a:pt x="47" y="146"/>
                    <a:pt x="47" y="146"/>
                    <a:pt x="47" y="146"/>
                  </a:cubicBezTo>
                  <a:cubicBezTo>
                    <a:pt x="47" y="156"/>
                    <a:pt x="47" y="156"/>
                    <a:pt x="47" y="156"/>
                  </a:cubicBezTo>
                  <a:cubicBezTo>
                    <a:pt x="54" y="162"/>
                    <a:pt x="54" y="162"/>
                    <a:pt x="54" y="162"/>
                  </a:cubicBezTo>
                  <a:cubicBezTo>
                    <a:pt x="77" y="186"/>
                    <a:pt x="77" y="186"/>
                    <a:pt x="77" y="186"/>
                  </a:cubicBezTo>
                  <a:cubicBezTo>
                    <a:pt x="88" y="186"/>
                    <a:pt x="88" y="186"/>
                    <a:pt x="88" y="186"/>
                  </a:cubicBezTo>
                  <a:cubicBezTo>
                    <a:pt x="88" y="195"/>
                    <a:pt x="88" y="195"/>
                    <a:pt x="88" y="195"/>
                  </a:cubicBezTo>
                  <a:cubicBezTo>
                    <a:pt x="166" y="195"/>
                    <a:pt x="166" y="195"/>
                    <a:pt x="166" y="195"/>
                  </a:cubicBezTo>
                  <a:cubicBezTo>
                    <a:pt x="163" y="191"/>
                    <a:pt x="161" y="187"/>
                    <a:pt x="155" y="186"/>
                  </a:cubicBezTo>
                  <a:cubicBezTo>
                    <a:pt x="145" y="183"/>
                    <a:pt x="129" y="192"/>
                    <a:pt x="124" y="185"/>
                  </a:cubicBezTo>
                  <a:cubicBezTo>
                    <a:pt x="120" y="178"/>
                    <a:pt x="122" y="167"/>
                    <a:pt x="127" y="164"/>
                  </a:cubicBezTo>
                  <a:cubicBezTo>
                    <a:pt x="131" y="160"/>
                    <a:pt x="138" y="157"/>
                    <a:pt x="138" y="148"/>
                  </a:cubicBezTo>
                  <a:cubicBezTo>
                    <a:pt x="139" y="139"/>
                    <a:pt x="144" y="102"/>
                    <a:pt x="141" y="92"/>
                  </a:cubicBezTo>
                  <a:cubicBezTo>
                    <a:pt x="138" y="82"/>
                    <a:pt x="131" y="86"/>
                    <a:pt x="124" y="88"/>
                  </a:cubicBezTo>
                  <a:cubicBezTo>
                    <a:pt x="117" y="91"/>
                    <a:pt x="101" y="98"/>
                    <a:pt x="102" y="88"/>
                  </a:cubicBezTo>
                  <a:cubicBezTo>
                    <a:pt x="103" y="79"/>
                    <a:pt x="119" y="79"/>
                    <a:pt x="117" y="70"/>
                  </a:cubicBezTo>
                  <a:cubicBezTo>
                    <a:pt x="115" y="61"/>
                    <a:pt x="102" y="58"/>
                    <a:pt x="96" y="56"/>
                  </a:cubicBezTo>
                  <a:cubicBezTo>
                    <a:pt x="90" y="55"/>
                    <a:pt x="81" y="47"/>
                    <a:pt x="85" y="41"/>
                  </a:cubicBezTo>
                  <a:cubicBezTo>
                    <a:pt x="90" y="35"/>
                    <a:pt x="91" y="27"/>
                    <a:pt x="91" y="19"/>
                  </a:cubicBezTo>
                  <a:cubicBezTo>
                    <a:pt x="91" y="15"/>
                    <a:pt x="91" y="7"/>
                    <a:pt x="90" y="0"/>
                  </a:cubicBezTo>
                  <a:cubicBezTo>
                    <a:pt x="84" y="0"/>
                    <a:pt x="84" y="0"/>
                    <a:pt x="84" y="0"/>
                  </a:cubicBezTo>
                  <a:cubicBezTo>
                    <a:pt x="85" y="4"/>
                    <a:pt x="86" y="7"/>
                    <a:pt x="86" y="10"/>
                  </a:cubicBezTo>
                  <a:cubicBezTo>
                    <a:pt x="87" y="17"/>
                    <a:pt x="80" y="32"/>
                    <a:pt x="71" y="33"/>
                  </a:cubicBezTo>
                  <a:cubicBezTo>
                    <a:pt x="63" y="33"/>
                    <a:pt x="48" y="51"/>
                    <a:pt x="41" y="60"/>
                  </a:cubicBezTo>
                  <a:cubicBezTo>
                    <a:pt x="33" y="68"/>
                    <a:pt x="29" y="93"/>
                    <a:pt x="29" y="93"/>
                  </a:cubicBezTo>
                  <a:cubicBezTo>
                    <a:pt x="1" y="93"/>
                    <a:pt x="1" y="93"/>
                    <a:pt x="1" y="93"/>
                  </a:cubicBezTo>
                  <a:cubicBezTo>
                    <a:pt x="1" y="101"/>
                    <a:pt x="1" y="101"/>
                    <a:pt x="1" y="101"/>
                  </a:cubicBezTo>
                  <a:cubicBezTo>
                    <a:pt x="0" y="101"/>
                    <a:pt x="0" y="101"/>
                    <a:pt x="0" y="101"/>
                  </a:cubicBezTo>
                  <a:cubicBezTo>
                    <a:pt x="8" y="110"/>
                    <a:pt x="8" y="110"/>
                    <a:pt x="8" y="110"/>
                  </a:cubicBezTo>
                  <a:lnTo>
                    <a:pt x="15" y="110"/>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4" name="Freeform 27"/>
            <p:cNvSpPr>
              <a:spLocks/>
            </p:cNvSpPr>
            <p:nvPr/>
          </p:nvSpPr>
          <p:spPr bwMode="auto">
            <a:xfrm>
              <a:off x="5029200" y="4800600"/>
              <a:ext cx="568325" cy="406400"/>
            </a:xfrm>
            <a:custGeom>
              <a:avLst/>
              <a:gdLst/>
              <a:ahLst/>
              <a:cxnLst>
                <a:cxn ang="0">
                  <a:pos x="226" y="64"/>
                </a:cxn>
                <a:cxn ang="0">
                  <a:pos x="215" y="77"/>
                </a:cxn>
                <a:cxn ang="0">
                  <a:pos x="201" y="93"/>
                </a:cxn>
                <a:cxn ang="0">
                  <a:pos x="178" y="65"/>
                </a:cxn>
                <a:cxn ang="0">
                  <a:pos x="156" y="52"/>
                </a:cxn>
                <a:cxn ang="0">
                  <a:pos x="158" y="35"/>
                </a:cxn>
                <a:cxn ang="0">
                  <a:pos x="140" y="29"/>
                </a:cxn>
                <a:cxn ang="0">
                  <a:pos x="124" y="7"/>
                </a:cxn>
                <a:cxn ang="0">
                  <a:pos x="108" y="0"/>
                </a:cxn>
                <a:cxn ang="0">
                  <a:pos x="89" y="2"/>
                </a:cxn>
                <a:cxn ang="0">
                  <a:pos x="54" y="2"/>
                </a:cxn>
                <a:cxn ang="0">
                  <a:pos x="39" y="11"/>
                </a:cxn>
                <a:cxn ang="0">
                  <a:pos x="15" y="106"/>
                </a:cxn>
                <a:cxn ang="0">
                  <a:pos x="8" y="106"/>
                </a:cxn>
                <a:cxn ang="0">
                  <a:pos x="8" y="135"/>
                </a:cxn>
                <a:cxn ang="0">
                  <a:pos x="0" y="135"/>
                </a:cxn>
                <a:cxn ang="0">
                  <a:pos x="0" y="163"/>
                </a:cxn>
                <a:cxn ang="0">
                  <a:pos x="28" y="153"/>
                </a:cxn>
                <a:cxn ang="0">
                  <a:pos x="79" y="155"/>
                </a:cxn>
                <a:cxn ang="0">
                  <a:pos x="101" y="128"/>
                </a:cxn>
                <a:cxn ang="0">
                  <a:pos x="225" y="101"/>
                </a:cxn>
                <a:cxn ang="0">
                  <a:pos x="231" y="65"/>
                </a:cxn>
                <a:cxn ang="0">
                  <a:pos x="226" y="64"/>
                </a:cxn>
              </a:cxnLst>
              <a:rect l="0" t="0" r="r" b="b"/>
              <a:pathLst>
                <a:path w="231" h="165">
                  <a:moveTo>
                    <a:pt x="226" y="64"/>
                  </a:moveTo>
                  <a:cubicBezTo>
                    <a:pt x="218" y="63"/>
                    <a:pt x="215" y="71"/>
                    <a:pt x="215" y="77"/>
                  </a:cubicBezTo>
                  <a:cubicBezTo>
                    <a:pt x="215" y="83"/>
                    <a:pt x="208" y="97"/>
                    <a:pt x="201" y="93"/>
                  </a:cubicBezTo>
                  <a:cubicBezTo>
                    <a:pt x="194" y="89"/>
                    <a:pt x="184" y="79"/>
                    <a:pt x="178" y="65"/>
                  </a:cubicBezTo>
                  <a:cubicBezTo>
                    <a:pt x="172" y="51"/>
                    <a:pt x="156" y="59"/>
                    <a:pt x="156" y="52"/>
                  </a:cubicBezTo>
                  <a:cubicBezTo>
                    <a:pt x="156" y="45"/>
                    <a:pt x="164" y="38"/>
                    <a:pt x="158" y="35"/>
                  </a:cubicBezTo>
                  <a:cubicBezTo>
                    <a:pt x="153" y="31"/>
                    <a:pt x="141" y="37"/>
                    <a:pt x="140" y="29"/>
                  </a:cubicBezTo>
                  <a:cubicBezTo>
                    <a:pt x="140" y="22"/>
                    <a:pt x="132" y="14"/>
                    <a:pt x="124" y="7"/>
                  </a:cubicBezTo>
                  <a:cubicBezTo>
                    <a:pt x="120" y="3"/>
                    <a:pt x="114" y="1"/>
                    <a:pt x="108" y="0"/>
                  </a:cubicBezTo>
                  <a:cubicBezTo>
                    <a:pt x="103" y="1"/>
                    <a:pt x="97" y="2"/>
                    <a:pt x="89" y="2"/>
                  </a:cubicBezTo>
                  <a:cubicBezTo>
                    <a:pt x="76" y="2"/>
                    <a:pt x="61" y="1"/>
                    <a:pt x="54" y="2"/>
                  </a:cubicBezTo>
                  <a:cubicBezTo>
                    <a:pt x="50" y="3"/>
                    <a:pt x="45" y="7"/>
                    <a:pt x="39" y="11"/>
                  </a:cubicBezTo>
                  <a:cubicBezTo>
                    <a:pt x="15" y="106"/>
                    <a:pt x="15" y="106"/>
                    <a:pt x="15" y="106"/>
                  </a:cubicBezTo>
                  <a:cubicBezTo>
                    <a:pt x="8" y="106"/>
                    <a:pt x="8" y="106"/>
                    <a:pt x="8" y="106"/>
                  </a:cubicBezTo>
                  <a:cubicBezTo>
                    <a:pt x="8" y="135"/>
                    <a:pt x="8" y="135"/>
                    <a:pt x="8" y="135"/>
                  </a:cubicBezTo>
                  <a:cubicBezTo>
                    <a:pt x="0" y="135"/>
                    <a:pt x="0" y="135"/>
                    <a:pt x="0" y="135"/>
                  </a:cubicBezTo>
                  <a:cubicBezTo>
                    <a:pt x="0" y="163"/>
                    <a:pt x="0" y="163"/>
                    <a:pt x="0" y="163"/>
                  </a:cubicBezTo>
                  <a:cubicBezTo>
                    <a:pt x="14" y="158"/>
                    <a:pt x="26" y="153"/>
                    <a:pt x="28" y="153"/>
                  </a:cubicBezTo>
                  <a:cubicBezTo>
                    <a:pt x="34" y="153"/>
                    <a:pt x="73" y="165"/>
                    <a:pt x="79" y="155"/>
                  </a:cubicBezTo>
                  <a:cubicBezTo>
                    <a:pt x="85" y="145"/>
                    <a:pt x="91" y="129"/>
                    <a:pt x="101" y="128"/>
                  </a:cubicBezTo>
                  <a:cubicBezTo>
                    <a:pt x="108" y="127"/>
                    <a:pt x="182" y="111"/>
                    <a:pt x="225" y="101"/>
                  </a:cubicBezTo>
                  <a:cubicBezTo>
                    <a:pt x="227" y="89"/>
                    <a:pt x="229" y="76"/>
                    <a:pt x="231" y="65"/>
                  </a:cubicBezTo>
                  <a:cubicBezTo>
                    <a:pt x="230" y="65"/>
                    <a:pt x="228" y="64"/>
                    <a:pt x="226" y="64"/>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5" name="Freeform 28"/>
            <p:cNvSpPr>
              <a:spLocks/>
            </p:cNvSpPr>
            <p:nvPr/>
          </p:nvSpPr>
          <p:spPr bwMode="auto">
            <a:xfrm>
              <a:off x="4760913" y="4267200"/>
              <a:ext cx="571500" cy="600075"/>
            </a:xfrm>
            <a:custGeom>
              <a:avLst/>
              <a:gdLst/>
              <a:ahLst/>
              <a:cxnLst>
                <a:cxn ang="0">
                  <a:pos x="4" y="76"/>
                </a:cxn>
                <a:cxn ang="0">
                  <a:pos x="15" y="91"/>
                </a:cxn>
                <a:cxn ang="0">
                  <a:pos x="36" y="105"/>
                </a:cxn>
                <a:cxn ang="0">
                  <a:pos x="21" y="123"/>
                </a:cxn>
                <a:cxn ang="0">
                  <a:pos x="43" y="123"/>
                </a:cxn>
                <a:cxn ang="0">
                  <a:pos x="60" y="127"/>
                </a:cxn>
                <a:cxn ang="0">
                  <a:pos x="57" y="183"/>
                </a:cxn>
                <a:cxn ang="0">
                  <a:pos x="46" y="199"/>
                </a:cxn>
                <a:cxn ang="0">
                  <a:pos x="43" y="220"/>
                </a:cxn>
                <a:cxn ang="0">
                  <a:pos x="74" y="221"/>
                </a:cxn>
                <a:cxn ang="0">
                  <a:pos x="93" y="237"/>
                </a:cxn>
                <a:cxn ang="0">
                  <a:pos x="113" y="233"/>
                </a:cxn>
                <a:cxn ang="0">
                  <a:pos x="134" y="234"/>
                </a:cxn>
                <a:cxn ang="0">
                  <a:pos x="163" y="219"/>
                </a:cxn>
                <a:cxn ang="0">
                  <a:pos x="198" y="219"/>
                </a:cxn>
                <a:cxn ang="0">
                  <a:pos x="217" y="217"/>
                </a:cxn>
                <a:cxn ang="0">
                  <a:pos x="205" y="208"/>
                </a:cxn>
                <a:cxn ang="0">
                  <a:pos x="188" y="202"/>
                </a:cxn>
                <a:cxn ang="0">
                  <a:pos x="177" y="189"/>
                </a:cxn>
                <a:cxn ang="0">
                  <a:pos x="163" y="154"/>
                </a:cxn>
                <a:cxn ang="0">
                  <a:pos x="171" y="130"/>
                </a:cxn>
                <a:cxn ang="0">
                  <a:pos x="170" y="98"/>
                </a:cxn>
                <a:cxn ang="0">
                  <a:pos x="163" y="83"/>
                </a:cxn>
                <a:cxn ang="0">
                  <a:pos x="189" y="62"/>
                </a:cxn>
                <a:cxn ang="0">
                  <a:pos x="213" y="32"/>
                </a:cxn>
                <a:cxn ang="0">
                  <a:pos x="231" y="14"/>
                </a:cxn>
                <a:cxn ang="0">
                  <a:pos x="232" y="0"/>
                </a:cxn>
                <a:cxn ang="0">
                  <a:pos x="29" y="16"/>
                </a:cxn>
                <a:cxn ang="0">
                  <a:pos x="29" y="28"/>
                </a:cxn>
                <a:cxn ang="0">
                  <a:pos x="13" y="28"/>
                </a:cxn>
                <a:cxn ang="0">
                  <a:pos x="13" y="35"/>
                </a:cxn>
                <a:cxn ang="0">
                  <a:pos x="9" y="35"/>
                </a:cxn>
                <a:cxn ang="0">
                  <a:pos x="10" y="54"/>
                </a:cxn>
                <a:cxn ang="0">
                  <a:pos x="4" y="76"/>
                </a:cxn>
              </a:cxnLst>
              <a:rect l="0" t="0" r="r" b="b"/>
              <a:pathLst>
                <a:path w="232" h="244">
                  <a:moveTo>
                    <a:pt x="4" y="76"/>
                  </a:moveTo>
                  <a:cubicBezTo>
                    <a:pt x="0" y="82"/>
                    <a:pt x="9" y="90"/>
                    <a:pt x="15" y="91"/>
                  </a:cubicBezTo>
                  <a:cubicBezTo>
                    <a:pt x="21" y="93"/>
                    <a:pt x="34" y="96"/>
                    <a:pt x="36" y="105"/>
                  </a:cubicBezTo>
                  <a:cubicBezTo>
                    <a:pt x="38" y="114"/>
                    <a:pt x="22" y="114"/>
                    <a:pt x="21" y="123"/>
                  </a:cubicBezTo>
                  <a:cubicBezTo>
                    <a:pt x="20" y="133"/>
                    <a:pt x="36" y="126"/>
                    <a:pt x="43" y="123"/>
                  </a:cubicBezTo>
                  <a:cubicBezTo>
                    <a:pt x="50" y="121"/>
                    <a:pt x="57" y="117"/>
                    <a:pt x="60" y="127"/>
                  </a:cubicBezTo>
                  <a:cubicBezTo>
                    <a:pt x="63" y="137"/>
                    <a:pt x="58" y="174"/>
                    <a:pt x="57" y="183"/>
                  </a:cubicBezTo>
                  <a:cubicBezTo>
                    <a:pt x="57" y="192"/>
                    <a:pt x="50" y="195"/>
                    <a:pt x="46" y="199"/>
                  </a:cubicBezTo>
                  <a:cubicBezTo>
                    <a:pt x="41" y="202"/>
                    <a:pt x="39" y="213"/>
                    <a:pt x="43" y="220"/>
                  </a:cubicBezTo>
                  <a:cubicBezTo>
                    <a:pt x="48" y="227"/>
                    <a:pt x="64" y="218"/>
                    <a:pt x="74" y="221"/>
                  </a:cubicBezTo>
                  <a:cubicBezTo>
                    <a:pt x="84" y="223"/>
                    <a:pt x="83" y="230"/>
                    <a:pt x="93" y="237"/>
                  </a:cubicBezTo>
                  <a:cubicBezTo>
                    <a:pt x="103" y="244"/>
                    <a:pt x="108" y="235"/>
                    <a:pt x="113" y="233"/>
                  </a:cubicBezTo>
                  <a:cubicBezTo>
                    <a:pt x="117" y="232"/>
                    <a:pt x="127" y="231"/>
                    <a:pt x="134" y="234"/>
                  </a:cubicBezTo>
                  <a:cubicBezTo>
                    <a:pt x="140" y="237"/>
                    <a:pt x="156" y="220"/>
                    <a:pt x="163" y="219"/>
                  </a:cubicBezTo>
                  <a:cubicBezTo>
                    <a:pt x="170" y="218"/>
                    <a:pt x="185" y="219"/>
                    <a:pt x="198" y="219"/>
                  </a:cubicBezTo>
                  <a:cubicBezTo>
                    <a:pt x="206" y="219"/>
                    <a:pt x="212" y="218"/>
                    <a:pt x="217" y="217"/>
                  </a:cubicBezTo>
                  <a:cubicBezTo>
                    <a:pt x="212" y="215"/>
                    <a:pt x="207" y="213"/>
                    <a:pt x="205" y="208"/>
                  </a:cubicBezTo>
                  <a:cubicBezTo>
                    <a:pt x="201" y="200"/>
                    <a:pt x="193" y="212"/>
                    <a:pt x="188" y="202"/>
                  </a:cubicBezTo>
                  <a:cubicBezTo>
                    <a:pt x="183" y="192"/>
                    <a:pt x="178" y="200"/>
                    <a:pt x="177" y="189"/>
                  </a:cubicBezTo>
                  <a:cubicBezTo>
                    <a:pt x="177" y="178"/>
                    <a:pt x="157" y="163"/>
                    <a:pt x="163" y="154"/>
                  </a:cubicBezTo>
                  <a:cubicBezTo>
                    <a:pt x="169" y="146"/>
                    <a:pt x="173" y="143"/>
                    <a:pt x="171" y="130"/>
                  </a:cubicBezTo>
                  <a:cubicBezTo>
                    <a:pt x="169" y="118"/>
                    <a:pt x="170" y="103"/>
                    <a:pt x="170" y="98"/>
                  </a:cubicBezTo>
                  <a:cubicBezTo>
                    <a:pt x="170" y="94"/>
                    <a:pt x="156" y="89"/>
                    <a:pt x="163" y="83"/>
                  </a:cubicBezTo>
                  <a:cubicBezTo>
                    <a:pt x="169" y="77"/>
                    <a:pt x="189" y="73"/>
                    <a:pt x="189" y="62"/>
                  </a:cubicBezTo>
                  <a:cubicBezTo>
                    <a:pt x="188" y="52"/>
                    <a:pt x="207" y="36"/>
                    <a:pt x="213" y="32"/>
                  </a:cubicBezTo>
                  <a:cubicBezTo>
                    <a:pt x="219" y="27"/>
                    <a:pt x="231" y="20"/>
                    <a:pt x="231" y="14"/>
                  </a:cubicBezTo>
                  <a:cubicBezTo>
                    <a:pt x="231" y="9"/>
                    <a:pt x="232" y="4"/>
                    <a:pt x="232" y="0"/>
                  </a:cubicBezTo>
                  <a:cubicBezTo>
                    <a:pt x="29" y="16"/>
                    <a:pt x="29" y="16"/>
                    <a:pt x="29" y="16"/>
                  </a:cubicBezTo>
                  <a:cubicBezTo>
                    <a:pt x="29" y="28"/>
                    <a:pt x="29" y="28"/>
                    <a:pt x="29" y="28"/>
                  </a:cubicBezTo>
                  <a:cubicBezTo>
                    <a:pt x="13" y="28"/>
                    <a:pt x="13" y="28"/>
                    <a:pt x="13" y="28"/>
                  </a:cubicBezTo>
                  <a:cubicBezTo>
                    <a:pt x="13" y="35"/>
                    <a:pt x="13" y="35"/>
                    <a:pt x="13" y="35"/>
                  </a:cubicBezTo>
                  <a:cubicBezTo>
                    <a:pt x="9" y="35"/>
                    <a:pt x="9" y="35"/>
                    <a:pt x="9" y="35"/>
                  </a:cubicBezTo>
                  <a:cubicBezTo>
                    <a:pt x="10" y="42"/>
                    <a:pt x="10" y="50"/>
                    <a:pt x="10" y="54"/>
                  </a:cubicBezTo>
                  <a:cubicBezTo>
                    <a:pt x="10" y="62"/>
                    <a:pt x="9" y="70"/>
                    <a:pt x="4" y="76"/>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6" name="Freeform 29"/>
            <p:cNvSpPr>
              <a:spLocks/>
            </p:cNvSpPr>
            <p:nvPr/>
          </p:nvSpPr>
          <p:spPr bwMode="auto">
            <a:xfrm>
              <a:off x="4760913" y="3879850"/>
              <a:ext cx="585788" cy="473075"/>
            </a:xfrm>
            <a:custGeom>
              <a:avLst/>
              <a:gdLst/>
              <a:ahLst/>
              <a:cxnLst>
                <a:cxn ang="0">
                  <a:pos x="13" y="185"/>
                </a:cxn>
                <a:cxn ang="0">
                  <a:pos x="29" y="185"/>
                </a:cxn>
                <a:cxn ang="0">
                  <a:pos x="29" y="173"/>
                </a:cxn>
                <a:cxn ang="0">
                  <a:pos x="232" y="157"/>
                </a:cxn>
                <a:cxn ang="0">
                  <a:pos x="230" y="153"/>
                </a:cxn>
                <a:cxn ang="0">
                  <a:pos x="233" y="138"/>
                </a:cxn>
                <a:cxn ang="0">
                  <a:pos x="235" y="109"/>
                </a:cxn>
                <a:cxn ang="0">
                  <a:pos x="231" y="95"/>
                </a:cxn>
                <a:cxn ang="0">
                  <a:pos x="225" y="73"/>
                </a:cxn>
                <a:cxn ang="0">
                  <a:pos x="225" y="55"/>
                </a:cxn>
                <a:cxn ang="0">
                  <a:pos x="219" y="31"/>
                </a:cxn>
                <a:cxn ang="0">
                  <a:pos x="227" y="19"/>
                </a:cxn>
                <a:cxn ang="0">
                  <a:pos x="230" y="0"/>
                </a:cxn>
                <a:cxn ang="0">
                  <a:pos x="62" y="4"/>
                </a:cxn>
                <a:cxn ang="0">
                  <a:pos x="63" y="21"/>
                </a:cxn>
                <a:cxn ang="0">
                  <a:pos x="53" y="35"/>
                </a:cxn>
                <a:cxn ang="0">
                  <a:pos x="57" y="48"/>
                </a:cxn>
                <a:cxn ang="0">
                  <a:pos x="51" y="62"/>
                </a:cxn>
                <a:cxn ang="0">
                  <a:pos x="42" y="84"/>
                </a:cxn>
                <a:cxn ang="0">
                  <a:pos x="39" y="104"/>
                </a:cxn>
                <a:cxn ang="0">
                  <a:pos x="36" y="128"/>
                </a:cxn>
                <a:cxn ang="0">
                  <a:pos x="16" y="154"/>
                </a:cxn>
                <a:cxn ang="0">
                  <a:pos x="2" y="174"/>
                </a:cxn>
                <a:cxn ang="0">
                  <a:pos x="3" y="192"/>
                </a:cxn>
                <a:cxn ang="0">
                  <a:pos x="13" y="192"/>
                </a:cxn>
                <a:cxn ang="0">
                  <a:pos x="13" y="185"/>
                </a:cxn>
              </a:cxnLst>
              <a:rect l="0" t="0" r="r" b="b"/>
              <a:pathLst>
                <a:path w="238" h="192">
                  <a:moveTo>
                    <a:pt x="13" y="185"/>
                  </a:moveTo>
                  <a:cubicBezTo>
                    <a:pt x="29" y="185"/>
                    <a:pt x="29" y="185"/>
                    <a:pt x="29" y="185"/>
                  </a:cubicBezTo>
                  <a:cubicBezTo>
                    <a:pt x="29" y="173"/>
                    <a:pt x="29" y="173"/>
                    <a:pt x="29" y="173"/>
                  </a:cubicBezTo>
                  <a:cubicBezTo>
                    <a:pt x="232" y="157"/>
                    <a:pt x="232" y="157"/>
                    <a:pt x="232" y="157"/>
                  </a:cubicBezTo>
                  <a:cubicBezTo>
                    <a:pt x="231" y="155"/>
                    <a:pt x="231" y="154"/>
                    <a:pt x="230" y="153"/>
                  </a:cubicBezTo>
                  <a:cubicBezTo>
                    <a:pt x="227" y="149"/>
                    <a:pt x="234" y="147"/>
                    <a:pt x="233" y="138"/>
                  </a:cubicBezTo>
                  <a:cubicBezTo>
                    <a:pt x="231" y="129"/>
                    <a:pt x="238" y="117"/>
                    <a:pt x="235" y="109"/>
                  </a:cubicBezTo>
                  <a:cubicBezTo>
                    <a:pt x="233" y="101"/>
                    <a:pt x="229" y="99"/>
                    <a:pt x="231" y="95"/>
                  </a:cubicBezTo>
                  <a:cubicBezTo>
                    <a:pt x="234" y="91"/>
                    <a:pt x="222" y="81"/>
                    <a:pt x="225" y="73"/>
                  </a:cubicBezTo>
                  <a:cubicBezTo>
                    <a:pt x="229" y="65"/>
                    <a:pt x="225" y="64"/>
                    <a:pt x="225" y="55"/>
                  </a:cubicBezTo>
                  <a:cubicBezTo>
                    <a:pt x="225" y="45"/>
                    <a:pt x="218" y="33"/>
                    <a:pt x="219" y="31"/>
                  </a:cubicBezTo>
                  <a:cubicBezTo>
                    <a:pt x="219" y="28"/>
                    <a:pt x="224" y="27"/>
                    <a:pt x="227" y="19"/>
                  </a:cubicBezTo>
                  <a:cubicBezTo>
                    <a:pt x="228" y="17"/>
                    <a:pt x="229" y="10"/>
                    <a:pt x="230" y="0"/>
                  </a:cubicBezTo>
                  <a:cubicBezTo>
                    <a:pt x="171" y="2"/>
                    <a:pt x="114" y="3"/>
                    <a:pt x="62" y="4"/>
                  </a:cubicBezTo>
                  <a:cubicBezTo>
                    <a:pt x="62" y="12"/>
                    <a:pt x="63" y="19"/>
                    <a:pt x="63" y="21"/>
                  </a:cubicBezTo>
                  <a:cubicBezTo>
                    <a:pt x="64" y="27"/>
                    <a:pt x="55" y="30"/>
                    <a:pt x="53" y="35"/>
                  </a:cubicBezTo>
                  <a:cubicBezTo>
                    <a:pt x="52" y="40"/>
                    <a:pt x="57" y="44"/>
                    <a:pt x="57" y="48"/>
                  </a:cubicBezTo>
                  <a:cubicBezTo>
                    <a:pt x="57" y="52"/>
                    <a:pt x="52" y="56"/>
                    <a:pt x="51" y="62"/>
                  </a:cubicBezTo>
                  <a:cubicBezTo>
                    <a:pt x="50" y="68"/>
                    <a:pt x="42" y="76"/>
                    <a:pt x="42" y="84"/>
                  </a:cubicBezTo>
                  <a:cubicBezTo>
                    <a:pt x="42" y="93"/>
                    <a:pt x="37" y="97"/>
                    <a:pt x="39" y="104"/>
                  </a:cubicBezTo>
                  <a:cubicBezTo>
                    <a:pt x="40" y="112"/>
                    <a:pt x="36" y="121"/>
                    <a:pt x="36" y="128"/>
                  </a:cubicBezTo>
                  <a:cubicBezTo>
                    <a:pt x="35" y="135"/>
                    <a:pt x="15" y="142"/>
                    <a:pt x="16" y="154"/>
                  </a:cubicBezTo>
                  <a:cubicBezTo>
                    <a:pt x="18" y="166"/>
                    <a:pt x="4" y="169"/>
                    <a:pt x="2" y="174"/>
                  </a:cubicBezTo>
                  <a:cubicBezTo>
                    <a:pt x="0" y="178"/>
                    <a:pt x="2" y="185"/>
                    <a:pt x="3" y="192"/>
                  </a:cubicBezTo>
                  <a:cubicBezTo>
                    <a:pt x="13" y="192"/>
                    <a:pt x="13" y="192"/>
                    <a:pt x="13" y="192"/>
                  </a:cubicBezTo>
                  <a:lnTo>
                    <a:pt x="13" y="185"/>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7" name="Freeform 30"/>
            <p:cNvSpPr>
              <a:spLocks/>
            </p:cNvSpPr>
            <p:nvPr/>
          </p:nvSpPr>
          <p:spPr bwMode="auto">
            <a:xfrm>
              <a:off x="4149725" y="3871913"/>
              <a:ext cx="625475" cy="752475"/>
            </a:xfrm>
            <a:custGeom>
              <a:avLst/>
              <a:gdLst/>
              <a:ahLst/>
              <a:cxnLst>
                <a:cxn ang="0">
                  <a:pos x="238" y="190"/>
                </a:cxn>
                <a:cxn ang="0">
                  <a:pos x="215" y="144"/>
                </a:cxn>
                <a:cxn ang="0">
                  <a:pos x="185" y="161"/>
                </a:cxn>
                <a:cxn ang="0">
                  <a:pos x="159" y="158"/>
                </a:cxn>
                <a:cxn ang="0">
                  <a:pos x="125" y="165"/>
                </a:cxn>
                <a:cxn ang="0">
                  <a:pos x="115" y="146"/>
                </a:cxn>
                <a:cxn ang="0">
                  <a:pos x="144" y="124"/>
                </a:cxn>
                <a:cxn ang="0">
                  <a:pos x="143" y="70"/>
                </a:cxn>
                <a:cxn ang="0">
                  <a:pos x="122" y="58"/>
                </a:cxn>
                <a:cxn ang="0">
                  <a:pos x="103" y="64"/>
                </a:cxn>
                <a:cxn ang="0">
                  <a:pos x="127" y="82"/>
                </a:cxn>
                <a:cxn ang="0">
                  <a:pos x="122" y="102"/>
                </a:cxn>
                <a:cxn ang="0">
                  <a:pos x="75" y="91"/>
                </a:cxn>
                <a:cxn ang="0">
                  <a:pos x="81" y="58"/>
                </a:cxn>
                <a:cxn ang="0">
                  <a:pos x="79" y="29"/>
                </a:cxn>
                <a:cxn ang="0">
                  <a:pos x="78" y="14"/>
                </a:cxn>
                <a:cxn ang="0">
                  <a:pos x="76" y="12"/>
                </a:cxn>
                <a:cxn ang="0">
                  <a:pos x="59" y="0"/>
                </a:cxn>
                <a:cxn ang="0">
                  <a:pos x="45" y="6"/>
                </a:cxn>
                <a:cxn ang="0">
                  <a:pos x="36" y="3"/>
                </a:cxn>
                <a:cxn ang="0">
                  <a:pos x="21" y="12"/>
                </a:cxn>
                <a:cxn ang="0">
                  <a:pos x="7" y="26"/>
                </a:cxn>
                <a:cxn ang="0">
                  <a:pos x="9" y="68"/>
                </a:cxn>
                <a:cxn ang="0">
                  <a:pos x="12" y="84"/>
                </a:cxn>
                <a:cxn ang="0">
                  <a:pos x="1" y="91"/>
                </a:cxn>
                <a:cxn ang="0">
                  <a:pos x="14" y="105"/>
                </a:cxn>
                <a:cxn ang="0">
                  <a:pos x="9" y="117"/>
                </a:cxn>
                <a:cxn ang="0">
                  <a:pos x="31" y="149"/>
                </a:cxn>
                <a:cxn ang="0">
                  <a:pos x="42" y="177"/>
                </a:cxn>
                <a:cxn ang="0">
                  <a:pos x="42" y="202"/>
                </a:cxn>
                <a:cxn ang="0">
                  <a:pos x="39" y="230"/>
                </a:cxn>
                <a:cxn ang="0">
                  <a:pos x="34" y="258"/>
                </a:cxn>
                <a:cxn ang="0">
                  <a:pos x="44" y="286"/>
                </a:cxn>
                <a:cxn ang="0">
                  <a:pos x="37" y="296"/>
                </a:cxn>
                <a:cxn ang="0">
                  <a:pos x="120" y="296"/>
                </a:cxn>
                <a:cxn ang="0">
                  <a:pos x="120" y="305"/>
                </a:cxn>
                <a:cxn ang="0">
                  <a:pos x="140" y="296"/>
                </a:cxn>
                <a:cxn ang="0">
                  <a:pos x="168" y="296"/>
                </a:cxn>
                <a:cxn ang="0">
                  <a:pos x="168" y="288"/>
                </a:cxn>
                <a:cxn ang="0">
                  <a:pos x="196" y="288"/>
                </a:cxn>
                <a:cxn ang="0">
                  <a:pos x="208" y="255"/>
                </a:cxn>
                <a:cxn ang="0">
                  <a:pos x="238" y="228"/>
                </a:cxn>
                <a:cxn ang="0">
                  <a:pos x="253" y="205"/>
                </a:cxn>
                <a:cxn ang="0">
                  <a:pos x="253" y="203"/>
                </a:cxn>
                <a:cxn ang="0">
                  <a:pos x="238" y="190"/>
                </a:cxn>
              </a:cxnLst>
              <a:rect l="0" t="0" r="r" b="b"/>
              <a:pathLst>
                <a:path w="254" h="305">
                  <a:moveTo>
                    <a:pt x="238" y="190"/>
                  </a:moveTo>
                  <a:cubicBezTo>
                    <a:pt x="235" y="175"/>
                    <a:pt x="223" y="145"/>
                    <a:pt x="215" y="144"/>
                  </a:cubicBezTo>
                  <a:cubicBezTo>
                    <a:pt x="208" y="144"/>
                    <a:pt x="195" y="162"/>
                    <a:pt x="185" y="161"/>
                  </a:cubicBezTo>
                  <a:cubicBezTo>
                    <a:pt x="175" y="161"/>
                    <a:pt x="167" y="158"/>
                    <a:pt x="159" y="158"/>
                  </a:cubicBezTo>
                  <a:cubicBezTo>
                    <a:pt x="152" y="158"/>
                    <a:pt x="135" y="168"/>
                    <a:pt x="125" y="165"/>
                  </a:cubicBezTo>
                  <a:cubicBezTo>
                    <a:pt x="115" y="163"/>
                    <a:pt x="108" y="151"/>
                    <a:pt x="115" y="146"/>
                  </a:cubicBezTo>
                  <a:cubicBezTo>
                    <a:pt x="121" y="141"/>
                    <a:pt x="138" y="134"/>
                    <a:pt x="144" y="124"/>
                  </a:cubicBezTo>
                  <a:cubicBezTo>
                    <a:pt x="150" y="113"/>
                    <a:pt x="153" y="80"/>
                    <a:pt x="143" y="70"/>
                  </a:cubicBezTo>
                  <a:cubicBezTo>
                    <a:pt x="134" y="60"/>
                    <a:pt x="135" y="57"/>
                    <a:pt x="122" y="58"/>
                  </a:cubicBezTo>
                  <a:cubicBezTo>
                    <a:pt x="110" y="59"/>
                    <a:pt x="100" y="59"/>
                    <a:pt x="103" y="64"/>
                  </a:cubicBezTo>
                  <a:cubicBezTo>
                    <a:pt x="106" y="69"/>
                    <a:pt x="124" y="74"/>
                    <a:pt x="127" y="82"/>
                  </a:cubicBezTo>
                  <a:cubicBezTo>
                    <a:pt x="129" y="91"/>
                    <a:pt x="126" y="102"/>
                    <a:pt x="122" y="102"/>
                  </a:cubicBezTo>
                  <a:cubicBezTo>
                    <a:pt x="118" y="102"/>
                    <a:pt x="76" y="103"/>
                    <a:pt x="75" y="91"/>
                  </a:cubicBezTo>
                  <a:cubicBezTo>
                    <a:pt x="74" y="80"/>
                    <a:pt x="74" y="65"/>
                    <a:pt x="81" y="58"/>
                  </a:cubicBezTo>
                  <a:cubicBezTo>
                    <a:pt x="87" y="51"/>
                    <a:pt x="83" y="36"/>
                    <a:pt x="79" y="29"/>
                  </a:cubicBezTo>
                  <a:cubicBezTo>
                    <a:pt x="78" y="27"/>
                    <a:pt x="78" y="21"/>
                    <a:pt x="78" y="14"/>
                  </a:cubicBezTo>
                  <a:cubicBezTo>
                    <a:pt x="77" y="13"/>
                    <a:pt x="77" y="13"/>
                    <a:pt x="76" y="12"/>
                  </a:cubicBezTo>
                  <a:cubicBezTo>
                    <a:pt x="70" y="6"/>
                    <a:pt x="63" y="0"/>
                    <a:pt x="59" y="0"/>
                  </a:cubicBezTo>
                  <a:cubicBezTo>
                    <a:pt x="55" y="0"/>
                    <a:pt x="54" y="8"/>
                    <a:pt x="45" y="6"/>
                  </a:cubicBezTo>
                  <a:cubicBezTo>
                    <a:pt x="43" y="5"/>
                    <a:pt x="40" y="4"/>
                    <a:pt x="36" y="3"/>
                  </a:cubicBezTo>
                  <a:cubicBezTo>
                    <a:pt x="32" y="7"/>
                    <a:pt x="21" y="4"/>
                    <a:pt x="21" y="12"/>
                  </a:cubicBezTo>
                  <a:cubicBezTo>
                    <a:pt x="21" y="22"/>
                    <a:pt x="7" y="19"/>
                    <a:pt x="7" y="26"/>
                  </a:cubicBezTo>
                  <a:cubicBezTo>
                    <a:pt x="7" y="34"/>
                    <a:pt x="9" y="62"/>
                    <a:pt x="9" y="68"/>
                  </a:cubicBezTo>
                  <a:cubicBezTo>
                    <a:pt x="9" y="75"/>
                    <a:pt x="12" y="76"/>
                    <a:pt x="12" y="84"/>
                  </a:cubicBezTo>
                  <a:cubicBezTo>
                    <a:pt x="12" y="93"/>
                    <a:pt x="2" y="87"/>
                    <a:pt x="1" y="91"/>
                  </a:cubicBezTo>
                  <a:cubicBezTo>
                    <a:pt x="0" y="94"/>
                    <a:pt x="11" y="99"/>
                    <a:pt x="14" y="105"/>
                  </a:cubicBezTo>
                  <a:cubicBezTo>
                    <a:pt x="18" y="110"/>
                    <a:pt x="15" y="110"/>
                    <a:pt x="9" y="117"/>
                  </a:cubicBezTo>
                  <a:cubicBezTo>
                    <a:pt x="4" y="125"/>
                    <a:pt x="32" y="136"/>
                    <a:pt x="31" y="149"/>
                  </a:cubicBezTo>
                  <a:cubicBezTo>
                    <a:pt x="30" y="163"/>
                    <a:pt x="35" y="161"/>
                    <a:pt x="42" y="177"/>
                  </a:cubicBezTo>
                  <a:cubicBezTo>
                    <a:pt x="49" y="193"/>
                    <a:pt x="47" y="198"/>
                    <a:pt x="42" y="202"/>
                  </a:cubicBezTo>
                  <a:cubicBezTo>
                    <a:pt x="37" y="205"/>
                    <a:pt x="42" y="224"/>
                    <a:pt x="39" y="230"/>
                  </a:cubicBezTo>
                  <a:cubicBezTo>
                    <a:pt x="35" y="237"/>
                    <a:pt x="38" y="251"/>
                    <a:pt x="34" y="258"/>
                  </a:cubicBezTo>
                  <a:cubicBezTo>
                    <a:pt x="31" y="265"/>
                    <a:pt x="44" y="280"/>
                    <a:pt x="44" y="286"/>
                  </a:cubicBezTo>
                  <a:cubicBezTo>
                    <a:pt x="44" y="292"/>
                    <a:pt x="39" y="293"/>
                    <a:pt x="37" y="296"/>
                  </a:cubicBezTo>
                  <a:cubicBezTo>
                    <a:pt x="120" y="296"/>
                    <a:pt x="120" y="296"/>
                    <a:pt x="120" y="296"/>
                  </a:cubicBezTo>
                  <a:cubicBezTo>
                    <a:pt x="120" y="305"/>
                    <a:pt x="120" y="305"/>
                    <a:pt x="120" y="305"/>
                  </a:cubicBezTo>
                  <a:cubicBezTo>
                    <a:pt x="140" y="296"/>
                    <a:pt x="140" y="296"/>
                    <a:pt x="140" y="296"/>
                  </a:cubicBezTo>
                  <a:cubicBezTo>
                    <a:pt x="168" y="296"/>
                    <a:pt x="168" y="296"/>
                    <a:pt x="168" y="296"/>
                  </a:cubicBezTo>
                  <a:cubicBezTo>
                    <a:pt x="168" y="288"/>
                    <a:pt x="168" y="288"/>
                    <a:pt x="168" y="288"/>
                  </a:cubicBezTo>
                  <a:cubicBezTo>
                    <a:pt x="196" y="288"/>
                    <a:pt x="196" y="288"/>
                    <a:pt x="196" y="288"/>
                  </a:cubicBezTo>
                  <a:cubicBezTo>
                    <a:pt x="196" y="288"/>
                    <a:pt x="200" y="263"/>
                    <a:pt x="208" y="255"/>
                  </a:cubicBezTo>
                  <a:cubicBezTo>
                    <a:pt x="215" y="246"/>
                    <a:pt x="230" y="228"/>
                    <a:pt x="238" y="228"/>
                  </a:cubicBezTo>
                  <a:cubicBezTo>
                    <a:pt x="247" y="227"/>
                    <a:pt x="254" y="212"/>
                    <a:pt x="253" y="205"/>
                  </a:cubicBezTo>
                  <a:cubicBezTo>
                    <a:pt x="253" y="204"/>
                    <a:pt x="253" y="203"/>
                    <a:pt x="253" y="203"/>
                  </a:cubicBezTo>
                  <a:cubicBezTo>
                    <a:pt x="246" y="200"/>
                    <a:pt x="240" y="196"/>
                    <a:pt x="238" y="190"/>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8" name="Freeform 31"/>
            <p:cNvSpPr>
              <a:spLocks/>
            </p:cNvSpPr>
            <p:nvPr/>
          </p:nvSpPr>
          <p:spPr bwMode="auto">
            <a:xfrm>
              <a:off x="4332288" y="3889375"/>
              <a:ext cx="585788" cy="482600"/>
            </a:xfrm>
            <a:custGeom>
              <a:avLst/>
              <a:gdLst/>
              <a:ahLst/>
              <a:cxnLst>
                <a:cxn ang="0">
                  <a:pos x="237" y="17"/>
                </a:cxn>
                <a:cxn ang="0">
                  <a:pos x="236" y="0"/>
                </a:cxn>
                <a:cxn ang="0">
                  <a:pos x="20" y="4"/>
                </a:cxn>
                <a:cxn ang="0">
                  <a:pos x="4" y="7"/>
                </a:cxn>
                <a:cxn ang="0">
                  <a:pos x="5" y="22"/>
                </a:cxn>
                <a:cxn ang="0">
                  <a:pos x="7" y="51"/>
                </a:cxn>
                <a:cxn ang="0">
                  <a:pos x="1" y="84"/>
                </a:cxn>
                <a:cxn ang="0">
                  <a:pos x="48" y="95"/>
                </a:cxn>
                <a:cxn ang="0">
                  <a:pos x="53" y="75"/>
                </a:cxn>
                <a:cxn ang="0">
                  <a:pos x="29" y="57"/>
                </a:cxn>
                <a:cxn ang="0">
                  <a:pos x="48" y="51"/>
                </a:cxn>
                <a:cxn ang="0">
                  <a:pos x="69" y="63"/>
                </a:cxn>
                <a:cxn ang="0">
                  <a:pos x="70" y="117"/>
                </a:cxn>
                <a:cxn ang="0">
                  <a:pos x="41" y="139"/>
                </a:cxn>
                <a:cxn ang="0">
                  <a:pos x="51" y="158"/>
                </a:cxn>
                <a:cxn ang="0">
                  <a:pos x="85" y="151"/>
                </a:cxn>
                <a:cxn ang="0">
                  <a:pos x="111" y="154"/>
                </a:cxn>
                <a:cxn ang="0">
                  <a:pos x="141" y="137"/>
                </a:cxn>
                <a:cxn ang="0">
                  <a:pos x="164" y="183"/>
                </a:cxn>
                <a:cxn ang="0">
                  <a:pos x="179" y="196"/>
                </a:cxn>
                <a:cxn ang="0">
                  <a:pos x="176" y="170"/>
                </a:cxn>
                <a:cxn ang="0">
                  <a:pos x="190" y="150"/>
                </a:cxn>
                <a:cxn ang="0">
                  <a:pos x="210" y="124"/>
                </a:cxn>
                <a:cxn ang="0">
                  <a:pos x="213" y="100"/>
                </a:cxn>
                <a:cxn ang="0">
                  <a:pos x="216" y="80"/>
                </a:cxn>
                <a:cxn ang="0">
                  <a:pos x="225" y="58"/>
                </a:cxn>
                <a:cxn ang="0">
                  <a:pos x="231" y="44"/>
                </a:cxn>
                <a:cxn ang="0">
                  <a:pos x="227" y="31"/>
                </a:cxn>
                <a:cxn ang="0">
                  <a:pos x="237" y="17"/>
                </a:cxn>
              </a:cxnLst>
              <a:rect l="0" t="0" r="r" b="b"/>
              <a:pathLst>
                <a:path w="238" h="196">
                  <a:moveTo>
                    <a:pt x="237" y="17"/>
                  </a:moveTo>
                  <a:cubicBezTo>
                    <a:pt x="237" y="15"/>
                    <a:pt x="236" y="8"/>
                    <a:pt x="236" y="0"/>
                  </a:cubicBezTo>
                  <a:cubicBezTo>
                    <a:pt x="114" y="3"/>
                    <a:pt x="23" y="4"/>
                    <a:pt x="20" y="4"/>
                  </a:cubicBezTo>
                  <a:cubicBezTo>
                    <a:pt x="20" y="4"/>
                    <a:pt x="10" y="11"/>
                    <a:pt x="4" y="7"/>
                  </a:cubicBezTo>
                  <a:cubicBezTo>
                    <a:pt x="4" y="14"/>
                    <a:pt x="4" y="20"/>
                    <a:pt x="5" y="22"/>
                  </a:cubicBezTo>
                  <a:cubicBezTo>
                    <a:pt x="9" y="29"/>
                    <a:pt x="13" y="44"/>
                    <a:pt x="7" y="51"/>
                  </a:cubicBezTo>
                  <a:cubicBezTo>
                    <a:pt x="0" y="58"/>
                    <a:pt x="0" y="73"/>
                    <a:pt x="1" y="84"/>
                  </a:cubicBezTo>
                  <a:cubicBezTo>
                    <a:pt x="2" y="96"/>
                    <a:pt x="44" y="95"/>
                    <a:pt x="48" y="95"/>
                  </a:cubicBezTo>
                  <a:cubicBezTo>
                    <a:pt x="52" y="95"/>
                    <a:pt x="55" y="84"/>
                    <a:pt x="53" y="75"/>
                  </a:cubicBezTo>
                  <a:cubicBezTo>
                    <a:pt x="50" y="67"/>
                    <a:pt x="32" y="62"/>
                    <a:pt x="29" y="57"/>
                  </a:cubicBezTo>
                  <a:cubicBezTo>
                    <a:pt x="26" y="52"/>
                    <a:pt x="36" y="52"/>
                    <a:pt x="48" y="51"/>
                  </a:cubicBezTo>
                  <a:cubicBezTo>
                    <a:pt x="61" y="50"/>
                    <a:pt x="60" y="53"/>
                    <a:pt x="69" y="63"/>
                  </a:cubicBezTo>
                  <a:cubicBezTo>
                    <a:pt x="79" y="73"/>
                    <a:pt x="76" y="106"/>
                    <a:pt x="70" y="117"/>
                  </a:cubicBezTo>
                  <a:cubicBezTo>
                    <a:pt x="64" y="127"/>
                    <a:pt x="47" y="134"/>
                    <a:pt x="41" y="139"/>
                  </a:cubicBezTo>
                  <a:cubicBezTo>
                    <a:pt x="34" y="144"/>
                    <a:pt x="41" y="156"/>
                    <a:pt x="51" y="158"/>
                  </a:cubicBezTo>
                  <a:cubicBezTo>
                    <a:pt x="61" y="161"/>
                    <a:pt x="78" y="151"/>
                    <a:pt x="85" y="151"/>
                  </a:cubicBezTo>
                  <a:cubicBezTo>
                    <a:pt x="93" y="151"/>
                    <a:pt x="101" y="154"/>
                    <a:pt x="111" y="154"/>
                  </a:cubicBezTo>
                  <a:cubicBezTo>
                    <a:pt x="121" y="155"/>
                    <a:pt x="134" y="137"/>
                    <a:pt x="141" y="137"/>
                  </a:cubicBezTo>
                  <a:cubicBezTo>
                    <a:pt x="149" y="138"/>
                    <a:pt x="161" y="168"/>
                    <a:pt x="164" y="183"/>
                  </a:cubicBezTo>
                  <a:cubicBezTo>
                    <a:pt x="166" y="189"/>
                    <a:pt x="172" y="193"/>
                    <a:pt x="179" y="196"/>
                  </a:cubicBezTo>
                  <a:cubicBezTo>
                    <a:pt x="177" y="188"/>
                    <a:pt x="174" y="175"/>
                    <a:pt x="176" y="170"/>
                  </a:cubicBezTo>
                  <a:cubicBezTo>
                    <a:pt x="178" y="165"/>
                    <a:pt x="192" y="162"/>
                    <a:pt x="190" y="150"/>
                  </a:cubicBezTo>
                  <a:cubicBezTo>
                    <a:pt x="189" y="138"/>
                    <a:pt x="209" y="131"/>
                    <a:pt x="210" y="124"/>
                  </a:cubicBezTo>
                  <a:cubicBezTo>
                    <a:pt x="210" y="117"/>
                    <a:pt x="214" y="108"/>
                    <a:pt x="213" y="100"/>
                  </a:cubicBezTo>
                  <a:cubicBezTo>
                    <a:pt x="211" y="93"/>
                    <a:pt x="216" y="89"/>
                    <a:pt x="216" y="80"/>
                  </a:cubicBezTo>
                  <a:cubicBezTo>
                    <a:pt x="216" y="72"/>
                    <a:pt x="224" y="64"/>
                    <a:pt x="225" y="58"/>
                  </a:cubicBezTo>
                  <a:cubicBezTo>
                    <a:pt x="226" y="52"/>
                    <a:pt x="231" y="48"/>
                    <a:pt x="231" y="44"/>
                  </a:cubicBezTo>
                  <a:cubicBezTo>
                    <a:pt x="231" y="40"/>
                    <a:pt x="226" y="36"/>
                    <a:pt x="227" y="31"/>
                  </a:cubicBezTo>
                  <a:cubicBezTo>
                    <a:pt x="229" y="26"/>
                    <a:pt x="238" y="23"/>
                    <a:pt x="237" y="17"/>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9" name="Freeform 67"/>
            <p:cNvSpPr>
              <a:spLocks/>
            </p:cNvSpPr>
            <p:nvPr/>
          </p:nvSpPr>
          <p:spPr bwMode="auto">
            <a:xfrm>
              <a:off x="5253038" y="3875088"/>
              <a:ext cx="414338" cy="500063"/>
            </a:xfrm>
            <a:custGeom>
              <a:avLst/>
              <a:gdLst/>
              <a:ahLst/>
              <a:cxnLst>
                <a:cxn ang="0">
                  <a:pos x="163" y="0"/>
                </a:cxn>
                <a:cxn ang="0">
                  <a:pos x="30" y="2"/>
                </a:cxn>
                <a:cxn ang="0">
                  <a:pos x="27" y="21"/>
                </a:cxn>
                <a:cxn ang="0">
                  <a:pos x="19" y="33"/>
                </a:cxn>
                <a:cxn ang="0">
                  <a:pos x="25" y="57"/>
                </a:cxn>
                <a:cxn ang="0">
                  <a:pos x="25" y="75"/>
                </a:cxn>
                <a:cxn ang="0">
                  <a:pos x="31" y="97"/>
                </a:cxn>
                <a:cxn ang="0">
                  <a:pos x="35" y="111"/>
                </a:cxn>
                <a:cxn ang="0">
                  <a:pos x="33" y="140"/>
                </a:cxn>
                <a:cxn ang="0">
                  <a:pos x="30" y="155"/>
                </a:cxn>
                <a:cxn ang="0">
                  <a:pos x="31" y="173"/>
                </a:cxn>
                <a:cxn ang="0">
                  <a:pos x="13" y="191"/>
                </a:cxn>
                <a:cxn ang="0">
                  <a:pos x="0" y="203"/>
                </a:cxn>
                <a:cxn ang="0">
                  <a:pos x="168" y="203"/>
                </a:cxn>
                <a:cxn ang="0">
                  <a:pos x="163" y="0"/>
                </a:cxn>
              </a:cxnLst>
              <a:rect l="0" t="0" r="r" b="b"/>
              <a:pathLst>
                <a:path w="168" h="203">
                  <a:moveTo>
                    <a:pt x="163" y="0"/>
                  </a:moveTo>
                  <a:cubicBezTo>
                    <a:pt x="119" y="1"/>
                    <a:pt x="74" y="1"/>
                    <a:pt x="30" y="2"/>
                  </a:cubicBezTo>
                  <a:cubicBezTo>
                    <a:pt x="29" y="12"/>
                    <a:pt x="28" y="19"/>
                    <a:pt x="27" y="21"/>
                  </a:cubicBezTo>
                  <a:cubicBezTo>
                    <a:pt x="24" y="29"/>
                    <a:pt x="19" y="30"/>
                    <a:pt x="19" y="33"/>
                  </a:cubicBezTo>
                  <a:cubicBezTo>
                    <a:pt x="18" y="35"/>
                    <a:pt x="25" y="47"/>
                    <a:pt x="25" y="57"/>
                  </a:cubicBezTo>
                  <a:cubicBezTo>
                    <a:pt x="25" y="66"/>
                    <a:pt x="29" y="67"/>
                    <a:pt x="25" y="75"/>
                  </a:cubicBezTo>
                  <a:cubicBezTo>
                    <a:pt x="22" y="83"/>
                    <a:pt x="34" y="93"/>
                    <a:pt x="31" y="97"/>
                  </a:cubicBezTo>
                  <a:cubicBezTo>
                    <a:pt x="29" y="101"/>
                    <a:pt x="33" y="103"/>
                    <a:pt x="35" y="111"/>
                  </a:cubicBezTo>
                  <a:cubicBezTo>
                    <a:pt x="38" y="119"/>
                    <a:pt x="31" y="131"/>
                    <a:pt x="33" y="140"/>
                  </a:cubicBezTo>
                  <a:cubicBezTo>
                    <a:pt x="34" y="149"/>
                    <a:pt x="27" y="151"/>
                    <a:pt x="30" y="155"/>
                  </a:cubicBezTo>
                  <a:cubicBezTo>
                    <a:pt x="33" y="158"/>
                    <a:pt x="31" y="166"/>
                    <a:pt x="31" y="173"/>
                  </a:cubicBezTo>
                  <a:cubicBezTo>
                    <a:pt x="31" y="179"/>
                    <a:pt x="19" y="186"/>
                    <a:pt x="13" y="191"/>
                  </a:cubicBezTo>
                  <a:cubicBezTo>
                    <a:pt x="11" y="193"/>
                    <a:pt x="5" y="197"/>
                    <a:pt x="0" y="203"/>
                  </a:cubicBezTo>
                  <a:cubicBezTo>
                    <a:pt x="168" y="203"/>
                    <a:pt x="168" y="203"/>
                    <a:pt x="168" y="203"/>
                  </a:cubicBezTo>
                  <a:cubicBezTo>
                    <a:pt x="166" y="146"/>
                    <a:pt x="165" y="66"/>
                    <a:pt x="163" y="0"/>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70" name="Freeform 68"/>
            <p:cNvSpPr>
              <a:spLocks/>
            </p:cNvSpPr>
            <p:nvPr/>
          </p:nvSpPr>
          <p:spPr bwMode="auto">
            <a:xfrm>
              <a:off x="5145088" y="4375150"/>
              <a:ext cx="657225" cy="665163"/>
            </a:xfrm>
            <a:custGeom>
              <a:avLst/>
              <a:gdLst/>
              <a:ahLst/>
              <a:cxnLst>
                <a:cxn ang="0">
                  <a:pos x="249" y="155"/>
                </a:cxn>
                <a:cxn ang="0">
                  <a:pos x="234" y="127"/>
                </a:cxn>
                <a:cxn ang="0">
                  <a:pos x="220" y="104"/>
                </a:cxn>
                <a:cxn ang="0">
                  <a:pos x="213" y="74"/>
                </a:cxn>
                <a:cxn ang="0">
                  <a:pos x="212" y="0"/>
                </a:cxn>
                <a:cxn ang="0">
                  <a:pos x="44" y="0"/>
                </a:cxn>
                <a:cxn ang="0">
                  <a:pos x="33" y="18"/>
                </a:cxn>
                <a:cxn ang="0">
                  <a:pos x="7" y="39"/>
                </a:cxn>
                <a:cxn ang="0">
                  <a:pos x="14" y="54"/>
                </a:cxn>
                <a:cxn ang="0">
                  <a:pos x="15" y="86"/>
                </a:cxn>
                <a:cxn ang="0">
                  <a:pos x="7" y="110"/>
                </a:cxn>
                <a:cxn ang="0">
                  <a:pos x="21" y="145"/>
                </a:cxn>
                <a:cxn ang="0">
                  <a:pos x="32" y="158"/>
                </a:cxn>
                <a:cxn ang="0">
                  <a:pos x="49" y="164"/>
                </a:cxn>
                <a:cxn ang="0">
                  <a:pos x="77" y="180"/>
                </a:cxn>
                <a:cxn ang="0">
                  <a:pos x="93" y="202"/>
                </a:cxn>
                <a:cxn ang="0">
                  <a:pos x="111" y="208"/>
                </a:cxn>
                <a:cxn ang="0">
                  <a:pos x="109" y="225"/>
                </a:cxn>
                <a:cxn ang="0">
                  <a:pos x="131" y="238"/>
                </a:cxn>
                <a:cxn ang="0">
                  <a:pos x="154" y="266"/>
                </a:cxn>
                <a:cxn ang="0">
                  <a:pos x="168" y="250"/>
                </a:cxn>
                <a:cxn ang="0">
                  <a:pos x="179" y="237"/>
                </a:cxn>
                <a:cxn ang="0">
                  <a:pos x="192" y="244"/>
                </a:cxn>
                <a:cxn ang="0">
                  <a:pos x="200" y="248"/>
                </a:cxn>
                <a:cxn ang="0">
                  <a:pos x="201" y="247"/>
                </a:cxn>
                <a:cxn ang="0">
                  <a:pos x="213" y="237"/>
                </a:cxn>
                <a:cxn ang="0">
                  <a:pos x="209" y="213"/>
                </a:cxn>
                <a:cxn ang="0">
                  <a:pos x="255" y="171"/>
                </a:cxn>
                <a:cxn ang="0">
                  <a:pos x="266" y="175"/>
                </a:cxn>
                <a:cxn ang="0">
                  <a:pos x="266" y="166"/>
                </a:cxn>
                <a:cxn ang="0">
                  <a:pos x="249" y="155"/>
                </a:cxn>
              </a:cxnLst>
              <a:rect l="0" t="0" r="r" b="b"/>
              <a:pathLst>
                <a:path w="267" h="270">
                  <a:moveTo>
                    <a:pt x="249" y="155"/>
                  </a:moveTo>
                  <a:cubicBezTo>
                    <a:pt x="247" y="148"/>
                    <a:pt x="240" y="134"/>
                    <a:pt x="234" y="127"/>
                  </a:cubicBezTo>
                  <a:cubicBezTo>
                    <a:pt x="228" y="120"/>
                    <a:pt x="224" y="123"/>
                    <a:pt x="220" y="104"/>
                  </a:cubicBezTo>
                  <a:cubicBezTo>
                    <a:pt x="216" y="84"/>
                    <a:pt x="213" y="83"/>
                    <a:pt x="213" y="74"/>
                  </a:cubicBezTo>
                  <a:cubicBezTo>
                    <a:pt x="213" y="71"/>
                    <a:pt x="213" y="42"/>
                    <a:pt x="212" y="0"/>
                  </a:cubicBezTo>
                  <a:cubicBezTo>
                    <a:pt x="44" y="0"/>
                    <a:pt x="44" y="0"/>
                    <a:pt x="44" y="0"/>
                  </a:cubicBezTo>
                  <a:cubicBezTo>
                    <a:pt x="38" y="6"/>
                    <a:pt x="32" y="13"/>
                    <a:pt x="33" y="18"/>
                  </a:cubicBezTo>
                  <a:cubicBezTo>
                    <a:pt x="33" y="29"/>
                    <a:pt x="13" y="33"/>
                    <a:pt x="7" y="39"/>
                  </a:cubicBezTo>
                  <a:cubicBezTo>
                    <a:pt x="0" y="45"/>
                    <a:pt x="14" y="50"/>
                    <a:pt x="14" y="54"/>
                  </a:cubicBezTo>
                  <a:cubicBezTo>
                    <a:pt x="14" y="59"/>
                    <a:pt x="13" y="74"/>
                    <a:pt x="15" y="86"/>
                  </a:cubicBezTo>
                  <a:cubicBezTo>
                    <a:pt x="17" y="99"/>
                    <a:pt x="13" y="102"/>
                    <a:pt x="7" y="110"/>
                  </a:cubicBezTo>
                  <a:cubicBezTo>
                    <a:pt x="1" y="119"/>
                    <a:pt x="21" y="134"/>
                    <a:pt x="21" y="145"/>
                  </a:cubicBezTo>
                  <a:cubicBezTo>
                    <a:pt x="22" y="156"/>
                    <a:pt x="27" y="148"/>
                    <a:pt x="32" y="158"/>
                  </a:cubicBezTo>
                  <a:cubicBezTo>
                    <a:pt x="37" y="168"/>
                    <a:pt x="45" y="156"/>
                    <a:pt x="49" y="164"/>
                  </a:cubicBezTo>
                  <a:cubicBezTo>
                    <a:pt x="53" y="173"/>
                    <a:pt x="69" y="172"/>
                    <a:pt x="77" y="180"/>
                  </a:cubicBezTo>
                  <a:cubicBezTo>
                    <a:pt x="85" y="187"/>
                    <a:pt x="93" y="195"/>
                    <a:pt x="93" y="202"/>
                  </a:cubicBezTo>
                  <a:cubicBezTo>
                    <a:pt x="94" y="210"/>
                    <a:pt x="106" y="204"/>
                    <a:pt x="111" y="208"/>
                  </a:cubicBezTo>
                  <a:cubicBezTo>
                    <a:pt x="117" y="211"/>
                    <a:pt x="109" y="218"/>
                    <a:pt x="109" y="225"/>
                  </a:cubicBezTo>
                  <a:cubicBezTo>
                    <a:pt x="109" y="232"/>
                    <a:pt x="125" y="224"/>
                    <a:pt x="131" y="238"/>
                  </a:cubicBezTo>
                  <a:cubicBezTo>
                    <a:pt x="137" y="252"/>
                    <a:pt x="147" y="262"/>
                    <a:pt x="154" y="266"/>
                  </a:cubicBezTo>
                  <a:cubicBezTo>
                    <a:pt x="161" y="270"/>
                    <a:pt x="168" y="256"/>
                    <a:pt x="168" y="250"/>
                  </a:cubicBezTo>
                  <a:cubicBezTo>
                    <a:pt x="168" y="244"/>
                    <a:pt x="171" y="236"/>
                    <a:pt x="179" y="237"/>
                  </a:cubicBezTo>
                  <a:cubicBezTo>
                    <a:pt x="187" y="238"/>
                    <a:pt x="189" y="244"/>
                    <a:pt x="192" y="244"/>
                  </a:cubicBezTo>
                  <a:cubicBezTo>
                    <a:pt x="194" y="245"/>
                    <a:pt x="197" y="246"/>
                    <a:pt x="200" y="248"/>
                  </a:cubicBezTo>
                  <a:cubicBezTo>
                    <a:pt x="201" y="247"/>
                    <a:pt x="201" y="247"/>
                    <a:pt x="201" y="247"/>
                  </a:cubicBezTo>
                  <a:cubicBezTo>
                    <a:pt x="208" y="244"/>
                    <a:pt x="213" y="245"/>
                    <a:pt x="213" y="237"/>
                  </a:cubicBezTo>
                  <a:cubicBezTo>
                    <a:pt x="213" y="229"/>
                    <a:pt x="203" y="224"/>
                    <a:pt x="209" y="213"/>
                  </a:cubicBezTo>
                  <a:cubicBezTo>
                    <a:pt x="215" y="202"/>
                    <a:pt x="245" y="171"/>
                    <a:pt x="255" y="171"/>
                  </a:cubicBezTo>
                  <a:cubicBezTo>
                    <a:pt x="259" y="171"/>
                    <a:pt x="263" y="173"/>
                    <a:pt x="266" y="175"/>
                  </a:cubicBezTo>
                  <a:cubicBezTo>
                    <a:pt x="267" y="171"/>
                    <a:pt x="267" y="168"/>
                    <a:pt x="266" y="166"/>
                  </a:cubicBezTo>
                  <a:cubicBezTo>
                    <a:pt x="263" y="160"/>
                    <a:pt x="251" y="162"/>
                    <a:pt x="249" y="155"/>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71" name="Freeform 70"/>
            <p:cNvSpPr>
              <a:spLocks/>
            </p:cNvSpPr>
            <p:nvPr/>
          </p:nvSpPr>
          <p:spPr bwMode="auto">
            <a:xfrm>
              <a:off x="5919788" y="3852863"/>
              <a:ext cx="757238" cy="477838"/>
            </a:xfrm>
            <a:custGeom>
              <a:avLst/>
              <a:gdLst/>
              <a:ahLst/>
              <a:cxnLst>
                <a:cxn ang="0">
                  <a:pos x="251" y="187"/>
                </a:cxn>
                <a:cxn ang="0">
                  <a:pos x="250" y="182"/>
                </a:cxn>
                <a:cxn ang="0">
                  <a:pos x="262" y="151"/>
                </a:cxn>
                <a:cxn ang="0">
                  <a:pos x="258" y="118"/>
                </a:cxn>
                <a:cxn ang="0">
                  <a:pos x="277" y="100"/>
                </a:cxn>
                <a:cxn ang="0">
                  <a:pos x="278" y="85"/>
                </a:cxn>
                <a:cxn ang="0">
                  <a:pos x="284" y="62"/>
                </a:cxn>
                <a:cxn ang="0">
                  <a:pos x="296" y="49"/>
                </a:cxn>
                <a:cxn ang="0">
                  <a:pos x="295" y="23"/>
                </a:cxn>
                <a:cxn ang="0">
                  <a:pos x="299" y="0"/>
                </a:cxn>
                <a:cxn ang="0">
                  <a:pos x="0" y="6"/>
                </a:cxn>
                <a:cxn ang="0">
                  <a:pos x="0" y="62"/>
                </a:cxn>
                <a:cxn ang="0">
                  <a:pos x="15" y="78"/>
                </a:cxn>
                <a:cxn ang="0">
                  <a:pos x="29" y="124"/>
                </a:cxn>
                <a:cxn ang="0">
                  <a:pos x="41" y="163"/>
                </a:cxn>
                <a:cxn ang="0">
                  <a:pos x="182" y="194"/>
                </a:cxn>
                <a:cxn ang="0">
                  <a:pos x="251" y="187"/>
                </a:cxn>
              </a:cxnLst>
              <a:rect l="0" t="0" r="r" b="b"/>
              <a:pathLst>
                <a:path w="307" h="194">
                  <a:moveTo>
                    <a:pt x="251" y="187"/>
                  </a:moveTo>
                  <a:cubicBezTo>
                    <a:pt x="250" y="186"/>
                    <a:pt x="250" y="185"/>
                    <a:pt x="250" y="182"/>
                  </a:cubicBezTo>
                  <a:cubicBezTo>
                    <a:pt x="251" y="171"/>
                    <a:pt x="258" y="158"/>
                    <a:pt x="262" y="151"/>
                  </a:cubicBezTo>
                  <a:cubicBezTo>
                    <a:pt x="266" y="144"/>
                    <a:pt x="253" y="126"/>
                    <a:pt x="258" y="118"/>
                  </a:cubicBezTo>
                  <a:cubicBezTo>
                    <a:pt x="263" y="110"/>
                    <a:pt x="269" y="106"/>
                    <a:pt x="277" y="100"/>
                  </a:cubicBezTo>
                  <a:cubicBezTo>
                    <a:pt x="285" y="94"/>
                    <a:pt x="271" y="92"/>
                    <a:pt x="278" y="85"/>
                  </a:cubicBezTo>
                  <a:cubicBezTo>
                    <a:pt x="285" y="78"/>
                    <a:pt x="285" y="70"/>
                    <a:pt x="284" y="62"/>
                  </a:cubicBezTo>
                  <a:cubicBezTo>
                    <a:pt x="283" y="54"/>
                    <a:pt x="297" y="59"/>
                    <a:pt x="296" y="49"/>
                  </a:cubicBezTo>
                  <a:cubicBezTo>
                    <a:pt x="295" y="39"/>
                    <a:pt x="290" y="31"/>
                    <a:pt x="295" y="23"/>
                  </a:cubicBezTo>
                  <a:cubicBezTo>
                    <a:pt x="300" y="15"/>
                    <a:pt x="307" y="0"/>
                    <a:pt x="299" y="0"/>
                  </a:cubicBezTo>
                  <a:cubicBezTo>
                    <a:pt x="296" y="0"/>
                    <a:pt x="163" y="3"/>
                    <a:pt x="0" y="6"/>
                  </a:cubicBezTo>
                  <a:cubicBezTo>
                    <a:pt x="0" y="62"/>
                    <a:pt x="0" y="62"/>
                    <a:pt x="0" y="62"/>
                  </a:cubicBezTo>
                  <a:cubicBezTo>
                    <a:pt x="0" y="62"/>
                    <a:pt x="14" y="68"/>
                    <a:pt x="15" y="78"/>
                  </a:cubicBezTo>
                  <a:cubicBezTo>
                    <a:pt x="16" y="89"/>
                    <a:pt x="26" y="117"/>
                    <a:pt x="29" y="124"/>
                  </a:cubicBezTo>
                  <a:cubicBezTo>
                    <a:pt x="31" y="128"/>
                    <a:pt x="37" y="147"/>
                    <a:pt x="41" y="163"/>
                  </a:cubicBezTo>
                  <a:cubicBezTo>
                    <a:pt x="182" y="194"/>
                    <a:pt x="182" y="194"/>
                    <a:pt x="182" y="194"/>
                  </a:cubicBezTo>
                  <a:lnTo>
                    <a:pt x="251" y="187"/>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72" name="Freeform 72"/>
            <p:cNvSpPr>
              <a:spLocks/>
            </p:cNvSpPr>
            <p:nvPr/>
          </p:nvSpPr>
          <p:spPr bwMode="auto">
            <a:xfrm>
              <a:off x="5654675" y="3867150"/>
              <a:ext cx="414338" cy="1003300"/>
            </a:xfrm>
            <a:custGeom>
              <a:avLst/>
              <a:gdLst/>
              <a:ahLst/>
              <a:cxnLst>
                <a:cxn ang="0">
                  <a:pos x="154" y="175"/>
                </a:cxn>
                <a:cxn ang="0">
                  <a:pos x="137" y="118"/>
                </a:cxn>
                <a:cxn ang="0">
                  <a:pos x="123" y="72"/>
                </a:cxn>
                <a:cxn ang="0">
                  <a:pos x="108" y="56"/>
                </a:cxn>
                <a:cxn ang="0">
                  <a:pos x="108" y="0"/>
                </a:cxn>
                <a:cxn ang="0">
                  <a:pos x="0" y="3"/>
                </a:cxn>
                <a:cxn ang="0">
                  <a:pos x="6" y="280"/>
                </a:cxn>
                <a:cxn ang="0">
                  <a:pos x="13" y="310"/>
                </a:cxn>
                <a:cxn ang="0">
                  <a:pos x="27" y="333"/>
                </a:cxn>
                <a:cxn ang="0">
                  <a:pos x="42" y="361"/>
                </a:cxn>
                <a:cxn ang="0">
                  <a:pos x="59" y="372"/>
                </a:cxn>
                <a:cxn ang="0">
                  <a:pos x="59" y="381"/>
                </a:cxn>
                <a:cxn ang="0">
                  <a:pos x="70" y="387"/>
                </a:cxn>
                <a:cxn ang="0">
                  <a:pos x="76" y="400"/>
                </a:cxn>
                <a:cxn ang="0">
                  <a:pos x="81" y="407"/>
                </a:cxn>
                <a:cxn ang="0">
                  <a:pos x="98" y="405"/>
                </a:cxn>
                <a:cxn ang="0">
                  <a:pos x="119" y="401"/>
                </a:cxn>
                <a:cxn ang="0">
                  <a:pos x="137" y="401"/>
                </a:cxn>
                <a:cxn ang="0">
                  <a:pos x="168" y="357"/>
                </a:cxn>
                <a:cxn ang="0">
                  <a:pos x="163" y="213"/>
                </a:cxn>
                <a:cxn ang="0">
                  <a:pos x="154" y="175"/>
                </a:cxn>
              </a:cxnLst>
              <a:rect l="0" t="0" r="r" b="b"/>
              <a:pathLst>
                <a:path w="168" h="407">
                  <a:moveTo>
                    <a:pt x="154" y="175"/>
                  </a:moveTo>
                  <a:cubicBezTo>
                    <a:pt x="153" y="167"/>
                    <a:pt x="140" y="124"/>
                    <a:pt x="137" y="118"/>
                  </a:cubicBezTo>
                  <a:cubicBezTo>
                    <a:pt x="134" y="111"/>
                    <a:pt x="124" y="83"/>
                    <a:pt x="123" y="72"/>
                  </a:cubicBezTo>
                  <a:cubicBezTo>
                    <a:pt x="122" y="62"/>
                    <a:pt x="108" y="56"/>
                    <a:pt x="108" y="56"/>
                  </a:cubicBezTo>
                  <a:cubicBezTo>
                    <a:pt x="108" y="0"/>
                    <a:pt x="108" y="0"/>
                    <a:pt x="108" y="0"/>
                  </a:cubicBezTo>
                  <a:cubicBezTo>
                    <a:pt x="73" y="1"/>
                    <a:pt x="37" y="2"/>
                    <a:pt x="0" y="3"/>
                  </a:cubicBezTo>
                  <a:cubicBezTo>
                    <a:pt x="3" y="119"/>
                    <a:pt x="6" y="274"/>
                    <a:pt x="6" y="280"/>
                  </a:cubicBezTo>
                  <a:cubicBezTo>
                    <a:pt x="6" y="289"/>
                    <a:pt x="9" y="290"/>
                    <a:pt x="13" y="310"/>
                  </a:cubicBezTo>
                  <a:cubicBezTo>
                    <a:pt x="17" y="329"/>
                    <a:pt x="21" y="326"/>
                    <a:pt x="27" y="333"/>
                  </a:cubicBezTo>
                  <a:cubicBezTo>
                    <a:pt x="33" y="340"/>
                    <a:pt x="40" y="354"/>
                    <a:pt x="42" y="361"/>
                  </a:cubicBezTo>
                  <a:cubicBezTo>
                    <a:pt x="44" y="368"/>
                    <a:pt x="56" y="366"/>
                    <a:pt x="59" y="372"/>
                  </a:cubicBezTo>
                  <a:cubicBezTo>
                    <a:pt x="60" y="374"/>
                    <a:pt x="60" y="377"/>
                    <a:pt x="59" y="381"/>
                  </a:cubicBezTo>
                  <a:cubicBezTo>
                    <a:pt x="63" y="383"/>
                    <a:pt x="66" y="386"/>
                    <a:pt x="70" y="387"/>
                  </a:cubicBezTo>
                  <a:cubicBezTo>
                    <a:pt x="77" y="389"/>
                    <a:pt x="77" y="394"/>
                    <a:pt x="76" y="400"/>
                  </a:cubicBezTo>
                  <a:cubicBezTo>
                    <a:pt x="75" y="404"/>
                    <a:pt x="79" y="405"/>
                    <a:pt x="81" y="407"/>
                  </a:cubicBezTo>
                  <a:cubicBezTo>
                    <a:pt x="88" y="406"/>
                    <a:pt x="94" y="405"/>
                    <a:pt x="98" y="405"/>
                  </a:cubicBezTo>
                  <a:cubicBezTo>
                    <a:pt x="108" y="406"/>
                    <a:pt x="114" y="403"/>
                    <a:pt x="119" y="401"/>
                  </a:cubicBezTo>
                  <a:cubicBezTo>
                    <a:pt x="122" y="400"/>
                    <a:pt x="129" y="400"/>
                    <a:pt x="137" y="401"/>
                  </a:cubicBezTo>
                  <a:cubicBezTo>
                    <a:pt x="144" y="387"/>
                    <a:pt x="156" y="368"/>
                    <a:pt x="168" y="357"/>
                  </a:cubicBezTo>
                  <a:cubicBezTo>
                    <a:pt x="166" y="299"/>
                    <a:pt x="163" y="225"/>
                    <a:pt x="163" y="213"/>
                  </a:cubicBezTo>
                  <a:cubicBezTo>
                    <a:pt x="163" y="193"/>
                    <a:pt x="155" y="184"/>
                    <a:pt x="154" y="175"/>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173" name="Group 172"/>
          <p:cNvGrpSpPr/>
          <p:nvPr/>
        </p:nvGrpSpPr>
        <p:grpSpPr>
          <a:xfrm>
            <a:off x="4714606" y="4787091"/>
            <a:ext cx="1238925" cy="1461116"/>
            <a:chOff x="4851400" y="4852988"/>
            <a:chExt cx="1522413" cy="1692275"/>
          </a:xfrm>
          <a:solidFill>
            <a:schemeClr val="accent2"/>
          </a:solidFill>
        </p:grpSpPr>
        <p:sp>
          <p:nvSpPr>
            <p:cNvPr id="174" name="Freeform 61"/>
            <p:cNvSpPr>
              <a:spLocks/>
            </p:cNvSpPr>
            <p:nvPr/>
          </p:nvSpPr>
          <p:spPr bwMode="auto">
            <a:xfrm>
              <a:off x="5203825" y="5049838"/>
              <a:ext cx="384175" cy="384175"/>
            </a:xfrm>
            <a:custGeom>
              <a:avLst/>
              <a:gdLst/>
              <a:ahLst/>
              <a:cxnLst>
                <a:cxn ang="0">
                  <a:pos x="92" y="138"/>
                </a:cxn>
                <a:cxn ang="0">
                  <a:pos x="128" y="151"/>
                </a:cxn>
                <a:cxn ang="0">
                  <a:pos x="139" y="146"/>
                </a:cxn>
                <a:cxn ang="0">
                  <a:pos x="149" y="155"/>
                </a:cxn>
                <a:cxn ang="0">
                  <a:pos x="156" y="150"/>
                </a:cxn>
                <a:cxn ang="0">
                  <a:pos x="152" y="146"/>
                </a:cxn>
                <a:cxn ang="0">
                  <a:pos x="151" y="126"/>
                </a:cxn>
                <a:cxn ang="0">
                  <a:pos x="148" y="115"/>
                </a:cxn>
                <a:cxn ang="0">
                  <a:pos x="150" y="104"/>
                </a:cxn>
                <a:cxn ang="0">
                  <a:pos x="137" y="71"/>
                </a:cxn>
                <a:cxn ang="0">
                  <a:pos x="144" y="60"/>
                </a:cxn>
                <a:cxn ang="0">
                  <a:pos x="147" y="41"/>
                </a:cxn>
                <a:cxn ang="0">
                  <a:pos x="154" y="0"/>
                </a:cxn>
                <a:cxn ang="0">
                  <a:pos x="30" y="27"/>
                </a:cxn>
                <a:cxn ang="0">
                  <a:pos x="8" y="54"/>
                </a:cxn>
                <a:cxn ang="0">
                  <a:pos x="0" y="58"/>
                </a:cxn>
                <a:cxn ang="0">
                  <a:pos x="0" y="75"/>
                </a:cxn>
                <a:cxn ang="0">
                  <a:pos x="10" y="75"/>
                </a:cxn>
                <a:cxn ang="0">
                  <a:pos x="10" y="104"/>
                </a:cxn>
                <a:cxn ang="0">
                  <a:pos x="27" y="104"/>
                </a:cxn>
                <a:cxn ang="0">
                  <a:pos x="27" y="129"/>
                </a:cxn>
                <a:cxn ang="0">
                  <a:pos x="41" y="129"/>
                </a:cxn>
                <a:cxn ang="0">
                  <a:pos x="41" y="146"/>
                </a:cxn>
                <a:cxn ang="0">
                  <a:pos x="92" y="146"/>
                </a:cxn>
                <a:cxn ang="0">
                  <a:pos x="92" y="138"/>
                </a:cxn>
              </a:cxnLst>
              <a:rect l="0" t="0" r="r" b="b"/>
              <a:pathLst>
                <a:path w="156" h="156">
                  <a:moveTo>
                    <a:pt x="92" y="138"/>
                  </a:moveTo>
                  <a:cubicBezTo>
                    <a:pt x="92" y="138"/>
                    <a:pt x="122" y="148"/>
                    <a:pt x="128" y="151"/>
                  </a:cubicBezTo>
                  <a:cubicBezTo>
                    <a:pt x="134" y="154"/>
                    <a:pt x="136" y="147"/>
                    <a:pt x="139" y="146"/>
                  </a:cubicBezTo>
                  <a:cubicBezTo>
                    <a:pt x="141" y="144"/>
                    <a:pt x="143" y="152"/>
                    <a:pt x="149" y="155"/>
                  </a:cubicBezTo>
                  <a:cubicBezTo>
                    <a:pt x="152" y="156"/>
                    <a:pt x="154" y="154"/>
                    <a:pt x="156" y="150"/>
                  </a:cubicBezTo>
                  <a:cubicBezTo>
                    <a:pt x="154" y="149"/>
                    <a:pt x="152" y="148"/>
                    <a:pt x="152" y="146"/>
                  </a:cubicBezTo>
                  <a:cubicBezTo>
                    <a:pt x="152" y="141"/>
                    <a:pt x="152" y="130"/>
                    <a:pt x="151" y="126"/>
                  </a:cubicBezTo>
                  <a:cubicBezTo>
                    <a:pt x="150" y="123"/>
                    <a:pt x="146" y="119"/>
                    <a:pt x="148" y="115"/>
                  </a:cubicBezTo>
                  <a:cubicBezTo>
                    <a:pt x="151" y="112"/>
                    <a:pt x="152" y="108"/>
                    <a:pt x="150" y="104"/>
                  </a:cubicBezTo>
                  <a:cubicBezTo>
                    <a:pt x="149" y="101"/>
                    <a:pt x="133" y="78"/>
                    <a:pt x="137" y="71"/>
                  </a:cubicBezTo>
                  <a:cubicBezTo>
                    <a:pt x="140" y="63"/>
                    <a:pt x="145" y="70"/>
                    <a:pt x="144" y="60"/>
                  </a:cubicBezTo>
                  <a:cubicBezTo>
                    <a:pt x="143" y="50"/>
                    <a:pt x="146" y="43"/>
                    <a:pt x="147" y="41"/>
                  </a:cubicBezTo>
                  <a:cubicBezTo>
                    <a:pt x="148" y="40"/>
                    <a:pt x="151" y="21"/>
                    <a:pt x="154" y="0"/>
                  </a:cubicBezTo>
                  <a:cubicBezTo>
                    <a:pt x="111" y="10"/>
                    <a:pt x="37" y="26"/>
                    <a:pt x="30" y="27"/>
                  </a:cubicBezTo>
                  <a:cubicBezTo>
                    <a:pt x="20" y="28"/>
                    <a:pt x="14" y="44"/>
                    <a:pt x="8" y="54"/>
                  </a:cubicBezTo>
                  <a:cubicBezTo>
                    <a:pt x="7" y="56"/>
                    <a:pt x="4" y="57"/>
                    <a:pt x="0" y="58"/>
                  </a:cubicBezTo>
                  <a:cubicBezTo>
                    <a:pt x="0" y="75"/>
                    <a:pt x="0" y="75"/>
                    <a:pt x="0" y="75"/>
                  </a:cubicBezTo>
                  <a:cubicBezTo>
                    <a:pt x="10" y="75"/>
                    <a:pt x="10" y="75"/>
                    <a:pt x="10" y="75"/>
                  </a:cubicBezTo>
                  <a:cubicBezTo>
                    <a:pt x="10" y="104"/>
                    <a:pt x="10" y="104"/>
                    <a:pt x="10" y="104"/>
                  </a:cubicBezTo>
                  <a:cubicBezTo>
                    <a:pt x="27" y="104"/>
                    <a:pt x="27" y="104"/>
                    <a:pt x="27" y="104"/>
                  </a:cubicBezTo>
                  <a:cubicBezTo>
                    <a:pt x="27" y="129"/>
                    <a:pt x="27" y="129"/>
                    <a:pt x="27" y="129"/>
                  </a:cubicBezTo>
                  <a:cubicBezTo>
                    <a:pt x="41" y="129"/>
                    <a:pt x="41" y="129"/>
                    <a:pt x="41" y="129"/>
                  </a:cubicBezTo>
                  <a:cubicBezTo>
                    <a:pt x="41" y="146"/>
                    <a:pt x="41" y="146"/>
                    <a:pt x="41" y="146"/>
                  </a:cubicBezTo>
                  <a:cubicBezTo>
                    <a:pt x="92" y="146"/>
                    <a:pt x="92" y="146"/>
                    <a:pt x="92" y="146"/>
                  </a:cubicBezTo>
                  <a:lnTo>
                    <a:pt x="92" y="138"/>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75" name="Freeform 62"/>
            <p:cNvSpPr>
              <a:spLocks/>
            </p:cNvSpPr>
            <p:nvPr/>
          </p:nvSpPr>
          <p:spPr bwMode="auto">
            <a:xfrm>
              <a:off x="4851400" y="5580063"/>
              <a:ext cx="1096963" cy="965200"/>
            </a:xfrm>
            <a:custGeom>
              <a:avLst/>
              <a:gdLst/>
              <a:ahLst/>
              <a:cxnLst>
                <a:cxn ang="0">
                  <a:pos x="362" y="153"/>
                </a:cxn>
                <a:cxn ang="0">
                  <a:pos x="310" y="104"/>
                </a:cxn>
                <a:cxn ang="0">
                  <a:pos x="260" y="65"/>
                </a:cxn>
                <a:cxn ang="0">
                  <a:pos x="221" y="3"/>
                </a:cxn>
                <a:cxn ang="0">
                  <a:pos x="186" y="21"/>
                </a:cxn>
                <a:cxn ang="0">
                  <a:pos x="127" y="40"/>
                </a:cxn>
                <a:cxn ang="0">
                  <a:pos x="60" y="109"/>
                </a:cxn>
                <a:cxn ang="0">
                  <a:pos x="38" y="108"/>
                </a:cxn>
                <a:cxn ang="0">
                  <a:pos x="22" y="126"/>
                </a:cxn>
                <a:cxn ang="0">
                  <a:pos x="1" y="146"/>
                </a:cxn>
                <a:cxn ang="0">
                  <a:pos x="1" y="185"/>
                </a:cxn>
                <a:cxn ang="0">
                  <a:pos x="28" y="209"/>
                </a:cxn>
                <a:cxn ang="0">
                  <a:pos x="33" y="235"/>
                </a:cxn>
                <a:cxn ang="0">
                  <a:pos x="62" y="251"/>
                </a:cxn>
                <a:cxn ang="0">
                  <a:pos x="75" y="280"/>
                </a:cxn>
                <a:cxn ang="0">
                  <a:pos x="86" y="250"/>
                </a:cxn>
                <a:cxn ang="0">
                  <a:pos x="115" y="252"/>
                </a:cxn>
                <a:cxn ang="0">
                  <a:pos x="108" y="261"/>
                </a:cxn>
                <a:cxn ang="0">
                  <a:pos x="132" y="266"/>
                </a:cxn>
                <a:cxn ang="0">
                  <a:pos x="167" y="263"/>
                </a:cxn>
                <a:cxn ang="0">
                  <a:pos x="173" y="271"/>
                </a:cxn>
                <a:cxn ang="0">
                  <a:pos x="185" y="280"/>
                </a:cxn>
                <a:cxn ang="0">
                  <a:pos x="171" y="291"/>
                </a:cxn>
                <a:cxn ang="0">
                  <a:pos x="185" y="297"/>
                </a:cxn>
                <a:cxn ang="0">
                  <a:pos x="210" y="304"/>
                </a:cxn>
                <a:cxn ang="0">
                  <a:pos x="232" y="321"/>
                </a:cxn>
                <a:cxn ang="0">
                  <a:pos x="201" y="330"/>
                </a:cxn>
                <a:cxn ang="0">
                  <a:pos x="186" y="331"/>
                </a:cxn>
                <a:cxn ang="0">
                  <a:pos x="166" y="347"/>
                </a:cxn>
                <a:cxn ang="0">
                  <a:pos x="191" y="372"/>
                </a:cxn>
                <a:cxn ang="0">
                  <a:pos x="225" y="383"/>
                </a:cxn>
                <a:cxn ang="0">
                  <a:pos x="234" y="383"/>
                </a:cxn>
                <a:cxn ang="0">
                  <a:pos x="243" y="377"/>
                </a:cxn>
                <a:cxn ang="0">
                  <a:pos x="257" y="375"/>
                </a:cxn>
                <a:cxn ang="0">
                  <a:pos x="279" y="360"/>
                </a:cxn>
                <a:cxn ang="0">
                  <a:pos x="304" y="350"/>
                </a:cxn>
                <a:cxn ang="0">
                  <a:pos x="303" y="328"/>
                </a:cxn>
                <a:cxn ang="0">
                  <a:pos x="311" y="318"/>
                </a:cxn>
                <a:cxn ang="0">
                  <a:pos x="321" y="300"/>
                </a:cxn>
                <a:cxn ang="0">
                  <a:pos x="344" y="287"/>
                </a:cxn>
                <a:cxn ang="0">
                  <a:pos x="333" y="274"/>
                </a:cxn>
                <a:cxn ang="0">
                  <a:pos x="345" y="276"/>
                </a:cxn>
                <a:cxn ang="0">
                  <a:pos x="363" y="277"/>
                </a:cxn>
                <a:cxn ang="0">
                  <a:pos x="371" y="262"/>
                </a:cxn>
                <a:cxn ang="0">
                  <a:pos x="386" y="279"/>
                </a:cxn>
                <a:cxn ang="0">
                  <a:pos x="406" y="261"/>
                </a:cxn>
                <a:cxn ang="0">
                  <a:pos x="414" y="242"/>
                </a:cxn>
                <a:cxn ang="0">
                  <a:pos x="432" y="263"/>
                </a:cxn>
                <a:cxn ang="0">
                  <a:pos x="438" y="288"/>
                </a:cxn>
                <a:cxn ang="0">
                  <a:pos x="440" y="233"/>
                </a:cxn>
              </a:cxnLst>
              <a:rect l="0" t="0" r="r" b="b"/>
              <a:pathLst>
                <a:path w="445" h="392">
                  <a:moveTo>
                    <a:pt x="398" y="189"/>
                  </a:moveTo>
                  <a:cubicBezTo>
                    <a:pt x="394" y="180"/>
                    <a:pt x="364" y="163"/>
                    <a:pt x="362" y="153"/>
                  </a:cubicBezTo>
                  <a:cubicBezTo>
                    <a:pt x="360" y="143"/>
                    <a:pt x="336" y="131"/>
                    <a:pt x="334" y="126"/>
                  </a:cubicBezTo>
                  <a:cubicBezTo>
                    <a:pt x="332" y="121"/>
                    <a:pt x="320" y="105"/>
                    <a:pt x="310" y="104"/>
                  </a:cubicBezTo>
                  <a:cubicBezTo>
                    <a:pt x="300" y="103"/>
                    <a:pt x="292" y="90"/>
                    <a:pt x="287" y="82"/>
                  </a:cubicBezTo>
                  <a:cubicBezTo>
                    <a:pt x="282" y="74"/>
                    <a:pt x="268" y="65"/>
                    <a:pt x="260" y="65"/>
                  </a:cubicBezTo>
                  <a:cubicBezTo>
                    <a:pt x="251" y="65"/>
                    <a:pt x="236" y="25"/>
                    <a:pt x="232" y="23"/>
                  </a:cubicBezTo>
                  <a:cubicBezTo>
                    <a:pt x="229" y="20"/>
                    <a:pt x="225" y="5"/>
                    <a:pt x="221" y="3"/>
                  </a:cubicBezTo>
                  <a:cubicBezTo>
                    <a:pt x="217" y="0"/>
                    <a:pt x="207" y="21"/>
                    <a:pt x="207" y="21"/>
                  </a:cubicBezTo>
                  <a:cubicBezTo>
                    <a:pt x="186" y="21"/>
                    <a:pt x="186" y="21"/>
                    <a:pt x="186" y="21"/>
                  </a:cubicBezTo>
                  <a:cubicBezTo>
                    <a:pt x="186" y="40"/>
                    <a:pt x="186" y="40"/>
                    <a:pt x="186" y="40"/>
                  </a:cubicBezTo>
                  <a:cubicBezTo>
                    <a:pt x="127" y="40"/>
                    <a:pt x="127" y="40"/>
                    <a:pt x="127" y="40"/>
                  </a:cubicBezTo>
                  <a:cubicBezTo>
                    <a:pt x="111" y="62"/>
                    <a:pt x="91" y="89"/>
                    <a:pt x="90" y="93"/>
                  </a:cubicBezTo>
                  <a:cubicBezTo>
                    <a:pt x="88" y="99"/>
                    <a:pt x="69" y="106"/>
                    <a:pt x="60" y="109"/>
                  </a:cubicBezTo>
                  <a:cubicBezTo>
                    <a:pt x="50" y="111"/>
                    <a:pt x="54" y="115"/>
                    <a:pt x="50" y="117"/>
                  </a:cubicBezTo>
                  <a:cubicBezTo>
                    <a:pt x="47" y="119"/>
                    <a:pt x="41" y="106"/>
                    <a:pt x="38" y="108"/>
                  </a:cubicBezTo>
                  <a:cubicBezTo>
                    <a:pt x="36" y="109"/>
                    <a:pt x="28" y="113"/>
                    <a:pt x="22" y="117"/>
                  </a:cubicBezTo>
                  <a:cubicBezTo>
                    <a:pt x="23" y="119"/>
                    <a:pt x="21" y="122"/>
                    <a:pt x="22" y="126"/>
                  </a:cubicBezTo>
                  <a:cubicBezTo>
                    <a:pt x="22" y="132"/>
                    <a:pt x="16" y="143"/>
                    <a:pt x="11" y="143"/>
                  </a:cubicBezTo>
                  <a:cubicBezTo>
                    <a:pt x="5" y="144"/>
                    <a:pt x="1" y="142"/>
                    <a:pt x="1" y="146"/>
                  </a:cubicBezTo>
                  <a:cubicBezTo>
                    <a:pt x="1" y="150"/>
                    <a:pt x="8" y="162"/>
                    <a:pt x="4" y="166"/>
                  </a:cubicBezTo>
                  <a:cubicBezTo>
                    <a:pt x="0" y="170"/>
                    <a:pt x="1" y="177"/>
                    <a:pt x="1" y="185"/>
                  </a:cubicBezTo>
                  <a:cubicBezTo>
                    <a:pt x="1" y="192"/>
                    <a:pt x="1" y="193"/>
                    <a:pt x="10" y="198"/>
                  </a:cubicBezTo>
                  <a:cubicBezTo>
                    <a:pt x="19" y="204"/>
                    <a:pt x="29" y="204"/>
                    <a:pt x="28" y="209"/>
                  </a:cubicBezTo>
                  <a:cubicBezTo>
                    <a:pt x="27" y="214"/>
                    <a:pt x="16" y="222"/>
                    <a:pt x="23" y="224"/>
                  </a:cubicBezTo>
                  <a:cubicBezTo>
                    <a:pt x="30" y="226"/>
                    <a:pt x="31" y="232"/>
                    <a:pt x="33" y="235"/>
                  </a:cubicBezTo>
                  <a:cubicBezTo>
                    <a:pt x="35" y="239"/>
                    <a:pt x="47" y="245"/>
                    <a:pt x="52" y="245"/>
                  </a:cubicBezTo>
                  <a:cubicBezTo>
                    <a:pt x="57" y="245"/>
                    <a:pt x="57" y="248"/>
                    <a:pt x="62" y="251"/>
                  </a:cubicBezTo>
                  <a:cubicBezTo>
                    <a:pt x="66" y="255"/>
                    <a:pt x="71" y="260"/>
                    <a:pt x="71" y="266"/>
                  </a:cubicBezTo>
                  <a:cubicBezTo>
                    <a:pt x="72" y="273"/>
                    <a:pt x="68" y="280"/>
                    <a:pt x="75" y="280"/>
                  </a:cubicBezTo>
                  <a:cubicBezTo>
                    <a:pt x="82" y="280"/>
                    <a:pt x="92" y="276"/>
                    <a:pt x="88" y="268"/>
                  </a:cubicBezTo>
                  <a:cubicBezTo>
                    <a:pt x="85" y="261"/>
                    <a:pt x="83" y="253"/>
                    <a:pt x="86" y="250"/>
                  </a:cubicBezTo>
                  <a:cubicBezTo>
                    <a:pt x="90" y="248"/>
                    <a:pt x="91" y="248"/>
                    <a:pt x="99" y="246"/>
                  </a:cubicBezTo>
                  <a:cubicBezTo>
                    <a:pt x="108" y="245"/>
                    <a:pt x="109" y="252"/>
                    <a:pt x="115" y="252"/>
                  </a:cubicBezTo>
                  <a:cubicBezTo>
                    <a:pt x="122" y="253"/>
                    <a:pt x="122" y="260"/>
                    <a:pt x="117" y="260"/>
                  </a:cubicBezTo>
                  <a:cubicBezTo>
                    <a:pt x="113" y="260"/>
                    <a:pt x="109" y="258"/>
                    <a:pt x="108" y="261"/>
                  </a:cubicBezTo>
                  <a:cubicBezTo>
                    <a:pt x="107" y="263"/>
                    <a:pt x="106" y="269"/>
                    <a:pt x="112" y="269"/>
                  </a:cubicBezTo>
                  <a:cubicBezTo>
                    <a:pt x="119" y="270"/>
                    <a:pt x="128" y="268"/>
                    <a:pt x="132" y="266"/>
                  </a:cubicBezTo>
                  <a:cubicBezTo>
                    <a:pt x="136" y="264"/>
                    <a:pt x="145" y="257"/>
                    <a:pt x="152" y="255"/>
                  </a:cubicBezTo>
                  <a:cubicBezTo>
                    <a:pt x="159" y="254"/>
                    <a:pt x="163" y="263"/>
                    <a:pt x="167" y="263"/>
                  </a:cubicBezTo>
                  <a:cubicBezTo>
                    <a:pt x="172" y="263"/>
                    <a:pt x="173" y="254"/>
                    <a:pt x="177" y="257"/>
                  </a:cubicBezTo>
                  <a:cubicBezTo>
                    <a:pt x="181" y="260"/>
                    <a:pt x="176" y="270"/>
                    <a:pt x="173" y="271"/>
                  </a:cubicBezTo>
                  <a:cubicBezTo>
                    <a:pt x="169" y="272"/>
                    <a:pt x="161" y="280"/>
                    <a:pt x="166" y="280"/>
                  </a:cubicBezTo>
                  <a:cubicBezTo>
                    <a:pt x="172" y="281"/>
                    <a:pt x="184" y="277"/>
                    <a:pt x="185" y="280"/>
                  </a:cubicBezTo>
                  <a:cubicBezTo>
                    <a:pt x="185" y="283"/>
                    <a:pt x="182" y="291"/>
                    <a:pt x="177" y="290"/>
                  </a:cubicBezTo>
                  <a:cubicBezTo>
                    <a:pt x="172" y="289"/>
                    <a:pt x="171" y="289"/>
                    <a:pt x="171" y="291"/>
                  </a:cubicBezTo>
                  <a:cubicBezTo>
                    <a:pt x="171" y="294"/>
                    <a:pt x="173" y="294"/>
                    <a:pt x="177" y="297"/>
                  </a:cubicBezTo>
                  <a:cubicBezTo>
                    <a:pt x="180" y="300"/>
                    <a:pt x="183" y="295"/>
                    <a:pt x="185" y="297"/>
                  </a:cubicBezTo>
                  <a:cubicBezTo>
                    <a:pt x="188" y="299"/>
                    <a:pt x="192" y="305"/>
                    <a:pt x="198" y="303"/>
                  </a:cubicBezTo>
                  <a:cubicBezTo>
                    <a:pt x="203" y="301"/>
                    <a:pt x="206" y="302"/>
                    <a:pt x="210" y="304"/>
                  </a:cubicBezTo>
                  <a:cubicBezTo>
                    <a:pt x="214" y="306"/>
                    <a:pt x="226" y="308"/>
                    <a:pt x="227" y="311"/>
                  </a:cubicBezTo>
                  <a:cubicBezTo>
                    <a:pt x="228" y="314"/>
                    <a:pt x="235" y="318"/>
                    <a:pt x="232" y="321"/>
                  </a:cubicBezTo>
                  <a:cubicBezTo>
                    <a:pt x="230" y="324"/>
                    <a:pt x="228" y="321"/>
                    <a:pt x="225" y="320"/>
                  </a:cubicBezTo>
                  <a:cubicBezTo>
                    <a:pt x="223" y="319"/>
                    <a:pt x="205" y="337"/>
                    <a:pt x="201" y="330"/>
                  </a:cubicBezTo>
                  <a:cubicBezTo>
                    <a:pt x="197" y="324"/>
                    <a:pt x="195" y="321"/>
                    <a:pt x="194" y="324"/>
                  </a:cubicBezTo>
                  <a:cubicBezTo>
                    <a:pt x="193" y="326"/>
                    <a:pt x="189" y="336"/>
                    <a:pt x="186" y="331"/>
                  </a:cubicBezTo>
                  <a:cubicBezTo>
                    <a:pt x="184" y="326"/>
                    <a:pt x="177" y="333"/>
                    <a:pt x="174" y="336"/>
                  </a:cubicBezTo>
                  <a:cubicBezTo>
                    <a:pt x="172" y="340"/>
                    <a:pt x="168" y="344"/>
                    <a:pt x="166" y="347"/>
                  </a:cubicBezTo>
                  <a:cubicBezTo>
                    <a:pt x="163" y="349"/>
                    <a:pt x="173" y="360"/>
                    <a:pt x="178" y="363"/>
                  </a:cubicBezTo>
                  <a:cubicBezTo>
                    <a:pt x="182" y="365"/>
                    <a:pt x="190" y="370"/>
                    <a:pt x="191" y="372"/>
                  </a:cubicBezTo>
                  <a:cubicBezTo>
                    <a:pt x="192" y="375"/>
                    <a:pt x="201" y="377"/>
                    <a:pt x="206" y="381"/>
                  </a:cubicBezTo>
                  <a:cubicBezTo>
                    <a:pt x="211" y="384"/>
                    <a:pt x="224" y="385"/>
                    <a:pt x="225" y="383"/>
                  </a:cubicBezTo>
                  <a:cubicBezTo>
                    <a:pt x="226" y="382"/>
                    <a:pt x="223" y="373"/>
                    <a:pt x="227" y="374"/>
                  </a:cubicBezTo>
                  <a:cubicBezTo>
                    <a:pt x="232" y="375"/>
                    <a:pt x="234" y="381"/>
                    <a:pt x="234" y="383"/>
                  </a:cubicBezTo>
                  <a:cubicBezTo>
                    <a:pt x="235" y="386"/>
                    <a:pt x="247" y="392"/>
                    <a:pt x="245" y="386"/>
                  </a:cubicBezTo>
                  <a:cubicBezTo>
                    <a:pt x="243" y="381"/>
                    <a:pt x="239" y="376"/>
                    <a:pt x="243" y="377"/>
                  </a:cubicBezTo>
                  <a:cubicBezTo>
                    <a:pt x="247" y="378"/>
                    <a:pt x="250" y="388"/>
                    <a:pt x="253" y="386"/>
                  </a:cubicBezTo>
                  <a:cubicBezTo>
                    <a:pt x="256" y="384"/>
                    <a:pt x="253" y="376"/>
                    <a:pt x="257" y="375"/>
                  </a:cubicBezTo>
                  <a:cubicBezTo>
                    <a:pt x="261" y="375"/>
                    <a:pt x="269" y="375"/>
                    <a:pt x="270" y="371"/>
                  </a:cubicBezTo>
                  <a:cubicBezTo>
                    <a:pt x="271" y="367"/>
                    <a:pt x="280" y="364"/>
                    <a:pt x="279" y="360"/>
                  </a:cubicBezTo>
                  <a:cubicBezTo>
                    <a:pt x="278" y="356"/>
                    <a:pt x="287" y="364"/>
                    <a:pt x="290" y="360"/>
                  </a:cubicBezTo>
                  <a:cubicBezTo>
                    <a:pt x="294" y="357"/>
                    <a:pt x="301" y="353"/>
                    <a:pt x="304" y="350"/>
                  </a:cubicBezTo>
                  <a:cubicBezTo>
                    <a:pt x="306" y="347"/>
                    <a:pt x="305" y="344"/>
                    <a:pt x="305" y="341"/>
                  </a:cubicBezTo>
                  <a:cubicBezTo>
                    <a:pt x="305" y="338"/>
                    <a:pt x="299" y="330"/>
                    <a:pt x="303" y="328"/>
                  </a:cubicBezTo>
                  <a:cubicBezTo>
                    <a:pt x="306" y="326"/>
                    <a:pt x="313" y="333"/>
                    <a:pt x="314" y="330"/>
                  </a:cubicBezTo>
                  <a:cubicBezTo>
                    <a:pt x="315" y="327"/>
                    <a:pt x="305" y="320"/>
                    <a:pt x="311" y="318"/>
                  </a:cubicBezTo>
                  <a:cubicBezTo>
                    <a:pt x="316" y="315"/>
                    <a:pt x="320" y="323"/>
                    <a:pt x="320" y="314"/>
                  </a:cubicBezTo>
                  <a:cubicBezTo>
                    <a:pt x="320" y="306"/>
                    <a:pt x="316" y="302"/>
                    <a:pt x="321" y="300"/>
                  </a:cubicBezTo>
                  <a:cubicBezTo>
                    <a:pt x="327" y="297"/>
                    <a:pt x="333" y="304"/>
                    <a:pt x="338" y="302"/>
                  </a:cubicBezTo>
                  <a:cubicBezTo>
                    <a:pt x="342" y="299"/>
                    <a:pt x="344" y="294"/>
                    <a:pt x="344" y="287"/>
                  </a:cubicBezTo>
                  <a:cubicBezTo>
                    <a:pt x="345" y="280"/>
                    <a:pt x="330" y="289"/>
                    <a:pt x="329" y="283"/>
                  </a:cubicBezTo>
                  <a:cubicBezTo>
                    <a:pt x="328" y="276"/>
                    <a:pt x="330" y="277"/>
                    <a:pt x="333" y="274"/>
                  </a:cubicBezTo>
                  <a:cubicBezTo>
                    <a:pt x="336" y="272"/>
                    <a:pt x="333" y="264"/>
                    <a:pt x="340" y="265"/>
                  </a:cubicBezTo>
                  <a:cubicBezTo>
                    <a:pt x="346" y="266"/>
                    <a:pt x="340" y="275"/>
                    <a:pt x="345" y="276"/>
                  </a:cubicBezTo>
                  <a:cubicBezTo>
                    <a:pt x="349" y="277"/>
                    <a:pt x="353" y="285"/>
                    <a:pt x="357" y="283"/>
                  </a:cubicBezTo>
                  <a:cubicBezTo>
                    <a:pt x="362" y="280"/>
                    <a:pt x="359" y="275"/>
                    <a:pt x="363" y="277"/>
                  </a:cubicBezTo>
                  <a:cubicBezTo>
                    <a:pt x="368" y="278"/>
                    <a:pt x="375" y="282"/>
                    <a:pt x="376" y="279"/>
                  </a:cubicBezTo>
                  <a:cubicBezTo>
                    <a:pt x="378" y="277"/>
                    <a:pt x="368" y="263"/>
                    <a:pt x="371" y="262"/>
                  </a:cubicBezTo>
                  <a:cubicBezTo>
                    <a:pt x="375" y="260"/>
                    <a:pt x="382" y="262"/>
                    <a:pt x="382" y="266"/>
                  </a:cubicBezTo>
                  <a:cubicBezTo>
                    <a:pt x="381" y="271"/>
                    <a:pt x="382" y="279"/>
                    <a:pt x="386" y="279"/>
                  </a:cubicBezTo>
                  <a:cubicBezTo>
                    <a:pt x="391" y="279"/>
                    <a:pt x="397" y="276"/>
                    <a:pt x="397" y="272"/>
                  </a:cubicBezTo>
                  <a:cubicBezTo>
                    <a:pt x="397" y="267"/>
                    <a:pt x="402" y="261"/>
                    <a:pt x="406" y="261"/>
                  </a:cubicBezTo>
                  <a:cubicBezTo>
                    <a:pt x="410" y="261"/>
                    <a:pt x="406" y="252"/>
                    <a:pt x="404" y="248"/>
                  </a:cubicBezTo>
                  <a:cubicBezTo>
                    <a:pt x="402" y="244"/>
                    <a:pt x="411" y="238"/>
                    <a:pt x="414" y="242"/>
                  </a:cubicBezTo>
                  <a:cubicBezTo>
                    <a:pt x="416" y="246"/>
                    <a:pt x="411" y="258"/>
                    <a:pt x="417" y="258"/>
                  </a:cubicBezTo>
                  <a:cubicBezTo>
                    <a:pt x="422" y="259"/>
                    <a:pt x="432" y="260"/>
                    <a:pt x="432" y="263"/>
                  </a:cubicBezTo>
                  <a:cubicBezTo>
                    <a:pt x="432" y="267"/>
                    <a:pt x="426" y="281"/>
                    <a:pt x="429" y="285"/>
                  </a:cubicBezTo>
                  <a:cubicBezTo>
                    <a:pt x="432" y="288"/>
                    <a:pt x="436" y="291"/>
                    <a:pt x="438" y="288"/>
                  </a:cubicBezTo>
                  <a:cubicBezTo>
                    <a:pt x="441" y="286"/>
                    <a:pt x="442" y="280"/>
                    <a:pt x="445" y="277"/>
                  </a:cubicBezTo>
                  <a:cubicBezTo>
                    <a:pt x="443" y="259"/>
                    <a:pt x="440" y="239"/>
                    <a:pt x="440" y="233"/>
                  </a:cubicBezTo>
                  <a:cubicBezTo>
                    <a:pt x="438" y="222"/>
                    <a:pt x="403" y="199"/>
                    <a:pt x="398" y="189"/>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76" name="Freeform 63"/>
            <p:cNvSpPr>
              <a:spLocks/>
            </p:cNvSpPr>
            <p:nvPr/>
          </p:nvSpPr>
          <p:spPr bwMode="auto">
            <a:xfrm>
              <a:off x="5164138" y="5389563"/>
              <a:ext cx="1209675" cy="1152525"/>
            </a:xfrm>
            <a:custGeom>
              <a:avLst/>
              <a:gdLst/>
              <a:ahLst/>
              <a:cxnLst>
                <a:cxn ang="0">
                  <a:pos x="487" y="300"/>
                </a:cxn>
                <a:cxn ang="0">
                  <a:pos x="473" y="268"/>
                </a:cxn>
                <a:cxn ang="0">
                  <a:pos x="478" y="253"/>
                </a:cxn>
                <a:cxn ang="0">
                  <a:pos x="426" y="248"/>
                </a:cxn>
                <a:cxn ang="0">
                  <a:pos x="405" y="229"/>
                </a:cxn>
                <a:cxn ang="0">
                  <a:pos x="411" y="216"/>
                </a:cxn>
                <a:cxn ang="0">
                  <a:pos x="399" y="195"/>
                </a:cxn>
                <a:cxn ang="0">
                  <a:pos x="420" y="178"/>
                </a:cxn>
                <a:cxn ang="0">
                  <a:pos x="419" y="132"/>
                </a:cxn>
                <a:cxn ang="0">
                  <a:pos x="397" y="119"/>
                </a:cxn>
                <a:cxn ang="0">
                  <a:pos x="355" y="145"/>
                </a:cxn>
                <a:cxn ang="0">
                  <a:pos x="341" y="128"/>
                </a:cxn>
                <a:cxn ang="0">
                  <a:pos x="324" y="110"/>
                </a:cxn>
                <a:cxn ang="0">
                  <a:pos x="262" y="66"/>
                </a:cxn>
                <a:cxn ang="0">
                  <a:pos x="239" y="26"/>
                </a:cxn>
                <a:cxn ang="0">
                  <a:pos x="215" y="22"/>
                </a:cxn>
                <a:cxn ang="0">
                  <a:pos x="203" y="14"/>
                </a:cxn>
                <a:cxn ang="0">
                  <a:pos x="172" y="12"/>
                </a:cxn>
                <a:cxn ang="0">
                  <a:pos x="155" y="8"/>
                </a:cxn>
                <a:cxn ang="0">
                  <a:pos x="108" y="0"/>
                </a:cxn>
                <a:cxn ang="0">
                  <a:pos x="57" y="8"/>
                </a:cxn>
                <a:cxn ang="0">
                  <a:pos x="43" y="24"/>
                </a:cxn>
                <a:cxn ang="0">
                  <a:pos x="21" y="90"/>
                </a:cxn>
                <a:cxn ang="0">
                  <a:pos x="59" y="117"/>
                </a:cxn>
                <a:cxn ang="0">
                  <a:pos x="80" y="98"/>
                </a:cxn>
                <a:cxn ang="0">
                  <a:pos x="105" y="100"/>
                </a:cxn>
                <a:cxn ang="0">
                  <a:pos x="160" y="159"/>
                </a:cxn>
                <a:cxn ang="0">
                  <a:pos x="207" y="203"/>
                </a:cxn>
                <a:cxn ang="0">
                  <a:pos x="271" y="266"/>
                </a:cxn>
                <a:cxn ang="0">
                  <a:pos x="318" y="354"/>
                </a:cxn>
                <a:cxn ang="0">
                  <a:pos x="334" y="355"/>
                </a:cxn>
                <a:cxn ang="0">
                  <a:pos x="350" y="374"/>
                </a:cxn>
                <a:cxn ang="0">
                  <a:pos x="364" y="391"/>
                </a:cxn>
                <a:cxn ang="0">
                  <a:pos x="365" y="368"/>
                </a:cxn>
                <a:cxn ang="0">
                  <a:pos x="377" y="395"/>
                </a:cxn>
                <a:cxn ang="0">
                  <a:pos x="372" y="418"/>
                </a:cxn>
                <a:cxn ang="0">
                  <a:pos x="386" y="443"/>
                </a:cxn>
                <a:cxn ang="0">
                  <a:pos x="434" y="445"/>
                </a:cxn>
                <a:cxn ang="0">
                  <a:pos x="471" y="402"/>
                </a:cxn>
                <a:cxn ang="0">
                  <a:pos x="467" y="392"/>
                </a:cxn>
                <a:cxn ang="0">
                  <a:pos x="453" y="357"/>
                </a:cxn>
                <a:cxn ang="0">
                  <a:pos x="449" y="325"/>
                </a:cxn>
                <a:cxn ang="0">
                  <a:pos x="459" y="326"/>
                </a:cxn>
                <a:cxn ang="0">
                  <a:pos x="468" y="339"/>
                </a:cxn>
                <a:cxn ang="0">
                  <a:pos x="470" y="315"/>
                </a:cxn>
                <a:cxn ang="0">
                  <a:pos x="484" y="310"/>
                </a:cxn>
              </a:cxnLst>
              <a:rect l="0" t="0" r="r" b="b"/>
              <a:pathLst>
                <a:path w="491" h="468">
                  <a:moveTo>
                    <a:pt x="484" y="310"/>
                  </a:moveTo>
                  <a:cubicBezTo>
                    <a:pt x="488" y="310"/>
                    <a:pt x="491" y="308"/>
                    <a:pt x="487" y="300"/>
                  </a:cubicBezTo>
                  <a:cubicBezTo>
                    <a:pt x="482" y="293"/>
                    <a:pt x="471" y="291"/>
                    <a:pt x="472" y="287"/>
                  </a:cubicBezTo>
                  <a:cubicBezTo>
                    <a:pt x="472" y="283"/>
                    <a:pt x="472" y="268"/>
                    <a:pt x="473" y="268"/>
                  </a:cubicBezTo>
                  <a:cubicBezTo>
                    <a:pt x="475" y="267"/>
                    <a:pt x="479" y="280"/>
                    <a:pt x="483" y="277"/>
                  </a:cubicBezTo>
                  <a:cubicBezTo>
                    <a:pt x="486" y="274"/>
                    <a:pt x="483" y="257"/>
                    <a:pt x="478" y="253"/>
                  </a:cubicBezTo>
                  <a:cubicBezTo>
                    <a:pt x="473" y="249"/>
                    <a:pt x="457" y="256"/>
                    <a:pt x="450" y="256"/>
                  </a:cubicBezTo>
                  <a:cubicBezTo>
                    <a:pt x="443" y="256"/>
                    <a:pt x="429" y="258"/>
                    <a:pt x="426" y="248"/>
                  </a:cubicBezTo>
                  <a:cubicBezTo>
                    <a:pt x="423" y="239"/>
                    <a:pt x="417" y="248"/>
                    <a:pt x="413" y="242"/>
                  </a:cubicBezTo>
                  <a:cubicBezTo>
                    <a:pt x="409" y="235"/>
                    <a:pt x="409" y="233"/>
                    <a:pt x="405" y="229"/>
                  </a:cubicBezTo>
                  <a:cubicBezTo>
                    <a:pt x="401" y="225"/>
                    <a:pt x="379" y="227"/>
                    <a:pt x="385" y="222"/>
                  </a:cubicBezTo>
                  <a:cubicBezTo>
                    <a:pt x="390" y="218"/>
                    <a:pt x="413" y="221"/>
                    <a:pt x="411" y="216"/>
                  </a:cubicBezTo>
                  <a:cubicBezTo>
                    <a:pt x="408" y="210"/>
                    <a:pt x="390" y="211"/>
                    <a:pt x="390" y="206"/>
                  </a:cubicBezTo>
                  <a:cubicBezTo>
                    <a:pt x="390" y="202"/>
                    <a:pt x="393" y="196"/>
                    <a:pt x="399" y="195"/>
                  </a:cubicBezTo>
                  <a:cubicBezTo>
                    <a:pt x="401" y="195"/>
                    <a:pt x="406" y="195"/>
                    <a:pt x="409" y="196"/>
                  </a:cubicBezTo>
                  <a:cubicBezTo>
                    <a:pt x="414" y="190"/>
                    <a:pt x="420" y="183"/>
                    <a:pt x="420" y="178"/>
                  </a:cubicBezTo>
                  <a:cubicBezTo>
                    <a:pt x="420" y="170"/>
                    <a:pt x="411" y="168"/>
                    <a:pt x="415" y="160"/>
                  </a:cubicBezTo>
                  <a:cubicBezTo>
                    <a:pt x="419" y="152"/>
                    <a:pt x="421" y="137"/>
                    <a:pt x="419" y="132"/>
                  </a:cubicBezTo>
                  <a:cubicBezTo>
                    <a:pt x="418" y="129"/>
                    <a:pt x="408" y="124"/>
                    <a:pt x="397" y="119"/>
                  </a:cubicBezTo>
                  <a:cubicBezTo>
                    <a:pt x="397" y="119"/>
                    <a:pt x="397" y="119"/>
                    <a:pt x="397" y="119"/>
                  </a:cubicBezTo>
                  <a:cubicBezTo>
                    <a:pt x="399" y="123"/>
                    <a:pt x="383" y="139"/>
                    <a:pt x="373" y="138"/>
                  </a:cubicBezTo>
                  <a:cubicBezTo>
                    <a:pt x="362" y="136"/>
                    <a:pt x="364" y="147"/>
                    <a:pt x="355" y="145"/>
                  </a:cubicBezTo>
                  <a:cubicBezTo>
                    <a:pt x="347" y="143"/>
                    <a:pt x="341" y="141"/>
                    <a:pt x="347" y="137"/>
                  </a:cubicBezTo>
                  <a:cubicBezTo>
                    <a:pt x="353" y="133"/>
                    <a:pt x="345" y="127"/>
                    <a:pt x="341" y="128"/>
                  </a:cubicBezTo>
                  <a:cubicBezTo>
                    <a:pt x="338" y="128"/>
                    <a:pt x="338" y="140"/>
                    <a:pt x="331" y="132"/>
                  </a:cubicBezTo>
                  <a:cubicBezTo>
                    <a:pt x="326" y="127"/>
                    <a:pt x="322" y="117"/>
                    <a:pt x="324" y="110"/>
                  </a:cubicBezTo>
                  <a:cubicBezTo>
                    <a:pt x="321" y="104"/>
                    <a:pt x="316" y="94"/>
                    <a:pt x="313" y="89"/>
                  </a:cubicBezTo>
                  <a:cubicBezTo>
                    <a:pt x="310" y="82"/>
                    <a:pt x="262" y="72"/>
                    <a:pt x="262" y="66"/>
                  </a:cubicBezTo>
                  <a:cubicBezTo>
                    <a:pt x="262" y="60"/>
                    <a:pt x="260" y="40"/>
                    <a:pt x="259" y="35"/>
                  </a:cubicBezTo>
                  <a:cubicBezTo>
                    <a:pt x="257" y="30"/>
                    <a:pt x="242" y="36"/>
                    <a:pt x="239" y="26"/>
                  </a:cubicBezTo>
                  <a:cubicBezTo>
                    <a:pt x="238" y="20"/>
                    <a:pt x="236" y="16"/>
                    <a:pt x="233" y="14"/>
                  </a:cubicBezTo>
                  <a:cubicBezTo>
                    <a:pt x="230" y="19"/>
                    <a:pt x="223" y="22"/>
                    <a:pt x="215" y="22"/>
                  </a:cubicBezTo>
                  <a:cubicBezTo>
                    <a:pt x="205" y="22"/>
                    <a:pt x="191" y="23"/>
                    <a:pt x="194" y="18"/>
                  </a:cubicBezTo>
                  <a:cubicBezTo>
                    <a:pt x="195" y="17"/>
                    <a:pt x="199" y="16"/>
                    <a:pt x="203" y="14"/>
                  </a:cubicBezTo>
                  <a:cubicBezTo>
                    <a:pt x="197" y="13"/>
                    <a:pt x="190" y="13"/>
                    <a:pt x="189" y="13"/>
                  </a:cubicBezTo>
                  <a:cubicBezTo>
                    <a:pt x="186" y="13"/>
                    <a:pt x="178" y="13"/>
                    <a:pt x="172" y="12"/>
                  </a:cubicBezTo>
                  <a:cubicBezTo>
                    <a:pt x="170" y="16"/>
                    <a:pt x="168" y="18"/>
                    <a:pt x="165" y="17"/>
                  </a:cubicBezTo>
                  <a:cubicBezTo>
                    <a:pt x="159" y="14"/>
                    <a:pt x="157" y="6"/>
                    <a:pt x="155" y="8"/>
                  </a:cubicBezTo>
                  <a:cubicBezTo>
                    <a:pt x="152" y="9"/>
                    <a:pt x="150" y="16"/>
                    <a:pt x="144" y="13"/>
                  </a:cubicBezTo>
                  <a:cubicBezTo>
                    <a:pt x="138" y="10"/>
                    <a:pt x="108" y="0"/>
                    <a:pt x="108" y="0"/>
                  </a:cubicBezTo>
                  <a:cubicBezTo>
                    <a:pt x="108" y="8"/>
                    <a:pt x="108" y="8"/>
                    <a:pt x="108" y="8"/>
                  </a:cubicBezTo>
                  <a:cubicBezTo>
                    <a:pt x="57" y="8"/>
                    <a:pt x="57" y="8"/>
                    <a:pt x="57" y="8"/>
                  </a:cubicBezTo>
                  <a:cubicBezTo>
                    <a:pt x="57" y="24"/>
                    <a:pt x="57" y="24"/>
                    <a:pt x="57" y="24"/>
                  </a:cubicBezTo>
                  <a:cubicBezTo>
                    <a:pt x="43" y="24"/>
                    <a:pt x="43" y="24"/>
                    <a:pt x="43" y="24"/>
                  </a:cubicBezTo>
                  <a:cubicBezTo>
                    <a:pt x="43" y="50"/>
                    <a:pt x="43" y="50"/>
                    <a:pt x="43" y="50"/>
                  </a:cubicBezTo>
                  <a:cubicBezTo>
                    <a:pt x="21" y="90"/>
                    <a:pt x="21" y="90"/>
                    <a:pt x="21" y="90"/>
                  </a:cubicBezTo>
                  <a:cubicBezTo>
                    <a:pt x="21" y="90"/>
                    <a:pt x="11" y="102"/>
                    <a:pt x="0" y="117"/>
                  </a:cubicBezTo>
                  <a:cubicBezTo>
                    <a:pt x="59" y="117"/>
                    <a:pt x="59" y="117"/>
                    <a:pt x="59" y="117"/>
                  </a:cubicBezTo>
                  <a:cubicBezTo>
                    <a:pt x="59" y="98"/>
                    <a:pt x="59" y="98"/>
                    <a:pt x="59" y="98"/>
                  </a:cubicBezTo>
                  <a:cubicBezTo>
                    <a:pt x="80" y="98"/>
                    <a:pt x="80" y="98"/>
                    <a:pt x="80" y="98"/>
                  </a:cubicBezTo>
                  <a:cubicBezTo>
                    <a:pt x="80" y="98"/>
                    <a:pt x="90" y="77"/>
                    <a:pt x="94" y="80"/>
                  </a:cubicBezTo>
                  <a:cubicBezTo>
                    <a:pt x="98" y="82"/>
                    <a:pt x="102" y="97"/>
                    <a:pt x="105" y="100"/>
                  </a:cubicBezTo>
                  <a:cubicBezTo>
                    <a:pt x="109" y="102"/>
                    <a:pt x="124" y="142"/>
                    <a:pt x="133" y="142"/>
                  </a:cubicBezTo>
                  <a:cubicBezTo>
                    <a:pt x="141" y="142"/>
                    <a:pt x="155" y="151"/>
                    <a:pt x="160" y="159"/>
                  </a:cubicBezTo>
                  <a:cubicBezTo>
                    <a:pt x="165" y="167"/>
                    <a:pt x="173" y="180"/>
                    <a:pt x="183" y="181"/>
                  </a:cubicBezTo>
                  <a:cubicBezTo>
                    <a:pt x="193" y="182"/>
                    <a:pt x="205" y="198"/>
                    <a:pt x="207" y="203"/>
                  </a:cubicBezTo>
                  <a:cubicBezTo>
                    <a:pt x="209" y="208"/>
                    <a:pt x="233" y="220"/>
                    <a:pt x="235" y="230"/>
                  </a:cubicBezTo>
                  <a:cubicBezTo>
                    <a:pt x="237" y="240"/>
                    <a:pt x="267" y="257"/>
                    <a:pt x="271" y="266"/>
                  </a:cubicBezTo>
                  <a:cubicBezTo>
                    <a:pt x="276" y="276"/>
                    <a:pt x="311" y="299"/>
                    <a:pt x="313" y="310"/>
                  </a:cubicBezTo>
                  <a:cubicBezTo>
                    <a:pt x="313" y="316"/>
                    <a:pt x="316" y="336"/>
                    <a:pt x="318" y="354"/>
                  </a:cubicBezTo>
                  <a:cubicBezTo>
                    <a:pt x="319" y="354"/>
                    <a:pt x="320" y="353"/>
                    <a:pt x="321" y="353"/>
                  </a:cubicBezTo>
                  <a:cubicBezTo>
                    <a:pt x="326" y="352"/>
                    <a:pt x="329" y="357"/>
                    <a:pt x="334" y="355"/>
                  </a:cubicBezTo>
                  <a:cubicBezTo>
                    <a:pt x="339" y="353"/>
                    <a:pt x="336" y="365"/>
                    <a:pt x="342" y="365"/>
                  </a:cubicBezTo>
                  <a:cubicBezTo>
                    <a:pt x="347" y="365"/>
                    <a:pt x="344" y="377"/>
                    <a:pt x="350" y="374"/>
                  </a:cubicBezTo>
                  <a:cubicBezTo>
                    <a:pt x="356" y="371"/>
                    <a:pt x="350" y="379"/>
                    <a:pt x="356" y="383"/>
                  </a:cubicBezTo>
                  <a:cubicBezTo>
                    <a:pt x="362" y="386"/>
                    <a:pt x="360" y="392"/>
                    <a:pt x="364" y="391"/>
                  </a:cubicBezTo>
                  <a:cubicBezTo>
                    <a:pt x="368" y="390"/>
                    <a:pt x="370" y="384"/>
                    <a:pt x="368" y="379"/>
                  </a:cubicBezTo>
                  <a:cubicBezTo>
                    <a:pt x="365" y="374"/>
                    <a:pt x="357" y="367"/>
                    <a:pt x="365" y="368"/>
                  </a:cubicBezTo>
                  <a:cubicBezTo>
                    <a:pt x="373" y="370"/>
                    <a:pt x="374" y="374"/>
                    <a:pt x="374" y="377"/>
                  </a:cubicBezTo>
                  <a:cubicBezTo>
                    <a:pt x="374" y="380"/>
                    <a:pt x="379" y="394"/>
                    <a:pt x="377" y="395"/>
                  </a:cubicBezTo>
                  <a:cubicBezTo>
                    <a:pt x="375" y="396"/>
                    <a:pt x="380" y="401"/>
                    <a:pt x="377" y="406"/>
                  </a:cubicBezTo>
                  <a:cubicBezTo>
                    <a:pt x="374" y="410"/>
                    <a:pt x="368" y="416"/>
                    <a:pt x="372" y="418"/>
                  </a:cubicBezTo>
                  <a:cubicBezTo>
                    <a:pt x="375" y="420"/>
                    <a:pt x="379" y="425"/>
                    <a:pt x="379" y="429"/>
                  </a:cubicBezTo>
                  <a:cubicBezTo>
                    <a:pt x="379" y="432"/>
                    <a:pt x="386" y="436"/>
                    <a:pt x="386" y="443"/>
                  </a:cubicBezTo>
                  <a:cubicBezTo>
                    <a:pt x="386" y="450"/>
                    <a:pt x="382" y="468"/>
                    <a:pt x="387" y="466"/>
                  </a:cubicBezTo>
                  <a:cubicBezTo>
                    <a:pt x="392" y="465"/>
                    <a:pt x="422" y="458"/>
                    <a:pt x="434" y="445"/>
                  </a:cubicBezTo>
                  <a:cubicBezTo>
                    <a:pt x="446" y="432"/>
                    <a:pt x="464" y="418"/>
                    <a:pt x="471" y="414"/>
                  </a:cubicBezTo>
                  <a:cubicBezTo>
                    <a:pt x="479" y="410"/>
                    <a:pt x="466" y="406"/>
                    <a:pt x="471" y="402"/>
                  </a:cubicBezTo>
                  <a:cubicBezTo>
                    <a:pt x="476" y="397"/>
                    <a:pt x="479" y="397"/>
                    <a:pt x="479" y="392"/>
                  </a:cubicBezTo>
                  <a:cubicBezTo>
                    <a:pt x="479" y="388"/>
                    <a:pt x="465" y="401"/>
                    <a:pt x="467" y="392"/>
                  </a:cubicBezTo>
                  <a:cubicBezTo>
                    <a:pt x="468" y="384"/>
                    <a:pt x="458" y="379"/>
                    <a:pt x="455" y="374"/>
                  </a:cubicBezTo>
                  <a:cubicBezTo>
                    <a:pt x="451" y="369"/>
                    <a:pt x="444" y="361"/>
                    <a:pt x="453" y="357"/>
                  </a:cubicBezTo>
                  <a:cubicBezTo>
                    <a:pt x="461" y="353"/>
                    <a:pt x="462" y="351"/>
                    <a:pt x="462" y="346"/>
                  </a:cubicBezTo>
                  <a:cubicBezTo>
                    <a:pt x="462" y="342"/>
                    <a:pt x="449" y="328"/>
                    <a:pt x="449" y="325"/>
                  </a:cubicBezTo>
                  <a:cubicBezTo>
                    <a:pt x="449" y="322"/>
                    <a:pt x="446" y="316"/>
                    <a:pt x="452" y="317"/>
                  </a:cubicBezTo>
                  <a:cubicBezTo>
                    <a:pt x="458" y="318"/>
                    <a:pt x="455" y="325"/>
                    <a:pt x="459" y="326"/>
                  </a:cubicBezTo>
                  <a:cubicBezTo>
                    <a:pt x="462" y="328"/>
                    <a:pt x="469" y="328"/>
                    <a:pt x="469" y="331"/>
                  </a:cubicBezTo>
                  <a:cubicBezTo>
                    <a:pt x="469" y="334"/>
                    <a:pt x="462" y="339"/>
                    <a:pt x="468" y="339"/>
                  </a:cubicBezTo>
                  <a:cubicBezTo>
                    <a:pt x="473" y="339"/>
                    <a:pt x="479" y="340"/>
                    <a:pt x="478" y="334"/>
                  </a:cubicBezTo>
                  <a:cubicBezTo>
                    <a:pt x="477" y="328"/>
                    <a:pt x="467" y="316"/>
                    <a:pt x="470" y="315"/>
                  </a:cubicBezTo>
                  <a:cubicBezTo>
                    <a:pt x="472" y="313"/>
                    <a:pt x="484" y="328"/>
                    <a:pt x="485" y="325"/>
                  </a:cubicBezTo>
                  <a:cubicBezTo>
                    <a:pt x="485" y="322"/>
                    <a:pt x="480" y="311"/>
                    <a:pt x="484" y="310"/>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77" name="Freeform 69"/>
            <p:cNvSpPr>
              <a:spLocks/>
            </p:cNvSpPr>
            <p:nvPr/>
          </p:nvSpPr>
          <p:spPr bwMode="auto">
            <a:xfrm>
              <a:off x="5530850" y="4852988"/>
              <a:ext cx="460375" cy="571500"/>
            </a:xfrm>
            <a:custGeom>
              <a:avLst/>
              <a:gdLst/>
              <a:ahLst/>
              <a:cxnLst>
                <a:cxn ang="0">
                  <a:pos x="11" y="140"/>
                </a:cxn>
                <a:cxn ang="0">
                  <a:pos x="4" y="151"/>
                </a:cxn>
                <a:cxn ang="0">
                  <a:pos x="17" y="184"/>
                </a:cxn>
                <a:cxn ang="0">
                  <a:pos x="15" y="195"/>
                </a:cxn>
                <a:cxn ang="0">
                  <a:pos x="18" y="206"/>
                </a:cxn>
                <a:cxn ang="0">
                  <a:pos x="19" y="226"/>
                </a:cxn>
                <a:cxn ang="0">
                  <a:pos x="40" y="231"/>
                </a:cxn>
                <a:cxn ang="0">
                  <a:pos x="54" y="232"/>
                </a:cxn>
                <a:cxn ang="0">
                  <a:pos x="60" y="221"/>
                </a:cxn>
                <a:cxn ang="0">
                  <a:pos x="40" y="214"/>
                </a:cxn>
                <a:cxn ang="0">
                  <a:pos x="40" y="198"/>
                </a:cxn>
                <a:cxn ang="0">
                  <a:pos x="62" y="194"/>
                </a:cxn>
                <a:cxn ang="0">
                  <a:pos x="67" y="184"/>
                </a:cxn>
                <a:cxn ang="0">
                  <a:pos x="83" y="221"/>
                </a:cxn>
                <a:cxn ang="0">
                  <a:pos x="83" y="178"/>
                </a:cxn>
                <a:cxn ang="0">
                  <a:pos x="75" y="178"/>
                </a:cxn>
                <a:cxn ang="0">
                  <a:pos x="75" y="150"/>
                </a:cxn>
                <a:cxn ang="0">
                  <a:pos x="119" y="150"/>
                </a:cxn>
                <a:cxn ang="0">
                  <a:pos x="142" y="118"/>
                </a:cxn>
                <a:cxn ang="0">
                  <a:pos x="128" y="68"/>
                </a:cxn>
                <a:cxn ang="0">
                  <a:pos x="180" y="14"/>
                </a:cxn>
                <a:cxn ang="0">
                  <a:pos x="187" y="1"/>
                </a:cxn>
                <a:cxn ang="0">
                  <a:pos x="169" y="1"/>
                </a:cxn>
                <a:cxn ang="0">
                  <a:pos x="148" y="5"/>
                </a:cxn>
                <a:cxn ang="0">
                  <a:pos x="131" y="7"/>
                </a:cxn>
                <a:cxn ang="0">
                  <a:pos x="133" y="10"/>
                </a:cxn>
                <a:cxn ang="0">
                  <a:pos x="126" y="28"/>
                </a:cxn>
                <a:cxn ang="0">
                  <a:pos x="103" y="64"/>
                </a:cxn>
                <a:cxn ang="0">
                  <a:pos x="62" y="70"/>
                </a:cxn>
                <a:cxn ang="0">
                  <a:pos x="43" y="54"/>
                </a:cxn>
                <a:cxn ang="0">
                  <a:pos x="35" y="50"/>
                </a:cxn>
                <a:cxn ang="0">
                  <a:pos x="27" y="44"/>
                </a:cxn>
                <a:cxn ang="0">
                  <a:pos x="14" y="121"/>
                </a:cxn>
                <a:cxn ang="0">
                  <a:pos x="11" y="140"/>
                </a:cxn>
              </a:cxnLst>
              <a:rect l="0" t="0" r="r" b="b"/>
              <a:pathLst>
                <a:path w="187" h="232">
                  <a:moveTo>
                    <a:pt x="11" y="140"/>
                  </a:moveTo>
                  <a:cubicBezTo>
                    <a:pt x="12" y="150"/>
                    <a:pt x="7" y="143"/>
                    <a:pt x="4" y="151"/>
                  </a:cubicBezTo>
                  <a:cubicBezTo>
                    <a:pt x="0" y="158"/>
                    <a:pt x="16" y="181"/>
                    <a:pt x="17" y="184"/>
                  </a:cubicBezTo>
                  <a:cubicBezTo>
                    <a:pt x="19" y="188"/>
                    <a:pt x="18" y="192"/>
                    <a:pt x="15" y="195"/>
                  </a:cubicBezTo>
                  <a:cubicBezTo>
                    <a:pt x="13" y="199"/>
                    <a:pt x="17" y="203"/>
                    <a:pt x="18" y="206"/>
                  </a:cubicBezTo>
                  <a:cubicBezTo>
                    <a:pt x="19" y="210"/>
                    <a:pt x="19" y="221"/>
                    <a:pt x="19" y="226"/>
                  </a:cubicBezTo>
                  <a:cubicBezTo>
                    <a:pt x="19" y="231"/>
                    <a:pt x="36" y="231"/>
                    <a:pt x="40" y="231"/>
                  </a:cubicBezTo>
                  <a:cubicBezTo>
                    <a:pt x="41" y="231"/>
                    <a:pt x="48" y="231"/>
                    <a:pt x="54" y="232"/>
                  </a:cubicBezTo>
                  <a:cubicBezTo>
                    <a:pt x="59" y="230"/>
                    <a:pt x="65" y="228"/>
                    <a:pt x="60" y="221"/>
                  </a:cubicBezTo>
                  <a:cubicBezTo>
                    <a:pt x="51" y="210"/>
                    <a:pt x="40" y="221"/>
                    <a:pt x="40" y="214"/>
                  </a:cubicBezTo>
                  <a:cubicBezTo>
                    <a:pt x="40" y="208"/>
                    <a:pt x="32" y="200"/>
                    <a:pt x="40" y="198"/>
                  </a:cubicBezTo>
                  <a:cubicBezTo>
                    <a:pt x="47" y="196"/>
                    <a:pt x="62" y="198"/>
                    <a:pt x="62" y="194"/>
                  </a:cubicBezTo>
                  <a:cubicBezTo>
                    <a:pt x="62" y="190"/>
                    <a:pt x="61" y="179"/>
                    <a:pt x="67" y="184"/>
                  </a:cubicBezTo>
                  <a:cubicBezTo>
                    <a:pt x="72" y="189"/>
                    <a:pt x="80" y="211"/>
                    <a:pt x="83" y="221"/>
                  </a:cubicBezTo>
                  <a:cubicBezTo>
                    <a:pt x="83" y="178"/>
                    <a:pt x="83" y="178"/>
                    <a:pt x="83" y="178"/>
                  </a:cubicBezTo>
                  <a:cubicBezTo>
                    <a:pt x="75" y="178"/>
                    <a:pt x="75" y="178"/>
                    <a:pt x="75" y="178"/>
                  </a:cubicBezTo>
                  <a:cubicBezTo>
                    <a:pt x="75" y="150"/>
                    <a:pt x="75" y="150"/>
                    <a:pt x="75" y="150"/>
                  </a:cubicBezTo>
                  <a:cubicBezTo>
                    <a:pt x="119" y="150"/>
                    <a:pt x="119" y="150"/>
                    <a:pt x="119" y="150"/>
                  </a:cubicBezTo>
                  <a:cubicBezTo>
                    <a:pt x="142" y="118"/>
                    <a:pt x="142" y="118"/>
                    <a:pt x="142" y="118"/>
                  </a:cubicBezTo>
                  <a:cubicBezTo>
                    <a:pt x="131" y="104"/>
                    <a:pt x="120" y="82"/>
                    <a:pt x="128" y="68"/>
                  </a:cubicBezTo>
                  <a:cubicBezTo>
                    <a:pt x="138" y="50"/>
                    <a:pt x="173" y="30"/>
                    <a:pt x="180" y="14"/>
                  </a:cubicBezTo>
                  <a:cubicBezTo>
                    <a:pt x="181" y="11"/>
                    <a:pt x="184" y="7"/>
                    <a:pt x="187" y="1"/>
                  </a:cubicBezTo>
                  <a:cubicBezTo>
                    <a:pt x="179" y="0"/>
                    <a:pt x="172" y="0"/>
                    <a:pt x="169" y="1"/>
                  </a:cubicBezTo>
                  <a:cubicBezTo>
                    <a:pt x="164" y="3"/>
                    <a:pt x="158" y="6"/>
                    <a:pt x="148" y="5"/>
                  </a:cubicBezTo>
                  <a:cubicBezTo>
                    <a:pt x="144" y="5"/>
                    <a:pt x="138" y="6"/>
                    <a:pt x="131" y="7"/>
                  </a:cubicBezTo>
                  <a:cubicBezTo>
                    <a:pt x="133" y="7"/>
                    <a:pt x="134" y="8"/>
                    <a:pt x="133" y="10"/>
                  </a:cubicBezTo>
                  <a:cubicBezTo>
                    <a:pt x="131" y="16"/>
                    <a:pt x="126" y="20"/>
                    <a:pt x="126" y="28"/>
                  </a:cubicBezTo>
                  <a:cubicBezTo>
                    <a:pt x="125" y="36"/>
                    <a:pt x="106" y="60"/>
                    <a:pt x="103" y="64"/>
                  </a:cubicBezTo>
                  <a:cubicBezTo>
                    <a:pt x="98" y="70"/>
                    <a:pt x="74" y="78"/>
                    <a:pt x="62" y="70"/>
                  </a:cubicBezTo>
                  <a:cubicBezTo>
                    <a:pt x="52" y="63"/>
                    <a:pt x="39" y="57"/>
                    <a:pt x="43" y="54"/>
                  </a:cubicBezTo>
                  <a:cubicBezTo>
                    <a:pt x="40" y="52"/>
                    <a:pt x="37" y="51"/>
                    <a:pt x="35" y="50"/>
                  </a:cubicBezTo>
                  <a:cubicBezTo>
                    <a:pt x="33" y="50"/>
                    <a:pt x="31" y="46"/>
                    <a:pt x="27" y="44"/>
                  </a:cubicBezTo>
                  <a:cubicBezTo>
                    <a:pt x="22" y="75"/>
                    <a:pt x="15" y="120"/>
                    <a:pt x="14" y="121"/>
                  </a:cubicBezTo>
                  <a:cubicBezTo>
                    <a:pt x="13" y="123"/>
                    <a:pt x="10" y="130"/>
                    <a:pt x="11" y="140"/>
                  </a:cubicBezTo>
                  <a:close/>
                </a:path>
              </a:pathLst>
            </a:custGeom>
            <a:solidFill>
              <a:schemeClr val="accent5"/>
            </a:solid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78" name="Freeform 74"/>
            <p:cNvSpPr>
              <a:spLocks/>
            </p:cNvSpPr>
            <p:nvPr/>
          </p:nvSpPr>
          <p:spPr bwMode="auto">
            <a:xfrm>
              <a:off x="5716588" y="5143500"/>
              <a:ext cx="388938" cy="517525"/>
            </a:xfrm>
            <a:custGeom>
              <a:avLst/>
              <a:gdLst/>
              <a:ahLst/>
              <a:cxnLst>
                <a:cxn ang="0">
                  <a:pos x="0" y="32"/>
                </a:cxn>
                <a:cxn ang="0">
                  <a:pos x="0" y="60"/>
                </a:cxn>
                <a:cxn ang="0">
                  <a:pos x="8" y="60"/>
                </a:cxn>
                <a:cxn ang="0">
                  <a:pos x="8" y="103"/>
                </a:cxn>
                <a:cxn ang="0">
                  <a:pos x="9" y="107"/>
                </a:cxn>
                <a:cxn ang="0">
                  <a:pos x="9" y="114"/>
                </a:cxn>
                <a:cxn ang="0">
                  <a:pos x="15" y="126"/>
                </a:cxn>
                <a:cxn ang="0">
                  <a:pos x="35" y="135"/>
                </a:cxn>
                <a:cxn ang="0">
                  <a:pos x="38" y="166"/>
                </a:cxn>
                <a:cxn ang="0">
                  <a:pos x="89" y="189"/>
                </a:cxn>
                <a:cxn ang="0">
                  <a:pos x="100" y="210"/>
                </a:cxn>
                <a:cxn ang="0">
                  <a:pos x="105" y="204"/>
                </a:cxn>
                <a:cxn ang="0">
                  <a:pos x="142" y="181"/>
                </a:cxn>
                <a:cxn ang="0">
                  <a:pos x="155" y="170"/>
                </a:cxn>
                <a:cxn ang="0">
                  <a:pos x="149" y="152"/>
                </a:cxn>
                <a:cxn ang="0">
                  <a:pos x="134" y="137"/>
                </a:cxn>
                <a:cxn ang="0">
                  <a:pos x="152" y="125"/>
                </a:cxn>
                <a:cxn ang="0">
                  <a:pos x="152" y="125"/>
                </a:cxn>
                <a:cxn ang="0">
                  <a:pos x="150" y="120"/>
                </a:cxn>
                <a:cxn ang="0">
                  <a:pos x="135" y="98"/>
                </a:cxn>
                <a:cxn ang="0">
                  <a:pos x="129" y="18"/>
                </a:cxn>
                <a:cxn ang="0">
                  <a:pos x="117" y="16"/>
                </a:cxn>
                <a:cxn ang="0">
                  <a:pos x="76" y="9"/>
                </a:cxn>
                <a:cxn ang="0">
                  <a:pos x="67" y="0"/>
                </a:cxn>
                <a:cxn ang="0">
                  <a:pos x="44" y="32"/>
                </a:cxn>
                <a:cxn ang="0">
                  <a:pos x="0" y="32"/>
                </a:cxn>
              </a:cxnLst>
              <a:rect l="0" t="0" r="r" b="b"/>
              <a:pathLst>
                <a:path w="158" h="210">
                  <a:moveTo>
                    <a:pt x="0" y="32"/>
                  </a:moveTo>
                  <a:cubicBezTo>
                    <a:pt x="0" y="60"/>
                    <a:pt x="0" y="60"/>
                    <a:pt x="0" y="60"/>
                  </a:cubicBezTo>
                  <a:cubicBezTo>
                    <a:pt x="8" y="60"/>
                    <a:pt x="8" y="60"/>
                    <a:pt x="8" y="60"/>
                  </a:cubicBezTo>
                  <a:cubicBezTo>
                    <a:pt x="8" y="103"/>
                    <a:pt x="8" y="103"/>
                    <a:pt x="8" y="103"/>
                  </a:cubicBezTo>
                  <a:cubicBezTo>
                    <a:pt x="9" y="105"/>
                    <a:pt x="9" y="106"/>
                    <a:pt x="9" y="107"/>
                  </a:cubicBezTo>
                  <a:cubicBezTo>
                    <a:pt x="10" y="110"/>
                    <a:pt x="10" y="112"/>
                    <a:pt x="9" y="114"/>
                  </a:cubicBezTo>
                  <a:cubicBezTo>
                    <a:pt x="12" y="116"/>
                    <a:pt x="14" y="120"/>
                    <a:pt x="15" y="126"/>
                  </a:cubicBezTo>
                  <a:cubicBezTo>
                    <a:pt x="18" y="136"/>
                    <a:pt x="33" y="130"/>
                    <a:pt x="35" y="135"/>
                  </a:cubicBezTo>
                  <a:cubicBezTo>
                    <a:pt x="36" y="140"/>
                    <a:pt x="38" y="160"/>
                    <a:pt x="38" y="166"/>
                  </a:cubicBezTo>
                  <a:cubicBezTo>
                    <a:pt x="38" y="172"/>
                    <a:pt x="86" y="182"/>
                    <a:pt x="89" y="189"/>
                  </a:cubicBezTo>
                  <a:cubicBezTo>
                    <a:pt x="92" y="194"/>
                    <a:pt x="97" y="204"/>
                    <a:pt x="100" y="210"/>
                  </a:cubicBezTo>
                  <a:cubicBezTo>
                    <a:pt x="101" y="208"/>
                    <a:pt x="102" y="205"/>
                    <a:pt x="105" y="204"/>
                  </a:cubicBezTo>
                  <a:cubicBezTo>
                    <a:pt x="114" y="196"/>
                    <a:pt x="129" y="183"/>
                    <a:pt x="142" y="181"/>
                  </a:cubicBezTo>
                  <a:cubicBezTo>
                    <a:pt x="155" y="179"/>
                    <a:pt x="158" y="176"/>
                    <a:pt x="155" y="170"/>
                  </a:cubicBezTo>
                  <a:cubicBezTo>
                    <a:pt x="153" y="164"/>
                    <a:pt x="148" y="156"/>
                    <a:pt x="149" y="152"/>
                  </a:cubicBezTo>
                  <a:cubicBezTo>
                    <a:pt x="151" y="147"/>
                    <a:pt x="130" y="142"/>
                    <a:pt x="134" y="137"/>
                  </a:cubicBezTo>
                  <a:cubicBezTo>
                    <a:pt x="138" y="132"/>
                    <a:pt x="145" y="126"/>
                    <a:pt x="152" y="125"/>
                  </a:cubicBezTo>
                  <a:cubicBezTo>
                    <a:pt x="152" y="125"/>
                    <a:pt x="152" y="125"/>
                    <a:pt x="152" y="125"/>
                  </a:cubicBezTo>
                  <a:cubicBezTo>
                    <a:pt x="151" y="123"/>
                    <a:pt x="150" y="121"/>
                    <a:pt x="150" y="120"/>
                  </a:cubicBezTo>
                  <a:cubicBezTo>
                    <a:pt x="148" y="111"/>
                    <a:pt x="135" y="102"/>
                    <a:pt x="135" y="98"/>
                  </a:cubicBezTo>
                  <a:cubicBezTo>
                    <a:pt x="135" y="95"/>
                    <a:pt x="131" y="50"/>
                    <a:pt x="129" y="18"/>
                  </a:cubicBezTo>
                  <a:cubicBezTo>
                    <a:pt x="125" y="18"/>
                    <a:pt x="121" y="17"/>
                    <a:pt x="117" y="16"/>
                  </a:cubicBezTo>
                  <a:cubicBezTo>
                    <a:pt x="98" y="13"/>
                    <a:pt x="88" y="19"/>
                    <a:pt x="76" y="9"/>
                  </a:cubicBezTo>
                  <a:cubicBezTo>
                    <a:pt x="73" y="7"/>
                    <a:pt x="70" y="4"/>
                    <a:pt x="67" y="0"/>
                  </a:cubicBezTo>
                  <a:cubicBezTo>
                    <a:pt x="44" y="32"/>
                    <a:pt x="44" y="32"/>
                    <a:pt x="44" y="32"/>
                  </a:cubicBezTo>
                  <a:lnTo>
                    <a:pt x="0" y="32"/>
                  </a:lnTo>
                  <a:close/>
                </a:path>
              </a:pathLst>
            </a:custGeom>
            <a:solidFill>
              <a:schemeClr val="accent5"/>
            </a:solid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179" name="Group 178"/>
          <p:cNvGrpSpPr/>
          <p:nvPr/>
        </p:nvGrpSpPr>
        <p:grpSpPr>
          <a:xfrm>
            <a:off x="5644061" y="4270355"/>
            <a:ext cx="1321606" cy="2066944"/>
            <a:chOff x="6021388" y="4254500"/>
            <a:chExt cx="1624013" cy="2393950"/>
          </a:xfrm>
          <a:solidFill>
            <a:schemeClr val="accent5"/>
          </a:solidFill>
        </p:grpSpPr>
        <p:sp>
          <p:nvSpPr>
            <p:cNvPr id="180" name="Freeform 76"/>
            <p:cNvSpPr>
              <a:spLocks/>
            </p:cNvSpPr>
            <p:nvPr/>
          </p:nvSpPr>
          <p:spPr bwMode="auto">
            <a:xfrm>
              <a:off x="6203950" y="5013325"/>
              <a:ext cx="622300" cy="420688"/>
            </a:xfrm>
            <a:custGeom>
              <a:avLst/>
              <a:gdLst/>
              <a:ahLst/>
              <a:cxnLst>
                <a:cxn ang="0">
                  <a:pos x="119" y="156"/>
                </a:cxn>
                <a:cxn ang="0">
                  <a:pos x="97" y="138"/>
                </a:cxn>
                <a:cxn ang="0">
                  <a:pos x="56" y="123"/>
                </a:cxn>
                <a:cxn ang="0">
                  <a:pos x="62" y="107"/>
                </a:cxn>
                <a:cxn ang="0">
                  <a:pos x="87" y="100"/>
                </a:cxn>
                <a:cxn ang="0">
                  <a:pos x="99" y="105"/>
                </a:cxn>
                <a:cxn ang="0">
                  <a:pos x="113" y="99"/>
                </a:cxn>
                <a:cxn ang="0">
                  <a:pos x="129" y="102"/>
                </a:cxn>
                <a:cxn ang="0">
                  <a:pos x="141" y="97"/>
                </a:cxn>
                <a:cxn ang="0">
                  <a:pos x="143" y="93"/>
                </a:cxn>
                <a:cxn ang="0">
                  <a:pos x="163" y="71"/>
                </a:cxn>
                <a:cxn ang="0">
                  <a:pos x="196" y="81"/>
                </a:cxn>
                <a:cxn ang="0">
                  <a:pos x="210" y="80"/>
                </a:cxn>
                <a:cxn ang="0">
                  <a:pos x="205" y="61"/>
                </a:cxn>
                <a:cxn ang="0">
                  <a:pos x="225" y="44"/>
                </a:cxn>
                <a:cxn ang="0">
                  <a:pos x="236" y="28"/>
                </a:cxn>
                <a:cxn ang="0">
                  <a:pos x="238" y="15"/>
                </a:cxn>
                <a:cxn ang="0">
                  <a:pos x="223" y="1"/>
                </a:cxn>
                <a:cxn ang="0">
                  <a:pos x="199" y="4"/>
                </a:cxn>
                <a:cxn ang="0">
                  <a:pos x="182" y="11"/>
                </a:cxn>
                <a:cxn ang="0">
                  <a:pos x="165" y="36"/>
                </a:cxn>
                <a:cxn ang="0">
                  <a:pos x="141" y="25"/>
                </a:cxn>
                <a:cxn ang="0">
                  <a:pos x="124" y="16"/>
                </a:cxn>
                <a:cxn ang="0">
                  <a:pos x="67" y="73"/>
                </a:cxn>
                <a:cxn ang="0">
                  <a:pos x="9" y="86"/>
                </a:cxn>
                <a:cxn ang="0">
                  <a:pos x="10" y="100"/>
                </a:cxn>
                <a:cxn ang="0">
                  <a:pos x="0" y="141"/>
                </a:cxn>
                <a:cxn ang="0">
                  <a:pos x="47" y="141"/>
                </a:cxn>
                <a:cxn ang="0">
                  <a:pos x="67" y="154"/>
                </a:cxn>
                <a:cxn ang="0">
                  <a:pos x="89" y="153"/>
                </a:cxn>
                <a:cxn ang="0">
                  <a:pos x="112" y="171"/>
                </a:cxn>
                <a:cxn ang="0">
                  <a:pos x="119" y="156"/>
                </a:cxn>
              </a:cxnLst>
              <a:rect l="0" t="0" r="r" b="b"/>
              <a:pathLst>
                <a:path w="253" h="171">
                  <a:moveTo>
                    <a:pt x="119" y="156"/>
                  </a:moveTo>
                  <a:cubicBezTo>
                    <a:pt x="113" y="145"/>
                    <a:pt x="103" y="138"/>
                    <a:pt x="97" y="138"/>
                  </a:cubicBezTo>
                  <a:cubicBezTo>
                    <a:pt x="90" y="138"/>
                    <a:pt x="60" y="127"/>
                    <a:pt x="56" y="123"/>
                  </a:cubicBezTo>
                  <a:cubicBezTo>
                    <a:pt x="52" y="118"/>
                    <a:pt x="57" y="107"/>
                    <a:pt x="62" y="107"/>
                  </a:cubicBezTo>
                  <a:cubicBezTo>
                    <a:pt x="67" y="107"/>
                    <a:pt x="79" y="102"/>
                    <a:pt x="87" y="100"/>
                  </a:cubicBezTo>
                  <a:cubicBezTo>
                    <a:pt x="95" y="98"/>
                    <a:pt x="91" y="105"/>
                    <a:pt x="99" y="105"/>
                  </a:cubicBezTo>
                  <a:cubicBezTo>
                    <a:pt x="107" y="104"/>
                    <a:pt x="107" y="99"/>
                    <a:pt x="113" y="99"/>
                  </a:cubicBezTo>
                  <a:cubicBezTo>
                    <a:pt x="119" y="99"/>
                    <a:pt x="122" y="103"/>
                    <a:pt x="129" y="102"/>
                  </a:cubicBezTo>
                  <a:cubicBezTo>
                    <a:pt x="132" y="102"/>
                    <a:pt x="137" y="99"/>
                    <a:pt x="141" y="97"/>
                  </a:cubicBezTo>
                  <a:cubicBezTo>
                    <a:pt x="142" y="95"/>
                    <a:pt x="142" y="94"/>
                    <a:pt x="143" y="93"/>
                  </a:cubicBezTo>
                  <a:cubicBezTo>
                    <a:pt x="151" y="83"/>
                    <a:pt x="152" y="72"/>
                    <a:pt x="163" y="71"/>
                  </a:cubicBezTo>
                  <a:cubicBezTo>
                    <a:pt x="175" y="71"/>
                    <a:pt x="189" y="77"/>
                    <a:pt x="196" y="81"/>
                  </a:cubicBezTo>
                  <a:cubicBezTo>
                    <a:pt x="203" y="85"/>
                    <a:pt x="215" y="91"/>
                    <a:pt x="210" y="80"/>
                  </a:cubicBezTo>
                  <a:cubicBezTo>
                    <a:pt x="205" y="69"/>
                    <a:pt x="197" y="63"/>
                    <a:pt x="205" y="61"/>
                  </a:cubicBezTo>
                  <a:cubicBezTo>
                    <a:pt x="212" y="58"/>
                    <a:pt x="225" y="55"/>
                    <a:pt x="225" y="44"/>
                  </a:cubicBezTo>
                  <a:cubicBezTo>
                    <a:pt x="225" y="33"/>
                    <a:pt x="227" y="30"/>
                    <a:pt x="236" y="28"/>
                  </a:cubicBezTo>
                  <a:cubicBezTo>
                    <a:pt x="245" y="26"/>
                    <a:pt x="253" y="15"/>
                    <a:pt x="238" y="15"/>
                  </a:cubicBezTo>
                  <a:cubicBezTo>
                    <a:pt x="223" y="15"/>
                    <a:pt x="239" y="2"/>
                    <a:pt x="223" y="1"/>
                  </a:cubicBezTo>
                  <a:cubicBezTo>
                    <a:pt x="207" y="0"/>
                    <a:pt x="203" y="6"/>
                    <a:pt x="199" y="4"/>
                  </a:cubicBezTo>
                  <a:cubicBezTo>
                    <a:pt x="195" y="2"/>
                    <a:pt x="182" y="4"/>
                    <a:pt x="182" y="11"/>
                  </a:cubicBezTo>
                  <a:cubicBezTo>
                    <a:pt x="182" y="18"/>
                    <a:pt x="178" y="36"/>
                    <a:pt x="165" y="36"/>
                  </a:cubicBezTo>
                  <a:cubicBezTo>
                    <a:pt x="152" y="36"/>
                    <a:pt x="141" y="38"/>
                    <a:pt x="141" y="25"/>
                  </a:cubicBezTo>
                  <a:cubicBezTo>
                    <a:pt x="141" y="12"/>
                    <a:pt x="132" y="8"/>
                    <a:pt x="124" y="16"/>
                  </a:cubicBezTo>
                  <a:cubicBezTo>
                    <a:pt x="116" y="24"/>
                    <a:pt x="91" y="74"/>
                    <a:pt x="67" y="73"/>
                  </a:cubicBezTo>
                  <a:cubicBezTo>
                    <a:pt x="52" y="73"/>
                    <a:pt x="28" y="82"/>
                    <a:pt x="9" y="86"/>
                  </a:cubicBezTo>
                  <a:cubicBezTo>
                    <a:pt x="9" y="92"/>
                    <a:pt x="9" y="97"/>
                    <a:pt x="10" y="100"/>
                  </a:cubicBezTo>
                  <a:cubicBezTo>
                    <a:pt x="15" y="119"/>
                    <a:pt x="0" y="117"/>
                    <a:pt x="0" y="141"/>
                  </a:cubicBezTo>
                  <a:cubicBezTo>
                    <a:pt x="0" y="164"/>
                    <a:pt x="41" y="141"/>
                    <a:pt x="47" y="141"/>
                  </a:cubicBezTo>
                  <a:cubicBezTo>
                    <a:pt x="53" y="141"/>
                    <a:pt x="62" y="149"/>
                    <a:pt x="67" y="154"/>
                  </a:cubicBezTo>
                  <a:cubicBezTo>
                    <a:pt x="73" y="159"/>
                    <a:pt x="79" y="152"/>
                    <a:pt x="89" y="153"/>
                  </a:cubicBezTo>
                  <a:cubicBezTo>
                    <a:pt x="98" y="155"/>
                    <a:pt x="106" y="163"/>
                    <a:pt x="112" y="171"/>
                  </a:cubicBezTo>
                  <a:cubicBezTo>
                    <a:pt x="117" y="167"/>
                    <a:pt x="122" y="162"/>
                    <a:pt x="119" y="156"/>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181" name="Group 180"/>
            <p:cNvGrpSpPr/>
            <p:nvPr/>
          </p:nvGrpSpPr>
          <p:grpSpPr>
            <a:xfrm>
              <a:off x="6021388" y="4254500"/>
              <a:ext cx="1624013" cy="2393950"/>
              <a:chOff x="6021388" y="4254500"/>
              <a:chExt cx="1624013" cy="2393950"/>
            </a:xfrm>
            <a:grpFill/>
          </p:grpSpPr>
          <p:sp>
            <p:nvSpPr>
              <p:cNvPr id="182" name="Freeform 71"/>
              <p:cNvSpPr>
                <a:spLocks/>
              </p:cNvSpPr>
              <p:nvPr/>
            </p:nvSpPr>
            <p:spPr bwMode="auto">
              <a:xfrm>
                <a:off x="6021388" y="4254500"/>
                <a:ext cx="862013" cy="787400"/>
              </a:xfrm>
              <a:custGeom>
                <a:avLst/>
                <a:gdLst/>
                <a:ahLst/>
                <a:cxnLst>
                  <a:cxn ang="0">
                    <a:pos x="341" y="276"/>
                  </a:cxn>
                  <a:cxn ang="0">
                    <a:pos x="316" y="231"/>
                  </a:cxn>
                  <a:cxn ang="0">
                    <a:pos x="316" y="202"/>
                  </a:cxn>
                  <a:cxn ang="0">
                    <a:pos x="296" y="158"/>
                  </a:cxn>
                  <a:cxn ang="0">
                    <a:pos x="251" y="103"/>
                  </a:cxn>
                  <a:cxn ang="0">
                    <a:pos x="229" y="76"/>
                  </a:cxn>
                  <a:cxn ang="0">
                    <a:pos x="217" y="48"/>
                  </a:cxn>
                  <a:cxn ang="0">
                    <a:pos x="227" y="30"/>
                  </a:cxn>
                  <a:cxn ang="0">
                    <a:pos x="210" y="24"/>
                  </a:cxn>
                  <a:cxn ang="0">
                    <a:pos x="141" y="31"/>
                  </a:cxn>
                  <a:cxn ang="0">
                    <a:pos x="0" y="0"/>
                  </a:cxn>
                  <a:cxn ang="0">
                    <a:pos x="5" y="18"/>
                  </a:cxn>
                  <a:cxn ang="0">
                    <a:pos x="14" y="56"/>
                  </a:cxn>
                  <a:cxn ang="0">
                    <a:pos x="19" y="200"/>
                  </a:cxn>
                  <a:cxn ang="0">
                    <a:pos x="36" y="191"/>
                  </a:cxn>
                  <a:cxn ang="0">
                    <a:pos x="106" y="211"/>
                  </a:cxn>
                  <a:cxn ang="0">
                    <a:pos x="138" y="229"/>
                  </a:cxn>
                  <a:cxn ang="0">
                    <a:pos x="156" y="258"/>
                  </a:cxn>
                  <a:cxn ang="0">
                    <a:pos x="179" y="264"/>
                  </a:cxn>
                  <a:cxn ang="0">
                    <a:pos x="200" y="260"/>
                  </a:cxn>
                  <a:cxn ang="0">
                    <a:pos x="227" y="281"/>
                  </a:cxn>
                  <a:cxn ang="0">
                    <a:pos x="250" y="271"/>
                  </a:cxn>
                  <a:cxn ang="0">
                    <a:pos x="257" y="302"/>
                  </a:cxn>
                  <a:cxn ang="0">
                    <a:pos x="279" y="304"/>
                  </a:cxn>
                  <a:cxn ang="0">
                    <a:pos x="299" y="303"/>
                  </a:cxn>
                  <a:cxn ang="0">
                    <a:pos x="316" y="318"/>
                  </a:cxn>
                  <a:cxn ang="0">
                    <a:pos x="329" y="300"/>
                  </a:cxn>
                  <a:cxn ang="0">
                    <a:pos x="350" y="294"/>
                  </a:cxn>
                  <a:cxn ang="0">
                    <a:pos x="341" y="276"/>
                  </a:cxn>
                </a:cxnLst>
                <a:rect l="0" t="0" r="r" b="b"/>
                <a:pathLst>
                  <a:path w="350" h="320">
                    <a:moveTo>
                      <a:pt x="341" y="276"/>
                    </a:moveTo>
                    <a:cubicBezTo>
                      <a:pt x="341" y="268"/>
                      <a:pt x="312" y="238"/>
                      <a:pt x="316" y="231"/>
                    </a:cubicBezTo>
                    <a:cubicBezTo>
                      <a:pt x="320" y="224"/>
                      <a:pt x="322" y="210"/>
                      <a:pt x="316" y="202"/>
                    </a:cubicBezTo>
                    <a:cubicBezTo>
                      <a:pt x="310" y="194"/>
                      <a:pt x="296" y="177"/>
                      <a:pt x="296" y="158"/>
                    </a:cubicBezTo>
                    <a:cubicBezTo>
                      <a:pt x="296" y="139"/>
                      <a:pt x="256" y="115"/>
                      <a:pt x="251" y="103"/>
                    </a:cubicBezTo>
                    <a:cubicBezTo>
                      <a:pt x="246" y="91"/>
                      <a:pt x="229" y="83"/>
                      <a:pt x="229" y="76"/>
                    </a:cubicBezTo>
                    <a:cubicBezTo>
                      <a:pt x="229" y="69"/>
                      <a:pt x="212" y="53"/>
                      <a:pt x="217" y="48"/>
                    </a:cubicBezTo>
                    <a:cubicBezTo>
                      <a:pt x="222" y="43"/>
                      <a:pt x="236" y="41"/>
                      <a:pt x="227" y="30"/>
                    </a:cubicBezTo>
                    <a:cubicBezTo>
                      <a:pt x="220" y="22"/>
                      <a:pt x="212" y="27"/>
                      <a:pt x="210" y="24"/>
                    </a:cubicBezTo>
                    <a:cubicBezTo>
                      <a:pt x="141" y="31"/>
                      <a:pt x="141" y="31"/>
                      <a:pt x="141" y="31"/>
                    </a:cubicBezTo>
                    <a:cubicBezTo>
                      <a:pt x="0" y="0"/>
                      <a:pt x="0" y="0"/>
                      <a:pt x="0" y="0"/>
                    </a:cubicBezTo>
                    <a:cubicBezTo>
                      <a:pt x="2" y="8"/>
                      <a:pt x="4" y="15"/>
                      <a:pt x="5" y="18"/>
                    </a:cubicBezTo>
                    <a:cubicBezTo>
                      <a:pt x="6" y="27"/>
                      <a:pt x="14" y="36"/>
                      <a:pt x="14" y="56"/>
                    </a:cubicBezTo>
                    <a:cubicBezTo>
                      <a:pt x="14" y="68"/>
                      <a:pt x="17" y="142"/>
                      <a:pt x="19" y="200"/>
                    </a:cubicBezTo>
                    <a:cubicBezTo>
                      <a:pt x="25" y="194"/>
                      <a:pt x="31" y="191"/>
                      <a:pt x="36" y="191"/>
                    </a:cubicBezTo>
                    <a:cubicBezTo>
                      <a:pt x="56" y="193"/>
                      <a:pt x="94" y="201"/>
                      <a:pt x="106" y="211"/>
                    </a:cubicBezTo>
                    <a:cubicBezTo>
                      <a:pt x="118" y="221"/>
                      <a:pt x="126" y="224"/>
                      <a:pt x="138" y="229"/>
                    </a:cubicBezTo>
                    <a:cubicBezTo>
                      <a:pt x="150" y="234"/>
                      <a:pt x="148" y="258"/>
                      <a:pt x="156" y="258"/>
                    </a:cubicBezTo>
                    <a:cubicBezTo>
                      <a:pt x="164" y="258"/>
                      <a:pt x="163" y="263"/>
                      <a:pt x="179" y="264"/>
                    </a:cubicBezTo>
                    <a:cubicBezTo>
                      <a:pt x="195" y="265"/>
                      <a:pt x="190" y="257"/>
                      <a:pt x="200" y="260"/>
                    </a:cubicBezTo>
                    <a:cubicBezTo>
                      <a:pt x="210" y="263"/>
                      <a:pt x="212" y="282"/>
                      <a:pt x="227" y="281"/>
                    </a:cubicBezTo>
                    <a:cubicBezTo>
                      <a:pt x="242" y="280"/>
                      <a:pt x="240" y="266"/>
                      <a:pt x="250" y="271"/>
                    </a:cubicBezTo>
                    <a:cubicBezTo>
                      <a:pt x="260" y="276"/>
                      <a:pt x="248" y="305"/>
                      <a:pt x="257" y="302"/>
                    </a:cubicBezTo>
                    <a:cubicBezTo>
                      <a:pt x="266" y="299"/>
                      <a:pt x="269" y="309"/>
                      <a:pt x="279" y="304"/>
                    </a:cubicBezTo>
                    <a:cubicBezTo>
                      <a:pt x="289" y="299"/>
                      <a:pt x="291" y="299"/>
                      <a:pt x="299" y="303"/>
                    </a:cubicBezTo>
                    <a:cubicBezTo>
                      <a:pt x="307" y="307"/>
                      <a:pt x="311" y="320"/>
                      <a:pt x="316" y="318"/>
                    </a:cubicBezTo>
                    <a:cubicBezTo>
                      <a:pt x="321" y="316"/>
                      <a:pt x="322" y="302"/>
                      <a:pt x="329" y="300"/>
                    </a:cubicBezTo>
                    <a:cubicBezTo>
                      <a:pt x="336" y="298"/>
                      <a:pt x="350" y="302"/>
                      <a:pt x="350" y="294"/>
                    </a:cubicBezTo>
                    <a:cubicBezTo>
                      <a:pt x="350" y="286"/>
                      <a:pt x="341" y="284"/>
                      <a:pt x="341" y="276"/>
                    </a:cubicBezTo>
                    <a:close/>
                  </a:path>
                </a:pathLst>
              </a:custGeom>
              <a:solidFill>
                <a:schemeClr val="accent5"/>
              </a:solid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3" name="Freeform 73"/>
              <p:cNvSpPr>
                <a:spLocks/>
              </p:cNvSpPr>
              <p:nvPr/>
            </p:nvSpPr>
            <p:spPr bwMode="auto">
              <a:xfrm>
                <a:off x="6294438" y="5387975"/>
                <a:ext cx="1350963" cy="1260475"/>
              </a:xfrm>
              <a:custGeom>
                <a:avLst/>
                <a:gdLst/>
                <a:ahLst/>
                <a:cxnLst>
                  <a:cxn ang="0">
                    <a:pos x="544" y="394"/>
                  </a:cxn>
                  <a:cxn ang="0">
                    <a:pos x="504" y="383"/>
                  </a:cxn>
                  <a:cxn ang="0">
                    <a:pos x="483" y="349"/>
                  </a:cxn>
                  <a:cxn ang="0">
                    <a:pos x="441" y="309"/>
                  </a:cxn>
                  <a:cxn ang="0">
                    <a:pos x="412" y="325"/>
                  </a:cxn>
                  <a:cxn ang="0">
                    <a:pos x="368" y="308"/>
                  </a:cxn>
                  <a:cxn ang="0">
                    <a:pos x="367" y="286"/>
                  </a:cxn>
                  <a:cxn ang="0">
                    <a:pos x="290" y="285"/>
                  </a:cxn>
                  <a:cxn ang="0">
                    <a:pos x="274" y="269"/>
                  </a:cxn>
                  <a:cxn ang="0">
                    <a:pos x="246" y="237"/>
                  </a:cxn>
                  <a:cxn ang="0">
                    <a:pos x="202" y="210"/>
                  </a:cxn>
                  <a:cxn ang="0">
                    <a:pos x="191" y="178"/>
                  </a:cxn>
                  <a:cxn ang="0">
                    <a:pos x="226" y="165"/>
                  </a:cxn>
                  <a:cxn ang="0">
                    <a:pos x="218" y="135"/>
                  </a:cxn>
                  <a:cxn ang="0">
                    <a:pos x="248" y="137"/>
                  </a:cxn>
                  <a:cxn ang="0">
                    <a:pos x="217" y="115"/>
                  </a:cxn>
                  <a:cxn ang="0">
                    <a:pos x="147" y="79"/>
                  </a:cxn>
                  <a:cxn ang="0">
                    <a:pos x="78" y="23"/>
                  </a:cxn>
                  <a:cxn ang="0">
                    <a:pos x="21" y="26"/>
                  </a:cxn>
                  <a:cxn ang="0">
                    <a:pos x="14" y="105"/>
                  </a:cxn>
                  <a:cxn ang="0">
                    <a:pos x="50" y="189"/>
                  </a:cxn>
                  <a:cxn ang="0">
                    <a:pos x="55" y="233"/>
                  </a:cxn>
                  <a:cxn ang="0">
                    <a:pos x="78" y="225"/>
                  </a:cxn>
                  <a:cxn ang="0">
                    <a:pos x="101" y="241"/>
                  </a:cxn>
                  <a:cxn ang="0">
                    <a:pos x="123" y="268"/>
                  </a:cxn>
                  <a:cxn ang="0">
                    <a:pos x="156" y="290"/>
                  </a:cxn>
                  <a:cxn ang="0">
                    <a:pos x="180" y="310"/>
                  </a:cxn>
                  <a:cxn ang="0">
                    <a:pos x="156" y="330"/>
                  </a:cxn>
                  <a:cxn ang="0">
                    <a:pos x="214" y="327"/>
                  </a:cxn>
                  <a:cxn ang="0">
                    <a:pos x="224" y="301"/>
                  </a:cxn>
                  <a:cxn ang="0">
                    <a:pos x="238" y="309"/>
                  </a:cxn>
                  <a:cxn ang="0">
                    <a:pos x="236" y="345"/>
                  </a:cxn>
                  <a:cxn ang="0">
                    <a:pos x="306" y="381"/>
                  </a:cxn>
                  <a:cxn ang="0">
                    <a:pos x="347" y="450"/>
                  </a:cxn>
                  <a:cxn ang="0">
                    <a:pos x="385" y="425"/>
                  </a:cxn>
                  <a:cxn ang="0">
                    <a:pos x="382" y="399"/>
                  </a:cxn>
                  <a:cxn ang="0">
                    <a:pos x="405" y="448"/>
                  </a:cxn>
                  <a:cxn ang="0">
                    <a:pos x="372" y="469"/>
                  </a:cxn>
                  <a:cxn ang="0">
                    <a:pos x="400" y="469"/>
                  </a:cxn>
                  <a:cxn ang="0">
                    <a:pos x="415" y="438"/>
                  </a:cxn>
                  <a:cxn ang="0">
                    <a:pos x="458" y="489"/>
                  </a:cxn>
                  <a:cxn ang="0">
                    <a:pos x="480" y="462"/>
                  </a:cxn>
                  <a:cxn ang="0">
                    <a:pos x="498" y="435"/>
                  </a:cxn>
                  <a:cxn ang="0">
                    <a:pos x="512" y="409"/>
                  </a:cxn>
                </a:cxnLst>
                <a:rect l="0" t="0" r="r" b="b"/>
                <a:pathLst>
                  <a:path w="548" h="512">
                    <a:moveTo>
                      <a:pt x="514" y="395"/>
                    </a:moveTo>
                    <a:cubicBezTo>
                      <a:pt x="519" y="396"/>
                      <a:pt x="524" y="405"/>
                      <a:pt x="528" y="401"/>
                    </a:cubicBezTo>
                    <a:cubicBezTo>
                      <a:pt x="531" y="397"/>
                      <a:pt x="548" y="400"/>
                      <a:pt x="544" y="394"/>
                    </a:cubicBezTo>
                    <a:cubicBezTo>
                      <a:pt x="541" y="388"/>
                      <a:pt x="526" y="380"/>
                      <a:pt x="530" y="375"/>
                    </a:cubicBezTo>
                    <a:cubicBezTo>
                      <a:pt x="533" y="371"/>
                      <a:pt x="524" y="370"/>
                      <a:pt x="519" y="370"/>
                    </a:cubicBezTo>
                    <a:cubicBezTo>
                      <a:pt x="514" y="370"/>
                      <a:pt x="510" y="389"/>
                      <a:pt x="504" y="383"/>
                    </a:cubicBezTo>
                    <a:cubicBezTo>
                      <a:pt x="498" y="376"/>
                      <a:pt x="494" y="384"/>
                      <a:pt x="492" y="373"/>
                    </a:cubicBezTo>
                    <a:cubicBezTo>
                      <a:pt x="489" y="363"/>
                      <a:pt x="474" y="373"/>
                      <a:pt x="477" y="365"/>
                    </a:cubicBezTo>
                    <a:cubicBezTo>
                      <a:pt x="480" y="357"/>
                      <a:pt x="485" y="355"/>
                      <a:pt x="483" y="349"/>
                    </a:cubicBezTo>
                    <a:cubicBezTo>
                      <a:pt x="481" y="343"/>
                      <a:pt x="472" y="335"/>
                      <a:pt x="468" y="329"/>
                    </a:cubicBezTo>
                    <a:cubicBezTo>
                      <a:pt x="464" y="323"/>
                      <a:pt x="463" y="322"/>
                      <a:pt x="454" y="319"/>
                    </a:cubicBezTo>
                    <a:cubicBezTo>
                      <a:pt x="446" y="317"/>
                      <a:pt x="448" y="306"/>
                      <a:pt x="441" y="309"/>
                    </a:cubicBezTo>
                    <a:cubicBezTo>
                      <a:pt x="434" y="313"/>
                      <a:pt x="434" y="324"/>
                      <a:pt x="428" y="323"/>
                    </a:cubicBezTo>
                    <a:cubicBezTo>
                      <a:pt x="422" y="321"/>
                      <a:pt x="418" y="341"/>
                      <a:pt x="412" y="337"/>
                    </a:cubicBezTo>
                    <a:cubicBezTo>
                      <a:pt x="405" y="333"/>
                      <a:pt x="409" y="332"/>
                      <a:pt x="412" y="325"/>
                    </a:cubicBezTo>
                    <a:cubicBezTo>
                      <a:pt x="414" y="319"/>
                      <a:pt x="418" y="317"/>
                      <a:pt x="408" y="308"/>
                    </a:cubicBezTo>
                    <a:cubicBezTo>
                      <a:pt x="399" y="299"/>
                      <a:pt x="392" y="294"/>
                      <a:pt x="386" y="298"/>
                    </a:cubicBezTo>
                    <a:cubicBezTo>
                      <a:pt x="380" y="302"/>
                      <a:pt x="373" y="313"/>
                      <a:pt x="368" y="308"/>
                    </a:cubicBezTo>
                    <a:cubicBezTo>
                      <a:pt x="362" y="303"/>
                      <a:pt x="354" y="308"/>
                      <a:pt x="352" y="301"/>
                    </a:cubicBezTo>
                    <a:cubicBezTo>
                      <a:pt x="351" y="295"/>
                      <a:pt x="347" y="288"/>
                      <a:pt x="352" y="288"/>
                    </a:cubicBezTo>
                    <a:cubicBezTo>
                      <a:pt x="356" y="288"/>
                      <a:pt x="370" y="291"/>
                      <a:pt x="367" y="286"/>
                    </a:cubicBezTo>
                    <a:cubicBezTo>
                      <a:pt x="364" y="281"/>
                      <a:pt x="354" y="278"/>
                      <a:pt x="346" y="279"/>
                    </a:cubicBezTo>
                    <a:cubicBezTo>
                      <a:pt x="339" y="279"/>
                      <a:pt x="322" y="285"/>
                      <a:pt x="311" y="279"/>
                    </a:cubicBezTo>
                    <a:cubicBezTo>
                      <a:pt x="300" y="272"/>
                      <a:pt x="298" y="285"/>
                      <a:pt x="290" y="285"/>
                    </a:cubicBezTo>
                    <a:cubicBezTo>
                      <a:pt x="281" y="285"/>
                      <a:pt x="276" y="294"/>
                      <a:pt x="266" y="284"/>
                    </a:cubicBezTo>
                    <a:cubicBezTo>
                      <a:pt x="257" y="274"/>
                      <a:pt x="245" y="270"/>
                      <a:pt x="254" y="269"/>
                    </a:cubicBezTo>
                    <a:cubicBezTo>
                      <a:pt x="264" y="267"/>
                      <a:pt x="275" y="275"/>
                      <a:pt x="274" y="269"/>
                    </a:cubicBezTo>
                    <a:cubicBezTo>
                      <a:pt x="272" y="263"/>
                      <a:pt x="260" y="261"/>
                      <a:pt x="265" y="255"/>
                    </a:cubicBezTo>
                    <a:cubicBezTo>
                      <a:pt x="270" y="250"/>
                      <a:pt x="274" y="248"/>
                      <a:pt x="271" y="243"/>
                    </a:cubicBezTo>
                    <a:cubicBezTo>
                      <a:pt x="268" y="239"/>
                      <a:pt x="247" y="241"/>
                      <a:pt x="246" y="237"/>
                    </a:cubicBezTo>
                    <a:cubicBezTo>
                      <a:pt x="246" y="233"/>
                      <a:pt x="230" y="230"/>
                      <a:pt x="230" y="225"/>
                    </a:cubicBezTo>
                    <a:cubicBezTo>
                      <a:pt x="230" y="221"/>
                      <a:pt x="214" y="225"/>
                      <a:pt x="214" y="216"/>
                    </a:cubicBezTo>
                    <a:cubicBezTo>
                      <a:pt x="214" y="207"/>
                      <a:pt x="200" y="216"/>
                      <a:pt x="202" y="210"/>
                    </a:cubicBezTo>
                    <a:cubicBezTo>
                      <a:pt x="204" y="204"/>
                      <a:pt x="213" y="208"/>
                      <a:pt x="211" y="202"/>
                    </a:cubicBezTo>
                    <a:cubicBezTo>
                      <a:pt x="209" y="196"/>
                      <a:pt x="194" y="197"/>
                      <a:pt x="194" y="194"/>
                    </a:cubicBezTo>
                    <a:cubicBezTo>
                      <a:pt x="194" y="191"/>
                      <a:pt x="183" y="180"/>
                      <a:pt x="191" y="178"/>
                    </a:cubicBezTo>
                    <a:cubicBezTo>
                      <a:pt x="199" y="176"/>
                      <a:pt x="207" y="182"/>
                      <a:pt x="205" y="175"/>
                    </a:cubicBezTo>
                    <a:cubicBezTo>
                      <a:pt x="203" y="167"/>
                      <a:pt x="195" y="166"/>
                      <a:pt x="201" y="165"/>
                    </a:cubicBezTo>
                    <a:cubicBezTo>
                      <a:pt x="207" y="163"/>
                      <a:pt x="224" y="168"/>
                      <a:pt x="226" y="165"/>
                    </a:cubicBezTo>
                    <a:cubicBezTo>
                      <a:pt x="227" y="161"/>
                      <a:pt x="218" y="157"/>
                      <a:pt x="224" y="153"/>
                    </a:cubicBezTo>
                    <a:cubicBezTo>
                      <a:pt x="229" y="148"/>
                      <a:pt x="208" y="147"/>
                      <a:pt x="211" y="142"/>
                    </a:cubicBezTo>
                    <a:cubicBezTo>
                      <a:pt x="214" y="137"/>
                      <a:pt x="218" y="140"/>
                      <a:pt x="218" y="135"/>
                    </a:cubicBezTo>
                    <a:cubicBezTo>
                      <a:pt x="218" y="131"/>
                      <a:pt x="204" y="125"/>
                      <a:pt x="214" y="123"/>
                    </a:cubicBezTo>
                    <a:cubicBezTo>
                      <a:pt x="223" y="122"/>
                      <a:pt x="222" y="131"/>
                      <a:pt x="231" y="131"/>
                    </a:cubicBezTo>
                    <a:cubicBezTo>
                      <a:pt x="240" y="131"/>
                      <a:pt x="245" y="137"/>
                      <a:pt x="248" y="137"/>
                    </a:cubicBezTo>
                    <a:cubicBezTo>
                      <a:pt x="250" y="137"/>
                      <a:pt x="261" y="138"/>
                      <a:pt x="265" y="136"/>
                    </a:cubicBezTo>
                    <a:cubicBezTo>
                      <a:pt x="258" y="133"/>
                      <a:pt x="253" y="131"/>
                      <a:pt x="250" y="131"/>
                    </a:cubicBezTo>
                    <a:cubicBezTo>
                      <a:pt x="240" y="129"/>
                      <a:pt x="223" y="123"/>
                      <a:pt x="217" y="115"/>
                    </a:cubicBezTo>
                    <a:cubicBezTo>
                      <a:pt x="211" y="107"/>
                      <a:pt x="197" y="107"/>
                      <a:pt x="194" y="98"/>
                    </a:cubicBezTo>
                    <a:cubicBezTo>
                      <a:pt x="190" y="89"/>
                      <a:pt x="189" y="87"/>
                      <a:pt x="182" y="83"/>
                    </a:cubicBezTo>
                    <a:cubicBezTo>
                      <a:pt x="174" y="78"/>
                      <a:pt x="155" y="83"/>
                      <a:pt x="147" y="79"/>
                    </a:cubicBezTo>
                    <a:cubicBezTo>
                      <a:pt x="139" y="75"/>
                      <a:pt x="142" y="61"/>
                      <a:pt x="132" y="56"/>
                    </a:cubicBezTo>
                    <a:cubicBezTo>
                      <a:pt x="122" y="51"/>
                      <a:pt x="106" y="63"/>
                      <a:pt x="100" y="56"/>
                    </a:cubicBezTo>
                    <a:cubicBezTo>
                      <a:pt x="94" y="49"/>
                      <a:pt x="85" y="31"/>
                      <a:pt x="78" y="23"/>
                    </a:cubicBezTo>
                    <a:cubicBezTo>
                      <a:pt x="72" y="15"/>
                      <a:pt x="62" y="3"/>
                      <a:pt x="52" y="1"/>
                    </a:cubicBezTo>
                    <a:cubicBezTo>
                      <a:pt x="43" y="0"/>
                      <a:pt x="37" y="5"/>
                      <a:pt x="32" y="3"/>
                    </a:cubicBezTo>
                    <a:cubicBezTo>
                      <a:pt x="28" y="12"/>
                      <a:pt x="23" y="21"/>
                      <a:pt x="21" y="26"/>
                    </a:cubicBezTo>
                    <a:cubicBezTo>
                      <a:pt x="18" y="33"/>
                      <a:pt x="3" y="37"/>
                      <a:pt x="2" y="49"/>
                    </a:cubicBezTo>
                    <a:cubicBezTo>
                      <a:pt x="0" y="61"/>
                      <a:pt x="6" y="73"/>
                      <a:pt x="4" y="78"/>
                    </a:cubicBezTo>
                    <a:cubicBezTo>
                      <a:pt x="3" y="83"/>
                      <a:pt x="6" y="97"/>
                      <a:pt x="14" y="105"/>
                    </a:cubicBezTo>
                    <a:cubicBezTo>
                      <a:pt x="22" y="113"/>
                      <a:pt x="19" y="123"/>
                      <a:pt x="28" y="131"/>
                    </a:cubicBezTo>
                    <a:cubicBezTo>
                      <a:pt x="36" y="140"/>
                      <a:pt x="34" y="153"/>
                      <a:pt x="42" y="160"/>
                    </a:cubicBezTo>
                    <a:cubicBezTo>
                      <a:pt x="50" y="167"/>
                      <a:pt x="53" y="177"/>
                      <a:pt x="50" y="189"/>
                    </a:cubicBezTo>
                    <a:cubicBezTo>
                      <a:pt x="48" y="194"/>
                      <a:pt x="46" y="205"/>
                      <a:pt x="45" y="215"/>
                    </a:cubicBezTo>
                    <a:cubicBezTo>
                      <a:pt x="49" y="211"/>
                      <a:pt x="55" y="208"/>
                      <a:pt x="58" y="212"/>
                    </a:cubicBezTo>
                    <a:cubicBezTo>
                      <a:pt x="62" y="217"/>
                      <a:pt x="52" y="227"/>
                      <a:pt x="55" y="233"/>
                    </a:cubicBezTo>
                    <a:cubicBezTo>
                      <a:pt x="58" y="238"/>
                      <a:pt x="64" y="253"/>
                      <a:pt x="68" y="253"/>
                    </a:cubicBezTo>
                    <a:cubicBezTo>
                      <a:pt x="72" y="253"/>
                      <a:pt x="76" y="247"/>
                      <a:pt x="76" y="243"/>
                    </a:cubicBezTo>
                    <a:cubicBezTo>
                      <a:pt x="76" y="239"/>
                      <a:pt x="70" y="225"/>
                      <a:pt x="78" y="225"/>
                    </a:cubicBezTo>
                    <a:cubicBezTo>
                      <a:pt x="85" y="225"/>
                      <a:pt x="86" y="220"/>
                      <a:pt x="92" y="220"/>
                    </a:cubicBezTo>
                    <a:cubicBezTo>
                      <a:pt x="98" y="220"/>
                      <a:pt x="106" y="224"/>
                      <a:pt x="104" y="227"/>
                    </a:cubicBezTo>
                    <a:cubicBezTo>
                      <a:pt x="102" y="231"/>
                      <a:pt x="94" y="240"/>
                      <a:pt x="101" y="241"/>
                    </a:cubicBezTo>
                    <a:cubicBezTo>
                      <a:pt x="108" y="241"/>
                      <a:pt x="122" y="239"/>
                      <a:pt x="127" y="244"/>
                    </a:cubicBezTo>
                    <a:cubicBezTo>
                      <a:pt x="132" y="249"/>
                      <a:pt x="121" y="253"/>
                      <a:pt x="122" y="256"/>
                    </a:cubicBezTo>
                    <a:cubicBezTo>
                      <a:pt x="124" y="259"/>
                      <a:pt x="118" y="267"/>
                      <a:pt x="123" y="268"/>
                    </a:cubicBezTo>
                    <a:cubicBezTo>
                      <a:pt x="128" y="269"/>
                      <a:pt x="128" y="282"/>
                      <a:pt x="130" y="285"/>
                    </a:cubicBezTo>
                    <a:cubicBezTo>
                      <a:pt x="132" y="287"/>
                      <a:pt x="144" y="271"/>
                      <a:pt x="148" y="277"/>
                    </a:cubicBezTo>
                    <a:cubicBezTo>
                      <a:pt x="153" y="282"/>
                      <a:pt x="154" y="288"/>
                      <a:pt x="156" y="290"/>
                    </a:cubicBezTo>
                    <a:cubicBezTo>
                      <a:pt x="159" y="292"/>
                      <a:pt x="160" y="303"/>
                      <a:pt x="164" y="303"/>
                    </a:cubicBezTo>
                    <a:cubicBezTo>
                      <a:pt x="168" y="303"/>
                      <a:pt x="164" y="292"/>
                      <a:pt x="170" y="291"/>
                    </a:cubicBezTo>
                    <a:cubicBezTo>
                      <a:pt x="176" y="289"/>
                      <a:pt x="174" y="307"/>
                      <a:pt x="180" y="310"/>
                    </a:cubicBezTo>
                    <a:cubicBezTo>
                      <a:pt x="186" y="313"/>
                      <a:pt x="180" y="329"/>
                      <a:pt x="174" y="323"/>
                    </a:cubicBezTo>
                    <a:cubicBezTo>
                      <a:pt x="168" y="316"/>
                      <a:pt x="167" y="307"/>
                      <a:pt x="163" y="311"/>
                    </a:cubicBezTo>
                    <a:cubicBezTo>
                      <a:pt x="159" y="315"/>
                      <a:pt x="153" y="326"/>
                      <a:pt x="156" y="330"/>
                    </a:cubicBezTo>
                    <a:cubicBezTo>
                      <a:pt x="160" y="334"/>
                      <a:pt x="168" y="327"/>
                      <a:pt x="175" y="331"/>
                    </a:cubicBezTo>
                    <a:cubicBezTo>
                      <a:pt x="182" y="334"/>
                      <a:pt x="184" y="329"/>
                      <a:pt x="192" y="323"/>
                    </a:cubicBezTo>
                    <a:cubicBezTo>
                      <a:pt x="200" y="318"/>
                      <a:pt x="208" y="327"/>
                      <a:pt x="214" y="327"/>
                    </a:cubicBezTo>
                    <a:cubicBezTo>
                      <a:pt x="221" y="327"/>
                      <a:pt x="230" y="324"/>
                      <a:pt x="225" y="315"/>
                    </a:cubicBezTo>
                    <a:cubicBezTo>
                      <a:pt x="220" y="305"/>
                      <a:pt x="211" y="301"/>
                      <a:pt x="214" y="299"/>
                    </a:cubicBezTo>
                    <a:cubicBezTo>
                      <a:pt x="216" y="297"/>
                      <a:pt x="223" y="305"/>
                      <a:pt x="224" y="301"/>
                    </a:cubicBezTo>
                    <a:cubicBezTo>
                      <a:pt x="226" y="297"/>
                      <a:pt x="214" y="283"/>
                      <a:pt x="219" y="282"/>
                    </a:cubicBezTo>
                    <a:cubicBezTo>
                      <a:pt x="224" y="281"/>
                      <a:pt x="240" y="286"/>
                      <a:pt x="240" y="292"/>
                    </a:cubicBezTo>
                    <a:cubicBezTo>
                      <a:pt x="240" y="298"/>
                      <a:pt x="234" y="303"/>
                      <a:pt x="238" y="309"/>
                    </a:cubicBezTo>
                    <a:cubicBezTo>
                      <a:pt x="242" y="315"/>
                      <a:pt x="242" y="321"/>
                      <a:pt x="238" y="325"/>
                    </a:cubicBezTo>
                    <a:cubicBezTo>
                      <a:pt x="234" y="329"/>
                      <a:pt x="218" y="335"/>
                      <a:pt x="222" y="339"/>
                    </a:cubicBezTo>
                    <a:cubicBezTo>
                      <a:pt x="226" y="344"/>
                      <a:pt x="238" y="339"/>
                      <a:pt x="236" y="345"/>
                    </a:cubicBezTo>
                    <a:cubicBezTo>
                      <a:pt x="234" y="350"/>
                      <a:pt x="222" y="357"/>
                      <a:pt x="234" y="361"/>
                    </a:cubicBezTo>
                    <a:cubicBezTo>
                      <a:pt x="246" y="366"/>
                      <a:pt x="253" y="361"/>
                      <a:pt x="265" y="366"/>
                    </a:cubicBezTo>
                    <a:cubicBezTo>
                      <a:pt x="277" y="371"/>
                      <a:pt x="291" y="371"/>
                      <a:pt x="306" y="381"/>
                    </a:cubicBezTo>
                    <a:cubicBezTo>
                      <a:pt x="320" y="391"/>
                      <a:pt x="323" y="412"/>
                      <a:pt x="332" y="416"/>
                    </a:cubicBezTo>
                    <a:cubicBezTo>
                      <a:pt x="342" y="420"/>
                      <a:pt x="347" y="423"/>
                      <a:pt x="343" y="431"/>
                    </a:cubicBezTo>
                    <a:cubicBezTo>
                      <a:pt x="339" y="439"/>
                      <a:pt x="339" y="449"/>
                      <a:pt x="347" y="450"/>
                    </a:cubicBezTo>
                    <a:cubicBezTo>
                      <a:pt x="355" y="451"/>
                      <a:pt x="369" y="457"/>
                      <a:pt x="373" y="455"/>
                    </a:cubicBezTo>
                    <a:cubicBezTo>
                      <a:pt x="377" y="453"/>
                      <a:pt x="386" y="446"/>
                      <a:pt x="387" y="443"/>
                    </a:cubicBezTo>
                    <a:cubicBezTo>
                      <a:pt x="388" y="439"/>
                      <a:pt x="387" y="432"/>
                      <a:pt x="385" y="425"/>
                    </a:cubicBezTo>
                    <a:cubicBezTo>
                      <a:pt x="383" y="417"/>
                      <a:pt x="374" y="415"/>
                      <a:pt x="376" y="412"/>
                    </a:cubicBezTo>
                    <a:cubicBezTo>
                      <a:pt x="379" y="409"/>
                      <a:pt x="387" y="413"/>
                      <a:pt x="386" y="409"/>
                    </a:cubicBezTo>
                    <a:cubicBezTo>
                      <a:pt x="384" y="404"/>
                      <a:pt x="377" y="397"/>
                      <a:pt x="382" y="399"/>
                    </a:cubicBezTo>
                    <a:cubicBezTo>
                      <a:pt x="386" y="400"/>
                      <a:pt x="393" y="401"/>
                      <a:pt x="393" y="405"/>
                    </a:cubicBezTo>
                    <a:cubicBezTo>
                      <a:pt x="393" y="409"/>
                      <a:pt x="395" y="424"/>
                      <a:pt x="398" y="429"/>
                    </a:cubicBezTo>
                    <a:cubicBezTo>
                      <a:pt x="400" y="435"/>
                      <a:pt x="408" y="445"/>
                      <a:pt x="405" y="448"/>
                    </a:cubicBezTo>
                    <a:cubicBezTo>
                      <a:pt x="402" y="451"/>
                      <a:pt x="400" y="459"/>
                      <a:pt x="397" y="460"/>
                    </a:cubicBezTo>
                    <a:cubicBezTo>
                      <a:pt x="394" y="461"/>
                      <a:pt x="390" y="469"/>
                      <a:pt x="383" y="467"/>
                    </a:cubicBezTo>
                    <a:cubicBezTo>
                      <a:pt x="376" y="464"/>
                      <a:pt x="370" y="465"/>
                      <a:pt x="372" y="469"/>
                    </a:cubicBezTo>
                    <a:cubicBezTo>
                      <a:pt x="373" y="474"/>
                      <a:pt x="380" y="474"/>
                      <a:pt x="378" y="479"/>
                    </a:cubicBezTo>
                    <a:cubicBezTo>
                      <a:pt x="376" y="485"/>
                      <a:pt x="380" y="489"/>
                      <a:pt x="383" y="487"/>
                    </a:cubicBezTo>
                    <a:cubicBezTo>
                      <a:pt x="386" y="484"/>
                      <a:pt x="394" y="468"/>
                      <a:pt x="400" y="469"/>
                    </a:cubicBezTo>
                    <a:cubicBezTo>
                      <a:pt x="405" y="469"/>
                      <a:pt x="412" y="470"/>
                      <a:pt x="416" y="467"/>
                    </a:cubicBezTo>
                    <a:cubicBezTo>
                      <a:pt x="419" y="465"/>
                      <a:pt x="425" y="464"/>
                      <a:pt x="422" y="455"/>
                    </a:cubicBezTo>
                    <a:cubicBezTo>
                      <a:pt x="418" y="447"/>
                      <a:pt x="411" y="438"/>
                      <a:pt x="415" y="438"/>
                    </a:cubicBezTo>
                    <a:cubicBezTo>
                      <a:pt x="419" y="438"/>
                      <a:pt x="427" y="443"/>
                      <a:pt x="428" y="449"/>
                    </a:cubicBezTo>
                    <a:cubicBezTo>
                      <a:pt x="428" y="455"/>
                      <a:pt x="440" y="473"/>
                      <a:pt x="445" y="474"/>
                    </a:cubicBezTo>
                    <a:cubicBezTo>
                      <a:pt x="450" y="475"/>
                      <a:pt x="452" y="484"/>
                      <a:pt x="458" y="489"/>
                    </a:cubicBezTo>
                    <a:cubicBezTo>
                      <a:pt x="463" y="493"/>
                      <a:pt x="476" y="512"/>
                      <a:pt x="478" y="506"/>
                    </a:cubicBezTo>
                    <a:cubicBezTo>
                      <a:pt x="480" y="500"/>
                      <a:pt x="468" y="484"/>
                      <a:pt x="474" y="478"/>
                    </a:cubicBezTo>
                    <a:cubicBezTo>
                      <a:pt x="480" y="472"/>
                      <a:pt x="480" y="472"/>
                      <a:pt x="480" y="462"/>
                    </a:cubicBezTo>
                    <a:cubicBezTo>
                      <a:pt x="479" y="452"/>
                      <a:pt x="468" y="445"/>
                      <a:pt x="478" y="442"/>
                    </a:cubicBezTo>
                    <a:cubicBezTo>
                      <a:pt x="488" y="439"/>
                      <a:pt x="501" y="460"/>
                      <a:pt x="500" y="453"/>
                    </a:cubicBezTo>
                    <a:cubicBezTo>
                      <a:pt x="500" y="447"/>
                      <a:pt x="489" y="437"/>
                      <a:pt x="498" y="435"/>
                    </a:cubicBezTo>
                    <a:cubicBezTo>
                      <a:pt x="506" y="433"/>
                      <a:pt x="526" y="441"/>
                      <a:pt x="527" y="433"/>
                    </a:cubicBezTo>
                    <a:cubicBezTo>
                      <a:pt x="528" y="424"/>
                      <a:pt x="535" y="422"/>
                      <a:pt x="533" y="415"/>
                    </a:cubicBezTo>
                    <a:cubicBezTo>
                      <a:pt x="531" y="407"/>
                      <a:pt x="514" y="421"/>
                      <a:pt x="512" y="409"/>
                    </a:cubicBezTo>
                    <a:cubicBezTo>
                      <a:pt x="511" y="398"/>
                      <a:pt x="508" y="393"/>
                      <a:pt x="514" y="395"/>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4" name="Freeform 75"/>
              <p:cNvSpPr>
                <a:spLocks/>
              </p:cNvSpPr>
              <p:nvPr/>
            </p:nvSpPr>
            <p:spPr bwMode="auto">
              <a:xfrm>
                <a:off x="6034088" y="5187950"/>
                <a:ext cx="392113" cy="811213"/>
              </a:xfrm>
              <a:custGeom>
                <a:avLst/>
                <a:gdLst/>
                <a:ahLst/>
                <a:cxnLst>
                  <a:cxn ang="0">
                    <a:pos x="148" y="241"/>
                  </a:cxn>
                  <a:cxn ang="0">
                    <a:pos x="134" y="212"/>
                  </a:cxn>
                  <a:cxn ang="0">
                    <a:pos x="120" y="186"/>
                  </a:cxn>
                  <a:cxn ang="0">
                    <a:pos x="110" y="159"/>
                  </a:cxn>
                  <a:cxn ang="0">
                    <a:pos x="108" y="130"/>
                  </a:cxn>
                  <a:cxn ang="0">
                    <a:pos x="127" y="107"/>
                  </a:cxn>
                  <a:cxn ang="0">
                    <a:pos x="138" y="84"/>
                  </a:cxn>
                  <a:cxn ang="0">
                    <a:pos x="136" y="83"/>
                  </a:cxn>
                  <a:cxn ang="0">
                    <a:pos x="116" y="70"/>
                  </a:cxn>
                  <a:cxn ang="0">
                    <a:pos x="69" y="70"/>
                  </a:cxn>
                  <a:cxn ang="0">
                    <a:pos x="79" y="29"/>
                  </a:cxn>
                  <a:cxn ang="0">
                    <a:pos x="78" y="15"/>
                  </a:cxn>
                  <a:cxn ang="0">
                    <a:pos x="50" y="15"/>
                  </a:cxn>
                  <a:cxn ang="0">
                    <a:pos x="0" y="0"/>
                  </a:cxn>
                  <a:cxn ang="0">
                    <a:pos x="6" y="80"/>
                  </a:cxn>
                  <a:cxn ang="0">
                    <a:pos x="21" y="102"/>
                  </a:cxn>
                  <a:cxn ang="0">
                    <a:pos x="23" y="107"/>
                  </a:cxn>
                  <a:cxn ang="0">
                    <a:pos x="56" y="124"/>
                  </a:cxn>
                  <a:cxn ang="0">
                    <a:pos x="63" y="139"/>
                  </a:cxn>
                  <a:cxn ang="0">
                    <a:pos x="69" y="155"/>
                  </a:cxn>
                  <a:cxn ang="0">
                    <a:pos x="66" y="173"/>
                  </a:cxn>
                  <a:cxn ang="0">
                    <a:pos x="56" y="183"/>
                  </a:cxn>
                  <a:cxn ang="0">
                    <a:pos x="44" y="201"/>
                  </a:cxn>
                  <a:cxn ang="0">
                    <a:pos x="66" y="214"/>
                  </a:cxn>
                  <a:cxn ang="0">
                    <a:pos x="62" y="242"/>
                  </a:cxn>
                  <a:cxn ang="0">
                    <a:pos x="67" y="260"/>
                  </a:cxn>
                  <a:cxn ang="0">
                    <a:pos x="56" y="278"/>
                  </a:cxn>
                  <a:cxn ang="0">
                    <a:pos x="62" y="282"/>
                  </a:cxn>
                  <a:cxn ang="0">
                    <a:pos x="68" y="297"/>
                  </a:cxn>
                  <a:cxn ang="0">
                    <a:pos x="80" y="287"/>
                  </a:cxn>
                  <a:cxn ang="0">
                    <a:pos x="96" y="294"/>
                  </a:cxn>
                  <a:cxn ang="0">
                    <a:pos x="104" y="288"/>
                  </a:cxn>
                  <a:cxn ang="0">
                    <a:pos x="113" y="282"/>
                  </a:cxn>
                  <a:cxn ang="0">
                    <a:pos x="119" y="292"/>
                  </a:cxn>
                  <a:cxn ang="0">
                    <a:pos x="109" y="296"/>
                  </a:cxn>
                  <a:cxn ang="0">
                    <a:pos x="112" y="306"/>
                  </a:cxn>
                  <a:cxn ang="0">
                    <a:pos x="91" y="305"/>
                  </a:cxn>
                  <a:cxn ang="0">
                    <a:pos x="90" y="317"/>
                  </a:cxn>
                  <a:cxn ang="0">
                    <a:pos x="97" y="328"/>
                  </a:cxn>
                  <a:cxn ang="0">
                    <a:pos x="105" y="314"/>
                  </a:cxn>
                  <a:cxn ang="0">
                    <a:pos x="118" y="316"/>
                  </a:cxn>
                  <a:cxn ang="0">
                    <a:pos x="134" y="306"/>
                  </a:cxn>
                  <a:cxn ang="0">
                    <a:pos x="147" y="298"/>
                  </a:cxn>
                  <a:cxn ang="0">
                    <a:pos x="151" y="296"/>
                  </a:cxn>
                  <a:cxn ang="0">
                    <a:pos x="156" y="270"/>
                  </a:cxn>
                  <a:cxn ang="0">
                    <a:pos x="148" y="241"/>
                  </a:cxn>
                </a:cxnLst>
                <a:rect l="0" t="0" r="r" b="b"/>
                <a:pathLst>
                  <a:path w="159" h="329">
                    <a:moveTo>
                      <a:pt x="148" y="241"/>
                    </a:moveTo>
                    <a:cubicBezTo>
                      <a:pt x="140" y="234"/>
                      <a:pt x="142" y="221"/>
                      <a:pt x="134" y="212"/>
                    </a:cubicBezTo>
                    <a:cubicBezTo>
                      <a:pt x="125" y="204"/>
                      <a:pt x="128" y="194"/>
                      <a:pt x="120" y="186"/>
                    </a:cubicBezTo>
                    <a:cubicBezTo>
                      <a:pt x="112" y="178"/>
                      <a:pt x="109" y="164"/>
                      <a:pt x="110" y="159"/>
                    </a:cubicBezTo>
                    <a:cubicBezTo>
                      <a:pt x="112" y="154"/>
                      <a:pt x="106" y="142"/>
                      <a:pt x="108" y="130"/>
                    </a:cubicBezTo>
                    <a:cubicBezTo>
                      <a:pt x="109" y="118"/>
                      <a:pt x="124" y="114"/>
                      <a:pt x="127" y="107"/>
                    </a:cubicBezTo>
                    <a:cubicBezTo>
                      <a:pt x="129" y="102"/>
                      <a:pt x="134" y="93"/>
                      <a:pt x="138" y="84"/>
                    </a:cubicBezTo>
                    <a:cubicBezTo>
                      <a:pt x="138" y="84"/>
                      <a:pt x="137" y="84"/>
                      <a:pt x="136" y="83"/>
                    </a:cubicBezTo>
                    <a:cubicBezTo>
                      <a:pt x="131" y="78"/>
                      <a:pt x="122" y="70"/>
                      <a:pt x="116" y="70"/>
                    </a:cubicBezTo>
                    <a:cubicBezTo>
                      <a:pt x="110" y="70"/>
                      <a:pt x="69" y="93"/>
                      <a:pt x="69" y="70"/>
                    </a:cubicBezTo>
                    <a:cubicBezTo>
                      <a:pt x="69" y="46"/>
                      <a:pt x="84" y="48"/>
                      <a:pt x="79" y="29"/>
                    </a:cubicBezTo>
                    <a:cubicBezTo>
                      <a:pt x="78" y="26"/>
                      <a:pt x="78" y="21"/>
                      <a:pt x="78" y="15"/>
                    </a:cubicBezTo>
                    <a:cubicBezTo>
                      <a:pt x="67" y="18"/>
                      <a:pt x="57" y="19"/>
                      <a:pt x="50" y="15"/>
                    </a:cubicBezTo>
                    <a:cubicBezTo>
                      <a:pt x="35" y="8"/>
                      <a:pt x="16" y="4"/>
                      <a:pt x="0" y="0"/>
                    </a:cubicBezTo>
                    <a:cubicBezTo>
                      <a:pt x="2" y="32"/>
                      <a:pt x="6" y="77"/>
                      <a:pt x="6" y="80"/>
                    </a:cubicBezTo>
                    <a:cubicBezTo>
                      <a:pt x="6" y="84"/>
                      <a:pt x="19" y="93"/>
                      <a:pt x="21" y="102"/>
                    </a:cubicBezTo>
                    <a:cubicBezTo>
                      <a:pt x="21" y="103"/>
                      <a:pt x="22" y="105"/>
                      <a:pt x="23" y="107"/>
                    </a:cubicBezTo>
                    <a:cubicBezTo>
                      <a:pt x="31" y="107"/>
                      <a:pt x="50" y="119"/>
                      <a:pt x="56" y="124"/>
                    </a:cubicBezTo>
                    <a:cubicBezTo>
                      <a:pt x="62" y="130"/>
                      <a:pt x="63" y="132"/>
                      <a:pt x="63" y="139"/>
                    </a:cubicBezTo>
                    <a:cubicBezTo>
                      <a:pt x="63" y="146"/>
                      <a:pt x="71" y="146"/>
                      <a:pt x="69" y="155"/>
                    </a:cubicBezTo>
                    <a:cubicBezTo>
                      <a:pt x="67" y="164"/>
                      <a:pt x="60" y="167"/>
                      <a:pt x="66" y="173"/>
                    </a:cubicBezTo>
                    <a:cubicBezTo>
                      <a:pt x="71" y="179"/>
                      <a:pt x="64" y="182"/>
                      <a:pt x="56" y="183"/>
                    </a:cubicBezTo>
                    <a:cubicBezTo>
                      <a:pt x="48" y="184"/>
                      <a:pt x="41" y="195"/>
                      <a:pt x="44" y="201"/>
                    </a:cubicBezTo>
                    <a:cubicBezTo>
                      <a:pt x="55" y="206"/>
                      <a:pt x="65" y="211"/>
                      <a:pt x="66" y="214"/>
                    </a:cubicBezTo>
                    <a:cubicBezTo>
                      <a:pt x="68" y="219"/>
                      <a:pt x="66" y="234"/>
                      <a:pt x="62" y="242"/>
                    </a:cubicBezTo>
                    <a:cubicBezTo>
                      <a:pt x="58" y="250"/>
                      <a:pt x="67" y="252"/>
                      <a:pt x="67" y="260"/>
                    </a:cubicBezTo>
                    <a:cubicBezTo>
                      <a:pt x="67" y="265"/>
                      <a:pt x="61" y="272"/>
                      <a:pt x="56" y="278"/>
                    </a:cubicBezTo>
                    <a:cubicBezTo>
                      <a:pt x="59" y="279"/>
                      <a:pt x="62" y="281"/>
                      <a:pt x="62" y="282"/>
                    </a:cubicBezTo>
                    <a:cubicBezTo>
                      <a:pt x="62" y="286"/>
                      <a:pt x="62" y="298"/>
                      <a:pt x="68" y="297"/>
                    </a:cubicBezTo>
                    <a:cubicBezTo>
                      <a:pt x="74" y="296"/>
                      <a:pt x="70" y="288"/>
                      <a:pt x="80" y="287"/>
                    </a:cubicBezTo>
                    <a:cubicBezTo>
                      <a:pt x="91" y="286"/>
                      <a:pt x="92" y="295"/>
                      <a:pt x="96" y="294"/>
                    </a:cubicBezTo>
                    <a:cubicBezTo>
                      <a:pt x="100" y="294"/>
                      <a:pt x="100" y="288"/>
                      <a:pt x="104" y="288"/>
                    </a:cubicBezTo>
                    <a:cubicBezTo>
                      <a:pt x="109" y="288"/>
                      <a:pt x="113" y="282"/>
                      <a:pt x="113" y="282"/>
                    </a:cubicBezTo>
                    <a:cubicBezTo>
                      <a:pt x="113" y="282"/>
                      <a:pt x="124" y="291"/>
                      <a:pt x="119" y="292"/>
                    </a:cubicBezTo>
                    <a:cubicBezTo>
                      <a:pt x="114" y="294"/>
                      <a:pt x="110" y="294"/>
                      <a:pt x="109" y="296"/>
                    </a:cubicBezTo>
                    <a:cubicBezTo>
                      <a:pt x="108" y="299"/>
                      <a:pt x="116" y="306"/>
                      <a:pt x="112" y="306"/>
                    </a:cubicBezTo>
                    <a:cubicBezTo>
                      <a:pt x="107" y="306"/>
                      <a:pt x="95" y="301"/>
                      <a:pt x="91" y="305"/>
                    </a:cubicBezTo>
                    <a:cubicBezTo>
                      <a:pt x="87" y="309"/>
                      <a:pt x="85" y="314"/>
                      <a:pt x="90" y="317"/>
                    </a:cubicBezTo>
                    <a:cubicBezTo>
                      <a:pt x="94" y="320"/>
                      <a:pt x="91" y="329"/>
                      <a:pt x="97" y="328"/>
                    </a:cubicBezTo>
                    <a:cubicBezTo>
                      <a:pt x="103" y="326"/>
                      <a:pt x="98" y="314"/>
                      <a:pt x="105" y="314"/>
                    </a:cubicBezTo>
                    <a:cubicBezTo>
                      <a:pt x="112" y="314"/>
                      <a:pt x="117" y="322"/>
                      <a:pt x="118" y="316"/>
                    </a:cubicBezTo>
                    <a:cubicBezTo>
                      <a:pt x="120" y="311"/>
                      <a:pt x="126" y="304"/>
                      <a:pt x="134" y="306"/>
                    </a:cubicBezTo>
                    <a:cubicBezTo>
                      <a:pt x="142" y="307"/>
                      <a:pt x="144" y="301"/>
                      <a:pt x="147" y="298"/>
                    </a:cubicBezTo>
                    <a:cubicBezTo>
                      <a:pt x="148" y="298"/>
                      <a:pt x="149" y="297"/>
                      <a:pt x="151" y="296"/>
                    </a:cubicBezTo>
                    <a:cubicBezTo>
                      <a:pt x="152" y="286"/>
                      <a:pt x="154" y="275"/>
                      <a:pt x="156" y="270"/>
                    </a:cubicBezTo>
                    <a:cubicBezTo>
                      <a:pt x="159" y="258"/>
                      <a:pt x="156" y="248"/>
                      <a:pt x="148" y="241"/>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5" name="Freeform 77"/>
              <p:cNvSpPr>
                <a:spLocks/>
              </p:cNvSpPr>
              <p:nvPr/>
            </p:nvSpPr>
            <p:spPr bwMode="auto">
              <a:xfrm>
                <a:off x="6332538" y="5192713"/>
                <a:ext cx="836613" cy="530225"/>
              </a:xfrm>
              <a:custGeom>
                <a:avLst/>
                <a:gdLst/>
                <a:ahLst/>
                <a:cxnLst>
                  <a:cxn ang="0">
                    <a:pos x="309" y="118"/>
                  </a:cxn>
                  <a:cxn ang="0">
                    <a:pos x="327" y="103"/>
                  </a:cxn>
                  <a:cxn ang="0">
                    <a:pos x="332" y="80"/>
                  </a:cxn>
                  <a:cxn ang="0">
                    <a:pos x="329" y="70"/>
                  </a:cxn>
                  <a:cxn ang="0">
                    <a:pos x="307" y="55"/>
                  </a:cxn>
                  <a:cxn ang="0">
                    <a:pos x="307" y="32"/>
                  </a:cxn>
                  <a:cxn ang="0">
                    <a:pos x="271" y="28"/>
                  </a:cxn>
                  <a:cxn ang="0">
                    <a:pos x="269" y="6"/>
                  </a:cxn>
                  <a:cxn ang="0">
                    <a:pos x="230" y="19"/>
                  </a:cxn>
                  <a:cxn ang="0">
                    <a:pos x="219" y="67"/>
                  </a:cxn>
                  <a:cxn ang="0">
                    <a:pos x="175" y="96"/>
                  </a:cxn>
                  <a:cxn ang="0">
                    <a:pos x="157" y="50"/>
                  </a:cxn>
                  <a:cxn ang="0">
                    <a:pos x="89" y="24"/>
                  </a:cxn>
                  <a:cxn ang="0">
                    <a:pos x="61" y="26"/>
                  </a:cxn>
                  <a:cxn ang="0">
                    <a:pos x="35" y="27"/>
                  </a:cxn>
                  <a:cxn ang="0">
                    <a:pos x="4" y="50"/>
                  </a:cxn>
                  <a:cxn ang="0">
                    <a:pos x="67" y="83"/>
                  </a:cxn>
                  <a:cxn ang="0">
                    <a:pos x="63" y="102"/>
                  </a:cxn>
                  <a:cxn ang="0">
                    <a:pos x="117" y="135"/>
                  </a:cxn>
                  <a:cxn ang="0">
                    <a:pos x="167" y="162"/>
                  </a:cxn>
                  <a:cxn ang="0">
                    <a:pos x="202" y="194"/>
                  </a:cxn>
                  <a:cxn ang="0">
                    <a:pos x="250" y="215"/>
                  </a:cxn>
                  <a:cxn ang="0">
                    <a:pos x="241" y="202"/>
                  </a:cxn>
                  <a:cxn ang="0">
                    <a:pos x="198" y="179"/>
                  </a:cxn>
                  <a:cxn ang="0">
                    <a:pos x="199" y="163"/>
                  </a:cxn>
                  <a:cxn ang="0">
                    <a:pos x="216" y="168"/>
                  </a:cxn>
                  <a:cxn ang="0">
                    <a:pos x="243" y="168"/>
                  </a:cxn>
                  <a:cxn ang="0">
                    <a:pos x="267" y="168"/>
                  </a:cxn>
                  <a:cxn ang="0">
                    <a:pos x="281" y="172"/>
                  </a:cxn>
                  <a:cxn ang="0">
                    <a:pos x="303" y="168"/>
                  </a:cxn>
                  <a:cxn ang="0">
                    <a:pos x="309" y="136"/>
                  </a:cxn>
                  <a:cxn ang="0">
                    <a:pos x="323" y="136"/>
                  </a:cxn>
                  <a:cxn ang="0">
                    <a:pos x="329" y="122"/>
                  </a:cxn>
                </a:cxnLst>
                <a:rect l="0" t="0" r="r" b="b"/>
                <a:pathLst>
                  <a:path w="340" h="215">
                    <a:moveTo>
                      <a:pt x="329" y="122"/>
                    </a:moveTo>
                    <a:cubicBezTo>
                      <a:pt x="332" y="118"/>
                      <a:pt x="310" y="123"/>
                      <a:pt x="309" y="118"/>
                    </a:cubicBezTo>
                    <a:cubicBezTo>
                      <a:pt x="307" y="112"/>
                      <a:pt x="321" y="116"/>
                      <a:pt x="322" y="111"/>
                    </a:cubicBezTo>
                    <a:cubicBezTo>
                      <a:pt x="323" y="106"/>
                      <a:pt x="323" y="104"/>
                      <a:pt x="327" y="103"/>
                    </a:cubicBezTo>
                    <a:cubicBezTo>
                      <a:pt x="330" y="102"/>
                      <a:pt x="328" y="97"/>
                      <a:pt x="332" y="93"/>
                    </a:cubicBezTo>
                    <a:cubicBezTo>
                      <a:pt x="336" y="89"/>
                      <a:pt x="340" y="83"/>
                      <a:pt x="332" y="80"/>
                    </a:cubicBezTo>
                    <a:cubicBezTo>
                      <a:pt x="324" y="76"/>
                      <a:pt x="308" y="82"/>
                      <a:pt x="307" y="76"/>
                    </a:cubicBezTo>
                    <a:cubicBezTo>
                      <a:pt x="307" y="69"/>
                      <a:pt x="327" y="75"/>
                      <a:pt x="329" y="70"/>
                    </a:cubicBezTo>
                    <a:cubicBezTo>
                      <a:pt x="331" y="66"/>
                      <a:pt x="325" y="60"/>
                      <a:pt x="322" y="55"/>
                    </a:cubicBezTo>
                    <a:cubicBezTo>
                      <a:pt x="319" y="50"/>
                      <a:pt x="307" y="64"/>
                      <a:pt x="307" y="55"/>
                    </a:cubicBezTo>
                    <a:cubicBezTo>
                      <a:pt x="307" y="46"/>
                      <a:pt x="321" y="56"/>
                      <a:pt x="319" y="43"/>
                    </a:cubicBezTo>
                    <a:cubicBezTo>
                      <a:pt x="318" y="30"/>
                      <a:pt x="311" y="38"/>
                      <a:pt x="307" y="32"/>
                    </a:cubicBezTo>
                    <a:cubicBezTo>
                      <a:pt x="303" y="27"/>
                      <a:pt x="293" y="47"/>
                      <a:pt x="286" y="39"/>
                    </a:cubicBezTo>
                    <a:cubicBezTo>
                      <a:pt x="279" y="31"/>
                      <a:pt x="271" y="34"/>
                      <a:pt x="271" y="28"/>
                    </a:cubicBezTo>
                    <a:cubicBezTo>
                      <a:pt x="271" y="21"/>
                      <a:pt x="284" y="21"/>
                      <a:pt x="284" y="14"/>
                    </a:cubicBezTo>
                    <a:cubicBezTo>
                      <a:pt x="284" y="8"/>
                      <a:pt x="273" y="12"/>
                      <a:pt x="269" y="6"/>
                    </a:cubicBezTo>
                    <a:cubicBezTo>
                      <a:pt x="265" y="0"/>
                      <a:pt x="262" y="0"/>
                      <a:pt x="256" y="2"/>
                    </a:cubicBezTo>
                    <a:cubicBezTo>
                      <a:pt x="250" y="4"/>
                      <a:pt x="235" y="10"/>
                      <a:pt x="230" y="19"/>
                    </a:cubicBezTo>
                    <a:cubicBezTo>
                      <a:pt x="225" y="28"/>
                      <a:pt x="227" y="38"/>
                      <a:pt x="222" y="47"/>
                    </a:cubicBezTo>
                    <a:cubicBezTo>
                      <a:pt x="217" y="56"/>
                      <a:pt x="223" y="60"/>
                      <a:pt x="219" y="67"/>
                    </a:cubicBezTo>
                    <a:cubicBezTo>
                      <a:pt x="215" y="74"/>
                      <a:pt x="220" y="77"/>
                      <a:pt x="214" y="83"/>
                    </a:cubicBezTo>
                    <a:cubicBezTo>
                      <a:pt x="208" y="89"/>
                      <a:pt x="189" y="107"/>
                      <a:pt x="175" y="96"/>
                    </a:cubicBezTo>
                    <a:cubicBezTo>
                      <a:pt x="160" y="86"/>
                      <a:pt x="157" y="78"/>
                      <a:pt x="149" y="73"/>
                    </a:cubicBezTo>
                    <a:cubicBezTo>
                      <a:pt x="142" y="68"/>
                      <a:pt x="167" y="56"/>
                      <a:pt x="157" y="50"/>
                    </a:cubicBezTo>
                    <a:cubicBezTo>
                      <a:pt x="147" y="44"/>
                      <a:pt x="117" y="68"/>
                      <a:pt x="106" y="53"/>
                    </a:cubicBezTo>
                    <a:cubicBezTo>
                      <a:pt x="96" y="40"/>
                      <a:pt x="86" y="32"/>
                      <a:pt x="89" y="24"/>
                    </a:cubicBezTo>
                    <a:cubicBezTo>
                      <a:pt x="85" y="26"/>
                      <a:pt x="80" y="29"/>
                      <a:pt x="77" y="29"/>
                    </a:cubicBezTo>
                    <a:cubicBezTo>
                      <a:pt x="70" y="30"/>
                      <a:pt x="67" y="26"/>
                      <a:pt x="61" y="26"/>
                    </a:cubicBezTo>
                    <a:cubicBezTo>
                      <a:pt x="55" y="26"/>
                      <a:pt x="55" y="31"/>
                      <a:pt x="47" y="32"/>
                    </a:cubicBezTo>
                    <a:cubicBezTo>
                      <a:pt x="39" y="32"/>
                      <a:pt x="43" y="25"/>
                      <a:pt x="35" y="27"/>
                    </a:cubicBezTo>
                    <a:cubicBezTo>
                      <a:pt x="27" y="29"/>
                      <a:pt x="15" y="34"/>
                      <a:pt x="10" y="34"/>
                    </a:cubicBezTo>
                    <a:cubicBezTo>
                      <a:pt x="5" y="34"/>
                      <a:pt x="0" y="45"/>
                      <a:pt x="4" y="50"/>
                    </a:cubicBezTo>
                    <a:cubicBezTo>
                      <a:pt x="8" y="54"/>
                      <a:pt x="38" y="65"/>
                      <a:pt x="45" y="65"/>
                    </a:cubicBezTo>
                    <a:cubicBezTo>
                      <a:pt x="51" y="65"/>
                      <a:pt x="61" y="72"/>
                      <a:pt x="67" y="83"/>
                    </a:cubicBezTo>
                    <a:cubicBezTo>
                      <a:pt x="70" y="89"/>
                      <a:pt x="65" y="94"/>
                      <a:pt x="60" y="98"/>
                    </a:cubicBezTo>
                    <a:cubicBezTo>
                      <a:pt x="61" y="99"/>
                      <a:pt x="62" y="100"/>
                      <a:pt x="63" y="102"/>
                    </a:cubicBezTo>
                    <a:cubicBezTo>
                      <a:pt x="70" y="110"/>
                      <a:pt x="79" y="128"/>
                      <a:pt x="85" y="135"/>
                    </a:cubicBezTo>
                    <a:cubicBezTo>
                      <a:pt x="91" y="142"/>
                      <a:pt x="107" y="130"/>
                      <a:pt x="117" y="135"/>
                    </a:cubicBezTo>
                    <a:cubicBezTo>
                      <a:pt x="127" y="140"/>
                      <a:pt x="124" y="154"/>
                      <a:pt x="132" y="158"/>
                    </a:cubicBezTo>
                    <a:cubicBezTo>
                      <a:pt x="140" y="162"/>
                      <a:pt x="159" y="157"/>
                      <a:pt x="167" y="162"/>
                    </a:cubicBezTo>
                    <a:cubicBezTo>
                      <a:pt x="174" y="166"/>
                      <a:pt x="175" y="168"/>
                      <a:pt x="179" y="177"/>
                    </a:cubicBezTo>
                    <a:cubicBezTo>
                      <a:pt x="182" y="186"/>
                      <a:pt x="196" y="186"/>
                      <a:pt x="202" y="194"/>
                    </a:cubicBezTo>
                    <a:cubicBezTo>
                      <a:pt x="208" y="202"/>
                      <a:pt x="225" y="208"/>
                      <a:pt x="235" y="210"/>
                    </a:cubicBezTo>
                    <a:cubicBezTo>
                      <a:pt x="238" y="210"/>
                      <a:pt x="243" y="212"/>
                      <a:pt x="250" y="215"/>
                    </a:cubicBezTo>
                    <a:cubicBezTo>
                      <a:pt x="251" y="215"/>
                      <a:pt x="251" y="214"/>
                      <a:pt x="251" y="212"/>
                    </a:cubicBezTo>
                    <a:cubicBezTo>
                      <a:pt x="251" y="206"/>
                      <a:pt x="245" y="210"/>
                      <a:pt x="241" y="202"/>
                    </a:cubicBezTo>
                    <a:cubicBezTo>
                      <a:pt x="237" y="195"/>
                      <a:pt x="215" y="196"/>
                      <a:pt x="218" y="191"/>
                    </a:cubicBezTo>
                    <a:cubicBezTo>
                      <a:pt x="221" y="186"/>
                      <a:pt x="198" y="182"/>
                      <a:pt x="198" y="179"/>
                    </a:cubicBezTo>
                    <a:cubicBezTo>
                      <a:pt x="198" y="176"/>
                      <a:pt x="183" y="167"/>
                      <a:pt x="187" y="164"/>
                    </a:cubicBezTo>
                    <a:cubicBezTo>
                      <a:pt x="191" y="162"/>
                      <a:pt x="197" y="166"/>
                      <a:pt x="199" y="163"/>
                    </a:cubicBezTo>
                    <a:cubicBezTo>
                      <a:pt x="201" y="160"/>
                      <a:pt x="196" y="153"/>
                      <a:pt x="201" y="152"/>
                    </a:cubicBezTo>
                    <a:cubicBezTo>
                      <a:pt x="207" y="152"/>
                      <a:pt x="209" y="168"/>
                      <a:pt x="216" y="168"/>
                    </a:cubicBezTo>
                    <a:cubicBezTo>
                      <a:pt x="223" y="169"/>
                      <a:pt x="215" y="160"/>
                      <a:pt x="227" y="163"/>
                    </a:cubicBezTo>
                    <a:cubicBezTo>
                      <a:pt x="238" y="166"/>
                      <a:pt x="240" y="170"/>
                      <a:pt x="243" y="168"/>
                    </a:cubicBezTo>
                    <a:cubicBezTo>
                      <a:pt x="247" y="167"/>
                      <a:pt x="251" y="162"/>
                      <a:pt x="255" y="163"/>
                    </a:cubicBezTo>
                    <a:cubicBezTo>
                      <a:pt x="259" y="164"/>
                      <a:pt x="263" y="173"/>
                      <a:pt x="267" y="168"/>
                    </a:cubicBezTo>
                    <a:cubicBezTo>
                      <a:pt x="271" y="164"/>
                      <a:pt x="263" y="148"/>
                      <a:pt x="268" y="151"/>
                    </a:cubicBezTo>
                    <a:cubicBezTo>
                      <a:pt x="273" y="154"/>
                      <a:pt x="275" y="176"/>
                      <a:pt x="281" y="172"/>
                    </a:cubicBezTo>
                    <a:cubicBezTo>
                      <a:pt x="287" y="167"/>
                      <a:pt x="287" y="155"/>
                      <a:pt x="290" y="157"/>
                    </a:cubicBezTo>
                    <a:cubicBezTo>
                      <a:pt x="293" y="159"/>
                      <a:pt x="299" y="171"/>
                      <a:pt x="303" y="168"/>
                    </a:cubicBezTo>
                    <a:cubicBezTo>
                      <a:pt x="306" y="164"/>
                      <a:pt x="293" y="150"/>
                      <a:pt x="297" y="145"/>
                    </a:cubicBezTo>
                    <a:cubicBezTo>
                      <a:pt x="302" y="140"/>
                      <a:pt x="308" y="133"/>
                      <a:pt x="309" y="136"/>
                    </a:cubicBezTo>
                    <a:cubicBezTo>
                      <a:pt x="309" y="140"/>
                      <a:pt x="307" y="154"/>
                      <a:pt x="310" y="154"/>
                    </a:cubicBezTo>
                    <a:cubicBezTo>
                      <a:pt x="313" y="153"/>
                      <a:pt x="316" y="134"/>
                      <a:pt x="323" y="136"/>
                    </a:cubicBezTo>
                    <a:cubicBezTo>
                      <a:pt x="331" y="137"/>
                      <a:pt x="337" y="141"/>
                      <a:pt x="337" y="136"/>
                    </a:cubicBezTo>
                    <a:cubicBezTo>
                      <a:pt x="337" y="130"/>
                      <a:pt x="327" y="126"/>
                      <a:pt x="329" y="122"/>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grpSp>
        <p:nvGrpSpPr>
          <p:cNvPr id="186" name="Group 185"/>
          <p:cNvGrpSpPr/>
          <p:nvPr/>
        </p:nvGrpSpPr>
        <p:grpSpPr>
          <a:xfrm>
            <a:off x="2164596" y="4096282"/>
            <a:ext cx="1309978" cy="1589957"/>
            <a:chOff x="1641475" y="4052888"/>
            <a:chExt cx="1609725" cy="1841500"/>
          </a:xfrm>
          <a:solidFill>
            <a:schemeClr val="accent5"/>
          </a:solidFill>
        </p:grpSpPr>
        <p:sp>
          <p:nvSpPr>
            <p:cNvPr id="187" name="Freeform 21"/>
            <p:cNvSpPr>
              <a:spLocks/>
            </p:cNvSpPr>
            <p:nvPr/>
          </p:nvSpPr>
          <p:spPr bwMode="auto">
            <a:xfrm>
              <a:off x="2581275" y="4052888"/>
              <a:ext cx="658813" cy="657225"/>
            </a:xfrm>
            <a:custGeom>
              <a:avLst/>
              <a:gdLst/>
              <a:ahLst/>
              <a:cxnLst>
                <a:cxn ang="0">
                  <a:pos x="32" y="259"/>
                </a:cxn>
                <a:cxn ang="0">
                  <a:pos x="174" y="259"/>
                </a:cxn>
                <a:cxn ang="0">
                  <a:pos x="174" y="234"/>
                </a:cxn>
                <a:cxn ang="0">
                  <a:pos x="248" y="234"/>
                </a:cxn>
                <a:cxn ang="0">
                  <a:pos x="249" y="232"/>
                </a:cxn>
                <a:cxn ang="0">
                  <a:pos x="255" y="220"/>
                </a:cxn>
                <a:cxn ang="0">
                  <a:pos x="252" y="211"/>
                </a:cxn>
                <a:cxn ang="0">
                  <a:pos x="258" y="203"/>
                </a:cxn>
                <a:cxn ang="0">
                  <a:pos x="267" y="189"/>
                </a:cxn>
                <a:cxn ang="0">
                  <a:pos x="261" y="173"/>
                </a:cxn>
                <a:cxn ang="0">
                  <a:pos x="261" y="0"/>
                </a:cxn>
                <a:cxn ang="0">
                  <a:pos x="199" y="0"/>
                </a:cxn>
                <a:cxn ang="0">
                  <a:pos x="199" y="4"/>
                </a:cxn>
                <a:cxn ang="0">
                  <a:pos x="152" y="4"/>
                </a:cxn>
                <a:cxn ang="0">
                  <a:pos x="152" y="11"/>
                </a:cxn>
                <a:cxn ang="0">
                  <a:pos x="78" y="11"/>
                </a:cxn>
                <a:cxn ang="0">
                  <a:pos x="78" y="171"/>
                </a:cxn>
                <a:cxn ang="0">
                  <a:pos x="0" y="171"/>
                </a:cxn>
                <a:cxn ang="0">
                  <a:pos x="0" y="267"/>
                </a:cxn>
                <a:cxn ang="0">
                  <a:pos x="32" y="267"/>
                </a:cxn>
                <a:cxn ang="0">
                  <a:pos x="32" y="259"/>
                </a:cxn>
              </a:cxnLst>
              <a:rect l="0" t="0" r="r" b="b"/>
              <a:pathLst>
                <a:path w="268" h="267">
                  <a:moveTo>
                    <a:pt x="32" y="259"/>
                  </a:moveTo>
                  <a:cubicBezTo>
                    <a:pt x="174" y="259"/>
                    <a:pt x="174" y="259"/>
                    <a:pt x="174" y="259"/>
                  </a:cubicBezTo>
                  <a:cubicBezTo>
                    <a:pt x="174" y="234"/>
                    <a:pt x="174" y="234"/>
                    <a:pt x="174" y="234"/>
                  </a:cubicBezTo>
                  <a:cubicBezTo>
                    <a:pt x="248" y="234"/>
                    <a:pt x="248" y="234"/>
                    <a:pt x="248" y="234"/>
                  </a:cubicBezTo>
                  <a:cubicBezTo>
                    <a:pt x="248" y="233"/>
                    <a:pt x="248" y="232"/>
                    <a:pt x="249" y="232"/>
                  </a:cubicBezTo>
                  <a:cubicBezTo>
                    <a:pt x="254" y="225"/>
                    <a:pt x="256" y="223"/>
                    <a:pt x="255" y="220"/>
                  </a:cubicBezTo>
                  <a:cubicBezTo>
                    <a:pt x="254" y="217"/>
                    <a:pt x="251" y="214"/>
                    <a:pt x="252" y="211"/>
                  </a:cubicBezTo>
                  <a:cubicBezTo>
                    <a:pt x="254" y="209"/>
                    <a:pt x="258" y="207"/>
                    <a:pt x="258" y="203"/>
                  </a:cubicBezTo>
                  <a:cubicBezTo>
                    <a:pt x="259" y="198"/>
                    <a:pt x="268" y="193"/>
                    <a:pt x="267" y="189"/>
                  </a:cubicBezTo>
                  <a:cubicBezTo>
                    <a:pt x="266" y="185"/>
                    <a:pt x="261" y="179"/>
                    <a:pt x="261" y="173"/>
                  </a:cubicBezTo>
                  <a:cubicBezTo>
                    <a:pt x="261" y="169"/>
                    <a:pt x="261" y="67"/>
                    <a:pt x="261" y="0"/>
                  </a:cubicBezTo>
                  <a:cubicBezTo>
                    <a:pt x="234" y="0"/>
                    <a:pt x="199" y="0"/>
                    <a:pt x="199" y="0"/>
                  </a:cubicBezTo>
                  <a:cubicBezTo>
                    <a:pt x="199" y="4"/>
                    <a:pt x="199" y="4"/>
                    <a:pt x="199" y="4"/>
                  </a:cubicBezTo>
                  <a:cubicBezTo>
                    <a:pt x="152" y="4"/>
                    <a:pt x="152" y="4"/>
                    <a:pt x="152" y="4"/>
                  </a:cubicBezTo>
                  <a:cubicBezTo>
                    <a:pt x="152" y="11"/>
                    <a:pt x="152" y="11"/>
                    <a:pt x="152" y="11"/>
                  </a:cubicBezTo>
                  <a:cubicBezTo>
                    <a:pt x="152" y="11"/>
                    <a:pt x="120" y="11"/>
                    <a:pt x="78" y="11"/>
                  </a:cubicBezTo>
                  <a:cubicBezTo>
                    <a:pt x="78" y="171"/>
                    <a:pt x="78" y="171"/>
                    <a:pt x="78" y="171"/>
                  </a:cubicBezTo>
                  <a:cubicBezTo>
                    <a:pt x="0" y="171"/>
                    <a:pt x="0" y="171"/>
                    <a:pt x="0" y="171"/>
                  </a:cubicBezTo>
                  <a:cubicBezTo>
                    <a:pt x="0" y="267"/>
                    <a:pt x="0" y="267"/>
                    <a:pt x="0" y="267"/>
                  </a:cubicBezTo>
                  <a:cubicBezTo>
                    <a:pt x="32" y="267"/>
                    <a:pt x="32" y="267"/>
                    <a:pt x="32" y="267"/>
                  </a:cubicBezTo>
                  <a:lnTo>
                    <a:pt x="32" y="259"/>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8" name="Freeform 22"/>
            <p:cNvSpPr>
              <a:spLocks/>
            </p:cNvSpPr>
            <p:nvPr/>
          </p:nvSpPr>
          <p:spPr bwMode="auto">
            <a:xfrm>
              <a:off x="2581275" y="4629150"/>
              <a:ext cx="669925" cy="622300"/>
            </a:xfrm>
            <a:custGeom>
              <a:avLst/>
              <a:gdLst/>
              <a:ahLst/>
              <a:cxnLst>
                <a:cxn ang="0">
                  <a:pos x="268" y="159"/>
                </a:cxn>
                <a:cxn ang="0">
                  <a:pos x="256" y="155"/>
                </a:cxn>
                <a:cxn ang="0">
                  <a:pos x="251" y="138"/>
                </a:cxn>
                <a:cxn ang="0">
                  <a:pos x="251" y="106"/>
                </a:cxn>
                <a:cxn ang="0">
                  <a:pos x="250" y="94"/>
                </a:cxn>
                <a:cxn ang="0">
                  <a:pos x="253" y="87"/>
                </a:cxn>
                <a:cxn ang="0">
                  <a:pos x="249" y="77"/>
                </a:cxn>
                <a:cxn ang="0">
                  <a:pos x="251" y="69"/>
                </a:cxn>
                <a:cxn ang="0">
                  <a:pos x="249" y="59"/>
                </a:cxn>
                <a:cxn ang="0">
                  <a:pos x="261" y="53"/>
                </a:cxn>
                <a:cxn ang="0">
                  <a:pos x="260" y="43"/>
                </a:cxn>
                <a:cxn ang="0">
                  <a:pos x="264" y="36"/>
                </a:cxn>
                <a:cxn ang="0">
                  <a:pos x="248" y="0"/>
                </a:cxn>
                <a:cxn ang="0">
                  <a:pos x="174" y="0"/>
                </a:cxn>
                <a:cxn ang="0">
                  <a:pos x="174" y="25"/>
                </a:cxn>
                <a:cxn ang="0">
                  <a:pos x="32" y="25"/>
                </a:cxn>
                <a:cxn ang="0">
                  <a:pos x="32" y="33"/>
                </a:cxn>
                <a:cxn ang="0">
                  <a:pos x="0" y="33"/>
                </a:cxn>
                <a:cxn ang="0">
                  <a:pos x="0" y="61"/>
                </a:cxn>
                <a:cxn ang="0">
                  <a:pos x="52" y="61"/>
                </a:cxn>
                <a:cxn ang="0">
                  <a:pos x="52" y="129"/>
                </a:cxn>
                <a:cxn ang="0">
                  <a:pos x="66" y="129"/>
                </a:cxn>
                <a:cxn ang="0">
                  <a:pos x="66" y="189"/>
                </a:cxn>
                <a:cxn ang="0">
                  <a:pos x="105" y="189"/>
                </a:cxn>
                <a:cxn ang="0">
                  <a:pos x="117" y="194"/>
                </a:cxn>
                <a:cxn ang="0">
                  <a:pos x="110" y="205"/>
                </a:cxn>
                <a:cxn ang="0">
                  <a:pos x="118" y="219"/>
                </a:cxn>
                <a:cxn ang="0">
                  <a:pos x="119" y="229"/>
                </a:cxn>
                <a:cxn ang="0">
                  <a:pos x="68" y="229"/>
                </a:cxn>
                <a:cxn ang="0">
                  <a:pos x="68" y="253"/>
                </a:cxn>
                <a:cxn ang="0">
                  <a:pos x="204" y="253"/>
                </a:cxn>
                <a:cxn ang="0">
                  <a:pos x="214" y="245"/>
                </a:cxn>
                <a:cxn ang="0">
                  <a:pos x="228" y="234"/>
                </a:cxn>
                <a:cxn ang="0">
                  <a:pos x="244" y="233"/>
                </a:cxn>
                <a:cxn ang="0">
                  <a:pos x="255" y="221"/>
                </a:cxn>
                <a:cxn ang="0">
                  <a:pos x="247" y="194"/>
                </a:cxn>
                <a:cxn ang="0">
                  <a:pos x="257" y="189"/>
                </a:cxn>
                <a:cxn ang="0">
                  <a:pos x="257" y="178"/>
                </a:cxn>
                <a:cxn ang="0">
                  <a:pos x="265" y="169"/>
                </a:cxn>
                <a:cxn ang="0">
                  <a:pos x="268" y="159"/>
                </a:cxn>
              </a:cxnLst>
              <a:rect l="0" t="0" r="r" b="b"/>
              <a:pathLst>
                <a:path w="272" h="253">
                  <a:moveTo>
                    <a:pt x="268" y="159"/>
                  </a:moveTo>
                  <a:cubicBezTo>
                    <a:pt x="264" y="152"/>
                    <a:pt x="261" y="166"/>
                    <a:pt x="256" y="155"/>
                  </a:cubicBezTo>
                  <a:cubicBezTo>
                    <a:pt x="251" y="144"/>
                    <a:pt x="249" y="147"/>
                    <a:pt x="251" y="138"/>
                  </a:cubicBezTo>
                  <a:cubicBezTo>
                    <a:pt x="252" y="129"/>
                    <a:pt x="251" y="114"/>
                    <a:pt x="251" y="106"/>
                  </a:cubicBezTo>
                  <a:cubicBezTo>
                    <a:pt x="251" y="99"/>
                    <a:pt x="248" y="98"/>
                    <a:pt x="250" y="94"/>
                  </a:cubicBezTo>
                  <a:cubicBezTo>
                    <a:pt x="252" y="89"/>
                    <a:pt x="254" y="91"/>
                    <a:pt x="253" y="87"/>
                  </a:cubicBezTo>
                  <a:cubicBezTo>
                    <a:pt x="253" y="82"/>
                    <a:pt x="250" y="80"/>
                    <a:pt x="249" y="77"/>
                  </a:cubicBezTo>
                  <a:cubicBezTo>
                    <a:pt x="247" y="73"/>
                    <a:pt x="253" y="76"/>
                    <a:pt x="251" y="69"/>
                  </a:cubicBezTo>
                  <a:cubicBezTo>
                    <a:pt x="250" y="61"/>
                    <a:pt x="244" y="62"/>
                    <a:pt x="249" y="59"/>
                  </a:cubicBezTo>
                  <a:cubicBezTo>
                    <a:pt x="254" y="56"/>
                    <a:pt x="262" y="57"/>
                    <a:pt x="261" y="53"/>
                  </a:cubicBezTo>
                  <a:cubicBezTo>
                    <a:pt x="260" y="49"/>
                    <a:pt x="258" y="45"/>
                    <a:pt x="260" y="43"/>
                  </a:cubicBezTo>
                  <a:cubicBezTo>
                    <a:pt x="261" y="40"/>
                    <a:pt x="266" y="40"/>
                    <a:pt x="264" y="36"/>
                  </a:cubicBezTo>
                  <a:cubicBezTo>
                    <a:pt x="261" y="32"/>
                    <a:pt x="246" y="9"/>
                    <a:pt x="248" y="0"/>
                  </a:cubicBezTo>
                  <a:cubicBezTo>
                    <a:pt x="174" y="0"/>
                    <a:pt x="174" y="0"/>
                    <a:pt x="174" y="0"/>
                  </a:cubicBezTo>
                  <a:cubicBezTo>
                    <a:pt x="174" y="25"/>
                    <a:pt x="174" y="25"/>
                    <a:pt x="174" y="25"/>
                  </a:cubicBezTo>
                  <a:cubicBezTo>
                    <a:pt x="32" y="25"/>
                    <a:pt x="32" y="25"/>
                    <a:pt x="32" y="25"/>
                  </a:cubicBezTo>
                  <a:cubicBezTo>
                    <a:pt x="32" y="33"/>
                    <a:pt x="32" y="33"/>
                    <a:pt x="32" y="33"/>
                  </a:cubicBezTo>
                  <a:cubicBezTo>
                    <a:pt x="0" y="33"/>
                    <a:pt x="0" y="33"/>
                    <a:pt x="0" y="33"/>
                  </a:cubicBezTo>
                  <a:cubicBezTo>
                    <a:pt x="0" y="61"/>
                    <a:pt x="0" y="61"/>
                    <a:pt x="0" y="61"/>
                  </a:cubicBezTo>
                  <a:cubicBezTo>
                    <a:pt x="52" y="61"/>
                    <a:pt x="52" y="61"/>
                    <a:pt x="52" y="61"/>
                  </a:cubicBezTo>
                  <a:cubicBezTo>
                    <a:pt x="52" y="129"/>
                    <a:pt x="52" y="129"/>
                    <a:pt x="52" y="129"/>
                  </a:cubicBezTo>
                  <a:cubicBezTo>
                    <a:pt x="66" y="129"/>
                    <a:pt x="66" y="129"/>
                    <a:pt x="66" y="129"/>
                  </a:cubicBezTo>
                  <a:cubicBezTo>
                    <a:pt x="66" y="189"/>
                    <a:pt x="66" y="189"/>
                    <a:pt x="66" y="189"/>
                  </a:cubicBezTo>
                  <a:cubicBezTo>
                    <a:pt x="66" y="189"/>
                    <a:pt x="101" y="189"/>
                    <a:pt x="105" y="189"/>
                  </a:cubicBezTo>
                  <a:cubicBezTo>
                    <a:pt x="109" y="189"/>
                    <a:pt x="112" y="189"/>
                    <a:pt x="117" y="194"/>
                  </a:cubicBezTo>
                  <a:cubicBezTo>
                    <a:pt x="122" y="198"/>
                    <a:pt x="112" y="199"/>
                    <a:pt x="110" y="205"/>
                  </a:cubicBezTo>
                  <a:cubicBezTo>
                    <a:pt x="107" y="210"/>
                    <a:pt x="113" y="213"/>
                    <a:pt x="118" y="219"/>
                  </a:cubicBezTo>
                  <a:cubicBezTo>
                    <a:pt x="123" y="225"/>
                    <a:pt x="122" y="229"/>
                    <a:pt x="119" y="229"/>
                  </a:cubicBezTo>
                  <a:cubicBezTo>
                    <a:pt x="116" y="229"/>
                    <a:pt x="68" y="229"/>
                    <a:pt x="68" y="229"/>
                  </a:cubicBezTo>
                  <a:cubicBezTo>
                    <a:pt x="68" y="253"/>
                    <a:pt x="68" y="253"/>
                    <a:pt x="68" y="253"/>
                  </a:cubicBezTo>
                  <a:cubicBezTo>
                    <a:pt x="204" y="253"/>
                    <a:pt x="204" y="253"/>
                    <a:pt x="204" y="253"/>
                  </a:cubicBezTo>
                  <a:cubicBezTo>
                    <a:pt x="209" y="249"/>
                    <a:pt x="212" y="246"/>
                    <a:pt x="214" y="245"/>
                  </a:cubicBezTo>
                  <a:cubicBezTo>
                    <a:pt x="220" y="243"/>
                    <a:pt x="223" y="240"/>
                    <a:pt x="228" y="234"/>
                  </a:cubicBezTo>
                  <a:cubicBezTo>
                    <a:pt x="234" y="228"/>
                    <a:pt x="237" y="239"/>
                    <a:pt x="244" y="233"/>
                  </a:cubicBezTo>
                  <a:cubicBezTo>
                    <a:pt x="251" y="228"/>
                    <a:pt x="245" y="222"/>
                    <a:pt x="255" y="221"/>
                  </a:cubicBezTo>
                  <a:cubicBezTo>
                    <a:pt x="249" y="208"/>
                    <a:pt x="245" y="197"/>
                    <a:pt x="247" y="194"/>
                  </a:cubicBezTo>
                  <a:cubicBezTo>
                    <a:pt x="250" y="190"/>
                    <a:pt x="256" y="194"/>
                    <a:pt x="257" y="189"/>
                  </a:cubicBezTo>
                  <a:cubicBezTo>
                    <a:pt x="259" y="184"/>
                    <a:pt x="255" y="181"/>
                    <a:pt x="257" y="178"/>
                  </a:cubicBezTo>
                  <a:cubicBezTo>
                    <a:pt x="259" y="175"/>
                    <a:pt x="265" y="175"/>
                    <a:pt x="265" y="169"/>
                  </a:cubicBezTo>
                  <a:cubicBezTo>
                    <a:pt x="265" y="163"/>
                    <a:pt x="272" y="166"/>
                    <a:pt x="268" y="159"/>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9" name="Freeform 23"/>
            <p:cNvSpPr>
              <a:spLocks/>
            </p:cNvSpPr>
            <p:nvPr/>
          </p:nvSpPr>
          <p:spPr bwMode="auto">
            <a:xfrm>
              <a:off x="1841500" y="4079875"/>
              <a:ext cx="931863" cy="661988"/>
            </a:xfrm>
            <a:custGeom>
              <a:avLst/>
              <a:gdLst/>
              <a:ahLst/>
              <a:cxnLst>
                <a:cxn ang="0">
                  <a:pos x="129" y="220"/>
                </a:cxn>
                <a:cxn ang="0">
                  <a:pos x="180" y="220"/>
                </a:cxn>
                <a:cxn ang="0">
                  <a:pos x="180" y="269"/>
                </a:cxn>
                <a:cxn ang="0">
                  <a:pos x="300" y="269"/>
                </a:cxn>
                <a:cxn ang="0">
                  <a:pos x="300" y="160"/>
                </a:cxn>
                <a:cxn ang="0">
                  <a:pos x="378" y="160"/>
                </a:cxn>
                <a:cxn ang="0">
                  <a:pos x="378" y="0"/>
                </a:cxn>
                <a:cxn ang="0">
                  <a:pos x="164" y="0"/>
                </a:cxn>
                <a:cxn ang="0">
                  <a:pos x="134" y="13"/>
                </a:cxn>
                <a:cxn ang="0">
                  <a:pos x="102" y="3"/>
                </a:cxn>
                <a:cxn ang="0">
                  <a:pos x="92" y="4"/>
                </a:cxn>
                <a:cxn ang="0">
                  <a:pos x="92" y="21"/>
                </a:cxn>
                <a:cxn ang="0">
                  <a:pos x="78" y="56"/>
                </a:cxn>
                <a:cxn ang="0">
                  <a:pos x="69" y="80"/>
                </a:cxn>
                <a:cxn ang="0">
                  <a:pos x="58" y="116"/>
                </a:cxn>
                <a:cxn ang="0">
                  <a:pos x="41" y="131"/>
                </a:cxn>
                <a:cxn ang="0">
                  <a:pos x="32" y="149"/>
                </a:cxn>
                <a:cxn ang="0">
                  <a:pos x="37" y="158"/>
                </a:cxn>
                <a:cxn ang="0">
                  <a:pos x="26" y="162"/>
                </a:cxn>
                <a:cxn ang="0">
                  <a:pos x="14" y="175"/>
                </a:cxn>
                <a:cxn ang="0">
                  <a:pos x="6" y="195"/>
                </a:cxn>
                <a:cxn ang="0">
                  <a:pos x="23" y="206"/>
                </a:cxn>
                <a:cxn ang="0">
                  <a:pos x="19" y="224"/>
                </a:cxn>
                <a:cxn ang="0">
                  <a:pos x="28" y="247"/>
                </a:cxn>
                <a:cxn ang="0">
                  <a:pos x="11" y="260"/>
                </a:cxn>
                <a:cxn ang="0">
                  <a:pos x="4" y="269"/>
                </a:cxn>
                <a:cxn ang="0">
                  <a:pos x="129" y="269"/>
                </a:cxn>
                <a:cxn ang="0">
                  <a:pos x="129" y="220"/>
                </a:cxn>
              </a:cxnLst>
              <a:rect l="0" t="0" r="r" b="b"/>
              <a:pathLst>
                <a:path w="378" h="269">
                  <a:moveTo>
                    <a:pt x="129" y="220"/>
                  </a:moveTo>
                  <a:cubicBezTo>
                    <a:pt x="180" y="220"/>
                    <a:pt x="180" y="220"/>
                    <a:pt x="180" y="220"/>
                  </a:cubicBezTo>
                  <a:cubicBezTo>
                    <a:pt x="180" y="269"/>
                    <a:pt x="180" y="269"/>
                    <a:pt x="180" y="269"/>
                  </a:cubicBezTo>
                  <a:cubicBezTo>
                    <a:pt x="300" y="269"/>
                    <a:pt x="300" y="269"/>
                    <a:pt x="300" y="269"/>
                  </a:cubicBezTo>
                  <a:cubicBezTo>
                    <a:pt x="300" y="160"/>
                    <a:pt x="300" y="160"/>
                    <a:pt x="300" y="160"/>
                  </a:cubicBezTo>
                  <a:cubicBezTo>
                    <a:pt x="378" y="160"/>
                    <a:pt x="378" y="160"/>
                    <a:pt x="378" y="160"/>
                  </a:cubicBezTo>
                  <a:cubicBezTo>
                    <a:pt x="378" y="0"/>
                    <a:pt x="378" y="0"/>
                    <a:pt x="378" y="0"/>
                  </a:cubicBezTo>
                  <a:cubicBezTo>
                    <a:pt x="295" y="0"/>
                    <a:pt x="172" y="0"/>
                    <a:pt x="164" y="0"/>
                  </a:cubicBezTo>
                  <a:cubicBezTo>
                    <a:pt x="152" y="0"/>
                    <a:pt x="148" y="10"/>
                    <a:pt x="134" y="13"/>
                  </a:cubicBezTo>
                  <a:cubicBezTo>
                    <a:pt x="120" y="16"/>
                    <a:pt x="115" y="7"/>
                    <a:pt x="102" y="3"/>
                  </a:cubicBezTo>
                  <a:cubicBezTo>
                    <a:pt x="99" y="2"/>
                    <a:pt x="95" y="3"/>
                    <a:pt x="92" y="4"/>
                  </a:cubicBezTo>
                  <a:cubicBezTo>
                    <a:pt x="92" y="10"/>
                    <a:pt x="92" y="17"/>
                    <a:pt x="92" y="21"/>
                  </a:cubicBezTo>
                  <a:cubicBezTo>
                    <a:pt x="91" y="35"/>
                    <a:pt x="82" y="47"/>
                    <a:pt x="78" y="56"/>
                  </a:cubicBezTo>
                  <a:cubicBezTo>
                    <a:pt x="74" y="65"/>
                    <a:pt x="69" y="74"/>
                    <a:pt x="69" y="80"/>
                  </a:cubicBezTo>
                  <a:cubicBezTo>
                    <a:pt x="69" y="87"/>
                    <a:pt x="63" y="112"/>
                    <a:pt x="58" y="116"/>
                  </a:cubicBezTo>
                  <a:cubicBezTo>
                    <a:pt x="53" y="119"/>
                    <a:pt x="45" y="126"/>
                    <a:pt x="41" y="131"/>
                  </a:cubicBezTo>
                  <a:cubicBezTo>
                    <a:pt x="37" y="137"/>
                    <a:pt x="32" y="146"/>
                    <a:pt x="32" y="149"/>
                  </a:cubicBezTo>
                  <a:cubicBezTo>
                    <a:pt x="32" y="152"/>
                    <a:pt x="37" y="154"/>
                    <a:pt x="37" y="158"/>
                  </a:cubicBezTo>
                  <a:cubicBezTo>
                    <a:pt x="37" y="163"/>
                    <a:pt x="33" y="160"/>
                    <a:pt x="26" y="162"/>
                  </a:cubicBezTo>
                  <a:cubicBezTo>
                    <a:pt x="19" y="163"/>
                    <a:pt x="13" y="164"/>
                    <a:pt x="14" y="175"/>
                  </a:cubicBezTo>
                  <a:cubicBezTo>
                    <a:pt x="15" y="185"/>
                    <a:pt x="0" y="189"/>
                    <a:pt x="6" y="195"/>
                  </a:cubicBezTo>
                  <a:cubicBezTo>
                    <a:pt x="12" y="201"/>
                    <a:pt x="24" y="197"/>
                    <a:pt x="23" y="206"/>
                  </a:cubicBezTo>
                  <a:cubicBezTo>
                    <a:pt x="22" y="214"/>
                    <a:pt x="15" y="217"/>
                    <a:pt x="19" y="224"/>
                  </a:cubicBezTo>
                  <a:cubicBezTo>
                    <a:pt x="24" y="232"/>
                    <a:pt x="32" y="239"/>
                    <a:pt x="28" y="247"/>
                  </a:cubicBezTo>
                  <a:cubicBezTo>
                    <a:pt x="24" y="255"/>
                    <a:pt x="15" y="254"/>
                    <a:pt x="11" y="260"/>
                  </a:cubicBezTo>
                  <a:cubicBezTo>
                    <a:pt x="10" y="262"/>
                    <a:pt x="7" y="265"/>
                    <a:pt x="4" y="269"/>
                  </a:cubicBezTo>
                  <a:cubicBezTo>
                    <a:pt x="129" y="269"/>
                    <a:pt x="129" y="269"/>
                    <a:pt x="129" y="269"/>
                  </a:cubicBezTo>
                  <a:lnTo>
                    <a:pt x="129" y="220"/>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90" name="Freeform 24"/>
            <p:cNvSpPr>
              <a:spLocks/>
            </p:cNvSpPr>
            <p:nvPr/>
          </p:nvSpPr>
          <p:spPr bwMode="auto">
            <a:xfrm>
              <a:off x="1824038" y="4621213"/>
              <a:ext cx="1058863" cy="630238"/>
            </a:xfrm>
            <a:custGeom>
              <a:avLst/>
              <a:gdLst/>
              <a:ahLst/>
              <a:cxnLst>
                <a:cxn ang="0">
                  <a:pos x="425" y="222"/>
                </a:cxn>
                <a:cxn ang="0">
                  <a:pos x="417" y="208"/>
                </a:cxn>
                <a:cxn ang="0">
                  <a:pos x="424" y="197"/>
                </a:cxn>
                <a:cxn ang="0">
                  <a:pos x="412" y="192"/>
                </a:cxn>
                <a:cxn ang="0">
                  <a:pos x="373" y="192"/>
                </a:cxn>
                <a:cxn ang="0">
                  <a:pos x="373" y="132"/>
                </a:cxn>
                <a:cxn ang="0">
                  <a:pos x="359" y="132"/>
                </a:cxn>
                <a:cxn ang="0">
                  <a:pos x="359" y="64"/>
                </a:cxn>
                <a:cxn ang="0">
                  <a:pos x="307" y="64"/>
                </a:cxn>
                <a:cxn ang="0">
                  <a:pos x="307" y="49"/>
                </a:cxn>
                <a:cxn ang="0">
                  <a:pos x="187" y="49"/>
                </a:cxn>
                <a:cxn ang="0">
                  <a:pos x="187" y="0"/>
                </a:cxn>
                <a:cxn ang="0">
                  <a:pos x="136" y="0"/>
                </a:cxn>
                <a:cxn ang="0">
                  <a:pos x="136" y="49"/>
                </a:cxn>
                <a:cxn ang="0">
                  <a:pos x="11" y="49"/>
                </a:cxn>
                <a:cxn ang="0">
                  <a:pos x="2" y="67"/>
                </a:cxn>
                <a:cxn ang="0">
                  <a:pos x="5" y="80"/>
                </a:cxn>
                <a:cxn ang="0">
                  <a:pos x="6" y="97"/>
                </a:cxn>
                <a:cxn ang="0">
                  <a:pos x="29" y="116"/>
                </a:cxn>
                <a:cxn ang="0">
                  <a:pos x="25" y="151"/>
                </a:cxn>
                <a:cxn ang="0">
                  <a:pos x="31" y="183"/>
                </a:cxn>
                <a:cxn ang="0">
                  <a:pos x="37" y="197"/>
                </a:cxn>
                <a:cxn ang="0">
                  <a:pos x="24" y="221"/>
                </a:cxn>
                <a:cxn ang="0">
                  <a:pos x="22" y="241"/>
                </a:cxn>
                <a:cxn ang="0">
                  <a:pos x="16" y="248"/>
                </a:cxn>
                <a:cxn ang="0">
                  <a:pos x="210" y="248"/>
                </a:cxn>
                <a:cxn ang="0">
                  <a:pos x="209" y="237"/>
                </a:cxn>
                <a:cxn ang="0">
                  <a:pos x="220" y="242"/>
                </a:cxn>
                <a:cxn ang="0">
                  <a:pos x="228" y="248"/>
                </a:cxn>
                <a:cxn ang="0">
                  <a:pos x="309" y="248"/>
                </a:cxn>
                <a:cxn ang="0">
                  <a:pos x="309" y="256"/>
                </a:cxn>
                <a:cxn ang="0">
                  <a:pos x="375" y="256"/>
                </a:cxn>
                <a:cxn ang="0">
                  <a:pos x="375" y="232"/>
                </a:cxn>
                <a:cxn ang="0">
                  <a:pos x="426" y="232"/>
                </a:cxn>
                <a:cxn ang="0">
                  <a:pos x="425" y="222"/>
                </a:cxn>
              </a:cxnLst>
              <a:rect l="0" t="0" r="r" b="b"/>
              <a:pathLst>
                <a:path w="430" h="256">
                  <a:moveTo>
                    <a:pt x="425" y="222"/>
                  </a:moveTo>
                  <a:cubicBezTo>
                    <a:pt x="420" y="216"/>
                    <a:pt x="414" y="213"/>
                    <a:pt x="417" y="208"/>
                  </a:cubicBezTo>
                  <a:cubicBezTo>
                    <a:pt x="419" y="202"/>
                    <a:pt x="429" y="201"/>
                    <a:pt x="424" y="197"/>
                  </a:cubicBezTo>
                  <a:cubicBezTo>
                    <a:pt x="419" y="192"/>
                    <a:pt x="416" y="192"/>
                    <a:pt x="412" y="192"/>
                  </a:cubicBezTo>
                  <a:cubicBezTo>
                    <a:pt x="408" y="192"/>
                    <a:pt x="373" y="192"/>
                    <a:pt x="373" y="192"/>
                  </a:cubicBezTo>
                  <a:cubicBezTo>
                    <a:pt x="373" y="132"/>
                    <a:pt x="373" y="132"/>
                    <a:pt x="373" y="132"/>
                  </a:cubicBezTo>
                  <a:cubicBezTo>
                    <a:pt x="359" y="132"/>
                    <a:pt x="359" y="132"/>
                    <a:pt x="359" y="132"/>
                  </a:cubicBezTo>
                  <a:cubicBezTo>
                    <a:pt x="359" y="64"/>
                    <a:pt x="359" y="64"/>
                    <a:pt x="359" y="64"/>
                  </a:cubicBezTo>
                  <a:cubicBezTo>
                    <a:pt x="307" y="64"/>
                    <a:pt x="307" y="64"/>
                    <a:pt x="307" y="64"/>
                  </a:cubicBezTo>
                  <a:cubicBezTo>
                    <a:pt x="307" y="49"/>
                    <a:pt x="307" y="49"/>
                    <a:pt x="307" y="49"/>
                  </a:cubicBezTo>
                  <a:cubicBezTo>
                    <a:pt x="187" y="49"/>
                    <a:pt x="187" y="49"/>
                    <a:pt x="187" y="49"/>
                  </a:cubicBezTo>
                  <a:cubicBezTo>
                    <a:pt x="187" y="0"/>
                    <a:pt x="187" y="0"/>
                    <a:pt x="187" y="0"/>
                  </a:cubicBezTo>
                  <a:cubicBezTo>
                    <a:pt x="136" y="0"/>
                    <a:pt x="136" y="0"/>
                    <a:pt x="136" y="0"/>
                  </a:cubicBezTo>
                  <a:cubicBezTo>
                    <a:pt x="136" y="49"/>
                    <a:pt x="136" y="49"/>
                    <a:pt x="136" y="49"/>
                  </a:cubicBezTo>
                  <a:cubicBezTo>
                    <a:pt x="11" y="49"/>
                    <a:pt x="11" y="49"/>
                    <a:pt x="11" y="49"/>
                  </a:cubicBezTo>
                  <a:cubicBezTo>
                    <a:pt x="6" y="56"/>
                    <a:pt x="0" y="63"/>
                    <a:pt x="2" y="67"/>
                  </a:cubicBezTo>
                  <a:cubicBezTo>
                    <a:pt x="4" y="72"/>
                    <a:pt x="8" y="73"/>
                    <a:pt x="5" y="80"/>
                  </a:cubicBezTo>
                  <a:cubicBezTo>
                    <a:pt x="2" y="88"/>
                    <a:pt x="1" y="90"/>
                    <a:pt x="6" y="97"/>
                  </a:cubicBezTo>
                  <a:cubicBezTo>
                    <a:pt x="10" y="104"/>
                    <a:pt x="29" y="107"/>
                    <a:pt x="29" y="116"/>
                  </a:cubicBezTo>
                  <a:cubicBezTo>
                    <a:pt x="30" y="125"/>
                    <a:pt x="31" y="142"/>
                    <a:pt x="25" y="151"/>
                  </a:cubicBezTo>
                  <a:cubicBezTo>
                    <a:pt x="20" y="160"/>
                    <a:pt x="35" y="177"/>
                    <a:pt x="31" y="183"/>
                  </a:cubicBezTo>
                  <a:cubicBezTo>
                    <a:pt x="27" y="189"/>
                    <a:pt x="40" y="191"/>
                    <a:pt x="37" y="197"/>
                  </a:cubicBezTo>
                  <a:cubicBezTo>
                    <a:pt x="34" y="204"/>
                    <a:pt x="27" y="211"/>
                    <a:pt x="24" y="221"/>
                  </a:cubicBezTo>
                  <a:cubicBezTo>
                    <a:pt x="21" y="230"/>
                    <a:pt x="26" y="236"/>
                    <a:pt x="22" y="241"/>
                  </a:cubicBezTo>
                  <a:cubicBezTo>
                    <a:pt x="20" y="243"/>
                    <a:pt x="18" y="245"/>
                    <a:pt x="16" y="248"/>
                  </a:cubicBezTo>
                  <a:cubicBezTo>
                    <a:pt x="210" y="248"/>
                    <a:pt x="210" y="248"/>
                    <a:pt x="210" y="248"/>
                  </a:cubicBezTo>
                  <a:cubicBezTo>
                    <a:pt x="209" y="245"/>
                    <a:pt x="208" y="241"/>
                    <a:pt x="209" y="237"/>
                  </a:cubicBezTo>
                  <a:cubicBezTo>
                    <a:pt x="210" y="230"/>
                    <a:pt x="213" y="241"/>
                    <a:pt x="220" y="242"/>
                  </a:cubicBezTo>
                  <a:cubicBezTo>
                    <a:pt x="224" y="243"/>
                    <a:pt x="226" y="246"/>
                    <a:pt x="228" y="248"/>
                  </a:cubicBezTo>
                  <a:cubicBezTo>
                    <a:pt x="309" y="248"/>
                    <a:pt x="309" y="248"/>
                    <a:pt x="309" y="248"/>
                  </a:cubicBezTo>
                  <a:cubicBezTo>
                    <a:pt x="309" y="256"/>
                    <a:pt x="309" y="256"/>
                    <a:pt x="309" y="256"/>
                  </a:cubicBezTo>
                  <a:cubicBezTo>
                    <a:pt x="375" y="256"/>
                    <a:pt x="375" y="256"/>
                    <a:pt x="375" y="256"/>
                  </a:cubicBezTo>
                  <a:cubicBezTo>
                    <a:pt x="375" y="232"/>
                    <a:pt x="375" y="232"/>
                    <a:pt x="375" y="232"/>
                  </a:cubicBezTo>
                  <a:cubicBezTo>
                    <a:pt x="375" y="232"/>
                    <a:pt x="423" y="232"/>
                    <a:pt x="426" y="232"/>
                  </a:cubicBezTo>
                  <a:cubicBezTo>
                    <a:pt x="429" y="232"/>
                    <a:pt x="430" y="228"/>
                    <a:pt x="425" y="222"/>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91" name="Freeform 78"/>
            <p:cNvSpPr>
              <a:spLocks noEditPoints="1"/>
            </p:cNvSpPr>
            <p:nvPr/>
          </p:nvSpPr>
          <p:spPr bwMode="auto">
            <a:xfrm>
              <a:off x="1641475" y="5232400"/>
              <a:ext cx="1554163" cy="661988"/>
            </a:xfrm>
            <a:custGeom>
              <a:avLst/>
              <a:gdLst/>
              <a:ahLst/>
              <a:cxnLst>
                <a:cxn ang="0">
                  <a:pos x="383" y="0"/>
                </a:cxn>
                <a:cxn ang="0">
                  <a:pos x="305" y="9"/>
                </a:cxn>
                <a:cxn ang="0">
                  <a:pos x="310" y="51"/>
                </a:cxn>
                <a:cxn ang="0">
                  <a:pos x="328" y="88"/>
                </a:cxn>
                <a:cxn ang="0">
                  <a:pos x="328" y="108"/>
                </a:cxn>
                <a:cxn ang="0">
                  <a:pos x="281" y="123"/>
                </a:cxn>
                <a:cxn ang="0">
                  <a:pos x="251" y="123"/>
                </a:cxn>
                <a:cxn ang="0">
                  <a:pos x="250" y="98"/>
                </a:cxn>
                <a:cxn ang="0">
                  <a:pos x="278" y="41"/>
                </a:cxn>
                <a:cxn ang="0">
                  <a:pos x="284" y="11"/>
                </a:cxn>
                <a:cxn ang="0">
                  <a:pos x="90" y="0"/>
                </a:cxn>
                <a:cxn ang="0">
                  <a:pos x="65" y="44"/>
                </a:cxn>
                <a:cxn ang="0">
                  <a:pos x="71" y="75"/>
                </a:cxn>
                <a:cxn ang="0">
                  <a:pos x="10" y="139"/>
                </a:cxn>
                <a:cxn ang="0">
                  <a:pos x="12" y="162"/>
                </a:cxn>
                <a:cxn ang="0">
                  <a:pos x="38" y="201"/>
                </a:cxn>
                <a:cxn ang="0">
                  <a:pos x="77" y="176"/>
                </a:cxn>
                <a:cxn ang="0">
                  <a:pos x="154" y="168"/>
                </a:cxn>
                <a:cxn ang="0">
                  <a:pos x="266" y="166"/>
                </a:cxn>
                <a:cxn ang="0">
                  <a:pos x="323" y="155"/>
                </a:cxn>
                <a:cxn ang="0">
                  <a:pos x="389" y="171"/>
                </a:cxn>
                <a:cxn ang="0">
                  <a:pos x="499" y="214"/>
                </a:cxn>
                <a:cxn ang="0">
                  <a:pos x="615" y="264"/>
                </a:cxn>
                <a:cxn ang="0">
                  <a:pos x="631" y="8"/>
                </a:cxn>
                <a:cxn ang="0">
                  <a:pos x="616" y="141"/>
                </a:cxn>
                <a:cxn ang="0">
                  <a:pos x="590" y="132"/>
                </a:cxn>
                <a:cxn ang="0">
                  <a:pos x="521" y="104"/>
                </a:cxn>
                <a:cxn ang="0">
                  <a:pos x="550" y="68"/>
                </a:cxn>
                <a:cxn ang="0">
                  <a:pos x="543" y="50"/>
                </a:cxn>
                <a:cxn ang="0">
                  <a:pos x="565" y="53"/>
                </a:cxn>
                <a:cxn ang="0">
                  <a:pos x="583" y="59"/>
                </a:cxn>
                <a:cxn ang="0">
                  <a:pos x="612" y="72"/>
                </a:cxn>
                <a:cxn ang="0">
                  <a:pos x="587" y="73"/>
                </a:cxn>
                <a:cxn ang="0">
                  <a:pos x="595" y="89"/>
                </a:cxn>
                <a:cxn ang="0">
                  <a:pos x="610" y="103"/>
                </a:cxn>
                <a:cxn ang="0">
                  <a:pos x="617" y="116"/>
                </a:cxn>
                <a:cxn ang="0">
                  <a:pos x="616" y="141"/>
                </a:cxn>
              </a:cxnLst>
              <a:rect l="0" t="0" r="r" b="b"/>
              <a:pathLst>
                <a:path w="631" h="269">
                  <a:moveTo>
                    <a:pt x="383" y="8"/>
                  </a:moveTo>
                  <a:cubicBezTo>
                    <a:pt x="383" y="0"/>
                    <a:pt x="383" y="0"/>
                    <a:pt x="383" y="0"/>
                  </a:cubicBezTo>
                  <a:cubicBezTo>
                    <a:pt x="302" y="0"/>
                    <a:pt x="302" y="0"/>
                    <a:pt x="302" y="0"/>
                  </a:cubicBezTo>
                  <a:cubicBezTo>
                    <a:pt x="304" y="3"/>
                    <a:pt x="305" y="6"/>
                    <a:pt x="305" y="9"/>
                  </a:cubicBezTo>
                  <a:cubicBezTo>
                    <a:pt x="307" y="14"/>
                    <a:pt x="311" y="19"/>
                    <a:pt x="311" y="24"/>
                  </a:cubicBezTo>
                  <a:cubicBezTo>
                    <a:pt x="310" y="28"/>
                    <a:pt x="304" y="44"/>
                    <a:pt x="310" y="51"/>
                  </a:cubicBezTo>
                  <a:cubicBezTo>
                    <a:pt x="316" y="58"/>
                    <a:pt x="325" y="67"/>
                    <a:pt x="325" y="72"/>
                  </a:cubicBezTo>
                  <a:cubicBezTo>
                    <a:pt x="325" y="78"/>
                    <a:pt x="331" y="84"/>
                    <a:pt x="328" y="88"/>
                  </a:cubicBezTo>
                  <a:cubicBezTo>
                    <a:pt x="325" y="92"/>
                    <a:pt x="322" y="94"/>
                    <a:pt x="324" y="98"/>
                  </a:cubicBezTo>
                  <a:cubicBezTo>
                    <a:pt x="326" y="102"/>
                    <a:pt x="328" y="106"/>
                    <a:pt x="328" y="108"/>
                  </a:cubicBezTo>
                  <a:cubicBezTo>
                    <a:pt x="328" y="117"/>
                    <a:pt x="319" y="121"/>
                    <a:pt x="305" y="121"/>
                  </a:cubicBezTo>
                  <a:cubicBezTo>
                    <a:pt x="291" y="121"/>
                    <a:pt x="283" y="119"/>
                    <a:pt x="281" y="123"/>
                  </a:cubicBezTo>
                  <a:cubicBezTo>
                    <a:pt x="278" y="127"/>
                    <a:pt x="275" y="138"/>
                    <a:pt x="271" y="132"/>
                  </a:cubicBezTo>
                  <a:cubicBezTo>
                    <a:pt x="267" y="126"/>
                    <a:pt x="255" y="130"/>
                    <a:pt x="251" y="123"/>
                  </a:cubicBezTo>
                  <a:cubicBezTo>
                    <a:pt x="246" y="116"/>
                    <a:pt x="227" y="123"/>
                    <a:pt x="230" y="111"/>
                  </a:cubicBezTo>
                  <a:cubicBezTo>
                    <a:pt x="233" y="99"/>
                    <a:pt x="241" y="95"/>
                    <a:pt x="250" y="98"/>
                  </a:cubicBezTo>
                  <a:cubicBezTo>
                    <a:pt x="259" y="100"/>
                    <a:pt x="276" y="98"/>
                    <a:pt x="276" y="88"/>
                  </a:cubicBezTo>
                  <a:cubicBezTo>
                    <a:pt x="276" y="79"/>
                    <a:pt x="275" y="48"/>
                    <a:pt x="278" y="41"/>
                  </a:cubicBezTo>
                  <a:cubicBezTo>
                    <a:pt x="281" y="34"/>
                    <a:pt x="289" y="31"/>
                    <a:pt x="287" y="24"/>
                  </a:cubicBezTo>
                  <a:cubicBezTo>
                    <a:pt x="285" y="18"/>
                    <a:pt x="281" y="18"/>
                    <a:pt x="284" y="11"/>
                  </a:cubicBezTo>
                  <a:cubicBezTo>
                    <a:pt x="285" y="8"/>
                    <a:pt x="285" y="4"/>
                    <a:pt x="284" y="0"/>
                  </a:cubicBezTo>
                  <a:cubicBezTo>
                    <a:pt x="90" y="0"/>
                    <a:pt x="90" y="0"/>
                    <a:pt x="90" y="0"/>
                  </a:cubicBezTo>
                  <a:cubicBezTo>
                    <a:pt x="84" y="8"/>
                    <a:pt x="75" y="19"/>
                    <a:pt x="72" y="24"/>
                  </a:cubicBezTo>
                  <a:cubicBezTo>
                    <a:pt x="67" y="31"/>
                    <a:pt x="63" y="41"/>
                    <a:pt x="65" y="44"/>
                  </a:cubicBezTo>
                  <a:cubicBezTo>
                    <a:pt x="66" y="46"/>
                    <a:pt x="72" y="41"/>
                    <a:pt x="75" y="47"/>
                  </a:cubicBezTo>
                  <a:cubicBezTo>
                    <a:pt x="77" y="54"/>
                    <a:pt x="72" y="69"/>
                    <a:pt x="71" y="75"/>
                  </a:cubicBezTo>
                  <a:cubicBezTo>
                    <a:pt x="69" y="81"/>
                    <a:pt x="60" y="114"/>
                    <a:pt x="55" y="119"/>
                  </a:cubicBezTo>
                  <a:cubicBezTo>
                    <a:pt x="51" y="124"/>
                    <a:pt x="15" y="135"/>
                    <a:pt x="10" y="139"/>
                  </a:cubicBezTo>
                  <a:cubicBezTo>
                    <a:pt x="4" y="142"/>
                    <a:pt x="0" y="152"/>
                    <a:pt x="4" y="155"/>
                  </a:cubicBezTo>
                  <a:cubicBezTo>
                    <a:pt x="7" y="157"/>
                    <a:pt x="12" y="156"/>
                    <a:pt x="12" y="162"/>
                  </a:cubicBezTo>
                  <a:cubicBezTo>
                    <a:pt x="12" y="168"/>
                    <a:pt x="14" y="171"/>
                    <a:pt x="19" y="177"/>
                  </a:cubicBezTo>
                  <a:cubicBezTo>
                    <a:pt x="24" y="184"/>
                    <a:pt x="34" y="205"/>
                    <a:pt x="38" y="201"/>
                  </a:cubicBezTo>
                  <a:cubicBezTo>
                    <a:pt x="39" y="200"/>
                    <a:pt x="43" y="193"/>
                    <a:pt x="51" y="190"/>
                  </a:cubicBezTo>
                  <a:cubicBezTo>
                    <a:pt x="59" y="186"/>
                    <a:pt x="69" y="183"/>
                    <a:pt x="77" y="176"/>
                  </a:cubicBezTo>
                  <a:cubicBezTo>
                    <a:pt x="85" y="170"/>
                    <a:pt x="104" y="171"/>
                    <a:pt x="114" y="171"/>
                  </a:cubicBezTo>
                  <a:cubicBezTo>
                    <a:pt x="124" y="171"/>
                    <a:pt x="144" y="168"/>
                    <a:pt x="154" y="168"/>
                  </a:cubicBezTo>
                  <a:cubicBezTo>
                    <a:pt x="165" y="168"/>
                    <a:pt x="201" y="161"/>
                    <a:pt x="216" y="162"/>
                  </a:cubicBezTo>
                  <a:cubicBezTo>
                    <a:pt x="232" y="163"/>
                    <a:pt x="261" y="166"/>
                    <a:pt x="266" y="166"/>
                  </a:cubicBezTo>
                  <a:cubicBezTo>
                    <a:pt x="270" y="167"/>
                    <a:pt x="276" y="163"/>
                    <a:pt x="282" y="163"/>
                  </a:cubicBezTo>
                  <a:cubicBezTo>
                    <a:pt x="287" y="163"/>
                    <a:pt x="303" y="155"/>
                    <a:pt x="323" y="155"/>
                  </a:cubicBezTo>
                  <a:cubicBezTo>
                    <a:pt x="343" y="156"/>
                    <a:pt x="360" y="160"/>
                    <a:pt x="369" y="166"/>
                  </a:cubicBezTo>
                  <a:cubicBezTo>
                    <a:pt x="378" y="172"/>
                    <a:pt x="378" y="166"/>
                    <a:pt x="389" y="171"/>
                  </a:cubicBezTo>
                  <a:cubicBezTo>
                    <a:pt x="400" y="175"/>
                    <a:pt x="446" y="193"/>
                    <a:pt x="455" y="193"/>
                  </a:cubicBezTo>
                  <a:cubicBezTo>
                    <a:pt x="463" y="193"/>
                    <a:pt x="483" y="208"/>
                    <a:pt x="499" y="214"/>
                  </a:cubicBezTo>
                  <a:cubicBezTo>
                    <a:pt x="516" y="220"/>
                    <a:pt x="565" y="246"/>
                    <a:pt x="571" y="250"/>
                  </a:cubicBezTo>
                  <a:cubicBezTo>
                    <a:pt x="577" y="254"/>
                    <a:pt x="607" y="260"/>
                    <a:pt x="615" y="264"/>
                  </a:cubicBezTo>
                  <a:cubicBezTo>
                    <a:pt x="618" y="265"/>
                    <a:pt x="624" y="267"/>
                    <a:pt x="631" y="269"/>
                  </a:cubicBezTo>
                  <a:cubicBezTo>
                    <a:pt x="631" y="8"/>
                    <a:pt x="631" y="8"/>
                    <a:pt x="631" y="8"/>
                  </a:cubicBezTo>
                  <a:lnTo>
                    <a:pt x="383" y="8"/>
                  </a:lnTo>
                  <a:close/>
                  <a:moveTo>
                    <a:pt x="616" y="141"/>
                  </a:moveTo>
                  <a:cubicBezTo>
                    <a:pt x="607" y="138"/>
                    <a:pt x="613" y="126"/>
                    <a:pt x="607" y="129"/>
                  </a:cubicBezTo>
                  <a:cubicBezTo>
                    <a:pt x="601" y="132"/>
                    <a:pt x="597" y="136"/>
                    <a:pt x="590" y="132"/>
                  </a:cubicBezTo>
                  <a:cubicBezTo>
                    <a:pt x="583" y="128"/>
                    <a:pt x="569" y="121"/>
                    <a:pt x="558" y="119"/>
                  </a:cubicBezTo>
                  <a:cubicBezTo>
                    <a:pt x="545" y="117"/>
                    <a:pt x="517" y="111"/>
                    <a:pt x="521" y="104"/>
                  </a:cubicBezTo>
                  <a:cubicBezTo>
                    <a:pt x="525" y="96"/>
                    <a:pt x="550" y="90"/>
                    <a:pt x="551" y="82"/>
                  </a:cubicBezTo>
                  <a:cubicBezTo>
                    <a:pt x="553" y="74"/>
                    <a:pt x="556" y="70"/>
                    <a:pt x="550" y="68"/>
                  </a:cubicBezTo>
                  <a:cubicBezTo>
                    <a:pt x="544" y="67"/>
                    <a:pt x="526" y="70"/>
                    <a:pt x="526" y="62"/>
                  </a:cubicBezTo>
                  <a:cubicBezTo>
                    <a:pt x="526" y="55"/>
                    <a:pt x="533" y="50"/>
                    <a:pt x="543" y="50"/>
                  </a:cubicBezTo>
                  <a:cubicBezTo>
                    <a:pt x="553" y="51"/>
                    <a:pt x="553" y="56"/>
                    <a:pt x="557" y="56"/>
                  </a:cubicBezTo>
                  <a:cubicBezTo>
                    <a:pt x="561" y="56"/>
                    <a:pt x="561" y="53"/>
                    <a:pt x="565" y="53"/>
                  </a:cubicBezTo>
                  <a:cubicBezTo>
                    <a:pt x="569" y="53"/>
                    <a:pt x="569" y="60"/>
                    <a:pt x="575" y="61"/>
                  </a:cubicBezTo>
                  <a:cubicBezTo>
                    <a:pt x="580" y="62"/>
                    <a:pt x="577" y="57"/>
                    <a:pt x="583" y="59"/>
                  </a:cubicBezTo>
                  <a:cubicBezTo>
                    <a:pt x="589" y="61"/>
                    <a:pt x="597" y="71"/>
                    <a:pt x="601" y="70"/>
                  </a:cubicBezTo>
                  <a:cubicBezTo>
                    <a:pt x="606" y="68"/>
                    <a:pt x="611" y="69"/>
                    <a:pt x="612" y="72"/>
                  </a:cubicBezTo>
                  <a:cubicBezTo>
                    <a:pt x="613" y="76"/>
                    <a:pt x="609" y="80"/>
                    <a:pt x="601" y="79"/>
                  </a:cubicBezTo>
                  <a:cubicBezTo>
                    <a:pt x="593" y="78"/>
                    <a:pt x="592" y="72"/>
                    <a:pt x="587" y="73"/>
                  </a:cubicBezTo>
                  <a:cubicBezTo>
                    <a:pt x="581" y="74"/>
                    <a:pt x="584" y="80"/>
                    <a:pt x="580" y="84"/>
                  </a:cubicBezTo>
                  <a:cubicBezTo>
                    <a:pt x="576" y="88"/>
                    <a:pt x="595" y="86"/>
                    <a:pt x="595" y="89"/>
                  </a:cubicBezTo>
                  <a:cubicBezTo>
                    <a:pt x="595" y="92"/>
                    <a:pt x="587" y="99"/>
                    <a:pt x="590" y="100"/>
                  </a:cubicBezTo>
                  <a:cubicBezTo>
                    <a:pt x="593" y="102"/>
                    <a:pt x="611" y="94"/>
                    <a:pt x="610" y="103"/>
                  </a:cubicBezTo>
                  <a:cubicBezTo>
                    <a:pt x="609" y="112"/>
                    <a:pt x="601" y="121"/>
                    <a:pt x="606" y="125"/>
                  </a:cubicBezTo>
                  <a:cubicBezTo>
                    <a:pt x="611" y="129"/>
                    <a:pt x="614" y="114"/>
                    <a:pt x="617" y="116"/>
                  </a:cubicBezTo>
                  <a:cubicBezTo>
                    <a:pt x="619" y="118"/>
                    <a:pt x="617" y="127"/>
                    <a:pt x="621" y="130"/>
                  </a:cubicBezTo>
                  <a:cubicBezTo>
                    <a:pt x="625" y="132"/>
                    <a:pt x="625" y="144"/>
                    <a:pt x="616" y="141"/>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192" name="Freeform 79"/>
          <p:cNvSpPr>
            <a:spLocks/>
          </p:cNvSpPr>
          <p:nvPr/>
        </p:nvSpPr>
        <p:spPr bwMode="auto">
          <a:xfrm>
            <a:off x="3849469" y="5534096"/>
            <a:ext cx="58135" cy="31525"/>
          </a:xfrm>
          <a:custGeom>
            <a:avLst/>
            <a:gdLst/>
            <a:ahLst/>
            <a:cxnLst>
              <a:cxn ang="0">
                <a:pos x="28" y="3"/>
              </a:cxn>
              <a:cxn ang="0">
                <a:pos x="16" y="15"/>
              </a:cxn>
              <a:cxn ang="0">
                <a:pos x="3" y="8"/>
              </a:cxn>
              <a:cxn ang="0">
                <a:pos x="12" y="4"/>
              </a:cxn>
              <a:cxn ang="0">
                <a:pos x="28" y="3"/>
              </a:cxn>
            </a:cxnLst>
            <a:rect l="0" t="0" r="r" b="b"/>
            <a:pathLst>
              <a:path w="29" h="15">
                <a:moveTo>
                  <a:pt x="28" y="3"/>
                </a:moveTo>
                <a:cubicBezTo>
                  <a:pt x="29" y="9"/>
                  <a:pt x="20" y="15"/>
                  <a:pt x="16" y="15"/>
                </a:cubicBezTo>
                <a:cubicBezTo>
                  <a:pt x="13" y="15"/>
                  <a:pt x="5" y="10"/>
                  <a:pt x="3" y="8"/>
                </a:cubicBezTo>
                <a:cubicBezTo>
                  <a:pt x="0" y="7"/>
                  <a:pt x="6" y="4"/>
                  <a:pt x="12" y="4"/>
                </a:cubicBezTo>
                <a:cubicBezTo>
                  <a:pt x="18" y="4"/>
                  <a:pt x="28" y="0"/>
                  <a:pt x="28" y="3"/>
                </a:cubicBezTo>
                <a:close/>
              </a:path>
            </a:pathLst>
          </a:custGeom>
          <a:solidFill>
            <a:srgbClr val="BED9ED"/>
          </a:solid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93" name="Rectangle 68"/>
          <p:cNvSpPr>
            <a:spLocks noChangeArrowheads="1"/>
          </p:cNvSpPr>
          <p:nvPr/>
        </p:nvSpPr>
        <p:spPr bwMode="auto">
          <a:xfrm>
            <a:off x="2570167" y="1447800"/>
            <a:ext cx="45719" cy="276999"/>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fontAlgn="base">
              <a:spcBef>
                <a:spcPct val="0"/>
              </a:spcBef>
              <a:spcAft>
                <a:spcPct val="0"/>
              </a:spcAft>
            </a:pPr>
            <a:endParaRPr lang="en-US" dirty="0">
              <a:solidFill>
                <a:prstClr val="black"/>
              </a:solidFill>
              <a:latin typeface="Arial" pitchFamily="34" charset="0"/>
              <a:cs typeface="Arial" pitchFamily="34" charset="0"/>
            </a:endParaRPr>
          </a:p>
        </p:txBody>
      </p:sp>
      <p:sp>
        <p:nvSpPr>
          <p:cNvPr id="194" name="Rectangle 193"/>
          <p:cNvSpPr/>
          <p:nvPr/>
        </p:nvSpPr>
        <p:spPr>
          <a:xfrm>
            <a:off x="1492704" y="1261506"/>
            <a:ext cx="6400800" cy="5181600"/>
          </a:xfrm>
          <a:prstGeom prst="rect">
            <a:avLst/>
          </a:prstGeom>
          <a:solidFill>
            <a:schemeClr val="bg1">
              <a:alpha val="50000"/>
            </a:schemeClr>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195" name="Freeform 15"/>
          <p:cNvSpPr>
            <a:spLocks/>
          </p:cNvSpPr>
          <p:nvPr/>
        </p:nvSpPr>
        <p:spPr bwMode="auto">
          <a:xfrm>
            <a:off x="6396956" y="5026955"/>
            <a:ext cx="45719" cy="41120"/>
          </a:xfrm>
          <a:custGeom>
            <a:avLst/>
            <a:gdLst/>
            <a:ahLst/>
            <a:cxnLst>
              <a:cxn ang="0">
                <a:pos x="12" y="18"/>
              </a:cxn>
              <a:cxn ang="0">
                <a:pos x="18" y="5"/>
              </a:cxn>
              <a:cxn ang="0">
                <a:pos x="6" y="3"/>
              </a:cxn>
              <a:cxn ang="0">
                <a:pos x="12" y="18"/>
              </a:cxn>
            </a:cxnLst>
            <a:rect l="0" t="0" r="r" b="b"/>
            <a:pathLst>
              <a:path w="18" h="19">
                <a:moveTo>
                  <a:pt x="12" y="18"/>
                </a:moveTo>
                <a:cubicBezTo>
                  <a:pt x="16" y="19"/>
                  <a:pt x="18" y="8"/>
                  <a:pt x="18" y="5"/>
                </a:cubicBezTo>
                <a:cubicBezTo>
                  <a:pt x="18" y="3"/>
                  <a:pt x="12" y="0"/>
                  <a:pt x="6" y="3"/>
                </a:cubicBezTo>
                <a:cubicBezTo>
                  <a:pt x="0" y="5"/>
                  <a:pt x="9" y="17"/>
                  <a:pt x="12" y="18"/>
                </a:cubicBezTo>
                <a:close/>
              </a:path>
            </a:pathLst>
          </a:custGeom>
          <a:solidFill>
            <a:srgbClr val="BED9ED"/>
          </a:solid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196" name="Group 195"/>
          <p:cNvGrpSpPr/>
          <p:nvPr/>
        </p:nvGrpSpPr>
        <p:grpSpPr>
          <a:xfrm>
            <a:off x="1905000" y="1765299"/>
            <a:ext cx="5229922" cy="4078963"/>
            <a:chOff x="1905000" y="1765299"/>
            <a:chExt cx="5105400" cy="4078963"/>
          </a:xfrm>
        </p:grpSpPr>
        <p:sp>
          <p:nvSpPr>
            <p:cNvPr id="197" name="TextBox 196"/>
            <p:cNvSpPr txBox="1"/>
            <p:nvPr/>
          </p:nvSpPr>
          <p:spPr>
            <a:xfrm>
              <a:off x="4191000" y="4279899"/>
              <a:ext cx="1600200" cy="430887"/>
            </a:xfrm>
            <a:prstGeom prst="rect">
              <a:avLst/>
            </a:prstGeom>
            <a:noFill/>
          </p:spPr>
          <p:txBody>
            <a:bodyPr wrap="square" rtlCol="0">
              <a:spAutoFit/>
            </a:bodyPr>
            <a:lstStyle/>
            <a:p>
              <a:pPr algn="ctr">
                <a:spcBef>
                  <a:spcPts val="600"/>
                </a:spcBef>
                <a:buFont typeface="Arial" pitchFamily="34" charset="0"/>
                <a:buNone/>
              </a:pPr>
              <a:r>
                <a:rPr lang="en-US" sz="1100" b="1" dirty="0">
                  <a:solidFill>
                    <a:prstClr val="black"/>
                  </a:solidFill>
                </a:rPr>
                <a:t>Baton Rouge </a:t>
              </a:r>
              <a:br>
                <a:rPr lang="en-US" sz="1100" b="1" dirty="0">
                  <a:solidFill>
                    <a:prstClr val="black"/>
                  </a:solidFill>
                </a:rPr>
              </a:br>
              <a:r>
                <a:rPr lang="en-US" sz="1100" b="1" dirty="0">
                  <a:solidFill>
                    <a:prstClr val="black"/>
                  </a:solidFill>
                </a:rPr>
                <a:t>RLMA </a:t>
              </a:r>
              <a:r>
                <a:rPr lang="en-US" b="1" dirty="0">
                  <a:solidFill>
                    <a:prstClr val="black"/>
                  </a:solidFill>
                </a:rPr>
                <a:t>2</a:t>
              </a:r>
              <a:endParaRPr lang="en-US" sz="1100" b="1" dirty="0">
                <a:solidFill>
                  <a:prstClr val="black"/>
                </a:solidFill>
              </a:endParaRPr>
            </a:p>
          </p:txBody>
        </p:sp>
        <p:sp>
          <p:nvSpPr>
            <p:cNvPr id="198" name="TextBox 197"/>
            <p:cNvSpPr txBox="1"/>
            <p:nvPr/>
          </p:nvSpPr>
          <p:spPr>
            <a:xfrm>
              <a:off x="4495800" y="5413375"/>
              <a:ext cx="1600200" cy="430887"/>
            </a:xfrm>
            <a:prstGeom prst="rect">
              <a:avLst/>
            </a:prstGeom>
            <a:noFill/>
          </p:spPr>
          <p:txBody>
            <a:bodyPr wrap="square" rtlCol="0">
              <a:spAutoFit/>
            </a:bodyPr>
            <a:lstStyle/>
            <a:p>
              <a:pPr algn="ctr">
                <a:spcBef>
                  <a:spcPts val="600"/>
                </a:spcBef>
                <a:buFont typeface="Arial" pitchFamily="34" charset="0"/>
                <a:buNone/>
              </a:pPr>
              <a:r>
                <a:rPr lang="en-US" sz="1100" b="1" dirty="0">
                  <a:solidFill>
                    <a:prstClr val="black"/>
                  </a:solidFill>
                </a:rPr>
                <a:t>Houma</a:t>
              </a:r>
              <a:br>
                <a:rPr lang="en-US" sz="1100" b="1" dirty="0">
                  <a:solidFill>
                    <a:prstClr val="black"/>
                  </a:solidFill>
                </a:rPr>
              </a:br>
              <a:r>
                <a:rPr lang="en-US" sz="1100" b="1" dirty="0">
                  <a:solidFill>
                    <a:prstClr val="black"/>
                  </a:solidFill>
                </a:rPr>
                <a:t>RLMA </a:t>
              </a:r>
              <a:r>
                <a:rPr lang="en-US" b="1" dirty="0">
                  <a:solidFill>
                    <a:prstClr val="black"/>
                  </a:solidFill>
                </a:rPr>
                <a:t>3</a:t>
              </a:r>
              <a:endParaRPr lang="en-US" sz="1100" b="1" dirty="0">
                <a:solidFill>
                  <a:prstClr val="black"/>
                </a:solidFill>
              </a:endParaRPr>
            </a:p>
          </p:txBody>
        </p:sp>
        <p:sp>
          <p:nvSpPr>
            <p:cNvPr id="199" name="TextBox 198"/>
            <p:cNvSpPr txBox="1"/>
            <p:nvPr/>
          </p:nvSpPr>
          <p:spPr>
            <a:xfrm>
              <a:off x="3124200" y="4763412"/>
              <a:ext cx="1600200" cy="430887"/>
            </a:xfrm>
            <a:prstGeom prst="rect">
              <a:avLst/>
            </a:prstGeom>
            <a:noFill/>
          </p:spPr>
          <p:txBody>
            <a:bodyPr wrap="square" rtlCol="0">
              <a:spAutoFit/>
            </a:bodyPr>
            <a:lstStyle/>
            <a:p>
              <a:pPr algn="ctr">
                <a:spcBef>
                  <a:spcPts val="600"/>
                </a:spcBef>
                <a:buFont typeface="Arial" pitchFamily="34" charset="0"/>
                <a:buNone/>
              </a:pPr>
              <a:r>
                <a:rPr lang="en-US" sz="1100" b="1" dirty="0">
                  <a:solidFill>
                    <a:prstClr val="black"/>
                  </a:solidFill>
                </a:rPr>
                <a:t>Lafayette</a:t>
              </a:r>
              <a:br>
                <a:rPr lang="en-US" sz="1100" b="1" dirty="0">
                  <a:solidFill>
                    <a:prstClr val="black"/>
                  </a:solidFill>
                </a:rPr>
              </a:br>
              <a:r>
                <a:rPr lang="en-US" sz="1100" b="1" dirty="0">
                  <a:solidFill>
                    <a:prstClr val="black"/>
                  </a:solidFill>
                </a:rPr>
                <a:t>RLMA </a:t>
              </a:r>
              <a:r>
                <a:rPr lang="en-US" b="1" dirty="0">
                  <a:solidFill>
                    <a:prstClr val="black"/>
                  </a:solidFill>
                </a:rPr>
                <a:t>4</a:t>
              </a:r>
              <a:endParaRPr lang="en-US" sz="1100" b="1" dirty="0">
                <a:solidFill>
                  <a:prstClr val="black"/>
                </a:solidFill>
              </a:endParaRPr>
            </a:p>
          </p:txBody>
        </p:sp>
        <p:sp>
          <p:nvSpPr>
            <p:cNvPr id="200" name="TextBox 199"/>
            <p:cNvSpPr txBox="1"/>
            <p:nvPr/>
          </p:nvSpPr>
          <p:spPr>
            <a:xfrm>
              <a:off x="2133600" y="4687212"/>
              <a:ext cx="1600200" cy="430887"/>
            </a:xfrm>
            <a:prstGeom prst="rect">
              <a:avLst/>
            </a:prstGeom>
            <a:noFill/>
          </p:spPr>
          <p:txBody>
            <a:bodyPr wrap="square" rtlCol="0">
              <a:spAutoFit/>
            </a:bodyPr>
            <a:lstStyle/>
            <a:p>
              <a:pPr algn="ctr">
                <a:spcBef>
                  <a:spcPts val="600"/>
                </a:spcBef>
                <a:buFont typeface="Arial" pitchFamily="34" charset="0"/>
                <a:buNone/>
              </a:pPr>
              <a:r>
                <a:rPr lang="en-US" sz="1100" b="1" dirty="0">
                  <a:solidFill>
                    <a:prstClr val="black"/>
                  </a:solidFill>
                </a:rPr>
                <a:t>Lake Charles</a:t>
              </a:r>
              <a:br>
                <a:rPr lang="en-US" sz="1100" b="1" dirty="0">
                  <a:solidFill>
                    <a:prstClr val="black"/>
                  </a:solidFill>
                </a:rPr>
              </a:br>
              <a:r>
                <a:rPr lang="en-US" sz="1100" b="1" dirty="0">
                  <a:solidFill>
                    <a:prstClr val="black"/>
                  </a:solidFill>
                </a:rPr>
                <a:t>RLMA </a:t>
              </a:r>
              <a:r>
                <a:rPr lang="en-US" b="1" dirty="0">
                  <a:solidFill>
                    <a:prstClr val="black"/>
                  </a:solidFill>
                </a:rPr>
                <a:t>5</a:t>
              </a:r>
              <a:endParaRPr lang="en-US" sz="1100" b="1" dirty="0">
                <a:solidFill>
                  <a:prstClr val="black"/>
                </a:solidFill>
              </a:endParaRPr>
            </a:p>
          </p:txBody>
        </p:sp>
        <p:sp>
          <p:nvSpPr>
            <p:cNvPr id="201" name="TextBox 200"/>
            <p:cNvSpPr txBox="1"/>
            <p:nvPr/>
          </p:nvSpPr>
          <p:spPr>
            <a:xfrm>
              <a:off x="2895600" y="3289299"/>
              <a:ext cx="1600200" cy="430887"/>
            </a:xfrm>
            <a:prstGeom prst="rect">
              <a:avLst/>
            </a:prstGeom>
            <a:noFill/>
          </p:spPr>
          <p:txBody>
            <a:bodyPr wrap="square" rtlCol="0">
              <a:spAutoFit/>
            </a:bodyPr>
            <a:lstStyle/>
            <a:p>
              <a:pPr algn="ctr">
                <a:spcBef>
                  <a:spcPts val="600"/>
                </a:spcBef>
                <a:buFont typeface="Arial" pitchFamily="34" charset="0"/>
                <a:buNone/>
              </a:pPr>
              <a:r>
                <a:rPr lang="en-US" sz="1100" b="1" dirty="0">
                  <a:solidFill>
                    <a:prstClr val="black"/>
                  </a:solidFill>
                </a:rPr>
                <a:t>Alexandria</a:t>
              </a:r>
              <a:br>
                <a:rPr lang="en-US" sz="1100" b="1" dirty="0">
                  <a:solidFill>
                    <a:prstClr val="black"/>
                  </a:solidFill>
                </a:rPr>
              </a:br>
              <a:r>
                <a:rPr lang="en-US" sz="1100" b="1" dirty="0">
                  <a:solidFill>
                    <a:prstClr val="black"/>
                  </a:solidFill>
                </a:rPr>
                <a:t>RLMA </a:t>
              </a:r>
              <a:r>
                <a:rPr lang="en-US" b="1" dirty="0">
                  <a:solidFill>
                    <a:prstClr val="black"/>
                  </a:solidFill>
                </a:rPr>
                <a:t>6</a:t>
              </a:r>
              <a:endParaRPr lang="en-US" sz="1100" b="1" dirty="0">
                <a:solidFill>
                  <a:prstClr val="black"/>
                </a:solidFill>
              </a:endParaRPr>
            </a:p>
          </p:txBody>
        </p:sp>
        <p:sp>
          <p:nvSpPr>
            <p:cNvPr id="202" name="TextBox 201"/>
            <p:cNvSpPr txBox="1"/>
            <p:nvPr/>
          </p:nvSpPr>
          <p:spPr>
            <a:xfrm>
              <a:off x="3200400" y="1867812"/>
              <a:ext cx="1600200" cy="430887"/>
            </a:xfrm>
            <a:prstGeom prst="rect">
              <a:avLst/>
            </a:prstGeom>
            <a:noFill/>
          </p:spPr>
          <p:txBody>
            <a:bodyPr wrap="square" rtlCol="0">
              <a:spAutoFit/>
            </a:bodyPr>
            <a:lstStyle/>
            <a:p>
              <a:pPr algn="ctr">
                <a:spcBef>
                  <a:spcPts val="600"/>
                </a:spcBef>
                <a:buFont typeface="Arial" pitchFamily="34" charset="0"/>
                <a:buNone/>
              </a:pPr>
              <a:r>
                <a:rPr lang="en-US" sz="1100" b="1" dirty="0">
                  <a:solidFill>
                    <a:prstClr val="black"/>
                  </a:solidFill>
                </a:rPr>
                <a:t>Monroe</a:t>
              </a:r>
              <a:br>
                <a:rPr lang="en-US" sz="1100" b="1" dirty="0">
                  <a:solidFill>
                    <a:prstClr val="black"/>
                  </a:solidFill>
                </a:rPr>
              </a:br>
              <a:r>
                <a:rPr lang="en-US" sz="1100" b="1" dirty="0">
                  <a:solidFill>
                    <a:prstClr val="black"/>
                  </a:solidFill>
                </a:rPr>
                <a:t>RLMA </a:t>
              </a:r>
              <a:r>
                <a:rPr lang="en-US" b="1" dirty="0">
                  <a:solidFill>
                    <a:prstClr val="black"/>
                  </a:solidFill>
                </a:rPr>
                <a:t>8</a:t>
              </a:r>
              <a:endParaRPr lang="en-US" sz="1100" b="1" dirty="0">
                <a:solidFill>
                  <a:prstClr val="black"/>
                </a:solidFill>
              </a:endParaRPr>
            </a:p>
          </p:txBody>
        </p:sp>
        <p:sp>
          <p:nvSpPr>
            <p:cNvPr id="203" name="TextBox 202"/>
            <p:cNvSpPr txBox="1"/>
            <p:nvPr/>
          </p:nvSpPr>
          <p:spPr>
            <a:xfrm>
              <a:off x="1905000" y="1765299"/>
              <a:ext cx="1600200" cy="430887"/>
            </a:xfrm>
            <a:prstGeom prst="rect">
              <a:avLst/>
            </a:prstGeom>
            <a:noFill/>
          </p:spPr>
          <p:txBody>
            <a:bodyPr wrap="square" rtlCol="0">
              <a:spAutoFit/>
            </a:bodyPr>
            <a:lstStyle/>
            <a:p>
              <a:pPr algn="ctr">
                <a:spcBef>
                  <a:spcPts val="600"/>
                </a:spcBef>
                <a:buFont typeface="Arial" pitchFamily="34" charset="0"/>
                <a:buNone/>
              </a:pPr>
              <a:r>
                <a:rPr lang="en-US" sz="1100" b="1" dirty="0">
                  <a:solidFill>
                    <a:prstClr val="black"/>
                  </a:solidFill>
                </a:rPr>
                <a:t>Shreveport</a:t>
              </a:r>
              <a:br>
                <a:rPr lang="en-US" sz="1100" b="1" dirty="0">
                  <a:solidFill>
                    <a:prstClr val="black"/>
                  </a:solidFill>
                </a:rPr>
              </a:br>
              <a:r>
                <a:rPr lang="en-US" sz="1100" b="1" dirty="0">
                  <a:solidFill>
                    <a:prstClr val="black"/>
                  </a:solidFill>
                </a:rPr>
                <a:t>RLMA </a:t>
              </a:r>
              <a:r>
                <a:rPr lang="en-US" b="1" dirty="0">
                  <a:solidFill>
                    <a:prstClr val="black"/>
                  </a:solidFill>
                </a:rPr>
                <a:t>7</a:t>
              </a:r>
              <a:endParaRPr lang="en-US" sz="1100" b="1" dirty="0">
                <a:solidFill>
                  <a:prstClr val="black"/>
                </a:solidFill>
              </a:endParaRPr>
            </a:p>
          </p:txBody>
        </p:sp>
        <p:sp>
          <p:nvSpPr>
            <p:cNvPr id="204" name="TextBox 203"/>
            <p:cNvSpPr txBox="1"/>
            <p:nvPr/>
          </p:nvSpPr>
          <p:spPr>
            <a:xfrm>
              <a:off x="5410200" y="4839612"/>
              <a:ext cx="1600200" cy="430887"/>
            </a:xfrm>
            <a:prstGeom prst="rect">
              <a:avLst/>
            </a:prstGeom>
            <a:noFill/>
          </p:spPr>
          <p:txBody>
            <a:bodyPr wrap="square" rtlCol="0">
              <a:spAutoFit/>
            </a:bodyPr>
            <a:lstStyle/>
            <a:p>
              <a:pPr algn="ctr">
                <a:spcBef>
                  <a:spcPts val="600"/>
                </a:spcBef>
                <a:buFont typeface="Arial" pitchFamily="34" charset="0"/>
                <a:buNone/>
              </a:pPr>
              <a:r>
                <a:rPr lang="en-US" sz="1100" b="1" dirty="0">
                  <a:solidFill>
                    <a:prstClr val="black"/>
                  </a:solidFill>
                </a:rPr>
                <a:t>New Orleans </a:t>
              </a:r>
              <a:br>
                <a:rPr lang="en-US" sz="1100" b="1" dirty="0">
                  <a:solidFill>
                    <a:prstClr val="black"/>
                  </a:solidFill>
                </a:rPr>
              </a:br>
              <a:r>
                <a:rPr lang="en-US" sz="1100" b="1" dirty="0">
                  <a:solidFill>
                    <a:prstClr val="black"/>
                  </a:solidFill>
                </a:rPr>
                <a:t>RLMA 1</a:t>
              </a:r>
            </a:p>
          </p:txBody>
        </p:sp>
      </p:grpSp>
    </p:spTree>
    <p:extLst>
      <p:ext uri="{BB962C8B-B14F-4D97-AF65-F5344CB8AC3E}">
        <p14:creationId xmlns:p14="http://schemas.microsoft.com/office/powerpoint/2010/main" val="55100275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3124200"/>
            <a:ext cx="9144000" cy="954107"/>
          </a:xfrm>
          <a:prstGeom prst="rect">
            <a:avLst/>
          </a:prstGeom>
        </p:spPr>
        <p:txBody>
          <a:bodyPr wrap="square">
            <a:spAutoFit/>
          </a:bodyPr>
          <a:lstStyle/>
          <a:p>
            <a:pPr algn="ctr"/>
            <a:r>
              <a:rPr lang="en-US" sz="2800" dirty="0">
                <a:solidFill>
                  <a:prstClr val="white"/>
                </a:solidFill>
                <a:latin typeface="ChalkDust" pitchFamily="2" charset="0"/>
              </a:rPr>
              <a:t>Which job sectors across the state are high-demand/high-wage?</a:t>
            </a:r>
          </a:p>
        </p:txBody>
      </p:sp>
    </p:spTree>
    <p:extLst>
      <p:ext uri="{BB962C8B-B14F-4D97-AF65-F5344CB8AC3E}">
        <p14:creationId xmlns:p14="http://schemas.microsoft.com/office/powerpoint/2010/main" val="143466979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2"/>
          <p:cNvSpPr txBox="1">
            <a:spLocks/>
          </p:cNvSpPr>
          <p:nvPr/>
        </p:nvSpPr>
        <p:spPr>
          <a:xfrm>
            <a:off x="24809" y="31791"/>
            <a:ext cx="8915400" cy="850392"/>
          </a:xfrm>
          <a:prstGeom prst="rect">
            <a:avLst/>
          </a:prstGeom>
        </p:spPr>
        <p:txBody>
          <a:bodyPr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000" dirty="0" smtClean="0">
                <a:solidFill>
                  <a:prstClr val="white"/>
                </a:solidFill>
                <a:latin typeface="ChalkDust" pitchFamily="2" charset="0"/>
              </a:rPr>
              <a:t>Understanding the “Yellow Ball” Slides</a:t>
            </a:r>
            <a:endParaRPr lang="en-US" sz="2000" i="1" dirty="0">
              <a:solidFill>
                <a:prstClr val="white"/>
              </a:solidFill>
              <a:latin typeface="ChalkDust" pitchFamily="2" charset="0"/>
            </a:endParaRPr>
          </a:p>
        </p:txBody>
      </p:sp>
      <p:sp>
        <p:nvSpPr>
          <p:cNvPr id="7" name="Slide Number Placeholder 2"/>
          <p:cNvSpPr>
            <a:spLocks noGrp="1"/>
          </p:cNvSpPr>
          <p:nvPr/>
        </p:nvSpPr>
        <p:spPr>
          <a:xfrm>
            <a:off x="7010400" y="6551468"/>
            <a:ext cx="2133600" cy="342899"/>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Steinem"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9BA4B8F-8B3F-4B52-9164-AF2CA95F68ED}" type="slidenum">
              <a:rPr lang="en-US" smtClean="0">
                <a:solidFill>
                  <a:prstClr val="black">
                    <a:tint val="75000"/>
                  </a:prstClr>
                </a:solidFill>
              </a:rPr>
              <a:pPr/>
              <a:t>6</a:t>
            </a:fld>
            <a:endParaRPr lang="en-US" dirty="0">
              <a:solidFill>
                <a:prstClr val="black">
                  <a:tint val="75000"/>
                </a:prstClr>
              </a:solidFill>
            </a:endParaRPr>
          </a:p>
        </p:txBody>
      </p:sp>
      <p:sp>
        <p:nvSpPr>
          <p:cNvPr id="205" name="TextBox 204"/>
          <p:cNvSpPr txBox="1"/>
          <p:nvPr/>
        </p:nvSpPr>
        <p:spPr>
          <a:xfrm>
            <a:off x="0" y="1447800"/>
            <a:ext cx="9144000" cy="4662815"/>
          </a:xfrm>
          <a:prstGeom prst="rect">
            <a:avLst/>
          </a:prstGeom>
          <a:noFill/>
        </p:spPr>
        <p:txBody>
          <a:bodyPr wrap="square" rtlCol="0">
            <a:spAutoFit/>
          </a:bodyPr>
          <a:lstStyle/>
          <a:p>
            <a:pPr marL="342900" indent="-342900">
              <a:spcBef>
                <a:spcPts val="600"/>
              </a:spcBef>
              <a:buFont typeface="Arial" pitchFamily="34" charset="0"/>
              <a:buChar char="•"/>
            </a:pPr>
            <a:r>
              <a:rPr lang="en-US" dirty="0">
                <a:solidFill>
                  <a:prstClr val="black"/>
                </a:solidFill>
              </a:rPr>
              <a:t>The next few slides are excerpted from Parthenon’s presentations</a:t>
            </a:r>
          </a:p>
          <a:p>
            <a:pPr marL="342900" indent="-342900">
              <a:spcBef>
                <a:spcPts val="600"/>
              </a:spcBef>
              <a:buFont typeface="Arial" pitchFamily="34" charset="0"/>
              <a:buChar char="•"/>
            </a:pPr>
            <a:endParaRPr lang="en-US" dirty="0">
              <a:solidFill>
                <a:prstClr val="black"/>
              </a:solidFill>
            </a:endParaRPr>
          </a:p>
          <a:p>
            <a:pPr marL="342900" indent="-342900">
              <a:spcBef>
                <a:spcPts val="600"/>
              </a:spcBef>
              <a:buFont typeface="Arial" pitchFamily="34" charset="0"/>
              <a:buChar char="•"/>
            </a:pPr>
            <a:r>
              <a:rPr lang="en-US" dirty="0">
                <a:solidFill>
                  <a:prstClr val="black"/>
                </a:solidFill>
              </a:rPr>
              <a:t>The “yellow ball” slides highlight those job sectors where there are the greatest number of “high quality” (4 and 5 Star) jobs, and the high percentage concentration of high quality jobs</a:t>
            </a:r>
          </a:p>
          <a:p>
            <a:pPr marL="342900" indent="-342900">
              <a:spcBef>
                <a:spcPts val="600"/>
              </a:spcBef>
              <a:buFont typeface="Arial" pitchFamily="34" charset="0"/>
              <a:buChar char="•"/>
            </a:pPr>
            <a:endParaRPr lang="en-US" dirty="0">
              <a:solidFill>
                <a:prstClr val="black"/>
              </a:solidFill>
            </a:endParaRPr>
          </a:p>
          <a:p>
            <a:pPr marL="342900" indent="-342900">
              <a:spcBef>
                <a:spcPts val="600"/>
              </a:spcBef>
              <a:buFont typeface="Arial" pitchFamily="34" charset="0"/>
              <a:buChar char="•"/>
            </a:pPr>
            <a:r>
              <a:rPr lang="en-US" dirty="0">
                <a:solidFill>
                  <a:prstClr val="black"/>
                </a:solidFill>
              </a:rPr>
              <a:t>As you read these slides, the horizontal (or x) axis shows the number of high quality jobs in a job sector.  The farther to the right you are, the greater the number of high quality jobs created each year</a:t>
            </a:r>
          </a:p>
          <a:p>
            <a:pPr marL="342900" indent="-342900">
              <a:spcBef>
                <a:spcPts val="600"/>
              </a:spcBef>
              <a:buFont typeface="Arial" pitchFamily="34" charset="0"/>
              <a:buChar char="•"/>
            </a:pPr>
            <a:endParaRPr lang="en-US" dirty="0">
              <a:solidFill>
                <a:prstClr val="black"/>
              </a:solidFill>
            </a:endParaRPr>
          </a:p>
          <a:p>
            <a:pPr marL="342900" indent="-342900">
              <a:spcBef>
                <a:spcPts val="600"/>
              </a:spcBef>
              <a:buFont typeface="Arial" pitchFamily="34" charset="0"/>
              <a:buChar char="•"/>
            </a:pPr>
            <a:r>
              <a:rPr lang="en-US" dirty="0">
                <a:solidFill>
                  <a:prstClr val="black"/>
                </a:solidFill>
              </a:rPr>
              <a:t>The vertical (or y) axis shows the </a:t>
            </a:r>
            <a:r>
              <a:rPr lang="en-US" i="1" dirty="0">
                <a:solidFill>
                  <a:prstClr val="black"/>
                </a:solidFill>
              </a:rPr>
              <a:t>concentration</a:t>
            </a:r>
            <a:r>
              <a:rPr lang="en-US" dirty="0">
                <a:solidFill>
                  <a:prstClr val="black"/>
                </a:solidFill>
              </a:rPr>
              <a:t> of high quality jobs in a job sector.  The higher up you go, the greater the percentage of new high quality jobs  created each year</a:t>
            </a:r>
          </a:p>
          <a:p>
            <a:pPr marL="342900" indent="-342900">
              <a:spcBef>
                <a:spcPts val="600"/>
              </a:spcBef>
              <a:buFont typeface="Arial" pitchFamily="34" charset="0"/>
              <a:buChar char="•"/>
            </a:pPr>
            <a:endParaRPr lang="en-US" dirty="0">
              <a:solidFill>
                <a:prstClr val="black"/>
              </a:solidFill>
            </a:endParaRPr>
          </a:p>
          <a:p>
            <a:pPr marL="342900" indent="-342900">
              <a:spcBef>
                <a:spcPts val="600"/>
              </a:spcBef>
              <a:buFont typeface="Arial" pitchFamily="34" charset="0"/>
              <a:buChar char="•"/>
            </a:pPr>
            <a:r>
              <a:rPr lang="en-US" dirty="0">
                <a:solidFill>
                  <a:prstClr val="black"/>
                </a:solidFill>
              </a:rPr>
              <a:t>The size of the ball indicates the number of </a:t>
            </a:r>
            <a:r>
              <a:rPr lang="en-US" i="1" dirty="0">
                <a:solidFill>
                  <a:prstClr val="black"/>
                </a:solidFill>
              </a:rPr>
              <a:t>all jobs</a:t>
            </a:r>
            <a:r>
              <a:rPr lang="en-US" dirty="0">
                <a:solidFill>
                  <a:prstClr val="black"/>
                </a:solidFill>
              </a:rPr>
              <a:t> (all star levels) created each year</a:t>
            </a:r>
          </a:p>
          <a:p>
            <a:pPr marL="171450" indent="-171450">
              <a:spcBef>
                <a:spcPts val="600"/>
              </a:spcBef>
              <a:buFont typeface="Arial" pitchFamily="34" charset="0"/>
              <a:buChar char="•"/>
            </a:pPr>
            <a:endParaRPr lang="en-US" dirty="0">
              <a:solidFill>
                <a:prstClr val="black"/>
              </a:solidFill>
            </a:endParaRPr>
          </a:p>
        </p:txBody>
      </p:sp>
    </p:spTree>
    <p:extLst>
      <p:ext uri="{BB962C8B-B14F-4D97-AF65-F5344CB8AC3E}">
        <p14:creationId xmlns:p14="http://schemas.microsoft.com/office/powerpoint/2010/main" val="366668683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2"/>
          <p:cNvSpPr txBox="1">
            <a:spLocks/>
          </p:cNvSpPr>
          <p:nvPr/>
        </p:nvSpPr>
        <p:spPr>
          <a:xfrm>
            <a:off x="0" y="0"/>
            <a:ext cx="8915400" cy="850392"/>
          </a:xfrm>
          <a:prstGeom prst="rect">
            <a:avLst/>
          </a:prstGeom>
        </p:spPr>
        <p:txBody>
          <a:bodyPr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000" dirty="0" smtClean="0">
                <a:solidFill>
                  <a:prstClr val="white"/>
                </a:solidFill>
                <a:latin typeface="ChalkDust" pitchFamily="2" charset="0"/>
              </a:rPr>
              <a:t>Most Promising Job Sectors:  Statewide</a:t>
            </a:r>
            <a:endParaRPr lang="en-US" sz="2000" i="1" dirty="0">
              <a:solidFill>
                <a:prstClr val="white"/>
              </a:solidFill>
              <a:latin typeface="ChalkDust" pitchFamily="2" charset="0"/>
            </a:endParaRPr>
          </a:p>
        </p:txBody>
      </p:sp>
      <p:sp>
        <p:nvSpPr>
          <p:cNvPr id="7" name="Slide Number Placeholder 2"/>
          <p:cNvSpPr>
            <a:spLocks noGrp="1"/>
          </p:cNvSpPr>
          <p:nvPr/>
        </p:nvSpPr>
        <p:spPr>
          <a:xfrm>
            <a:off x="7010400" y="6551468"/>
            <a:ext cx="2133600" cy="342899"/>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Steinem"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9BA4B8F-8B3F-4B52-9164-AF2CA95F68ED}" type="slidenum">
              <a:rPr lang="en-US" smtClean="0">
                <a:solidFill>
                  <a:prstClr val="black">
                    <a:tint val="75000"/>
                  </a:prstClr>
                </a:solidFill>
              </a:rPr>
              <a:pPr/>
              <a:t>7</a:t>
            </a:fld>
            <a:endParaRPr lang="en-US" dirty="0">
              <a:solidFill>
                <a:prstClr val="black">
                  <a:tint val="75000"/>
                </a:prstClr>
              </a:solidFill>
            </a:endParaRPr>
          </a:p>
        </p:txBody>
      </p:sp>
      <p:sp>
        <p:nvSpPr>
          <p:cNvPr id="36" name="TextBox 35"/>
          <p:cNvSpPr txBox="1"/>
          <p:nvPr/>
        </p:nvSpPr>
        <p:spPr>
          <a:xfrm>
            <a:off x="2801390" y="5435269"/>
            <a:ext cx="3523210" cy="253916"/>
          </a:xfrm>
          <a:prstGeom prst="rect">
            <a:avLst/>
          </a:prstGeom>
          <a:noFill/>
        </p:spPr>
        <p:txBody>
          <a:bodyPr wrap="square" rtlCol="0">
            <a:spAutoFit/>
          </a:bodyPr>
          <a:lstStyle/>
          <a:p>
            <a:pPr algn="ctr">
              <a:spcBef>
                <a:spcPts val="600"/>
              </a:spcBef>
              <a:buFont typeface="Arial" pitchFamily="34" charset="0"/>
              <a:buNone/>
            </a:pPr>
            <a:r>
              <a:rPr lang="en-US" sz="1050" dirty="0">
                <a:solidFill>
                  <a:prstClr val="black"/>
                </a:solidFill>
              </a:rPr>
              <a:t>Annual Number of 4 &amp; 5 Star Job Openings in Cluster</a:t>
            </a:r>
          </a:p>
        </p:txBody>
      </p:sp>
      <p:sp>
        <p:nvSpPr>
          <p:cNvPr id="37" name="TextBox 36"/>
          <p:cNvSpPr txBox="1"/>
          <p:nvPr/>
        </p:nvSpPr>
        <p:spPr>
          <a:xfrm rot="16200000">
            <a:off x="-102259" y="3205377"/>
            <a:ext cx="2369128" cy="415498"/>
          </a:xfrm>
          <a:prstGeom prst="rect">
            <a:avLst/>
          </a:prstGeom>
          <a:noFill/>
        </p:spPr>
        <p:txBody>
          <a:bodyPr wrap="square" rtlCol="0">
            <a:spAutoFit/>
          </a:bodyPr>
          <a:lstStyle/>
          <a:p>
            <a:pPr algn="ctr">
              <a:spcBef>
                <a:spcPts val="600"/>
              </a:spcBef>
              <a:buFont typeface="Arial" pitchFamily="34" charset="0"/>
              <a:buNone/>
            </a:pPr>
            <a:r>
              <a:rPr lang="en-US" sz="1050" dirty="0">
                <a:solidFill>
                  <a:prstClr val="black"/>
                </a:solidFill>
              </a:rPr>
              <a:t>% of Employment Demand in Cluster in 4 &amp; 5 Star Occupations</a:t>
            </a:r>
          </a:p>
        </p:txBody>
      </p:sp>
      <p:sp>
        <p:nvSpPr>
          <p:cNvPr id="39" name="TextBox 38"/>
          <p:cNvSpPr txBox="1"/>
          <p:nvPr/>
        </p:nvSpPr>
        <p:spPr>
          <a:xfrm>
            <a:off x="2147248" y="1188694"/>
            <a:ext cx="4868520" cy="523220"/>
          </a:xfrm>
          <a:prstGeom prst="rect">
            <a:avLst/>
          </a:prstGeom>
          <a:noFill/>
        </p:spPr>
        <p:txBody>
          <a:bodyPr wrap="square" rtlCol="0">
            <a:spAutoFit/>
          </a:bodyPr>
          <a:lstStyle/>
          <a:p>
            <a:pPr algn="ctr">
              <a:spcBef>
                <a:spcPts val="600"/>
              </a:spcBef>
              <a:buFont typeface="Arial" pitchFamily="34" charset="0"/>
              <a:buNone/>
            </a:pPr>
            <a:r>
              <a:rPr lang="en-US" sz="1400" b="1" dirty="0">
                <a:solidFill>
                  <a:prstClr val="black"/>
                </a:solidFill>
              </a:rPr>
              <a:t>Annual Number of 4 &amp; 5 Star Job Openings vs. </a:t>
            </a:r>
            <a:br>
              <a:rPr lang="en-US" sz="1400" b="1" dirty="0">
                <a:solidFill>
                  <a:prstClr val="black"/>
                </a:solidFill>
              </a:rPr>
            </a:br>
            <a:r>
              <a:rPr lang="en-US" sz="1400" b="1" dirty="0">
                <a:solidFill>
                  <a:prstClr val="black"/>
                </a:solidFill>
              </a:rPr>
              <a:t>Percentage of Jobs in 4 &amp; 5 Star Occupations, by Career Cluster</a:t>
            </a:r>
          </a:p>
        </p:txBody>
      </p:sp>
      <p:sp>
        <p:nvSpPr>
          <p:cNvPr id="40" name="Rectangle 39"/>
          <p:cNvSpPr/>
          <p:nvPr/>
        </p:nvSpPr>
        <p:spPr>
          <a:xfrm>
            <a:off x="1219200" y="5964684"/>
            <a:ext cx="6858000" cy="457200"/>
          </a:xfrm>
          <a:prstGeom prst="rect">
            <a:avLst/>
          </a:prstGeom>
          <a:solidFill>
            <a:schemeClr val="tx2">
              <a:lumMod val="40000"/>
              <a:lumOff val="60000"/>
            </a:schemeClr>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rgbClr val="000000"/>
                </a:solidFill>
              </a:rPr>
              <a:t>Statewide, four Career Clusters stand out as particularly attractive for CTE:</a:t>
            </a:r>
            <a:br>
              <a:rPr lang="en-US" sz="1400" b="1" dirty="0">
                <a:solidFill>
                  <a:srgbClr val="000000"/>
                </a:solidFill>
              </a:rPr>
            </a:br>
            <a:r>
              <a:rPr lang="en-US" sz="1400" b="1" dirty="0">
                <a:solidFill>
                  <a:srgbClr val="000000"/>
                </a:solidFill>
              </a:rPr>
              <a:t>Architecture &amp; Construction, Manufacturing, Health Science, and Transportation</a:t>
            </a:r>
          </a:p>
        </p:txBody>
      </p:sp>
      <p:sp>
        <p:nvSpPr>
          <p:cNvPr id="41" name="Rectangle 40"/>
          <p:cNvSpPr/>
          <p:nvPr/>
        </p:nvSpPr>
        <p:spPr>
          <a:xfrm>
            <a:off x="1676400" y="1752600"/>
            <a:ext cx="2895600" cy="1676400"/>
          </a:xfrm>
          <a:prstGeom prst="rect">
            <a:avLst/>
          </a:prstGeom>
          <a:solidFill>
            <a:schemeClr val="accent4">
              <a:lumMod val="40000"/>
              <a:lumOff val="60000"/>
            </a:schemeClr>
          </a:solidFill>
          <a:ln w="1270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b="1" dirty="0">
                <a:solidFill>
                  <a:prstClr val="black"/>
                </a:solidFill>
              </a:rPr>
              <a:t> </a:t>
            </a:r>
          </a:p>
          <a:p>
            <a:pPr algn="ctr"/>
            <a:endParaRPr lang="en-US" b="1" dirty="0">
              <a:solidFill>
                <a:prstClr val="black"/>
              </a:solidFill>
            </a:endParaRPr>
          </a:p>
        </p:txBody>
      </p:sp>
      <p:sp>
        <p:nvSpPr>
          <p:cNvPr id="42" name="Rectangle 41"/>
          <p:cNvSpPr/>
          <p:nvPr/>
        </p:nvSpPr>
        <p:spPr>
          <a:xfrm>
            <a:off x="4572000" y="1752600"/>
            <a:ext cx="2895600" cy="1676400"/>
          </a:xfrm>
          <a:prstGeom prst="rect">
            <a:avLst/>
          </a:prstGeom>
          <a:solidFill>
            <a:srgbClr val="66FF66"/>
          </a:solidFill>
          <a:ln w="1270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100" b="1" dirty="0">
                <a:solidFill>
                  <a:prstClr val="black"/>
                </a:solidFill>
              </a:rPr>
              <a:t>“High Demand High Quality Careers”</a:t>
            </a:r>
          </a:p>
          <a:p>
            <a:pPr algn="ctr"/>
            <a:endParaRPr lang="en-US" b="1" dirty="0">
              <a:solidFill>
                <a:prstClr val="black"/>
              </a:solidFill>
            </a:endParaRPr>
          </a:p>
        </p:txBody>
      </p:sp>
      <p:sp>
        <p:nvSpPr>
          <p:cNvPr id="43" name="Rectangle 42"/>
          <p:cNvSpPr/>
          <p:nvPr/>
        </p:nvSpPr>
        <p:spPr>
          <a:xfrm>
            <a:off x="4572000" y="3429000"/>
            <a:ext cx="2895600" cy="1676400"/>
          </a:xfrm>
          <a:prstGeom prst="rect">
            <a:avLst/>
          </a:prstGeom>
          <a:solidFill>
            <a:schemeClr val="accent4">
              <a:lumMod val="40000"/>
              <a:lumOff val="60000"/>
            </a:schemeClr>
          </a:solidFill>
          <a:ln w="1270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endParaRPr lang="en-US" sz="1100" b="1" dirty="0">
              <a:solidFill>
                <a:prstClr val="black"/>
              </a:solidFill>
            </a:endParaRPr>
          </a:p>
        </p:txBody>
      </p:sp>
      <p:sp>
        <p:nvSpPr>
          <p:cNvPr id="44" name="Rectangle 43"/>
          <p:cNvSpPr/>
          <p:nvPr/>
        </p:nvSpPr>
        <p:spPr>
          <a:xfrm>
            <a:off x="1676400" y="3429000"/>
            <a:ext cx="2895600" cy="1676400"/>
          </a:xfrm>
          <a:prstGeom prst="rect">
            <a:avLst/>
          </a:prstGeom>
          <a:solidFill>
            <a:schemeClr val="tx2">
              <a:lumMod val="40000"/>
              <a:lumOff val="60000"/>
            </a:schemeClr>
          </a:solidFill>
          <a:ln w="1270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marL="231775" algn="ctr"/>
            <a:endParaRPr lang="en-US" sz="1100" b="1" dirty="0">
              <a:solidFill>
                <a:prstClr val="black"/>
              </a:solidFill>
            </a:endParaRPr>
          </a:p>
        </p:txBody>
      </p:sp>
      <p:sp>
        <p:nvSpPr>
          <p:cNvPr id="45" name="TextBox 44"/>
          <p:cNvSpPr txBox="1"/>
          <p:nvPr/>
        </p:nvSpPr>
        <p:spPr>
          <a:xfrm>
            <a:off x="7500210" y="3582027"/>
            <a:ext cx="1088760" cy="507831"/>
          </a:xfrm>
          <a:prstGeom prst="rect">
            <a:avLst/>
          </a:prstGeom>
          <a:noFill/>
        </p:spPr>
        <p:txBody>
          <a:bodyPr wrap="none" rtlCol="0">
            <a:spAutoFit/>
          </a:bodyPr>
          <a:lstStyle/>
          <a:p>
            <a:pPr>
              <a:spcBef>
                <a:spcPts val="600"/>
              </a:spcBef>
              <a:buFont typeface="Arial" pitchFamily="34" charset="0"/>
              <a:buNone/>
            </a:pPr>
            <a:r>
              <a:rPr lang="en-US" sz="900" i="1" dirty="0">
                <a:solidFill>
                  <a:prstClr val="black"/>
                </a:solidFill>
              </a:rPr>
              <a:t>Annual Number</a:t>
            </a:r>
            <a:br>
              <a:rPr lang="en-US" sz="900" i="1" dirty="0">
                <a:solidFill>
                  <a:prstClr val="black"/>
                </a:solidFill>
              </a:rPr>
            </a:br>
            <a:r>
              <a:rPr lang="en-US" sz="900" i="1" dirty="0">
                <a:solidFill>
                  <a:prstClr val="black"/>
                </a:solidFill>
              </a:rPr>
              <a:t>of Job  Openings </a:t>
            </a:r>
            <a:br>
              <a:rPr lang="en-US" sz="900" i="1" dirty="0">
                <a:solidFill>
                  <a:prstClr val="black"/>
                </a:solidFill>
              </a:rPr>
            </a:br>
            <a:r>
              <a:rPr lang="en-US" sz="900" i="1" dirty="0">
                <a:solidFill>
                  <a:prstClr val="black"/>
                </a:solidFill>
              </a:rPr>
              <a:t>in Cluster</a:t>
            </a:r>
          </a:p>
        </p:txBody>
      </p:sp>
      <p:sp>
        <p:nvSpPr>
          <p:cNvPr id="46" name="Oval 45"/>
          <p:cNvSpPr/>
          <p:nvPr/>
        </p:nvSpPr>
        <p:spPr>
          <a:xfrm>
            <a:off x="7559040" y="4155744"/>
            <a:ext cx="822960" cy="822960"/>
          </a:xfrm>
          <a:prstGeom prst="ellipse">
            <a:avLst/>
          </a:prstGeom>
          <a:solidFill>
            <a:schemeClr val="bg1"/>
          </a:solidFill>
          <a:ln w="1270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dirty="0">
              <a:solidFill>
                <a:prstClr val="black"/>
              </a:solidFill>
            </a:endParaRPr>
          </a:p>
        </p:txBody>
      </p:sp>
      <p:sp>
        <p:nvSpPr>
          <p:cNvPr id="47" name="TextBox 46"/>
          <p:cNvSpPr txBox="1"/>
          <p:nvPr/>
        </p:nvSpPr>
        <p:spPr>
          <a:xfrm>
            <a:off x="7693016" y="4474675"/>
            <a:ext cx="609600" cy="230832"/>
          </a:xfrm>
          <a:prstGeom prst="rect">
            <a:avLst/>
          </a:prstGeom>
          <a:noFill/>
        </p:spPr>
        <p:txBody>
          <a:bodyPr wrap="square" rtlCol="0">
            <a:spAutoFit/>
          </a:bodyPr>
          <a:lstStyle/>
          <a:p>
            <a:pPr algn="ctr">
              <a:spcBef>
                <a:spcPts val="600"/>
              </a:spcBef>
              <a:buFont typeface="Arial" pitchFamily="34" charset="0"/>
              <a:buNone/>
            </a:pPr>
            <a:r>
              <a:rPr lang="en-US" sz="900" dirty="0">
                <a:solidFill>
                  <a:prstClr val="black"/>
                </a:solidFill>
              </a:rPr>
              <a:t>5,000</a:t>
            </a:r>
          </a:p>
        </p:txBody>
      </p:sp>
      <p:graphicFrame>
        <p:nvGraphicFramePr>
          <p:cNvPr id="49" name="Object 48"/>
          <p:cNvGraphicFramePr>
            <a:graphicFrameLocks/>
          </p:cNvGraphicFramePr>
          <p:nvPr>
            <p:extLst>
              <p:ext uri="{D42A27DB-BD31-4B8C-83A1-F6EECF244321}">
                <p14:modId xmlns:p14="http://schemas.microsoft.com/office/powerpoint/2010/main" val="3073191647"/>
              </p:ext>
            </p:extLst>
          </p:nvPr>
        </p:nvGraphicFramePr>
        <p:xfrm>
          <a:off x="547048" y="914400"/>
          <a:ext cx="8534400" cy="5165725"/>
        </p:xfrm>
        <a:graphic>
          <a:graphicData uri="http://schemas.openxmlformats.org/presentationml/2006/ole">
            <mc:AlternateContent xmlns:mc="http://schemas.openxmlformats.org/markup-compatibility/2006">
              <mc:Choice xmlns:v="urn:schemas-microsoft-com:vml" Requires="v">
                <p:oleObj spid="_x0000_s1048" name="GraphicsWizard" r:id="rId3" imgW="9534582" imgH="5762542" progId="GraphicsWizardChart">
                  <p:embed/>
                </p:oleObj>
              </mc:Choice>
              <mc:Fallback>
                <p:oleObj name="GraphicsWizard" r:id="rId3" imgW="9534582" imgH="5762542" progId="GraphicsWizardChart">
                  <p:embed/>
                  <p:pic>
                    <p:nvPicPr>
                      <p:cNvPr id="0" name=""/>
                      <p:cNvPicPr>
                        <a:picLocks noChangeArrowheads="1"/>
                      </p:cNvPicPr>
                      <p:nvPr/>
                    </p:nvPicPr>
                    <p:blipFill>
                      <a:blip r:embed="rId4"/>
                      <a:srcRect/>
                      <a:stretch>
                        <a:fillRect/>
                      </a:stretch>
                    </p:blipFill>
                    <p:spPr bwMode="auto">
                      <a:xfrm>
                        <a:off x="547048" y="914400"/>
                        <a:ext cx="8534400" cy="5165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0" name="Text Box 7"/>
          <p:cNvSpPr txBox="1">
            <a:spLocks noChangeArrowheads="1"/>
          </p:cNvSpPr>
          <p:nvPr/>
        </p:nvSpPr>
        <p:spPr bwMode="auto">
          <a:xfrm>
            <a:off x="685800" y="6542953"/>
            <a:ext cx="6627776" cy="315047"/>
          </a:xfrm>
          <a:prstGeom prst="rect">
            <a:avLst/>
          </a:prstGeom>
          <a:noFill/>
          <a:ln w="9525">
            <a:noFill/>
            <a:miter lim="800000"/>
            <a:headEnd/>
            <a:tailEnd/>
          </a:ln>
          <a:effectLst/>
        </p:spPr>
        <p:txBody>
          <a:bodyPr wrap="none" lIns="45720" tIns="49320" rIns="45720" bIns="49320" anchor="b">
            <a:spAutoFit/>
          </a:bodyPr>
          <a:lstStyle/>
          <a:p>
            <a:r>
              <a:rPr lang="en-US" sz="700" dirty="0">
                <a:solidFill>
                  <a:prstClr val="black"/>
                </a:solidFill>
                <a:latin typeface="Arial" pitchFamily="34" charset="0"/>
              </a:rPr>
              <a:t>Note:  Analysis includes all jobs, including those that require a Bachelor’s Degree or higher.  Annual employment demand considers both job growth and job turnover.</a:t>
            </a:r>
          </a:p>
          <a:p>
            <a:r>
              <a:rPr lang="en-US" sz="700" dirty="0">
                <a:solidFill>
                  <a:prstClr val="black"/>
                </a:solidFill>
                <a:latin typeface="Arial" pitchFamily="34" charset="0"/>
              </a:rPr>
              <a:t>Source:  Louisiana Workforce Commission (LWC)</a:t>
            </a:r>
          </a:p>
        </p:txBody>
      </p:sp>
    </p:spTree>
    <p:extLst>
      <p:ext uri="{BB962C8B-B14F-4D97-AF65-F5344CB8AC3E}">
        <p14:creationId xmlns:p14="http://schemas.microsoft.com/office/powerpoint/2010/main" val="22534444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2"/>
          <p:cNvSpPr txBox="1">
            <a:spLocks/>
          </p:cNvSpPr>
          <p:nvPr/>
        </p:nvSpPr>
        <p:spPr>
          <a:xfrm>
            <a:off x="0" y="0"/>
            <a:ext cx="7391400" cy="850392"/>
          </a:xfrm>
          <a:prstGeom prst="rect">
            <a:avLst/>
          </a:prstGeom>
        </p:spPr>
        <p:txBody>
          <a:bodyPr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000" dirty="0" smtClean="0">
                <a:solidFill>
                  <a:prstClr val="white"/>
                </a:solidFill>
                <a:latin typeface="ChalkDust" pitchFamily="2" charset="0"/>
              </a:rPr>
              <a:t>Most Promising Job Sectors by Region</a:t>
            </a:r>
            <a:endParaRPr lang="en-US" sz="2000" i="1" dirty="0">
              <a:solidFill>
                <a:prstClr val="white"/>
              </a:solidFill>
              <a:latin typeface="ChalkDust" pitchFamily="2" charset="0"/>
            </a:endParaRPr>
          </a:p>
        </p:txBody>
      </p:sp>
      <p:sp>
        <p:nvSpPr>
          <p:cNvPr id="7" name="Slide Number Placeholder 2"/>
          <p:cNvSpPr>
            <a:spLocks noGrp="1"/>
          </p:cNvSpPr>
          <p:nvPr/>
        </p:nvSpPr>
        <p:spPr>
          <a:xfrm>
            <a:off x="7010400" y="6551468"/>
            <a:ext cx="2133600" cy="342899"/>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Steinem"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9BA4B8F-8B3F-4B52-9164-AF2CA95F68ED}" type="slidenum">
              <a:rPr lang="en-US" smtClean="0">
                <a:solidFill>
                  <a:prstClr val="black">
                    <a:tint val="75000"/>
                  </a:prstClr>
                </a:solidFill>
              </a:rPr>
              <a:pPr/>
              <a:t>8</a:t>
            </a:fld>
            <a:endParaRPr lang="en-US" dirty="0">
              <a:solidFill>
                <a:prstClr val="black">
                  <a:tint val="75000"/>
                </a:prstClr>
              </a:solidFill>
            </a:endParaRPr>
          </a:p>
        </p:txBody>
      </p:sp>
      <p:graphicFrame>
        <p:nvGraphicFramePr>
          <p:cNvPr id="101" name="Object 100"/>
          <p:cNvGraphicFramePr>
            <a:graphicFrameLocks noChangeAspect="1"/>
          </p:cNvGraphicFramePr>
          <p:nvPr>
            <p:extLst>
              <p:ext uri="{D42A27DB-BD31-4B8C-83A1-F6EECF244321}">
                <p14:modId xmlns:p14="http://schemas.microsoft.com/office/powerpoint/2010/main" val="1854278379"/>
              </p:ext>
            </p:extLst>
          </p:nvPr>
        </p:nvGraphicFramePr>
        <p:xfrm>
          <a:off x="6400799" y="914400"/>
          <a:ext cx="2751294" cy="3108960"/>
        </p:xfrm>
        <a:graphic>
          <a:graphicData uri="http://schemas.openxmlformats.org/presentationml/2006/ole">
            <mc:AlternateContent xmlns:mc="http://schemas.openxmlformats.org/markup-compatibility/2006">
              <mc:Choice xmlns:v="urn:schemas-microsoft-com:vml" Requires="v">
                <p:oleObj spid="_x0000_s2226" name="GraphicsWizard" r:id="rId3" imgW="5105392" imgH="5762542" progId="GraphicsWizardChart">
                  <p:embed/>
                </p:oleObj>
              </mc:Choice>
              <mc:Fallback>
                <p:oleObj name="GraphicsWizard" r:id="rId3" imgW="5105392" imgH="5762542" progId="GraphicsWizardChart">
                  <p:embed/>
                  <p:pic>
                    <p:nvPicPr>
                      <p:cNvPr id="0" name=""/>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00799" y="914400"/>
                        <a:ext cx="2751294" cy="3108960"/>
                      </a:xfrm>
                      <a:prstGeom prst="rect">
                        <a:avLst/>
                      </a:prstGeom>
                      <a:noFill/>
                      <a:ln>
                        <a:noFill/>
                      </a:ln>
                    </p:spPr>
                  </p:pic>
                </p:oleObj>
              </mc:Fallback>
            </mc:AlternateContent>
          </a:graphicData>
        </a:graphic>
      </p:graphicFrame>
      <p:graphicFrame>
        <p:nvGraphicFramePr>
          <p:cNvPr id="102" name="Object 101"/>
          <p:cNvGraphicFramePr>
            <a:graphicFrameLocks noChangeAspect="1"/>
          </p:cNvGraphicFramePr>
          <p:nvPr>
            <p:extLst>
              <p:ext uri="{D42A27DB-BD31-4B8C-83A1-F6EECF244321}">
                <p14:modId xmlns:p14="http://schemas.microsoft.com/office/powerpoint/2010/main" val="997500240"/>
              </p:ext>
            </p:extLst>
          </p:nvPr>
        </p:nvGraphicFramePr>
        <p:xfrm>
          <a:off x="-76200" y="914400"/>
          <a:ext cx="2751138" cy="3108325"/>
        </p:xfrm>
        <a:graphic>
          <a:graphicData uri="http://schemas.openxmlformats.org/presentationml/2006/ole">
            <mc:AlternateContent xmlns:mc="http://schemas.openxmlformats.org/markup-compatibility/2006">
              <mc:Choice xmlns:v="urn:schemas-microsoft-com:vml" Requires="v">
                <p:oleObj spid="_x0000_s2227" name="GraphicsWizard" r:id="rId5" imgW="5105400" imgH="5762715" progId="GraphicsWizardChart">
                  <p:embed/>
                </p:oleObj>
              </mc:Choice>
              <mc:Fallback>
                <p:oleObj name="GraphicsWizard" r:id="rId5" imgW="5105400" imgH="5762715" progId="GraphicsWizardChart">
                  <p:embed/>
                  <p:pic>
                    <p:nvPicPr>
                      <p:cNvPr id="0" name=""/>
                      <p:cNvPicPr>
                        <a:picLocks noChangeArrowheads="1"/>
                      </p:cNvPicPr>
                      <p:nvPr/>
                    </p:nvPicPr>
                    <p:blipFill>
                      <a:blip r:embed="rId6"/>
                      <a:srcRect/>
                      <a:stretch>
                        <a:fillRect/>
                      </a:stretch>
                    </p:blipFill>
                    <p:spPr bwMode="auto">
                      <a:xfrm>
                        <a:off x="-76200" y="914400"/>
                        <a:ext cx="2751138" cy="3108325"/>
                      </a:xfrm>
                      <a:prstGeom prst="rect">
                        <a:avLst/>
                      </a:prstGeom>
                      <a:noFill/>
                      <a:ln>
                        <a:noFill/>
                      </a:ln>
                    </p:spPr>
                  </p:pic>
                </p:oleObj>
              </mc:Fallback>
            </mc:AlternateContent>
          </a:graphicData>
        </a:graphic>
      </p:graphicFrame>
      <p:graphicFrame>
        <p:nvGraphicFramePr>
          <p:cNvPr id="103" name="Object 102"/>
          <p:cNvGraphicFramePr>
            <a:graphicFrameLocks noChangeAspect="1"/>
          </p:cNvGraphicFramePr>
          <p:nvPr>
            <p:extLst>
              <p:ext uri="{D42A27DB-BD31-4B8C-83A1-F6EECF244321}">
                <p14:modId xmlns:p14="http://schemas.microsoft.com/office/powerpoint/2010/main" val="2518868460"/>
              </p:ext>
            </p:extLst>
          </p:nvPr>
        </p:nvGraphicFramePr>
        <p:xfrm>
          <a:off x="2082800" y="914400"/>
          <a:ext cx="2751294" cy="3108960"/>
        </p:xfrm>
        <a:graphic>
          <a:graphicData uri="http://schemas.openxmlformats.org/presentationml/2006/ole">
            <mc:AlternateContent xmlns:mc="http://schemas.openxmlformats.org/markup-compatibility/2006">
              <mc:Choice xmlns:v="urn:schemas-microsoft-com:vml" Requires="v">
                <p:oleObj spid="_x0000_s2228" name="GraphicsWizard" r:id="rId7" imgW="6808680" imgH="7685280" progId="GraphicsWizardChart">
                  <p:embed/>
                </p:oleObj>
              </mc:Choice>
              <mc:Fallback>
                <p:oleObj name="GraphicsWizard" r:id="rId7" imgW="6808680" imgH="7685280" progId="GraphicsWizardChart">
                  <p:embed/>
                  <p:pic>
                    <p:nvPicPr>
                      <p:cNvPr id="0" name=""/>
                      <p:cNvPicPr>
                        <a:picLocks noChangeArrowheads="1"/>
                      </p:cNvPicPr>
                      <p:nvPr/>
                    </p:nvPicPr>
                    <p:blipFill>
                      <a:blip r:embed="rId8"/>
                      <a:srcRect/>
                      <a:stretch>
                        <a:fillRect/>
                      </a:stretch>
                    </p:blipFill>
                    <p:spPr bwMode="auto">
                      <a:xfrm>
                        <a:off x="2082800" y="914400"/>
                        <a:ext cx="2751294" cy="3108960"/>
                      </a:xfrm>
                      <a:prstGeom prst="rect">
                        <a:avLst/>
                      </a:prstGeom>
                      <a:noFill/>
                      <a:ln>
                        <a:noFill/>
                      </a:ln>
                    </p:spPr>
                  </p:pic>
                </p:oleObj>
              </mc:Fallback>
            </mc:AlternateContent>
          </a:graphicData>
        </a:graphic>
      </p:graphicFrame>
      <p:graphicFrame>
        <p:nvGraphicFramePr>
          <p:cNvPr id="104" name="Object 103"/>
          <p:cNvGraphicFramePr>
            <a:graphicFrameLocks noChangeAspect="1"/>
          </p:cNvGraphicFramePr>
          <p:nvPr>
            <p:extLst>
              <p:ext uri="{D42A27DB-BD31-4B8C-83A1-F6EECF244321}">
                <p14:modId xmlns:p14="http://schemas.microsoft.com/office/powerpoint/2010/main" val="1360867586"/>
              </p:ext>
            </p:extLst>
          </p:nvPr>
        </p:nvGraphicFramePr>
        <p:xfrm>
          <a:off x="4241800" y="914400"/>
          <a:ext cx="2751294" cy="3108960"/>
        </p:xfrm>
        <a:graphic>
          <a:graphicData uri="http://schemas.openxmlformats.org/presentationml/2006/ole">
            <mc:AlternateContent xmlns:mc="http://schemas.openxmlformats.org/markup-compatibility/2006">
              <mc:Choice xmlns:v="urn:schemas-microsoft-com:vml" Requires="v">
                <p:oleObj spid="_x0000_s2229" name="GraphicsWizard" r:id="rId9" imgW="6801840" imgH="7695720" progId="GraphicsWizardChart">
                  <p:embed/>
                </p:oleObj>
              </mc:Choice>
              <mc:Fallback>
                <p:oleObj name="GraphicsWizard" r:id="rId9" imgW="6801840" imgH="7695720" progId="GraphicsWizardChart">
                  <p:embed/>
                  <p:pic>
                    <p:nvPicPr>
                      <p:cNvPr id="0" name=""/>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241800" y="914400"/>
                        <a:ext cx="2751294" cy="3108960"/>
                      </a:xfrm>
                      <a:prstGeom prst="rect">
                        <a:avLst/>
                      </a:prstGeom>
                      <a:noFill/>
                      <a:ln>
                        <a:noFill/>
                      </a:ln>
                    </p:spPr>
                  </p:pic>
                </p:oleObj>
              </mc:Fallback>
            </mc:AlternateContent>
          </a:graphicData>
        </a:graphic>
      </p:graphicFrame>
      <p:graphicFrame>
        <p:nvGraphicFramePr>
          <p:cNvPr id="105" name="Object 104"/>
          <p:cNvGraphicFramePr>
            <a:graphicFrameLocks noChangeAspect="1"/>
          </p:cNvGraphicFramePr>
          <p:nvPr>
            <p:extLst>
              <p:ext uri="{D42A27DB-BD31-4B8C-83A1-F6EECF244321}">
                <p14:modId xmlns:p14="http://schemas.microsoft.com/office/powerpoint/2010/main" val="3528479457"/>
              </p:ext>
            </p:extLst>
          </p:nvPr>
        </p:nvGraphicFramePr>
        <p:xfrm>
          <a:off x="-76200" y="3493144"/>
          <a:ext cx="2751294" cy="3108960"/>
        </p:xfrm>
        <a:graphic>
          <a:graphicData uri="http://schemas.openxmlformats.org/presentationml/2006/ole">
            <mc:AlternateContent xmlns:mc="http://schemas.openxmlformats.org/markup-compatibility/2006">
              <mc:Choice xmlns:v="urn:schemas-microsoft-com:vml" Requires="v">
                <p:oleObj spid="_x0000_s2230" name="GraphicsWizard" r:id="rId11" imgW="6808680" imgH="7685280" progId="GraphicsWizardChart">
                  <p:embed/>
                </p:oleObj>
              </mc:Choice>
              <mc:Fallback>
                <p:oleObj name="GraphicsWizard" r:id="rId11" imgW="6808680" imgH="7685280" progId="GraphicsWizardChart">
                  <p:embed/>
                  <p:pic>
                    <p:nvPicPr>
                      <p:cNvPr id="0" name=""/>
                      <p:cNvPicPr>
                        <a:picLocks noChangeArrowheads="1"/>
                      </p:cNvPicPr>
                      <p:nvPr/>
                    </p:nvPicPr>
                    <p:blipFill>
                      <a:blip r:embed="rId12"/>
                      <a:srcRect/>
                      <a:stretch>
                        <a:fillRect/>
                      </a:stretch>
                    </p:blipFill>
                    <p:spPr bwMode="auto">
                      <a:xfrm>
                        <a:off x="-76200" y="3493144"/>
                        <a:ext cx="2751294" cy="3108960"/>
                      </a:xfrm>
                      <a:prstGeom prst="rect">
                        <a:avLst/>
                      </a:prstGeom>
                      <a:noFill/>
                      <a:ln>
                        <a:noFill/>
                      </a:ln>
                    </p:spPr>
                  </p:pic>
                </p:oleObj>
              </mc:Fallback>
            </mc:AlternateContent>
          </a:graphicData>
        </a:graphic>
      </p:graphicFrame>
      <p:graphicFrame>
        <p:nvGraphicFramePr>
          <p:cNvPr id="106" name="Object 105"/>
          <p:cNvGraphicFramePr>
            <a:graphicFrameLocks noChangeAspect="1"/>
          </p:cNvGraphicFramePr>
          <p:nvPr>
            <p:extLst>
              <p:ext uri="{D42A27DB-BD31-4B8C-83A1-F6EECF244321}">
                <p14:modId xmlns:p14="http://schemas.microsoft.com/office/powerpoint/2010/main" val="2856722180"/>
              </p:ext>
            </p:extLst>
          </p:nvPr>
        </p:nvGraphicFramePr>
        <p:xfrm>
          <a:off x="2082800" y="3493144"/>
          <a:ext cx="2751294" cy="3108960"/>
        </p:xfrm>
        <a:graphic>
          <a:graphicData uri="http://schemas.openxmlformats.org/presentationml/2006/ole">
            <mc:AlternateContent xmlns:mc="http://schemas.openxmlformats.org/markup-compatibility/2006">
              <mc:Choice xmlns:v="urn:schemas-microsoft-com:vml" Requires="v">
                <p:oleObj spid="_x0000_s2231" name="GraphicsWizard" r:id="rId13" imgW="5105392" imgH="5762542" progId="GraphicsWizardChart">
                  <p:embed/>
                </p:oleObj>
              </mc:Choice>
              <mc:Fallback>
                <p:oleObj name="GraphicsWizard" r:id="rId13" imgW="5105392" imgH="5762542" progId="GraphicsWizardChart">
                  <p:embed/>
                  <p:pic>
                    <p:nvPicPr>
                      <p:cNvPr id="0" name=""/>
                      <p:cNvPicPr>
                        <a:picLocks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082800" y="3493144"/>
                        <a:ext cx="2751294" cy="3108960"/>
                      </a:xfrm>
                      <a:prstGeom prst="rect">
                        <a:avLst/>
                      </a:prstGeom>
                      <a:noFill/>
                      <a:ln>
                        <a:noFill/>
                      </a:ln>
                    </p:spPr>
                  </p:pic>
                </p:oleObj>
              </mc:Fallback>
            </mc:AlternateContent>
          </a:graphicData>
        </a:graphic>
      </p:graphicFrame>
      <p:graphicFrame>
        <p:nvGraphicFramePr>
          <p:cNvPr id="107" name="Object 106"/>
          <p:cNvGraphicFramePr>
            <a:graphicFrameLocks noChangeAspect="1"/>
          </p:cNvGraphicFramePr>
          <p:nvPr>
            <p:extLst>
              <p:ext uri="{D42A27DB-BD31-4B8C-83A1-F6EECF244321}">
                <p14:modId xmlns:p14="http://schemas.microsoft.com/office/powerpoint/2010/main" val="1373716349"/>
              </p:ext>
            </p:extLst>
          </p:nvPr>
        </p:nvGraphicFramePr>
        <p:xfrm>
          <a:off x="4241800" y="3493144"/>
          <a:ext cx="2751294" cy="3108960"/>
        </p:xfrm>
        <a:graphic>
          <a:graphicData uri="http://schemas.openxmlformats.org/presentationml/2006/ole">
            <mc:AlternateContent xmlns:mc="http://schemas.openxmlformats.org/markup-compatibility/2006">
              <mc:Choice xmlns:v="urn:schemas-microsoft-com:vml" Requires="v">
                <p:oleObj spid="_x0000_s2232" name="GraphicsWizard" r:id="rId15" imgW="5105400" imgH="5762715" progId="GraphicsWizardChart">
                  <p:embed/>
                </p:oleObj>
              </mc:Choice>
              <mc:Fallback>
                <p:oleObj name="GraphicsWizard" r:id="rId15" imgW="5105400" imgH="5762715" progId="GraphicsWizardChart">
                  <p:embed/>
                  <p:pic>
                    <p:nvPicPr>
                      <p:cNvPr id="0" name=""/>
                      <p:cNvPicPr>
                        <a:picLocks noChangeArrowheads="1"/>
                      </p:cNvPicPr>
                      <p:nvPr/>
                    </p:nvPicPr>
                    <p:blipFill>
                      <a:blip r:embed="rId16"/>
                      <a:srcRect/>
                      <a:stretch>
                        <a:fillRect/>
                      </a:stretch>
                    </p:blipFill>
                    <p:spPr bwMode="auto">
                      <a:xfrm>
                        <a:off x="4241800" y="3493144"/>
                        <a:ext cx="2751294" cy="3108960"/>
                      </a:xfrm>
                      <a:prstGeom prst="rect">
                        <a:avLst/>
                      </a:prstGeom>
                      <a:noFill/>
                      <a:ln>
                        <a:noFill/>
                      </a:ln>
                    </p:spPr>
                  </p:pic>
                </p:oleObj>
              </mc:Fallback>
            </mc:AlternateContent>
          </a:graphicData>
        </a:graphic>
      </p:graphicFrame>
      <p:graphicFrame>
        <p:nvGraphicFramePr>
          <p:cNvPr id="205" name="Object 204"/>
          <p:cNvGraphicFramePr>
            <a:graphicFrameLocks noChangeAspect="1"/>
          </p:cNvGraphicFramePr>
          <p:nvPr>
            <p:extLst>
              <p:ext uri="{D42A27DB-BD31-4B8C-83A1-F6EECF244321}">
                <p14:modId xmlns:p14="http://schemas.microsoft.com/office/powerpoint/2010/main" val="162167515"/>
              </p:ext>
            </p:extLst>
          </p:nvPr>
        </p:nvGraphicFramePr>
        <p:xfrm>
          <a:off x="6400799" y="3493144"/>
          <a:ext cx="2751294" cy="3108960"/>
        </p:xfrm>
        <a:graphic>
          <a:graphicData uri="http://schemas.openxmlformats.org/presentationml/2006/ole">
            <mc:AlternateContent xmlns:mc="http://schemas.openxmlformats.org/markup-compatibility/2006">
              <mc:Choice xmlns:v="urn:schemas-microsoft-com:vml" Requires="v">
                <p:oleObj spid="_x0000_s2233" name="GraphicsWizard" r:id="rId17" imgW="5105400" imgH="5762715" progId="GraphicsWizardChart">
                  <p:embed/>
                </p:oleObj>
              </mc:Choice>
              <mc:Fallback>
                <p:oleObj name="GraphicsWizard" r:id="rId17" imgW="5105400" imgH="5762715" progId="GraphicsWizardChart">
                  <p:embed/>
                  <p:pic>
                    <p:nvPicPr>
                      <p:cNvPr id="0" name=""/>
                      <p:cNvPicPr>
                        <a:picLocks noChangeArrowheads="1"/>
                      </p:cNvPicPr>
                      <p:nvPr/>
                    </p:nvPicPr>
                    <p:blipFill>
                      <a:blip r:embed="rId18"/>
                      <a:srcRect/>
                      <a:stretch>
                        <a:fillRect/>
                      </a:stretch>
                    </p:blipFill>
                    <p:spPr bwMode="auto">
                      <a:xfrm>
                        <a:off x="6400799" y="3493144"/>
                        <a:ext cx="2751294" cy="3108960"/>
                      </a:xfrm>
                      <a:prstGeom prst="rect">
                        <a:avLst/>
                      </a:prstGeom>
                      <a:noFill/>
                      <a:ln>
                        <a:noFill/>
                      </a:ln>
                    </p:spPr>
                  </p:pic>
                </p:oleObj>
              </mc:Fallback>
            </mc:AlternateContent>
          </a:graphicData>
        </a:graphic>
      </p:graphicFrame>
      <p:sp>
        <p:nvSpPr>
          <p:cNvPr id="206" name="Rectangle 205"/>
          <p:cNvSpPr/>
          <p:nvPr/>
        </p:nvSpPr>
        <p:spPr>
          <a:xfrm>
            <a:off x="609600" y="1163320"/>
            <a:ext cx="1554480" cy="182880"/>
          </a:xfrm>
          <a:prstGeom prst="rect">
            <a:avLst/>
          </a:prstGeom>
          <a:solidFill>
            <a:schemeClr val="accent2"/>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000" b="1" dirty="0">
                <a:solidFill>
                  <a:srgbClr val="EEECE1"/>
                </a:solidFill>
              </a:rPr>
              <a:t>Region 1 </a:t>
            </a:r>
            <a:r>
              <a:rPr lang="en-US" sz="1000" dirty="0">
                <a:solidFill>
                  <a:srgbClr val="EEECE1"/>
                </a:solidFill>
              </a:rPr>
              <a:t>–</a:t>
            </a:r>
            <a:r>
              <a:rPr lang="en-US" sz="1000" b="1" dirty="0">
                <a:solidFill>
                  <a:srgbClr val="EEECE1"/>
                </a:solidFill>
              </a:rPr>
              <a:t> </a:t>
            </a:r>
            <a:r>
              <a:rPr lang="en-US" sz="1000" i="1" dirty="0">
                <a:solidFill>
                  <a:srgbClr val="EEECE1"/>
                </a:solidFill>
              </a:rPr>
              <a:t>New Orleans</a:t>
            </a:r>
          </a:p>
        </p:txBody>
      </p:sp>
      <p:sp>
        <p:nvSpPr>
          <p:cNvPr id="207" name="Rectangle 206"/>
          <p:cNvSpPr/>
          <p:nvPr/>
        </p:nvSpPr>
        <p:spPr>
          <a:xfrm>
            <a:off x="2768600" y="1163320"/>
            <a:ext cx="1554480" cy="182880"/>
          </a:xfrm>
          <a:prstGeom prst="rect">
            <a:avLst/>
          </a:prstGeom>
          <a:solidFill>
            <a:schemeClr val="accent2"/>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000" b="1" dirty="0">
                <a:solidFill>
                  <a:srgbClr val="EEECE1"/>
                </a:solidFill>
              </a:rPr>
              <a:t>Region 2 </a:t>
            </a:r>
            <a:r>
              <a:rPr lang="en-US" sz="1000" dirty="0">
                <a:solidFill>
                  <a:srgbClr val="EEECE1"/>
                </a:solidFill>
              </a:rPr>
              <a:t>– </a:t>
            </a:r>
            <a:r>
              <a:rPr lang="en-US" sz="1000" i="1" dirty="0">
                <a:solidFill>
                  <a:srgbClr val="EEECE1"/>
                </a:solidFill>
              </a:rPr>
              <a:t>Baton Rouge</a:t>
            </a:r>
          </a:p>
        </p:txBody>
      </p:sp>
      <p:sp>
        <p:nvSpPr>
          <p:cNvPr id="208" name="Rectangle 207"/>
          <p:cNvSpPr/>
          <p:nvPr/>
        </p:nvSpPr>
        <p:spPr>
          <a:xfrm>
            <a:off x="4927600" y="1163320"/>
            <a:ext cx="1554480" cy="182880"/>
          </a:xfrm>
          <a:prstGeom prst="rect">
            <a:avLst/>
          </a:prstGeom>
          <a:solidFill>
            <a:schemeClr val="accent2"/>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000" b="1" dirty="0">
                <a:solidFill>
                  <a:srgbClr val="EEECE1"/>
                </a:solidFill>
              </a:rPr>
              <a:t>Region 3 </a:t>
            </a:r>
            <a:r>
              <a:rPr lang="en-US" sz="1000" dirty="0">
                <a:solidFill>
                  <a:srgbClr val="EEECE1"/>
                </a:solidFill>
              </a:rPr>
              <a:t>– </a:t>
            </a:r>
            <a:r>
              <a:rPr lang="en-US" sz="1000" i="1" dirty="0">
                <a:solidFill>
                  <a:srgbClr val="EEECE1"/>
                </a:solidFill>
              </a:rPr>
              <a:t>Houma</a:t>
            </a:r>
          </a:p>
        </p:txBody>
      </p:sp>
      <p:sp>
        <p:nvSpPr>
          <p:cNvPr id="209" name="Rectangle 208"/>
          <p:cNvSpPr/>
          <p:nvPr/>
        </p:nvSpPr>
        <p:spPr>
          <a:xfrm>
            <a:off x="7086600" y="1163320"/>
            <a:ext cx="1554480" cy="182880"/>
          </a:xfrm>
          <a:prstGeom prst="rect">
            <a:avLst/>
          </a:prstGeom>
          <a:solidFill>
            <a:schemeClr val="accent2"/>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000" b="1" dirty="0">
                <a:solidFill>
                  <a:srgbClr val="EEECE1"/>
                </a:solidFill>
              </a:rPr>
              <a:t>Region 4 </a:t>
            </a:r>
            <a:r>
              <a:rPr lang="en-US" sz="1000" dirty="0">
                <a:solidFill>
                  <a:srgbClr val="EEECE1"/>
                </a:solidFill>
              </a:rPr>
              <a:t>– </a:t>
            </a:r>
            <a:r>
              <a:rPr lang="en-US" sz="1000" i="1" dirty="0">
                <a:solidFill>
                  <a:srgbClr val="EEECE1"/>
                </a:solidFill>
              </a:rPr>
              <a:t>Lafayette</a:t>
            </a:r>
          </a:p>
        </p:txBody>
      </p:sp>
      <p:sp>
        <p:nvSpPr>
          <p:cNvPr id="210" name="Rectangle 209"/>
          <p:cNvSpPr/>
          <p:nvPr/>
        </p:nvSpPr>
        <p:spPr>
          <a:xfrm>
            <a:off x="609600" y="3742065"/>
            <a:ext cx="1554480" cy="182880"/>
          </a:xfrm>
          <a:prstGeom prst="rect">
            <a:avLst/>
          </a:prstGeom>
          <a:solidFill>
            <a:schemeClr val="accent2"/>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000" b="1" dirty="0">
                <a:solidFill>
                  <a:srgbClr val="EEECE1"/>
                </a:solidFill>
              </a:rPr>
              <a:t>Region 5 </a:t>
            </a:r>
            <a:r>
              <a:rPr lang="en-US" sz="1000" dirty="0">
                <a:solidFill>
                  <a:srgbClr val="EEECE1"/>
                </a:solidFill>
              </a:rPr>
              <a:t>– </a:t>
            </a:r>
            <a:r>
              <a:rPr lang="en-US" sz="1000" i="1" dirty="0">
                <a:solidFill>
                  <a:srgbClr val="EEECE1"/>
                </a:solidFill>
              </a:rPr>
              <a:t>Lake Charles</a:t>
            </a:r>
          </a:p>
        </p:txBody>
      </p:sp>
      <p:sp>
        <p:nvSpPr>
          <p:cNvPr id="211" name="Rectangle 210"/>
          <p:cNvSpPr/>
          <p:nvPr/>
        </p:nvSpPr>
        <p:spPr>
          <a:xfrm>
            <a:off x="2768600" y="3742065"/>
            <a:ext cx="1554480" cy="182880"/>
          </a:xfrm>
          <a:prstGeom prst="rect">
            <a:avLst/>
          </a:prstGeom>
          <a:solidFill>
            <a:schemeClr val="accent2"/>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000" b="1" dirty="0">
                <a:solidFill>
                  <a:srgbClr val="EEECE1"/>
                </a:solidFill>
              </a:rPr>
              <a:t>Region 6 </a:t>
            </a:r>
            <a:r>
              <a:rPr lang="en-US" sz="1000" dirty="0">
                <a:solidFill>
                  <a:srgbClr val="EEECE1"/>
                </a:solidFill>
              </a:rPr>
              <a:t>– </a:t>
            </a:r>
            <a:r>
              <a:rPr lang="en-US" sz="1000" i="1" dirty="0">
                <a:solidFill>
                  <a:srgbClr val="EEECE1"/>
                </a:solidFill>
              </a:rPr>
              <a:t>Alexandria</a:t>
            </a:r>
          </a:p>
        </p:txBody>
      </p:sp>
      <p:sp>
        <p:nvSpPr>
          <p:cNvPr id="212" name="Rectangle 211"/>
          <p:cNvSpPr/>
          <p:nvPr/>
        </p:nvSpPr>
        <p:spPr>
          <a:xfrm>
            <a:off x="4927600" y="3742065"/>
            <a:ext cx="1554480" cy="182880"/>
          </a:xfrm>
          <a:prstGeom prst="rect">
            <a:avLst/>
          </a:prstGeom>
          <a:solidFill>
            <a:schemeClr val="accent2"/>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000" b="1" dirty="0">
                <a:solidFill>
                  <a:srgbClr val="EEECE1"/>
                </a:solidFill>
              </a:rPr>
              <a:t>Region 7 </a:t>
            </a:r>
            <a:r>
              <a:rPr lang="en-US" sz="1000" dirty="0">
                <a:solidFill>
                  <a:srgbClr val="EEECE1"/>
                </a:solidFill>
              </a:rPr>
              <a:t>– </a:t>
            </a:r>
            <a:r>
              <a:rPr lang="en-US" sz="1000" i="1" dirty="0">
                <a:solidFill>
                  <a:srgbClr val="EEECE1"/>
                </a:solidFill>
              </a:rPr>
              <a:t>Shreveport</a:t>
            </a:r>
          </a:p>
        </p:txBody>
      </p:sp>
      <p:sp>
        <p:nvSpPr>
          <p:cNvPr id="213" name="Rectangle 212"/>
          <p:cNvSpPr/>
          <p:nvPr/>
        </p:nvSpPr>
        <p:spPr>
          <a:xfrm>
            <a:off x="7086600" y="3742065"/>
            <a:ext cx="1554480" cy="182880"/>
          </a:xfrm>
          <a:prstGeom prst="rect">
            <a:avLst/>
          </a:prstGeom>
          <a:solidFill>
            <a:schemeClr val="accent2"/>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000" b="1" dirty="0">
                <a:solidFill>
                  <a:srgbClr val="EEECE1"/>
                </a:solidFill>
              </a:rPr>
              <a:t>Region 8 </a:t>
            </a:r>
            <a:r>
              <a:rPr lang="en-US" sz="1000" dirty="0">
                <a:solidFill>
                  <a:srgbClr val="EEECE1"/>
                </a:solidFill>
              </a:rPr>
              <a:t>– </a:t>
            </a:r>
            <a:r>
              <a:rPr lang="en-US" sz="1000" i="1" dirty="0">
                <a:solidFill>
                  <a:srgbClr val="EEECE1"/>
                </a:solidFill>
              </a:rPr>
              <a:t>Monroe</a:t>
            </a:r>
          </a:p>
        </p:txBody>
      </p:sp>
      <p:sp>
        <p:nvSpPr>
          <p:cNvPr id="214" name="Rectangle 213"/>
          <p:cNvSpPr/>
          <p:nvPr/>
        </p:nvSpPr>
        <p:spPr>
          <a:xfrm>
            <a:off x="1676400" y="6324600"/>
            <a:ext cx="6781800" cy="457200"/>
          </a:xfrm>
          <a:prstGeom prst="rect">
            <a:avLst/>
          </a:prstGeom>
          <a:solidFill>
            <a:schemeClr val="tx2">
              <a:lumMod val="40000"/>
              <a:lumOff val="60000"/>
            </a:schemeClr>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400" b="1" dirty="0">
                <a:solidFill>
                  <a:prstClr val="black"/>
                </a:solidFill>
              </a:rPr>
              <a:t>The same four sectors that are the most promising job sectors statewide are the most promising job sectors in each of the State’s RLMAs</a:t>
            </a:r>
          </a:p>
        </p:txBody>
      </p:sp>
      <p:sp>
        <p:nvSpPr>
          <p:cNvPr id="215" name="Text Box 7"/>
          <p:cNvSpPr txBox="1">
            <a:spLocks noChangeArrowheads="1"/>
          </p:cNvSpPr>
          <p:nvPr/>
        </p:nvSpPr>
        <p:spPr bwMode="auto">
          <a:xfrm>
            <a:off x="685800" y="6542953"/>
            <a:ext cx="914400" cy="315047"/>
          </a:xfrm>
          <a:prstGeom prst="rect">
            <a:avLst/>
          </a:prstGeom>
          <a:noFill/>
          <a:ln w="9525">
            <a:noFill/>
            <a:miter lim="800000"/>
            <a:headEnd/>
            <a:tailEnd/>
          </a:ln>
          <a:effectLst/>
        </p:spPr>
        <p:txBody>
          <a:bodyPr wrap="square" lIns="45720" tIns="49320" rIns="45720" bIns="49320" anchor="b">
            <a:spAutoFit/>
          </a:bodyPr>
          <a:lstStyle/>
          <a:p>
            <a:r>
              <a:rPr lang="en-US" sz="700" dirty="0">
                <a:solidFill>
                  <a:prstClr val="black"/>
                </a:solidFill>
                <a:latin typeface="Arial" pitchFamily="34" charset="0"/>
              </a:rPr>
              <a:t>Source:  LWC; LDOE Internal Data</a:t>
            </a:r>
          </a:p>
        </p:txBody>
      </p:sp>
      <p:sp>
        <p:nvSpPr>
          <p:cNvPr id="216" name="Oval 215"/>
          <p:cNvSpPr/>
          <p:nvPr/>
        </p:nvSpPr>
        <p:spPr>
          <a:xfrm>
            <a:off x="1200150" y="2018352"/>
            <a:ext cx="304800" cy="304800"/>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17" name="Oval 216"/>
          <p:cNvSpPr/>
          <p:nvPr/>
        </p:nvSpPr>
        <p:spPr>
          <a:xfrm>
            <a:off x="1321156" y="2108911"/>
            <a:ext cx="405689" cy="405689"/>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18" name="Oval 217"/>
          <p:cNvSpPr/>
          <p:nvPr/>
        </p:nvSpPr>
        <p:spPr>
          <a:xfrm>
            <a:off x="529389" y="3370200"/>
            <a:ext cx="156411" cy="156411"/>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19" name="Oval 218"/>
          <p:cNvSpPr/>
          <p:nvPr/>
        </p:nvSpPr>
        <p:spPr>
          <a:xfrm>
            <a:off x="3123844" y="2169424"/>
            <a:ext cx="304800" cy="304800"/>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20" name="Oval 219"/>
          <p:cNvSpPr/>
          <p:nvPr/>
        </p:nvSpPr>
        <p:spPr>
          <a:xfrm>
            <a:off x="3282594" y="1771650"/>
            <a:ext cx="304800" cy="304800"/>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21" name="Oval 220"/>
          <p:cNvSpPr/>
          <p:nvPr/>
        </p:nvSpPr>
        <p:spPr>
          <a:xfrm>
            <a:off x="3491992" y="1714246"/>
            <a:ext cx="368808" cy="368808"/>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22" name="Oval 221"/>
          <p:cNvSpPr/>
          <p:nvPr/>
        </p:nvSpPr>
        <p:spPr>
          <a:xfrm>
            <a:off x="2939425" y="2818267"/>
            <a:ext cx="446258" cy="446258"/>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23" name="Oval 222"/>
          <p:cNvSpPr/>
          <p:nvPr/>
        </p:nvSpPr>
        <p:spPr>
          <a:xfrm>
            <a:off x="2565400" y="3194050"/>
            <a:ext cx="446258" cy="446258"/>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24" name="Oval 223"/>
          <p:cNvSpPr/>
          <p:nvPr/>
        </p:nvSpPr>
        <p:spPr>
          <a:xfrm>
            <a:off x="5365750" y="2065054"/>
            <a:ext cx="277091" cy="251901"/>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25" name="Oval 224"/>
          <p:cNvSpPr/>
          <p:nvPr/>
        </p:nvSpPr>
        <p:spPr>
          <a:xfrm>
            <a:off x="5530850" y="1543050"/>
            <a:ext cx="277091" cy="251901"/>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26" name="Oval 225"/>
          <p:cNvSpPr/>
          <p:nvPr/>
        </p:nvSpPr>
        <p:spPr>
          <a:xfrm>
            <a:off x="4996113" y="2163908"/>
            <a:ext cx="208183" cy="208183"/>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27" name="Oval 226"/>
          <p:cNvSpPr/>
          <p:nvPr/>
        </p:nvSpPr>
        <p:spPr>
          <a:xfrm>
            <a:off x="7735454" y="1723054"/>
            <a:ext cx="304800" cy="277091"/>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28" name="Oval 227"/>
          <p:cNvSpPr/>
          <p:nvPr/>
        </p:nvSpPr>
        <p:spPr>
          <a:xfrm>
            <a:off x="7778750" y="1644650"/>
            <a:ext cx="304800" cy="277091"/>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29" name="Oval 228"/>
          <p:cNvSpPr/>
          <p:nvPr/>
        </p:nvSpPr>
        <p:spPr>
          <a:xfrm>
            <a:off x="7411605" y="2326304"/>
            <a:ext cx="277091" cy="251901"/>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30" name="Oval 229"/>
          <p:cNvSpPr/>
          <p:nvPr/>
        </p:nvSpPr>
        <p:spPr>
          <a:xfrm>
            <a:off x="7193174" y="2866620"/>
            <a:ext cx="368808" cy="368808"/>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31" name="Oval 230"/>
          <p:cNvSpPr/>
          <p:nvPr/>
        </p:nvSpPr>
        <p:spPr>
          <a:xfrm>
            <a:off x="1537549" y="4004090"/>
            <a:ext cx="251901" cy="251901"/>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32" name="Oval 231"/>
          <p:cNvSpPr/>
          <p:nvPr/>
        </p:nvSpPr>
        <p:spPr>
          <a:xfrm>
            <a:off x="906307" y="4913473"/>
            <a:ext cx="208183" cy="229001"/>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33" name="Oval 232"/>
          <p:cNvSpPr/>
          <p:nvPr/>
        </p:nvSpPr>
        <p:spPr>
          <a:xfrm>
            <a:off x="849979" y="5415213"/>
            <a:ext cx="277091" cy="277091"/>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34" name="Oval 233"/>
          <p:cNvSpPr/>
          <p:nvPr/>
        </p:nvSpPr>
        <p:spPr>
          <a:xfrm>
            <a:off x="3607850" y="4656754"/>
            <a:ext cx="251901" cy="251901"/>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35" name="Oval 234"/>
          <p:cNvSpPr/>
          <p:nvPr/>
        </p:nvSpPr>
        <p:spPr>
          <a:xfrm>
            <a:off x="3097463" y="5448833"/>
            <a:ext cx="277091" cy="277091"/>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36" name="Oval 235"/>
          <p:cNvSpPr/>
          <p:nvPr/>
        </p:nvSpPr>
        <p:spPr>
          <a:xfrm>
            <a:off x="3216213" y="4440902"/>
            <a:ext cx="189257" cy="172052"/>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37" name="Oval 236"/>
          <p:cNvSpPr/>
          <p:nvPr/>
        </p:nvSpPr>
        <p:spPr>
          <a:xfrm>
            <a:off x="5619750" y="4625109"/>
            <a:ext cx="277091" cy="277091"/>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38" name="Oval 237"/>
          <p:cNvSpPr/>
          <p:nvPr/>
        </p:nvSpPr>
        <p:spPr>
          <a:xfrm>
            <a:off x="5246054" y="4814254"/>
            <a:ext cx="229001" cy="229001"/>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39" name="Oval 238"/>
          <p:cNvSpPr/>
          <p:nvPr/>
        </p:nvSpPr>
        <p:spPr>
          <a:xfrm>
            <a:off x="4856704" y="5936204"/>
            <a:ext cx="142192" cy="142192"/>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40" name="Oval 239"/>
          <p:cNvSpPr/>
          <p:nvPr/>
        </p:nvSpPr>
        <p:spPr>
          <a:xfrm>
            <a:off x="7033038" y="5953538"/>
            <a:ext cx="117514" cy="117514"/>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41" name="Oval 240"/>
          <p:cNvSpPr/>
          <p:nvPr/>
        </p:nvSpPr>
        <p:spPr>
          <a:xfrm>
            <a:off x="7867650" y="4749800"/>
            <a:ext cx="229001" cy="229001"/>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42" name="Oval 241"/>
          <p:cNvSpPr/>
          <p:nvPr/>
        </p:nvSpPr>
        <p:spPr>
          <a:xfrm>
            <a:off x="7256880" y="525977"/>
            <a:ext cx="368808" cy="368808"/>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43" name="TextBox 242"/>
          <p:cNvSpPr txBox="1"/>
          <p:nvPr/>
        </p:nvSpPr>
        <p:spPr>
          <a:xfrm>
            <a:off x="7707306" y="436602"/>
            <a:ext cx="1284294" cy="553998"/>
          </a:xfrm>
          <a:prstGeom prst="rect">
            <a:avLst/>
          </a:prstGeom>
          <a:noFill/>
        </p:spPr>
        <p:txBody>
          <a:bodyPr wrap="square" rtlCol="0">
            <a:spAutoFit/>
          </a:bodyPr>
          <a:lstStyle/>
          <a:p>
            <a:pPr>
              <a:spcBef>
                <a:spcPts val="600"/>
              </a:spcBef>
              <a:buFont typeface="Arial" pitchFamily="34" charset="0"/>
              <a:buNone/>
            </a:pPr>
            <a:r>
              <a:rPr lang="en-US" sz="1000" dirty="0">
                <a:solidFill>
                  <a:prstClr val="white"/>
                </a:solidFill>
              </a:rPr>
              <a:t>Denotes Carl Perkins funding focus Career Cluster for region </a:t>
            </a:r>
          </a:p>
        </p:txBody>
      </p:sp>
      <p:sp>
        <p:nvSpPr>
          <p:cNvPr id="244" name="TextBox 243"/>
          <p:cNvSpPr txBox="1"/>
          <p:nvPr/>
        </p:nvSpPr>
        <p:spPr>
          <a:xfrm>
            <a:off x="7774707" y="158625"/>
            <a:ext cx="1064493" cy="307777"/>
          </a:xfrm>
          <a:prstGeom prst="rect">
            <a:avLst/>
          </a:prstGeom>
          <a:noFill/>
        </p:spPr>
        <p:txBody>
          <a:bodyPr wrap="square" rtlCol="0">
            <a:spAutoFit/>
          </a:bodyPr>
          <a:lstStyle/>
          <a:p>
            <a:pPr algn="ctr">
              <a:spcBef>
                <a:spcPts val="600"/>
              </a:spcBef>
              <a:buFont typeface="Arial" pitchFamily="34" charset="0"/>
              <a:buNone/>
            </a:pPr>
            <a:r>
              <a:rPr lang="en-US" sz="1400" b="1" dirty="0">
                <a:solidFill>
                  <a:prstClr val="white"/>
                </a:solidFill>
              </a:rPr>
              <a:t>Legend</a:t>
            </a:r>
          </a:p>
        </p:txBody>
      </p:sp>
    </p:spTree>
    <p:extLst>
      <p:ext uri="{BB962C8B-B14F-4D97-AF65-F5344CB8AC3E}">
        <p14:creationId xmlns:p14="http://schemas.microsoft.com/office/powerpoint/2010/main" val="76246117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3105835"/>
            <a:ext cx="9144000" cy="954107"/>
          </a:xfrm>
          <a:prstGeom prst="rect">
            <a:avLst/>
          </a:prstGeom>
        </p:spPr>
        <p:txBody>
          <a:bodyPr wrap="square">
            <a:spAutoFit/>
          </a:bodyPr>
          <a:lstStyle/>
          <a:p>
            <a:pPr algn="ctr"/>
            <a:r>
              <a:rPr lang="en-US" sz="2800" dirty="0">
                <a:solidFill>
                  <a:prstClr val="white"/>
                </a:solidFill>
                <a:latin typeface="ChalkDust" pitchFamily="2" charset="0"/>
              </a:rPr>
              <a:t>Which job sectors in </a:t>
            </a:r>
            <a:r>
              <a:rPr lang="en-US" sz="2800" i="1" dirty="0">
                <a:solidFill>
                  <a:prstClr val="white"/>
                </a:solidFill>
                <a:latin typeface="ChalkDust" pitchFamily="2" charset="0"/>
              </a:rPr>
              <a:t>my</a:t>
            </a:r>
            <a:r>
              <a:rPr lang="en-US" sz="2800" dirty="0">
                <a:solidFill>
                  <a:prstClr val="white"/>
                </a:solidFill>
                <a:latin typeface="ChalkDust" pitchFamily="2" charset="0"/>
              </a:rPr>
              <a:t> region are high-demand/high-wage?</a:t>
            </a:r>
          </a:p>
        </p:txBody>
      </p:sp>
    </p:spTree>
    <p:extLst>
      <p:ext uri="{BB962C8B-B14F-4D97-AF65-F5344CB8AC3E}">
        <p14:creationId xmlns:p14="http://schemas.microsoft.com/office/powerpoint/2010/main" val="1268637146"/>
      </p:ext>
    </p:extLst>
  </p:cSld>
  <p:clrMapOvr>
    <a:masterClrMapping/>
  </p:clrMapOvr>
  <p:timing>
    <p:tnLst>
      <p:par>
        <p:cTn id="1" dur="indefinite" restart="never" nodeType="tmRoot"/>
      </p:par>
    </p:tnLst>
  </p:timing>
</p:sld>
</file>

<file path=ppt/theme/theme1.xml><?xml version="1.0" encoding="utf-8"?>
<a:theme xmlns:a="http://schemas.openxmlformats.org/drawingml/2006/main" name="Blank">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Louisiana Believe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lumMod val="65000"/>
            <a:lumOff val="35000"/>
          </a:schemeClr>
        </a:solidFill>
        <a:ln>
          <a:noFill/>
        </a:ln>
        <a:effectLst/>
      </a:spPr>
      <a:bodyPr vert="horz" wrap="square" lIns="45714" tIns="49315" rIns="45714" bIns="49315" rtlCol="0" anchor="ctr" anchorCtr="0">
        <a:noAutofit/>
      </a:bodyPr>
      <a:lstStyle>
        <a:defPPr algn="ctr">
          <a:lnSpc>
            <a:spcPct val="90000"/>
          </a:lnSpc>
          <a:spcBef>
            <a:spcPct val="0"/>
          </a:spcBef>
          <a:defRPr b="1" dirty="0" smtClean="0">
            <a:solidFill>
              <a:schemeClr val="bg1"/>
            </a:solidFill>
            <a:latin typeface="Calibri" pitchFamily="34" charset="0"/>
            <a:cs typeface="Calibri" pitchFamily="34" charset="0"/>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3.xml><?xml version="1.0" encoding="utf-8"?>
<a:theme xmlns:a="http://schemas.openxmlformats.org/drawingml/2006/main" name="Sect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61</TotalTime>
  <Words>1159</Words>
  <Application>Microsoft Office PowerPoint</Application>
  <PresentationFormat>On-screen Show (4:3)</PresentationFormat>
  <Paragraphs>307</Paragraphs>
  <Slides>12</Slides>
  <Notes>1</Notes>
  <HiddenSlides>0</HiddenSlides>
  <MMClips>0</MMClips>
  <ScaleCrop>false</ScaleCrop>
  <HeadingPairs>
    <vt:vector size="6" baseType="variant">
      <vt:variant>
        <vt:lpstr>Theme</vt:lpstr>
      </vt:variant>
      <vt:variant>
        <vt:i4>3</vt:i4>
      </vt:variant>
      <vt:variant>
        <vt:lpstr>Embedded OLE Servers</vt:lpstr>
      </vt:variant>
      <vt:variant>
        <vt:i4>1</vt:i4>
      </vt:variant>
      <vt:variant>
        <vt:lpstr>Slide Titles</vt:lpstr>
      </vt:variant>
      <vt:variant>
        <vt:i4>12</vt:i4>
      </vt:variant>
    </vt:vector>
  </HeadingPairs>
  <TitlesOfParts>
    <vt:vector size="16" baseType="lpstr">
      <vt:lpstr>Blank</vt:lpstr>
      <vt:lpstr>1_Louisiana Believes</vt:lpstr>
      <vt:lpstr>Section</vt:lpstr>
      <vt:lpstr>GraphicsWizard</vt:lpstr>
      <vt:lpstr>PowerPoint Presentation</vt:lpstr>
      <vt:lpstr>What’s Included in this Packet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John Calhoun</dc:creator>
  <cp:lastModifiedBy>Brian Darrow</cp:lastModifiedBy>
  <cp:revision>22</cp:revision>
  <dcterms:created xsi:type="dcterms:W3CDTF">2013-08-06T16:07:50Z</dcterms:created>
  <dcterms:modified xsi:type="dcterms:W3CDTF">2013-12-07T15:27:27Z</dcterms:modified>
</cp:coreProperties>
</file>