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77" r:id="rId3"/>
  </p:sldMasterIdLst>
  <p:notesMasterIdLst>
    <p:notesMasterId r:id="rId21"/>
  </p:notesMasterIdLst>
  <p:handoutMasterIdLst>
    <p:handoutMasterId r:id="rId22"/>
  </p:handoutMasterIdLst>
  <p:sldIdLst>
    <p:sldId id="456" r:id="rId4"/>
    <p:sldId id="481" r:id="rId5"/>
    <p:sldId id="351" r:id="rId6"/>
    <p:sldId id="420" r:id="rId7"/>
    <p:sldId id="454" r:id="rId8"/>
    <p:sldId id="445" r:id="rId9"/>
    <p:sldId id="391" r:id="rId10"/>
    <p:sldId id="446" r:id="rId11"/>
    <p:sldId id="447" r:id="rId12"/>
    <p:sldId id="448" r:id="rId13"/>
    <p:sldId id="449" r:id="rId14"/>
    <p:sldId id="450" r:id="rId15"/>
    <p:sldId id="451" r:id="rId16"/>
    <p:sldId id="452" r:id="rId17"/>
    <p:sldId id="453" r:id="rId18"/>
    <p:sldId id="455" r:id="rId19"/>
    <p:sldId id="44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uisiana Department of Education" initials="LDoE" lastIdx="15" clrIdx="0"/>
  <p:cmAuthor id="1" name="deleteme2" initials="d" lastIdx="10" clrIdx="1"/>
  <p:cmAuthor id="2" name="Jenna Conway" initials="JC" lastIdx="26" clrIdx="2">
    <p:extLst/>
  </p:cmAuthor>
  <p:cmAuthor id="3" name="Microsoft Office User" initials="Office" lastIdx="1" clrIdx="3">
    <p:extLst/>
  </p:cmAuthor>
  <p:cmAuthor id="4" name="Microsoft Office User" initials="Office [2]" lastIdx="1" clrIdx="4">
    <p:extLst/>
  </p:cmAuthor>
  <p:cmAuthor id="5" name="Microsoft Office User" initials="Office [3]" lastIdx="1" clrIdx="5">
    <p:extLst/>
  </p:cmAuthor>
  <p:cmAuthor id="6" name="Microsoft Office User" initials="Office [4]" lastIdx="1" clrIdx="6">
    <p:extLst/>
  </p:cmAuthor>
  <p:cmAuthor id="7" name="Microsoft Office User" initials="Office [5]" lastIdx="1" clrIdx="7">
    <p:extLst/>
  </p:cmAuthor>
  <p:cmAuthor id="8" name="Microsoft Office User" initials="Office [6]" lastIdx="1" clrIdx="8">
    <p:extLst/>
  </p:cmAuthor>
  <p:cmAuthor id="9" name="Microsoft Office User" initials="Office [7]" lastIdx="1" clrIdx="9">
    <p:extLst/>
  </p:cmAuthor>
  <p:cmAuthor id="10" name="Microsoft Office User" initials="Office [8]" lastIdx="1" clrIdx="10">
    <p:extLst/>
  </p:cmAuthor>
  <p:cmAuthor id="11" name="Lisa Brochard" initials="LB" lastIdx="1" clrIdx="11">
    <p:extLst/>
  </p:cmAuthor>
  <p:cmAuthor id="12" name="Erin Carroll" initials="EC" lastIdx="3" clrIdx="12"/>
  <p:cmAuthor id="13" name="Nasha Patel" initials="NP" lastIdx="1" clrIdx="1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C4C"/>
    <a:srgbClr val="333333"/>
    <a:srgbClr val="191919"/>
    <a:srgbClr val="0000FF"/>
    <a:srgbClr val="9E4C65"/>
    <a:srgbClr val="AF5D8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76" autoAdjust="0"/>
    <p:restoredTop sz="94316" autoAdjust="0"/>
  </p:normalViewPr>
  <p:slideViewPr>
    <p:cSldViewPr>
      <p:cViewPr varScale="1">
        <p:scale>
          <a:sx n="66" d="100"/>
          <a:sy n="66" d="100"/>
        </p:scale>
        <p:origin x="714"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2" d="100"/>
          <a:sy n="82" d="100"/>
        </p:scale>
        <p:origin x="-356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52EA14-1105-4CE3-B9FC-862C4397C9D7}" type="doc">
      <dgm:prSet loTypeId="urn:microsoft.com/office/officeart/2005/8/layout/hProcess9" loCatId="process" qsTypeId="urn:microsoft.com/office/officeart/2005/8/quickstyle/simple1" qsCatId="simple" csTypeId="urn:microsoft.com/office/officeart/2005/8/colors/accent1_2" csCatId="accent1" phldr="1"/>
      <dgm:spPr/>
    </dgm:pt>
    <dgm:pt modelId="{582DD76E-BC8A-4E5F-B189-1514C4048944}">
      <dgm:prSet phldrT="[Text]"/>
      <dgm:spPr/>
      <dgm:t>
        <a:bodyPr/>
        <a:lstStyle/>
        <a:p>
          <a:r>
            <a:rPr lang="en-US" dirty="0" smtClean="0"/>
            <a:t>May 1, 2018</a:t>
          </a:r>
        </a:p>
        <a:p>
          <a:r>
            <a:rPr lang="en-US" dirty="0" smtClean="0"/>
            <a:t>Consultation on the development of the State Plan continues</a:t>
          </a:r>
          <a:endParaRPr lang="en-US" dirty="0"/>
        </a:p>
      </dgm:t>
    </dgm:pt>
    <dgm:pt modelId="{E0BA28F1-9F7B-4417-A5A0-CEA5BB0A0F72}" type="parTrans" cxnId="{09ACF7AB-2E92-42F9-B40F-9DE33C641402}">
      <dgm:prSet/>
      <dgm:spPr/>
      <dgm:t>
        <a:bodyPr/>
        <a:lstStyle/>
        <a:p>
          <a:endParaRPr lang="en-US"/>
        </a:p>
      </dgm:t>
    </dgm:pt>
    <dgm:pt modelId="{BC6D6BDC-FA59-40C8-9414-0DDAFB3C05CA}" type="sibTrans" cxnId="{09ACF7AB-2E92-42F9-B40F-9DE33C641402}">
      <dgm:prSet/>
      <dgm:spPr/>
      <dgm:t>
        <a:bodyPr/>
        <a:lstStyle/>
        <a:p>
          <a:endParaRPr lang="en-US"/>
        </a:p>
      </dgm:t>
    </dgm:pt>
    <dgm:pt modelId="{2C17BFE6-CE8B-4BA8-A3DF-C42173841FF6}">
      <dgm:prSet phldrT="[Text]"/>
      <dgm:spPr/>
      <dgm:t>
        <a:bodyPr/>
        <a:lstStyle/>
        <a:p>
          <a:r>
            <a:rPr lang="en-US" dirty="0" smtClean="0"/>
            <a:t>May 10, 2018</a:t>
          </a:r>
        </a:p>
        <a:p>
          <a:r>
            <a:rPr lang="en-US" dirty="0" smtClean="0"/>
            <a:t>Draft State Plan becomes public and consultation continues</a:t>
          </a:r>
          <a:endParaRPr lang="en-US" dirty="0"/>
        </a:p>
      </dgm:t>
    </dgm:pt>
    <dgm:pt modelId="{D42F6F41-23DC-4998-9596-85290CB2431A}" type="parTrans" cxnId="{F3B28A8B-B351-4845-AB02-825538692EEC}">
      <dgm:prSet/>
      <dgm:spPr/>
      <dgm:t>
        <a:bodyPr/>
        <a:lstStyle/>
        <a:p>
          <a:endParaRPr lang="en-US"/>
        </a:p>
      </dgm:t>
    </dgm:pt>
    <dgm:pt modelId="{D34B5633-D7CB-4A4E-BCD1-B3DEAE19E284}" type="sibTrans" cxnId="{F3B28A8B-B351-4845-AB02-825538692EEC}">
      <dgm:prSet/>
      <dgm:spPr/>
      <dgm:t>
        <a:bodyPr/>
        <a:lstStyle/>
        <a:p>
          <a:endParaRPr lang="en-US"/>
        </a:p>
      </dgm:t>
    </dgm:pt>
    <dgm:pt modelId="{3611E5EC-CA4B-4018-A945-C3E357F439D4}">
      <dgm:prSet phldrT="[Text]"/>
      <dgm:spPr/>
      <dgm:t>
        <a:bodyPr/>
        <a:lstStyle/>
        <a:p>
          <a:r>
            <a:rPr lang="en-US" dirty="0" smtClean="0"/>
            <a:t>May 17, 2018</a:t>
          </a:r>
        </a:p>
        <a:p>
          <a:r>
            <a:rPr lang="en-US" dirty="0" smtClean="0"/>
            <a:t>Draft State Plan presented to ECCE Advisory Council </a:t>
          </a:r>
          <a:endParaRPr lang="en-US" dirty="0"/>
        </a:p>
      </dgm:t>
    </dgm:pt>
    <dgm:pt modelId="{81AB5336-429A-4F98-9930-4051EF1112ED}" type="parTrans" cxnId="{D13BA0CC-2199-4936-85C7-F95B573CCB43}">
      <dgm:prSet/>
      <dgm:spPr/>
      <dgm:t>
        <a:bodyPr/>
        <a:lstStyle/>
        <a:p>
          <a:endParaRPr lang="en-US"/>
        </a:p>
      </dgm:t>
    </dgm:pt>
    <dgm:pt modelId="{92C2354B-DD20-45D3-8190-EC39852C147A}" type="sibTrans" cxnId="{D13BA0CC-2199-4936-85C7-F95B573CCB43}">
      <dgm:prSet/>
      <dgm:spPr/>
      <dgm:t>
        <a:bodyPr/>
        <a:lstStyle/>
        <a:p>
          <a:endParaRPr lang="en-US"/>
        </a:p>
      </dgm:t>
    </dgm:pt>
    <dgm:pt modelId="{6DD9FD75-C1B5-42CB-A583-F2786934E514}">
      <dgm:prSet phldrT="[Text]"/>
      <dgm:spPr/>
      <dgm:t>
        <a:bodyPr/>
        <a:lstStyle/>
        <a:p>
          <a:r>
            <a:rPr lang="en-US" dirty="0" smtClean="0"/>
            <a:t>June 30, 2018</a:t>
          </a:r>
        </a:p>
        <a:p>
          <a:r>
            <a:rPr lang="en-US" dirty="0" smtClean="0"/>
            <a:t>State Plan will be submitted to the Federal level for review</a:t>
          </a:r>
          <a:endParaRPr lang="en-US" dirty="0"/>
        </a:p>
      </dgm:t>
    </dgm:pt>
    <dgm:pt modelId="{6B94BC13-03A5-4679-91BE-CA48023C6E22}" type="parTrans" cxnId="{45AF0113-ECA0-4FEF-8345-84BB66F48EC5}">
      <dgm:prSet/>
      <dgm:spPr/>
      <dgm:t>
        <a:bodyPr/>
        <a:lstStyle/>
        <a:p>
          <a:endParaRPr lang="en-US"/>
        </a:p>
      </dgm:t>
    </dgm:pt>
    <dgm:pt modelId="{42316D30-DEE4-40E2-9D90-C24D17556490}" type="sibTrans" cxnId="{45AF0113-ECA0-4FEF-8345-84BB66F48EC5}">
      <dgm:prSet/>
      <dgm:spPr/>
      <dgm:t>
        <a:bodyPr/>
        <a:lstStyle/>
        <a:p>
          <a:endParaRPr lang="en-US"/>
        </a:p>
      </dgm:t>
    </dgm:pt>
    <dgm:pt modelId="{CB613386-6720-4A1B-98AE-3C9CA7CB44B0}">
      <dgm:prSet phldrT="[Text]"/>
      <dgm:spPr/>
      <dgm:t>
        <a:bodyPr/>
        <a:lstStyle/>
        <a:p>
          <a:r>
            <a:rPr lang="en-US" smtClean="0"/>
            <a:t>May </a:t>
          </a:r>
          <a:r>
            <a:rPr lang="en-US" dirty="0" smtClean="0"/>
            <a:t>29, 2018</a:t>
          </a:r>
        </a:p>
        <a:p>
          <a:r>
            <a:rPr lang="en-US" dirty="0" smtClean="0"/>
            <a:t>Public Hearing on draft State Plan</a:t>
          </a:r>
          <a:endParaRPr lang="en-US" dirty="0"/>
        </a:p>
      </dgm:t>
    </dgm:pt>
    <dgm:pt modelId="{275EC682-D46E-4B29-B81E-E07CF035B285}" type="parTrans" cxnId="{CC012859-5798-4365-94C4-E0F9A99D865A}">
      <dgm:prSet/>
      <dgm:spPr/>
      <dgm:t>
        <a:bodyPr/>
        <a:lstStyle/>
        <a:p>
          <a:endParaRPr lang="en-US"/>
        </a:p>
      </dgm:t>
    </dgm:pt>
    <dgm:pt modelId="{81CE9BF2-52A6-44C3-A4AB-7F174A04875F}" type="sibTrans" cxnId="{CC012859-5798-4365-94C4-E0F9A99D865A}">
      <dgm:prSet/>
      <dgm:spPr/>
      <dgm:t>
        <a:bodyPr/>
        <a:lstStyle/>
        <a:p>
          <a:endParaRPr lang="en-US"/>
        </a:p>
      </dgm:t>
    </dgm:pt>
    <dgm:pt modelId="{9C24B5BB-6B97-4083-BAA7-5784E528B4AA}">
      <dgm:prSet phldrT="[Text]"/>
      <dgm:spPr/>
      <dgm:t>
        <a:bodyPr/>
        <a:lstStyle/>
        <a:p>
          <a:r>
            <a:rPr lang="en-US" dirty="0" smtClean="0"/>
            <a:t>October 1, 2018</a:t>
          </a:r>
        </a:p>
        <a:p>
          <a:r>
            <a:rPr lang="en-US" dirty="0" smtClean="0"/>
            <a:t>State Plan becomes effective</a:t>
          </a:r>
          <a:endParaRPr lang="en-US" dirty="0"/>
        </a:p>
      </dgm:t>
    </dgm:pt>
    <dgm:pt modelId="{706A3A24-9377-4DD8-8763-23C8CDC29BA2}" type="parTrans" cxnId="{9BB4AC7B-8116-4F0C-BBCF-1406A4596A5F}">
      <dgm:prSet/>
      <dgm:spPr/>
      <dgm:t>
        <a:bodyPr/>
        <a:lstStyle/>
        <a:p>
          <a:endParaRPr lang="en-US"/>
        </a:p>
      </dgm:t>
    </dgm:pt>
    <dgm:pt modelId="{07BF5A3B-BE5C-447F-B69F-CE5470DC9802}" type="sibTrans" cxnId="{9BB4AC7B-8116-4F0C-BBCF-1406A4596A5F}">
      <dgm:prSet/>
      <dgm:spPr/>
      <dgm:t>
        <a:bodyPr/>
        <a:lstStyle/>
        <a:p>
          <a:endParaRPr lang="en-US"/>
        </a:p>
      </dgm:t>
    </dgm:pt>
    <dgm:pt modelId="{90E07D6E-6707-48B9-B536-00A85815EC19}" type="pres">
      <dgm:prSet presAssocID="{7C52EA14-1105-4CE3-B9FC-862C4397C9D7}" presName="CompostProcess" presStyleCnt="0">
        <dgm:presLayoutVars>
          <dgm:dir/>
          <dgm:resizeHandles val="exact"/>
        </dgm:presLayoutVars>
      </dgm:prSet>
      <dgm:spPr/>
    </dgm:pt>
    <dgm:pt modelId="{2EA96225-0688-4923-BFB5-78F5EFB55A18}" type="pres">
      <dgm:prSet presAssocID="{7C52EA14-1105-4CE3-B9FC-862C4397C9D7}" presName="arrow" presStyleLbl="bgShp" presStyleIdx="0" presStyleCnt="1"/>
      <dgm:spPr/>
    </dgm:pt>
    <dgm:pt modelId="{43A659EE-1428-4B18-96D7-AAB10FB07019}" type="pres">
      <dgm:prSet presAssocID="{7C52EA14-1105-4CE3-B9FC-862C4397C9D7}" presName="linearProcess" presStyleCnt="0"/>
      <dgm:spPr/>
    </dgm:pt>
    <dgm:pt modelId="{8A8247E4-D22F-4C4A-BF74-8E9C7F7A6905}" type="pres">
      <dgm:prSet presAssocID="{582DD76E-BC8A-4E5F-B189-1514C4048944}" presName="textNode" presStyleLbl="node1" presStyleIdx="0" presStyleCnt="6">
        <dgm:presLayoutVars>
          <dgm:bulletEnabled val="1"/>
        </dgm:presLayoutVars>
      </dgm:prSet>
      <dgm:spPr/>
      <dgm:t>
        <a:bodyPr/>
        <a:lstStyle/>
        <a:p>
          <a:endParaRPr lang="en-US"/>
        </a:p>
      </dgm:t>
    </dgm:pt>
    <dgm:pt modelId="{BF010007-C80A-472F-AEA3-30F37498E9DA}" type="pres">
      <dgm:prSet presAssocID="{BC6D6BDC-FA59-40C8-9414-0DDAFB3C05CA}" presName="sibTrans" presStyleCnt="0"/>
      <dgm:spPr/>
    </dgm:pt>
    <dgm:pt modelId="{6AA81E5B-1215-4D21-B267-EB5928067E72}" type="pres">
      <dgm:prSet presAssocID="{2C17BFE6-CE8B-4BA8-A3DF-C42173841FF6}" presName="textNode" presStyleLbl="node1" presStyleIdx="1" presStyleCnt="6">
        <dgm:presLayoutVars>
          <dgm:bulletEnabled val="1"/>
        </dgm:presLayoutVars>
      </dgm:prSet>
      <dgm:spPr/>
      <dgm:t>
        <a:bodyPr/>
        <a:lstStyle/>
        <a:p>
          <a:endParaRPr lang="en-US"/>
        </a:p>
      </dgm:t>
    </dgm:pt>
    <dgm:pt modelId="{970AB0BE-BC46-4967-B976-F55314826737}" type="pres">
      <dgm:prSet presAssocID="{D34B5633-D7CB-4A4E-BCD1-B3DEAE19E284}" presName="sibTrans" presStyleCnt="0"/>
      <dgm:spPr/>
    </dgm:pt>
    <dgm:pt modelId="{05327A4F-AC7A-4305-B9E1-9241565845CE}" type="pres">
      <dgm:prSet presAssocID="{3611E5EC-CA4B-4018-A945-C3E357F439D4}" presName="textNode" presStyleLbl="node1" presStyleIdx="2" presStyleCnt="6">
        <dgm:presLayoutVars>
          <dgm:bulletEnabled val="1"/>
        </dgm:presLayoutVars>
      </dgm:prSet>
      <dgm:spPr/>
      <dgm:t>
        <a:bodyPr/>
        <a:lstStyle/>
        <a:p>
          <a:endParaRPr lang="en-US"/>
        </a:p>
      </dgm:t>
    </dgm:pt>
    <dgm:pt modelId="{CE990B43-D4A3-4224-AB24-561CF00FADF2}" type="pres">
      <dgm:prSet presAssocID="{92C2354B-DD20-45D3-8190-EC39852C147A}" presName="sibTrans" presStyleCnt="0"/>
      <dgm:spPr/>
    </dgm:pt>
    <dgm:pt modelId="{842692E8-B898-4EE9-A51D-22BC756C719D}" type="pres">
      <dgm:prSet presAssocID="{CB613386-6720-4A1B-98AE-3C9CA7CB44B0}" presName="textNode" presStyleLbl="node1" presStyleIdx="3" presStyleCnt="6">
        <dgm:presLayoutVars>
          <dgm:bulletEnabled val="1"/>
        </dgm:presLayoutVars>
      </dgm:prSet>
      <dgm:spPr/>
      <dgm:t>
        <a:bodyPr/>
        <a:lstStyle/>
        <a:p>
          <a:endParaRPr lang="en-US"/>
        </a:p>
      </dgm:t>
    </dgm:pt>
    <dgm:pt modelId="{A2A3B04D-8474-44C6-931F-57A1DE4ADC94}" type="pres">
      <dgm:prSet presAssocID="{81CE9BF2-52A6-44C3-A4AB-7F174A04875F}" presName="sibTrans" presStyleCnt="0"/>
      <dgm:spPr/>
    </dgm:pt>
    <dgm:pt modelId="{E12BFC10-F71E-4ECE-BF1B-475417910531}" type="pres">
      <dgm:prSet presAssocID="{6DD9FD75-C1B5-42CB-A583-F2786934E514}" presName="textNode" presStyleLbl="node1" presStyleIdx="4" presStyleCnt="6">
        <dgm:presLayoutVars>
          <dgm:bulletEnabled val="1"/>
        </dgm:presLayoutVars>
      </dgm:prSet>
      <dgm:spPr/>
      <dgm:t>
        <a:bodyPr/>
        <a:lstStyle/>
        <a:p>
          <a:endParaRPr lang="en-US"/>
        </a:p>
      </dgm:t>
    </dgm:pt>
    <dgm:pt modelId="{8D5D5E03-9CC6-4DD2-8FFF-50EDE8B8A3EF}" type="pres">
      <dgm:prSet presAssocID="{42316D30-DEE4-40E2-9D90-C24D17556490}" presName="sibTrans" presStyleCnt="0"/>
      <dgm:spPr/>
    </dgm:pt>
    <dgm:pt modelId="{18AE2B71-983F-4543-9F8C-9BCA16B810A0}" type="pres">
      <dgm:prSet presAssocID="{9C24B5BB-6B97-4083-BAA7-5784E528B4AA}" presName="textNode" presStyleLbl="node1" presStyleIdx="5" presStyleCnt="6">
        <dgm:presLayoutVars>
          <dgm:bulletEnabled val="1"/>
        </dgm:presLayoutVars>
      </dgm:prSet>
      <dgm:spPr/>
      <dgm:t>
        <a:bodyPr/>
        <a:lstStyle/>
        <a:p>
          <a:endParaRPr lang="en-US"/>
        </a:p>
      </dgm:t>
    </dgm:pt>
  </dgm:ptLst>
  <dgm:cxnLst>
    <dgm:cxn modelId="{1363E122-038A-472C-8742-FE00114BDA06}" type="presOf" srcId="{2C17BFE6-CE8B-4BA8-A3DF-C42173841FF6}" destId="{6AA81E5B-1215-4D21-B267-EB5928067E72}" srcOrd="0" destOrd="0" presId="urn:microsoft.com/office/officeart/2005/8/layout/hProcess9"/>
    <dgm:cxn modelId="{37B44F5E-291A-4E08-AAD0-5D0ACD0A866A}" type="presOf" srcId="{6DD9FD75-C1B5-42CB-A583-F2786934E514}" destId="{E12BFC10-F71E-4ECE-BF1B-475417910531}" srcOrd="0" destOrd="0" presId="urn:microsoft.com/office/officeart/2005/8/layout/hProcess9"/>
    <dgm:cxn modelId="{346C3487-3A83-4B9B-8DB8-91CDBA43B89B}" type="presOf" srcId="{9C24B5BB-6B97-4083-BAA7-5784E528B4AA}" destId="{18AE2B71-983F-4543-9F8C-9BCA16B810A0}" srcOrd="0" destOrd="0" presId="urn:microsoft.com/office/officeart/2005/8/layout/hProcess9"/>
    <dgm:cxn modelId="{B81ADC5E-B61D-43EA-BBC9-73D1D7A00F36}" type="presOf" srcId="{CB613386-6720-4A1B-98AE-3C9CA7CB44B0}" destId="{842692E8-B898-4EE9-A51D-22BC756C719D}" srcOrd="0" destOrd="0" presId="urn:microsoft.com/office/officeart/2005/8/layout/hProcess9"/>
    <dgm:cxn modelId="{F3B28A8B-B351-4845-AB02-825538692EEC}" srcId="{7C52EA14-1105-4CE3-B9FC-862C4397C9D7}" destId="{2C17BFE6-CE8B-4BA8-A3DF-C42173841FF6}" srcOrd="1" destOrd="0" parTransId="{D42F6F41-23DC-4998-9596-85290CB2431A}" sibTransId="{D34B5633-D7CB-4A4E-BCD1-B3DEAE19E284}"/>
    <dgm:cxn modelId="{CC012859-5798-4365-94C4-E0F9A99D865A}" srcId="{7C52EA14-1105-4CE3-B9FC-862C4397C9D7}" destId="{CB613386-6720-4A1B-98AE-3C9CA7CB44B0}" srcOrd="3" destOrd="0" parTransId="{275EC682-D46E-4B29-B81E-E07CF035B285}" sibTransId="{81CE9BF2-52A6-44C3-A4AB-7F174A04875F}"/>
    <dgm:cxn modelId="{9EE7E3FF-42F3-400A-9DFA-38CD826F682E}" type="presOf" srcId="{582DD76E-BC8A-4E5F-B189-1514C4048944}" destId="{8A8247E4-D22F-4C4A-BF74-8E9C7F7A6905}" srcOrd="0" destOrd="0" presId="urn:microsoft.com/office/officeart/2005/8/layout/hProcess9"/>
    <dgm:cxn modelId="{4974BBD8-9EF4-450B-93BA-23718AD2AA0E}" type="presOf" srcId="{7C52EA14-1105-4CE3-B9FC-862C4397C9D7}" destId="{90E07D6E-6707-48B9-B536-00A85815EC19}" srcOrd="0" destOrd="0" presId="urn:microsoft.com/office/officeart/2005/8/layout/hProcess9"/>
    <dgm:cxn modelId="{9BB4AC7B-8116-4F0C-BBCF-1406A4596A5F}" srcId="{7C52EA14-1105-4CE3-B9FC-862C4397C9D7}" destId="{9C24B5BB-6B97-4083-BAA7-5784E528B4AA}" srcOrd="5" destOrd="0" parTransId="{706A3A24-9377-4DD8-8763-23C8CDC29BA2}" sibTransId="{07BF5A3B-BE5C-447F-B69F-CE5470DC9802}"/>
    <dgm:cxn modelId="{09ACF7AB-2E92-42F9-B40F-9DE33C641402}" srcId="{7C52EA14-1105-4CE3-B9FC-862C4397C9D7}" destId="{582DD76E-BC8A-4E5F-B189-1514C4048944}" srcOrd="0" destOrd="0" parTransId="{E0BA28F1-9F7B-4417-A5A0-CEA5BB0A0F72}" sibTransId="{BC6D6BDC-FA59-40C8-9414-0DDAFB3C05CA}"/>
    <dgm:cxn modelId="{45AF0113-ECA0-4FEF-8345-84BB66F48EC5}" srcId="{7C52EA14-1105-4CE3-B9FC-862C4397C9D7}" destId="{6DD9FD75-C1B5-42CB-A583-F2786934E514}" srcOrd="4" destOrd="0" parTransId="{6B94BC13-03A5-4679-91BE-CA48023C6E22}" sibTransId="{42316D30-DEE4-40E2-9D90-C24D17556490}"/>
    <dgm:cxn modelId="{6DD00D94-5813-43C7-9724-7E9DEEA8E7F6}" type="presOf" srcId="{3611E5EC-CA4B-4018-A945-C3E357F439D4}" destId="{05327A4F-AC7A-4305-B9E1-9241565845CE}" srcOrd="0" destOrd="0" presId="urn:microsoft.com/office/officeart/2005/8/layout/hProcess9"/>
    <dgm:cxn modelId="{D13BA0CC-2199-4936-85C7-F95B573CCB43}" srcId="{7C52EA14-1105-4CE3-B9FC-862C4397C9D7}" destId="{3611E5EC-CA4B-4018-A945-C3E357F439D4}" srcOrd="2" destOrd="0" parTransId="{81AB5336-429A-4F98-9930-4051EF1112ED}" sibTransId="{92C2354B-DD20-45D3-8190-EC39852C147A}"/>
    <dgm:cxn modelId="{E7E7FA8F-6668-4EB1-8BC8-D2C99C4F7F10}" type="presParOf" srcId="{90E07D6E-6707-48B9-B536-00A85815EC19}" destId="{2EA96225-0688-4923-BFB5-78F5EFB55A18}" srcOrd="0" destOrd="0" presId="urn:microsoft.com/office/officeart/2005/8/layout/hProcess9"/>
    <dgm:cxn modelId="{98C25FFD-4791-4738-920D-8DD033C4D5E6}" type="presParOf" srcId="{90E07D6E-6707-48B9-B536-00A85815EC19}" destId="{43A659EE-1428-4B18-96D7-AAB10FB07019}" srcOrd="1" destOrd="0" presId="urn:microsoft.com/office/officeart/2005/8/layout/hProcess9"/>
    <dgm:cxn modelId="{B7C015D6-8F47-49F0-80FD-FAD679B7F689}" type="presParOf" srcId="{43A659EE-1428-4B18-96D7-AAB10FB07019}" destId="{8A8247E4-D22F-4C4A-BF74-8E9C7F7A6905}" srcOrd="0" destOrd="0" presId="urn:microsoft.com/office/officeart/2005/8/layout/hProcess9"/>
    <dgm:cxn modelId="{CA2C3AED-2AE0-447D-8277-0C1041B24E7D}" type="presParOf" srcId="{43A659EE-1428-4B18-96D7-AAB10FB07019}" destId="{BF010007-C80A-472F-AEA3-30F37498E9DA}" srcOrd="1" destOrd="0" presId="urn:microsoft.com/office/officeart/2005/8/layout/hProcess9"/>
    <dgm:cxn modelId="{0E0BED15-8471-42C7-83D9-EB83B81023C4}" type="presParOf" srcId="{43A659EE-1428-4B18-96D7-AAB10FB07019}" destId="{6AA81E5B-1215-4D21-B267-EB5928067E72}" srcOrd="2" destOrd="0" presId="urn:microsoft.com/office/officeart/2005/8/layout/hProcess9"/>
    <dgm:cxn modelId="{675FBA7D-526E-4E5F-A253-4F7DE5109615}" type="presParOf" srcId="{43A659EE-1428-4B18-96D7-AAB10FB07019}" destId="{970AB0BE-BC46-4967-B976-F55314826737}" srcOrd="3" destOrd="0" presId="urn:microsoft.com/office/officeart/2005/8/layout/hProcess9"/>
    <dgm:cxn modelId="{9DC6A3E5-A56A-49DA-A0C8-1AA8B4C30E09}" type="presParOf" srcId="{43A659EE-1428-4B18-96D7-AAB10FB07019}" destId="{05327A4F-AC7A-4305-B9E1-9241565845CE}" srcOrd="4" destOrd="0" presId="urn:microsoft.com/office/officeart/2005/8/layout/hProcess9"/>
    <dgm:cxn modelId="{5B6485FA-A21E-4C97-AD00-494E7FAC5D90}" type="presParOf" srcId="{43A659EE-1428-4B18-96D7-AAB10FB07019}" destId="{CE990B43-D4A3-4224-AB24-561CF00FADF2}" srcOrd="5" destOrd="0" presId="urn:microsoft.com/office/officeart/2005/8/layout/hProcess9"/>
    <dgm:cxn modelId="{E3F8A54B-F54D-4532-AEF9-C8CB25EDA1E1}" type="presParOf" srcId="{43A659EE-1428-4B18-96D7-AAB10FB07019}" destId="{842692E8-B898-4EE9-A51D-22BC756C719D}" srcOrd="6" destOrd="0" presId="urn:microsoft.com/office/officeart/2005/8/layout/hProcess9"/>
    <dgm:cxn modelId="{5266314B-FD5F-4D3A-8050-4789490AB1AC}" type="presParOf" srcId="{43A659EE-1428-4B18-96D7-AAB10FB07019}" destId="{A2A3B04D-8474-44C6-931F-57A1DE4ADC94}" srcOrd="7" destOrd="0" presId="urn:microsoft.com/office/officeart/2005/8/layout/hProcess9"/>
    <dgm:cxn modelId="{1B030F77-9DBE-4669-B61A-CE5B9D91F7A6}" type="presParOf" srcId="{43A659EE-1428-4B18-96D7-AAB10FB07019}" destId="{E12BFC10-F71E-4ECE-BF1B-475417910531}" srcOrd="8" destOrd="0" presId="urn:microsoft.com/office/officeart/2005/8/layout/hProcess9"/>
    <dgm:cxn modelId="{131A7FE7-30F8-46B7-896F-B397F84BC204}" type="presParOf" srcId="{43A659EE-1428-4B18-96D7-AAB10FB07019}" destId="{8D5D5E03-9CC6-4DD2-8FFF-50EDE8B8A3EF}" srcOrd="9" destOrd="0" presId="urn:microsoft.com/office/officeart/2005/8/layout/hProcess9"/>
    <dgm:cxn modelId="{1437BD3D-3704-4675-925F-71553D50EF49}" type="presParOf" srcId="{43A659EE-1428-4B18-96D7-AAB10FB07019}" destId="{18AE2B71-983F-4543-9F8C-9BCA16B810A0}"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0059" tIns="45030" rIns="90059" bIns="4503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0059" tIns="45030" rIns="90059" bIns="45030" rtlCol="0"/>
          <a:lstStyle>
            <a:lvl1pPr algn="r">
              <a:defRPr sz="1200"/>
            </a:lvl1pPr>
          </a:lstStyle>
          <a:p>
            <a:fld id="{386DFC0B-0794-4AFD-BD8A-181E06725F27}" type="datetimeFigureOut">
              <a:rPr lang="en-US" smtClean="0"/>
              <a:t>7/13/2018</a:t>
            </a:fld>
            <a:endParaRPr lang="en-US" dirty="0"/>
          </a:p>
        </p:txBody>
      </p:sp>
      <p:sp>
        <p:nvSpPr>
          <p:cNvPr id="4" name="Footer Placeholder 3"/>
          <p:cNvSpPr>
            <a:spLocks noGrp="1"/>
          </p:cNvSpPr>
          <p:nvPr>
            <p:ph type="ftr" sz="quarter" idx="2"/>
          </p:nvPr>
        </p:nvSpPr>
        <p:spPr>
          <a:xfrm>
            <a:off x="0" y="8685214"/>
            <a:ext cx="2971800" cy="457200"/>
          </a:xfrm>
          <a:prstGeom prst="rect">
            <a:avLst/>
          </a:prstGeom>
        </p:spPr>
        <p:txBody>
          <a:bodyPr vert="horz" lIns="90059" tIns="45030" rIns="90059" bIns="4503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4"/>
            <a:ext cx="2971800" cy="457200"/>
          </a:xfrm>
          <a:prstGeom prst="rect">
            <a:avLst/>
          </a:prstGeom>
        </p:spPr>
        <p:txBody>
          <a:bodyPr vert="horz" lIns="90059" tIns="45030" rIns="90059" bIns="45030" rtlCol="0" anchor="b"/>
          <a:lstStyle>
            <a:lvl1pPr algn="r">
              <a:defRPr sz="1200"/>
            </a:lvl1pPr>
          </a:lstStyle>
          <a:p>
            <a:fld id="{CCD0207C-B002-435E-99D1-C3D69078E972}" type="slidenum">
              <a:rPr lang="en-US" smtClean="0"/>
              <a:t>‹#›</a:t>
            </a:fld>
            <a:endParaRPr lang="en-US" dirty="0"/>
          </a:p>
        </p:txBody>
      </p:sp>
    </p:spTree>
    <p:extLst>
      <p:ext uri="{BB962C8B-B14F-4D97-AF65-F5344CB8AC3E}">
        <p14:creationId xmlns:p14="http://schemas.microsoft.com/office/powerpoint/2010/main" val="3290924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0059" tIns="45030" rIns="90059" bIns="4503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0059" tIns="45030" rIns="90059" bIns="45030" rtlCol="0"/>
          <a:lstStyle>
            <a:lvl1pPr algn="r">
              <a:defRPr sz="1200"/>
            </a:lvl1pPr>
          </a:lstStyle>
          <a:p>
            <a:fld id="{641CA6CE-8A7F-4E37-A715-9178284F6F81}" type="datetimeFigureOut">
              <a:rPr lang="en-US" smtClean="0"/>
              <a:t>7/13/2018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0059" tIns="45030" rIns="90059" bIns="4503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0059" tIns="45030" rIns="90059" bIns="450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7200"/>
          </a:xfrm>
          <a:prstGeom prst="rect">
            <a:avLst/>
          </a:prstGeom>
        </p:spPr>
        <p:txBody>
          <a:bodyPr vert="horz" lIns="90059" tIns="45030" rIns="90059" bIns="4503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4"/>
            <a:ext cx="2971800" cy="457200"/>
          </a:xfrm>
          <a:prstGeom prst="rect">
            <a:avLst/>
          </a:prstGeom>
        </p:spPr>
        <p:txBody>
          <a:bodyPr vert="horz" lIns="90059" tIns="45030" rIns="90059" bIns="45030" rtlCol="0" anchor="b"/>
          <a:lstStyle>
            <a:lvl1pPr algn="r">
              <a:defRPr sz="1200"/>
            </a:lvl1pPr>
          </a:lstStyle>
          <a:p>
            <a:fld id="{0A7D4113-607C-4C8C-A317-57A1D107AA5D}" type="slidenum">
              <a:rPr lang="en-US" smtClean="0"/>
              <a:t>‹#›</a:t>
            </a:fld>
            <a:endParaRPr lang="en-US" dirty="0"/>
          </a:p>
        </p:txBody>
      </p:sp>
    </p:spTree>
    <p:extLst>
      <p:ext uri="{BB962C8B-B14F-4D97-AF65-F5344CB8AC3E}">
        <p14:creationId xmlns:p14="http://schemas.microsoft.com/office/powerpoint/2010/main" val="20012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59827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295400"/>
          </a:xfrm>
          <a:prstGeom prst="rect">
            <a:avLst/>
          </a:prstGeom>
        </p:spPr>
        <p:txBody>
          <a:bodyPr anchor="ctr"/>
          <a:lstStyle>
            <a:lvl1pPr>
              <a:defRPr sz="4400" b="0" i="0" u="none" cap="none" normalizeH="0" baseline="0">
                <a:solidFill>
                  <a:srgbClr val="333333"/>
                </a:solidFill>
                <a:latin typeface="Calibri"/>
              </a:defRPr>
            </a:lvl1pPr>
          </a:lstStyle>
          <a:p>
            <a:r>
              <a:rPr lang="en-US" dirty="0"/>
              <a:t>Click to edit Master title style</a:t>
            </a:r>
          </a:p>
        </p:txBody>
      </p:sp>
      <p:sp>
        <p:nvSpPr>
          <p:cNvPr id="4" name="Content Placeholder 3"/>
          <p:cNvSpPr>
            <a:spLocks noGrp="1"/>
          </p:cNvSpPr>
          <p:nvPr>
            <p:ph sz="quarter" idx="10"/>
          </p:nvPr>
        </p:nvSpPr>
        <p:spPr>
          <a:xfrm>
            <a:off x="152400" y="1295400"/>
            <a:ext cx="8839200" cy="5105400"/>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09181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743200"/>
            <a:ext cx="9144000" cy="1828800"/>
          </a:xfrm>
          <a:prstGeom prst="rect">
            <a:avLst/>
          </a:prstGeom>
        </p:spPr>
        <p:txBody>
          <a:bodyPr anchor="ctr"/>
          <a:lstStyle>
            <a:lvl1pPr>
              <a:defRPr sz="3200">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730661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295400"/>
          </a:xfrm>
          <a:prstGeom prst="rect">
            <a:avLst/>
          </a:prstGeom>
        </p:spPr>
        <p:txBody>
          <a:bodyPr anchor="ctr"/>
          <a:lstStyle>
            <a:lvl1pPr>
              <a:defRPr sz="3200" b="1" i="0" u="none" cap="none" normalizeH="0" baseline="0">
                <a:solidFill>
                  <a:srgbClr val="333333"/>
                </a:solidFill>
                <a:latin typeface="Calibri"/>
              </a:defRPr>
            </a:lvl1pPr>
          </a:lstStyle>
          <a:p>
            <a:r>
              <a:rPr lang="en-US" dirty="0" smtClean="0"/>
              <a:t/>
            </a:r>
            <a:br>
              <a:rPr lang="en-US" dirty="0" smtClean="0"/>
            </a:br>
            <a:r>
              <a:rPr lang="en-US" dirty="0" smtClean="0"/>
              <a:t>Click to edit Master title style</a:t>
            </a:r>
            <a:br>
              <a:rPr lang="en-US" dirty="0" smtClean="0"/>
            </a:b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solidFill>
                  <a:prstClr val="black">
                    <a:tint val="75000"/>
                  </a:prstClr>
                </a:solidFill>
              </a:rPr>
              <a:pPr/>
              <a:t>‹#›</a:t>
            </a:fld>
            <a:endParaRPr lang="en-US" dirty="0">
              <a:solidFill>
                <a:prstClr val="black">
                  <a:tint val="75000"/>
                </a:prstClr>
              </a:solidFill>
            </a:endParaRPr>
          </a:p>
        </p:txBody>
      </p:sp>
      <p:sp>
        <p:nvSpPr>
          <p:cNvPr id="4" name="Content Placeholder 3"/>
          <p:cNvSpPr>
            <a:spLocks noGrp="1"/>
          </p:cNvSpPr>
          <p:nvPr>
            <p:ph sz="quarter" idx="10"/>
          </p:nvPr>
        </p:nvSpPr>
        <p:spPr>
          <a:xfrm>
            <a:off x="152400" y="2209800"/>
            <a:ext cx="8839200" cy="4191000"/>
          </a:xfrm>
        </p:spPr>
        <p:txBody>
          <a:bodyPr/>
          <a:lstStyle>
            <a:lvl1pPr>
              <a:defRPr sz="1800">
                <a:latin typeface="+mn-lt"/>
              </a:defRPr>
            </a:lvl1pPr>
            <a:lvl2pPr>
              <a:defRPr sz="1600">
                <a:latin typeface="+mn-lt"/>
              </a:defRPr>
            </a:lvl2pPr>
            <a:lvl3pPr>
              <a:defRPr sz="1400">
                <a:latin typeface="+mn-lt"/>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641899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014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Placeholder 1"/>
          <p:cNvSpPr>
            <a:spLocks noGrp="1"/>
          </p:cNvSpPr>
          <p:nvPr>
            <p:ph type="title"/>
          </p:nvPr>
        </p:nvSpPr>
        <p:spPr>
          <a:xfrm>
            <a:off x="0" y="5105400"/>
            <a:ext cx="9144000" cy="1325563"/>
          </a:xfrm>
          <a:prstGeom prst="rect">
            <a:avLst/>
          </a:prstGeom>
          <a:solidFill>
            <a:schemeClr val="bg1">
              <a:alpha val="70000"/>
            </a:schemeClr>
          </a:solidFill>
        </p:spPr>
        <p:txBody>
          <a:bodyPr vert="horz" lIns="91440" tIns="45720" rIns="91440" bIns="45720" rtlCol="0" anchor="ctr">
            <a:normAutofit/>
          </a:bodyPr>
          <a:lstStyle/>
          <a:p>
            <a:r>
              <a:rPr lang="en-US" dirty="0"/>
              <a:t>Enter Section Title</a:t>
            </a:r>
          </a:p>
        </p:txBody>
      </p:sp>
    </p:spTree>
    <p:extLst>
      <p:ext uri="{BB962C8B-B14F-4D97-AF65-F5344CB8AC3E}">
        <p14:creationId xmlns:p14="http://schemas.microsoft.com/office/powerpoint/2010/main" val="73842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0" y="3962400"/>
            <a:ext cx="9144000" cy="1325563"/>
          </a:xfrm>
          <a:prstGeom prst="rect">
            <a:avLst/>
          </a:prstGeom>
          <a:solidFill>
            <a:schemeClr val="bg1">
              <a:alpha val="70000"/>
            </a:schemeClr>
          </a:solidFill>
        </p:spPr>
        <p:txBody>
          <a:bodyPr vert="horz" lIns="91440" tIns="45720" rIns="91440" bIns="45720" rtlCol="0" anchor="ctr">
            <a:normAutofit/>
          </a:bodyPr>
          <a:lstStyle/>
          <a:p>
            <a:r>
              <a:rPr lang="en-US" dirty="0"/>
              <a:t>Enter Section Title</a:t>
            </a:r>
          </a:p>
        </p:txBody>
      </p:sp>
    </p:spTree>
    <p:extLst>
      <p:ext uri="{BB962C8B-B14F-4D97-AF65-F5344CB8AC3E}">
        <p14:creationId xmlns:p14="http://schemas.microsoft.com/office/powerpoint/2010/main" val="69066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0" y="3962400"/>
            <a:ext cx="9144000" cy="1325563"/>
          </a:xfrm>
          <a:prstGeom prst="rect">
            <a:avLst/>
          </a:prstGeom>
          <a:solidFill>
            <a:schemeClr val="bg1">
              <a:alpha val="70000"/>
            </a:schemeClr>
          </a:solidFill>
        </p:spPr>
        <p:txBody>
          <a:bodyPr vert="horz" lIns="91440" tIns="45720" rIns="91440" bIns="45720" rtlCol="0" anchor="ctr">
            <a:normAutofit/>
          </a:bodyPr>
          <a:lstStyle/>
          <a:p>
            <a:r>
              <a:rPr lang="en-US" dirty="0"/>
              <a:t>Enter Section Title</a:t>
            </a:r>
          </a:p>
        </p:txBody>
      </p:sp>
    </p:spTree>
    <p:extLst>
      <p:ext uri="{BB962C8B-B14F-4D97-AF65-F5344CB8AC3E}">
        <p14:creationId xmlns:p14="http://schemas.microsoft.com/office/powerpoint/2010/main" val="1979483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5">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0" y="3962400"/>
            <a:ext cx="9144000" cy="1325563"/>
          </a:xfrm>
          <a:prstGeom prst="rect">
            <a:avLst/>
          </a:prstGeom>
          <a:solidFill>
            <a:schemeClr val="bg1">
              <a:alpha val="70000"/>
            </a:schemeClr>
          </a:solidFill>
        </p:spPr>
        <p:txBody>
          <a:bodyPr vert="horz" lIns="91440" tIns="45720" rIns="91440" bIns="45720" rtlCol="0" anchor="ctr">
            <a:normAutofit/>
          </a:bodyPr>
          <a:lstStyle/>
          <a:p>
            <a:r>
              <a:rPr lang="en-US" dirty="0"/>
              <a:t>Enter Section Title</a:t>
            </a:r>
          </a:p>
        </p:txBody>
      </p:sp>
    </p:spTree>
    <p:extLst>
      <p:ext uri="{BB962C8B-B14F-4D97-AF65-F5344CB8AC3E}">
        <p14:creationId xmlns:p14="http://schemas.microsoft.com/office/powerpoint/2010/main" val="1353711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0" y="4160837"/>
            <a:ext cx="9144000" cy="1325563"/>
          </a:xfrm>
          <a:prstGeom prst="rect">
            <a:avLst/>
          </a:prstGeom>
          <a:solidFill>
            <a:schemeClr val="bg1">
              <a:alpha val="70000"/>
            </a:schemeClr>
          </a:solidFill>
        </p:spPr>
        <p:txBody>
          <a:bodyPr vert="horz" lIns="91440" tIns="45720" rIns="91440" bIns="45720" rtlCol="0" anchor="ctr">
            <a:normAutofit/>
          </a:bodyPr>
          <a:lstStyle/>
          <a:p>
            <a:r>
              <a:rPr lang="en-US" dirty="0"/>
              <a:t>Enter Section Title</a:t>
            </a:r>
          </a:p>
        </p:txBody>
      </p:sp>
    </p:spTree>
    <p:extLst>
      <p:ext uri="{BB962C8B-B14F-4D97-AF65-F5344CB8AC3E}">
        <p14:creationId xmlns:p14="http://schemas.microsoft.com/office/powerpoint/2010/main" val="1869296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7">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0" y="4160837"/>
            <a:ext cx="9144000" cy="1325563"/>
          </a:xfrm>
          <a:prstGeom prst="rect">
            <a:avLst/>
          </a:prstGeom>
          <a:solidFill>
            <a:schemeClr val="bg1">
              <a:alpha val="70000"/>
            </a:schemeClr>
          </a:solidFill>
        </p:spPr>
        <p:txBody>
          <a:bodyPr vert="horz" lIns="91440" tIns="45720" rIns="91440" bIns="45720" rtlCol="0" anchor="ctr">
            <a:normAutofit/>
          </a:bodyPr>
          <a:lstStyle/>
          <a:p>
            <a:r>
              <a:rPr lang="en-US" dirty="0"/>
              <a:t>Enter Section Title</a:t>
            </a:r>
          </a:p>
        </p:txBody>
      </p:sp>
    </p:spTree>
    <p:extLst>
      <p:ext uri="{BB962C8B-B14F-4D97-AF65-F5344CB8AC3E}">
        <p14:creationId xmlns:p14="http://schemas.microsoft.com/office/powerpoint/2010/main" val="1890529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8">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0" y="4160837"/>
            <a:ext cx="9144000" cy="1325563"/>
          </a:xfrm>
          <a:prstGeom prst="rect">
            <a:avLst/>
          </a:prstGeom>
          <a:solidFill>
            <a:schemeClr val="bg1">
              <a:alpha val="70000"/>
            </a:schemeClr>
          </a:solidFill>
        </p:spPr>
        <p:txBody>
          <a:bodyPr vert="horz" lIns="91440" tIns="45720" rIns="91440" bIns="45720" rtlCol="0" anchor="ctr">
            <a:normAutofit/>
          </a:bodyPr>
          <a:lstStyle/>
          <a:p>
            <a:r>
              <a:rPr lang="en-US" dirty="0"/>
              <a:t>Enter Section Title</a:t>
            </a:r>
          </a:p>
        </p:txBody>
      </p:sp>
    </p:spTree>
    <p:extLst>
      <p:ext uri="{BB962C8B-B14F-4D97-AF65-F5344CB8AC3E}">
        <p14:creationId xmlns:p14="http://schemas.microsoft.com/office/powerpoint/2010/main" val="92938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362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2.jpe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Louisiana Believes (PPT Footer)_Footer.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6320998"/>
            <a:ext cx="9144000" cy="557784"/>
          </a:xfrm>
          <a:prstGeom prst="rect">
            <a:avLst/>
          </a:prstGeom>
        </p:spPr>
      </p:pic>
      <p:sp>
        <p:nvSpPr>
          <p:cNvPr id="3" name="Text Placeholder 2"/>
          <p:cNvSpPr>
            <a:spLocks noGrp="1"/>
          </p:cNvSpPr>
          <p:nvPr>
            <p:ph type="body" idx="1"/>
          </p:nvPr>
        </p:nvSpPr>
        <p:spPr>
          <a:xfrm>
            <a:off x="152400" y="1447800"/>
            <a:ext cx="8839200" cy="4953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7010400" y="6515101"/>
            <a:ext cx="2133600" cy="342899"/>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b="0" i="0">
                <a:solidFill>
                  <a:schemeClr val="tx1">
                    <a:tint val="75000"/>
                  </a:schemeClr>
                </a:solidFill>
                <a:latin typeface="+mn-lt"/>
              </a:defRPr>
            </a:lvl1pPr>
          </a:lstStyle>
          <a:p>
            <a:fld id="{6E135CAF-C8C3-4539-A652-3CBFF32730FE}" type="slidenum">
              <a:rPr lang="en-US" smtClean="0"/>
              <a:pPr/>
              <a:t>‹#›</a:t>
            </a:fld>
            <a:endParaRPr lang="en-US" dirty="0"/>
          </a:p>
        </p:txBody>
      </p:sp>
      <p:pic>
        <p:nvPicPr>
          <p:cNvPr id="4" name="Picture 3" descr="Early Childhood (PPT Header).jp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spTree>
    <p:extLst>
      <p:ext uri="{BB962C8B-B14F-4D97-AF65-F5344CB8AC3E}">
        <p14:creationId xmlns:p14="http://schemas.microsoft.com/office/powerpoint/2010/main" val="4261257264"/>
      </p:ext>
    </p:extLst>
  </p:cSld>
  <p:clrMap bg1="lt1" tx1="dk1" bg2="lt2" tx2="dk2" accent1="accent1" accent2="accent2" accent3="accent3" accent4="accent4" accent5="accent5" accent6="accent6" hlink="hlink" folHlink="folHlink"/>
  <p:sldLayoutIdLst>
    <p:sldLayoutId id="2147483650"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Early Childhood (PPT Transition Background).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68418220"/>
      </p:ext>
    </p:extLst>
  </p:cSld>
  <p:clrMap bg1="lt1" tx1="dk1" bg2="lt2" tx2="dk2" accent1="accent1" accent2="accent2" accent3="accent3" accent4="accent4" accent5="accent5" accent6="accent6" hlink="hlink" folHlink="folHlink"/>
  <p:sldLayoutIdLst>
    <p:sldLayoutId id="2147483676" r:id="rId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Louisiana Believes (PPT Footer)_Foote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320998"/>
            <a:ext cx="9144000" cy="557784"/>
          </a:xfrm>
          <a:prstGeom prst="rect">
            <a:avLst/>
          </a:prstGeom>
        </p:spPr>
      </p:pic>
      <p:sp>
        <p:nvSpPr>
          <p:cNvPr id="3" name="Text Placeholder 2"/>
          <p:cNvSpPr>
            <a:spLocks noGrp="1"/>
          </p:cNvSpPr>
          <p:nvPr>
            <p:ph type="body" idx="1"/>
          </p:nvPr>
        </p:nvSpPr>
        <p:spPr>
          <a:xfrm>
            <a:off x="152400" y="1447800"/>
            <a:ext cx="8839200" cy="4953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15101"/>
            <a:ext cx="2133600" cy="342899"/>
          </a:xfrm>
          <a:prstGeom prst="rect">
            <a:avLst/>
          </a:prstGeom>
        </p:spPr>
        <p:txBody>
          <a:bodyPr vert="horz" lIns="91440" tIns="45720" rIns="91440" bIns="45720" rtlCol="0" anchor="ctr"/>
          <a:lstStyle>
            <a:lvl1pPr marL="0" marR="0" indent="0" algn="r" defTabSz="914400" rtl="0" eaLnBrk="1" fontAlgn="auto" latinLnBrk="0" hangingPunct="1">
              <a:lnSpc>
                <a:spcPct val="100000"/>
              </a:lnSpc>
              <a:spcBef>
                <a:spcPts val="0"/>
              </a:spcBef>
              <a:spcAft>
                <a:spcPts val="0"/>
              </a:spcAft>
              <a:buClrTx/>
              <a:buSzTx/>
              <a:buFontTx/>
              <a:buNone/>
              <a:tabLst/>
              <a:defRPr sz="1200" b="0" i="0">
                <a:solidFill>
                  <a:schemeClr val="tx1">
                    <a:tint val="75000"/>
                  </a:schemeClr>
                </a:solidFill>
                <a:latin typeface="+mn-lt"/>
              </a:defRPr>
            </a:lvl1pPr>
          </a:lstStyle>
          <a:p>
            <a:fld id="{6E135CAF-C8C3-4539-A652-3CBFF32730FE}" type="slidenum">
              <a:rPr lang="en-US" smtClean="0">
                <a:solidFill>
                  <a:prstClr val="black">
                    <a:tint val="75000"/>
                  </a:prstClr>
                </a:solidFill>
              </a:rPr>
              <a:pPr/>
              <a:t>‹#›</a:t>
            </a:fld>
            <a:endParaRPr lang="en-US" dirty="0" smtClean="0">
              <a:solidFill>
                <a:prstClr val="black">
                  <a:tint val="75000"/>
                </a:prstClr>
              </a:solidFill>
            </a:endParaRPr>
          </a:p>
        </p:txBody>
      </p:sp>
      <p:pic>
        <p:nvPicPr>
          <p:cNvPr id="4" name="Picture 3" descr="Early Childhood (PPT Header).jp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spTree>
    <p:extLst>
      <p:ext uri="{BB962C8B-B14F-4D97-AF65-F5344CB8AC3E}">
        <p14:creationId xmlns:p14="http://schemas.microsoft.com/office/powerpoint/2010/main" val="2311491042"/>
      </p:ext>
    </p:extLst>
  </p:cSld>
  <p:clrMap bg1="lt1" tx1="dk1" bg2="lt2" tx2="dk2" accent1="accent1" accent2="accent2" accent3="accent3" accent4="accent4" accent5="accent5" accent6="accent6" hlink="hlink" folHlink="folHlink"/>
  <p:sldLayoutIdLst>
    <p:sldLayoutId id="2147483678" r:id="rId1"/>
    <p:sldLayoutId id="2147483679" r:id="rId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hyperlink" Target="https://www.surveymonkey.com/r/StatePlan-2019-2021"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rly Childhood PPT Cover (11.7.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0" y="3569242"/>
            <a:ext cx="9144000" cy="1569660"/>
          </a:xfrm>
          <a:prstGeom prst="rect">
            <a:avLst/>
          </a:prstGeom>
        </p:spPr>
        <p:txBody>
          <a:bodyPr wrap="square" anchor="ctr">
            <a:spAutoFit/>
          </a:bodyPr>
          <a:lstStyle/>
          <a:p>
            <a:pPr algn="ctr"/>
            <a:r>
              <a:rPr lang="en-US" sz="3200" b="1" spc="100" dirty="0" smtClean="0">
                <a:solidFill>
                  <a:srgbClr val="333333"/>
                </a:solidFill>
                <a:latin typeface="+mj-lt"/>
                <a:ea typeface="Steinem Unicode" pitchFamily="18" charset="2"/>
                <a:cs typeface="Calibri"/>
              </a:rPr>
              <a:t>Child Care Development Fund Grant State Plan</a:t>
            </a:r>
          </a:p>
          <a:p>
            <a:pPr algn="ctr"/>
            <a:r>
              <a:rPr lang="en-US" sz="3200" b="1" spc="100" dirty="0" smtClean="0">
                <a:solidFill>
                  <a:srgbClr val="333333"/>
                </a:solidFill>
                <a:latin typeface="+mj-lt"/>
                <a:ea typeface="Steinem Unicode" pitchFamily="18" charset="2"/>
                <a:cs typeface="Calibri"/>
              </a:rPr>
              <a:t>Public Hearing</a:t>
            </a:r>
          </a:p>
          <a:p>
            <a:pPr algn="ctr"/>
            <a:r>
              <a:rPr lang="en-US" sz="3200" b="1" spc="100" dirty="0" smtClean="0">
                <a:solidFill>
                  <a:srgbClr val="333333"/>
                </a:solidFill>
                <a:latin typeface="+mj-lt"/>
                <a:ea typeface="Steinem Unicode" pitchFamily="18" charset="2"/>
                <a:cs typeface="Calibri"/>
              </a:rPr>
              <a:t>May 29, 2018</a:t>
            </a:r>
          </a:p>
        </p:txBody>
      </p:sp>
    </p:spTree>
    <p:extLst>
      <p:ext uri="{BB962C8B-B14F-4D97-AF65-F5344CB8AC3E}">
        <p14:creationId xmlns:p14="http://schemas.microsoft.com/office/powerpoint/2010/main" val="1796350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State Plan – Section </a:t>
            </a:r>
            <a:r>
              <a:rPr lang="en-US" sz="2800" b="1" dirty="0"/>
              <a:t>3</a:t>
            </a:r>
          </a:p>
        </p:txBody>
      </p:sp>
      <p:sp>
        <p:nvSpPr>
          <p:cNvPr id="3" name="Slide Number Placeholder 2"/>
          <p:cNvSpPr>
            <a:spLocks noGrp="1"/>
          </p:cNvSpPr>
          <p:nvPr>
            <p:ph type="sldNum" sz="quarter" idx="4294967295"/>
          </p:nvPr>
        </p:nvSpPr>
        <p:spPr>
          <a:xfrm>
            <a:off x="7010400" y="6553202"/>
            <a:ext cx="2133600" cy="342899"/>
          </a:xfrm>
          <a:prstGeom prst="rect">
            <a:avLst/>
          </a:prstGeom>
        </p:spPr>
        <p:txBody>
          <a:bodyPr/>
          <a:lstStyle/>
          <a:p>
            <a:pPr algn="r"/>
            <a:fld id="{79BA4B8F-8B3F-4B52-9164-AF2CA95F68ED}" type="slidenum">
              <a:rPr lang="en-US" sz="1200" smtClean="0">
                <a:solidFill>
                  <a:prstClr val="black">
                    <a:tint val="75000"/>
                  </a:prstClr>
                </a:solidFill>
              </a:rPr>
              <a:pPr algn="r"/>
              <a:t>10</a:t>
            </a:fld>
            <a:endParaRPr lang="en-US" sz="1200" dirty="0">
              <a:solidFill>
                <a:prstClr val="black">
                  <a:tint val="75000"/>
                </a:prstClr>
              </a:solidFill>
            </a:endParaRPr>
          </a:p>
        </p:txBody>
      </p:sp>
      <p:sp>
        <p:nvSpPr>
          <p:cNvPr id="5" name="Content Placeholder 4"/>
          <p:cNvSpPr>
            <a:spLocks noGrp="1"/>
          </p:cNvSpPr>
          <p:nvPr>
            <p:ph sz="quarter" idx="10"/>
          </p:nvPr>
        </p:nvSpPr>
        <p:spPr>
          <a:xfrm>
            <a:off x="304800" y="2362200"/>
            <a:ext cx="8534400" cy="4648200"/>
          </a:xfrm>
        </p:spPr>
        <p:txBody>
          <a:bodyPr>
            <a:noAutofit/>
          </a:bodyPr>
          <a:lstStyle/>
          <a:p>
            <a:pPr marL="0" indent="0">
              <a:spcBef>
                <a:spcPts val="0"/>
              </a:spcBef>
              <a:buNone/>
            </a:pPr>
            <a:r>
              <a:rPr lang="en-US" sz="1800" b="1" dirty="0" smtClean="0"/>
              <a:t>This section identifies:</a:t>
            </a:r>
            <a:endParaRPr lang="en-US" sz="1800" dirty="0" smtClean="0"/>
          </a:p>
          <a:p>
            <a:pPr lvl="1">
              <a:spcBef>
                <a:spcPts val="0"/>
              </a:spcBef>
            </a:pPr>
            <a:r>
              <a:rPr lang="en-US" sz="1800" dirty="0" smtClean="0"/>
              <a:t>How subsidy eligibility is defined</a:t>
            </a:r>
          </a:p>
          <a:p>
            <a:pPr lvl="1">
              <a:spcBef>
                <a:spcPts val="0"/>
              </a:spcBef>
            </a:pPr>
            <a:r>
              <a:rPr lang="en-US" sz="1800" dirty="0" smtClean="0"/>
              <a:t>How the Lead Agency improved access for vulnerable children and families</a:t>
            </a:r>
          </a:p>
          <a:p>
            <a:pPr lvl="1">
              <a:spcBef>
                <a:spcPts val="0"/>
              </a:spcBef>
            </a:pPr>
            <a:r>
              <a:rPr lang="en-US" sz="1800" dirty="0" smtClean="0"/>
              <a:t>How working families are protected during a 12 month period of time and defines the family contribution to payments</a:t>
            </a:r>
          </a:p>
          <a:p>
            <a:pPr marL="0" indent="0">
              <a:spcBef>
                <a:spcPts val="0"/>
              </a:spcBef>
              <a:buNone/>
            </a:pPr>
            <a:r>
              <a:rPr lang="en-US" sz="1800" b="1" dirty="0">
                <a:solidFill>
                  <a:srgbClr val="00B050"/>
                </a:solidFill>
              </a:rPr>
              <a:t>	</a:t>
            </a:r>
            <a:r>
              <a:rPr lang="en-US" sz="1800" b="1" dirty="0" smtClean="0">
                <a:solidFill>
                  <a:srgbClr val="00B050"/>
                </a:solidFill>
              </a:rPr>
              <a:t>			</a:t>
            </a:r>
          </a:p>
          <a:p>
            <a:pPr marL="0" indent="0">
              <a:spcBef>
                <a:spcPts val="0"/>
              </a:spcBef>
              <a:buNone/>
            </a:pPr>
            <a:r>
              <a:rPr lang="en-US" sz="1800" b="1" dirty="0">
                <a:solidFill>
                  <a:srgbClr val="00B050"/>
                </a:solidFill>
              </a:rPr>
              <a:t>	</a:t>
            </a:r>
            <a:r>
              <a:rPr lang="en-US" sz="1800" b="1" dirty="0" smtClean="0">
                <a:solidFill>
                  <a:srgbClr val="00B050"/>
                </a:solidFill>
              </a:rPr>
              <a:t>			</a:t>
            </a:r>
          </a:p>
          <a:p>
            <a:pPr marL="0" indent="0">
              <a:spcBef>
                <a:spcPts val="0"/>
              </a:spcBef>
              <a:buNone/>
            </a:pPr>
            <a:r>
              <a:rPr lang="en-US" sz="1800" b="1" dirty="0">
                <a:solidFill>
                  <a:srgbClr val="00B050"/>
                </a:solidFill>
              </a:rPr>
              <a:t>	</a:t>
            </a:r>
            <a:endParaRPr lang="en-US" sz="1800" b="1" dirty="0" smtClean="0">
              <a:solidFill>
                <a:srgbClr val="00B050"/>
              </a:solidFill>
            </a:endParaRPr>
          </a:p>
          <a:p>
            <a:pPr marL="0" indent="0">
              <a:spcBef>
                <a:spcPts val="0"/>
              </a:spcBef>
              <a:buNone/>
            </a:pPr>
            <a:r>
              <a:rPr lang="en-US" sz="1800" b="1" dirty="0">
                <a:solidFill>
                  <a:srgbClr val="00B050"/>
                </a:solidFill>
              </a:rPr>
              <a:t>	</a:t>
            </a:r>
            <a:r>
              <a:rPr lang="en-US" sz="1800" b="1" dirty="0" smtClean="0">
                <a:solidFill>
                  <a:srgbClr val="00B050"/>
                </a:solidFill>
              </a:rPr>
              <a:t>		</a:t>
            </a:r>
            <a:endParaRPr lang="en-US" sz="1800" b="1" dirty="0">
              <a:solidFill>
                <a:srgbClr val="00B050"/>
              </a:solidFill>
            </a:endParaRPr>
          </a:p>
          <a:p>
            <a:pPr marL="172641" lvl="1" indent="0">
              <a:spcBef>
                <a:spcPts val="0"/>
              </a:spcBef>
              <a:buNone/>
            </a:pPr>
            <a:r>
              <a:rPr lang="en-US" sz="1800" b="1" dirty="0" smtClean="0"/>
              <a:t>				</a:t>
            </a:r>
          </a:p>
          <a:p>
            <a:pPr marL="172641" lvl="1" indent="0">
              <a:spcBef>
                <a:spcPts val="0"/>
              </a:spcBef>
              <a:buNone/>
            </a:pPr>
            <a:r>
              <a:rPr lang="en-US" sz="1800" b="1" dirty="0">
                <a:solidFill>
                  <a:srgbClr val="C00000"/>
                </a:solidFill>
              </a:rPr>
              <a:t>	</a:t>
            </a:r>
            <a:r>
              <a:rPr lang="en-US" sz="1800" b="1" dirty="0" smtClean="0">
                <a:solidFill>
                  <a:srgbClr val="C00000"/>
                </a:solidFill>
              </a:rPr>
              <a:t>							</a:t>
            </a:r>
            <a:r>
              <a:rPr lang="en-US" sz="1800" b="1" dirty="0">
                <a:solidFill>
                  <a:srgbClr val="C00000"/>
                </a:solidFill>
              </a:rPr>
              <a:t>	</a:t>
            </a:r>
          </a:p>
          <a:p>
            <a:pPr marL="172641" lvl="1" indent="0">
              <a:spcBef>
                <a:spcPts val="0"/>
              </a:spcBef>
              <a:buNone/>
            </a:pPr>
            <a:r>
              <a:rPr lang="en-US" sz="1800" b="1" dirty="0" smtClean="0">
                <a:solidFill>
                  <a:srgbClr val="00B050"/>
                </a:solidFill>
              </a:rPr>
              <a:t>		</a:t>
            </a:r>
          </a:p>
          <a:p>
            <a:pPr marL="172641" lvl="1" indent="0">
              <a:spcBef>
                <a:spcPts val="0"/>
              </a:spcBef>
              <a:buNone/>
            </a:pPr>
            <a:r>
              <a:rPr lang="en-US" sz="1800" b="1" dirty="0">
                <a:solidFill>
                  <a:srgbClr val="00B050"/>
                </a:solidFill>
              </a:rPr>
              <a:t>	</a:t>
            </a:r>
            <a:r>
              <a:rPr lang="en-US" sz="1800" b="1" dirty="0" smtClean="0">
                <a:solidFill>
                  <a:srgbClr val="00B050"/>
                </a:solidFill>
              </a:rPr>
              <a:t>							 </a:t>
            </a:r>
            <a:r>
              <a:rPr lang="en-US" sz="1800" b="1" dirty="0">
                <a:solidFill>
                  <a:srgbClr val="00B050"/>
                </a:solidFill>
              </a:rPr>
              <a:t>	</a:t>
            </a:r>
          </a:p>
          <a:p>
            <a:pPr marL="172641" lvl="1" indent="0">
              <a:spcBef>
                <a:spcPts val="0"/>
              </a:spcBef>
              <a:buNone/>
            </a:pPr>
            <a:r>
              <a:rPr lang="en-US" sz="1800" b="1" dirty="0">
                <a:solidFill>
                  <a:srgbClr val="00B050"/>
                </a:solidFill>
              </a:rPr>
              <a:t>        </a:t>
            </a:r>
            <a:r>
              <a:rPr lang="en-US" sz="1800" b="1" dirty="0" smtClean="0">
                <a:solidFill>
                  <a:srgbClr val="00B050"/>
                </a:solidFill>
              </a:rPr>
              <a:t>			</a:t>
            </a:r>
            <a:endParaRPr lang="en-US" sz="1800" b="1" dirty="0">
              <a:solidFill>
                <a:srgbClr val="FFC000"/>
              </a:solidFill>
            </a:endParaRPr>
          </a:p>
        </p:txBody>
      </p:sp>
      <p:sp>
        <p:nvSpPr>
          <p:cNvPr id="6" name="Rounded Rectangle 5"/>
          <p:cNvSpPr/>
          <p:nvPr/>
        </p:nvSpPr>
        <p:spPr>
          <a:xfrm>
            <a:off x="152400" y="1447800"/>
            <a:ext cx="8759952" cy="76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cs typeface="Arial" pitchFamily="34" charset="0"/>
              </a:rPr>
              <a:t>Section </a:t>
            </a:r>
            <a:r>
              <a:rPr lang="en-US" b="1" i="1" dirty="0">
                <a:cs typeface="Arial" pitchFamily="34" charset="0"/>
              </a:rPr>
              <a:t>3</a:t>
            </a:r>
            <a:r>
              <a:rPr lang="en-US" b="1" i="1" dirty="0" smtClean="0">
                <a:cs typeface="Arial" pitchFamily="34" charset="0"/>
              </a:rPr>
              <a:t> describes how the Lead Agency provides stable child </a:t>
            </a:r>
            <a:r>
              <a:rPr lang="en-US" b="1" i="1" dirty="0">
                <a:cs typeface="Arial" pitchFamily="34" charset="0"/>
              </a:rPr>
              <a:t>c</a:t>
            </a:r>
            <a:r>
              <a:rPr lang="en-US" b="1" i="1" dirty="0" smtClean="0">
                <a:cs typeface="Arial" pitchFamily="34" charset="0"/>
              </a:rPr>
              <a:t>are assistance to families.</a:t>
            </a:r>
            <a:endParaRPr lang="en-US" b="1" dirty="0">
              <a:cs typeface="Arial" pitchFamily="34" charset="0"/>
            </a:endParaRPr>
          </a:p>
        </p:txBody>
      </p:sp>
      <p:sp>
        <p:nvSpPr>
          <p:cNvPr id="7" name="Rounded Rectangle 6"/>
          <p:cNvSpPr/>
          <p:nvPr/>
        </p:nvSpPr>
        <p:spPr>
          <a:xfrm>
            <a:off x="192024" y="3810000"/>
            <a:ext cx="8759952" cy="25908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cs typeface="Arial" pitchFamily="34" charset="0"/>
              </a:rPr>
              <a:t>Highlights: </a:t>
            </a:r>
          </a:p>
          <a:p>
            <a:pPr marL="285750" indent="-285750">
              <a:buFont typeface="Arial" panose="020B0604020202020204" pitchFamily="34" charset="0"/>
              <a:buChar char="•"/>
            </a:pPr>
            <a:r>
              <a:rPr lang="en-US" b="1" i="1" dirty="0" smtClean="0">
                <a:cs typeface="Arial" pitchFamily="34" charset="0"/>
              </a:rPr>
              <a:t>Louisiana has reduced eligibility requirements to working 20 hours per week or full-time student status which has significantly increased the number of families eligible for child care assistance.</a:t>
            </a:r>
          </a:p>
          <a:p>
            <a:pPr marL="285750" indent="-285750">
              <a:buFont typeface="Arial" panose="020B0604020202020204" pitchFamily="34" charset="0"/>
              <a:buChar char="•"/>
            </a:pPr>
            <a:r>
              <a:rPr lang="en-US" b="1" i="1" dirty="0" smtClean="0">
                <a:cs typeface="Arial" pitchFamily="34" charset="0"/>
              </a:rPr>
              <a:t>Louisiana has implemented a CCAP Wait List, providing an accurate estimate of the true need for child care assistance in Louisiana. </a:t>
            </a:r>
          </a:p>
          <a:p>
            <a:pPr marL="285750" indent="-285750">
              <a:buFont typeface="Arial" panose="020B0604020202020204" pitchFamily="34" charset="0"/>
              <a:buChar char="•"/>
            </a:pPr>
            <a:r>
              <a:rPr lang="en-US" b="1" i="1" dirty="0" smtClean="0">
                <a:cs typeface="Arial" pitchFamily="34" charset="0"/>
              </a:rPr>
              <a:t>Local communities continue to make progress on coordinating enrollment  to support families as they make choices about care for their children.</a:t>
            </a:r>
          </a:p>
          <a:p>
            <a:pPr marL="285750" indent="-285750">
              <a:buFont typeface="Arial" panose="020B0604020202020204" pitchFamily="34" charset="0"/>
              <a:buChar char="•"/>
            </a:pPr>
            <a:r>
              <a:rPr lang="en-US" b="1" i="1" dirty="0" smtClean="0">
                <a:cs typeface="Arial" pitchFamily="34" charset="0"/>
              </a:rPr>
              <a:t>Families are supported</a:t>
            </a:r>
            <a:r>
              <a:rPr lang="en-US" b="1" i="1" dirty="0">
                <a:cs typeface="Arial" pitchFamily="34" charset="0"/>
              </a:rPr>
              <a:t> </a:t>
            </a:r>
            <a:r>
              <a:rPr lang="en-US" b="1" i="1" dirty="0" smtClean="0">
                <a:cs typeface="Arial" pitchFamily="34" charset="0"/>
              </a:rPr>
              <a:t>in the transition from CCDF as their income increases.</a:t>
            </a:r>
            <a:endParaRPr lang="en-US" b="1" dirty="0">
              <a:cs typeface="Arial" pitchFamily="34" charset="0"/>
            </a:endParaRPr>
          </a:p>
        </p:txBody>
      </p:sp>
    </p:spTree>
    <p:extLst>
      <p:ext uri="{BB962C8B-B14F-4D97-AF65-F5344CB8AC3E}">
        <p14:creationId xmlns:p14="http://schemas.microsoft.com/office/powerpoint/2010/main" val="506125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State Plan – Section 4</a:t>
            </a:r>
            <a:endParaRPr lang="en-US" sz="2800" b="1" dirty="0"/>
          </a:p>
        </p:txBody>
      </p:sp>
      <p:sp>
        <p:nvSpPr>
          <p:cNvPr id="3" name="Slide Number Placeholder 2"/>
          <p:cNvSpPr>
            <a:spLocks noGrp="1"/>
          </p:cNvSpPr>
          <p:nvPr>
            <p:ph type="sldNum" sz="quarter" idx="4294967295"/>
          </p:nvPr>
        </p:nvSpPr>
        <p:spPr>
          <a:xfrm>
            <a:off x="7010400" y="6553202"/>
            <a:ext cx="2133600" cy="342899"/>
          </a:xfrm>
          <a:prstGeom prst="rect">
            <a:avLst/>
          </a:prstGeom>
        </p:spPr>
        <p:txBody>
          <a:bodyPr/>
          <a:lstStyle/>
          <a:p>
            <a:pPr algn="r"/>
            <a:fld id="{79BA4B8F-8B3F-4B52-9164-AF2CA95F68ED}" type="slidenum">
              <a:rPr lang="en-US" sz="1200" smtClean="0">
                <a:solidFill>
                  <a:prstClr val="black">
                    <a:tint val="75000"/>
                  </a:prstClr>
                </a:solidFill>
              </a:rPr>
              <a:pPr algn="r"/>
              <a:t>11</a:t>
            </a:fld>
            <a:endParaRPr lang="en-US" sz="1200" dirty="0">
              <a:solidFill>
                <a:prstClr val="black">
                  <a:tint val="75000"/>
                </a:prstClr>
              </a:solidFill>
            </a:endParaRPr>
          </a:p>
        </p:txBody>
      </p:sp>
      <p:sp>
        <p:nvSpPr>
          <p:cNvPr id="5" name="Content Placeholder 4"/>
          <p:cNvSpPr>
            <a:spLocks noGrp="1"/>
          </p:cNvSpPr>
          <p:nvPr>
            <p:ph sz="quarter" idx="10"/>
          </p:nvPr>
        </p:nvSpPr>
        <p:spPr>
          <a:xfrm>
            <a:off x="304800" y="2362200"/>
            <a:ext cx="8534400" cy="4648200"/>
          </a:xfrm>
        </p:spPr>
        <p:txBody>
          <a:bodyPr>
            <a:noAutofit/>
          </a:bodyPr>
          <a:lstStyle/>
          <a:p>
            <a:pPr marL="0" indent="0">
              <a:spcBef>
                <a:spcPts val="0"/>
              </a:spcBef>
              <a:buNone/>
            </a:pPr>
            <a:r>
              <a:rPr lang="en-US" sz="1800" b="1" dirty="0" smtClean="0"/>
              <a:t>This section identifies:</a:t>
            </a:r>
            <a:endParaRPr lang="en-US" sz="1800" dirty="0" smtClean="0"/>
          </a:p>
          <a:p>
            <a:pPr lvl="1">
              <a:spcBef>
                <a:spcPts val="0"/>
              </a:spcBef>
            </a:pPr>
            <a:r>
              <a:rPr lang="en-US" sz="1800" dirty="0" smtClean="0"/>
              <a:t>Strategies that the Lead Agency uses to promote parental choice, ensure equal access, and increase the supply of child care</a:t>
            </a:r>
          </a:p>
          <a:p>
            <a:pPr marL="0" indent="0">
              <a:spcBef>
                <a:spcPts val="0"/>
              </a:spcBef>
              <a:buNone/>
            </a:pPr>
            <a:r>
              <a:rPr lang="en-US" sz="1800" b="1" dirty="0">
                <a:solidFill>
                  <a:srgbClr val="00B050"/>
                </a:solidFill>
              </a:rPr>
              <a:t>	</a:t>
            </a:r>
            <a:r>
              <a:rPr lang="en-US" sz="1800" b="1" dirty="0" smtClean="0">
                <a:solidFill>
                  <a:srgbClr val="00B050"/>
                </a:solidFill>
              </a:rPr>
              <a:t>			</a:t>
            </a:r>
          </a:p>
          <a:p>
            <a:pPr marL="0" indent="0">
              <a:spcBef>
                <a:spcPts val="0"/>
              </a:spcBef>
              <a:buNone/>
            </a:pPr>
            <a:r>
              <a:rPr lang="en-US" sz="1800" b="1" dirty="0">
                <a:solidFill>
                  <a:srgbClr val="00B050"/>
                </a:solidFill>
              </a:rPr>
              <a:t>	</a:t>
            </a:r>
            <a:r>
              <a:rPr lang="en-US" sz="1800" b="1" dirty="0" smtClean="0">
                <a:solidFill>
                  <a:srgbClr val="00B050"/>
                </a:solidFill>
              </a:rPr>
              <a:t>			</a:t>
            </a:r>
          </a:p>
          <a:p>
            <a:pPr marL="0" indent="0">
              <a:spcBef>
                <a:spcPts val="0"/>
              </a:spcBef>
              <a:buNone/>
            </a:pPr>
            <a:r>
              <a:rPr lang="en-US" sz="1800" b="1" dirty="0">
                <a:solidFill>
                  <a:srgbClr val="00B050"/>
                </a:solidFill>
              </a:rPr>
              <a:t>	</a:t>
            </a:r>
            <a:endParaRPr lang="en-US" sz="1800" b="1" dirty="0" smtClean="0">
              <a:solidFill>
                <a:srgbClr val="00B050"/>
              </a:solidFill>
            </a:endParaRPr>
          </a:p>
          <a:p>
            <a:pPr marL="0" indent="0">
              <a:spcBef>
                <a:spcPts val="0"/>
              </a:spcBef>
              <a:buNone/>
            </a:pPr>
            <a:r>
              <a:rPr lang="en-US" sz="1800" b="1" dirty="0">
                <a:solidFill>
                  <a:srgbClr val="00B050"/>
                </a:solidFill>
              </a:rPr>
              <a:t>	</a:t>
            </a:r>
            <a:r>
              <a:rPr lang="en-US" sz="1800" b="1" dirty="0" smtClean="0">
                <a:solidFill>
                  <a:srgbClr val="00B050"/>
                </a:solidFill>
              </a:rPr>
              <a:t>		</a:t>
            </a:r>
            <a:endParaRPr lang="en-US" sz="1800" b="1" dirty="0">
              <a:solidFill>
                <a:srgbClr val="00B050"/>
              </a:solidFill>
            </a:endParaRPr>
          </a:p>
          <a:p>
            <a:pPr marL="172641" lvl="1" indent="0">
              <a:spcBef>
                <a:spcPts val="0"/>
              </a:spcBef>
              <a:buNone/>
            </a:pPr>
            <a:r>
              <a:rPr lang="en-US" sz="1800" b="1" dirty="0" smtClean="0"/>
              <a:t>				</a:t>
            </a:r>
          </a:p>
          <a:p>
            <a:pPr marL="172641" lvl="1" indent="0">
              <a:spcBef>
                <a:spcPts val="0"/>
              </a:spcBef>
              <a:buNone/>
            </a:pPr>
            <a:r>
              <a:rPr lang="en-US" sz="1800" b="1" dirty="0">
                <a:solidFill>
                  <a:srgbClr val="C00000"/>
                </a:solidFill>
              </a:rPr>
              <a:t>	</a:t>
            </a:r>
            <a:r>
              <a:rPr lang="en-US" sz="1800" b="1" dirty="0" smtClean="0">
                <a:solidFill>
                  <a:srgbClr val="C00000"/>
                </a:solidFill>
              </a:rPr>
              <a:t>							</a:t>
            </a:r>
            <a:r>
              <a:rPr lang="en-US" sz="1800" b="1" dirty="0">
                <a:solidFill>
                  <a:srgbClr val="C00000"/>
                </a:solidFill>
              </a:rPr>
              <a:t>	</a:t>
            </a:r>
          </a:p>
          <a:p>
            <a:pPr marL="172641" lvl="1" indent="0">
              <a:spcBef>
                <a:spcPts val="0"/>
              </a:spcBef>
              <a:buNone/>
            </a:pPr>
            <a:r>
              <a:rPr lang="en-US" sz="1800" b="1" dirty="0" smtClean="0">
                <a:solidFill>
                  <a:srgbClr val="00B050"/>
                </a:solidFill>
              </a:rPr>
              <a:t>		</a:t>
            </a:r>
          </a:p>
          <a:p>
            <a:pPr marL="172641" lvl="1" indent="0">
              <a:spcBef>
                <a:spcPts val="0"/>
              </a:spcBef>
              <a:buNone/>
            </a:pPr>
            <a:r>
              <a:rPr lang="en-US" sz="1800" b="1" dirty="0">
                <a:solidFill>
                  <a:srgbClr val="00B050"/>
                </a:solidFill>
              </a:rPr>
              <a:t>	</a:t>
            </a:r>
            <a:r>
              <a:rPr lang="en-US" sz="1800" b="1" dirty="0" smtClean="0">
                <a:solidFill>
                  <a:srgbClr val="00B050"/>
                </a:solidFill>
              </a:rPr>
              <a:t>							 </a:t>
            </a:r>
            <a:r>
              <a:rPr lang="en-US" sz="1800" b="1" dirty="0">
                <a:solidFill>
                  <a:srgbClr val="00B050"/>
                </a:solidFill>
              </a:rPr>
              <a:t>	</a:t>
            </a:r>
          </a:p>
          <a:p>
            <a:pPr marL="172641" lvl="1" indent="0">
              <a:spcBef>
                <a:spcPts val="0"/>
              </a:spcBef>
              <a:buNone/>
            </a:pPr>
            <a:r>
              <a:rPr lang="en-US" sz="1800" b="1" dirty="0">
                <a:solidFill>
                  <a:srgbClr val="00B050"/>
                </a:solidFill>
              </a:rPr>
              <a:t>        </a:t>
            </a:r>
            <a:r>
              <a:rPr lang="en-US" sz="1800" b="1" dirty="0" smtClean="0">
                <a:solidFill>
                  <a:srgbClr val="00B050"/>
                </a:solidFill>
              </a:rPr>
              <a:t>			</a:t>
            </a:r>
            <a:endParaRPr lang="en-US" sz="1800" b="1" dirty="0">
              <a:solidFill>
                <a:srgbClr val="FFC000"/>
              </a:solidFill>
            </a:endParaRPr>
          </a:p>
        </p:txBody>
      </p:sp>
      <p:sp>
        <p:nvSpPr>
          <p:cNvPr id="6" name="Rounded Rectangle 5"/>
          <p:cNvSpPr/>
          <p:nvPr/>
        </p:nvSpPr>
        <p:spPr>
          <a:xfrm>
            <a:off x="152400" y="1447800"/>
            <a:ext cx="8759952" cy="76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cs typeface="Arial" pitchFamily="34" charset="0"/>
              </a:rPr>
              <a:t>Section 4 </a:t>
            </a:r>
            <a:r>
              <a:rPr lang="en-US" b="1" i="1" dirty="0">
                <a:cs typeface="Arial" pitchFamily="34" charset="0"/>
              </a:rPr>
              <a:t> </a:t>
            </a:r>
            <a:r>
              <a:rPr lang="en-US" b="1" i="1" dirty="0" smtClean="0">
                <a:cs typeface="Arial" pitchFamily="34" charset="0"/>
              </a:rPr>
              <a:t>describes how the Lead Agency ensures </a:t>
            </a:r>
            <a:r>
              <a:rPr lang="en-US" b="1" i="1" dirty="0">
                <a:cs typeface="Arial" pitchFamily="34" charset="0"/>
              </a:rPr>
              <a:t>e</a:t>
            </a:r>
            <a:r>
              <a:rPr lang="en-US" b="1" i="1" dirty="0" smtClean="0">
                <a:cs typeface="Arial" pitchFamily="34" charset="0"/>
              </a:rPr>
              <a:t>qual access to child care for low-income children.</a:t>
            </a:r>
            <a:endParaRPr lang="en-US" b="1" dirty="0">
              <a:cs typeface="Arial" pitchFamily="34" charset="0"/>
            </a:endParaRPr>
          </a:p>
        </p:txBody>
      </p:sp>
      <p:sp>
        <p:nvSpPr>
          <p:cNvPr id="7" name="Rounded Rectangle 6"/>
          <p:cNvSpPr/>
          <p:nvPr/>
        </p:nvSpPr>
        <p:spPr>
          <a:xfrm>
            <a:off x="152400" y="3429000"/>
            <a:ext cx="8759952" cy="278130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cs typeface="Arial" pitchFamily="34" charset="0"/>
              </a:rPr>
              <a:t>Highlights:  </a:t>
            </a:r>
          </a:p>
          <a:p>
            <a:pPr marL="285750" indent="-285750">
              <a:buFont typeface="Arial" panose="020B0604020202020204" pitchFamily="34" charset="0"/>
              <a:buChar char="•"/>
            </a:pPr>
            <a:r>
              <a:rPr lang="en-US" b="1" i="1" dirty="0" smtClean="0">
                <a:cs typeface="Arial" pitchFamily="34" charset="0"/>
              </a:rPr>
              <a:t>Louisiana increased rates in 2016 and reduced the amount of  copayments to make child care more affordable for low-income families. As a result, participation increased dramatically. </a:t>
            </a:r>
          </a:p>
          <a:p>
            <a:pPr marL="285750" indent="-285750">
              <a:buFont typeface="Arial" panose="020B0604020202020204" pitchFamily="34" charset="0"/>
              <a:buChar char="•"/>
            </a:pPr>
            <a:r>
              <a:rPr lang="en-US" b="1" i="1" dirty="0" smtClean="0">
                <a:cs typeface="Arial" pitchFamily="34" charset="0"/>
              </a:rPr>
              <a:t>Louisiana’s Market </a:t>
            </a:r>
            <a:r>
              <a:rPr lang="en-US" b="1" i="1" dirty="0">
                <a:cs typeface="Arial" pitchFamily="34" charset="0"/>
              </a:rPr>
              <a:t>R</a:t>
            </a:r>
            <a:r>
              <a:rPr lang="en-US" b="1" i="1" dirty="0" smtClean="0">
                <a:cs typeface="Arial" pitchFamily="34" charset="0"/>
              </a:rPr>
              <a:t>ate Survey</a:t>
            </a:r>
            <a:r>
              <a:rPr lang="en-US" b="1" i="1" dirty="0">
                <a:cs typeface="Arial" pitchFamily="34" charset="0"/>
              </a:rPr>
              <a:t> </a:t>
            </a:r>
            <a:r>
              <a:rPr lang="en-US" b="1" i="1" dirty="0" smtClean="0">
                <a:cs typeface="Arial" pitchFamily="34" charset="0"/>
              </a:rPr>
              <a:t>has been restructured to provide more insight on the costs of quality with the new unified rating system.</a:t>
            </a:r>
          </a:p>
          <a:p>
            <a:pPr marL="285750" indent="-285750">
              <a:buFont typeface="Arial" panose="020B0604020202020204" pitchFamily="34" charset="0"/>
              <a:buChar char="•"/>
            </a:pPr>
            <a:r>
              <a:rPr lang="en-US" b="1" i="1" dirty="0" smtClean="0">
                <a:cs typeface="Arial" pitchFamily="34" charset="0"/>
              </a:rPr>
              <a:t>Child Care Assistance Program Bonus Payments are provided to highly-rated Type III providers, further incenting their commitment to quality. </a:t>
            </a:r>
          </a:p>
          <a:p>
            <a:pPr marL="285750" indent="-285750">
              <a:buFont typeface="Arial" panose="020B0604020202020204" pitchFamily="34" charset="0"/>
              <a:buChar char="•"/>
            </a:pPr>
            <a:r>
              <a:rPr lang="en-US" b="1" i="1" dirty="0" smtClean="0">
                <a:cs typeface="Arial" pitchFamily="34" charset="0"/>
              </a:rPr>
              <a:t>Child counts are completed in every community, thus enabling Louisiana to calculate access gap at a local level at every age.</a:t>
            </a:r>
            <a:endParaRPr lang="en-US" b="1" i="1" dirty="0">
              <a:cs typeface="Arial" pitchFamily="34" charset="0"/>
            </a:endParaRPr>
          </a:p>
        </p:txBody>
      </p:sp>
    </p:spTree>
    <p:extLst>
      <p:ext uri="{BB962C8B-B14F-4D97-AF65-F5344CB8AC3E}">
        <p14:creationId xmlns:p14="http://schemas.microsoft.com/office/powerpoint/2010/main" val="1238367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State Plan – Section </a:t>
            </a:r>
            <a:r>
              <a:rPr lang="en-US" sz="2800" b="1" dirty="0"/>
              <a:t>5</a:t>
            </a:r>
          </a:p>
        </p:txBody>
      </p:sp>
      <p:sp>
        <p:nvSpPr>
          <p:cNvPr id="3" name="Slide Number Placeholder 2"/>
          <p:cNvSpPr>
            <a:spLocks noGrp="1"/>
          </p:cNvSpPr>
          <p:nvPr>
            <p:ph type="sldNum" sz="quarter" idx="4294967295"/>
          </p:nvPr>
        </p:nvSpPr>
        <p:spPr>
          <a:xfrm>
            <a:off x="7010400" y="6553202"/>
            <a:ext cx="2133600" cy="342899"/>
          </a:xfrm>
          <a:prstGeom prst="rect">
            <a:avLst/>
          </a:prstGeom>
        </p:spPr>
        <p:txBody>
          <a:bodyPr/>
          <a:lstStyle/>
          <a:p>
            <a:pPr algn="r"/>
            <a:fld id="{79BA4B8F-8B3F-4B52-9164-AF2CA95F68ED}" type="slidenum">
              <a:rPr lang="en-US" sz="1200" smtClean="0">
                <a:solidFill>
                  <a:prstClr val="black">
                    <a:tint val="75000"/>
                  </a:prstClr>
                </a:solidFill>
              </a:rPr>
              <a:pPr algn="r"/>
              <a:t>12</a:t>
            </a:fld>
            <a:endParaRPr lang="en-US" sz="1200" dirty="0">
              <a:solidFill>
                <a:prstClr val="black">
                  <a:tint val="75000"/>
                </a:prstClr>
              </a:solidFill>
            </a:endParaRPr>
          </a:p>
        </p:txBody>
      </p:sp>
      <p:sp>
        <p:nvSpPr>
          <p:cNvPr id="5" name="Content Placeholder 4"/>
          <p:cNvSpPr>
            <a:spLocks noGrp="1"/>
          </p:cNvSpPr>
          <p:nvPr>
            <p:ph sz="quarter" idx="10"/>
          </p:nvPr>
        </p:nvSpPr>
        <p:spPr>
          <a:xfrm>
            <a:off x="304800" y="2362200"/>
            <a:ext cx="8534400" cy="4648200"/>
          </a:xfrm>
        </p:spPr>
        <p:txBody>
          <a:bodyPr>
            <a:noAutofit/>
          </a:bodyPr>
          <a:lstStyle/>
          <a:p>
            <a:pPr marL="0" indent="0">
              <a:spcBef>
                <a:spcPts val="0"/>
              </a:spcBef>
              <a:buNone/>
            </a:pPr>
            <a:r>
              <a:rPr lang="en-US" sz="1800" b="1" dirty="0" smtClean="0"/>
              <a:t>This section identifies:</a:t>
            </a:r>
            <a:endParaRPr lang="en-US" sz="1800" dirty="0" smtClean="0"/>
          </a:p>
          <a:p>
            <a:pPr lvl="1">
              <a:spcBef>
                <a:spcPts val="0"/>
              </a:spcBef>
            </a:pPr>
            <a:r>
              <a:rPr lang="en-US" sz="1800" dirty="0" smtClean="0"/>
              <a:t>Licensing requirements including </a:t>
            </a:r>
            <a:r>
              <a:rPr lang="en-US" sz="1800" dirty="0" err="1" smtClean="0"/>
              <a:t>child:staff</a:t>
            </a:r>
            <a:r>
              <a:rPr lang="en-US" sz="1800" dirty="0" smtClean="0"/>
              <a:t> ratios and group size as well as staff and director qualifications</a:t>
            </a:r>
          </a:p>
          <a:p>
            <a:pPr lvl="1">
              <a:spcBef>
                <a:spcPts val="0"/>
              </a:spcBef>
            </a:pPr>
            <a:r>
              <a:rPr lang="en-US" sz="1800" dirty="0" smtClean="0"/>
              <a:t>Health and safety requirements and training</a:t>
            </a:r>
          </a:p>
          <a:p>
            <a:pPr lvl="1">
              <a:spcBef>
                <a:spcPts val="0"/>
              </a:spcBef>
            </a:pPr>
            <a:r>
              <a:rPr lang="en-US" sz="1800" dirty="0" smtClean="0"/>
              <a:t>Monitoring and enforcement procedures</a:t>
            </a:r>
          </a:p>
          <a:p>
            <a:pPr lvl="1">
              <a:spcBef>
                <a:spcPts val="0"/>
              </a:spcBef>
            </a:pPr>
            <a:r>
              <a:rPr lang="en-US" sz="1800" dirty="0" smtClean="0"/>
              <a:t>Criminal background check requirements</a:t>
            </a:r>
          </a:p>
          <a:p>
            <a:pPr lvl="1">
              <a:spcBef>
                <a:spcPts val="0"/>
              </a:spcBef>
            </a:pPr>
            <a:endParaRPr lang="en-US" sz="1000" dirty="0" smtClean="0"/>
          </a:p>
          <a:p>
            <a:pPr marL="0" indent="0">
              <a:spcBef>
                <a:spcPts val="0"/>
              </a:spcBef>
              <a:buNone/>
            </a:pPr>
            <a:r>
              <a:rPr lang="en-US" sz="1800" b="1" dirty="0">
                <a:solidFill>
                  <a:srgbClr val="00B050"/>
                </a:solidFill>
              </a:rPr>
              <a:t>	</a:t>
            </a:r>
            <a:r>
              <a:rPr lang="en-US" sz="1800" b="1" dirty="0" smtClean="0">
                <a:solidFill>
                  <a:srgbClr val="00B050"/>
                </a:solidFill>
              </a:rPr>
              <a:t>			</a:t>
            </a:r>
          </a:p>
          <a:p>
            <a:pPr marL="0" indent="0">
              <a:spcBef>
                <a:spcPts val="0"/>
              </a:spcBef>
              <a:buNone/>
            </a:pPr>
            <a:r>
              <a:rPr lang="en-US" sz="1800" b="1" dirty="0">
                <a:solidFill>
                  <a:srgbClr val="00B050"/>
                </a:solidFill>
              </a:rPr>
              <a:t>	</a:t>
            </a:r>
            <a:r>
              <a:rPr lang="en-US" sz="1800" b="1" dirty="0" smtClean="0">
                <a:solidFill>
                  <a:srgbClr val="00B050"/>
                </a:solidFill>
              </a:rPr>
              <a:t>			</a:t>
            </a:r>
          </a:p>
          <a:p>
            <a:pPr marL="0" indent="0">
              <a:spcBef>
                <a:spcPts val="0"/>
              </a:spcBef>
              <a:buNone/>
            </a:pPr>
            <a:r>
              <a:rPr lang="en-US" sz="1800" b="1" dirty="0">
                <a:solidFill>
                  <a:srgbClr val="00B050"/>
                </a:solidFill>
              </a:rPr>
              <a:t>	</a:t>
            </a:r>
            <a:endParaRPr lang="en-US" sz="1800" b="1" dirty="0" smtClean="0">
              <a:solidFill>
                <a:srgbClr val="00B050"/>
              </a:solidFill>
            </a:endParaRPr>
          </a:p>
          <a:p>
            <a:pPr marL="0" indent="0">
              <a:spcBef>
                <a:spcPts val="0"/>
              </a:spcBef>
              <a:buNone/>
            </a:pPr>
            <a:r>
              <a:rPr lang="en-US" sz="1800" b="1" dirty="0">
                <a:solidFill>
                  <a:srgbClr val="00B050"/>
                </a:solidFill>
              </a:rPr>
              <a:t>	</a:t>
            </a:r>
            <a:r>
              <a:rPr lang="en-US" sz="1800" b="1" dirty="0" smtClean="0">
                <a:solidFill>
                  <a:srgbClr val="00B050"/>
                </a:solidFill>
              </a:rPr>
              <a:t>		</a:t>
            </a:r>
            <a:endParaRPr lang="en-US" sz="1800" b="1" dirty="0">
              <a:solidFill>
                <a:srgbClr val="00B050"/>
              </a:solidFill>
            </a:endParaRPr>
          </a:p>
          <a:p>
            <a:pPr marL="172641" lvl="1" indent="0">
              <a:spcBef>
                <a:spcPts val="0"/>
              </a:spcBef>
              <a:buNone/>
            </a:pPr>
            <a:r>
              <a:rPr lang="en-US" sz="1800" b="1" dirty="0" smtClean="0"/>
              <a:t>				</a:t>
            </a:r>
          </a:p>
          <a:p>
            <a:pPr marL="172641" lvl="1" indent="0">
              <a:spcBef>
                <a:spcPts val="0"/>
              </a:spcBef>
              <a:buNone/>
            </a:pPr>
            <a:r>
              <a:rPr lang="en-US" sz="1800" b="1" dirty="0">
                <a:solidFill>
                  <a:srgbClr val="C00000"/>
                </a:solidFill>
              </a:rPr>
              <a:t>	</a:t>
            </a:r>
            <a:r>
              <a:rPr lang="en-US" sz="1800" b="1" dirty="0" smtClean="0">
                <a:solidFill>
                  <a:srgbClr val="C00000"/>
                </a:solidFill>
              </a:rPr>
              <a:t>							</a:t>
            </a:r>
            <a:r>
              <a:rPr lang="en-US" sz="1800" b="1" dirty="0">
                <a:solidFill>
                  <a:srgbClr val="C00000"/>
                </a:solidFill>
              </a:rPr>
              <a:t>	</a:t>
            </a:r>
          </a:p>
          <a:p>
            <a:pPr marL="172641" lvl="1" indent="0">
              <a:spcBef>
                <a:spcPts val="0"/>
              </a:spcBef>
              <a:buNone/>
            </a:pPr>
            <a:r>
              <a:rPr lang="en-US" sz="1800" b="1" dirty="0" smtClean="0">
                <a:solidFill>
                  <a:srgbClr val="00B050"/>
                </a:solidFill>
              </a:rPr>
              <a:t>		</a:t>
            </a:r>
          </a:p>
          <a:p>
            <a:pPr marL="172641" lvl="1" indent="0">
              <a:spcBef>
                <a:spcPts val="0"/>
              </a:spcBef>
              <a:buNone/>
            </a:pPr>
            <a:r>
              <a:rPr lang="en-US" sz="1800" b="1" dirty="0">
                <a:solidFill>
                  <a:srgbClr val="00B050"/>
                </a:solidFill>
              </a:rPr>
              <a:t>	</a:t>
            </a:r>
            <a:r>
              <a:rPr lang="en-US" sz="1800" b="1" dirty="0" smtClean="0">
                <a:solidFill>
                  <a:srgbClr val="00B050"/>
                </a:solidFill>
              </a:rPr>
              <a:t>							 </a:t>
            </a:r>
            <a:r>
              <a:rPr lang="en-US" sz="1800" b="1" dirty="0">
                <a:solidFill>
                  <a:srgbClr val="00B050"/>
                </a:solidFill>
              </a:rPr>
              <a:t>	</a:t>
            </a:r>
          </a:p>
          <a:p>
            <a:pPr marL="172641" lvl="1" indent="0">
              <a:spcBef>
                <a:spcPts val="0"/>
              </a:spcBef>
              <a:buNone/>
            </a:pPr>
            <a:r>
              <a:rPr lang="en-US" sz="1800" b="1" dirty="0">
                <a:solidFill>
                  <a:srgbClr val="00B050"/>
                </a:solidFill>
              </a:rPr>
              <a:t>        </a:t>
            </a:r>
            <a:r>
              <a:rPr lang="en-US" sz="1800" b="1" dirty="0" smtClean="0">
                <a:solidFill>
                  <a:srgbClr val="00B050"/>
                </a:solidFill>
              </a:rPr>
              <a:t>			</a:t>
            </a:r>
            <a:endParaRPr lang="en-US" sz="1800" b="1" dirty="0">
              <a:solidFill>
                <a:srgbClr val="FFC000"/>
              </a:solidFill>
            </a:endParaRPr>
          </a:p>
        </p:txBody>
      </p:sp>
      <p:sp>
        <p:nvSpPr>
          <p:cNvPr id="6" name="Rounded Rectangle 5"/>
          <p:cNvSpPr/>
          <p:nvPr/>
        </p:nvSpPr>
        <p:spPr>
          <a:xfrm>
            <a:off x="152400" y="1447800"/>
            <a:ext cx="8759952" cy="76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cs typeface="Arial" pitchFamily="34" charset="0"/>
              </a:rPr>
              <a:t>Section 5 describes how the Lead Agency ensures the health and </a:t>
            </a:r>
            <a:r>
              <a:rPr lang="en-US" b="1" i="1" dirty="0">
                <a:cs typeface="Arial" pitchFamily="34" charset="0"/>
              </a:rPr>
              <a:t>s</a:t>
            </a:r>
            <a:r>
              <a:rPr lang="en-US" b="1" i="1" dirty="0" smtClean="0">
                <a:cs typeface="Arial" pitchFamily="34" charset="0"/>
              </a:rPr>
              <a:t>afety of </a:t>
            </a:r>
            <a:r>
              <a:rPr lang="en-US" b="1" i="1" dirty="0">
                <a:cs typeface="Arial" pitchFamily="34" charset="0"/>
              </a:rPr>
              <a:t>c</a:t>
            </a:r>
            <a:r>
              <a:rPr lang="en-US" b="1" i="1" dirty="0" smtClean="0">
                <a:cs typeface="Arial" pitchFamily="34" charset="0"/>
              </a:rPr>
              <a:t>hild care providers.</a:t>
            </a:r>
            <a:endParaRPr lang="en-US" b="1" dirty="0">
              <a:cs typeface="Arial" pitchFamily="34" charset="0"/>
            </a:endParaRPr>
          </a:p>
        </p:txBody>
      </p:sp>
      <p:sp>
        <p:nvSpPr>
          <p:cNvPr id="7" name="Rounded Rectangle 6"/>
          <p:cNvSpPr/>
          <p:nvPr/>
        </p:nvSpPr>
        <p:spPr>
          <a:xfrm>
            <a:off x="192024" y="4572000"/>
            <a:ext cx="8759952" cy="166116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cs typeface="Arial" pitchFamily="34" charset="0"/>
              </a:rPr>
              <a:t>Highlights:  </a:t>
            </a:r>
          </a:p>
          <a:p>
            <a:pPr marL="285750" indent="-285750">
              <a:buFont typeface="Arial" panose="020B0604020202020204" pitchFamily="34" charset="0"/>
              <a:buChar char="•"/>
            </a:pPr>
            <a:r>
              <a:rPr lang="en-US" b="1" i="1" dirty="0" smtClean="0">
                <a:cs typeface="Arial" pitchFamily="34" charset="0"/>
              </a:rPr>
              <a:t>Louisiana has implemented the new Child Care Criminal Background Checks and is on track to meet the September 30, 2018 deadline.</a:t>
            </a:r>
          </a:p>
          <a:p>
            <a:pPr marL="285750" indent="-285750">
              <a:buFont typeface="Arial" panose="020B0604020202020204" pitchFamily="34" charset="0"/>
              <a:buChar char="•"/>
            </a:pPr>
            <a:r>
              <a:rPr lang="en-US" b="1" i="1" dirty="0" smtClean="0">
                <a:cs typeface="Arial" pitchFamily="34" charset="0"/>
              </a:rPr>
              <a:t>Louisiana continues to improve and increase trainings available on the Louisiana Early Learning Center Licensing Regulations. </a:t>
            </a:r>
            <a:endParaRPr lang="en-US" b="1" dirty="0">
              <a:cs typeface="Arial" pitchFamily="34" charset="0"/>
            </a:endParaRPr>
          </a:p>
        </p:txBody>
      </p:sp>
    </p:spTree>
    <p:extLst>
      <p:ext uri="{BB962C8B-B14F-4D97-AF65-F5344CB8AC3E}">
        <p14:creationId xmlns:p14="http://schemas.microsoft.com/office/powerpoint/2010/main" val="385661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State Plan – Section 6</a:t>
            </a:r>
            <a:endParaRPr lang="en-US" sz="2800" b="1" dirty="0"/>
          </a:p>
        </p:txBody>
      </p:sp>
      <p:sp>
        <p:nvSpPr>
          <p:cNvPr id="3" name="Slide Number Placeholder 2"/>
          <p:cNvSpPr>
            <a:spLocks noGrp="1"/>
          </p:cNvSpPr>
          <p:nvPr>
            <p:ph type="sldNum" sz="quarter" idx="4294967295"/>
          </p:nvPr>
        </p:nvSpPr>
        <p:spPr>
          <a:xfrm>
            <a:off x="7010400" y="6553202"/>
            <a:ext cx="2133600" cy="342899"/>
          </a:xfrm>
          <a:prstGeom prst="rect">
            <a:avLst/>
          </a:prstGeom>
        </p:spPr>
        <p:txBody>
          <a:bodyPr/>
          <a:lstStyle/>
          <a:p>
            <a:pPr algn="r"/>
            <a:fld id="{79BA4B8F-8B3F-4B52-9164-AF2CA95F68ED}" type="slidenum">
              <a:rPr lang="en-US" sz="1200" smtClean="0">
                <a:solidFill>
                  <a:prstClr val="black">
                    <a:tint val="75000"/>
                  </a:prstClr>
                </a:solidFill>
              </a:rPr>
              <a:pPr algn="r"/>
              <a:t>13</a:t>
            </a:fld>
            <a:endParaRPr lang="en-US" sz="1200" dirty="0">
              <a:solidFill>
                <a:prstClr val="black">
                  <a:tint val="75000"/>
                </a:prstClr>
              </a:solidFill>
            </a:endParaRPr>
          </a:p>
        </p:txBody>
      </p:sp>
      <p:sp>
        <p:nvSpPr>
          <p:cNvPr id="5" name="Content Placeholder 4"/>
          <p:cNvSpPr>
            <a:spLocks noGrp="1"/>
          </p:cNvSpPr>
          <p:nvPr>
            <p:ph sz="quarter" idx="10"/>
          </p:nvPr>
        </p:nvSpPr>
        <p:spPr>
          <a:xfrm>
            <a:off x="304800" y="2133600"/>
            <a:ext cx="8534400" cy="4648200"/>
          </a:xfrm>
        </p:spPr>
        <p:txBody>
          <a:bodyPr>
            <a:noAutofit/>
          </a:bodyPr>
          <a:lstStyle/>
          <a:p>
            <a:pPr marL="0" indent="0">
              <a:spcBef>
                <a:spcPts val="0"/>
              </a:spcBef>
              <a:buNone/>
            </a:pPr>
            <a:r>
              <a:rPr lang="en-US" sz="1600" b="1" dirty="0" smtClean="0"/>
              <a:t>This section identifies:</a:t>
            </a:r>
            <a:endParaRPr lang="en-US" sz="1600" dirty="0" smtClean="0"/>
          </a:p>
          <a:p>
            <a:pPr lvl="1">
              <a:spcBef>
                <a:spcPts val="0"/>
              </a:spcBef>
            </a:pPr>
            <a:r>
              <a:rPr lang="en-US" sz="1600" dirty="0" smtClean="0"/>
              <a:t>The framework for training, professional development, and post-secondary education for child care staff and directors</a:t>
            </a:r>
          </a:p>
          <a:p>
            <a:pPr lvl="1">
              <a:spcBef>
                <a:spcPts val="0"/>
              </a:spcBef>
            </a:pPr>
            <a:r>
              <a:rPr lang="en-US" sz="1600" dirty="0" smtClean="0"/>
              <a:t>Strategies to strengthen business practices of child care providers</a:t>
            </a:r>
          </a:p>
          <a:p>
            <a:pPr lvl="1">
              <a:spcBef>
                <a:spcPts val="0"/>
              </a:spcBef>
            </a:pPr>
            <a:r>
              <a:rPr lang="en-US" sz="1600" dirty="0" smtClean="0"/>
              <a:t>Strategies to address early learning and developmental guidelines</a:t>
            </a:r>
            <a:r>
              <a:rPr lang="en-US" sz="1600" b="1" dirty="0" smtClean="0"/>
              <a:t>	</a:t>
            </a:r>
          </a:p>
          <a:p>
            <a:pPr marL="172641" lvl="1" indent="0">
              <a:spcBef>
                <a:spcPts val="0"/>
              </a:spcBef>
              <a:buNone/>
            </a:pPr>
            <a:r>
              <a:rPr lang="en-US" sz="1600" b="1" dirty="0">
                <a:solidFill>
                  <a:srgbClr val="C00000"/>
                </a:solidFill>
              </a:rPr>
              <a:t>	</a:t>
            </a:r>
            <a:r>
              <a:rPr lang="en-US" sz="1600" b="1" dirty="0" smtClean="0">
                <a:solidFill>
                  <a:srgbClr val="C00000"/>
                </a:solidFill>
              </a:rPr>
              <a:t>							</a:t>
            </a:r>
            <a:r>
              <a:rPr lang="en-US" sz="1600" b="1" dirty="0">
                <a:solidFill>
                  <a:srgbClr val="C00000"/>
                </a:solidFill>
              </a:rPr>
              <a:t>	</a:t>
            </a:r>
          </a:p>
          <a:p>
            <a:pPr marL="172641" lvl="1" indent="0">
              <a:spcBef>
                <a:spcPts val="0"/>
              </a:spcBef>
              <a:buNone/>
            </a:pPr>
            <a:r>
              <a:rPr lang="en-US" sz="1600" b="1" dirty="0" smtClean="0">
                <a:solidFill>
                  <a:srgbClr val="00B050"/>
                </a:solidFill>
              </a:rPr>
              <a:t>		</a:t>
            </a:r>
          </a:p>
          <a:p>
            <a:pPr marL="172641" lvl="1" indent="0">
              <a:spcBef>
                <a:spcPts val="0"/>
              </a:spcBef>
              <a:buNone/>
            </a:pPr>
            <a:r>
              <a:rPr lang="en-US" sz="1600" b="1" dirty="0">
                <a:solidFill>
                  <a:srgbClr val="00B050"/>
                </a:solidFill>
              </a:rPr>
              <a:t>	</a:t>
            </a:r>
            <a:r>
              <a:rPr lang="en-US" sz="1600" b="1" dirty="0" smtClean="0">
                <a:solidFill>
                  <a:srgbClr val="00B050"/>
                </a:solidFill>
              </a:rPr>
              <a:t>							 </a:t>
            </a:r>
            <a:r>
              <a:rPr lang="en-US" sz="1600" b="1" dirty="0">
                <a:solidFill>
                  <a:srgbClr val="00B050"/>
                </a:solidFill>
              </a:rPr>
              <a:t>	</a:t>
            </a:r>
          </a:p>
          <a:p>
            <a:pPr marL="172641" lvl="1" indent="0">
              <a:spcBef>
                <a:spcPts val="0"/>
              </a:spcBef>
              <a:buNone/>
            </a:pPr>
            <a:r>
              <a:rPr lang="en-US" sz="1600" b="1" dirty="0">
                <a:solidFill>
                  <a:srgbClr val="00B050"/>
                </a:solidFill>
              </a:rPr>
              <a:t>        </a:t>
            </a:r>
            <a:r>
              <a:rPr lang="en-US" sz="1600" b="1" dirty="0" smtClean="0">
                <a:solidFill>
                  <a:srgbClr val="00B050"/>
                </a:solidFill>
              </a:rPr>
              <a:t>			</a:t>
            </a:r>
            <a:endParaRPr lang="en-US" sz="1600" b="1" dirty="0">
              <a:solidFill>
                <a:srgbClr val="FFC000"/>
              </a:solidFill>
            </a:endParaRPr>
          </a:p>
        </p:txBody>
      </p:sp>
      <p:sp>
        <p:nvSpPr>
          <p:cNvPr id="6" name="Rounded Rectangle 5"/>
          <p:cNvSpPr/>
          <p:nvPr/>
        </p:nvSpPr>
        <p:spPr>
          <a:xfrm>
            <a:off x="152400" y="1447800"/>
            <a:ext cx="8759952" cy="76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cs typeface="Arial" pitchFamily="34" charset="0"/>
              </a:rPr>
              <a:t>Section 6 describes how the Lead Agency assists with recruiting and retaining a qualified and effective </a:t>
            </a:r>
            <a:r>
              <a:rPr lang="en-US" b="1" i="1" dirty="0">
                <a:cs typeface="Arial" pitchFamily="34" charset="0"/>
              </a:rPr>
              <a:t>c</a:t>
            </a:r>
            <a:r>
              <a:rPr lang="en-US" b="1" i="1" dirty="0" smtClean="0">
                <a:cs typeface="Arial" pitchFamily="34" charset="0"/>
              </a:rPr>
              <a:t>hild </a:t>
            </a:r>
            <a:r>
              <a:rPr lang="en-US" b="1" i="1" dirty="0">
                <a:cs typeface="Arial" pitchFamily="34" charset="0"/>
              </a:rPr>
              <a:t>c</a:t>
            </a:r>
            <a:r>
              <a:rPr lang="en-US" b="1" i="1" dirty="0" smtClean="0">
                <a:cs typeface="Arial" pitchFamily="34" charset="0"/>
              </a:rPr>
              <a:t>are workforce.</a:t>
            </a:r>
            <a:endParaRPr lang="en-US" b="1" dirty="0">
              <a:cs typeface="Arial" pitchFamily="34" charset="0"/>
            </a:endParaRPr>
          </a:p>
        </p:txBody>
      </p:sp>
      <p:sp>
        <p:nvSpPr>
          <p:cNvPr id="7" name="Rounded Rectangle 6"/>
          <p:cNvSpPr/>
          <p:nvPr/>
        </p:nvSpPr>
        <p:spPr>
          <a:xfrm>
            <a:off x="231648" y="3429000"/>
            <a:ext cx="8759952" cy="29718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i="1" dirty="0" smtClean="0">
                <a:cs typeface="Arial" pitchFamily="34" charset="0"/>
              </a:rPr>
              <a:t>Highlights:  </a:t>
            </a:r>
          </a:p>
          <a:p>
            <a:pPr marL="285750" indent="-285750">
              <a:buFont typeface="Arial" panose="020B0604020202020204" pitchFamily="34" charset="0"/>
              <a:buChar char="•"/>
            </a:pPr>
            <a:r>
              <a:rPr lang="en-US" sz="1600" b="1" i="1" dirty="0" smtClean="0">
                <a:cs typeface="Arial" pitchFamily="34" charset="0"/>
              </a:rPr>
              <a:t>Louisiana has 18 EC Ancillary Certificate Programs, and nearly 5,000 individuals with an EC Ancillary Certificate. </a:t>
            </a:r>
          </a:p>
          <a:p>
            <a:pPr marL="285750" indent="-285750">
              <a:buFont typeface="Arial" panose="020B0604020202020204" pitchFamily="34" charset="0"/>
              <a:buChar char="•"/>
            </a:pPr>
            <a:r>
              <a:rPr lang="en-US" sz="1600" b="1" i="1" dirty="0" smtClean="0">
                <a:cs typeface="Arial" pitchFamily="34" charset="0"/>
              </a:rPr>
              <a:t>Louisiana is developing a Statewide Early Childhood Ancillary Certificate Program to include high quality on-line coursework accessible in every parish.</a:t>
            </a:r>
          </a:p>
          <a:p>
            <a:pPr marL="285750" indent="-285750">
              <a:buFont typeface="Arial" panose="020B0604020202020204" pitchFamily="34" charset="0"/>
              <a:buChar char="•"/>
            </a:pPr>
            <a:r>
              <a:rPr lang="en-US" sz="1600" b="1" i="1" dirty="0" smtClean="0">
                <a:cs typeface="Arial" pitchFamily="34" charset="0"/>
              </a:rPr>
              <a:t>The School Readiness Tax Credits are aligned with the EC Ancillary Certificate to financially support teachers that meet the requirement and remain in child care. </a:t>
            </a:r>
            <a:endParaRPr lang="en-US" sz="1600" b="1" dirty="0">
              <a:cs typeface="Arial" pitchFamily="34" charset="0"/>
            </a:endParaRPr>
          </a:p>
          <a:p>
            <a:pPr marL="285750" indent="-285750">
              <a:buFont typeface="Arial" panose="020B0604020202020204" pitchFamily="34" charset="0"/>
              <a:buChar char="•"/>
            </a:pPr>
            <a:r>
              <a:rPr lang="en-US" sz="1600" b="1" i="1" dirty="0" smtClean="0">
                <a:cs typeface="Arial" pitchFamily="34" charset="0"/>
              </a:rPr>
              <a:t>Louisiana is developing an Early Childhood Leadership Academy to support instructional leadership within child care centers. </a:t>
            </a:r>
          </a:p>
          <a:p>
            <a:pPr marL="285750" indent="-285750">
              <a:buFont typeface="Arial" panose="020B0604020202020204" pitchFamily="34" charset="0"/>
              <a:buChar char="•"/>
            </a:pPr>
            <a:r>
              <a:rPr lang="en-US" sz="1600" b="1" i="1" dirty="0" smtClean="0">
                <a:cs typeface="Arial" pitchFamily="34" charset="0"/>
              </a:rPr>
              <a:t>Significant investments have been made in the Child Care Curriculum Initiative, supporting an increase in access to Tier I Early Childhood Curriculum. </a:t>
            </a:r>
          </a:p>
        </p:txBody>
      </p:sp>
    </p:spTree>
    <p:extLst>
      <p:ext uri="{BB962C8B-B14F-4D97-AF65-F5344CB8AC3E}">
        <p14:creationId xmlns:p14="http://schemas.microsoft.com/office/powerpoint/2010/main" val="3682304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State Plan – Section </a:t>
            </a:r>
            <a:r>
              <a:rPr lang="en-US" sz="2800" b="1" dirty="0"/>
              <a:t>7</a:t>
            </a:r>
          </a:p>
        </p:txBody>
      </p:sp>
      <p:sp>
        <p:nvSpPr>
          <p:cNvPr id="3" name="Slide Number Placeholder 2"/>
          <p:cNvSpPr>
            <a:spLocks noGrp="1"/>
          </p:cNvSpPr>
          <p:nvPr>
            <p:ph type="sldNum" sz="quarter" idx="4294967295"/>
          </p:nvPr>
        </p:nvSpPr>
        <p:spPr>
          <a:xfrm>
            <a:off x="7010400" y="6553202"/>
            <a:ext cx="2133600" cy="342899"/>
          </a:xfrm>
          <a:prstGeom prst="rect">
            <a:avLst/>
          </a:prstGeom>
        </p:spPr>
        <p:txBody>
          <a:bodyPr/>
          <a:lstStyle/>
          <a:p>
            <a:pPr algn="r"/>
            <a:fld id="{79BA4B8F-8B3F-4B52-9164-AF2CA95F68ED}" type="slidenum">
              <a:rPr lang="en-US" sz="1200" smtClean="0">
                <a:solidFill>
                  <a:prstClr val="black">
                    <a:tint val="75000"/>
                  </a:prstClr>
                </a:solidFill>
              </a:rPr>
              <a:pPr algn="r"/>
              <a:t>14</a:t>
            </a:fld>
            <a:endParaRPr lang="en-US" sz="1200" dirty="0">
              <a:solidFill>
                <a:prstClr val="black">
                  <a:tint val="75000"/>
                </a:prstClr>
              </a:solidFill>
            </a:endParaRPr>
          </a:p>
        </p:txBody>
      </p:sp>
      <p:sp>
        <p:nvSpPr>
          <p:cNvPr id="5" name="Content Placeholder 4"/>
          <p:cNvSpPr>
            <a:spLocks noGrp="1"/>
          </p:cNvSpPr>
          <p:nvPr>
            <p:ph sz="quarter" idx="10"/>
          </p:nvPr>
        </p:nvSpPr>
        <p:spPr>
          <a:xfrm>
            <a:off x="304800" y="2362200"/>
            <a:ext cx="8534400" cy="4648200"/>
          </a:xfrm>
        </p:spPr>
        <p:txBody>
          <a:bodyPr>
            <a:noAutofit/>
          </a:bodyPr>
          <a:lstStyle/>
          <a:p>
            <a:pPr marL="0" indent="0">
              <a:spcBef>
                <a:spcPts val="0"/>
              </a:spcBef>
              <a:buNone/>
            </a:pPr>
            <a:r>
              <a:rPr lang="en-US" sz="1800" b="1" dirty="0" smtClean="0"/>
              <a:t>This section identifies:</a:t>
            </a:r>
            <a:endParaRPr lang="en-US" sz="1800" dirty="0" smtClean="0"/>
          </a:p>
          <a:p>
            <a:pPr lvl="1">
              <a:spcBef>
                <a:spcPts val="0"/>
              </a:spcBef>
            </a:pPr>
            <a:r>
              <a:rPr lang="en-US" sz="1800" dirty="0" smtClean="0"/>
              <a:t>The efforts to support quality for child care</a:t>
            </a:r>
          </a:p>
          <a:p>
            <a:pPr lvl="1">
              <a:spcBef>
                <a:spcPts val="0"/>
              </a:spcBef>
            </a:pPr>
            <a:r>
              <a:rPr lang="en-US" sz="1800" dirty="0" smtClean="0"/>
              <a:t>The types of quality improvement activities including measurable indicators of progress used to evaluate the progress in the quality of child care services</a:t>
            </a:r>
          </a:p>
          <a:p>
            <a:pPr lvl="1">
              <a:spcBef>
                <a:spcPts val="0"/>
              </a:spcBef>
            </a:pPr>
            <a:endParaRPr lang="en-US" sz="1400" dirty="0" smtClean="0"/>
          </a:p>
          <a:p>
            <a:pPr lvl="1">
              <a:spcBef>
                <a:spcPts val="0"/>
              </a:spcBef>
            </a:pPr>
            <a:endParaRPr lang="en-US" sz="1000" dirty="0" smtClean="0"/>
          </a:p>
          <a:p>
            <a:pPr marL="0" indent="0">
              <a:spcBef>
                <a:spcPts val="0"/>
              </a:spcBef>
              <a:buNone/>
            </a:pPr>
            <a:r>
              <a:rPr lang="en-US" sz="1800" b="1" dirty="0">
                <a:solidFill>
                  <a:srgbClr val="00B050"/>
                </a:solidFill>
              </a:rPr>
              <a:t>	</a:t>
            </a:r>
            <a:r>
              <a:rPr lang="en-US" sz="1800" b="1" dirty="0" smtClean="0">
                <a:solidFill>
                  <a:srgbClr val="00B050"/>
                </a:solidFill>
              </a:rPr>
              <a:t>			</a:t>
            </a:r>
          </a:p>
          <a:p>
            <a:pPr marL="0" indent="0">
              <a:spcBef>
                <a:spcPts val="0"/>
              </a:spcBef>
              <a:buNone/>
            </a:pPr>
            <a:r>
              <a:rPr lang="en-US" sz="1800" b="1" dirty="0">
                <a:solidFill>
                  <a:srgbClr val="00B050"/>
                </a:solidFill>
              </a:rPr>
              <a:t>	</a:t>
            </a:r>
            <a:r>
              <a:rPr lang="en-US" sz="1800" b="1" dirty="0" smtClean="0">
                <a:solidFill>
                  <a:srgbClr val="00B050"/>
                </a:solidFill>
              </a:rPr>
              <a:t>			</a:t>
            </a:r>
          </a:p>
          <a:p>
            <a:pPr marL="0" indent="0">
              <a:spcBef>
                <a:spcPts val="0"/>
              </a:spcBef>
              <a:buNone/>
            </a:pPr>
            <a:r>
              <a:rPr lang="en-US" sz="1800" b="1" dirty="0">
                <a:solidFill>
                  <a:srgbClr val="00B050"/>
                </a:solidFill>
              </a:rPr>
              <a:t>	</a:t>
            </a:r>
            <a:endParaRPr lang="en-US" sz="1800" b="1" dirty="0" smtClean="0">
              <a:solidFill>
                <a:srgbClr val="00B050"/>
              </a:solidFill>
            </a:endParaRPr>
          </a:p>
          <a:p>
            <a:pPr marL="0" indent="0">
              <a:spcBef>
                <a:spcPts val="0"/>
              </a:spcBef>
              <a:buNone/>
            </a:pPr>
            <a:r>
              <a:rPr lang="en-US" sz="1800" b="1" dirty="0">
                <a:solidFill>
                  <a:srgbClr val="00B050"/>
                </a:solidFill>
              </a:rPr>
              <a:t>	</a:t>
            </a:r>
            <a:r>
              <a:rPr lang="en-US" sz="1800" b="1" dirty="0" smtClean="0">
                <a:solidFill>
                  <a:srgbClr val="00B050"/>
                </a:solidFill>
              </a:rPr>
              <a:t>		</a:t>
            </a:r>
            <a:endParaRPr lang="en-US" sz="1800" b="1" dirty="0">
              <a:solidFill>
                <a:srgbClr val="00B050"/>
              </a:solidFill>
            </a:endParaRPr>
          </a:p>
          <a:p>
            <a:pPr marL="172641" lvl="1" indent="0">
              <a:spcBef>
                <a:spcPts val="0"/>
              </a:spcBef>
              <a:buNone/>
            </a:pPr>
            <a:r>
              <a:rPr lang="en-US" sz="1800" b="1" dirty="0" smtClean="0"/>
              <a:t>				</a:t>
            </a:r>
          </a:p>
          <a:p>
            <a:pPr marL="172641" lvl="1" indent="0">
              <a:spcBef>
                <a:spcPts val="0"/>
              </a:spcBef>
              <a:buNone/>
            </a:pPr>
            <a:r>
              <a:rPr lang="en-US" sz="1800" b="1" dirty="0">
                <a:solidFill>
                  <a:srgbClr val="C00000"/>
                </a:solidFill>
              </a:rPr>
              <a:t>	</a:t>
            </a:r>
            <a:r>
              <a:rPr lang="en-US" sz="1800" b="1" dirty="0" smtClean="0">
                <a:solidFill>
                  <a:srgbClr val="C00000"/>
                </a:solidFill>
              </a:rPr>
              <a:t>							</a:t>
            </a:r>
            <a:r>
              <a:rPr lang="en-US" sz="1800" b="1" dirty="0">
                <a:solidFill>
                  <a:srgbClr val="C00000"/>
                </a:solidFill>
              </a:rPr>
              <a:t>	</a:t>
            </a:r>
          </a:p>
          <a:p>
            <a:pPr marL="172641" lvl="1" indent="0">
              <a:spcBef>
                <a:spcPts val="0"/>
              </a:spcBef>
              <a:buNone/>
            </a:pPr>
            <a:r>
              <a:rPr lang="en-US" sz="1800" b="1" dirty="0" smtClean="0">
                <a:solidFill>
                  <a:srgbClr val="00B050"/>
                </a:solidFill>
              </a:rPr>
              <a:t>		</a:t>
            </a:r>
          </a:p>
          <a:p>
            <a:pPr marL="172641" lvl="1" indent="0">
              <a:spcBef>
                <a:spcPts val="0"/>
              </a:spcBef>
              <a:buNone/>
            </a:pPr>
            <a:r>
              <a:rPr lang="en-US" sz="1800" b="1" dirty="0">
                <a:solidFill>
                  <a:srgbClr val="00B050"/>
                </a:solidFill>
              </a:rPr>
              <a:t>	</a:t>
            </a:r>
            <a:r>
              <a:rPr lang="en-US" sz="1800" b="1" dirty="0" smtClean="0">
                <a:solidFill>
                  <a:srgbClr val="00B050"/>
                </a:solidFill>
              </a:rPr>
              <a:t>							 </a:t>
            </a:r>
            <a:r>
              <a:rPr lang="en-US" sz="1800" b="1" dirty="0">
                <a:solidFill>
                  <a:srgbClr val="00B050"/>
                </a:solidFill>
              </a:rPr>
              <a:t>	</a:t>
            </a:r>
          </a:p>
          <a:p>
            <a:pPr marL="172641" lvl="1" indent="0">
              <a:spcBef>
                <a:spcPts val="0"/>
              </a:spcBef>
              <a:buNone/>
            </a:pPr>
            <a:r>
              <a:rPr lang="en-US" sz="1800" b="1" dirty="0">
                <a:solidFill>
                  <a:srgbClr val="00B050"/>
                </a:solidFill>
              </a:rPr>
              <a:t>        </a:t>
            </a:r>
            <a:r>
              <a:rPr lang="en-US" sz="1800" b="1" dirty="0" smtClean="0">
                <a:solidFill>
                  <a:srgbClr val="00B050"/>
                </a:solidFill>
              </a:rPr>
              <a:t>			</a:t>
            </a:r>
            <a:endParaRPr lang="en-US" sz="1800" b="1" dirty="0">
              <a:solidFill>
                <a:srgbClr val="FFC000"/>
              </a:solidFill>
            </a:endParaRPr>
          </a:p>
        </p:txBody>
      </p:sp>
      <p:sp>
        <p:nvSpPr>
          <p:cNvPr id="6" name="Rounded Rectangle 5"/>
          <p:cNvSpPr/>
          <p:nvPr/>
        </p:nvSpPr>
        <p:spPr>
          <a:xfrm>
            <a:off x="152400" y="1447800"/>
            <a:ext cx="8759952" cy="76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cs typeface="Arial" pitchFamily="34" charset="0"/>
              </a:rPr>
              <a:t>Section 7 describes how the Lead Agency supports </a:t>
            </a:r>
            <a:r>
              <a:rPr lang="en-US" b="1" i="1" dirty="0">
                <a:cs typeface="Arial" pitchFamily="34" charset="0"/>
              </a:rPr>
              <a:t>c</a:t>
            </a:r>
            <a:r>
              <a:rPr lang="en-US" b="1" i="1" dirty="0" smtClean="0">
                <a:cs typeface="Arial" pitchFamily="34" charset="0"/>
              </a:rPr>
              <a:t>ontinuous </a:t>
            </a:r>
            <a:r>
              <a:rPr lang="en-US" b="1" i="1" dirty="0">
                <a:cs typeface="Arial" pitchFamily="34" charset="0"/>
              </a:rPr>
              <a:t>q</a:t>
            </a:r>
            <a:r>
              <a:rPr lang="en-US" b="1" i="1" dirty="0" smtClean="0">
                <a:cs typeface="Arial" pitchFamily="34" charset="0"/>
              </a:rPr>
              <a:t>uality improvement in child care.</a:t>
            </a:r>
            <a:endParaRPr lang="en-US" b="1" dirty="0">
              <a:cs typeface="Arial" pitchFamily="34" charset="0"/>
            </a:endParaRPr>
          </a:p>
        </p:txBody>
      </p:sp>
      <p:sp>
        <p:nvSpPr>
          <p:cNvPr id="7" name="Rounded Rectangle 6"/>
          <p:cNvSpPr/>
          <p:nvPr/>
        </p:nvSpPr>
        <p:spPr>
          <a:xfrm>
            <a:off x="192024" y="3581400"/>
            <a:ext cx="8759952" cy="266700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cs typeface="Arial" pitchFamily="34" charset="0"/>
              </a:rPr>
              <a:t>Highlights: </a:t>
            </a:r>
          </a:p>
          <a:p>
            <a:pPr marL="285750" indent="-285750">
              <a:buFont typeface="Arial" panose="020B0604020202020204" pitchFamily="34" charset="0"/>
              <a:buChar char="•"/>
            </a:pPr>
            <a:r>
              <a:rPr lang="en-US" b="1" i="1" dirty="0" smtClean="0"/>
              <a:t>Louisiana </a:t>
            </a:r>
            <a:r>
              <a:rPr lang="en-US" b="1" i="1" dirty="0"/>
              <a:t>releases performance profiles annually for all Head Starts, public and nonpublic pre-K, and child care centers accepting CCAP based on scores from the Classroom Assessment Scoring System (CLASS</a:t>
            </a:r>
            <a:r>
              <a:rPr lang="en-US" b="1" i="1" dirty="0" smtClean="0"/>
              <a:t>).</a:t>
            </a:r>
          </a:p>
          <a:p>
            <a:pPr marL="285750" indent="-285750">
              <a:buFont typeface="Arial" panose="020B0604020202020204" pitchFamily="34" charset="0"/>
              <a:buChar char="•"/>
            </a:pPr>
            <a:r>
              <a:rPr lang="en-US" b="1" i="1" dirty="0" smtClean="0">
                <a:cs typeface="Arial" pitchFamily="34" charset="0"/>
              </a:rPr>
              <a:t>These ratings are aligned to the SRTC providers, directors, and families receive.</a:t>
            </a:r>
          </a:p>
          <a:p>
            <a:pPr marL="285750" indent="-285750">
              <a:buFont typeface="Arial" panose="020B0604020202020204" pitchFamily="34" charset="0"/>
              <a:buChar char="•"/>
            </a:pPr>
            <a:r>
              <a:rPr lang="en-US" b="1" i="1" dirty="0" smtClean="0">
                <a:cs typeface="Arial" pitchFamily="34" charset="0"/>
              </a:rPr>
              <a:t>These ratings are comprised of ~15,000 Pre-K and toddler observations conducted in every site across the state. These observations provide in-depth feedback  based on a high-quality tool to teachers multiple times a year.</a:t>
            </a:r>
          </a:p>
        </p:txBody>
      </p:sp>
    </p:spTree>
    <p:extLst>
      <p:ext uri="{BB962C8B-B14F-4D97-AF65-F5344CB8AC3E}">
        <p14:creationId xmlns:p14="http://schemas.microsoft.com/office/powerpoint/2010/main" val="2382879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State Plan – Section 8</a:t>
            </a:r>
            <a:endParaRPr lang="en-US" sz="2800" b="1" dirty="0"/>
          </a:p>
        </p:txBody>
      </p:sp>
      <p:sp>
        <p:nvSpPr>
          <p:cNvPr id="3" name="Slide Number Placeholder 2"/>
          <p:cNvSpPr>
            <a:spLocks noGrp="1"/>
          </p:cNvSpPr>
          <p:nvPr>
            <p:ph type="sldNum" sz="quarter" idx="4294967295"/>
          </p:nvPr>
        </p:nvSpPr>
        <p:spPr>
          <a:xfrm>
            <a:off x="7010400" y="6553202"/>
            <a:ext cx="2133600" cy="342899"/>
          </a:xfrm>
          <a:prstGeom prst="rect">
            <a:avLst/>
          </a:prstGeom>
        </p:spPr>
        <p:txBody>
          <a:bodyPr/>
          <a:lstStyle/>
          <a:p>
            <a:pPr algn="r"/>
            <a:fld id="{79BA4B8F-8B3F-4B52-9164-AF2CA95F68ED}" type="slidenum">
              <a:rPr lang="en-US" sz="1200" smtClean="0">
                <a:solidFill>
                  <a:prstClr val="black">
                    <a:tint val="75000"/>
                  </a:prstClr>
                </a:solidFill>
              </a:rPr>
              <a:pPr algn="r"/>
              <a:t>15</a:t>
            </a:fld>
            <a:endParaRPr lang="en-US" sz="1200" dirty="0">
              <a:solidFill>
                <a:prstClr val="black">
                  <a:tint val="75000"/>
                </a:prstClr>
              </a:solidFill>
            </a:endParaRPr>
          </a:p>
        </p:txBody>
      </p:sp>
      <p:sp>
        <p:nvSpPr>
          <p:cNvPr id="5" name="Content Placeholder 4"/>
          <p:cNvSpPr>
            <a:spLocks noGrp="1"/>
          </p:cNvSpPr>
          <p:nvPr>
            <p:ph sz="quarter" idx="10"/>
          </p:nvPr>
        </p:nvSpPr>
        <p:spPr>
          <a:xfrm>
            <a:off x="304800" y="2362200"/>
            <a:ext cx="8534400" cy="1600200"/>
          </a:xfrm>
        </p:spPr>
        <p:txBody>
          <a:bodyPr>
            <a:noAutofit/>
          </a:bodyPr>
          <a:lstStyle/>
          <a:p>
            <a:pPr marL="0" indent="0">
              <a:spcBef>
                <a:spcPts val="0"/>
              </a:spcBef>
              <a:buNone/>
            </a:pPr>
            <a:r>
              <a:rPr lang="en-US" sz="1800" b="1" dirty="0" smtClean="0"/>
              <a:t>This section identifies:</a:t>
            </a:r>
            <a:endParaRPr lang="en-US" sz="1800" dirty="0" smtClean="0"/>
          </a:p>
          <a:p>
            <a:pPr lvl="1">
              <a:spcBef>
                <a:spcPts val="0"/>
              </a:spcBef>
            </a:pPr>
            <a:r>
              <a:rPr lang="en-US" sz="1800" dirty="0" smtClean="0"/>
              <a:t>Internal controls to ensure the integrity and accountability and processes are in place to investigate and recover fraudulent payments and to impose sanctions on clients or providers in response to fraud</a:t>
            </a:r>
          </a:p>
          <a:p>
            <a:pPr lvl="1">
              <a:spcBef>
                <a:spcPts val="0"/>
              </a:spcBef>
            </a:pPr>
            <a:endParaRPr lang="en-US" sz="1400" dirty="0" smtClean="0"/>
          </a:p>
          <a:p>
            <a:pPr lvl="1">
              <a:spcBef>
                <a:spcPts val="0"/>
              </a:spcBef>
            </a:pPr>
            <a:endParaRPr lang="en-US" sz="1000" dirty="0" smtClean="0"/>
          </a:p>
          <a:p>
            <a:pPr marL="0" indent="0">
              <a:spcBef>
                <a:spcPts val="0"/>
              </a:spcBef>
              <a:buNone/>
            </a:pPr>
            <a:r>
              <a:rPr lang="en-US" sz="1800" b="1" dirty="0">
                <a:solidFill>
                  <a:srgbClr val="00B050"/>
                </a:solidFill>
              </a:rPr>
              <a:t>	</a:t>
            </a:r>
            <a:r>
              <a:rPr lang="en-US" sz="1800" b="1" dirty="0" smtClean="0">
                <a:solidFill>
                  <a:srgbClr val="00B050"/>
                </a:solidFill>
              </a:rPr>
              <a:t>			</a:t>
            </a:r>
          </a:p>
          <a:p>
            <a:pPr marL="0" indent="0">
              <a:spcBef>
                <a:spcPts val="0"/>
              </a:spcBef>
              <a:buNone/>
            </a:pPr>
            <a:r>
              <a:rPr lang="en-US" sz="1800" b="1" dirty="0">
                <a:solidFill>
                  <a:srgbClr val="00B050"/>
                </a:solidFill>
              </a:rPr>
              <a:t>	</a:t>
            </a:r>
            <a:r>
              <a:rPr lang="en-US" sz="1800" b="1" dirty="0" smtClean="0">
                <a:solidFill>
                  <a:srgbClr val="00B050"/>
                </a:solidFill>
              </a:rPr>
              <a:t>			</a:t>
            </a:r>
          </a:p>
          <a:p>
            <a:pPr marL="0" indent="0">
              <a:spcBef>
                <a:spcPts val="0"/>
              </a:spcBef>
              <a:buNone/>
            </a:pPr>
            <a:r>
              <a:rPr lang="en-US" sz="1800" b="1" dirty="0">
                <a:solidFill>
                  <a:srgbClr val="00B050"/>
                </a:solidFill>
              </a:rPr>
              <a:t>	</a:t>
            </a:r>
            <a:endParaRPr lang="en-US" sz="1800" b="1" dirty="0" smtClean="0">
              <a:solidFill>
                <a:srgbClr val="00B050"/>
              </a:solidFill>
            </a:endParaRPr>
          </a:p>
          <a:p>
            <a:pPr marL="0" indent="0">
              <a:spcBef>
                <a:spcPts val="0"/>
              </a:spcBef>
              <a:buNone/>
            </a:pPr>
            <a:r>
              <a:rPr lang="en-US" sz="1800" b="1" dirty="0">
                <a:solidFill>
                  <a:srgbClr val="00B050"/>
                </a:solidFill>
              </a:rPr>
              <a:t>	</a:t>
            </a:r>
            <a:r>
              <a:rPr lang="en-US" sz="1800" b="1" dirty="0" smtClean="0">
                <a:solidFill>
                  <a:srgbClr val="00B050"/>
                </a:solidFill>
              </a:rPr>
              <a:t>		</a:t>
            </a:r>
            <a:endParaRPr lang="en-US" sz="1800" b="1" dirty="0">
              <a:solidFill>
                <a:srgbClr val="00B050"/>
              </a:solidFill>
            </a:endParaRPr>
          </a:p>
          <a:p>
            <a:pPr marL="172641" lvl="1" indent="0">
              <a:spcBef>
                <a:spcPts val="0"/>
              </a:spcBef>
              <a:buNone/>
            </a:pPr>
            <a:r>
              <a:rPr lang="en-US" sz="1800" b="1" dirty="0" smtClean="0"/>
              <a:t>				</a:t>
            </a:r>
          </a:p>
          <a:p>
            <a:pPr marL="172641" lvl="1" indent="0">
              <a:spcBef>
                <a:spcPts val="0"/>
              </a:spcBef>
              <a:buNone/>
            </a:pPr>
            <a:r>
              <a:rPr lang="en-US" sz="1800" b="1" dirty="0">
                <a:solidFill>
                  <a:srgbClr val="C00000"/>
                </a:solidFill>
              </a:rPr>
              <a:t>	</a:t>
            </a:r>
            <a:r>
              <a:rPr lang="en-US" sz="1800" b="1" dirty="0" smtClean="0">
                <a:solidFill>
                  <a:srgbClr val="C00000"/>
                </a:solidFill>
              </a:rPr>
              <a:t>							</a:t>
            </a:r>
            <a:r>
              <a:rPr lang="en-US" sz="1800" b="1" dirty="0">
                <a:solidFill>
                  <a:srgbClr val="C00000"/>
                </a:solidFill>
              </a:rPr>
              <a:t>	</a:t>
            </a:r>
          </a:p>
          <a:p>
            <a:pPr marL="172641" lvl="1" indent="0">
              <a:spcBef>
                <a:spcPts val="0"/>
              </a:spcBef>
              <a:buNone/>
            </a:pPr>
            <a:r>
              <a:rPr lang="en-US" sz="1800" b="1" dirty="0" smtClean="0">
                <a:solidFill>
                  <a:srgbClr val="00B050"/>
                </a:solidFill>
              </a:rPr>
              <a:t>		</a:t>
            </a:r>
          </a:p>
          <a:p>
            <a:pPr marL="172641" lvl="1" indent="0">
              <a:spcBef>
                <a:spcPts val="0"/>
              </a:spcBef>
              <a:buNone/>
            </a:pPr>
            <a:r>
              <a:rPr lang="en-US" sz="1800" b="1" dirty="0">
                <a:solidFill>
                  <a:srgbClr val="00B050"/>
                </a:solidFill>
              </a:rPr>
              <a:t>	</a:t>
            </a:r>
            <a:r>
              <a:rPr lang="en-US" sz="1800" b="1" dirty="0" smtClean="0">
                <a:solidFill>
                  <a:srgbClr val="00B050"/>
                </a:solidFill>
              </a:rPr>
              <a:t>							 </a:t>
            </a:r>
            <a:r>
              <a:rPr lang="en-US" sz="1800" b="1" dirty="0">
                <a:solidFill>
                  <a:srgbClr val="00B050"/>
                </a:solidFill>
              </a:rPr>
              <a:t>	</a:t>
            </a:r>
          </a:p>
          <a:p>
            <a:pPr marL="172641" lvl="1" indent="0">
              <a:spcBef>
                <a:spcPts val="0"/>
              </a:spcBef>
              <a:buNone/>
            </a:pPr>
            <a:r>
              <a:rPr lang="en-US" sz="1800" b="1" dirty="0">
                <a:solidFill>
                  <a:srgbClr val="00B050"/>
                </a:solidFill>
              </a:rPr>
              <a:t>        </a:t>
            </a:r>
            <a:r>
              <a:rPr lang="en-US" sz="1800" b="1" dirty="0" smtClean="0">
                <a:solidFill>
                  <a:srgbClr val="00B050"/>
                </a:solidFill>
              </a:rPr>
              <a:t>			</a:t>
            </a:r>
            <a:endParaRPr lang="en-US" sz="1800" b="1" dirty="0">
              <a:solidFill>
                <a:srgbClr val="FFC000"/>
              </a:solidFill>
            </a:endParaRPr>
          </a:p>
        </p:txBody>
      </p:sp>
      <p:sp>
        <p:nvSpPr>
          <p:cNvPr id="6" name="Rounded Rectangle 5"/>
          <p:cNvSpPr/>
          <p:nvPr/>
        </p:nvSpPr>
        <p:spPr>
          <a:xfrm>
            <a:off x="152400" y="1447800"/>
            <a:ext cx="8759952" cy="76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cs typeface="Arial" pitchFamily="34" charset="0"/>
              </a:rPr>
              <a:t>Section 8 describes how the Lead Agency ensures program </a:t>
            </a:r>
            <a:r>
              <a:rPr lang="en-US" b="1" i="1" dirty="0">
                <a:cs typeface="Arial" pitchFamily="34" charset="0"/>
              </a:rPr>
              <a:t>i</a:t>
            </a:r>
            <a:r>
              <a:rPr lang="en-US" b="1" i="1" dirty="0" smtClean="0">
                <a:cs typeface="Arial" pitchFamily="34" charset="0"/>
              </a:rPr>
              <a:t>ntegrity and accountability.</a:t>
            </a:r>
            <a:endParaRPr lang="en-US" b="1" dirty="0">
              <a:cs typeface="Arial" pitchFamily="34" charset="0"/>
            </a:endParaRPr>
          </a:p>
        </p:txBody>
      </p:sp>
      <p:sp>
        <p:nvSpPr>
          <p:cNvPr id="7" name="Rounded Rectangle 6"/>
          <p:cNvSpPr/>
          <p:nvPr/>
        </p:nvSpPr>
        <p:spPr>
          <a:xfrm>
            <a:off x="167640" y="4267200"/>
            <a:ext cx="8759952" cy="19812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cs typeface="Arial" pitchFamily="34" charset="0"/>
              </a:rPr>
              <a:t>Highlights:</a:t>
            </a:r>
          </a:p>
          <a:p>
            <a:pPr marL="285750" indent="-285750">
              <a:buFont typeface="Arial" panose="020B0604020202020204" pitchFamily="34" charset="0"/>
              <a:buChar char="•"/>
            </a:pPr>
            <a:r>
              <a:rPr lang="en-US" b="1" i="1" dirty="0" smtClean="0">
                <a:cs typeface="Arial" pitchFamily="34" charset="0"/>
              </a:rPr>
              <a:t>The Lead Agency has created a fraud and recovery unit to investigate potential fraud and recover funds as needed. </a:t>
            </a:r>
            <a:endParaRPr lang="en-US" b="1" i="1" dirty="0">
              <a:cs typeface="Arial" pitchFamily="34" charset="0"/>
            </a:endParaRPr>
          </a:p>
          <a:p>
            <a:pPr marL="285750" indent="-285750">
              <a:buFont typeface="Arial" panose="020B0604020202020204" pitchFamily="34" charset="0"/>
              <a:buChar char="•"/>
            </a:pPr>
            <a:r>
              <a:rPr lang="en-US" b="1" i="1" dirty="0" err="1" smtClean="0"/>
              <a:t>Postlewaite</a:t>
            </a:r>
            <a:r>
              <a:rPr lang="en-US" b="1" i="1" dirty="0" smtClean="0"/>
              <a:t> &amp; </a:t>
            </a:r>
            <a:r>
              <a:rPr lang="en-US" b="1" i="1" dirty="0" err="1" smtClean="0"/>
              <a:t>Netterville</a:t>
            </a:r>
            <a:r>
              <a:rPr lang="en-US" b="1" i="1" dirty="0" smtClean="0"/>
              <a:t> </a:t>
            </a:r>
            <a:r>
              <a:rPr lang="en-US" b="1" i="1" dirty="0"/>
              <a:t>completed an internal analysis of  CCAP  </a:t>
            </a:r>
            <a:r>
              <a:rPr lang="en-US" b="1" i="1" dirty="0" smtClean="0"/>
              <a:t>fraud, recovery </a:t>
            </a:r>
            <a:r>
              <a:rPr lang="en-US" b="1" i="1" dirty="0"/>
              <a:t>and payment </a:t>
            </a:r>
            <a:r>
              <a:rPr lang="en-US" b="1" i="1" dirty="0" smtClean="0"/>
              <a:t>policies </a:t>
            </a:r>
            <a:r>
              <a:rPr lang="en-US" b="1" i="1" dirty="0"/>
              <a:t>and procedures and provided recommendations to improve </a:t>
            </a:r>
            <a:r>
              <a:rPr lang="en-US" b="1" i="1" dirty="0" smtClean="0"/>
              <a:t>integrity, training, and services.</a:t>
            </a:r>
          </a:p>
          <a:p>
            <a:pPr marL="285750" indent="-285750">
              <a:buFont typeface="Arial" panose="020B0604020202020204" pitchFamily="34" charset="0"/>
              <a:buChar char="•"/>
            </a:pPr>
            <a:endParaRPr lang="en-US" b="1" i="1" dirty="0"/>
          </a:p>
        </p:txBody>
      </p:sp>
    </p:spTree>
    <p:extLst>
      <p:ext uri="{BB962C8B-B14F-4D97-AF65-F5344CB8AC3E}">
        <p14:creationId xmlns:p14="http://schemas.microsoft.com/office/powerpoint/2010/main" val="2073620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Next Steps</a:t>
            </a:r>
            <a:endParaRPr lang="en-US" sz="2800" b="1" dirty="0"/>
          </a:p>
        </p:txBody>
      </p:sp>
      <p:sp>
        <p:nvSpPr>
          <p:cNvPr id="3" name="Slide Number Placeholder 2"/>
          <p:cNvSpPr>
            <a:spLocks noGrp="1"/>
          </p:cNvSpPr>
          <p:nvPr>
            <p:ph type="sldNum" sz="quarter" idx="4294967295"/>
          </p:nvPr>
        </p:nvSpPr>
        <p:spPr>
          <a:xfrm>
            <a:off x="7010400" y="6553202"/>
            <a:ext cx="2133600" cy="342899"/>
          </a:xfrm>
          <a:prstGeom prst="rect">
            <a:avLst/>
          </a:prstGeom>
        </p:spPr>
        <p:txBody>
          <a:bodyPr/>
          <a:lstStyle/>
          <a:p>
            <a:pPr algn="r"/>
            <a:fld id="{79BA4B8F-8B3F-4B52-9164-AF2CA95F68ED}" type="slidenum">
              <a:rPr lang="en-US" sz="1200" smtClean="0">
                <a:solidFill>
                  <a:prstClr val="black">
                    <a:tint val="75000"/>
                  </a:prstClr>
                </a:solidFill>
              </a:rPr>
              <a:pPr algn="r"/>
              <a:t>16</a:t>
            </a:fld>
            <a:endParaRPr lang="en-US" sz="1200" dirty="0">
              <a:solidFill>
                <a:prstClr val="black">
                  <a:tint val="75000"/>
                </a:prstClr>
              </a:solidFill>
            </a:endParaRPr>
          </a:p>
        </p:txBody>
      </p:sp>
      <p:sp>
        <p:nvSpPr>
          <p:cNvPr id="5" name="Content Placeholder 4"/>
          <p:cNvSpPr>
            <a:spLocks noGrp="1"/>
          </p:cNvSpPr>
          <p:nvPr>
            <p:ph sz="quarter" idx="10"/>
          </p:nvPr>
        </p:nvSpPr>
        <p:spPr>
          <a:xfrm>
            <a:off x="304800" y="2362200"/>
            <a:ext cx="8534400" cy="1600200"/>
          </a:xfrm>
        </p:spPr>
        <p:txBody>
          <a:bodyPr>
            <a:noAutofit/>
          </a:bodyPr>
          <a:lstStyle/>
          <a:p>
            <a:pPr lvl="1">
              <a:spcBef>
                <a:spcPts val="0"/>
              </a:spcBef>
            </a:pPr>
            <a:endParaRPr lang="en-US" sz="1400" dirty="0" smtClean="0"/>
          </a:p>
          <a:p>
            <a:pPr lvl="1">
              <a:spcBef>
                <a:spcPts val="0"/>
              </a:spcBef>
            </a:pPr>
            <a:endParaRPr lang="en-US" sz="1000" dirty="0" smtClean="0"/>
          </a:p>
          <a:p>
            <a:pPr marL="0" indent="0">
              <a:spcBef>
                <a:spcPts val="0"/>
              </a:spcBef>
              <a:buNone/>
            </a:pPr>
            <a:r>
              <a:rPr lang="en-US" sz="1800" b="1" dirty="0">
                <a:solidFill>
                  <a:srgbClr val="00B050"/>
                </a:solidFill>
              </a:rPr>
              <a:t>	</a:t>
            </a:r>
            <a:r>
              <a:rPr lang="en-US" sz="1800" b="1" dirty="0" smtClean="0">
                <a:solidFill>
                  <a:srgbClr val="00B050"/>
                </a:solidFill>
              </a:rPr>
              <a:t>			</a:t>
            </a:r>
          </a:p>
          <a:p>
            <a:pPr marL="0" indent="0">
              <a:spcBef>
                <a:spcPts val="0"/>
              </a:spcBef>
              <a:buNone/>
            </a:pPr>
            <a:r>
              <a:rPr lang="en-US" sz="1800" b="1" dirty="0">
                <a:solidFill>
                  <a:srgbClr val="00B050"/>
                </a:solidFill>
              </a:rPr>
              <a:t>	</a:t>
            </a:r>
            <a:r>
              <a:rPr lang="en-US" sz="1800" b="1" dirty="0" smtClean="0">
                <a:solidFill>
                  <a:srgbClr val="00B050"/>
                </a:solidFill>
              </a:rPr>
              <a:t>			</a:t>
            </a:r>
          </a:p>
          <a:p>
            <a:pPr marL="0" indent="0">
              <a:spcBef>
                <a:spcPts val="0"/>
              </a:spcBef>
              <a:buNone/>
            </a:pPr>
            <a:r>
              <a:rPr lang="en-US" sz="1800" b="1" dirty="0">
                <a:solidFill>
                  <a:srgbClr val="00B050"/>
                </a:solidFill>
              </a:rPr>
              <a:t>	</a:t>
            </a:r>
            <a:endParaRPr lang="en-US" sz="1800" b="1" dirty="0" smtClean="0">
              <a:solidFill>
                <a:srgbClr val="00B050"/>
              </a:solidFill>
            </a:endParaRPr>
          </a:p>
          <a:p>
            <a:pPr marL="0" indent="0">
              <a:spcBef>
                <a:spcPts val="0"/>
              </a:spcBef>
              <a:buNone/>
            </a:pPr>
            <a:r>
              <a:rPr lang="en-US" sz="1800" b="1" dirty="0">
                <a:solidFill>
                  <a:srgbClr val="00B050"/>
                </a:solidFill>
              </a:rPr>
              <a:t>	</a:t>
            </a:r>
            <a:r>
              <a:rPr lang="en-US" sz="1800" b="1" dirty="0" smtClean="0">
                <a:solidFill>
                  <a:srgbClr val="00B050"/>
                </a:solidFill>
              </a:rPr>
              <a:t>		</a:t>
            </a:r>
            <a:endParaRPr lang="en-US" sz="1800" b="1" dirty="0">
              <a:solidFill>
                <a:srgbClr val="00B050"/>
              </a:solidFill>
            </a:endParaRPr>
          </a:p>
          <a:p>
            <a:pPr marL="172641" lvl="1" indent="0">
              <a:spcBef>
                <a:spcPts val="0"/>
              </a:spcBef>
              <a:buNone/>
            </a:pPr>
            <a:r>
              <a:rPr lang="en-US" sz="1800" b="1" dirty="0" smtClean="0"/>
              <a:t>				</a:t>
            </a:r>
          </a:p>
          <a:p>
            <a:pPr marL="172641" lvl="1" indent="0">
              <a:spcBef>
                <a:spcPts val="0"/>
              </a:spcBef>
              <a:buNone/>
            </a:pPr>
            <a:r>
              <a:rPr lang="en-US" sz="1800" b="1" dirty="0">
                <a:solidFill>
                  <a:srgbClr val="C00000"/>
                </a:solidFill>
              </a:rPr>
              <a:t>	</a:t>
            </a:r>
            <a:r>
              <a:rPr lang="en-US" sz="1800" b="1" dirty="0" smtClean="0">
                <a:solidFill>
                  <a:srgbClr val="C00000"/>
                </a:solidFill>
              </a:rPr>
              <a:t>							</a:t>
            </a:r>
            <a:r>
              <a:rPr lang="en-US" sz="1800" b="1" dirty="0">
                <a:solidFill>
                  <a:srgbClr val="C00000"/>
                </a:solidFill>
              </a:rPr>
              <a:t>	</a:t>
            </a:r>
          </a:p>
          <a:p>
            <a:pPr marL="172641" lvl="1" indent="0">
              <a:spcBef>
                <a:spcPts val="0"/>
              </a:spcBef>
              <a:buNone/>
            </a:pPr>
            <a:r>
              <a:rPr lang="en-US" sz="1800" b="1" dirty="0" smtClean="0">
                <a:solidFill>
                  <a:srgbClr val="00B050"/>
                </a:solidFill>
              </a:rPr>
              <a:t>		</a:t>
            </a:r>
          </a:p>
          <a:p>
            <a:pPr marL="172641" lvl="1" indent="0">
              <a:spcBef>
                <a:spcPts val="0"/>
              </a:spcBef>
              <a:buNone/>
            </a:pPr>
            <a:r>
              <a:rPr lang="en-US" sz="1800" b="1" dirty="0">
                <a:solidFill>
                  <a:srgbClr val="00B050"/>
                </a:solidFill>
              </a:rPr>
              <a:t>	</a:t>
            </a:r>
            <a:r>
              <a:rPr lang="en-US" sz="1800" b="1" dirty="0" smtClean="0">
                <a:solidFill>
                  <a:srgbClr val="00B050"/>
                </a:solidFill>
              </a:rPr>
              <a:t>							 </a:t>
            </a:r>
            <a:r>
              <a:rPr lang="en-US" sz="1800" b="1" dirty="0">
                <a:solidFill>
                  <a:srgbClr val="00B050"/>
                </a:solidFill>
              </a:rPr>
              <a:t>	</a:t>
            </a:r>
          </a:p>
          <a:p>
            <a:pPr marL="172641" lvl="1" indent="0">
              <a:spcBef>
                <a:spcPts val="0"/>
              </a:spcBef>
              <a:buNone/>
            </a:pPr>
            <a:r>
              <a:rPr lang="en-US" sz="1800" b="1" dirty="0">
                <a:solidFill>
                  <a:srgbClr val="00B050"/>
                </a:solidFill>
              </a:rPr>
              <a:t>        </a:t>
            </a:r>
            <a:r>
              <a:rPr lang="en-US" sz="1800" b="1" dirty="0" smtClean="0">
                <a:solidFill>
                  <a:srgbClr val="00B050"/>
                </a:solidFill>
              </a:rPr>
              <a:t>			</a:t>
            </a:r>
            <a:endParaRPr lang="en-US" sz="1800" b="1" dirty="0">
              <a:solidFill>
                <a:srgbClr val="FFC000"/>
              </a:solidFill>
            </a:endParaRPr>
          </a:p>
        </p:txBody>
      </p:sp>
      <p:sp>
        <p:nvSpPr>
          <p:cNvPr id="6" name="Rounded Rectangle 5"/>
          <p:cNvSpPr/>
          <p:nvPr/>
        </p:nvSpPr>
        <p:spPr>
          <a:xfrm>
            <a:off x="152400" y="1447800"/>
            <a:ext cx="8759952" cy="76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cs typeface="Arial" pitchFamily="34" charset="0"/>
              </a:rPr>
              <a:t>The Lead Agency will consult with stakeholders on the development of the State Plan.</a:t>
            </a:r>
            <a:endParaRPr lang="en-US" b="1" dirty="0">
              <a:cs typeface="Arial" pitchFamily="34" charset="0"/>
            </a:endParaRPr>
          </a:p>
        </p:txBody>
      </p:sp>
      <p:graphicFrame>
        <p:nvGraphicFramePr>
          <p:cNvPr id="8" name="Diagram 7"/>
          <p:cNvGraphicFramePr/>
          <p:nvPr>
            <p:extLst>
              <p:ext uri="{D42A27DB-BD31-4B8C-83A1-F6EECF244321}">
                <p14:modId xmlns:p14="http://schemas.microsoft.com/office/powerpoint/2010/main" val="1657107741"/>
              </p:ext>
            </p:extLst>
          </p:nvPr>
        </p:nvGraphicFramePr>
        <p:xfrm>
          <a:off x="192024" y="2362200"/>
          <a:ext cx="8720328" cy="309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1649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Process for Submitting Feedback</a:t>
            </a:r>
            <a:endParaRPr lang="en-US" sz="2800" b="1" dirty="0"/>
          </a:p>
        </p:txBody>
      </p:sp>
      <p:sp>
        <p:nvSpPr>
          <p:cNvPr id="3" name="Slide Number Placeholder 2"/>
          <p:cNvSpPr>
            <a:spLocks noGrp="1"/>
          </p:cNvSpPr>
          <p:nvPr>
            <p:ph type="sldNum" sz="quarter" idx="4294967295"/>
          </p:nvPr>
        </p:nvSpPr>
        <p:spPr>
          <a:xfrm>
            <a:off x="7010400" y="6553200"/>
            <a:ext cx="2133600" cy="342899"/>
          </a:xfrm>
          <a:prstGeom prst="rect">
            <a:avLst/>
          </a:prstGeom>
        </p:spPr>
        <p:txBody>
          <a:bodyPr/>
          <a:lstStyle/>
          <a:p>
            <a:fld id="{79BA4B8F-8B3F-4B52-9164-AF2CA95F68ED}" type="slidenum">
              <a:rPr lang="en-US" smtClean="0">
                <a:solidFill>
                  <a:prstClr val="black">
                    <a:tint val="75000"/>
                  </a:prstClr>
                </a:solidFill>
              </a:rPr>
              <a:pPr/>
              <a:t>17</a:t>
            </a:fld>
            <a:endParaRPr lang="en-US" dirty="0">
              <a:solidFill>
                <a:prstClr val="black">
                  <a:tint val="75000"/>
                </a:prstClr>
              </a:solidFill>
            </a:endParaRPr>
          </a:p>
        </p:txBody>
      </p:sp>
      <p:sp>
        <p:nvSpPr>
          <p:cNvPr id="9" name="Content Placeholder 8"/>
          <p:cNvSpPr>
            <a:spLocks noGrp="1"/>
          </p:cNvSpPr>
          <p:nvPr>
            <p:ph sz="quarter" idx="10"/>
          </p:nvPr>
        </p:nvSpPr>
        <p:spPr>
          <a:xfrm>
            <a:off x="152400" y="1828800"/>
            <a:ext cx="8610600" cy="4572000"/>
          </a:xfrm>
        </p:spPr>
        <p:txBody>
          <a:bodyPr>
            <a:noAutofit/>
          </a:bodyPr>
          <a:lstStyle/>
          <a:p>
            <a:pPr marL="0" indent="0">
              <a:spcBef>
                <a:spcPts val="0"/>
              </a:spcBef>
              <a:buNone/>
            </a:pPr>
            <a:endParaRPr lang="en-US" sz="2400" dirty="0" smtClean="0"/>
          </a:p>
          <a:p>
            <a:pPr marL="0" indent="0">
              <a:spcBef>
                <a:spcPts val="0"/>
              </a:spcBef>
              <a:buNone/>
            </a:pPr>
            <a:r>
              <a:rPr lang="en-US" altLang="en-US" sz="2400" b="1" dirty="0" smtClean="0"/>
              <a:t>Send feedback on the draft State Plan to by entering your comments at this website - </a:t>
            </a:r>
            <a:r>
              <a:rPr lang="en-US" altLang="en-US" sz="2400" b="1" dirty="0">
                <a:solidFill>
                  <a:srgbClr val="FF0000"/>
                </a:solidFill>
                <a:hlinkClick r:id="rId2"/>
              </a:rPr>
              <a:t>https://</a:t>
            </a:r>
            <a:r>
              <a:rPr lang="en-US" altLang="en-US" sz="2400" b="1" dirty="0" smtClean="0">
                <a:solidFill>
                  <a:srgbClr val="FF0000"/>
                </a:solidFill>
                <a:hlinkClick r:id="rId2"/>
              </a:rPr>
              <a:t>www.surveymonkey.com/r/StatePlan-2019-2021</a:t>
            </a:r>
            <a:r>
              <a:rPr lang="en-US" altLang="en-US" sz="2400" b="1" dirty="0" smtClean="0">
                <a:solidFill>
                  <a:srgbClr val="FF0000"/>
                </a:solidFill>
              </a:rPr>
              <a:t> </a:t>
            </a:r>
          </a:p>
          <a:p>
            <a:pPr marL="0" indent="0">
              <a:spcBef>
                <a:spcPts val="0"/>
              </a:spcBef>
              <a:buNone/>
            </a:pPr>
            <a:r>
              <a:rPr lang="en-US" altLang="en-US" sz="2400" b="1" dirty="0" smtClean="0"/>
              <a:t>or by emailing earlychildhood@la.gov. </a:t>
            </a:r>
          </a:p>
          <a:p>
            <a:pPr marL="0" indent="0">
              <a:spcBef>
                <a:spcPts val="0"/>
              </a:spcBef>
              <a:buNone/>
            </a:pPr>
            <a:endParaRPr lang="en-US" sz="1800" dirty="0" smtClean="0"/>
          </a:p>
        </p:txBody>
      </p:sp>
    </p:spTree>
    <p:extLst>
      <p:ext uri="{BB962C8B-B14F-4D97-AF65-F5344CB8AC3E}">
        <p14:creationId xmlns:p14="http://schemas.microsoft.com/office/powerpoint/2010/main" val="2083179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100" dirty="0">
                <a:solidFill>
                  <a:srgbClr val="333333"/>
                </a:solidFill>
                <a:ea typeface="Steinem Unicode" pitchFamily="18" charset="2"/>
                <a:cs typeface="Calibri"/>
              </a:rPr>
              <a:t>Child Care Development Fund State Plan</a:t>
            </a:r>
            <a:br>
              <a:rPr lang="en-US" b="1" spc="100" dirty="0">
                <a:solidFill>
                  <a:srgbClr val="333333"/>
                </a:solidFill>
                <a:ea typeface="Steinem Unicode" pitchFamily="18" charset="2"/>
                <a:cs typeface="Calibri"/>
              </a:rPr>
            </a:br>
            <a:r>
              <a:rPr lang="en-US" b="1" spc="100" dirty="0">
                <a:solidFill>
                  <a:srgbClr val="333333"/>
                </a:solidFill>
                <a:ea typeface="Steinem Unicode" pitchFamily="18" charset="2"/>
                <a:cs typeface="Calibri"/>
              </a:rPr>
              <a:t>FFY 2019-2021</a:t>
            </a:r>
            <a:endParaRPr lang="en-US" spc="100" dirty="0">
              <a:solidFill>
                <a:srgbClr val="333333"/>
              </a:solidFill>
              <a:ea typeface="Steinem Unicode" pitchFamily="18" charset="2"/>
              <a:cs typeface="Calibri"/>
            </a:endParaRPr>
          </a:p>
        </p:txBody>
      </p:sp>
    </p:spTree>
    <p:extLst>
      <p:ext uri="{BB962C8B-B14F-4D97-AF65-F5344CB8AC3E}">
        <p14:creationId xmlns:p14="http://schemas.microsoft.com/office/powerpoint/2010/main" val="2839281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Agenda</a:t>
            </a:r>
            <a:endParaRPr lang="en-US" sz="2800" b="1" dirty="0"/>
          </a:p>
        </p:txBody>
      </p:sp>
      <p:sp>
        <p:nvSpPr>
          <p:cNvPr id="5" name="Slide Number Placeholder 13"/>
          <p:cNvSpPr txBox="1">
            <a:spLocks/>
          </p:cNvSpPr>
          <p:nvPr/>
        </p:nvSpPr>
        <p:spPr>
          <a:xfrm>
            <a:off x="7010400" y="6523038"/>
            <a:ext cx="2133600" cy="342900"/>
          </a:xfrm>
          <a:prstGeom prst="rect">
            <a:avLst/>
          </a:prstGeom>
        </p:spPr>
        <p:txBody>
          <a:bodyPr vert="horz" lIns="91440" tIns="45720" rIns="91440" bIns="45720" rtlCol="0" anchor="ctr"/>
          <a:lstStyle>
            <a:defPPr>
              <a:defRPr lang="en-US"/>
            </a:defPPr>
            <a:lvl1pPr marL="0" marR="0" indent="0" algn="r" defTabSz="914400" rtl="0" eaLnBrk="1" fontAlgn="auto" latinLnBrk="0" hangingPunct="1">
              <a:lnSpc>
                <a:spcPct val="100000"/>
              </a:lnSpc>
              <a:spcBef>
                <a:spcPts val="0"/>
              </a:spcBef>
              <a:spcAft>
                <a:spcPts val="0"/>
              </a:spcAft>
              <a:buClrTx/>
              <a:buSzTx/>
              <a:buFontTx/>
              <a:buNone/>
              <a:tabLst/>
              <a:defRPr sz="1200" b="0" i="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BA4B8F-8B3F-4B52-9164-AF2CA95F68ED}" type="slidenum">
              <a:rPr lang="en-US" smtClean="0">
                <a:solidFill>
                  <a:srgbClr val="4C4C4C"/>
                </a:solidFill>
              </a:rPr>
              <a:pPr/>
              <a:t>3</a:t>
            </a:fld>
            <a:endParaRPr lang="en-US" dirty="0">
              <a:solidFill>
                <a:srgbClr val="4C4C4C"/>
              </a:solidFill>
            </a:endParaRPr>
          </a:p>
        </p:txBody>
      </p:sp>
      <p:sp>
        <p:nvSpPr>
          <p:cNvPr id="8" name="Content Placeholder 3"/>
          <p:cNvSpPr>
            <a:spLocks noGrp="1"/>
          </p:cNvSpPr>
          <p:nvPr>
            <p:ph sz="quarter" idx="10"/>
          </p:nvPr>
        </p:nvSpPr>
        <p:spPr>
          <a:xfrm>
            <a:off x="152400" y="1549256"/>
            <a:ext cx="8839200" cy="4953000"/>
          </a:xfrm>
        </p:spPr>
        <p:txBody>
          <a:bodyPr>
            <a:noAutofit/>
          </a:bodyPr>
          <a:lstStyle/>
          <a:p>
            <a:pPr>
              <a:spcBef>
                <a:spcPts val="0"/>
              </a:spcBef>
            </a:pPr>
            <a:endParaRPr lang="en-US" sz="2400" dirty="0" smtClean="0"/>
          </a:p>
          <a:p>
            <a:pPr>
              <a:spcBef>
                <a:spcPts val="0"/>
              </a:spcBef>
            </a:pPr>
            <a:endParaRPr lang="en-US" sz="2400" dirty="0"/>
          </a:p>
          <a:p>
            <a:pPr>
              <a:spcBef>
                <a:spcPts val="0"/>
              </a:spcBef>
            </a:pPr>
            <a:r>
              <a:rPr lang="en-US" sz="2400" dirty="0" smtClean="0"/>
              <a:t>Child Care Development Fund</a:t>
            </a:r>
          </a:p>
          <a:p>
            <a:pPr>
              <a:spcBef>
                <a:spcPts val="0"/>
              </a:spcBef>
            </a:pPr>
            <a:endParaRPr lang="en-US" sz="2400" dirty="0"/>
          </a:p>
          <a:p>
            <a:pPr>
              <a:spcBef>
                <a:spcPts val="0"/>
              </a:spcBef>
            </a:pPr>
            <a:r>
              <a:rPr lang="en-US" sz="2400" dirty="0" smtClean="0"/>
              <a:t>Background on the State Plan</a:t>
            </a:r>
          </a:p>
          <a:p>
            <a:pPr marL="0" indent="0">
              <a:spcBef>
                <a:spcPts val="0"/>
              </a:spcBef>
              <a:buNone/>
            </a:pPr>
            <a:endParaRPr lang="en-US" sz="2400" dirty="0" smtClean="0"/>
          </a:p>
          <a:p>
            <a:pPr>
              <a:spcBef>
                <a:spcPts val="0"/>
              </a:spcBef>
            </a:pPr>
            <a:r>
              <a:rPr lang="en-US" sz="2400" dirty="0" smtClean="0"/>
              <a:t>Areas Covered by the State Plan</a:t>
            </a:r>
          </a:p>
          <a:p>
            <a:pPr>
              <a:spcBef>
                <a:spcPts val="0"/>
              </a:spcBef>
            </a:pPr>
            <a:endParaRPr lang="en-US" sz="2400" dirty="0" smtClean="0"/>
          </a:p>
          <a:p>
            <a:pPr>
              <a:spcBef>
                <a:spcPts val="0"/>
              </a:spcBef>
            </a:pPr>
            <a:r>
              <a:rPr lang="en-US" sz="2400" dirty="0" smtClean="0"/>
              <a:t>Section by Section Content</a:t>
            </a:r>
          </a:p>
          <a:p>
            <a:pPr>
              <a:spcBef>
                <a:spcPts val="0"/>
              </a:spcBef>
            </a:pPr>
            <a:endParaRPr lang="en-US" sz="2400" dirty="0"/>
          </a:p>
          <a:p>
            <a:pPr>
              <a:spcBef>
                <a:spcPts val="0"/>
              </a:spcBef>
            </a:pPr>
            <a:r>
              <a:rPr lang="en-US" sz="2400" dirty="0" smtClean="0"/>
              <a:t>Feedback</a:t>
            </a:r>
          </a:p>
          <a:p>
            <a:pPr>
              <a:spcBef>
                <a:spcPts val="0"/>
              </a:spcBef>
            </a:pPr>
            <a:endParaRPr lang="en-US" sz="2400" dirty="0" smtClean="0"/>
          </a:p>
          <a:p>
            <a:pPr marL="0" indent="0">
              <a:spcBef>
                <a:spcPts val="0"/>
              </a:spcBef>
              <a:buNone/>
            </a:pPr>
            <a:endParaRPr lang="en-US" sz="1200" dirty="0" smtClean="0"/>
          </a:p>
          <a:p>
            <a:pPr lvl="1">
              <a:spcBef>
                <a:spcPts val="0"/>
              </a:spcBef>
              <a:buFont typeface="Calibri" panose="020F0502020204030204" pitchFamily="34" charset="0"/>
              <a:buChar char="–"/>
            </a:pPr>
            <a:endParaRPr lang="en-US" sz="1200" dirty="0" smtClean="0"/>
          </a:p>
          <a:p>
            <a:pPr marL="0" indent="0">
              <a:buNone/>
            </a:pPr>
            <a:endParaRPr lang="en-US" sz="2400" dirty="0"/>
          </a:p>
        </p:txBody>
      </p:sp>
      <p:sp>
        <p:nvSpPr>
          <p:cNvPr id="6" name="Rounded Rectangle 5"/>
          <p:cNvSpPr/>
          <p:nvPr/>
        </p:nvSpPr>
        <p:spPr>
          <a:xfrm>
            <a:off x="152400" y="1447800"/>
            <a:ext cx="8759952" cy="76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t>As Lead Agency, the Department seeks your input as a part of developing the State Plan.</a:t>
            </a:r>
            <a:endParaRPr lang="en-US" b="1" dirty="0">
              <a:cs typeface="Arial" pitchFamily="34" charset="0"/>
            </a:endParaRPr>
          </a:p>
        </p:txBody>
      </p:sp>
    </p:spTree>
    <p:extLst>
      <p:ext uri="{BB962C8B-B14F-4D97-AF65-F5344CB8AC3E}">
        <p14:creationId xmlns:p14="http://schemas.microsoft.com/office/powerpoint/2010/main" val="98571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Child Care Development Fund</a:t>
            </a:r>
            <a:endParaRPr lang="en-US" sz="2800" b="1" dirty="0"/>
          </a:p>
        </p:txBody>
      </p:sp>
      <p:sp>
        <p:nvSpPr>
          <p:cNvPr id="3" name="Slide Number Placeholder 2"/>
          <p:cNvSpPr>
            <a:spLocks noGrp="1"/>
          </p:cNvSpPr>
          <p:nvPr>
            <p:ph type="sldNum" sz="quarter" idx="4294967295"/>
          </p:nvPr>
        </p:nvSpPr>
        <p:spPr>
          <a:xfrm>
            <a:off x="7010400" y="6553200"/>
            <a:ext cx="2133600" cy="342899"/>
          </a:xfrm>
          <a:prstGeom prst="rect">
            <a:avLst/>
          </a:prstGeom>
        </p:spPr>
        <p:txBody>
          <a:bodyPr/>
          <a:lstStyle/>
          <a:p>
            <a:fld id="{79BA4B8F-8B3F-4B52-9164-AF2CA95F68ED}" type="slidenum">
              <a:rPr lang="en-US" smtClean="0">
                <a:solidFill>
                  <a:prstClr val="black">
                    <a:tint val="75000"/>
                  </a:prstClr>
                </a:solidFill>
              </a:rPr>
              <a:pPr/>
              <a:t>4</a:t>
            </a:fld>
            <a:endParaRPr lang="en-US" dirty="0">
              <a:solidFill>
                <a:prstClr val="black">
                  <a:tint val="75000"/>
                </a:prstClr>
              </a:solidFill>
            </a:endParaRPr>
          </a:p>
        </p:txBody>
      </p:sp>
      <p:sp>
        <p:nvSpPr>
          <p:cNvPr id="9" name="Content Placeholder 8"/>
          <p:cNvSpPr>
            <a:spLocks noGrp="1"/>
          </p:cNvSpPr>
          <p:nvPr>
            <p:ph sz="quarter" idx="10"/>
          </p:nvPr>
        </p:nvSpPr>
        <p:spPr>
          <a:xfrm>
            <a:off x="152400" y="1981200"/>
            <a:ext cx="8839200" cy="5105400"/>
          </a:xfrm>
        </p:spPr>
        <p:txBody>
          <a:bodyPr>
            <a:normAutofit/>
          </a:bodyPr>
          <a:lstStyle/>
          <a:p>
            <a:pPr>
              <a:spcBef>
                <a:spcPts val="0"/>
              </a:spcBef>
            </a:pPr>
            <a:endParaRPr lang="en-US" sz="1800" dirty="0" smtClean="0"/>
          </a:p>
          <a:p>
            <a:pPr marL="0" indent="0">
              <a:spcBef>
                <a:spcPts val="0"/>
              </a:spcBef>
              <a:buNone/>
            </a:pPr>
            <a:r>
              <a:rPr lang="en-US" sz="1800" b="1" dirty="0" smtClean="0"/>
              <a:t>What is CCDF?</a:t>
            </a:r>
            <a:endParaRPr lang="en-US" sz="1800" dirty="0"/>
          </a:p>
          <a:p>
            <a:pPr lvl="1">
              <a:spcBef>
                <a:spcPts val="0"/>
              </a:spcBef>
            </a:pPr>
            <a:r>
              <a:rPr lang="en-US" sz="1800" dirty="0" smtClean="0"/>
              <a:t>CCDF is a block grant of federal monies that are distributed by the states. </a:t>
            </a:r>
          </a:p>
          <a:p>
            <a:pPr lvl="1">
              <a:spcBef>
                <a:spcPts val="0"/>
              </a:spcBef>
            </a:pPr>
            <a:r>
              <a:rPr lang="en-US" sz="1800" dirty="0" smtClean="0"/>
              <a:t>Provides resources to enable low-income parents to work or pursue education and training so that they can better support their families while at the same time promoting the learning and development of their children.</a:t>
            </a:r>
          </a:p>
          <a:p>
            <a:pPr lvl="1">
              <a:spcBef>
                <a:spcPts val="0"/>
              </a:spcBef>
            </a:pPr>
            <a:r>
              <a:rPr lang="en-US" sz="1800" dirty="0" smtClean="0"/>
              <a:t>Provides funding to enhance the quality of child care for all children.</a:t>
            </a:r>
          </a:p>
          <a:p>
            <a:pPr lvl="1">
              <a:spcBef>
                <a:spcPts val="0"/>
              </a:spcBef>
            </a:pPr>
            <a:r>
              <a:rPr lang="en-US" sz="1800" dirty="0" smtClean="0"/>
              <a:t>Improves the health and safety of children in child care.</a:t>
            </a:r>
          </a:p>
          <a:p>
            <a:pPr marL="0" indent="0">
              <a:spcBef>
                <a:spcPts val="0"/>
              </a:spcBef>
              <a:buNone/>
            </a:pPr>
            <a:r>
              <a:rPr lang="en-US" sz="1000" dirty="0" smtClean="0"/>
              <a:t> </a:t>
            </a:r>
            <a:endParaRPr lang="en-US" sz="1000" dirty="0"/>
          </a:p>
          <a:p>
            <a:pPr marL="0" indent="0">
              <a:spcBef>
                <a:spcPts val="0"/>
              </a:spcBef>
              <a:buNone/>
            </a:pPr>
            <a:r>
              <a:rPr lang="en-US" sz="1800" b="1" dirty="0" smtClean="0"/>
              <a:t>What does CCDF cover in Louisiana?</a:t>
            </a:r>
          </a:p>
          <a:p>
            <a:pPr lvl="1">
              <a:spcBef>
                <a:spcPts val="0"/>
              </a:spcBef>
            </a:pPr>
            <a:r>
              <a:rPr lang="en-US" sz="1800" dirty="0" smtClean="0"/>
              <a:t>Licensing </a:t>
            </a:r>
            <a:endParaRPr lang="en-US" sz="1800" dirty="0"/>
          </a:p>
          <a:p>
            <a:pPr lvl="1">
              <a:spcBef>
                <a:spcPts val="0"/>
              </a:spcBef>
            </a:pPr>
            <a:r>
              <a:rPr lang="en-US" sz="1800" dirty="0" smtClean="0"/>
              <a:t>Child Care Assistance Program (CCAP)</a:t>
            </a:r>
            <a:endParaRPr lang="en-US" sz="1800" dirty="0"/>
          </a:p>
          <a:p>
            <a:pPr lvl="1">
              <a:spcBef>
                <a:spcPts val="0"/>
              </a:spcBef>
            </a:pPr>
            <a:r>
              <a:rPr lang="en-US" sz="1800" dirty="0" smtClean="0"/>
              <a:t>Criminal Background Checks</a:t>
            </a:r>
            <a:endParaRPr lang="en-US" sz="1800" dirty="0"/>
          </a:p>
          <a:p>
            <a:pPr lvl="1">
              <a:spcBef>
                <a:spcPts val="0"/>
              </a:spcBef>
            </a:pPr>
            <a:r>
              <a:rPr lang="en-US" sz="1800" dirty="0" smtClean="0"/>
              <a:t>Quality investments including but not limited to Resource and Referral Agencies, Mental Health Consultation, Pathways, Scholarships, and Child Care Curriculum Initiative</a:t>
            </a:r>
          </a:p>
          <a:p>
            <a:pPr lvl="1">
              <a:spcBef>
                <a:spcPts val="0"/>
              </a:spcBef>
            </a:pPr>
            <a:r>
              <a:rPr lang="en-US" sz="1800" dirty="0" smtClean="0"/>
              <a:t>School Readiness Tax Credits serve as the match for CCDF</a:t>
            </a:r>
            <a:endParaRPr lang="en-US" sz="1800" dirty="0"/>
          </a:p>
          <a:p>
            <a:pPr marL="0" indent="0">
              <a:spcBef>
                <a:spcPts val="0"/>
              </a:spcBef>
              <a:buNone/>
            </a:pPr>
            <a:r>
              <a:rPr lang="en-US" sz="1800" dirty="0"/>
              <a:t> </a:t>
            </a:r>
          </a:p>
          <a:p>
            <a:pPr marL="0" indent="0">
              <a:spcBef>
                <a:spcPts val="0"/>
              </a:spcBef>
              <a:buNone/>
            </a:pPr>
            <a:endParaRPr lang="en-US" sz="1800" dirty="0" smtClean="0"/>
          </a:p>
          <a:p>
            <a:pPr>
              <a:spcBef>
                <a:spcPts val="0"/>
              </a:spcBef>
            </a:pPr>
            <a:endParaRPr lang="en-US" sz="1800" dirty="0"/>
          </a:p>
        </p:txBody>
      </p:sp>
      <p:sp>
        <p:nvSpPr>
          <p:cNvPr id="5" name="Rounded Rectangle 4"/>
          <p:cNvSpPr/>
          <p:nvPr/>
        </p:nvSpPr>
        <p:spPr>
          <a:xfrm>
            <a:off x="152400" y="1447800"/>
            <a:ext cx="8759952" cy="6858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cs typeface="Arial" pitchFamily="34" charset="0"/>
              </a:rPr>
              <a:t>The Child Care and Development Block Grant (CCDBG) Act of 2014 reauthorized the Child Care Development Fund (CCDF).</a:t>
            </a:r>
            <a:endParaRPr lang="en-US" b="1" dirty="0">
              <a:cs typeface="Arial" pitchFamily="34" charset="0"/>
            </a:endParaRPr>
          </a:p>
        </p:txBody>
      </p:sp>
    </p:spTree>
    <p:extLst>
      <p:ext uri="{BB962C8B-B14F-4D97-AF65-F5344CB8AC3E}">
        <p14:creationId xmlns:p14="http://schemas.microsoft.com/office/powerpoint/2010/main" val="833699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CCDF and the Vision of Kindergarten Readiness</a:t>
            </a:r>
            <a:endParaRPr lang="en-US" sz="2800" b="1" dirty="0"/>
          </a:p>
        </p:txBody>
      </p:sp>
      <p:sp>
        <p:nvSpPr>
          <p:cNvPr id="3" name="Slide Number Placeholder 2"/>
          <p:cNvSpPr>
            <a:spLocks noGrp="1"/>
          </p:cNvSpPr>
          <p:nvPr>
            <p:ph type="sldNum" sz="quarter" idx="4294967295"/>
          </p:nvPr>
        </p:nvSpPr>
        <p:spPr>
          <a:xfrm>
            <a:off x="7010400" y="6553200"/>
            <a:ext cx="2133600" cy="342899"/>
          </a:xfrm>
          <a:prstGeom prst="rect">
            <a:avLst/>
          </a:prstGeom>
        </p:spPr>
        <p:txBody>
          <a:bodyPr/>
          <a:lstStyle/>
          <a:p>
            <a:fld id="{79BA4B8F-8B3F-4B52-9164-AF2CA95F68ED}" type="slidenum">
              <a:rPr lang="en-US" smtClean="0">
                <a:solidFill>
                  <a:prstClr val="black">
                    <a:tint val="75000"/>
                  </a:prstClr>
                </a:solidFill>
              </a:rPr>
              <a:pPr/>
              <a:t>5</a:t>
            </a:fld>
            <a:endParaRPr lang="en-US" dirty="0">
              <a:solidFill>
                <a:prstClr val="black">
                  <a:tint val="75000"/>
                </a:prstClr>
              </a:solidFill>
            </a:endParaRPr>
          </a:p>
        </p:txBody>
      </p:sp>
      <p:sp>
        <p:nvSpPr>
          <p:cNvPr id="9" name="Content Placeholder 8"/>
          <p:cNvSpPr>
            <a:spLocks noGrp="1"/>
          </p:cNvSpPr>
          <p:nvPr>
            <p:ph sz="quarter" idx="10"/>
          </p:nvPr>
        </p:nvSpPr>
        <p:spPr>
          <a:xfrm>
            <a:off x="152400" y="1828800"/>
            <a:ext cx="8839200" cy="5105400"/>
          </a:xfrm>
        </p:spPr>
        <p:txBody>
          <a:bodyPr>
            <a:normAutofit/>
          </a:bodyPr>
          <a:lstStyle/>
          <a:p>
            <a:pPr>
              <a:spcBef>
                <a:spcPts val="0"/>
              </a:spcBef>
            </a:pPr>
            <a:endParaRPr lang="en-US" sz="1800" dirty="0" smtClean="0"/>
          </a:p>
          <a:p>
            <a:pPr marL="0" indent="0">
              <a:spcBef>
                <a:spcPts val="0"/>
              </a:spcBef>
              <a:buNone/>
            </a:pPr>
            <a:r>
              <a:rPr lang="en-US" sz="1800" dirty="0" smtClean="0"/>
              <a:t> </a:t>
            </a:r>
            <a:endParaRPr lang="en-US" sz="1800" dirty="0"/>
          </a:p>
          <a:p>
            <a:pPr marL="0" indent="0">
              <a:spcBef>
                <a:spcPts val="0"/>
              </a:spcBef>
              <a:buNone/>
            </a:pPr>
            <a:endParaRPr lang="en-US" sz="1800" dirty="0" smtClean="0"/>
          </a:p>
          <a:p>
            <a:pPr>
              <a:spcBef>
                <a:spcPts val="0"/>
              </a:spcBef>
            </a:pPr>
            <a:endParaRPr lang="en-US" sz="1800" dirty="0"/>
          </a:p>
        </p:txBody>
      </p:sp>
      <p:sp>
        <p:nvSpPr>
          <p:cNvPr id="5" name="Rounded Rectangle 4"/>
          <p:cNvSpPr/>
          <p:nvPr/>
        </p:nvSpPr>
        <p:spPr>
          <a:xfrm>
            <a:off x="152400" y="1447800"/>
            <a:ext cx="8759952" cy="6096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cs typeface="Arial" pitchFamily="34" charset="0"/>
              </a:rPr>
              <a:t>CCDF funds have played an integral part in preparing Louisiana children for kindergarten.</a:t>
            </a:r>
            <a:endParaRPr lang="en-US" b="1" dirty="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913789192"/>
              </p:ext>
            </p:extLst>
          </p:nvPr>
        </p:nvGraphicFramePr>
        <p:xfrm>
          <a:off x="152400" y="2133600"/>
          <a:ext cx="8839200" cy="4174748"/>
        </p:xfrm>
        <a:graphic>
          <a:graphicData uri="http://schemas.openxmlformats.org/drawingml/2006/table">
            <a:tbl>
              <a:tblPr>
                <a:tableStyleId>{BDBED569-4797-4DF1-A0F4-6AAB3CD982D8}</a:tableStyleId>
              </a:tblPr>
              <a:tblGrid>
                <a:gridCol w="3229353"/>
                <a:gridCol w="5609847"/>
              </a:tblGrid>
              <a:tr h="217190">
                <a:tc>
                  <a:txBody>
                    <a:bodyPr/>
                    <a:lstStyle/>
                    <a:p>
                      <a:pPr marL="0" marR="0">
                        <a:lnSpc>
                          <a:spcPct val="107000"/>
                        </a:lnSpc>
                        <a:spcBef>
                          <a:spcPts val="0"/>
                        </a:spcBef>
                        <a:spcAft>
                          <a:spcPts val="0"/>
                        </a:spcAft>
                      </a:pPr>
                      <a:r>
                        <a:rPr lang="en-US" sz="1600" b="1" dirty="0">
                          <a:effectLst/>
                        </a:rPr>
                        <a:t>CCDF Investment </a:t>
                      </a:r>
                      <a:endPar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600" b="1" dirty="0">
                          <a:effectLst/>
                        </a:rPr>
                        <a:t>What is Funded </a:t>
                      </a:r>
                      <a:endPar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r>
              <a:tr h="434380">
                <a:tc>
                  <a:txBody>
                    <a:bodyPr/>
                    <a:lstStyle/>
                    <a:p>
                      <a:pPr marL="0" marR="0">
                        <a:lnSpc>
                          <a:spcPct val="107000"/>
                        </a:lnSpc>
                        <a:spcBef>
                          <a:spcPts val="0"/>
                        </a:spcBef>
                        <a:spcAft>
                          <a:spcPts val="0"/>
                        </a:spcAft>
                      </a:pPr>
                      <a:r>
                        <a:rPr lang="en-US" sz="1600" dirty="0">
                          <a:effectLst/>
                        </a:rPr>
                        <a:t>Child Care Assistance Program</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600" dirty="0">
                          <a:effectLst/>
                        </a:rPr>
                        <a:t>Seats in quality rated early learning centers and family home/in-home providers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r>
              <a:tr h="434380">
                <a:tc>
                  <a:txBody>
                    <a:bodyPr/>
                    <a:lstStyle/>
                    <a:p>
                      <a:pPr marL="0" marR="0">
                        <a:lnSpc>
                          <a:spcPct val="107000"/>
                        </a:lnSpc>
                        <a:spcBef>
                          <a:spcPts val="0"/>
                        </a:spcBef>
                        <a:spcAft>
                          <a:spcPts val="0"/>
                        </a:spcAft>
                      </a:pPr>
                      <a:r>
                        <a:rPr lang="en-US" sz="1600" dirty="0">
                          <a:effectLst/>
                        </a:rPr>
                        <a:t>Licensing</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600" dirty="0">
                          <a:effectLst/>
                        </a:rPr>
                        <a:t>Health and safety monitoring of early learning centers and CCAP providers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r>
              <a:tr h="225505">
                <a:tc>
                  <a:txBody>
                    <a:bodyPr/>
                    <a:lstStyle/>
                    <a:p>
                      <a:pPr marL="0" marR="0">
                        <a:lnSpc>
                          <a:spcPct val="107000"/>
                        </a:lnSpc>
                        <a:spcBef>
                          <a:spcPts val="0"/>
                        </a:spcBef>
                        <a:spcAft>
                          <a:spcPts val="0"/>
                        </a:spcAft>
                      </a:pPr>
                      <a:r>
                        <a:rPr lang="en-US" sz="1600">
                          <a:effectLst/>
                        </a:rPr>
                        <a:t>Unified Rating System </a:t>
                      </a:r>
                      <a:endPar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600" dirty="0">
                          <a:effectLst/>
                        </a:rPr>
                        <a:t>CLASS observations and administrative support;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r>
              <a:tr h="225505">
                <a:tc>
                  <a:txBody>
                    <a:bodyPr/>
                    <a:lstStyle/>
                    <a:p>
                      <a:pPr marL="0" marR="0">
                        <a:lnSpc>
                          <a:spcPct val="107000"/>
                        </a:lnSpc>
                        <a:spcBef>
                          <a:spcPts val="0"/>
                        </a:spcBef>
                        <a:spcAft>
                          <a:spcPts val="0"/>
                        </a:spcAft>
                      </a:pPr>
                      <a:r>
                        <a:rPr lang="en-US" sz="1600">
                          <a:effectLst/>
                        </a:rPr>
                        <a:t>Enrollment </a:t>
                      </a:r>
                      <a:endPar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600" dirty="0">
                          <a:effectLst/>
                        </a:rPr>
                        <a:t>Supports for communities to coordinate enrollment (e.g. website)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r>
              <a:tr h="225505">
                <a:tc>
                  <a:txBody>
                    <a:bodyPr/>
                    <a:lstStyle/>
                    <a:p>
                      <a:pPr marL="0" marR="0">
                        <a:lnSpc>
                          <a:spcPct val="107000"/>
                        </a:lnSpc>
                        <a:spcBef>
                          <a:spcPts val="0"/>
                        </a:spcBef>
                        <a:spcAft>
                          <a:spcPts val="0"/>
                        </a:spcAft>
                      </a:pPr>
                      <a:r>
                        <a:rPr lang="en-US" sz="1600">
                          <a:effectLst/>
                        </a:rPr>
                        <a:t>Scholarship </a:t>
                      </a:r>
                      <a:endPar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600" dirty="0">
                          <a:effectLst/>
                        </a:rPr>
                        <a:t>Tuition for child care teachers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r>
              <a:tr h="225505">
                <a:tc>
                  <a:txBody>
                    <a:bodyPr/>
                    <a:lstStyle/>
                    <a:p>
                      <a:pPr marL="0" marR="0">
                        <a:lnSpc>
                          <a:spcPct val="107000"/>
                        </a:lnSpc>
                        <a:spcBef>
                          <a:spcPts val="0"/>
                        </a:spcBef>
                        <a:spcAft>
                          <a:spcPts val="0"/>
                        </a:spcAft>
                      </a:pPr>
                      <a:r>
                        <a:rPr lang="en-US" sz="1600">
                          <a:effectLst/>
                        </a:rPr>
                        <a:t>Believe and Prepare: Early Childhood </a:t>
                      </a:r>
                      <a:endPar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600">
                          <a:effectLst/>
                        </a:rPr>
                        <a:t>Start-up costs for high quality teacher preparation programs </a:t>
                      </a:r>
                      <a:endPar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r>
              <a:tr h="217190">
                <a:tc>
                  <a:txBody>
                    <a:bodyPr/>
                    <a:lstStyle/>
                    <a:p>
                      <a:pPr marL="0" marR="0">
                        <a:lnSpc>
                          <a:spcPct val="107000"/>
                        </a:lnSpc>
                        <a:spcBef>
                          <a:spcPts val="0"/>
                        </a:spcBef>
                        <a:spcAft>
                          <a:spcPts val="0"/>
                        </a:spcAft>
                      </a:pPr>
                      <a:r>
                        <a:rPr lang="en-US" sz="1600">
                          <a:effectLst/>
                        </a:rPr>
                        <a:t>Pathways Registry </a:t>
                      </a:r>
                      <a:endPar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600" dirty="0">
                          <a:effectLst/>
                        </a:rPr>
                        <a:t>Registry for teachers, directors and trainers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r>
              <a:tr h="434380">
                <a:tc>
                  <a:txBody>
                    <a:bodyPr/>
                    <a:lstStyle/>
                    <a:p>
                      <a:pPr marL="0" marR="0">
                        <a:lnSpc>
                          <a:spcPct val="107000"/>
                        </a:lnSpc>
                        <a:spcBef>
                          <a:spcPts val="0"/>
                        </a:spcBef>
                        <a:spcAft>
                          <a:spcPts val="0"/>
                        </a:spcAft>
                      </a:pPr>
                      <a:r>
                        <a:rPr lang="en-US" sz="1600" dirty="0">
                          <a:effectLst/>
                        </a:rPr>
                        <a:t>Resource and Referral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600" dirty="0">
                          <a:effectLst/>
                        </a:rPr>
                        <a:t>Training and technical assistance (e.g. coaching) for programs/teachers to improve instruction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r>
              <a:tr h="225505">
                <a:tc>
                  <a:txBody>
                    <a:bodyPr/>
                    <a:lstStyle/>
                    <a:p>
                      <a:pPr marL="0" marR="0">
                        <a:lnSpc>
                          <a:spcPct val="107000"/>
                        </a:lnSpc>
                        <a:spcBef>
                          <a:spcPts val="0"/>
                        </a:spcBef>
                        <a:spcAft>
                          <a:spcPts val="0"/>
                        </a:spcAft>
                      </a:pPr>
                      <a:r>
                        <a:rPr lang="en-US" sz="1600">
                          <a:effectLst/>
                        </a:rPr>
                        <a:t>Mental Health Consultation </a:t>
                      </a:r>
                      <a:endPar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600" dirty="0">
                          <a:effectLst/>
                        </a:rPr>
                        <a:t>Intensive coaching for programs/teachers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r>
              <a:tr h="113217">
                <a:tc>
                  <a:txBody>
                    <a:bodyPr/>
                    <a:lstStyle/>
                    <a:p>
                      <a:pPr marL="0" marR="0">
                        <a:lnSpc>
                          <a:spcPct val="107000"/>
                        </a:lnSpc>
                        <a:spcBef>
                          <a:spcPts val="0"/>
                        </a:spcBef>
                        <a:spcAft>
                          <a:spcPts val="0"/>
                        </a:spcAft>
                      </a:pPr>
                      <a:r>
                        <a:rPr lang="en-US" sz="1600">
                          <a:effectLst/>
                        </a:rPr>
                        <a:t>Curriculum Initiative </a:t>
                      </a:r>
                      <a:endPar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600" baseline="0" dirty="0" smtClean="0">
                          <a:effectLst/>
                        </a:rPr>
                        <a:t>Funding and support</a:t>
                      </a:r>
                      <a:r>
                        <a:rPr lang="en-US" sz="1600" dirty="0" smtClean="0">
                          <a:effectLst/>
                        </a:rPr>
                        <a:t> </a:t>
                      </a:r>
                      <a:r>
                        <a:rPr lang="en-US" sz="1600" dirty="0">
                          <a:effectLst/>
                        </a:rPr>
                        <a:t>for implementing high quality curriculum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r>
              <a:tr h="434380">
                <a:tc>
                  <a:txBody>
                    <a:bodyPr/>
                    <a:lstStyle/>
                    <a:p>
                      <a:pPr marL="0" marR="0">
                        <a:lnSpc>
                          <a:spcPct val="107000"/>
                        </a:lnSpc>
                        <a:spcBef>
                          <a:spcPts val="0"/>
                        </a:spcBef>
                        <a:spcAft>
                          <a:spcPts val="0"/>
                        </a:spcAft>
                      </a:pPr>
                      <a:r>
                        <a:rPr lang="en-US" sz="1600">
                          <a:effectLst/>
                        </a:rPr>
                        <a:t>Bonus Payments and School Readiness Tax Credits </a:t>
                      </a:r>
                      <a:endParaRPr lang="en-US" sz="16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600" dirty="0">
                          <a:effectLst/>
                        </a:rPr>
                        <a:t>Owners, directors and teachers receive payments or credits for performance or credentials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solidFill>
                  </a:tcPr>
                </a:tc>
              </a:tr>
            </a:tbl>
          </a:graphicData>
        </a:graphic>
      </p:graphicFrame>
    </p:spTree>
    <p:extLst>
      <p:ext uri="{BB962C8B-B14F-4D97-AF65-F5344CB8AC3E}">
        <p14:creationId xmlns:p14="http://schemas.microsoft.com/office/powerpoint/2010/main" val="2749279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Background on the State Plan</a:t>
            </a:r>
            <a:endParaRPr lang="en-US" sz="2800" b="1" dirty="0"/>
          </a:p>
        </p:txBody>
      </p:sp>
      <p:sp>
        <p:nvSpPr>
          <p:cNvPr id="3" name="Slide Number Placeholder 2"/>
          <p:cNvSpPr>
            <a:spLocks noGrp="1"/>
          </p:cNvSpPr>
          <p:nvPr>
            <p:ph type="sldNum" sz="quarter" idx="4294967295"/>
          </p:nvPr>
        </p:nvSpPr>
        <p:spPr>
          <a:xfrm>
            <a:off x="7010400" y="6553200"/>
            <a:ext cx="2133600" cy="342899"/>
          </a:xfrm>
          <a:prstGeom prst="rect">
            <a:avLst/>
          </a:prstGeom>
        </p:spPr>
        <p:txBody>
          <a:bodyPr/>
          <a:lstStyle/>
          <a:p>
            <a:fld id="{79BA4B8F-8B3F-4B52-9164-AF2CA95F68ED}" type="slidenum">
              <a:rPr lang="en-US" smtClean="0">
                <a:solidFill>
                  <a:prstClr val="black">
                    <a:tint val="75000"/>
                  </a:prstClr>
                </a:solidFill>
              </a:rPr>
              <a:pPr/>
              <a:t>6</a:t>
            </a:fld>
            <a:endParaRPr lang="en-US" dirty="0">
              <a:solidFill>
                <a:prstClr val="black">
                  <a:tint val="75000"/>
                </a:prstClr>
              </a:solidFill>
            </a:endParaRPr>
          </a:p>
        </p:txBody>
      </p:sp>
      <p:sp>
        <p:nvSpPr>
          <p:cNvPr id="9" name="Content Placeholder 8"/>
          <p:cNvSpPr>
            <a:spLocks noGrp="1"/>
          </p:cNvSpPr>
          <p:nvPr>
            <p:ph sz="quarter" idx="10"/>
          </p:nvPr>
        </p:nvSpPr>
        <p:spPr>
          <a:xfrm>
            <a:off x="152400" y="1905000"/>
            <a:ext cx="8839200" cy="5105400"/>
          </a:xfrm>
        </p:spPr>
        <p:txBody>
          <a:bodyPr>
            <a:normAutofit/>
          </a:bodyPr>
          <a:lstStyle/>
          <a:p>
            <a:pPr>
              <a:spcBef>
                <a:spcPts val="0"/>
              </a:spcBef>
            </a:pPr>
            <a:endParaRPr lang="en-US" sz="1800" dirty="0" smtClean="0"/>
          </a:p>
          <a:p>
            <a:pPr marL="0" indent="0">
              <a:spcBef>
                <a:spcPts val="0"/>
              </a:spcBef>
              <a:buNone/>
            </a:pPr>
            <a:r>
              <a:rPr lang="en-US" sz="1800" b="1" dirty="0" smtClean="0"/>
              <a:t>What is a CCDF State Plan?</a:t>
            </a:r>
            <a:endParaRPr lang="en-US" sz="1800" dirty="0"/>
          </a:p>
          <a:p>
            <a:pPr lvl="1">
              <a:spcBef>
                <a:spcPts val="0"/>
              </a:spcBef>
            </a:pPr>
            <a:r>
              <a:rPr lang="en-US" sz="1800" dirty="0" smtClean="0"/>
              <a:t>A standard document that states use to demonstrate how they comply with all the federal regulations.</a:t>
            </a:r>
          </a:p>
          <a:p>
            <a:pPr lvl="1">
              <a:spcBef>
                <a:spcPts val="0"/>
              </a:spcBef>
            </a:pPr>
            <a:r>
              <a:rPr lang="en-US" sz="1800" dirty="0" smtClean="0"/>
              <a:t>This document generally covers licensing, child care assistance, background checks and quality improvement in child care. </a:t>
            </a:r>
          </a:p>
          <a:p>
            <a:pPr lvl="1">
              <a:spcBef>
                <a:spcPts val="0"/>
              </a:spcBef>
            </a:pPr>
            <a:r>
              <a:rPr lang="en-US" sz="1800" dirty="0" smtClean="0"/>
              <a:t>Every state/territory is currently completing a State Plan which must be submitted to Feds by 7/1/2018.</a:t>
            </a:r>
          </a:p>
          <a:p>
            <a:pPr marL="0" indent="0">
              <a:spcBef>
                <a:spcPts val="0"/>
              </a:spcBef>
              <a:buNone/>
            </a:pPr>
            <a:r>
              <a:rPr lang="en-US" sz="1800" dirty="0" smtClean="0"/>
              <a:t> </a:t>
            </a:r>
            <a:endParaRPr lang="en-US" sz="1800" dirty="0"/>
          </a:p>
          <a:p>
            <a:pPr marL="0" indent="0">
              <a:spcBef>
                <a:spcPts val="0"/>
              </a:spcBef>
              <a:buNone/>
            </a:pPr>
            <a:r>
              <a:rPr lang="en-US" sz="1800" b="1" dirty="0" smtClean="0"/>
              <a:t>What time period does the State Plan cover?</a:t>
            </a:r>
            <a:endParaRPr lang="en-US" sz="1800" dirty="0" smtClean="0"/>
          </a:p>
          <a:p>
            <a:pPr lvl="1">
              <a:spcBef>
                <a:spcPts val="0"/>
              </a:spcBef>
            </a:pPr>
            <a:r>
              <a:rPr lang="en-US" sz="1800" dirty="0" smtClean="0"/>
              <a:t>The document includes the state’s plan for child care for 3 years (10/1/2018-9/30/2021).</a:t>
            </a:r>
          </a:p>
          <a:p>
            <a:pPr lvl="1">
              <a:spcBef>
                <a:spcPts val="0"/>
              </a:spcBef>
            </a:pPr>
            <a:r>
              <a:rPr lang="en-US" sz="1800" dirty="0" smtClean="0"/>
              <a:t>The documents does </a:t>
            </a:r>
            <a:r>
              <a:rPr lang="en-US" sz="1800" u="sng" dirty="0" smtClean="0"/>
              <a:t>not</a:t>
            </a:r>
            <a:r>
              <a:rPr lang="en-US" sz="1800" dirty="0" smtClean="0"/>
              <a:t> lock the state in; revisions can be made at any time and states often make revisions as circumstances change.</a:t>
            </a:r>
          </a:p>
          <a:p>
            <a:pPr marL="0" indent="0">
              <a:spcBef>
                <a:spcPts val="0"/>
              </a:spcBef>
              <a:buNone/>
            </a:pPr>
            <a:endParaRPr lang="en-US" sz="1800" dirty="0" smtClean="0"/>
          </a:p>
          <a:p>
            <a:pPr>
              <a:spcBef>
                <a:spcPts val="0"/>
              </a:spcBef>
            </a:pPr>
            <a:endParaRPr lang="en-US" sz="1800" dirty="0"/>
          </a:p>
        </p:txBody>
      </p:sp>
      <p:sp>
        <p:nvSpPr>
          <p:cNvPr id="5" name="Rounded Rectangle 4"/>
          <p:cNvSpPr/>
          <p:nvPr/>
        </p:nvSpPr>
        <p:spPr>
          <a:xfrm>
            <a:off x="152400" y="1447800"/>
            <a:ext cx="8759952" cy="6858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cs typeface="Arial" pitchFamily="34" charset="0"/>
              </a:rPr>
              <a:t>The plan describes how the Child Care and Development Fund (CCDF) program will be administered by Louisiana.</a:t>
            </a:r>
            <a:endParaRPr lang="en-US" b="1" dirty="0">
              <a:cs typeface="Arial" pitchFamily="34" charset="0"/>
            </a:endParaRPr>
          </a:p>
        </p:txBody>
      </p:sp>
    </p:spTree>
    <p:extLst>
      <p:ext uri="{BB962C8B-B14F-4D97-AF65-F5344CB8AC3E}">
        <p14:creationId xmlns:p14="http://schemas.microsoft.com/office/powerpoint/2010/main" val="1457615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Areas Covered by the State Plan</a:t>
            </a:r>
            <a:endParaRPr lang="en-US" sz="2800" b="1" dirty="0"/>
          </a:p>
        </p:txBody>
      </p:sp>
      <p:sp>
        <p:nvSpPr>
          <p:cNvPr id="3" name="Slide Number Placeholder 2"/>
          <p:cNvSpPr>
            <a:spLocks noGrp="1"/>
          </p:cNvSpPr>
          <p:nvPr>
            <p:ph type="sldNum" sz="quarter" idx="4294967295"/>
          </p:nvPr>
        </p:nvSpPr>
        <p:spPr>
          <a:xfrm>
            <a:off x="7010400" y="6553202"/>
            <a:ext cx="2133600" cy="342899"/>
          </a:xfrm>
          <a:prstGeom prst="rect">
            <a:avLst/>
          </a:prstGeom>
        </p:spPr>
        <p:txBody>
          <a:bodyPr/>
          <a:lstStyle/>
          <a:p>
            <a:pPr algn="r"/>
            <a:fld id="{79BA4B8F-8B3F-4B52-9164-AF2CA95F68ED}" type="slidenum">
              <a:rPr lang="en-US" sz="1200" smtClean="0">
                <a:solidFill>
                  <a:prstClr val="black">
                    <a:tint val="75000"/>
                  </a:prstClr>
                </a:solidFill>
              </a:rPr>
              <a:pPr algn="r"/>
              <a:t>7</a:t>
            </a:fld>
            <a:endParaRPr lang="en-US" sz="1200" dirty="0">
              <a:solidFill>
                <a:prstClr val="black">
                  <a:tint val="75000"/>
                </a:prstClr>
              </a:solidFill>
            </a:endParaRPr>
          </a:p>
        </p:txBody>
      </p:sp>
      <p:sp>
        <p:nvSpPr>
          <p:cNvPr id="5" name="Content Placeholder 4"/>
          <p:cNvSpPr>
            <a:spLocks noGrp="1"/>
          </p:cNvSpPr>
          <p:nvPr>
            <p:ph sz="quarter" idx="10"/>
          </p:nvPr>
        </p:nvSpPr>
        <p:spPr>
          <a:xfrm>
            <a:off x="304800" y="2362200"/>
            <a:ext cx="8534400" cy="4648200"/>
          </a:xfrm>
        </p:spPr>
        <p:txBody>
          <a:bodyPr>
            <a:noAutofit/>
          </a:bodyPr>
          <a:lstStyle/>
          <a:p>
            <a:pPr marL="342900" indent="-342900">
              <a:spcBef>
                <a:spcPts val="0"/>
              </a:spcBef>
              <a:buFont typeface="+mj-lt"/>
              <a:buAutoNum type="arabicPeriod"/>
            </a:pPr>
            <a:r>
              <a:rPr lang="en-US" sz="1800" dirty="0" smtClean="0"/>
              <a:t>Define CCDF Leadership and Coordination With Relevant Systems</a:t>
            </a:r>
          </a:p>
          <a:p>
            <a:pPr marL="342900" indent="-342900">
              <a:spcBef>
                <a:spcPts val="0"/>
              </a:spcBef>
              <a:buFont typeface="+mj-lt"/>
              <a:buAutoNum type="arabicPeriod"/>
            </a:pPr>
            <a:r>
              <a:rPr lang="en-US" sz="1800" dirty="0" smtClean="0"/>
              <a:t>Promote Family Engagement Through Outreach and Consumer Education</a:t>
            </a:r>
          </a:p>
          <a:p>
            <a:pPr marL="342900" indent="-342900">
              <a:spcBef>
                <a:spcPts val="0"/>
              </a:spcBef>
              <a:buFont typeface="+mj-lt"/>
              <a:buAutoNum type="arabicPeriod"/>
            </a:pPr>
            <a:r>
              <a:rPr lang="en-US" sz="1800" dirty="0" smtClean="0"/>
              <a:t>Provide Stable Child Care Financial Assistance to Families</a:t>
            </a:r>
          </a:p>
          <a:p>
            <a:pPr marL="342900" indent="-342900">
              <a:spcBef>
                <a:spcPts val="0"/>
              </a:spcBef>
              <a:buFont typeface="+mj-lt"/>
              <a:buAutoNum type="arabicPeriod"/>
            </a:pPr>
            <a:r>
              <a:rPr lang="en-US" sz="1800" dirty="0" smtClean="0"/>
              <a:t>Ensure Equal Access to Child Care for Low-Income Families</a:t>
            </a:r>
          </a:p>
          <a:p>
            <a:pPr marL="342900" indent="-342900">
              <a:spcBef>
                <a:spcPts val="0"/>
              </a:spcBef>
              <a:buFont typeface="+mj-lt"/>
              <a:buAutoNum type="arabicPeriod"/>
            </a:pPr>
            <a:r>
              <a:rPr lang="en-US" sz="1800" dirty="0" smtClean="0"/>
              <a:t>Establish Standards and Monitoring processes To Ensure the Health and Safety of Child Care Settings</a:t>
            </a:r>
          </a:p>
          <a:p>
            <a:pPr marL="342900" indent="-342900">
              <a:spcBef>
                <a:spcPts val="0"/>
              </a:spcBef>
              <a:buFont typeface="+mj-lt"/>
              <a:buAutoNum type="arabicPeriod"/>
            </a:pPr>
            <a:r>
              <a:rPr lang="en-US" sz="1800" dirty="0" smtClean="0"/>
              <a:t>Recruit and Retain a Qualified and Effective Child Care Workforce</a:t>
            </a:r>
          </a:p>
          <a:p>
            <a:pPr marL="342900" indent="-342900">
              <a:spcBef>
                <a:spcPts val="0"/>
              </a:spcBef>
              <a:buFont typeface="+mj-lt"/>
              <a:buAutoNum type="arabicPeriod"/>
            </a:pPr>
            <a:r>
              <a:rPr lang="en-US" sz="1800" dirty="0" smtClean="0"/>
              <a:t>Support Continuous Quality Improvement</a:t>
            </a:r>
          </a:p>
          <a:p>
            <a:pPr marL="342900" indent="-342900">
              <a:spcBef>
                <a:spcPts val="0"/>
              </a:spcBef>
              <a:buFont typeface="+mj-lt"/>
              <a:buAutoNum type="arabicPeriod"/>
            </a:pPr>
            <a:r>
              <a:rPr lang="en-US" sz="1800" dirty="0" smtClean="0"/>
              <a:t>Ensure Grantee Accountability</a:t>
            </a:r>
          </a:p>
          <a:p>
            <a:pPr marL="342900" indent="-342900">
              <a:spcBef>
                <a:spcPts val="0"/>
              </a:spcBef>
              <a:buFont typeface="+mj-lt"/>
              <a:buAutoNum type="arabicPeriod"/>
            </a:pPr>
            <a:endParaRPr lang="en-US" sz="1800" b="1" dirty="0" smtClean="0">
              <a:solidFill>
                <a:srgbClr val="00B050"/>
              </a:solidFill>
            </a:endParaRPr>
          </a:p>
          <a:p>
            <a:pPr marL="0" indent="0">
              <a:spcBef>
                <a:spcPts val="0"/>
              </a:spcBef>
              <a:buNone/>
            </a:pPr>
            <a:r>
              <a:rPr lang="en-US" sz="1800" b="1" dirty="0">
                <a:solidFill>
                  <a:srgbClr val="00B050"/>
                </a:solidFill>
              </a:rPr>
              <a:t>	</a:t>
            </a:r>
            <a:r>
              <a:rPr lang="en-US" sz="1800" b="1" dirty="0" smtClean="0">
                <a:solidFill>
                  <a:srgbClr val="00B050"/>
                </a:solidFill>
              </a:rPr>
              <a:t>			</a:t>
            </a:r>
          </a:p>
          <a:p>
            <a:pPr marL="0" indent="0">
              <a:spcBef>
                <a:spcPts val="0"/>
              </a:spcBef>
              <a:buNone/>
            </a:pPr>
            <a:r>
              <a:rPr lang="en-US" sz="1800" b="1" dirty="0">
                <a:solidFill>
                  <a:srgbClr val="00B050"/>
                </a:solidFill>
              </a:rPr>
              <a:t>	</a:t>
            </a:r>
            <a:r>
              <a:rPr lang="en-US" sz="1800" b="1" dirty="0" smtClean="0">
                <a:solidFill>
                  <a:srgbClr val="00B050"/>
                </a:solidFill>
              </a:rPr>
              <a:t>			</a:t>
            </a:r>
          </a:p>
          <a:p>
            <a:pPr marL="0" indent="0">
              <a:spcBef>
                <a:spcPts val="0"/>
              </a:spcBef>
              <a:buNone/>
            </a:pPr>
            <a:r>
              <a:rPr lang="en-US" sz="1800" b="1" dirty="0">
                <a:solidFill>
                  <a:srgbClr val="00B050"/>
                </a:solidFill>
              </a:rPr>
              <a:t>	</a:t>
            </a:r>
            <a:endParaRPr lang="en-US" sz="1800" b="1" dirty="0" smtClean="0">
              <a:solidFill>
                <a:srgbClr val="00B050"/>
              </a:solidFill>
            </a:endParaRPr>
          </a:p>
          <a:p>
            <a:pPr marL="0" indent="0">
              <a:spcBef>
                <a:spcPts val="0"/>
              </a:spcBef>
              <a:buNone/>
            </a:pPr>
            <a:r>
              <a:rPr lang="en-US" sz="1800" b="1" dirty="0">
                <a:solidFill>
                  <a:srgbClr val="00B050"/>
                </a:solidFill>
              </a:rPr>
              <a:t>	</a:t>
            </a:r>
            <a:r>
              <a:rPr lang="en-US" sz="1800" b="1" dirty="0" smtClean="0">
                <a:solidFill>
                  <a:srgbClr val="00B050"/>
                </a:solidFill>
              </a:rPr>
              <a:t>		</a:t>
            </a:r>
            <a:endParaRPr lang="en-US" sz="1800" b="1" dirty="0">
              <a:solidFill>
                <a:srgbClr val="00B050"/>
              </a:solidFill>
            </a:endParaRPr>
          </a:p>
          <a:p>
            <a:pPr marL="172641" lvl="1" indent="0">
              <a:spcBef>
                <a:spcPts val="0"/>
              </a:spcBef>
              <a:buNone/>
            </a:pPr>
            <a:r>
              <a:rPr lang="en-US" sz="1800" b="1" dirty="0" smtClean="0"/>
              <a:t>				</a:t>
            </a:r>
          </a:p>
          <a:p>
            <a:pPr marL="172641" lvl="1" indent="0">
              <a:spcBef>
                <a:spcPts val="0"/>
              </a:spcBef>
              <a:buNone/>
            </a:pPr>
            <a:r>
              <a:rPr lang="en-US" sz="1800" b="1" dirty="0">
                <a:solidFill>
                  <a:srgbClr val="C00000"/>
                </a:solidFill>
              </a:rPr>
              <a:t>	</a:t>
            </a:r>
            <a:r>
              <a:rPr lang="en-US" sz="1800" b="1" dirty="0" smtClean="0">
                <a:solidFill>
                  <a:srgbClr val="C00000"/>
                </a:solidFill>
              </a:rPr>
              <a:t>							</a:t>
            </a:r>
            <a:r>
              <a:rPr lang="en-US" sz="1800" b="1" dirty="0">
                <a:solidFill>
                  <a:srgbClr val="C00000"/>
                </a:solidFill>
              </a:rPr>
              <a:t>	</a:t>
            </a:r>
          </a:p>
          <a:p>
            <a:pPr marL="172641" lvl="1" indent="0">
              <a:spcBef>
                <a:spcPts val="0"/>
              </a:spcBef>
              <a:buNone/>
            </a:pPr>
            <a:r>
              <a:rPr lang="en-US" sz="1800" b="1" dirty="0" smtClean="0">
                <a:solidFill>
                  <a:srgbClr val="00B050"/>
                </a:solidFill>
              </a:rPr>
              <a:t>		</a:t>
            </a:r>
          </a:p>
          <a:p>
            <a:pPr marL="172641" lvl="1" indent="0">
              <a:spcBef>
                <a:spcPts val="0"/>
              </a:spcBef>
              <a:buNone/>
            </a:pPr>
            <a:r>
              <a:rPr lang="en-US" sz="1800" b="1" dirty="0">
                <a:solidFill>
                  <a:srgbClr val="00B050"/>
                </a:solidFill>
              </a:rPr>
              <a:t>	</a:t>
            </a:r>
            <a:r>
              <a:rPr lang="en-US" sz="1800" b="1" dirty="0" smtClean="0">
                <a:solidFill>
                  <a:srgbClr val="00B050"/>
                </a:solidFill>
              </a:rPr>
              <a:t>							 </a:t>
            </a:r>
            <a:r>
              <a:rPr lang="en-US" sz="1800" b="1" dirty="0">
                <a:solidFill>
                  <a:srgbClr val="00B050"/>
                </a:solidFill>
              </a:rPr>
              <a:t>	</a:t>
            </a:r>
          </a:p>
          <a:p>
            <a:pPr marL="172641" lvl="1" indent="0">
              <a:spcBef>
                <a:spcPts val="0"/>
              </a:spcBef>
              <a:buNone/>
            </a:pPr>
            <a:r>
              <a:rPr lang="en-US" sz="1800" b="1" dirty="0">
                <a:solidFill>
                  <a:srgbClr val="00B050"/>
                </a:solidFill>
              </a:rPr>
              <a:t>        </a:t>
            </a:r>
            <a:r>
              <a:rPr lang="en-US" sz="1800" b="1" dirty="0" smtClean="0">
                <a:solidFill>
                  <a:srgbClr val="00B050"/>
                </a:solidFill>
              </a:rPr>
              <a:t>			</a:t>
            </a:r>
            <a:endParaRPr lang="en-US" sz="1800" b="1" dirty="0">
              <a:solidFill>
                <a:srgbClr val="FFC000"/>
              </a:solidFill>
            </a:endParaRPr>
          </a:p>
        </p:txBody>
      </p:sp>
      <p:sp>
        <p:nvSpPr>
          <p:cNvPr id="6" name="Rounded Rectangle 5"/>
          <p:cNvSpPr/>
          <p:nvPr/>
        </p:nvSpPr>
        <p:spPr>
          <a:xfrm>
            <a:off x="152400" y="1447800"/>
            <a:ext cx="8759952" cy="76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cs typeface="Arial" pitchFamily="34" charset="0"/>
              </a:rPr>
              <a:t>The sections below are broken down in the State Plan where the Lead Agency provides more description.</a:t>
            </a:r>
            <a:endParaRPr lang="en-US" b="1" dirty="0">
              <a:cs typeface="Arial" pitchFamily="34" charset="0"/>
            </a:endParaRPr>
          </a:p>
        </p:txBody>
      </p:sp>
    </p:spTree>
    <p:extLst>
      <p:ext uri="{BB962C8B-B14F-4D97-AF65-F5344CB8AC3E}">
        <p14:creationId xmlns:p14="http://schemas.microsoft.com/office/powerpoint/2010/main" val="1433231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State Plan – Section 1</a:t>
            </a:r>
            <a:endParaRPr lang="en-US" sz="2800" b="1" dirty="0"/>
          </a:p>
        </p:txBody>
      </p:sp>
      <p:sp>
        <p:nvSpPr>
          <p:cNvPr id="3" name="Slide Number Placeholder 2"/>
          <p:cNvSpPr>
            <a:spLocks noGrp="1"/>
          </p:cNvSpPr>
          <p:nvPr>
            <p:ph type="sldNum" sz="quarter" idx="4294967295"/>
          </p:nvPr>
        </p:nvSpPr>
        <p:spPr>
          <a:xfrm>
            <a:off x="7010400" y="6553202"/>
            <a:ext cx="2133600" cy="342899"/>
          </a:xfrm>
          <a:prstGeom prst="rect">
            <a:avLst/>
          </a:prstGeom>
        </p:spPr>
        <p:txBody>
          <a:bodyPr/>
          <a:lstStyle/>
          <a:p>
            <a:pPr algn="r"/>
            <a:fld id="{79BA4B8F-8B3F-4B52-9164-AF2CA95F68ED}" type="slidenum">
              <a:rPr lang="en-US" sz="1200" smtClean="0">
                <a:solidFill>
                  <a:prstClr val="black">
                    <a:tint val="75000"/>
                  </a:prstClr>
                </a:solidFill>
              </a:rPr>
              <a:pPr algn="r"/>
              <a:t>8</a:t>
            </a:fld>
            <a:endParaRPr lang="en-US" sz="1200" dirty="0">
              <a:solidFill>
                <a:prstClr val="black">
                  <a:tint val="75000"/>
                </a:prstClr>
              </a:solidFill>
            </a:endParaRPr>
          </a:p>
        </p:txBody>
      </p:sp>
      <p:sp>
        <p:nvSpPr>
          <p:cNvPr id="5" name="Content Placeholder 4"/>
          <p:cNvSpPr>
            <a:spLocks noGrp="1"/>
          </p:cNvSpPr>
          <p:nvPr>
            <p:ph sz="quarter" idx="10"/>
          </p:nvPr>
        </p:nvSpPr>
        <p:spPr>
          <a:xfrm>
            <a:off x="304800" y="2362200"/>
            <a:ext cx="8534400" cy="4648200"/>
          </a:xfrm>
        </p:spPr>
        <p:txBody>
          <a:bodyPr>
            <a:noAutofit/>
          </a:bodyPr>
          <a:lstStyle/>
          <a:p>
            <a:pPr marL="0" indent="0">
              <a:spcBef>
                <a:spcPts val="0"/>
              </a:spcBef>
              <a:buNone/>
            </a:pPr>
            <a:r>
              <a:rPr lang="en-US" sz="1800" b="1" dirty="0" smtClean="0"/>
              <a:t>This section identifies:</a:t>
            </a:r>
          </a:p>
          <a:p>
            <a:pPr lvl="1">
              <a:spcBef>
                <a:spcPts val="0"/>
              </a:spcBef>
            </a:pPr>
            <a:r>
              <a:rPr lang="en-US" sz="1800" dirty="0" smtClean="0"/>
              <a:t>The leadership of the CCDF program</a:t>
            </a:r>
          </a:p>
          <a:p>
            <a:pPr lvl="1">
              <a:spcBef>
                <a:spcPts val="0"/>
              </a:spcBef>
            </a:pPr>
            <a:r>
              <a:rPr lang="en-US" sz="1800" dirty="0" smtClean="0"/>
              <a:t>Stakeholders that were consulted in development of the Plan</a:t>
            </a:r>
          </a:p>
          <a:p>
            <a:pPr lvl="1">
              <a:spcBef>
                <a:spcPts val="0"/>
              </a:spcBef>
            </a:pPr>
            <a:r>
              <a:rPr lang="en-US" sz="1800" dirty="0" smtClean="0"/>
              <a:t>How matching funds and maintenance-of-effort (MOE) funds are identified</a:t>
            </a:r>
          </a:p>
          <a:p>
            <a:pPr lvl="1">
              <a:spcBef>
                <a:spcPts val="0"/>
              </a:spcBef>
            </a:pPr>
            <a:r>
              <a:rPr lang="en-US" sz="1800" dirty="0" smtClean="0"/>
              <a:t>The coordination with child care resource and referral agencies</a:t>
            </a:r>
          </a:p>
          <a:p>
            <a:pPr lvl="1">
              <a:spcBef>
                <a:spcPts val="0"/>
              </a:spcBef>
            </a:pPr>
            <a:r>
              <a:rPr lang="en-US" sz="1800" dirty="0" smtClean="0"/>
              <a:t>The development of disaster preparedness and response plans</a:t>
            </a:r>
          </a:p>
          <a:p>
            <a:pPr marL="0" indent="0">
              <a:spcBef>
                <a:spcPts val="0"/>
              </a:spcBef>
              <a:buNone/>
            </a:pPr>
            <a:r>
              <a:rPr lang="en-US" sz="1800" b="1" dirty="0">
                <a:solidFill>
                  <a:srgbClr val="00B050"/>
                </a:solidFill>
              </a:rPr>
              <a:t>	</a:t>
            </a:r>
            <a:r>
              <a:rPr lang="en-US" sz="1800" b="1" dirty="0" smtClean="0">
                <a:solidFill>
                  <a:srgbClr val="00B050"/>
                </a:solidFill>
              </a:rPr>
              <a:t>			</a:t>
            </a:r>
          </a:p>
          <a:p>
            <a:pPr marL="0" indent="0">
              <a:spcBef>
                <a:spcPts val="0"/>
              </a:spcBef>
              <a:buNone/>
            </a:pPr>
            <a:r>
              <a:rPr lang="en-US" sz="1800" b="1" dirty="0">
                <a:solidFill>
                  <a:srgbClr val="00B050"/>
                </a:solidFill>
              </a:rPr>
              <a:t>	</a:t>
            </a:r>
            <a:r>
              <a:rPr lang="en-US" sz="1800" b="1" dirty="0" smtClean="0">
                <a:solidFill>
                  <a:srgbClr val="00B050"/>
                </a:solidFill>
              </a:rPr>
              <a:t>			</a:t>
            </a:r>
          </a:p>
          <a:p>
            <a:pPr marL="0" indent="0">
              <a:spcBef>
                <a:spcPts val="0"/>
              </a:spcBef>
              <a:buNone/>
            </a:pPr>
            <a:r>
              <a:rPr lang="en-US" sz="1800" b="1" dirty="0">
                <a:solidFill>
                  <a:srgbClr val="00B050"/>
                </a:solidFill>
              </a:rPr>
              <a:t>	</a:t>
            </a:r>
            <a:endParaRPr lang="en-US" sz="1800" b="1" dirty="0" smtClean="0">
              <a:solidFill>
                <a:srgbClr val="00B050"/>
              </a:solidFill>
            </a:endParaRPr>
          </a:p>
          <a:p>
            <a:pPr marL="0" indent="0">
              <a:spcBef>
                <a:spcPts val="0"/>
              </a:spcBef>
              <a:buNone/>
            </a:pPr>
            <a:r>
              <a:rPr lang="en-US" sz="1800" b="1" dirty="0">
                <a:solidFill>
                  <a:srgbClr val="00B050"/>
                </a:solidFill>
              </a:rPr>
              <a:t>	</a:t>
            </a:r>
            <a:r>
              <a:rPr lang="en-US" sz="1800" b="1" dirty="0" smtClean="0">
                <a:solidFill>
                  <a:srgbClr val="00B050"/>
                </a:solidFill>
              </a:rPr>
              <a:t>		</a:t>
            </a:r>
            <a:endParaRPr lang="en-US" sz="1800" b="1" dirty="0">
              <a:solidFill>
                <a:srgbClr val="00B050"/>
              </a:solidFill>
            </a:endParaRPr>
          </a:p>
          <a:p>
            <a:pPr marL="172641" lvl="1" indent="0">
              <a:spcBef>
                <a:spcPts val="0"/>
              </a:spcBef>
              <a:buNone/>
            </a:pPr>
            <a:r>
              <a:rPr lang="en-US" sz="1800" b="1" dirty="0" smtClean="0"/>
              <a:t>				</a:t>
            </a:r>
          </a:p>
          <a:p>
            <a:pPr marL="172641" lvl="1" indent="0">
              <a:spcBef>
                <a:spcPts val="0"/>
              </a:spcBef>
              <a:buNone/>
            </a:pPr>
            <a:r>
              <a:rPr lang="en-US" sz="1800" b="1" dirty="0">
                <a:solidFill>
                  <a:srgbClr val="C00000"/>
                </a:solidFill>
              </a:rPr>
              <a:t>	</a:t>
            </a:r>
            <a:r>
              <a:rPr lang="en-US" sz="1800" b="1" dirty="0" smtClean="0">
                <a:solidFill>
                  <a:srgbClr val="C00000"/>
                </a:solidFill>
              </a:rPr>
              <a:t>							</a:t>
            </a:r>
            <a:r>
              <a:rPr lang="en-US" sz="1800" b="1" dirty="0">
                <a:solidFill>
                  <a:srgbClr val="C00000"/>
                </a:solidFill>
              </a:rPr>
              <a:t>	</a:t>
            </a:r>
          </a:p>
          <a:p>
            <a:pPr marL="172641" lvl="1" indent="0">
              <a:spcBef>
                <a:spcPts val="0"/>
              </a:spcBef>
              <a:buNone/>
            </a:pPr>
            <a:r>
              <a:rPr lang="en-US" sz="1800" b="1" dirty="0" smtClean="0">
                <a:solidFill>
                  <a:srgbClr val="00B050"/>
                </a:solidFill>
              </a:rPr>
              <a:t>		</a:t>
            </a:r>
          </a:p>
          <a:p>
            <a:pPr marL="172641" lvl="1" indent="0">
              <a:spcBef>
                <a:spcPts val="0"/>
              </a:spcBef>
              <a:buNone/>
            </a:pPr>
            <a:r>
              <a:rPr lang="en-US" sz="1800" b="1" dirty="0">
                <a:solidFill>
                  <a:srgbClr val="00B050"/>
                </a:solidFill>
              </a:rPr>
              <a:t>	</a:t>
            </a:r>
            <a:r>
              <a:rPr lang="en-US" sz="1800" b="1" dirty="0" smtClean="0">
                <a:solidFill>
                  <a:srgbClr val="00B050"/>
                </a:solidFill>
              </a:rPr>
              <a:t>							 </a:t>
            </a:r>
            <a:r>
              <a:rPr lang="en-US" sz="1800" b="1" dirty="0">
                <a:solidFill>
                  <a:srgbClr val="00B050"/>
                </a:solidFill>
              </a:rPr>
              <a:t>	</a:t>
            </a:r>
          </a:p>
          <a:p>
            <a:pPr marL="172641" lvl="1" indent="0">
              <a:spcBef>
                <a:spcPts val="0"/>
              </a:spcBef>
              <a:buNone/>
            </a:pPr>
            <a:r>
              <a:rPr lang="en-US" sz="1800" b="1" dirty="0">
                <a:solidFill>
                  <a:srgbClr val="00B050"/>
                </a:solidFill>
              </a:rPr>
              <a:t>        </a:t>
            </a:r>
            <a:r>
              <a:rPr lang="en-US" sz="1800" b="1" dirty="0" smtClean="0">
                <a:solidFill>
                  <a:srgbClr val="00B050"/>
                </a:solidFill>
              </a:rPr>
              <a:t>			</a:t>
            </a:r>
            <a:endParaRPr lang="en-US" sz="1800" b="1" dirty="0">
              <a:solidFill>
                <a:srgbClr val="FFC000"/>
              </a:solidFill>
            </a:endParaRPr>
          </a:p>
        </p:txBody>
      </p:sp>
      <p:sp>
        <p:nvSpPr>
          <p:cNvPr id="6" name="Rounded Rectangle 5"/>
          <p:cNvSpPr/>
          <p:nvPr/>
        </p:nvSpPr>
        <p:spPr>
          <a:xfrm>
            <a:off x="152400" y="1447800"/>
            <a:ext cx="8759952" cy="76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cs typeface="Arial" pitchFamily="34" charset="0"/>
              </a:rPr>
              <a:t>Section 1 defines the CCDF leadership and describes the coordination in development of the State Plan.</a:t>
            </a:r>
            <a:endParaRPr lang="en-US" b="1" dirty="0">
              <a:cs typeface="Arial" pitchFamily="34" charset="0"/>
            </a:endParaRPr>
          </a:p>
        </p:txBody>
      </p:sp>
      <p:sp>
        <p:nvSpPr>
          <p:cNvPr id="7" name="Rounded Rectangle 6"/>
          <p:cNvSpPr/>
          <p:nvPr/>
        </p:nvSpPr>
        <p:spPr>
          <a:xfrm>
            <a:off x="192024" y="4495800"/>
            <a:ext cx="8759952" cy="17526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cs typeface="Arial" pitchFamily="34" charset="0"/>
              </a:rPr>
              <a:t>Highlights: </a:t>
            </a:r>
          </a:p>
          <a:p>
            <a:pPr marL="285750" indent="-285750">
              <a:buFont typeface="Arial" panose="020B0604020202020204" pitchFamily="34" charset="0"/>
              <a:buChar char="•"/>
            </a:pPr>
            <a:r>
              <a:rPr lang="en-US" b="1" i="1" dirty="0" smtClean="0">
                <a:cs typeface="Arial" pitchFamily="34" charset="0"/>
              </a:rPr>
              <a:t>Louisiana is unique among states in using School Readiness Tax Credits, which encourage improving quality and supporting families, teachers and communities directly, to meet the state match for the CCDF grant.</a:t>
            </a:r>
          </a:p>
          <a:p>
            <a:pPr marL="285750" indent="-285750">
              <a:buFont typeface="Arial" panose="020B0604020202020204" pitchFamily="34" charset="0"/>
              <a:buChar char="•"/>
            </a:pPr>
            <a:r>
              <a:rPr lang="en-US" b="1" i="1" dirty="0" smtClean="0">
                <a:cs typeface="Arial" pitchFamily="34" charset="0"/>
              </a:rPr>
              <a:t>Louisiana supports child care centers with emergency preparedness planning through resources and </a:t>
            </a:r>
            <a:r>
              <a:rPr lang="en-US" b="1" i="1" dirty="0" smtClean="0">
                <a:solidFill>
                  <a:schemeClr val="bg1"/>
                </a:solidFill>
                <a:cs typeface="Arial" pitchFamily="34" charset="0"/>
              </a:rPr>
              <a:t>tools</a:t>
            </a:r>
            <a:r>
              <a:rPr lang="en-US" b="1" i="1" dirty="0" smtClean="0">
                <a:cs typeface="Arial" pitchFamily="34" charset="0"/>
              </a:rPr>
              <a:t>. </a:t>
            </a:r>
            <a:endParaRPr lang="en-US" b="1" dirty="0">
              <a:cs typeface="Arial" pitchFamily="34" charset="0"/>
            </a:endParaRPr>
          </a:p>
        </p:txBody>
      </p:sp>
    </p:spTree>
    <p:extLst>
      <p:ext uri="{BB962C8B-B14F-4D97-AF65-F5344CB8AC3E}">
        <p14:creationId xmlns:p14="http://schemas.microsoft.com/office/powerpoint/2010/main" val="592898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State Plan – Section 2</a:t>
            </a:r>
            <a:endParaRPr lang="en-US" sz="2800" b="1" dirty="0"/>
          </a:p>
        </p:txBody>
      </p:sp>
      <p:sp>
        <p:nvSpPr>
          <p:cNvPr id="3" name="Slide Number Placeholder 2"/>
          <p:cNvSpPr>
            <a:spLocks noGrp="1"/>
          </p:cNvSpPr>
          <p:nvPr>
            <p:ph type="sldNum" sz="quarter" idx="4294967295"/>
          </p:nvPr>
        </p:nvSpPr>
        <p:spPr>
          <a:xfrm>
            <a:off x="7010400" y="6553202"/>
            <a:ext cx="2133600" cy="342899"/>
          </a:xfrm>
          <a:prstGeom prst="rect">
            <a:avLst/>
          </a:prstGeom>
        </p:spPr>
        <p:txBody>
          <a:bodyPr/>
          <a:lstStyle/>
          <a:p>
            <a:pPr algn="r"/>
            <a:fld id="{79BA4B8F-8B3F-4B52-9164-AF2CA95F68ED}" type="slidenum">
              <a:rPr lang="en-US" sz="1200" smtClean="0">
                <a:solidFill>
                  <a:prstClr val="black">
                    <a:tint val="75000"/>
                  </a:prstClr>
                </a:solidFill>
              </a:rPr>
              <a:pPr algn="r"/>
              <a:t>9</a:t>
            </a:fld>
            <a:endParaRPr lang="en-US" sz="1200" dirty="0">
              <a:solidFill>
                <a:prstClr val="black">
                  <a:tint val="75000"/>
                </a:prstClr>
              </a:solidFill>
            </a:endParaRPr>
          </a:p>
        </p:txBody>
      </p:sp>
      <p:sp>
        <p:nvSpPr>
          <p:cNvPr id="5" name="Content Placeholder 4"/>
          <p:cNvSpPr>
            <a:spLocks noGrp="1"/>
          </p:cNvSpPr>
          <p:nvPr>
            <p:ph sz="quarter" idx="10"/>
          </p:nvPr>
        </p:nvSpPr>
        <p:spPr>
          <a:xfrm>
            <a:off x="304800" y="2362200"/>
            <a:ext cx="8534400" cy="4648200"/>
          </a:xfrm>
        </p:spPr>
        <p:txBody>
          <a:bodyPr>
            <a:noAutofit/>
          </a:bodyPr>
          <a:lstStyle/>
          <a:p>
            <a:pPr marL="0" indent="0">
              <a:spcBef>
                <a:spcPts val="0"/>
              </a:spcBef>
              <a:buNone/>
            </a:pPr>
            <a:r>
              <a:rPr lang="en-US" sz="1800" b="1" dirty="0" smtClean="0"/>
              <a:t>This section identifies:</a:t>
            </a:r>
            <a:endParaRPr lang="en-US" sz="1800" dirty="0" smtClean="0"/>
          </a:p>
          <a:p>
            <a:pPr lvl="1">
              <a:spcBef>
                <a:spcPts val="0"/>
              </a:spcBef>
            </a:pPr>
            <a:r>
              <a:rPr lang="en-US" sz="1800" dirty="0" smtClean="0"/>
              <a:t>How consumer and provider information related to child care  and other services, including developmental screenings, are made available to parents, providers and the general public</a:t>
            </a:r>
          </a:p>
          <a:p>
            <a:pPr lvl="1">
              <a:spcBef>
                <a:spcPts val="0"/>
              </a:spcBef>
            </a:pPr>
            <a:r>
              <a:rPr lang="en-US" sz="1800" dirty="0" smtClean="0"/>
              <a:t>How parental complaints are handled</a:t>
            </a:r>
          </a:p>
          <a:p>
            <a:pPr lvl="1">
              <a:spcBef>
                <a:spcPts val="0"/>
              </a:spcBef>
            </a:pPr>
            <a:r>
              <a:rPr lang="en-US" sz="1800" dirty="0" smtClean="0"/>
              <a:t>How the consumer statement about quality of provider and health and safety inspections is available to parents</a:t>
            </a:r>
          </a:p>
          <a:p>
            <a:pPr marL="0" indent="0">
              <a:spcBef>
                <a:spcPts val="0"/>
              </a:spcBef>
              <a:buNone/>
            </a:pPr>
            <a:r>
              <a:rPr lang="en-US" sz="1800" b="1" dirty="0">
                <a:solidFill>
                  <a:srgbClr val="00B050"/>
                </a:solidFill>
              </a:rPr>
              <a:t>	</a:t>
            </a:r>
            <a:r>
              <a:rPr lang="en-US" sz="1800" b="1" dirty="0" smtClean="0">
                <a:solidFill>
                  <a:srgbClr val="00B050"/>
                </a:solidFill>
              </a:rPr>
              <a:t>			</a:t>
            </a:r>
          </a:p>
          <a:p>
            <a:pPr marL="0" indent="0">
              <a:spcBef>
                <a:spcPts val="0"/>
              </a:spcBef>
              <a:buNone/>
            </a:pPr>
            <a:r>
              <a:rPr lang="en-US" sz="1800" b="1" dirty="0">
                <a:solidFill>
                  <a:srgbClr val="00B050"/>
                </a:solidFill>
              </a:rPr>
              <a:t>	</a:t>
            </a:r>
            <a:r>
              <a:rPr lang="en-US" sz="1800" b="1" dirty="0" smtClean="0">
                <a:solidFill>
                  <a:srgbClr val="00B050"/>
                </a:solidFill>
              </a:rPr>
              <a:t>			</a:t>
            </a:r>
          </a:p>
          <a:p>
            <a:pPr marL="0" indent="0">
              <a:spcBef>
                <a:spcPts val="0"/>
              </a:spcBef>
              <a:buNone/>
            </a:pPr>
            <a:r>
              <a:rPr lang="en-US" sz="1800" b="1" dirty="0">
                <a:solidFill>
                  <a:srgbClr val="00B050"/>
                </a:solidFill>
              </a:rPr>
              <a:t>	</a:t>
            </a:r>
            <a:endParaRPr lang="en-US" sz="1800" b="1" dirty="0" smtClean="0">
              <a:solidFill>
                <a:srgbClr val="00B050"/>
              </a:solidFill>
            </a:endParaRPr>
          </a:p>
          <a:p>
            <a:pPr marL="0" indent="0">
              <a:spcBef>
                <a:spcPts val="0"/>
              </a:spcBef>
              <a:buNone/>
            </a:pPr>
            <a:r>
              <a:rPr lang="en-US" sz="1800" b="1" dirty="0">
                <a:solidFill>
                  <a:srgbClr val="00B050"/>
                </a:solidFill>
              </a:rPr>
              <a:t>	</a:t>
            </a:r>
            <a:r>
              <a:rPr lang="en-US" sz="1800" b="1" dirty="0" smtClean="0">
                <a:solidFill>
                  <a:srgbClr val="00B050"/>
                </a:solidFill>
              </a:rPr>
              <a:t>		</a:t>
            </a:r>
            <a:endParaRPr lang="en-US" sz="1800" b="1" dirty="0">
              <a:solidFill>
                <a:srgbClr val="00B050"/>
              </a:solidFill>
            </a:endParaRPr>
          </a:p>
          <a:p>
            <a:pPr marL="172641" lvl="1" indent="0">
              <a:spcBef>
                <a:spcPts val="0"/>
              </a:spcBef>
              <a:buNone/>
            </a:pPr>
            <a:r>
              <a:rPr lang="en-US" sz="1800" b="1" dirty="0" smtClean="0"/>
              <a:t>				</a:t>
            </a:r>
          </a:p>
          <a:p>
            <a:pPr marL="172641" lvl="1" indent="0">
              <a:spcBef>
                <a:spcPts val="0"/>
              </a:spcBef>
              <a:buNone/>
            </a:pPr>
            <a:r>
              <a:rPr lang="en-US" sz="1800" b="1" dirty="0">
                <a:solidFill>
                  <a:srgbClr val="C00000"/>
                </a:solidFill>
              </a:rPr>
              <a:t>	</a:t>
            </a:r>
            <a:r>
              <a:rPr lang="en-US" sz="1800" b="1" dirty="0" smtClean="0">
                <a:solidFill>
                  <a:srgbClr val="C00000"/>
                </a:solidFill>
              </a:rPr>
              <a:t>							</a:t>
            </a:r>
            <a:r>
              <a:rPr lang="en-US" sz="1800" b="1" dirty="0">
                <a:solidFill>
                  <a:srgbClr val="C00000"/>
                </a:solidFill>
              </a:rPr>
              <a:t>	</a:t>
            </a:r>
          </a:p>
          <a:p>
            <a:pPr marL="172641" lvl="1" indent="0">
              <a:spcBef>
                <a:spcPts val="0"/>
              </a:spcBef>
              <a:buNone/>
            </a:pPr>
            <a:r>
              <a:rPr lang="en-US" sz="1800" b="1" dirty="0" smtClean="0">
                <a:solidFill>
                  <a:srgbClr val="00B050"/>
                </a:solidFill>
              </a:rPr>
              <a:t>		</a:t>
            </a:r>
          </a:p>
          <a:p>
            <a:pPr marL="172641" lvl="1" indent="0">
              <a:spcBef>
                <a:spcPts val="0"/>
              </a:spcBef>
              <a:buNone/>
            </a:pPr>
            <a:r>
              <a:rPr lang="en-US" sz="1800" b="1" dirty="0">
                <a:solidFill>
                  <a:srgbClr val="00B050"/>
                </a:solidFill>
              </a:rPr>
              <a:t>	</a:t>
            </a:r>
            <a:r>
              <a:rPr lang="en-US" sz="1800" b="1" dirty="0" smtClean="0">
                <a:solidFill>
                  <a:srgbClr val="00B050"/>
                </a:solidFill>
              </a:rPr>
              <a:t>							 </a:t>
            </a:r>
            <a:r>
              <a:rPr lang="en-US" sz="1800" b="1" dirty="0">
                <a:solidFill>
                  <a:srgbClr val="00B050"/>
                </a:solidFill>
              </a:rPr>
              <a:t>	</a:t>
            </a:r>
          </a:p>
          <a:p>
            <a:pPr marL="172641" lvl="1" indent="0">
              <a:spcBef>
                <a:spcPts val="0"/>
              </a:spcBef>
              <a:buNone/>
            </a:pPr>
            <a:r>
              <a:rPr lang="en-US" sz="1800" b="1" dirty="0">
                <a:solidFill>
                  <a:srgbClr val="00B050"/>
                </a:solidFill>
              </a:rPr>
              <a:t>        </a:t>
            </a:r>
            <a:r>
              <a:rPr lang="en-US" sz="1800" b="1" dirty="0" smtClean="0">
                <a:solidFill>
                  <a:srgbClr val="00B050"/>
                </a:solidFill>
              </a:rPr>
              <a:t>			</a:t>
            </a:r>
            <a:endParaRPr lang="en-US" sz="1800" b="1" dirty="0">
              <a:solidFill>
                <a:srgbClr val="FFC000"/>
              </a:solidFill>
            </a:endParaRPr>
          </a:p>
        </p:txBody>
      </p:sp>
      <p:sp>
        <p:nvSpPr>
          <p:cNvPr id="6" name="Rounded Rectangle 5"/>
          <p:cNvSpPr/>
          <p:nvPr/>
        </p:nvSpPr>
        <p:spPr>
          <a:xfrm>
            <a:off x="152400" y="1447800"/>
            <a:ext cx="8759952" cy="76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cs typeface="Arial" pitchFamily="34" charset="0"/>
              </a:rPr>
              <a:t>Section 2 describes how family </a:t>
            </a:r>
            <a:r>
              <a:rPr lang="en-US" b="1" i="1" dirty="0">
                <a:cs typeface="Arial" pitchFamily="34" charset="0"/>
              </a:rPr>
              <a:t>e</a:t>
            </a:r>
            <a:r>
              <a:rPr lang="en-US" b="1" i="1" dirty="0" smtClean="0">
                <a:cs typeface="Arial" pitchFamily="34" charset="0"/>
              </a:rPr>
              <a:t>ngagement is promoted via outreach and consumer education.</a:t>
            </a:r>
            <a:endParaRPr lang="en-US" b="1" dirty="0">
              <a:cs typeface="Arial" pitchFamily="34" charset="0"/>
            </a:endParaRPr>
          </a:p>
        </p:txBody>
      </p:sp>
      <p:sp>
        <p:nvSpPr>
          <p:cNvPr id="7" name="Rounded Rectangle 6"/>
          <p:cNvSpPr/>
          <p:nvPr/>
        </p:nvSpPr>
        <p:spPr>
          <a:xfrm>
            <a:off x="192024" y="4343400"/>
            <a:ext cx="8759952" cy="19812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smtClean="0">
                <a:cs typeface="Arial" pitchFamily="34" charset="0"/>
              </a:rPr>
              <a:t>Highlights: </a:t>
            </a:r>
          </a:p>
          <a:p>
            <a:pPr marL="285750" indent="-285750">
              <a:buFont typeface="Arial" panose="020B0604020202020204" pitchFamily="34" charset="0"/>
              <a:buChar char="•"/>
            </a:pPr>
            <a:r>
              <a:rPr lang="en-US" b="1" i="1" dirty="0" smtClean="0">
                <a:cs typeface="Arial" pitchFamily="34" charset="0"/>
              </a:rPr>
              <a:t>Louisiana has a robust School and Center Finder website that parents can use to search for the provider that best fits the needs of their children.</a:t>
            </a:r>
          </a:p>
          <a:p>
            <a:pPr marL="285750" indent="-285750">
              <a:buFont typeface="Arial" panose="020B0604020202020204" pitchFamily="34" charset="0"/>
              <a:buChar char="•"/>
            </a:pPr>
            <a:r>
              <a:rPr lang="en-US" b="1" i="1" dirty="0" smtClean="0">
                <a:cs typeface="Arial" pitchFamily="34" charset="0"/>
              </a:rPr>
              <a:t>Louisiana’s Mental Health Consultation Program provides supports for families and providers to address concerns related to social-emotional development. </a:t>
            </a:r>
          </a:p>
          <a:p>
            <a:pPr marL="285750" indent="-285750">
              <a:buFont typeface="Arial" panose="020B0604020202020204" pitchFamily="34" charset="0"/>
              <a:buChar char="•"/>
            </a:pPr>
            <a:r>
              <a:rPr lang="en-US" b="1" i="1" dirty="0" smtClean="0">
                <a:cs typeface="Arial" pitchFamily="34" charset="0"/>
              </a:rPr>
              <a:t>Louisiana has developed a Developmental Screening Guidebook to provide guidance on screening processes for both families and providers. </a:t>
            </a:r>
            <a:endParaRPr lang="en-US" b="1" i="1" dirty="0">
              <a:cs typeface="Arial" pitchFamily="34" charset="0"/>
            </a:endParaRPr>
          </a:p>
        </p:txBody>
      </p:sp>
    </p:spTree>
    <p:extLst>
      <p:ext uri="{BB962C8B-B14F-4D97-AF65-F5344CB8AC3E}">
        <p14:creationId xmlns:p14="http://schemas.microsoft.com/office/powerpoint/2010/main" val="53963316"/>
      </p:ext>
    </p:extLst>
  </p:cSld>
  <p:clrMapOvr>
    <a:masterClrMapping/>
  </p:clrMapOvr>
</p:sld>
</file>

<file path=ppt/theme/theme1.xml><?xml version="1.0" encoding="utf-8"?>
<a:theme xmlns:a="http://schemas.openxmlformats.org/drawingml/2006/main" name="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Sec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5821</TotalTime>
  <Words>1776</Words>
  <Application>Microsoft Office PowerPoint</Application>
  <PresentationFormat>On-screen Show (4:3)</PresentationFormat>
  <Paragraphs>290</Paragraphs>
  <Slides>17</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Arial</vt:lpstr>
      <vt:lpstr>Calibri</vt:lpstr>
      <vt:lpstr>Steinem</vt:lpstr>
      <vt:lpstr>Steinem Unicode</vt:lpstr>
      <vt:lpstr>Louisiana Believes</vt:lpstr>
      <vt:lpstr>Section</vt:lpstr>
      <vt:lpstr>1_Louisiana Believes</vt:lpstr>
      <vt:lpstr>PowerPoint Presentation</vt:lpstr>
      <vt:lpstr>Child Care Development Fund State Plan FFY 2019-2021</vt:lpstr>
      <vt:lpstr>Agenda</vt:lpstr>
      <vt:lpstr>Child Care Development Fund</vt:lpstr>
      <vt:lpstr>CCDF and the Vision of Kindergarten Readiness</vt:lpstr>
      <vt:lpstr>Background on the State Plan</vt:lpstr>
      <vt:lpstr>Areas Covered by the State Plan</vt:lpstr>
      <vt:lpstr>State Plan – Section 1</vt:lpstr>
      <vt:lpstr>State Plan – Section 2</vt:lpstr>
      <vt:lpstr>State Plan – Section 3</vt:lpstr>
      <vt:lpstr>State Plan – Section 4</vt:lpstr>
      <vt:lpstr>State Plan – Section 5</vt:lpstr>
      <vt:lpstr>State Plan – Section 6</vt:lpstr>
      <vt:lpstr>State Plan – Section 7</vt:lpstr>
      <vt:lpstr>State Plan – Section 8</vt:lpstr>
      <vt:lpstr>Next Steps</vt:lpstr>
      <vt:lpstr>Process for Submitting Feedback</vt:lpstr>
    </vt:vector>
  </TitlesOfParts>
  <Company>LDOE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Team Training  Opening Session</dc:title>
  <dc:creator>Louisiana Department of Education</dc:creator>
  <cp:lastModifiedBy>Leslie Doyle</cp:lastModifiedBy>
  <cp:revision>373</cp:revision>
  <cp:lastPrinted>2018-04-17T16:17:46Z</cp:lastPrinted>
  <dcterms:created xsi:type="dcterms:W3CDTF">2012-07-26T15:41:14Z</dcterms:created>
  <dcterms:modified xsi:type="dcterms:W3CDTF">2018-07-13T13:47:37Z</dcterms:modified>
</cp:coreProperties>
</file>