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1"/>
  </p:notesMasterIdLst>
  <p:sldIdLst>
    <p:sldId id="256" r:id="rId2"/>
    <p:sldId id="257" r:id="rId3"/>
    <p:sldId id="313" r:id="rId4"/>
    <p:sldId id="342" r:id="rId5"/>
    <p:sldId id="344" r:id="rId6"/>
    <p:sldId id="345" r:id="rId7"/>
    <p:sldId id="346" r:id="rId8"/>
    <p:sldId id="347" r:id="rId9"/>
    <p:sldId id="348" r:id="rId10"/>
    <p:sldId id="314" r:id="rId11"/>
    <p:sldId id="349" r:id="rId12"/>
    <p:sldId id="350" r:id="rId13"/>
    <p:sldId id="352" r:id="rId14"/>
    <p:sldId id="353" r:id="rId15"/>
    <p:sldId id="354" r:id="rId16"/>
    <p:sldId id="355" r:id="rId17"/>
    <p:sldId id="356" r:id="rId18"/>
    <p:sldId id="377" r:id="rId19"/>
    <p:sldId id="357" r:id="rId20"/>
    <p:sldId id="358" r:id="rId21"/>
    <p:sldId id="359" r:id="rId22"/>
    <p:sldId id="360" r:id="rId23"/>
    <p:sldId id="361" r:id="rId24"/>
    <p:sldId id="363" r:id="rId25"/>
    <p:sldId id="366" r:id="rId26"/>
    <p:sldId id="365" r:id="rId27"/>
    <p:sldId id="367" r:id="rId28"/>
    <p:sldId id="368" r:id="rId29"/>
    <p:sldId id="369" r:id="rId30"/>
    <p:sldId id="371" r:id="rId31"/>
    <p:sldId id="370" r:id="rId32"/>
    <p:sldId id="372" r:id="rId33"/>
    <p:sldId id="373" r:id="rId34"/>
    <p:sldId id="374" r:id="rId35"/>
    <p:sldId id="376" r:id="rId36"/>
    <p:sldId id="375" r:id="rId37"/>
    <p:sldId id="378" r:id="rId38"/>
    <p:sldId id="379" r:id="rId39"/>
    <p:sldId id="380" r:id="rId40"/>
    <p:sldId id="381" r:id="rId41"/>
    <p:sldId id="382" r:id="rId42"/>
    <p:sldId id="383" r:id="rId43"/>
    <p:sldId id="396" r:id="rId44"/>
    <p:sldId id="384" r:id="rId45"/>
    <p:sldId id="385" r:id="rId46"/>
    <p:sldId id="388" r:id="rId47"/>
    <p:sldId id="386" r:id="rId48"/>
    <p:sldId id="390" r:id="rId49"/>
    <p:sldId id="391" r:id="rId50"/>
    <p:sldId id="392" r:id="rId51"/>
    <p:sldId id="395" r:id="rId52"/>
    <p:sldId id="397" r:id="rId53"/>
    <p:sldId id="399" r:id="rId54"/>
    <p:sldId id="398" r:id="rId55"/>
    <p:sldId id="400" r:id="rId56"/>
    <p:sldId id="402" r:id="rId57"/>
    <p:sldId id="403" r:id="rId58"/>
    <p:sldId id="404" r:id="rId59"/>
    <p:sldId id="406" r:id="rId60"/>
    <p:sldId id="407" r:id="rId61"/>
    <p:sldId id="408" r:id="rId62"/>
    <p:sldId id="409" r:id="rId63"/>
    <p:sldId id="410" r:id="rId64"/>
    <p:sldId id="411" r:id="rId65"/>
    <p:sldId id="412" r:id="rId66"/>
    <p:sldId id="413" r:id="rId67"/>
    <p:sldId id="414" r:id="rId68"/>
    <p:sldId id="415" r:id="rId69"/>
    <p:sldId id="416" r:id="rId70"/>
    <p:sldId id="417" r:id="rId71"/>
    <p:sldId id="418" r:id="rId72"/>
    <p:sldId id="419" r:id="rId73"/>
    <p:sldId id="420" r:id="rId74"/>
    <p:sldId id="270" r:id="rId75"/>
    <p:sldId id="302" r:id="rId76"/>
    <p:sldId id="340" r:id="rId77"/>
    <p:sldId id="308" r:id="rId78"/>
    <p:sldId id="343" r:id="rId79"/>
    <p:sldId id="311" r:id="rId8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16" roundtripDataSignature="AMtx7miFe/8Ykqdp7R4A8xbUH9Tsm54d0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Campbell" initials="RC" lastIdx="1" clrIdx="0">
    <p:extLst>
      <p:ext uri="{19B8F6BF-5375-455C-9EA6-DF929625EA0E}">
        <p15:presenceInfo xmlns:p15="http://schemas.microsoft.com/office/powerpoint/2012/main" userId="Rachel Campb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F528F"/>
    <a:srgbClr val="2FFFFF"/>
    <a:srgbClr val="434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3431" autoAdjust="0"/>
  </p:normalViewPr>
  <p:slideViewPr>
    <p:cSldViewPr snapToGrid="0">
      <p:cViewPr varScale="1">
        <p:scale>
          <a:sx n="77" d="100"/>
          <a:sy n="77" d="100"/>
        </p:scale>
        <p:origin x="3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117"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16"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437B14-9E13-491E-BA76-CF10A361DD1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B08EE81-9C91-4916-A8B0-9FC46885CE93}">
      <dgm:prSet phldrT="[Text]" custT="1"/>
      <dgm:spPr>
        <a:solidFill>
          <a:schemeClr val="accent3"/>
        </a:solidFill>
      </dgm:spPr>
      <dgm:t>
        <a:bodyPr/>
        <a:lstStyle/>
        <a:p>
          <a:pPr>
            <a:lnSpc>
              <a:spcPct val="100000"/>
            </a:lnSpc>
            <a:spcAft>
              <a:spcPts val="0"/>
            </a:spcAft>
          </a:pPr>
          <a:r>
            <a:rPr lang="en-US" sz="1100" b="1" baseline="0" dirty="0">
              <a:latin typeface="Calibri" panose="020F0502020204030204" pitchFamily="34" charset="0"/>
              <a:cs typeface="Calibri" panose="020F0502020204030204" pitchFamily="34" charset="0"/>
            </a:rPr>
            <a:t>PURPOSE: SET GOALS BASED ON CURRICULUM/ STANDARDS</a:t>
          </a:r>
        </a:p>
      </dgm:t>
    </dgm:pt>
    <dgm:pt modelId="{D0900B77-FF73-4D96-B72E-BF8D6F9F28BB}" type="parTrans" cxnId="{2BD27725-A251-4EC8-B28F-BCB2512109B7}">
      <dgm:prSet/>
      <dgm:spPr/>
      <dgm:t>
        <a:bodyPr/>
        <a:lstStyle/>
        <a:p>
          <a:endParaRPr lang="en-US"/>
        </a:p>
      </dgm:t>
    </dgm:pt>
    <dgm:pt modelId="{4EF7ADA6-8F5F-4E80-B560-07C77A1C3637}" type="sibTrans" cxnId="{2BD27725-A251-4EC8-B28F-BCB2512109B7}">
      <dgm:prSet/>
      <dgm:spPr/>
      <dgm:t>
        <a:bodyPr/>
        <a:lstStyle/>
        <a:p>
          <a:endParaRPr lang="en-US" dirty="0"/>
        </a:p>
      </dgm:t>
    </dgm:pt>
    <dgm:pt modelId="{A8C31DE0-881D-440B-B744-8740286214EF}">
      <dgm:prSet phldrT="[Text]" custT="1"/>
      <dgm:spPr>
        <a:solidFill>
          <a:schemeClr val="bg2"/>
        </a:solidFill>
      </dgm:spPr>
      <dgm:t>
        <a:bodyPr/>
        <a:lstStyle/>
        <a:p>
          <a:pPr>
            <a:lnSpc>
              <a:spcPct val="100000"/>
            </a:lnSpc>
            <a:spcAft>
              <a:spcPts val="0"/>
            </a:spcAft>
          </a:pPr>
          <a:r>
            <a:rPr lang="en-US" sz="1100" b="1" dirty="0">
              <a:latin typeface="Calibri" panose="020F0502020204030204" pitchFamily="34" charset="0"/>
              <a:cs typeface="Calibri" panose="020F0502020204030204" pitchFamily="34" charset="0"/>
            </a:rPr>
            <a:t>PLANNING:</a:t>
          </a:r>
        </a:p>
        <a:p>
          <a:pPr>
            <a:lnSpc>
              <a:spcPct val="100000"/>
            </a:lnSpc>
            <a:spcAft>
              <a:spcPct val="35000"/>
            </a:spcAft>
          </a:pPr>
          <a:r>
            <a:rPr lang="en-US" sz="1100" b="1" dirty="0">
              <a:latin typeface="Calibri" panose="020F0502020204030204" pitchFamily="34" charset="0"/>
              <a:cs typeface="Calibri" panose="020F0502020204030204" pitchFamily="34" charset="0"/>
            </a:rPr>
            <a:t>CREATE THE ENVIRONMENT AND ACTIVITIES</a:t>
          </a:r>
        </a:p>
      </dgm:t>
    </dgm:pt>
    <dgm:pt modelId="{E7B4CBA7-5C39-440B-A0F3-19977A2BE83F}" type="parTrans" cxnId="{C8485E6A-320A-458A-8DD9-37343BE60D4C}">
      <dgm:prSet/>
      <dgm:spPr/>
      <dgm:t>
        <a:bodyPr/>
        <a:lstStyle/>
        <a:p>
          <a:endParaRPr lang="en-US"/>
        </a:p>
      </dgm:t>
    </dgm:pt>
    <dgm:pt modelId="{1420BCA1-283F-44FA-94CD-141DAD3631E9}" type="sibTrans" cxnId="{C8485E6A-320A-458A-8DD9-37343BE60D4C}">
      <dgm:prSet/>
      <dgm:spPr/>
      <dgm:t>
        <a:bodyPr/>
        <a:lstStyle/>
        <a:p>
          <a:endParaRPr lang="en-US" dirty="0"/>
        </a:p>
      </dgm:t>
    </dgm:pt>
    <dgm:pt modelId="{EDF03334-6B70-457E-9EFB-8C369D440B8B}">
      <dgm:prSet custT="1"/>
      <dgm:spPr>
        <a:solidFill>
          <a:schemeClr val="accent4"/>
        </a:solidFill>
      </dgm:spPr>
      <dgm:t>
        <a:bodyPr/>
        <a:lstStyle/>
        <a:p>
          <a:pPr>
            <a:lnSpc>
              <a:spcPct val="100000"/>
            </a:lnSpc>
            <a:spcAft>
              <a:spcPts val="0"/>
            </a:spcAft>
          </a:pPr>
          <a:r>
            <a:rPr lang="en-US" sz="1100" b="1" dirty="0">
              <a:latin typeface="Calibri" panose="020F0502020204030204" pitchFamily="34" charset="0"/>
              <a:cs typeface="Calibri" panose="020F0502020204030204" pitchFamily="34" charset="0"/>
            </a:rPr>
            <a:t>REFLECTION: WHAT ARE THE NEXT STEPS BASED ON INDIVIDUAL AND CLASS NEEDS?</a:t>
          </a:r>
        </a:p>
      </dgm:t>
    </dgm:pt>
    <dgm:pt modelId="{542882A8-8E81-4DBD-A99B-281F9F2C8262}" type="parTrans" cxnId="{1FB94BB1-E077-4EB7-94A8-22D82A203800}">
      <dgm:prSet/>
      <dgm:spPr/>
      <dgm:t>
        <a:bodyPr/>
        <a:lstStyle/>
        <a:p>
          <a:endParaRPr lang="en-US"/>
        </a:p>
      </dgm:t>
    </dgm:pt>
    <dgm:pt modelId="{4585503C-1493-48B6-8F4A-4D5172360784}" type="sibTrans" cxnId="{1FB94BB1-E077-4EB7-94A8-22D82A203800}">
      <dgm:prSet/>
      <dgm:spPr/>
      <dgm:t>
        <a:bodyPr/>
        <a:lstStyle/>
        <a:p>
          <a:endParaRPr lang="en-US"/>
        </a:p>
      </dgm:t>
    </dgm:pt>
    <dgm:pt modelId="{622BF250-D779-453D-8170-9DB9DBFA1818}">
      <dgm:prSet custT="1"/>
      <dgm:spPr>
        <a:solidFill>
          <a:schemeClr val="accent6"/>
        </a:solidFill>
      </dgm:spPr>
      <dgm:t>
        <a:bodyPr/>
        <a:lstStyle/>
        <a:p>
          <a:pPr>
            <a:lnSpc>
              <a:spcPct val="100000"/>
            </a:lnSpc>
            <a:spcAft>
              <a:spcPts val="0"/>
            </a:spcAft>
          </a:pPr>
          <a:r>
            <a:rPr lang="en-US" sz="1100" b="1" dirty="0">
              <a:latin typeface="Calibri" panose="020F0502020204030204" pitchFamily="34" charset="0"/>
              <a:cs typeface="Calibri" panose="020F0502020204030204" pitchFamily="34" charset="0"/>
            </a:rPr>
            <a:t>ASSESSMENT: WHAT DO THE STUDENTS KNOW AND ARE ABLE TO DO?</a:t>
          </a:r>
        </a:p>
      </dgm:t>
    </dgm:pt>
    <dgm:pt modelId="{94881277-1DF4-4955-B577-12AD5948847F}" type="parTrans" cxnId="{E775D71D-A9FC-45ED-B248-977E7E3913C5}">
      <dgm:prSet/>
      <dgm:spPr/>
      <dgm:t>
        <a:bodyPr/>
        <a:lstStyle/>
        <a:p>
          <a:endParaRPr lang="en-US"/>
        </a:p>
      </dgm:t>
    </dgm:pt>
    <dgm:pt modelId="{FEB91BAB-13D5-4A93-A3D6-94A06EDD1589}" type="sibTrans" cxnId="{E775D71D-A9FC-45ED-B248-977E7E3913C5}">
      <dgm:prSet/>
      <dgm:spPr/>
      <dgm:t>
        <a:bodyPr/>
        <a:lstStyle/>
        <a:p>
          <a:endParaRPr lang="en-US"/>
        </a:p>
      </dgm:t>
    </dgm:pt>
    <dgm:pt modelId="{1A71787E-0DC3-4AD4-BE0F-0D9E0952E842}" type="pres">
      <dgm:prSet presAssocID="{0F437B14-9E13-491E-BA76-CF10A361DD1A}" presName="cycle" presStyleCnt="0">
        <dgm:presLayoutVars>
          <dgm:dir/>
          <dgm:resizeHandles val="exact"/>
        </dgm:presLayoutVars>
      </dgm:prSet>
      <dgm:spPr/>
      <dgm:t>
        <a:bodyPr/>
        <a:lstStyle/>
        <a:p>
          <a:endParaRPr lang="en-US"/>
        </a:p>
      </dgm:t>
    </dgm:pt>
    <dgm:pt modelId="{0DC78A43-9F46-42B4-81D5-DD6F2A959113}" type="pres">
      <dgm:prSet presAssocID="{2B08EE81-9C91-4916-A8B0-9FC46885CE93}" presName="node" presStyleLbl="node1" presStyleIdx="0" presStyleCnt="4" custScaleX="134031" custScaleY="106341" custRadScaleRad="100042" custRadScaleInc="5480">
        <dgm:presLayoutVars>
          <dgm:bulletEnabled val="1"/>
        </dgm:presLayoutVars>
      </dgm:prSet>
      <dgm:spPr/>
      <dgm:t>
        <a:bodyPr/>
        <a:lstStyle/>
        <a:p>
          <a:endParaRPr lang="en-US"/>
        </a:p>
      </dgm:t>
    </dgm:pt>
    <dgm:pt modelId="{5749414B-BE21-41DF-9233-2F8B36287A2A}" type="pres">
      <dgm:prSet presAssocID="{2B08EE81-9C91-4916-A8B0-9FC46885CE93}" presName="spNode" presStyleCnt="0"/>
      <dgm:spPr/>
    </dgm:pt>
    <dgm:pt modelId="{3FC44FA9-37D4-48F3-A29A-EBB23B0BCB38}" type="pres">
      <dgm:prSet presAssocID="{4EF7ADA6-8F5F-4E80-B560-07C77A1C3637}" presName="sibTrans" presStyleLbl="sibTrans1D1" presStyleIdx="0" presStyleCnt="4"/>
      <dgm:spPr/>
      <dgm:t>
        <a:bodyPr/>
        <a:lstStyle/>
        <a:p>
          <a:endParaRPr lang="en-US"/>
        </a:p>
      </dgm:t>
    </dgm:pt>
    <dgm:pt modelId="{441A1F26-86E8-45E5-817A-E89729318026}" type="pres">
      <dgm:prSet presAssocID="{A8C31DE0-881D-440B-B744-8740286214EF}" presName="node" presStyleLbl="node1" presStyleIdx="1" presStyleCnt="4" custScaleX="138111" custScaleY="113312" custRadScaleRad="95638" custRadScaleInc="3713">
        <dgm:presLayoutVars>
          <dgm:bulletEnabled val="1"/>
        </dgm:presLayoutVars>
      </dgm:prSet>
      <dgm:spPr/>
      <dgm:t>
        <a:bodyPr/>
        <a:lstStyle/>
        <a:p>
          <a:endParaRPr lang="en-US"/>
        </a:p>
      </dgm:t>
    </dgm:pt>
    <dgm:pt modelId="{3C4A2BE4-5E22-4197-A826-1F1C3257ABA6}" type="pres">
      <dgm:prSet presAssocID="{A8C31DE0-881D-440B-B744-8740286214EF}" presName="spNode" presStyleCnt="0"/>
      <dgm:spPr/>
    </dgm:pt>
    <dgm:pt modelId="{A659D666-AAB6-4BE3-B0F1-A055D4074409}" type="pres">
      <dgm:prSet presAssocID="{1420BCA1-283F-44FA-94CD-141DAD3631E9}" presName="sibTrans" presStyleLbl="sibTrans1D1" presStyleIdx="1" presStyleCnt="4"/>
      <dgm:spPr/>
      <dgm:t>
        <a:bodyPr/>
        <a:lstStyle/>
        <a:p>
          <a:endParaRPr lang="en-US"/>
        </a:p>
      </dgm:t>
    </dgm:pt>
    <dgm:pt modelId="{3A5CFACA-41AA-48B4-97BA-4E3FB037F5A9}" type="pres">
      <dgm:prSet presAssocID="{622BF250-D779-453D-8170-9DB9DBFA1818}" presName="node" presStyleLbl="node1" presStyleIdx="2" presStyleCnt="4" custScaleX="140194" custScaleY="109739" custRadScaleRad="97713" custRadScaleInc="-4571">
        <dgm:presLayoutVars>
          <dgm:bulletEnabled val="1"/>
        </dgm:presLayoutVars>
      </dgm:prSet>
      <dgm:spPr/>
      <dgm:t>
        <a:bodyPr/>
        <a:lstStyle/>
        <a:p>
          <a:endParaRPr lang="en-US"/>
        </a:p>
      </dgm:t>
    </dgm:pt>
    <dgm:pt modelId="{AD843B25-3CD0-4CDA-A6CC-33AAFB404603}" type="pres">
      <dgm:prSet presAssocID="{622BF250-D779-453D-8170-9DB9DBFA1818}" presName="spNode" presStyleCnt="0"/>
      <dgm:spPr/>
    </dgm:pt>
    <dgm:pt modelId="{5C729CB4-1458-4881-B557-655BB238C342}" type="pres">
      <dgm:prSet presAssocID="{FEB91BAB-13D5-4A93-A3D6-94A06EDD1589}" presName="sibTrans" presStyleLbl="sibTrans1D1" presStyleIdx="2" presStyleCnt="4"/>
      <dgm:spPr/>
      <dgm:t>
        <a:bodyPr/>
        <a:lstStyle/>
        <a:p>
          <a:endParaRPr lang="en-US"/>
        </a:p>
      </dgm:t>
    </dgm:pt>
    <dgm:pt modelId="{845C84C0-14CE-4859-BBF0-246A7417D31D}" type="pres">
      <dgm:prSet presAssocID="{EDF03334-6B70-457E-9EFB-8C369D440B8B}" presName="node" presStyleLbl="node1" presStyleIdx="3" presStyleCnt="4" custScaleX="140681" custScaleY="109935" custRadScaleRad="94681" custRadScaleInc="-3750">
        <dgm:presLayoutVars>
          <dgm:bulletEnabled val="1"/>
        </dgm:presLayoutVars>
      </dgm:prSet>
      <dgm:spPr/>
      <dgm:t>
        <a:bodyPr/>
        <a:lstStyle/>
        <a:p>
          <a:endParaRPr lang="en-US"/>
        </a:p>
      </dgm:t>
    </dgm:pt>
    <dgm:pt modelId="{BC8B6651-A025-4CFB-BABE-0002D92E5010}" type="pres">
      <dgm:prSet presAssocID="{EDF03334-6B70-457E-9EFB-8C369D440B8B}" presName="spNode" presStyleCnt="0"/>
      <dgm:spPr/>
    </dgm:pt>
    <dgm:pt modelId="{E5941FFF-4759-4A2C-A60B-D0C9399773AF}" type="pres">
      <dgm:prSet presAssocID="{4585503C-1493-48B6-8F4A-4D5172360784}" presName="sibTrans" presStyleLbl="sibTrans1D1" presStyleIdx="3" presStyleCnt="4"/>
      <dgm:spPr/>
      <dgm:t>
        <a:bodyPr/>
        <a:lstStyle/>
        <a:p>
          <a:endParaRPr lang="en-US"/>
        </a:p>
      </dgm:t>
    </dgm:pt>
  </dgm:ptLst>
  <dgm:cxnLst>
    <dgm:cxn modelId="{FE8B477B-1EF7-4F19-BC3C-54D23CB308EE}" type="presOf" srcId="{622BF250-D779-453D-8170-9DB9DBFA1818}" destId="{3A5CFACA-41AA-48B4-97BA-4E3FB037F5A9}" srcOrd="0" destOrd="0" presId="urn:microsoft.com/office/officeart/2005/8/layout/cycle5"/>
    <dgm:cxn modelId="{09A44B30-60C8-4CC1-A01E-527E504F76F2}" type="presOf" srcId="{FEB91BAB-13D5-4A93-A3D6-94A06EDD1589}" destId="{5C729CB4-1458-4881-B557-655BB238C342}" srcOrd="0" destOrd="0" presId="urn:microsoft.com/office/officeart/2005/8/layout/cycle5"/>
    <dgm:cxn modelId="{C8485E6A-320A-458A-8DD9-37343BE60D4C}" srcId="{0F437B14-9E13-491E-BA76-CF10A361DD1A}" destId="{A8C31DE0-881D-440B-B744-8740286214EF}" srcOrd="1" destOrd="0" parTransId="{E7B4CBA7-5C39-440B-A0F3-19977A2BE83F}" sibTransId="{1420BCA1-283F-44FA-94CD-141DAD3631E9}"/>
    <dgm:cxn modelId="{CC9DCE41-55E9-4A0C-9CF2-D975B718F592}" type="presOf" srcId="{2B08EE81-9C91-4916-A8B0-9FC46885CE93}" destId="{0DC78A43-9F46-42B4-81D5-DD6F2A959113}" srcOrd="0" destOrd="0" presId="urn:microsoft.com/office/officeart/2005/8/layout/cycle5"/>
    <dgm:cxn modelId="{B8EF2E96-7DF9-4847-8BAD-A5A51AB975D0}" type="presOf" srcId="{0F437B14-9E13-491E-BA76-CF10A361DD1A}" destId="{1A71787E-0DC3-4AD4-BE0F-0D9E0952E842}" srcOrd="0" destOrd="0" presId="urn:microsoft.com/office/officeart/2005/8/layout/cycle5"/>
    <dgm:cxn modelId="{E775D71D-A9FC-45ED-B248-977E7E3913C5}" srcId="{0F437B14-9E13-491E-BA76-CF10A361DD1A}" destId="{622BF250-D779-453D-8170-9DB9DBFA1818}" srcOrd="2" destOrd="0" parTransId="{94881277-1DF4-4955-B577-12AD5948847F}" sibTransId="{FEB91BAB-13D5-4A93-A3D6-94A06EDD1589}"/>
    <dgm:cxn modelId="{62A51D78-F64E-4756-BB47-286B07C446CD}" type="presOf" srcId="{1420BCA1-283F-44FA-94CD-141DAD3631E9}" destId="{A659D666-AAB6-4BE3-B0F1-A055D4074409}" srcOrd="0" destOrd="0" presId="urn:microsoft.com/office/officeart/2005/8/layout/cycle5"/>
    <dgm:cxn modelId="{53B108A5-29C5-4DB1-89BC-2E5EA35B75FA}" type="presOf" srcId="{4585503C-1493-48B6-8F4A-4D5172360784}" destId="{E5941FFF-4759-4A2C-A60B-D0C9399773AF}" srcOrd="0" destOrd="0" presId="urn:microsoft.com/office/officeart/2005/8/layout/cycle5"/>
    <dgm:cxn modelId="{7743F528-B236-4E75-AEAF-9031508BC8C7}" type="presOf" srcId="{EDF03334-6B70-457E-9EFB-8C369D440B8B}" destId="{845C84C0-14CE-4859-BBF0-246A7417D31D}" srcOrd="0" destOrd="0" presId="urn:microsoft.com/office/officeart/2005/8/layout/cycle5"/>
    <dgm:cxn modelId="{EAB24C0C-7A12-495E-A844-C0F97D605ACB}" type="presOf" srcId="{4EF7ADA6-8F5F-4E80-B560-07C77A1C3637}" destId="{3FC44FA9-37D4-48F3-A29A-EBB23B0BCB38}" srcOrd="0" destOrd="0" presId="urn:microsoft.com/office/officeart/2005/8/layout/cycle5"/>
    <dgm:cxn modelId="{D2372FDD-3F54-4EF8-8C5F-9C9B9532811C}" type="presOf" srcId="{A8C31DE0-881D-440B-B744-8740286214EF}" destId="{441A1F26-86E8-45E5-817A-E89729318026}" srcOrd="0" destOrd="0" presId="urn:microsoft.com/office/officeart/2005/8/layout/cycle5"/>
    <dgm:cxn modelId="{1FB94BB1-E077-4EB7-94A8-22D82A203800}" srcId="{0F437B14-9E13-491E-BA76-CF10A361DD1A}" destId="{EDF03334-6B70-457E-9EFB-8C369D440B8B}" srcOrd="3" destOrd="0" parTransId="{542882A8-8E81-4DBD-A99B-281F9F2C8262}" sibTransId="{4585503C-1493-48B6-8F4A-4D5172360784}"/>
    <dgm:cxn modelId="{2BD27725-A251-4EC8-B28F-BCB2512109B7}" srcId="{0F437B14-9E13-491E-BA76-CF10A361DD1A}" destId="{2B08EE81-9C91-4916-A8B0-9FC46885CE93}" srcOrd="0" destOrd="0" parTransId="{D0900B77-FF73-4D96-B72E-BF8D6F9F28BB}" sibTransId="{4EF7ADA6-8F5F-4E80-B560-07C77A1C3637}"/>
    <dgm:cxn modelId="{E111BEAB-8430-43C4-90CD-27B13728BE54}" type="presParOf" srcId="{1A71787E-0DC3-4AD4-BE0F-0D9E0952E842}" destId="{0DC78A43-9F46-42B4-81D5-DD6F2A959113}" srcOrd="0" destOrd="0" presId="urn:microsoft.com/office/officeart/2005/8/layout/cycle5"/>
    <dgm:cxn modelId="{51917163-EF72-4D3A-8522-73BF3F6CC2AE}" type="presParOf" srcId="{1A71787E-0DC3-4AD4-BE0F-0D9E0952E842}" destId="{5749414B-BE21-41DF-9233-2F8B36287A2A}" srcOrd="1" destOrd="0" presId="urn:microsoft.com/office/officeart/2005/8/layout/cycle5"/>
    <dgm:cxn modelId="{48E81828-0A1A-40AD-84AD-2F0342C7D037}" type="presParOf" srcId="{1A71787E-0DC3-4AD4-BE0F-0D9E0952E842}" destId="{3FC44FA9-37D4-48F3-A29A-EBB23B0BCB38}" srcOrd="2" destOrd="0" presId="urn:microsoft.com/office/officeart/2005/8/layout/cycle5"/>
    <dgm:cxn modelId="{B0A43CC1-43D1-4F37-85A7-BD41C174845F}" type="presParOf" srcId="{1A71787E-0DC3-4AD4-BE0F-0D9E0952E842}" destId="{441A1F26-86E8-45E5-817A-E89729318026}" srcOrd="3" destOrd="0" presId="urn:microsoft.com/office/officeart/2005/8/layout/cycle5"/>
    <dgm:cxn modelId="{D71121A3-1AF5-4AAB-ACF2-F212AE833DFE}" type="presParOf" srcId="{1A71787E-0DC3-4AD4-BE0F-0D9E0952E842}" destId="{3C4A2BE4-5E22-4197-A826-1F1C3257ABA6}" srcOrd="4" destOrd="0" presId="urn:microsoft.com/office/officeart/2005/8/layout/cycle5"/>
    <dgm:cxn modelId="{848B113C-39E3-4B1F-9E5E-516FA412E480}" type="presParOf" srcId="{1A71787E-0DC3-4AD4-BE0F-0D9E0952E842}" destId="{A659D666-AAB6-4BE3-B0F1-A055D4074409}" srcOrd="5" destOrd="0" presId="urn:microsoft.com/office/officeart/2005/8/layout/cycle5"/>
    <dgm:cxn modelId="{F2B6075E-2712-4CAB-B964-B90EDF4EA98D}" type="presParOf" srcId="{1A71787E-0DC3-4AD4-BE0F-0D9E0952E842}" destId="{3A5CFACA-41AA-48B4-97BA-4E3FB037F5A9}" srcOrd="6" destOrd="0" presId="urn:microsoft.com/office/officeart/2005/8/layout/cycle5"/>
    <dgm:cxn modelId="{C9BA4403-387E-43A0-8A03-99B914A5C360}" type="presParOf" srcId="{1A71787E-0DC3-4AD4-BE0F-0D9E0952E842}" destId="{AD843B25-3CD0-4CDA-A6CC-33AAFB404603}" srcOrd="7" destOrd="0" presId="urn:microsoft.com/office/officeart/2005/8/layout/cycle5"/>
    <dgm:cxn modelId="{D96E3013-CA50-4EB1-BFE1-450C2B13DF4C}" type="presParOf" srcId="{1A71787E-0DC3-4AD4-BE0F-0D9E0952E842}" destId="{5C729CB4-1458-4881-B557-655BB238C342}" srcOrd="8" destOrd="0" presId="urn:microsoft.com/office/officeart/2005/8/layout/cycle5"/>
    <dgm:cxn modelId="{F97CE606-0A4A-48B9-BB01-7C83DD169592}" type="presParOf" srcId="{1A71787E-0DC3-4AD4-BE0F-0D9E0952E842}" destId="{845C84C0-14CE-4859-BBF0-246A7417D31D}" srcOrd="9" destOrd="0" presId="urn:microsoft.com/office/officeart/2005/8/layout/cycle5"/>
    <dgm:cxn modelId="{7836E17B-78E2-4815-A446-CA9EF95BB937}" type="presParOf" srcId="{1A71787E-0DC3-4AD4-BE0F-0D9E0952E842}" destId="{BC8B6651-A025-4CFB-BABE-0002D92E5010}" srcOrd="10" destOrd="0" presId="urn:microsoft.com/office/officeart/2005/8/layout/cycle5"/>
    <dgm:cxn modelId="{51DC50AE-37E2-487D-9975-6F716A16104E}" type="presParOf" srcId="{1A71787E-0DC3-4AD4-BE0F-0D9E0952E842}" destId="{E5941FFF-4759-4A2C-A60B-D0C9399773AF}"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78A43-9F46-42B4-81D5-DD6F2A959113}">
      <dsp:nvSpPr>
        <dsp:cNvPr id="0" name=""/>
        <dsp:cNvSpPr/>
      </dsp:nvSpPr>
      <dsp:spPr>
        <a:xfrm>
          <a:off x="1403553" y="-30383"/>
          <a:ext cx="1638737" cy="845119"/>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100000"/>
            </a:lnSpc>
            <a:spcBef>
              <a:spcPct val="0"/>
            </a:spcBef>
            <a:spcAft>
              <a:spcPts val="0"/>
            </a:spcAft>
          </a:pPr>
          <a:r>
            <a:rPr lang="en-US" sz="1100" b="1" kern="1200" baseline="0" dirty="0">
              <a:latin typeface="Calibri" panose="020F0502020204030204" pitchFamily="34" charset="0"/>
              <a:cs typeface="Calibri" panose="020F0502020204030204" pitchFamily="34" charset="0"/>
            </a:rPr>
            <a:t>PURPOSE: SET GOALS BASED ON CURRICULUM/ STANDARDS</a:t>
          </a:r>
        </a:p>
      </dsp:txBody>
      <dsp:txXfrm>
        <a:off x="1444808" y="10872"/>
        <a:ext cx="1556227" cy="762609"/>
      </dsp:txXfrm>
    </dsp:sp>
    <dsp:sp modelId="{3FC44FA9-37D4-48F3-A29A-EBB23B0BCB38}">
      <dsp:nvSpPr>
        <dsp:cNvPr id="0" name=""/>
        <dsp:cNvSpPr/>
      </dsp:nvSpPr>
      <dsp:spPr>
        <a:xfrm>
          <a:off x="786797" y="310557"/>
          <a:ext cx="2625389" cy="2625389"/>
        </a:xfrm>
        <a:custGeom>
          <a:avLst/>
          <a:gdLst/>
          <a:ahLst/>
          <a:cxnLst/>
          <a:rect l="0" t="0" r="0" b="0"/>
          <a:pathLst>
            <a:path>
              <a:moveTo>
                <a:pt x="2341791" y="497754"/>
              </a:moveTo>
              <a:arcTo wR="1312694" hR="1312694" stAng="19297462" swAng="104735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41A1F26-86E8-45E5-817A-E89729318026}">
      <dsp:nvSpPr>
        <dsp:cNvPr id="0" name=""/>
        <dsp:cNvSpPr/>
      </dsp:nvSpPr>
      <dsp:spPr>
        <a:xfrm>
          <a:off x="2596132" y="1279016"/>
          <a:ext cx="1688622" cy="90052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100000"/>
            </a:lnSpc>
            <a:spcBef>
              <a:spcPct val="0"/>
            </a:spcBef>
            <a:spcAft>
              <a:spcPts val="0"/>
            </a:spcAft>
          </a:pPr>
          <a:r>
            <a:rPr lang="en-US" sz="1100" b="1" kern="1200" dirty="0">
              <a:latin typeface="Calibri" panose="020F0502020204030204" pitchFamily="34" charset="0"/>
              <a:cs typeface="Calibri" panose="020F0502020204030204" pitchFamily="34" charset="0"/>
            </a:rPr>
            <a:t>PLANNING:</a:t>
          </a:r>
        </a:p>
        <a:p>
          <a:pPr lvl="0" algn="ctr" defTabSz="488950">
            <a:lnSpc>
              <a:spcPct val="100000"/>
            </a:lnSpc>
            <a:spcBef>
              <a:spcPct val="0"/>
            </a:spcBef>
            <a:spcAft>
              <a:spcPct val="35000"/>
            </a:spcAft>
          </a:pPr>
          <a:r>
            <a:rPr lang="en-US" sz="1100" b="1" kern="1200" dirty="0">
              <a:latin typeface="Calibri" panose="020F0502020204030204" pitchFamily="34" charset="0"/>
              <a:cs typeface="Calibri" panose="020F0502020204030204" pitchFamily="34" charset="0"/>
            </a:rPr>
            <a:t>CREATE THE ENVIRONMENT AND ACTIVITIES</a:t>
          </a:r>
        </a:p>
      </dsp:txBody>
      <dsp:txXfrm>
        <a:off x="2640092" y="1322976"/>
        <a:ext cx="1600702" cy="812600"/>
      </dsp:txXfrm>
    </dsp:sp>
    <dsp:sp modelId="{A659D666-AAB6-4BE3-B0F1-A055D4074409}">
      <dsp:nvSpPr>
        <dsp:cNvPr id="0" name=""/>
        <dsp:cNvSpPr/>
      </dsp:nvSpPr>
      <dsp:spPr>
        <a:xfrm>
          <a:off x="799030" y="424061"/>
          <a:ext cx="2625389" cy="2625389"/>
        </a:xfrm>
        <a:custGeom>
          <a:avLst/>
          <a:gdLst/>
          <a:ahLst/>
          <a:cxnLst/>
          <a:rect l="0" t="0" r="0" b="0"/>
          <a:pathLst>
            <a:path>
              <a:moveTo>
                <a:pt x="2508871" y="1853368"/>
              </a:moveTo>
              <a:arcTo wR="1312694" hR="1312694" stAng="1459382" swAng="83932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A5CFACA-41AA-48B4-97BA-4E3FB037F5A9}">
      <dsp:nvSpPr>
        <dsp:cNvPr id="0" name=""/>
        <dsp:cNvSpPr/>
      </dsp:nvSpPr>
      <dsp:spPr>
        <a:xfrm>
          <a:off x="1358897" y="2551114"/>
          <a:ext cx="1714090" cy="872124"/>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100000"/>
            </a:lnSpc>
            <a:spcBef>
              <a:spcPct val="0"/>
            </a:spcBef>
            <a:spcAft>
              <a:spcPts val="0"/>
            </a:spcAft>
          </a:pPr>
          <a:r>
            <a:rPr lang="en-US" sz="1100" b="1" kern="1200" dirty="0">
              <a:latin typeface="Calibri" panose="020F0502020204030204" pitchFamily="34" charset="0"/>
              <a:cs typeface="Calibri" panose="020F0502020204030204" pitchFamily="34" charset="0"/>
            </a:rPr>
            <a:t>ASSESSMENT: WHAT DO THE STUDENTS KNOW AND ARE ABLE TO DO?</a:t>
          </a:r>
        </a:p>
      </dsp:txBody>
      <dsp:txXfrm>
        <a:off x="1401471" y="2593688"/>
        <a:ext cx="1628942" cy="786976"/>
      </dsp:txXfrm>
    </dsp:sp>
    <dsp:sp modelId="{5C729CB4-1458-4881-B557-655BB238C342}">
      <dsp:nvSpPr>
        <dsp:cNvPr id="0" name=""/>
        <dsp:cNvSpPr/>
      </dsp:nvSpPr>
      <dsp:spPr>
        <a:xfrm>
          <a:off x="961837" y="432567"/>
          <a:ext cx="2625389" cy="2625389"/>
        </a:xfrm>
        <a:custGeom>
          <a:avLst/>
          <a:gdLst/>
          <a:ahLst/>
          <a:cxnLst/>
          <a:rect l="0" t="0" r="0" b="0"/>
          <a:pathLst>
            <a:path>
              <a:moveTo>
                <a:pt x="313134" y="2163603"/>
              </a:moveTo>
              <a:arcTo wR="1312694" hR="1312694" stAng="8375568" swAng="98062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45C84C0-14CE-4859-BBF0-246A7417D31D}">
      <dsp:nvSpPr>
        <dsp:cNvPr id="0" name=""/>
        <dsp:cNvSpPr/>
      </dsp:nvSpPr>
      <dsp:spPr>
        <a:xfrm>
          <a:off x="82591" y="1292431"/>
          <a:ext cx="1720044" cy="873682"/>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100000"/>
            </a:lnSpc>
            <a:spcBef>
              <a:spcPct val="0"/>
            </a:spcBef>
            <a:spcAft>
              <a:spcPts val="0"/>
            </a:spcAft>
          </a:pPr>
          <a:r>
            <a:rPr lang="en-US" sz="1100" b="1" kern="1200" dirty="0">
              <a:latin typeface="Calibri" panose="020F0502020204030204" pitchFamily="34" charset="0"/>
              <a:cs typeface="Calibri" panose="020F0502020204030204" pitchFamily="34" charset="0"/>
            </a:rPr>
            <a:t>REFLECTION: WHAT ARE THE NEXT STEPS BASED ON INDIVIDUAL AND CLASS NEEDS?</a:t>
          </a:r>
        </a:p>
      </dsp:txBody>
      <dsp:txXfrm>
        <a:off x="125241" y="1335081"/>
        <a:ext cx="1634744" cy="788382"/>
      </dsp:txXfrm>
    </dsp:sp>
    <dsp:sp modelId="{E5941FFF-4759-4A2C-A60B-D0C9399773AF}">
      <dsp:nvSpPr>
        <dsp:cNvPr id="0" name=""/>
        <dsp:cNvSpPr/>
      </dsp:nvSpPr>
      <dsp:spPr>
        <a:xfrm>
          <a:off x="970157" y="311610"/>
          <a:ext cx="2625389" cy="2625389"/>
        </a:xfrm>
        <a:custGeom>
          <a:avLst/>
          <a:gdLst/>
          <a:ahLst/>
          <a:cxnLst/>
          <a:rect l="0" t="0" r="0" b="0"/>
          <a:pathLst>
            <a:path>
              <a:moveTo>
                <a:pt x="88930" y="837753"/>
              </a:moveTo>
              <a:arcTo wR="1312694" hR="1312694" stAng="12072670" swAng="121002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 name="Google Shape;3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
        <p:nvSpPr>
          <p:cNvPr id="34" name="Google Shape;3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3852115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10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extLst>
      <p:ext uri="{BB962C8B-B14F-4D97-AF65-F5344CB8AC3E}">
        <p14:creationId xmlns:p14="http://schemas.microsoft.com/office/powerpoint/2010/main" val="3399502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extLst>
      <p:ext uri="{BB962C8B-B14F-4D97-AF65-F5344CB8AC3E}">
        <p14:creationId xmlns:p14="http://schemas.microsoft.com/office/powerpoint/2010/main" val="3563068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773020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extLst>
      <p:ext uri="{BB962C8B-B14F-4D97-AF65-F5344CB8AC3E}">
        <p14:creationId xmlns:p14="http://schemas.microsoft.com/office/powerpoint/2010/main" val="3074399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extLst>
      <p:ext uri="{BB962C8B-B14F-4D97-AF65-F5344CB8AC3E}">
        <p14:creationId xmlns:p14="http://schemas.microsoft.com/office/powerpoint/2010/main" val="412876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900" b="0" i="0" u="none" strike="noStrike" cap="none" dirty="0">
                <a:solidFill>
                  <a:schemeClr val="dk1"/>
                </a:solidFill>
                <a:effectLst/>
                <a:latin typeface="Calibri"/>
                <a:ea typeface="Calibri"/>
                <a:cs typeface="Calibri"/>
                <a:sym typeface="Calibri"/>
              </a:rPr>
              <a:t>Stock photo ID:475663916</a:t>
            </a:r>
            <a:endParaRPr dirty="0"/>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extLst>
      <p:ext uri="{BB962C8B-B14F-4D97-AF65-F5344CB8AC3E}">
        <p14:creationId xmlns:p14="http://schemas.microsoft.com/office/powerpoint/2010/main" val="2886659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1903530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extLst>
      <p:ext uri="{BB962C8B-B14F-4D97-AF65-F5344CB8AC3E}">
        <p14:creationId xmlns:p14="http://schemas.microsoft.com/office/powerpoint/2010/main" val="68648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extLst>
      <p:ext uri="{BB962C8B-B14F-4D97-AF65-F5344CB8AC3E}">
        <p14:creationId xmlns:p14="http://schemas.microsoft.com/office/powerpoint/2010/main" val="293080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extLst>
      <p:ext uri="{BB962C8B-B14F-4D97-AF65-F5344CB8AC3E}">
        <p14:creationId xmlns:p14="http://schemas.microsoft.com/office/powerpoint/2010/main" val="4195553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extLst>
      <p:ext uri="{BB962C8B-B14F-4D97-AF65-F5344CB8AC3E}">
        <p14:creationId xmlns:p14="http://schemas.microsoft.com/office/powerpoint/2010/main" val="393884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extLst>
      <p:ext uri="{BB962C8B-B14F-4D97-AF65-F5344CB8AC3E}">
        <p14:creationId xmlns:p14="http://schemas.microsoft.com/office/powerpoint/2010/main" val="2119549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extLst>
      <p:ext uri="{BB962C8B-B14F-4D97-AF65-F5344CB8AC3E}">
        <p14:creationId xmlns:p14="http://schemas.microsoft.com/office/powerpoint/2010/main" val="2201834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extLst>
      <p:ext uri="{BB962C8B-B14F-4D97-AF65-F5344CB8AC3E}">
        <p14:creationId xmlns:p14="http://schemas.microsoft.com/office/powerpoint/2010/main" val="3081343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extLst>
      <p:ext uri="{BB962C8B-B14F-4D97-AF65-F5344CB8AC3E}">
        <p14:creationId xmlns:p14="http://schemas.microsoft.com/office/powerpoint/2010/main" val="2610945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5121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extLst>
      <p:ext uri="{BB962C8B-B14F-4D97-AF65-F5344CB8AC3E}">
        <p14:creationId xmlns:p14="http://schemas.microsoft.com/office/powerpoint/2010/main" val="977477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extLst>
      <p:ext uri="{BB962C8B-B14F-4D97-AF65-F5344CB8AC3E}">
        <p14:creationId xmlns:p14="http://schemas.microsoft.com/office/powerpoint/2010/main" val="985620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703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extLst>
      <p:ext uri="{BB962C8B-B14F-4D97-AF65-F5344CB8AC3E}">
        <p14:creationId xmlns:p14="http://schemas.microsoft.com/office/powerpoint/2010/main" val="3473859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extLst>
      <p:ext uri="{BB962C8B-B14F-4D97-AF65-F5344CB8AC3E}">
        <p14:creationId xmlns:p14="http://schemas.microsoft.com/office/powerpoint/2010/main" val="2810167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831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extLst>
      <p:ext uri="{BB962C8B-B14F-4D97-AF65-F5344CB8AC3E}">
        <p14:creationId xmlns:p14="http://schemas.microsoft.com/office/powerpoint/2010/main" val="4100575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extLst>
      <p:ext uri="{BB962C8B-B14F-4D97-AF65-F5344CB8AC3E}">
        <p14:creationId xmlns:p14="http://schemas.microsoft.com/office/powerpoint/2010/main" val="1382940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4386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extLst>
      <p:ext uri="{BB962C8B-B14F-4D97-AF65-F5344CB8AC3E}">
        <p14:creationId xmlns:p14="http://schemas.microsoft.com/office/powerpoint/2010/main" val="752668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extLst>
      <p:ext uri="{BB962C8B-B14F-4D97-AF65-F5344CB8AC3E}">
        <p14:creationId xmlns:p14="http://schemas.microsoft.com/office/powerpoint/2010/main" val="2636980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extLst>
      <p:ext uri="{BB962C8B-B14F-4D97-AF65-F5344CB8AC3E}">
        <p14:creationId xmlns:p14="http://schemas.microsoft.com/office/powerpoint/2010/main" val="267586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50</a:t>
            </a:fld>
            <a:endParaRPr/>
          </a:p>
        </p:txBody>
      </p:sp>
    </p:spTree>
    <p:extLst>
      <p:ext uri="{BB962C8B-B14F-4D97-AF65-F5344CB8AC3E}">
        <p14:creationId xmlns:p14="http://schemas.microsoft.com/office/powerpoint/2010/main" val="2961915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0051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extLst>
      <p:ext uri="{BB962C8B-B14F-4D97-AF65-F5344CB8AC3E}">
        <p14:creationId xmlns:p14="http://schemas.microsoft.com/office/powerpoint/2010/main" val="91599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826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53</a:t>
            </a:fld>
            <a:endParaRPr/>
          </a:p>
        </p:txBody>
      </p:sp>
    </p:spTree>
    <p:extLst>
      <p:ext uri="{BB962C8B-B14F-4D97-AF65-F5344CB8AC3E}">
        <p14:creationId xmlns:p14="http://schemas.microsoft.com/office/powerpoint/2010/main" val="3280478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extLst>
      <p:ext uri="{BB962C8B-B14F-4D97-AF65-F5344CB8AC3E}">
        <p14:creationId xmlns:p14="http://schemas.microsoft.com/office/powerpoint/2010/main" val="604810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extLst>
      <p:ext uri="{BB962C8B-B14F-4D97-AF65-F5344CB8AC3E}">
        <p14:creationId xmlns:p14="http://schemas.microsoft.com/office/powerpoint/2010/main" val="1742733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extLst>
      <p:ext uri="{BB962C8B-B14F-4D97-AF65-F5344CB8AC3E}">
        <p14:creationId xmlns:p14="http://schemas.microsoft.com/office/powerpoint/2010/main" val="31246853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extLst>
      <p:ext uri="{BB962C8B-B14F-4D97-AF65-F5344CB8AC3E}">
        <p14:creationId xmlns:p14="http://schemas.microsoft.com/office/powerpoint/2010/main" val="1386761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58</a:t>
            </a:fld>
            <a:endParaRPr/>
          </a:p>
        </p:txBody>
      </p:sp>
    </p:spTree>
    <p:extLst>
      <p:ext uri="{BB962C8B-B14F-4D97-AF65-F5344CB8AC3E}">
        <p14:creationId xmlns:p14="http://schemas.microsoft.com/office/powerpoint/2010/main" val="4960145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59</a:t>
            </a:fld>
            <a:endParaRPr/>
          </a:p>
        </p:txBody>
      </p:sp>
    </p:spTree>
    <p:extLst>
      <p:ext uri="{BB962C8B-B14F-4D97-AF65-F5344CB8AC3E}">
        <p14:creationId xmlns:p14="http://schemas.microsoft.com/office/powerpoint/2010/main" val="1569277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489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extLst>
      <p:ext uri="{BB962C8B-B14F-4D97-AF65-F5344CB8AC3E}">
        <p14:creationId xmlns:p14="http://schemas.microsoft.com/office/powerpoint/2010/main" val="2543729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61</a:t>
            </a:fld>
            <a:endParaRPr/>
          </a:p>
        </p:txBody>
      </p:sp>
    </p:spTree>
    <p:extLst>
      <p:ext uri="{BB962C8B-B14F-4D97-AF65-F5344CB8AC3E}">
        <p14:creationId xmlns:p14="http://schemas.microsoft.com/office/powerpoint/2010/main" val="34186493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62</a:t>
            </a:fld>
            <a:endParaRPr/>
          </a:p>
        </p:txBody>
      </p:sp>
    </p:spTree>
    <p:extLst>
      <p:ext uri="{BB962C8B-B14F-4D97-AF65-F5344CB8AC3E}">
        <p14:creationId xmlns:p14="http://schemas.microsoft.com/office/powerpoint/2010/main" val="22578637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63</a:t>
            </a:fld>
            <a:endParaRPr/>
          </a:p>
        </p:txBody>
      </p:sp>
    </p:spTree>
    <p:extLst>
      <p:ext uri="{BB962C8B-B14F-4D97-AF65-F5344CB8AC3E}">
        <p14:creationId xmlns:p14="http://schemas.microsoft.com/office/powerpoint/2010/main" val="12142998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extLst>
      <p:ext uri="{BB962C8B-B14F-4D97-AF65-F5344CB8AC3E}">
        <p14:creationId xmlns:p14="http://schemas.microsoft.com/office/powerpoint/2010/main" val="3741778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65</a:t>
            </a:fld>
            <a:endParaRPr/>
          </a:p>
        </p:txBody>
      </p:sp>
    </p:spTree>
    <p:extLst>
      <p:ext uri="{BB962C8B-B14F-4D97-AF65-F5344CB8AC3E}">
        <p14:creationId xmlns:p14="http://schemas.microsoft.com/office/powerpoint/2010/main" val="751519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66</a:t>
            </a:fld>
            <a:endParaRPr/>
          </a:p>
        </p:txBody>
      </p:sp>
    </p:spTree>
    <p:extLst>
      <p:ext uri="{BB962C8B-B14F-4D97-AF65-F5344CB8AC3E}">
        <p14:creationId xmlns:p14="http://schemas.microsoft.com/office/powerpoint/2010/main" val="2562799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67</a:t>
            </a:fld>
            <a:endParaRPr/>
          </a:p>
        </p:txBody>
      </p:sp>
    </p:spTree>
    <p:extLst>
      <p:ext uri="{BB962C8B-B14F-4D97-AF65-F5344CB8AC3E}">
        <p14:creationId xmlns:p14="http://schemas.microsoft.com/office/powerpoint/2010/main" val="35174657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68</a:t>
            </a:fld>
            <a:endParaRPr/>
          </a:p>
        </p:txBody>
      </p:sp>
    </p:spTree>
    <p:extLst>
      <p:ext uri="{BB962C8B-B14F-4D97-AF65-F5344CB8AC3E}">
        <p14:creationId xmlns:p14="http://schemas.microsoft.com/office/powerpoint/2010/main" val="40408581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69</a:t>
            </a:fld>
            <a:endParaRPr/>
          </a:p>
        </p:txBody>
      </p:sp>
    </p:spTree>
    <p:extLst>
      <p:ext uri="{BB962C8B-B14F-4D97-AF65-F5344CB8AC3E}">
        <p14:creationId xmlns:p14="http://schemas.microsoft.com/office/powerpoint/2010/main" val="3446626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70</a:t>
            </a:fld>
            <a:endParaRPr/>
          </a:p>
        </p:txBody>
      </p:sp>
    </p:spTree>
    <p:extLst>
      <p:ext uri="{BB962C8B-B14F-4D97-AF65-F5344CB8AC3E}">
        <p14:creationId xmlns:p14="http://schemas.microsoft.com/office/powerpoint/2010/main" val="38429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688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71</a:t>
            </a:fld>
            <a:endParaRPr/>
          </a:p>
        </p:txBody>
      </p:sp>
    </p:spTree>
    <p:extLst>
      <p:ext uri="{BB962C8B-B14F-4D97-AF65-F5344CB8AC3E}">
        <p14:creationId xmlns:p14="http://schemas.microsoft.com/office/powerpoint/2010/main" val="29160507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72</a:t>
            </a:fld>
            <a:endParaRPr/>
          </a:p>
        </p:txBody>
      </p:sp>
    </p:spTree>
    <p:extLst>
      <p:ext uri="{BB962C8B-B14F-4D97-AF65-F5344CB8AC3E}">
        <p14:creationId xmlns:p14="http://schemas.microsoft.com/office/powerpoint/2010/main" val="23255604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73</a:t>
            </a:fld>
            <a:endParaRPr/>
          </a:p>
        </p:txBody>
      </p:sp>
    </p:spTree>
    <p:extLst>
      <p:ext uri="{BB962C8B-B14F-4D97-AF65-F5344CB8AC3E}">
        <p14:creationId xmlns:p14="http://schemas.microsoft.com/office/powerpoint/2010/main" val="36368798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74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6" name="Google Shape;38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77</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b="0" dirty="0"/>
          </a:p>
        </p:txBody>
      </p:sp>
      <p:sp>
        <p:nvSpPr>
          <p:cNvPr id="88" name="Shape 8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a:p>
        </p:txBody>
      </p:sp>
      <p:sp>
        <p:nvSpPr>
          <p:cNvPr id="444" name="Google Shape;444;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4011587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extLst>
      <p:ext uri="{BB962C8B-B14F-4D97-AF65-F5344CB8AC3E}">
        <p14:creationId xmlns:p14="http://schemas.microsoft.com/office/powerpoint/2010/main" val="69627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305917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Google Shape;11;p58"/>
          <p:cNvPicPr preferRelativeResize="0"/>
          <p:nvPr/>
        </p:nvPicPr>
        <p:blipFill rotWithShape="1">
          <a:blip r:embed="rId2">
            <a:alphaModFix/>
          </a:blip>
          <a:srcRect/>
          <a:stretch/>
        </p:blipFill>
        <p:spPr>
          <a:xfrm>
            <a:off x="24" y="0"/>
            <a:ext cx="9143952" cy="5143473"/>
          </a:xfrm>
          <a:prstGeom prst="rect">
            <a:avLst/>
          </a:prstGeom>
          <a:noFill/>
          <a:ln>
            <a:noFill/>
          </a:ln>
        </p:spPr>
      </p:pic>
      <p:sp>
        <p:nvSpPr>
          <p:cNvPr id="12" name="Google Shape;12;p58"/>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13"/>
        <p:cNvGrpSpPr/>
        <p:nvPr/>
      </p:nvGrpSpPr>
      <p:grpSpPr>
        <a:xfrm>
          <a:off x="0" y="0"/>
          <a:ext cx="0" cy="0"/>
          <a:chOff x="0" y="0"/>
          <a:chExt cx="0" cy="0"/>
        </a:xfrm>
      </p:grpSpPr>
      <p:pic>
        <p:nvPicPr>
          <p:cNvPr id="14" name="Google Shape;14;p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 name="Google Shape;15;p59"/>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5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pic>
        <p:nvPicPr>
          <p:cNvPr id="18" name="Google Shape;18;p6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0" name="Google Shape;20;p60"/>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1" name="Google Shape;21;p60"/>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2"/>
        <p:cNvGrpSpPr/>
        <p:nvPr/>
      </p:nvGrpSpPr>
      <p:grpSpPr>
        <a:xfrm>
          <a:off x="0" y="0"/>
          <a:ext cx="0" cy="0"/>
          <a:chOff x="0" y="0"/>
          <a:chExt cx="0" cy="0"/>
        </a:xfrm>
      </p:grpSpPr>
      <p:pic>
        <p:nvPicPr>
          <p:cNvPr id="23" name="Google Shape;23;p6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 name="Google Shape;24;p61"/>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5" name="Google Shape;25;p61"/>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61"/>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 Picture v1">
  <p:cSld name="Section Title + Picture v1">
    <p:spTree>
      <p:nvGrpSpPr>
        <p:cNvPr id="1" name="Shape 18"/>
        <p:cNvGrpSpPr/>
        <p:nvPr/>
      </p:nvGrpSpPr>
      <p:grpSpPr>
        <a:xfrm>
          <a:off x="0" y="0"/>
          <a:ext cx="0" cy="0"/>
          <a:chOff x="0" y="0"/>
          <a:chExt cx="0" cy="0"/>
        </a:xfrm>
      </p:grpSpPr>
      <p:pic>
        <p:nvPicPr>
          <p:cNvPr id="19" name="Shape 19"/>
          <p:cNvPicPr preferRelativeResize="0"/>
          <p:nvPr/>
        </p:nvPicPr>
        <p:blipFill>
          <a:blip r:embed="rId2"/>
          <a:stretch>
            <a:fillRect/>
          </a:stretch>
        </p:blipFill>
        <p:spPr>
          <a:xfrm>
            <a:off x="0" y="0"/>
            <a:ext cx="9144000" cy="5143500"/>
          </a:xfrm>
          <a:prstGeom prst="rect">
            <a:avLst/>
          </a:prstGeom>
          <a:noFill/>
          <a:ln>
            <a:noFill/>
          </a:ln>
        </p:spPr>
      </p:pic>
      <p:sp>
        <p:nvSpPr>
          <p:cNvPr id="20" name="Shape 2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sz="2800">
                <a:solidFill>
                  <a:srgbClr val="434343"/>
                </a:solidFill>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21" name="Shape 2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3378870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1"/>
          <p:cNvSpPr txBox="1">
            <a:spLocks noGrp="1"/>
          </p:cNvSpPr>
          <p:nvPr>
            <p:ph type="title"/>
          </p:nvPr>
        </p:nvSpPr>
        <p:spPr>
          <a:xfrm>
            <a:off x="3410400" y="1941838"/>
            <a:ext cx="5733600" cy="2032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dirty="0"/>
              <a:t>A Class Act! Set the Stage!</a:t>
            </a:r>
            <a:endParaRPr b="1" dirty="0"/>
          </a:p>
        </p:txBody>
      </p:sp>
      <p:grpSp>
        <p:nvGrpSpPr>
          <p:cNvPr id="2" name="Group 1">
            <a:extLst>
              <a:ext uri="{FF2B5EF4-FFF2-40B4-BE49-F238E27FC236}">
                <a16:creationId xmlns:a16="http://schemas.microsoft.com/office/drawing/2014/main" id="{A45E31AD-4B38-4EA9-BE35-1CBFCB314E46}"/>
              </a:ext>
            </a:extLst>
          </p:cNvPr>
          <p:cNvGrpSpPr/>
          <p:nvPr/>
        </p:nvGrpSpPr>
        <p:grpSpPr>
          <a:xfrm>
            <a:off x="5476025" y="4410828"/>
            <a:ext cx="1579245" cy="684530"/>
            <a:chOff x="5476025" y="4410828"/>
            <a:chExt cx="1579245" cy="684530"/>
          </a:xfrm>
        </p:grpSpPr>
        <p:sp>
          <p:nvSpPr>
            <p:cNvPr id="5" name="TextBox 4">
              <a:extLst>
                <a:ext uri="{FF2B5EF4-FFF2-40B4-BE49-F238E27FC236}">
                  <a16:creationId xmlns:a16="http://schemas.microsoft.com/office/drawing/2014/main" id="{3F1DDE16-486B-4366-8951-4C170BDEE304}"/>
                </a:ext>
              </a:extLst>
            </p:cNvPr>
            <p:cNvSpPr txBox="1"/>
            <p:nvPr/>
          </p:nvSpPr>
          <p:spPr>
            <a:xfrm>
              <a:off x="5992915" y="4441943"/>
              <a:ext cx="1062355" cy="435610"/>
            </a:xfrm>
            <a:prstGeom prst="rect">
              <a:avLst/>
            </a:prstGeom>
            <a:noFill/>
          </p:spPr>
          <p:txBody>
            <a:bodyPr wrap="square" rtlCol="0">
              <a:noAutofit/>
            </a:bodyPr>
            <a:lstStyle/>
            <a:p>
              <a:pPr marL="0" marR="0" algn="ctr">
                <a:lnSpc>
                  <a:spcPct val="107000"/>
                </a:lnSpc>
                <a:spcBef>
                  <a:spcPts val="0"/>
                </a:spcBef>
                <a:spcAft>
                  <a:spcPts val="0"/>
                </a:spcAft>
              </a:pPr>
              <a:r>
                <a:rPr lang="en-US" sz="1600" b="1" kern="500" dirty="0">
                  <a:solidFill>
                    <a:srgbClr val="254061"/>
                  </a:solidFill>
                  <a:effectLst/>
                  <a:latin typeface="Gabriola" panose="04040605051002020D02" pitchFamily="82" charset="0"/>
                  <a:ea typeface="Cambria Math" panose="02040503050406030204" pitchFamily="18" charset="0"/>
                  <a:cs typeface="Times New Roman" panose="02020603050405020304" pitchFamily="18" charset="0"/>
                </a:rPr>
                <a:t>Centsible</a:t>
              </a:r>
              <a:r>
                <a:rPr lang="en-US" sz="1500" b="1" kern="500" dirty="0">
                  <a:solidFill>
                    <a:srgbClr val="254061"/>
                  </a:solidFill>
                  <a:effectLst/>
                  <a:latin typeface="Gabriola" panose="04040605051002020D02" pitchFamily="82" charset="0"/>
                  <a:ea typeface="Cambria Math" panose="020405030504060302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pic>
          <p:nvPicPr>
            <p:cNvPr id="6" name="Picture 5" descr="C:\Users\Penny Black\Pictures\one-cent-1495579972OB5.jpg">
              <a:extLst>
                <a:ext uri="{FF2B5EF4-FFF2-40B4-BE49-F238E27FC236}">
                  <a16:creationId xmlns:a16="http://schemas.microsoft.com/office/drawing/2014/main" id="{3163EE4D-0296-4151-92A6-98638712989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35410" y="4491473"/>
              <a:ext cx="457200" cy="474980"/>
            </a:xfrm>
            <a:prstGeom prst="rect">
              <a:avLst/>
            </a:prstGeom>
            <a:noFill/>
            <a:ln>
              <a:noFill/>
            </a:ln>
          </p:spPr>
        </p:pic>
        <p:sp>
          <p:nvSpPr>
            <p:cNvPr id="7" name="Rectangle 6">
              <a:extLst>
                <a:ext uri="{FF2B5EF4-FFF2-40B4-BE49-F238E27FC236}">
                  <a16:creationId xmlns:a16="http://schemas.microsoft.com/office/drawing/2014/main" id="{2598A4DA-65BE-4772-9233-B803157EEE09}"/>
                </a:ext>
              </a:extLst>
            </p:cNvPr>
            <p:cNvSpPr/>
            <p:nvPr/>
          </p:nvSpPr>
          <p:spPr>
            <a:xfrm>
              <a:off x="5476025" y="4410828"/>
              <a:ext cx="1541145" cy="640715"/>
            </a:xfrm>
            <a:prstGeom prst="rect">
              <a:avLst/>
            </a:prstGeom>
            <a:no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E6E6E6"/>
                </a:solidFill>
              </a:endParaRPr>
            </a:p>
          </p:txBody>
        </p:sp>
        <p:sp>
          <p:nvSpPr>
            <p:cNvPr id="8" name="TextBox 4">
              <a:extLst>
                <a:ext uri="{FF2B5EF4-FFF2-40B4-BE49-F238E27FC236}">
                  <a16:creationId xmlns:a16="http://schemas.microsoft.com/office/drawing/2014/main" id="{D66D880A-F998-40FB-B5D7-E54E931A2A54}"/>
                </a:ext>
              </a:extLst>
            </p:cNvPr>
            <p:cNvSpPr txBox="1"/>
            <p:nvPr/>
          </p:nvSpPr>
          <p:spPr>
            <a:xfrm>
              <a:off x="5992915" y="4659748"/>
              <a:ext cx="1062355" cy="435610"/>
            </a:xfrm>
            <a:prstGeom prst="rect">
              <a:avLst/>
            </a:prstGeom>
            <a:noFill/>
          </p:spPr>
          <p:txBody>
            <a:bodyPr wrap="square" rtlCol="0">
              <a:noAutofit/>
            </a:bodyPr>
            <a:lstStyle/>
            <a:p>
              <a:pPr marL="0" marR="0" algn="ctr">
                <a:lnSpc>
                  <a:spcPct val="107000"/>
                </a:lnSpc>
                <a:spcBef>
                  <a:spcPts val="0"/>
                </a:spcBef>
                <a:spcAft>
                  <a:spcPts val="0"/>
                </a:spcAft>
              </a:pPr>
              <a:r>
                <a:rPr lang="en-US" sz="1400" b="1" kern="500" dirty="0">
                  <a:solidFill>
                    <a:srgbClr val="254061"/>
                  </a:solidFill>
                  <a:effectLst/>
                  <a:latin typeface="Gabriola" panose="04040605051002020D02" pitchFamily="82" charset="0"/>
                  <a:ea typeface="Cambria Math" panose="02040503050406030204" pitchFamily="18" charset="0"/>
                  <a:cs typeface="Times New Roman" panose="02020603050405020304" pitchFamily="18" charset="0"/>
                </a:rPr>
                <a:t>LLC</a:t>
              </a:r>
              <a:r>
                <a:rPr lang="en-US" sz="1500" b="1" kern="500" dirty="0">
                  <a:solidFill>
                    <a:srgbClr val="254061"/>
                  </a:solidFill>
                  <a:effectLst/>
                  <a:latin typeface="Gabriola" panose="04040605051002020D02" pitchFamily="82" charset="0"/>
                  <a:ea typeface="Cambria Math" panose="020405030504060302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ACTIVITY INSTRUCTIONS</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a:xfrm>
            <a:off x="152400" y="1143000"/>
            <a:ext cx="4419600" cy="3543300"/>
          </a:xfrm>
        </p:spPr>
        <p:txBody>
          <a:bodyPr/>
          <a:lstStyle/>
          <a:p>
            <a:pPr marL="228600" lvl="0" indent="-228600">
              <a:lnSpc>
                <a:spcPct val="100000"/>
              </a:lnSpc>
              <a:spcBef>
                <a:spcPts val="600"/>
              </a:spcBef>
              <a:buClr>
                <a:srgbClr val="434343"/>
              </a:buClr>
              <a:buSzPct val="100000"/>
            </a:pPr>
            <a:r>
              <a:rPr lang="en-US" sz="2000" dirty="0"/>
              <a:t>Using the chart paper that is divided as shown here, select one section (not the circle) in which to write</a:t>
            </a:r>
          </a:p>
          <a:p>
            <a:pPr marL="228600" lvl="0" indent="-228600">
              <a:lnSpc>
                <a:spcPct val="100000"/>
              </a:lnSpc>
              <a:spcBef>
                <a:spcPts val="600"/>
              </a:spcBef>
              <a:buClr>
                <a:srgbClr val="434343"/>
              </a:buClr>
              <a:buSzPct val="100000"/>
            </a:pPr>
            <a:r>
              <a:rPr lang="en-US" sz="2000" dirty="0"/>
              <a:t>Individually, list all the aspects or characteristics that create this feeling of enjoyment in your “Happy Place”</a:t>
            </a:r>
          </a:p>
          <a:p>
            <a:pPr marL="0" lvl="0" indent="0" algn="ctr">
              <a:lnSpc>
                <a:spcPct val="100000"/>
              </a:lnSpc>
              <a:spcBef>
                <a:spcPts val="600"/>
              </a:spcBef>
              <a:buSzPct val="100000"/>
              <a:buNone/>
            </a:pPr>
            <a:endParaRPr lang="en-US" dirty="0"/>
          </a:p>
          <a:p>
            <a:pPr marL="228600" indent="-228600">
              <a:lnSpc>
                <a:spcPct val="100000"/>
              </a:lnSpc>
              <a:spcBef>
                <a:spcPts val="600"/>
              </a:spcBef>
            </a:pPr>
            <a:endParaRPr lang="en-US" dirty="0"/>
          </a:p>
        </p:txBody>
      </p:sp>
      <p:grpSp>
        <p:nvGrpSpPr>
          <p:cNvPr id="4" name="Group 3">
            <a:extLst>
              <a:ext uri="{FF2B5EF4-FFF2-40B4-BE49-F238E27FC236}">
                <a16:creationId xmlns:a16="http://schemas.microsoft.com/office/drawing/2014/main" id="{6060A200-3D3F-43EB-8991-A701686E967A}"/>
              </a:ext>
            </a:extLst>
          </p:cNvPr>
          <p:cNvGrpSpPr/>
          <p:nvPr/>
        </p:nvGrpSpPr>
        <p:grpSpPr>
          <a:xfrm>
            <a:off x="5348253" y="1419188"/>
            <a:ext cx="2976472" cy="2990924"/>
            <a:chOff x="5438308" y="1362671"/>
            <a:chExt cx="2419350" cy="2431097"/>
          </a:xfrm>
        </p:grpSpPr>
        <p:sp>
          <p:nvSpPr>
            <p:cNvPr id="5" name="Rectangle 4">
              <a:extLst>
                <a:ext uri="{FF2B5EF4-FFF2-40B4-BE49-F238E27FC236}">
                  <a16:creationId xmlns:a16="http://schemas.microsoft.com/office/drawing/2014/main" id="{B3748841-F2A7-4CC4-9EC9-C558A423AC39}"/>
                </a:ext>
              </a:extLst>
            </p:cNvPr>
            <p:cNvSpPr/>
            <p:nvPr/>
          </p:nvSpPr>
          <p:spPr>
            <a:xfrm>
              <a:off x="5438308" y="1362671"/>
              <a:ext cx="2419350" cy="2418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 name="Straight Connector 5">
              <a:extLst>
                <a:ext uri="{FF2B5EF4-FFF2-40B4-BE49-F238E27FC236}">
                  <a16:creationId xmlns:a16="http://schemas.microsoft.com/office/drawing/2014/main" id="{A12C0BC4-0703-4979-AE9B-916650097F03}"/>
                </a:ext>
              </a:extLst>
            </p:cNvPr>
            <p:cNvCxnSpPr>
              <a:cxnSpLocks/>
            </p:cNvCxnSpPr>
            <p:nvPr/>
          </p:nvCxnSpPr>
          <p:spPr>
            <a:xfrm flipV="1">
              <a:off x="5444889" y="1375612"/>
              <a:ext cx="2412769" cy="2418156"/>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17446328-9FE2-4B92-BAC9-C6A5B7942BE9}"/>
                </a:ext>
              </a:extLst>
            </p:cNvPr>
            <p:cNvCxnSpPr>
              <a:cxnSpLocks/>
            </p:cNvCxnSpPr>
            <p:nvPr/>
          </p:nvCxnSpPr>
          <p:spPr>
            <a:xfrm flipH="1" flipV="1">
              <a:off x="5438308" y="1362671"/>
              <a:ext cx="2418158" cy="241815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8" name="Oval 7">
              <a:extLst>
                <a:ext uri="{FF2B5EF4-FFF2-40B4-BE49-F238E27FC236}">
                  <a16:creationId xmlns:a16="http://schemas.microsoft.com/office/drawing/2014/main" id="{F9912987-B875-44C2-B62C-F8DEA10DD526}"/>
                </a:ext>
              </a:extLst>
            </p:cNvPr>
            <p:cNvSpPr/>
            <p:nvPr/>
          </p:nvSpPr>
          <p:spPr>
            <a:xfrm>
              <a:off x="6190187" y="2124671"/>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781757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ACTIVITY INSTRUCTIONS</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a:xfrm>
            <a:off x="152400" y="1143000"/>
            <a:ext cx="4419600" cy="3543300"/>
          </a:xfrm>
        </p:spPr>
        <p:txBody>
          <a:bodyPr/>
          <a:lstStyle/>
          <a:p>
            <a:pPr marL="228600" lvl="0" indent="-228600">
              <a:lnSpc>
                <a:spcPct val="100000"/>
              </a:lnSpc>
              <a:spcBef>
                <a:spcPts val="600"/>
              </a:spcBef>
              <a:buClr>
                <a:srgbClr val="434343"/>
              </a:buClr>
              <a:buSzPct val="100000"/>
            </a:pPr>
            <a:r>
              <a:rPr lang="en-US" sz="2000" dirty="0"/>
              <a:t>Come to a consensus on the characteristics you all agree upon being necessary to create a “Happy Place”</a:t>
            </a:r>
          </a:p>
          <a:p>
            <a:pPr marL="228600" lvl="0" indent="-228600">
              <a:lnSpc>
                <a:spcPct val="100000"/>
              </a:lnSpc>
              <a:spcBef>
                <a:spcPts val="600"/>
              </a:spcBef>
              <a:buClr>
                <a:srgbClr val="434343"/>
              </a:buClr>
              <a:buSzPct val="100000"/>
            </a:pPr>
            <a:r>
              <a:rPr lang="en-US" sz="2000" dirty="0"/>
              <a:t>Write these in the center circle of the chart</a:t>
            </a:r>
          </a:p>
          <a:p>
            <a:pPr marL="0" lvl="0" indent="0" algn="ctr">
              <a:lnSpc>
                <a:spcPct val="100000"/>
              </a:lnSpc>
              <a:spcBef>
                <a:spcPts val="600"/>
              </a:spcBef>
              <a:buSzPct val="100000"/>
              <a:buNone/>
            </a:pPr>
            <a:endParaRPr lang="en-US" dirty="0"/>
          </a:p>
          <a:p>
            <a:pPr marL="228600" indent="-228600">
              <a:lnSpc>
                <a:spcPct val="100000"/>
              </a:lnSpc>
              <a:spcBef>
                <a:spcPts val="600"/>
              </a:spcBef>
            </a:pPr>
            <a:endParaRPr lang="en-US" dirty="0"/>
          </a:p>
        </p:txBody>
      </p:sp>
      <p:grpSp>
        <p:nvGrpSpPr>
          <p:cNvPr id="4" name="Group 3">
            <a:extLst>
              <a:ext uri="{FF2B5EF4-FFF2-40B4-BE49-F238E27FC236}">
                <a16:creationId xmlns:a16="http://schemas.microsoft.com/office/drawing/2014/main" id="{6060A200-3D3F-43EB-8991-A701686E967A}"/>
              </a:ext>
            </a:extLst>
          </p:cNvPr>
          <p:cNvGrpSpPr/>
          <p:nvPr/>
        </p:nvGrpSpPr>
        <p:grpSpPr>
          <a:xfrm>
            <a:off x="5348253" y="1419188"/>
            <a:ext cx="2976472" cy="2990924"/>
            <a:chOff x="5438308" y="1362671"/>
            <a:chExt cx="2419350" cy="2431097"/>
          </a:xfrm>
        </p:grpSpPr>
        <p:sp>
          <p:nvSpPr>
            <p:cNvPr id="5" name="Rectangle 4">
              <a:extLst>
                <a:ext uri="{FF2B5EF4-FFF2-40B4-BE49-F238E27FC236}">
                  <a16:creationId xmlns:a16="http://schemas.microsoft.com/office/drawing/2014/main" id="{B3748841-F2A7-4CC4-9EC9-C558A423AC39}"/>
                </a:ext>
              </a:extLst>
            </p:cNvPr>
            <p:cNvSpPr/>
            <p:nvPr/>
          </p:nvSpPr>
          <p:spPr>
            <a:xfrm>
              <a:off x="5438308" y="1362671"/>
              <a:ext cx="2419350" cy="2418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 name="Straight Connector 5">
              <a:extLst>
                <a:ext uri="{FF2B5EF4-FFF2-40B4-BE49-F238E27FC236}">
                  <a16:creationId xmlns:a16="http://schemas.microsoft.com/office/drawing/2014/main" id="{A12C0BC4-0703-4979-AE9B-916650097F03}"/>
                </a:ext>
              </a:extLst>
            </p:cNvPr>
            <p:cNvCxnSpPr>
              <a:cxnSpLocks/>
            </p:cNvCxnSpPr>
            <p:nvPr/>
          </p:nvCxnSpPr>
          <p:spPr>
            <a:xfrm flipV="1">
              <a:off x="5444889" y="1375612"/>
              <a:ext cx="2412769" cy="2418156"/>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17446328-9FE2-4B92-BAC9-C6A5B7942BE9}"/>
                </a:ext>
              </a:extLst>
            </p:cNvPr>
            <p:cNvCxnSpPr>
              <a:cxnSpLocks/>
            </p:cNvCxnSpPr>
            <p:nvPr/>
          </p:nvCxnSpPr>
          <p:spPr>
            <a:xfrm flipH="1" flipV="1">
              <a:off x="5438308" y="1362671"/>
              <a:ext cx="2418158" cy="241815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8" name="Oval 7">
              <a:extLst>
                <a:ext uri="{FF2B5EF4-FFF2-40B4-BE49-F238E27FC236}">
                  <a16:creationId xmlns:a16="http://schemas.microsoft.com/office/drawing/2014/main" id="{F9912987-B875-44C2-B62C-F8DEA10DD526}"/>
                </a:ext>
              </a:extLst>
            </p:cNvPr>
            <p:cNvSpPr/>
            <p:nvPr/>
          </p:nvSpPr>
          <p:spPr>
            <a:xfrm>
              <a:off x="6190187" y="2124671"/>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3729251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Share Your Thoughts</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7" y="0"/>
            <a:ext cx="5200153" cy="5203005"/>
          </a:xfrm>
          <a:prstGeom prst="rect">
            <a:avLst/>
          </a:prstGeom>
        </p:spPr>
      </p:pic>
    </p:spTree>
    <p:extLst>
      <p:ext uri="{BB962C8B-B14F-4D97-AF65-F5344CB8AC3E}">
        <p14:creationId xmlns:p14="http://schemas.microsoft.com/office/powerpoint/2010/main" val="2423247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PHYSICAL SPACE</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a:xfrm>
            <a:off x="152400" y="1143000"/>
            <a:ext cx="4419600" cy="3543300"/>
          </a:xfrm>
        </p:spPr>
        <p:txBody>
          <a:bodyPr/>
          <a:lstStyle/>
          <a:p>
            <a:pPr marL="228600" lvl="0" indent="-228600">
              <a:lnSpc>
                <a:spcPct val="100000"/>
              </a:lnSpc>
              <a:spcBef>
                <a:spcPts val="600"/>
              </a:spcBef>
              <a:buClr>
                <a:srgbClr val="434343"/>
              </a:buClr>
              <a:buSzPct val="100000"/>
            </a:pPr>
            <a:r>
              <a:rPr lang="en-US" sz="2000" dirty="0"/>
              <a:t>Physical space was identified as one of the most effective predictors of program quality*</a:t>
            </a:r>
          </a:p>
          <a:p>
            <a:pPr marL="228600" lvl="0" indent="-228600">
              <a:lnSpc>
                <a:spcPct val="100000"/>
              </a:lnSpc>
              <a:spcBef>
                <a:spcPts val="600"/>
              </a:spcBef>
              <a:buClr>
                <a:srgbClr val="434343"/>
              </a:buClr>
              <a:buSzPct val="100000"/>
            </a:pPr>
            <a:r>
              <a:rPr lang="en-US" sz="2000" dirty="0"/>
              <a:t>When space invites us to do what we want to do, life is experienced as more satisfying and interesting, and is therefore more meaningful and conducive to growth</a:t>
            </a:r>
          </a:p>
          <a:p>
            <a:pPr marL="114300" indent="0">
              <a:buNone/>
            </a:pPr>
            <a:endParaRPr lang="en-US" sz="2000" dirty="0"/>
          </a:p>
        </p:txBody>
      </p:sp>
      <p:sp>
        <p:nvSpPr>
          <p:cNvPr id="4" name="TextBox 3">
            <a:extLst>
              <a:ext uri="{FF2B5EF4-FFF2-40B4-BE49-F238E27FC236}">
                <a16:creationId xmlns:a16="http://schemas.microsoft.com/office/drawing/2014/main" id="{DD7B33A3-513F-4F8F-A0DC-EB15F56CC096}"/>
              </a:ext>
            </a:extLst>
          </p:cNvPr>
          <p:cNvSpPr txBox="1"/>
          <p:nvPr/>
        </p:nvSpPr>
        <p:spPr>
          <a:xfrm>
            <a:off x="1945821" y="4398996"/>
            <a:ext cx="2626179" cy="261610"/>
          </a:xfrm>
          <a:prstGeom prst="rect">
            <a:avLst/>
          </a:prstGeom>
          <a:noFill/>
        </p:spPr>
        <p:txBody>
          <a:bodyPr wrap="square" rtlCol="0">
            <a:spAutoFit/>
          </a:bodyPr>
          <a:lstStyle/>
          <a:p>
            <a:pPr algn="r"/>
            <a:r>
              <a:rPr lang="en-US" altLang="en-US" sz="1050" dirty="0">
                <a:latin typeface="Calibri" panose="020F0502020204030204" pitchFamily="34" charset="0"/>
                <a:cs typeface="Calibri" panose="020F0502020204030204" pitchFamily="34" charset="0"/>
              </a:rPr>
              <a:t>*</a:t>
            </a:r>
            <a:r>
              <a:rPr lang="en-US" altLang="en-US" sz="1050" dirty="0" err="1">
                <a:latin typeface="Calibri" panose="020F0502020204030204" pitchFamily="34" charset="0"/>
                <a:cs typeface="Calibri" panose="020F0502020204030204" pitchFamily="34" charset="0"/>
              </a:rPr>
              <a:t>Kritchevsky</a:t>
            </a:r>
            <a:r>
              <a:rPr lang="en-US" altLang="en-US" sz="1050" dirty="0">
                <a:latin typeface="Calibri" panose="020F0502020204030204" pitchFamily="34" charset="0"/>
                <a:cs typeface="Calibri" panose="020F0502020204030204" pitchFamily="34" charset="0"/>
              </a:rPr>
              <a:t>, S. et al, 1977, p. 5.</a:t>
            </a:r>
          </a:p>
        </p:txBody>
      </p:sp>
      <p:pic>
        <p:nvPicPr>
          <p:cNvPr id="6" name="Picture 5" descr="MVC-396F">
            <a:extLst>
              <a:ext uri="{FF2B5EF4-FFF2-40B4-BE49-F238E27FC236}">
                <a16:creationId xmlns:a16="http://schemas.microsoft.com/office/drawing/2014/main" id="{E422B825-EF82-4361-BE92-08548A7868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5868677" y="1292056"/>
            <a:ext cx="2302540" cy="3070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4459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PHYSICAL SPACE</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a:xfrm>
            <a:off x="152400" y="1143000"/>
            <a:ext cx="4419600" cy="3543300"/>
          </a:xfrm>
        </p:spPr>
        <p:txBody>
          <a:bodyPr/>
          <a:lstStyle/>
          <a:p>
            <a:pPr marL="228600" lvl="0" indent="-228600">
              <a:lnSpc>
                <a:spcPct val="100000"/>
              </a:lnSpc>
              <a:spcBef>
                <a:spcPts val="600"/>
              </a:spcBef>
              <a:buClr>
                <a:srgbClr val="434343"/>
              </a:buClr>
              <a:buSzPct val="100000"/>
            </a:pPr>
            <a:r>
              <a:rPr lang="en-US" sz="2000" dirty="0"/>
              <a:t>How the space is arranged can affect the behavior of people</a:t>
            </a:r>
          </a:p>
          <a:p>
            <a:pPr marL="228600" lvl="0" indent="-228600">
              <a:lnSpc>
                <a:spcPct val="100000"/>
              </a:lnSpc>
              <a:spcBef>
                <a:spcPts val="600"/>
              </a:spcBef>
              <a:buClr>
                <a:srgbClr val="434343"/>
              </a:buClr>
              <a:buSzPct val="100000"/>
            </a:pPr>
            <a:r>
              <a:rPr lang="en-US" sz="2000" dirty="0"/>
              <a:t>The amount of space influences the number and types of activities that children can engage in at the same time</a:t>
            </a:r>
          </a:p>
          <a:p>
            <a:pPr marL="114300" indent="0">
              <a:buNone/>
            </a:pPr>
            <a:endParaRPr lang="en-US" sz="2000" dirty="0"/>
          </a:p>
        </p:txBody>
      </p:sp>
      <p:pic>
        <p:nvPicPr>
          <p:cNvPr id="7" name="Picture 2" descr="MVC-335S">
            <a:extLst>
              <a:ext uri="{FF2B5EF4-FFF2-40B4-BE49-F238E27FC236}">
                <a16:creationId xmlns:a16="http://schemas.microsoft.com/office/drawing/2014/main" id="{AAC17774-D380-4226-AADC-9A11324BDB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88" r="4149" b="1072"/>
          <a:stretch/>
        </p:blipFill>
        <p:spPr bwMode="auto">
          <a:xfrm>
            <a:off x="5211204" y="1448292"/>
            <a:ext cx="3215749" cy="2807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4207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PHYSICAL SPACE</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endParaRPr lang="en-US" sz="2000" dirty="0"/>
          </a:p>
          <a:p>
            <a:pPr marL="457200" lvl="1" indent="-228600">
              <a:lnSpc>
                <a:spcPct val="100000"/>
              </a:lnSpc>
              <a:spcBef>
                <a:spcPts val="600"/>
              </a:spcBef>
              <a:buClr>
                <a:srgbClr val="434343"/>
              </a:buClr>
              <a:buSzPct val="100000"/>
            </a:pPr>
            <a:endParaRPr lang="en-US" sz="1800" dirty="0">
              <a:solidFill>
                <a:srgbClr val="434343"/>
              </a:solidFill>
            </a:endParaRPr>
          </a:p>
          <a:p>
            <a:pPr marL="114300" indent="0">
              <a:buNone/>
            </a:pPr>
            <a:endParaRPr lang="en-US" sz="2000" dirty="0"/>
          </a:p>
        </p:txBody>
      </p:sp>
      <p:graphicFrame>
        <p:nvGraphicFramePr>
          <p:cNvPr id="4" name="Table 4">
            <a:extLst>
              <a:ext uri="{FF2B5EF4-FFF2-40B4-BE49-F238E27FC236}">
                <a16:creationId xmlns:a16="http://schemas.microsoft.com/office/drawing/2014/main" id="{3306AD1E-A7CC-48DD-A084-A8C78EE708E9}"/>
              </a:ext>
            </a:extLst>
          </p:cNvPr>
          <p:cNvGraphicFramePr>
            <a:graphicFrameLocks noGrp="1"/>
          </p:cNvGraphicFramePr>
          <p:nvPr>
            <p:extLst>
              <p:ext uri="{D42A27DB-BD31-4B8C-83A1-F6EECF244321}">
                <p14:modId xmlns:p14="http://schemas.microsoft.com/office/powerpoint/2010/main" val="3267870066"/>
              </p:ext>
            </p:extLst>
          </p:nvPr>
        </p:nvGraphicFramePr>
        <p:xfrm>
          <a:off x="508781" y="1207770"/>
          <a:ext cx="8126437" cy="3413760"/>
        </p:xfrm>
        <a:graphic>
          <a:graphicData uri="http://schemas.openxmlformats.org/drawingml/2006/table">
            <a:tbl>
              <a:tblPr firstRow="1" bandRow="1">
                <a:tableStyleId>{7DF18680-E054-41AD-8BC1-D1AEF772440D}</a:tableStyleId>
              </a:tblPr>
              <a:tblGrid>
                <a:gridCol w="8126437">
                  <a:extLst>
                    <a:ext uri="{9D8B030D-6E8A-4147-A177-3AD203B41FA5}">
                      <a16:colId xmlns:a16="http://schemas.microsoft.com/office/drawing/2014/main" val="1266217406"/>
                    </a:ext>
                  </a:extLst>
                </a:gridCol>
              </a:tblGrid>
              <a:tr h="370840">
                <a:tc>
                  <a:txBody>
                    <a:bodyPr/>
                    <a:lstStyle/>
                    <a:p>
                      <a:r>
                        <a:rPr lang="en-US" sz="1800" b="0" dirty="0">
                          <a:latin typeface="Calibri" panose="020F0502020204030204" pitchFamily="34" charset="0"/>
                          <a:cs typeface="Calibri" panose="020F0502020204030204" pitchFamily="34" charset="0"/>
                        </a:rPr>
                        <a:t>Depending on how it’s arranged, the physical environment can elicit either aggressive or prosocial behavior</a:t>
                      </a:r>
                    </a:p>
                  </a:txBody>
                  <a:tcPr/>
                </a:tc>
                <a:extLst>
                  <a:ext uri="{0D108BD9-81ED-4DB2-BD59-A6C34878D82A}">
                    <a16:rowId xmlns:a16="http://schemas.microsoft.com/office/drawing/2014/main" val="3567772775"/>
                  </a:ext>
                </a:extLst>
              </a:tr>
              <a:tr h="370840">
                <a:tc>
                  <a:txBody>
                    <a:bodyPr/>
                    <a:lstStyle/>
                    <a:p>
                      <a:r>
                        <a:rPr lang="en-US" sz="1800" b="0" dirty="0">
                          <a:latin typeface="Calibri" panose="020F0502020204030204" pitchFamily="34" charset="0"/>
                          <a:cs typeface="Calibri" panose="020F0502020204030204" pitchFamily="34" charset="0"/>
                        </a:rPr>
                        <a:t>Too many people in a space leads to frustration and aggression</a:t>
                      </a:r>
                    </a:p>
                    <a:p>
                      <a:pPr marL="285750" indent="-285750">
                        <a:buFont typeface="Arial" panose="020B0604020202020204" pitchFamily="34" charset="0"/>
                        <a:buChar char="•"/>
                      </a:pPr>
                      <a:r>
                        <a:rPr lang="en-US" sz="1600" b="0" dirty="0">
                          <a:latin typeface="Calibri" panose="020F0502020204030204" pitchFamily="34" charset="0"/>
                          <a:cs typeface="Calibri" panose="020F0502020204030204" pitchFamily="34" charset="0"/>
                        </a:rPr>
                        <a:t>Too much noise or loud music</a:t>
                      </a:r>
                    </a:p>
                    <a:p>
                      <a:pPr marL="285750" indent="-285750">
                        <a:buFont typeface="Arial" panose="020B0604020202020204" pitchFamily="34" charset="0"/>
                        <a:buChar char="•"/>
                      </a:pPr>
                      <a:r>
                        <a:rPr lang="en-US" sz="1600" b="0" dirty="0">
                          <a:latin typeface="Calibri" panose="020F0502020204030204" pitchFamily="34" charset="0"/>
                          <a:cs typeface="Calibri" panose="020F0502020204030204" pitchFamily="34" charset="0"/>
                        </a:rPr>
                        <a:t>Too many or not enough materials</a:t>
                      </a:r>
                    </a:p>
                  </a:txBody>
                  <a:tcPr/>
                </a:tc>
                <a:extLst>
                  <a:ext uri="{0D108BD9-81ED-4DB2-BD59-A6C34878D82A}">
                    <a16:rowId xmlns:a16="http://schemas.microsoft.com/office/drawing/2014/main" val="22063976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rgbClr val="434343"/>
                          </a:solidFill>
                          <a:latin typeface="Calibri" panose="020F0502020204030204" pitchFamily="34" charset="0"/>
                          <a:cs typeface="Calibri" panose="020F0502020204030204" pitchFamily="34" charset="0"/>
                        </a:rPr>
                        <a:t>Too much open space inspires running, chasing, and chaos</a:t>
                      </a:r>
                    </a:p>
                    <a:p>
                      <a:endParaRPr lang="en-US" sz="18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85796599"/>
                  </a:ext>
                </a:extLst>
              </a:tr>
              <a:tr h="370840">
                <a:tc>
                  <a:txBody>
                    <a:bodyPr/>
                    <a:lstStyle/>
                    <a:p>
                      <a:r>
                        <a:rPr lang="en-US" sz="1800" b="0" dirty="0">
                          <a:solidFill>
                            <a:srgbClr val="434343"/>
                          </a:solidFill>
                          <a:latin typeface="Calibri" panose="020F0502020204030204" pitchFamily="34" charset="0"/>
                          <a:cs typeface="Calibri" panose="020F0502020204030204" pitchFamily="34" charset="0"/>
                        </a:rPr>
                        <a:t>Research tells us aggressive behavior occurs more often in the dramatic play, woodworking, and block areas</a:t>
                      </a:r>
                      <a:endParaRPr lang="en-US" sz="18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4428945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rgbClr val="434343"/>
                          </a:solidFill>
                          <a:latin typeface="Calibri" panose="020F0502020204030204" pitchFamily="34" charset="0"/>
                          <a:cs typeface="Calibri" panose="020F0502020204030204" pitchFamily="34" charset="0"/>
                        </a:rPr>
                        <a:t>Competitive games, violent toys, and playing violent roles (like superheroes) incites aggressive behavior</a:t>
                      </a:r>
                    </a:p>
                  </a:txBody>
                  <a:tcPr/>
                </a:tc>
                <a:extLst>
                  <a:ext uri="{0D108BD9-81ED-4DB2-BD59-A6C34878D82A}">
                    <a16:rowId xmlns:a16="http://schemas.microsoft.com/office/drawing/2014/main" val="660277645"/>
                  </a:ext>
                </a:extLst>
              </a:tr>
            </a:tbl>
          </a:graphicData>
        </a:graphic>
      </p:graphicFrame>
    </p:spTree>
    <p:extLst>
      <p:ext uri="{BB962C8B-B14F-4D97-AF65-F5344CB8AC3E}">
        <p14:creationId xmlns:p14="http://schemas.microsoft.com/office/powerpoint/2010/main" val="2310282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PHYSICAL SPACE</a:t>
            </a:r>
            <a:endParaRPr lang="en-US" dirty="0"/>
          </a:p>
        </p:txBody>
      </p:sp>
      <p:graphicFrame>
        <p:nvGraphicFramePr>
          <p:cNvPr id="5" name="Table 4">
            <a:extLst>
              <a:ext uri="{FF2B5EF4-FFF2-40B4-BE49-F238E27FC236}">
                <a16:creationId xmlns:a16="http://schemas.microsoft.com/office/drawing/2014/main" id="{A0BE4BC5-E9C4-416A-B420-756A84E33245}"/>
              </a:ext>
            </a:extLst>
          </p:cNvPr>
          <p:cNvGraphicFramePr>
            <a:graphicFrameLocks noGrp="1"/>
          </p:cNvGraphicFramePr>
          <p:nvPr>
            <p:extLst>
              <p:ext uri="{D42A27DB-BD31-4B8C-83A1-F6EECF244321}">
                <p14:modId xmlns:p14="http://schemas.microsoft.com/office/powerpoint/2010/main" val="859403844"/>
              </p:ext>
            </p:extLst>
          </p:nvPr>
        </p:nvGraphicFramePr>
        <p:xfrm>
          <a:off x="508781" y="1403546"/>
          <a:ext cx="8126437" cy="2392680"/>
        </p:xfrm>
        <a:graphic>
          <a:graphicData uri="http://schemas.openxmlformats.org/drawingml/2006/table">
            <a:tbl>
              <a:tblPr firstRow="1" bandRow="1">
                <a:tableStyleId>{7DF18680-E054-41AD-8BC1-D1AEF772440D}</a:tableStyleId>
              </a:tblPr>
              <a:tblGrid>
                <a:gridCol w="8126437">
                  <a:extLst>
                    <a:ext uri="{9D8B030D-6E8A-4147-A177-3AD203B41FA5}">
                      <a16:colId xmlns:a16="http://schemas.microsoft.com/office/drawing/2014/main" val="1266217406"/>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latin typeface="Calibri" panose="020F0502020204030204" pitchFamily="34" charset="0"/>
                          <a:cs typeface="Calibri" panose="020F0502020204030204" pitchFamily="34" charset="0"/>
                        </a:rPr>
                        <a:t>Arrangement of furniture and materials in a room also organizes the play space for children. This offers:</a:t>
                      </a:r>
                    </a:p>
                  </a:txBody>
                  <a:tcPr/>
                </a:tc>
                <a:extLst>
                  <a:ext uri="{0D108BD9-81ED-4DB2-BD59-A6C34878D82A}">
                    <a16:rowId xmlns:a16="http://schemas.microsoft.com/office/drawing/2014/main" val="356777277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rgbClr val="434343"/>
                          </a:solidFill>
                          <a:latin typeface="Calibri" panose="020F0502020204030204" pitchFamily="34" charset="0"/>
                          <a:cs typeface="Calibri" panose="020F0502020204030204" pitchFamily="34" charset="0"/>
                        </a:rPr>
                        <a:t>Many different learning centers for a variety of learning and play opportunities</a:t>
                      </a:r>
                    </a:p>
                  </a:txBody>
                  <a:tcPr/>
                </a:tc>
                <a:extLst>
                  <a:ext uri="{0D108BD9-81ED-4DB2-BD59-A6C34878D82A}">
                    <a16:rowId xmlns:a16="http://schemas.microsoft.com/office/drawing/2014/main" val="22063976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rgbClr val="434343"/>
                          </a:solidFill>
                          <a:latin typeface="Calibri" panose="020F0502020204030204" pitchFamily="34" charset="0"/>
                          <a:cs typeface="Calibri" panose="020F0502020204030204" pitchFamily="34" charset="0"/>
                        </a:rPr>
                        <a:t>Play spaces that are protected from unnecessary interruptions so children can engage in activities with more concentration</a:t>
                      </a:r>
                    </a:p>
                  </a:txBody>
                  <a:tcPr/>
                </a:tc>
                <a:extLst>
                  <a:ext uri="{0D108BD9-81ED-4DB2-BD59-A6C34878D82A}">
                    <a16:rowId xmlns:a16="http://schemas.microsoft.com/office/drawing/2014/main" val="1885796599"/>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rgbClr val="434343"/>
                          </a:solidFill>
                          <a:latin typeface="Calibri" panose="020F0502020204030204" pitchFamily="34" charset="0"/>
                          <a:cs typeface="Calibri" panose="020F0502020204030204" pitchFamily="34" charset="0"/>
                        </a:rPr>
                        <a:t>Clarity of organization that promotes independence and care for the environment</a:t>
                      </a:r>
                    </a:p>
                  </a:txBody>
                  <a:tcPr/>
                </a:tc>
                <a:extLst>
                  <a:ext uri="{0D108BD9-81ED-4DB2-BD59-A6C34878D82A}">
                    <a16:rowId xmlns:a16="http://schemas.microsoft.com/office/drawing/2014/main" val="394428945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rgbClr val="434343"/>
                          </a:solidFill>
                          <a:latin typeface="Calibri" panose="020F0502020204030204" pitchFamily="34" charset="0"/>
                          <a:cs typeface="Calibri" panose="020F0502020204030204" pitchFamily="34" charset="0"/>
                        </a:rPr>
                        <a:t>Places to play and learn in smaller groups, with a friend, or individually</a:t>
                      </a:r>
                    </a:p>
                  </a:txBody>
                  <a:tcPr/>
                </a:tc>
                <a:extLst>
                  <a:ext uri="{0D108BD9-81ED-4DB2-BD59-A6C34878D82A}">
                    <a16:rowId xmlns:a16="http://schemas.microsoft.com/office/drawing/2014/main" val="660277645"/>
                  </a:ext>
                </a:extLst>
              </a:tr>
            </a:tbl>
          </a:graphicData>
        </a:graphic>
      </p:graphicFrame>
    </p:spTree>
    <p:extLst>
      <p:ext uri="{BB962C8B-B14F-4D97-AF65-F5344CB8AC3E}">
        <p14:creationId xmlns:p14="http://schemas.microsoft.com/office/powerpoint/2010/main" val="1466160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PHYSICAL SPACE</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endParaRPr lang="en-US" sz="2000" dirty="0"/>
          </a:p>
          <a:p>
            <a:pPr marL="457200" lvl="1" indent="-228600">
              <a:lnSpc>
                <a:spcPct val="100000"/>
              </a:lnSpc>
              <a:spcBef>
                <a:spcPts val="600"/>
              </a:spcBef>
              <a:buClr>
                <a:srgbClr val="434343"/>
              </a:buClr>
              <a:buSzPct val="100000"/>
            </a:pPr>
            <a:endParaRPr lang="en-US" sz="1800" dirty="0">
              <a:solidFill>
                <a:srgbClr val="434343"/>
              </a:solidFill>
            </a:endParaRPr>
          </a:p>
          <a:p>
            <a:pPr marL="685800" lvl="2" indent="-228600">
              <a:lnSpc>
                <a:spcPct val="100000"/>
              </a:lnSpc>
              <a:spcBef>
                <a:spcPts val="600"/>
              </a:spcBef>
              <a:buClr>
                <a:srgbClr val="434343"/>
              </a:buClr>
              <a:buSzPct val="100000"/>
            </a:pPr>
            <a:endParaRPr lang="en-US" sz="1600" dirty="0">
              <a:solidFill>
                <a:srgbClr val="434343"/>
              </a:solidFill>
            </a:endParaRPr>
          </a:p>
          <a:p>
            <a:pPr marL="457200" lvl="1" indent="-228600">
              <a:lnSpc>
                <a:spcPct val="100000"/>
              </a:lnSpc>
              <a:spcBef>
                <a:spcPts val="600"/>
              </a:spcBef>
              <a:buClr>
                <a:srgbClr val="434343"/>
              </a:buClr>
              <a:buSzPct val="100000"/>
            </a:pPr>
            <a:endParaRPr lang="en-US" sz="1600" dirty="0">
              <a:solidFill>
                <a:srgbClr val="434343"/>
              </a:solidFill>
            </a:endParaRPr>
          </a:p>
          <a:p>
            <a:pPr marL="457200" lvl="1" indent="-228600">
              <a:lnSpc>
                <a:spcPct val="100000"/>
              </a:lnSpc>
              <a:spcBef>
                <a:spcPts val="600"/>
              </a:spcBef>
              <a:buClr>
                <a:srgbClr val="434343"/>
              </a:buClr>
              <a:buSzPct val="100000"/>
            </a:pPr>
            <a:endParaRPr lang="en-US" sz="1600" dirty="0">
              <a:solidFill>
                <a:srgbClr val="434343"/>
              </a:solidFill>
            </a:endParaRPr>
          </a:p>
          <a:p>
            <a:pPr marL="114300" indent="0">
              <a:buNone/>
            </a:pPr>
            <a:endParaRPr lang="en-US" sz="2000" dirty="0"/>
          </a:p>
        </p:txBody>
      </p:sp>
      <p:graphicFrame>
        <p:nvGraphicFramePr>
          <p:cNvPr id="5" name="Table 4">
            <a:extLst>
              <a:ext uri="{FF2B5EF4-FFF2-40B4-BE49-F238E27FC236}">
                <a16:creationId xmlns:a16="http://schemas.microsoft.com/office/drawing/2014/main" id="{5877298C-30D4-4D35-B200-29037A091563}"/>
              </a:ext>
            </a:extLst>
          </p:cNvPr>
          <p:cNvGraphicFramePr>
            <a:graphicFrameLocks noGrp="1"/>
          </p:cNvGraphicFramePr>
          <p:nvPr>
            <p:extLst>
              <p:ext uri="{D42A27DB-BD31-4B8C-83A1-F6EECF244321}">
                <p14:modId xmlns:p14="http://schemas.microsoft.com/office/powerpoint/2010/main" val="746881965"/>
              </p:ext>
            </p:extLst>
          </p:nvPr>
        </p:nvGraphicFramePr>
        <p:xfrm>
          <a:off x="508781" y="1416343"/>
          <a:ext cx="8126437" cy="2443480"/>
        </p:xfrm>
        <a:graphic>
          <a:graphicData uri="http://schemas.openxmlformats.org/drawingml/2006/table">
            <a:tbl>
              <a:tblPr firstRow="1" bandRow="1">
                <a:tableStyleId>{7DF18680-E054-41AD-8BC1-D1AEF772440D}</a:tableStyleId>
              </a:tblPr>
              <a:tblGrid>
                <a:gridCol w="8126437">
                  <a:extLst>
                    <a:ext uri="{9D8B030D-6E8A-4147-A177-3AD203B41FA5}">
                      <a16:colId xmlns:a16="http://schemas.microsoft.com/office/drawing/2014/main" val="1266217406"/>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cs typeface="Calibri" panose="020F0502020204030204" pitchFamily="34" charset="0"/>
                        </a:rPr>
                        <a:t>Organization of play space includes:</a:t>
                      </a:r>
                      <a:endParaRPr lang="en-US" sz="18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6777277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434343"/>
                          </a:solidFill>
                          <a:latin typeface="Calibri" panose="020F0502020204030204" pitchFamily="34" charset="0"/>
                          <a:cs typeface="Calibri" panose="020F0502020204030204" pitchFamily="34" charset="0"/>
                        </a:rPr>
                        <a:t>Creating clear paths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dirty="0">
                          <a:solidFill>
                            <a:srgbClr val="434343"/>
                          </a:solidFill>
                          <a:latin typeface="Calibri" panose="020F0502020204030204" pitchFamily="34" charset="0"/>
                          <a:cs typeface="Calibri" panose="020F0502020204030204" pitchFamily="34" charset="0"/>
                        </a:rPr>
                        <a:t>A path is the empty space on the floor through which people move in getting from one place to another. A clear path is broad, elongated, and easily visible.</a:t>
                      </a:r>
                      <a:endParaRPr lang="en-US" sz="1600" b="0" dirty="0">
                        <a:solidFill>
                          <a:srgbClr val="434343"/>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063976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rgbClr val="434343"/>
                          </a:solidFill>
                          <a:latin typeface="Calibri" panose="020F0502020204030204" pitchFamily="34" charset="0"/>
                          <a:cs typeface="Calibri" panose="020F0502020204030204" pitchFamily="34" charset="0"/>
                        </a:rPr>
                        <a:t>Ease of supervision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dirty="0">
                          <a:solidFill>
                            <a:srgbClr val="434343"/>
                          </a:solidFill>
                          <a:latin typeface="Calibri" panose="020F0502020204030204" pitchFamily="34" charset="0"/>
                          <a:cs typeface="Calibri" panose="020F0502020204030204" pitchFamily="34" charset="0"/>
                        </a:rPr>
                        <a:t>Arrangement of furnishings allow teacher to see or be seen with ease</a:t>
                      </a:r>
                    </a:p>
                  </a:txBody>
                  <a:tcPr/>
                </a:tc>
                <a:extLst>
                  <a:ext uri="{0D108BD9-81ED-4DB2-BD59-A6C34878D82A}">
                    <a16:rowId xmlns:a16="http://schemas.microsoft.com/office/drawing/2014/main" val="196973733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rgbClr val="434343"/>
                          </a:solidFill>
                          <a:latin typeface="Calibri" panose="020F0502020204030204" pitchFamily="34" charset="0"/>
                          <a:cs typeface="Calibri" panose="020F0502020204030204" pitchFamily="34" charset="0"/>
                        </a:rPr>
                        <a:t>Placement of storage units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dirty="0">
                          <a:solidFill>
                            <a:srgbClr val="434343"/>
                          </a:solidFill>
                          <a:latin typeface="Calibri" panose="020F0502020204030204" pitchFamily="34" charset="0"/>
                          <a:cs typeface="Calibri" panose="020F0502020204030204" pitchFamily="34" charset="0"/>
                        </a:rPr>
                        <a:t>Materials need to be placed close to their point of use</a:t>
                      </a:r>
                    </a:p>
                  </a:txBody>
                  <a:tcPr/>
                </a:tc>
                <a:extLst>
                  <a:ext uri="{0D108BD9-81ED-4DB2-BD59-A6C34878D82A}">
                    <a16:rowId xmlns:a16="http://schemas.microsoft.com/office/drawing/2014/main" val="660277645"/>
                  </a:ext>
                </a:extLst>
              </a:tr>
            </a:tbl>
          </a:graphicData>
        </a:graphic>
      </p:graphicFrame>
    </p:spTree>
    <p:extLst>
      <p:ext uri="{BB962C8B-B14F-4D97-AF65-F5344CB8AC3E}">
        <p14:creationId xmlns:p14="http://schemas.microsoft.com/office/powerpoint/2010/main" val="1513880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299247" y="2140578"/>
            <a:ext cx="4456253" cy="1030885"/>
          </a:xfrm>
          <a:prstGeom prst="rect">
            <a:avLst/>
          </a:prstGeom>
          <a:noFill/>
          <a:ln>
            <a:noFill/>
          </a:ln>
        </p:spPr>
        <p:txBody>
          <a:bodyPr spcFirstLastPara="1" wrap="square" lIns="91425" tIns="91425" rIns="91425" bIns="91425" anchor="ctr" anchorCtr="0">
            <a:noAutofit/>
          </a:bodyPr>
          <a:lstStyle/>
          <a:p>
            <a:pPr marL="114300" lvl="0" indent="0">
              <a:buNone/>
            </a:pPr>
            <a:r>
              <a:rPr lang="en-US" sz="2000" dirty="0"/>
              <a:t>Why is it important to place materials close to their point of use?</a:t>
            </a:r>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Physical Space</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1829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PHYSICAL SPACE</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There is an intimate relationship between the goals of any group and its use of space</a:t>
            </a:r>
          </a:p>
          <a:p>
            <a:pPr marL="228600" lvl="0" indent="-228600">
              <a:lnSpc>
                <a:spcPct val="100000"/>
              </a:lnSpc>
              <a:spcBef>
                <a:spcPts val="600"/>
              </a:spcBef>
              <a:buClr>
                <a:srgbClr val="434343"/>
              </a:buClr>
              <a:buSzPct val="100000"/>
            </a:pPr>
            <a:r>
              <a:rPr lang="en-US" sz="2000" dirty="0"/>
              <a:t>When teachers select goals for children and develop space to support these goals, children are involved and interested in their play</a:t>
            </a:r>
          </a:p>
          <a:p>
            <a:pPr marL="228600" lvl="0" indent="-228600">
              <a:lnSpc>
                <a:spcPct val="100000"/>
              </a:lnSpc>
              <a:spcBef>
                <a:spcPts val="600"/>
              </a:spcBef>
              <a:buClr>
                <a:srgbClr val="434343"/>
              </a:buClr>
              <a:buSzPct val="100000"/>
            </a:pPr>
            <a:r>
              <a:rPr lang="en-US" sz="2000" dirty="0"/>
              <a:t>Thus, allowing the teacher to observe or interact with children without unnecessary interruptions</a:t>
            </a:r>
          </a:p>
        </p:txBody>
      </p:sp>
      <p:sp>
        <p:nvSpPr>
          <p:cNvPr id="4" name="TextBox 3">
            <a:extLst>
              <a:ext uri="{FF2B5EF4-FFF2-40B4-BE49-F238E27FC236}">
                <a16:creationId xmlns:a16="http://schemas.microsoft.com/office/drawing/2014/main" id="{2CF0B454-0B79-4B58-AC42-128AB388EB1A}"/>
              </a:ext>
            </a:extLst>
          </p:cNvPr>
          <p:cNvSpPr txBox="1"/>
          <p:nvPr/>
        </p:nvSpPr>
        <p:spPr>
          <a:xfrm>
            <a:off x="6760673" y="4371167"/>
            <a:ext cx="2230927" cy="261610"/>
          </a:xfrm>
          <a:prstGeom prst="rect">
            <a:avLst/>
          </a:prstGeom>
          <a:noFill/>
        </p:spPr>
        <p:txBody>
          <a:bodyPr wrap="square" rtlCol="0">
            <a:spAutoFit/>
          </a:bodyPr>
          <a:lstStyle/>
          <a:p>
            <a:pPr algn="r"/>
            <a:r>
              <a:rPr lang="en-US" altLang="en-US" sz="1050" dirty="0" err="1">
                <a:latin typeface="Calibri" panose="020F0502020204030204" pitchFamily="34" charset="0"/>
                <a:cs typeface="Calibri" panose="020F0502020204030204" pitchFamily="34" charset="0"/>
              </a:rPr>
              <a:t>Kritchevsky</a:t>
            </a:r>
            <a:r>
              <a:rPr lang="en-US" altLang="en-US" sz="1050" dirty="0">
                <a:latin typeface="Calibri" panose="020F0502020204030204" pitchFamily="34" charset="0"/>
                <a:cs typeface="Calibri" panose="020F0502020204030204" pitchFamily="34" charset="0"/>
              </a:rPr>
              <a:t>, S. et al, 1977, p. 6.</a:t>
            </a:r>
          </a:p>
        </p:txBody>
      </p:sp>
    </p:spTree>
    <p:extLst>
      <p:ext uri="{BB962C8B-B14F-4D97-AF65-F5344CB8AC3E}">
        <p14:creationId xmlns:p14="http://schemas.microsoft.com/office/powerpoint/2010/main" val="428261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Welcome, Session &amp; Group Introductions</a:t>
            </a:r>
            <a:endParaRPr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Program Management</a:t>
            </a:r>
            <a:endParaRPr sz="3600" b="1" dirty="0"/>
          </a:p>
        </p:txBody>
      </p:sp>
    </p:spTree>
    <p:extLst>
      <p:ext uri="{BB962C8B-B14F-4D97-AF65-F5344CB8AC3E}">
        <p14:creationId xmlns:p14="http://schemas.microsoft.com/office/powerpoint/2010/main" val="526395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572000" y="1220811"/>
            <a:ext cx="4075888" cy="2701877"/>
          </a:xfrm>
          <a:prstGeom prst="rect">
            <a:avLst/>
          </a:prstGeom>
          <a:noFill/>
          <a:ln>
            <a:noFill/>
          </a:ln>
        </p:spPr>
        <p:txBody>
          <a:bodyPr spcFirstLastPara="1" wrap="square" lIns="91425" tIns="91425" rIns="91425" bIns="91425" anchor="ctr" anchorCtr="0">
            <a:noAutofit/>
          </a:bodyPr>
          <a:lstStyle/>
          <a:p>
            <a:pPr marL="228600" indent="-228600">
              <a:lnSpc>
                <a:spcPct val="100000"/>
              </a:lnSpc>
              <a:spcBef>
                <a:spcPts val="600"/>
              </a:spcBef>
              <a:buClr>
                <a:srgbClr val="434343"/>
              </a:buClr>
              <a:buSzPct val="100000"/>
            </a:pPr>
            <a:r>
              <a:rPr lang="en-US" sz="2000" dirty="0"/>
              <a:t>Scheduling</a:t>
            </a:r>
          </a:p>
          <a:p>
            <a:pPr marL="228600" indent="-228600">
              <a:lnSpc>
                <a:spcPct val="100000"/>
              </a:lnSpc>
              <a:spcBef>
                <a:spcPts val="600"/>
              </a:spcBef>
              <a:buClr>
                <a:srgbClr val="434343"/>
              </a:buClr>
              <a:buSzPct val="100000"/>
            </a:pPr>
            <a:r>
              <a:rPr lang="en-US" sz="2000" dirty="0"/>
              <a:t>Classroom management</a:t>
            </a:r>
          </a:p>
          <a:p>
            <a:pPr marL="228600" indent="-228600">
              <a:lnSpc>
                <a:spcPct val="100000"/>
              </a:lnSpc>
              <a:spcBef>
                <a:spcPts val="600"/>
              </a:spcBef>
              <a:buClr>
                <a:srgbClr val="434343"/>
              </a:buClr>
              <a:buSzPct val="100000"/>
            </a:pPr>
            <a:r>
              <a:rPr lang="en-US" sz="2000" dirty="0"/>
              <a:t>Social context</a:t>
            </a:r>
            <a:endParaRPr sz="2000" dirty="0"/>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Dimensions of Program Management</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3667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SCHEDULING</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a:xfrm>
            <a:off x="1901163" y="1143000"/>
            <a:ext cx="7090436" cy="3543300"/>
          </a:xfrm>
        </p:spPr>
        <p:txBody>
          <a:bodyPr/>
          <a:lstStyle/>
          <a:p>
            <a:pPr marL="228600" lvl="0" indent="-228600">
              <a:lnSpc>
                <a:spcPct val="100000"/>
              </a:lnSpc>
              <a:spcBef>
                <a:spcPts val="600"/>
              </a:spcBef>
              <a:buClr>
                <a:srgbClr val="434343"/>
              </a:buClr>
              <a:buSzPct val="100000"/>
            </a:pPr>
            <a:r>
              <a:rPr lang="en-US" sz="2000" dirty="0"/>
              <a:t>Establish a consistent, yet flexible, daily routine</a:t>
            </a:r>
          </a:p>
          <a:p>
            <a:pPr marL="228600" lvl="0" indent="-228600">
              <a:lnSpc>
                <a:spcPct val="100000"/>
              </a:lnSpc>
              <a:spcBef>
                <a:spcPts val="600"/>
              </a:spcBef>
              <a:buClr>
                <a:srgbClr val="434343"/>
              </a:buClr>
              <a:buSzPct val="100000"/>
            </a:pPr>
            <a:r>
              <a:rPr lang="en-US" sz="2000" dirty="0"/>
              <a:t>Allow for a variety of activities</a:t>
            </a:r>
          </a:p>
          <a:p>
            <a:pPr marL="228600" lvl="0" indent="-228600">
              <a:lnSpc>
                <a:spcPct val="100000"/>
              </a:lnSpc>
              <a:spcBef>
                <a:spcPts val="600"/>
              </a:spcBef>
              <a:buClr>
                <a:srgbClr val="434343"/>
              </a:buClr>
              <a:buSzPct val="100000"/>
            </a:pPr>
            <a:r>
              <a:rPr lang="en-US" sz="2000" dirty="0"/>
              <a:t>Use a variety of groupings</a:t>
            </a:r>
          </a:p>
          <a:p>
            <a:pPr marL="228600" lvl="0" indent="-228600">
              <a:lnSpc>
                <a:spcPct val="100000"/>
              </a:lnSpc>
              <a:spcBef>
                <a:spcPts val="600"/>
              </a:spcBef>
              <a:buClr>
                <a:srgbClr val="434343"/>
              </a:buClr>
              <a:buSzPct val="100000"/>
            </a:pPr>
            <a:r>
              <a:rPr lang="en-US" sz="2000" dirty="0"/>
              <a:t>Allow just enough time for each type of activity</a:t>
            </a:r>
          </a:p>
          <a:p>
            <a:pPr marL="228600" lvl="0" indent="-228600">
              <a:lnSpc>
                <a:spcPct val="100000"/>
              </a:lnSpc>
              <a:spcBef>
                <a:spcPts val="600"/>
              </a:spcBef>
              <a:buClr>
                <a:srgbClr val="434343"/>
              </a:buClr>
              <a:buSzPct val="100000"/>
            </a:pPr>
            <a:r>
              <a:rPr lang="en-US" sz="2000" dirty="0"/>
              <a:t>Provide smooth transitions between activities</a:t>
            </a:r>
          </a:p>
        </p:txBody>
      </p:sp>
      <p:sp>
        <p:nvSpPr>
          <p:cNvPr id="5" name="Rectangle 4" descr="prek conf pictures 036">
            <a:extLst>
              <a:ext uri="{FF2B5EF4-FFF2-40B4-BE49-F238E27FC236}">
                <a16:creationId xmlns:a16="http://schemas.microsoft.com/office/drawing/2014/main" id="{0320CD0C-66AE-4A4C-B27C-5B26BBBC3C49}"/>
              </a:ext>
            </a:extLst>
          </p:cNvPr>
          <p:cNvSpPr>
            <a:spLocks noGrp="1" noChangeAspect="1" noChangeArrowheads="1"/>
          </p:cNvSpPr>
          <p:nvPr/>
        </p:nvSpPr>
        <p:spPr bwMode="auto">
          <a:xfrm>
            <a:off x="256340" y="1283606"/>
            <a:ext cx="1403419" cy="3262087"/>
          </a:xfrm>
          <a:prstGeom prst="rect">
            <a:avLst/>
          </a:prstGeom>
          <a:blipFill dpi="0" rotWithShape="1">
            <a:blip r:embed="rId2"/>
            <a:srcRect/>
            <a:stretch>
              <a:fillRect l="-133845" t="-1440" r="-144011" b="-8862"/>
            </a:stretch>
          </a:blipFill>
          <a:ln w="76200">
            <a:solidFill>
              <a:srgbClr val="B7B6C6"/>
            </a:solidFill>
            <a:miter lim="800000"/>
            <a:headEnd/>
            <a:tailEnd/>
          </a:ln>
        </p:spPr>
        <p:txBody>
          <a:bodyPr/>
          <a:lstStyle/>
          <a:p>
            <a:endParaRPr lang="en-US" dirty="0">
              <a:solidFill>
                <a:srgbClr val="B3B7B4"/>
              </a:solidFill>
            </a:endParaRPr>
          </a:p>
        </p:txBody>
      </p:sp>
    </p:spTree>
    <p:extLst>
      <p:ext uri="{BB962C8B-B14F-4D97-AF65-F5344CB8AC3E}">
        <p14:creationId xmlns:p14="http://schemas.microsoft.com/office/powerpoint/2010/main" val="3575381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572000" y="1220811"/>
            <a:ext cx="4075888" cy="2701877"/>
          </a:xfrm>
          <a:prstGeom prst="rect">
            <a:avLst/>
          </a:prstGeom>
          <a:noFill/>
          <a:ln>
            <a:noFill/>
          </a:ln>
        </p:spPr>
        <p:txBody>
          <a:bodyPr spcFirstLastPara="1" wrap="square" lIns="91425" tIns="91425" rIns="91425" bIns="91425" anchor="ctr" anchorCtr="0">
            <a:noAutofit/>
          </a:bodyPr>
          <a:lstStyle/>
          <a:p>
            <a:pPr marL="0" indent="0">
              <a:lnSpc>
                <a:spcPct val="100000"/>
              </a:lnSpc>
              <a:spcBef>
                <a:spcPts val="600"/>
              </a:spcBef>
              <a:buClr>
                <a:srgbClr val="434343"/>
              </a:buClr>
              <a:buSzPct val="100000"/>
              <a:buNone/>
            </a:pPr>
            <a:r>
              <a:rPr lang="en-US" sz="2000" dirty="0"/>
              <a:t>Early childhood classrooms should be mainly teacher-directed.</a:t>
            </a:r>
            <a:endParaRPr sz="2000" dirty="0"/>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True or False?</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8792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SCHEDULING</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a:xfrm>
            <a:off x="152400" y="1143000"/>
            <a:ext cx="4419600" cy="3543300"/>
          </a:xfrm>
        </p:spPr>
        <p:txBody>
          <a:bodyPr/>
          <a:lstStyle/>
          <a:p>
            <a:pPr marL="0" lvl="0" indent="0">
              <a:lnSpc>
                <a:spcPct val="100000"/>
              </a:lnSpc>
              <a:spcBef>
                <a:spcPts val="600"/>
              </a:spcBef>
              <a:buClr>
                <a:srgbClr val="434343"/>
              </a:buClr>
              <a:buSzPct val="100000"/>
              <a:buNone/>
            </a:pPr>
            <a:r>
              <a:rPr lang="en-US" sz="2000" dirty="0"/>
              <a:t>“In Developmentally Appropriate Practices, teachers make sure that there is a balance between explicit, thematic, spontaneous, and playful instruction.”</a:t>
            </a:r>
          </a:p>
        </p:txBody>
      </p:sp>
      <p:pic>
        <p:nvPicPr>
          <p:cNvPr id="6" name="Picture 5">
            <a:extLst>
              <a:ext uri="{FF2B5EF4-FFF2-40B4-BE49-F238E27FC236}">
                <a16:creationId xmlns:a16="http://schemas.microsoft.com/office/drawing/2014/main" id="{767E8BD5-2BC8-43A1-A8F4-58CC62382A9F}"/>
              </a:ext>
            </a:extLst>
          </p:cNvPr>
          <p:cNvPicPr/>
          <p:nvPr/>
        </p:nvPicPr>
        <p:blipFill rotWithShape="1">
          <a:blip r:embed="rId2"/>
          <a:srcRect l="19520" t="17836" r="18880" b="12825"/>
          <a:stretch/>
        </p:blipFill>
        <p:spPr bwMode="auto">
          <a:xfrm>
            <a:off x="4887763" y="1230163"/>
            <a:ext cx="3703025" cy="339023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379885D8-0836-4911-943C-6E3989C657BE}"/>
              </a:ext>
            </a:extLst>
          </p:cNvPr>
          <p:cNvSpPr txBox="1"/>
          <p:nvPr/>
        </p:nvSpPr>
        <p:spPr>
          <a:xfrm>
            <a:off x="1631447" y="4286190"/>
            <a:ext cx="2940553" cy="400110"/>
          </a:xfrm>
          <a:prstGeom prst="rect">
            <a:avLst/>
          </a:prstGeom>
          <a:noFill/>
        </p:spPr>
        <p:txBody>
          <a:bodyPr wrap="square" rtlCol="0">
            <a:spAutoFit/>
          </a:bodyPr>
          <a:lstStyle/>
          <a:p>
            <a:pPr algn="r"/>
            <a:r>
              <a:rPr lang="en-US" altLang="en-US" sz="1000" dirty="0">
                <a:latin typeface="Calibri" panose="020F0502020204030204" pitchFamily="34" charset="0"/>
                <a:cs typeface="Calibri" panose="020F0502020204030204" pitchFamily="34" charset="0"/>
              </a:rPr>
              <a:t>Morrow, 2004, as cited in Morrow &amp; </a:t>
            </a:r>
            <a:r>
              <a:rPr lang="en-US" altLang="en-US" sz="1000" dirty="0" err="1">
                <a:latin typeface="Calibri" panose="020F0502020204030204" pitchFamily="34" charset="0"/>
                <a:cs typeface="Calibri" panose="020F0502020204030204" pitchFamily="34" charset="0"/>
              </a:rPr>
              <a:t>Gambreii</a:t>
            </a:r>
            <a:r>
              <a:rPr lang="en-US" altLang="en-US" sz="1000" dirty="0">
                <a:latin typeface="Calibri" panose="020F0502020204030204" pitchFamily="34" charset="0"/>
                <a:cs typeface="Calibri" panose="020F0502020204030204" pitchFamily="34" charset="0"/>
              </a:rPr>
              <a:t>, 2004; Neuman &amp; </a:t>
            </a:r>
            <a:r>
              <a:rPr lang="en-US" altLang="en-US" sz="1000" dirty="0" err="1">
                <a:latin typeface="Calibri" panose="020F0502020204030204" pitchFamily="34" charset="0"/>
                <a:cs typeface="Calibri" panose="020F0502020204030204" pitchFamily="34" charset="0"/>
              </a:rPr>
              <a:t>Roskos</a:t>
            </a:r>
            <a:r>
              <a:rPr lang="en-US" altLang="en-US" sz="1000" dirty="0">
                <a:latin typeface="Calibri" panose="020F0502020204030204" pitchFamily="34" charset="0"/>
                <a:cs typeface="Calibri" panose="020F0502020204030204" pitchFamily="34" charset="0"/>
              </a:rPr>
              <a:t>, 1993; </a:t>
            </a:r>
            <a:r>
              <a:rPr lang="en-US" altLang="en-US" sz="1000" dirty="0" err="1">
                <a:latin typeface="Calibri" panose="020F0502020204030204" pitchFamily="34" charset="0"/>
                <a:cs typeface="Calibri" panose="020F0502020204030204" pitchFamily="34" charset="0"/>
              </a:rPr>
              <a:t>Vukelich</a:t>
            </a:r>
            <a:r>
              <a:rPr lang="en-US" altLang="en-US" sz="1000" dirty="0">
                <a:latin typeface="Calibri" panose="020F0502020204030204" pitchFamily="34" charset="0"/>
                <a:cs typeface="Calibri" panose="020F0502020204030204" pitchFamily="34" charset="0"/>
              </a:rPr>
              <a:t>, 1994.</a:t>
            </a:r>
          </a:p>
        </p:txBody>
      </p:sp>
    </p:spTree>
    <p:extLst>
      <p:ext uri="{BB962C8B-B14F-4D97-AF65-F5344CB8AC3E}">
        <p14:creationId xmlns:p14="http://schemas.microsoft.com/office/powerpoint/2010/main" val="4256559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lvl="0" algn="ctr">
              <a:lnSpc>
                <a:spcPct val="100000"/>
              </a:lnSpc>
            </a:pPr>
            <a:r>
              <a:rPr lang="en-US" sz="3600" dirty="0">
                <a:latin typeface="Calibri" panose="020F0502020204030204" pitchFamily="34" charset="0"/>
                <a:cs typeface="Calibri" panose="020F0502020204030204" pitchFamily="34" charset="0"/>
              </a:rPr>
              <a:t>CIRCLE AND STORY TIME</a:t>
            </a:r>
          </a:p>
        </p:txBody>
      </p:sp>
      <p:sp>
        <p:nvSpPr>
          <p:cNvPr id="125" name="Google Shape;125;p15"/>
          <p:cNvSpPr txBox="1">
            <a:spLocks noGrp="1"/>
          </p:cNvSpPr>
          <p:nvPr>
            <p:ph type="body" idx="1"/>
          </p:nvPr>
        </p:nvSpPr>
        <p:spPr>
          <a:xfrm>
            <a:off x="152399" y="1143000"/>
            <a:ext cx="5531353" cy="3543300"/>
          </a:xfrm>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t>Consider the length of time. Are they too long?</a:t>
            </a:r>
          </a:p>
          <a:p>
            <a:pPr marL="228600" indent="-228600">
              <a:lnSpc>
                <a:spcPct val="100000"/>
              </a:lnSpc>
              <a:spcBef>
                <a:spcPts val="600"/>
              </a:spcBef>
              <a:buClr>
                <a:srgbClr val="434343"/>
              </a:buClr>
              <a:buSzPct val="100000"/>
            </a:pPr>
            <a:r>
              <a:rPr lang="en-US" sz="2000" dirty="0"/>
              <a:t>Are they interesting and varied enough?</a:t>
            </a:r>
          </a:p>
          <a:p>
            <a:pPr marL="228600" indent="-228600">
              <a:lnSpc>
                <a:spcPct val="100000"/>
              </a:lnSpc>
              <a:spcBef>
                <a:spcPts val="600"/>
              </a:spcBef>
              <a:buClr>
                <a:srgbClr val="434343"/>
              </a:buClr>
              <a:buSzPct val="100000"/>
            </a:pPr>
            <a:r>
              <a:rPr lang="en-US" sz="2000" dirty="0"/>
              <a:t>Do the children get enough opportunities to participate actively?</a:t>
            </a:r>
          </a:p>
        </p:txBody>
      </p:sp>
      <p:pic>
        <p:nvPicPr>
          <p:cNvPr id="4" name="Picture 2" descr="Picture 041">
            <a:extLst>
              <a:ext uri="{FF2B5EF4-FFF2-40B4-BE49-F238E27FC236}">
                <a16:creationId xmlns:a16="http://schemas.microsoft.com/office/drawing/2014/main" id="{80CDC1E0-78BC-40D7-8111-F2A71163F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861" y="1855114"/>
            <a:ext cx="2807665" cy="2046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0639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6" name="Picture 2" descr="MVC-029S">
            <a:extLst>
              <a:ext uri="{FF2B5EF4-FFF2-40B4-BE49-F238E27FC236}">
                <a16:creationId xmlns:a16="http://schemas.microsoft.com/office/drawing/2014/main" id="{087025A1-C3AB-4E03-9497-8D6F8EF51F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05"/>
          <a:stretch/>
        </p:blipFill>
        <p:spPr bwMode="auto">
          <a:xfrm>
            <a:off x="5838320" y="1855114"/>
            <a:ext cx="2822206" cy="2046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FREE PLAY</a:t>
            </a:r>
          </a:p>
        </p:txBody>
      </p:sp>
      <p:sp>
        <p:nvSpPr>
          <p:cNvPr id="125" name="Google Shape;125;p15"/>
          <p:cNvSpPr txBox="1">
            <a:spLocks noGrp="1"/>
          </p:cNvSpPr>
          <p:nvPr>
            <p:ph type="body" idx="1"/>
          </p:nvPr>
        </p:nvSpPr>
        <p:spPr>
          <a:xfrm>
            <a:off x="152399" y="1143000"/>
            <a:ext cx="5531353" cy="3543300"/>
          </a:xfrm>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t>Some children with challenging behaviors may struggle during free play</a:t>
            </a:r>
          </a:p>
          <a:p>
            <a:pPr marL="228600" indent="-228600">
              <a:lnSpc>
                <a:spcPct val="100000"/>
              </a:lnSpc>
              <a:spcBef>
                <a:spcPts val="600"/>
              </a:spcBef>
              <a:buClr>
                <a:srgbClr val="434343"/>
              </a:buClr>
              <a:buSzPct val="100000"/>
            </a:pPr>
            <a:r>
              <a:rPr lang="en-US" sz="2000" dirty="0"/>
              <a:t>Some need more structure and guidance during free play. Give them a limited choice or break activities into smaller bits.</a:t>
            </a:r>
          </a:p>
          <a:p>
            <a:pPr marL="228600" indent="-228600">
              <a:lnSpc>
                <a:spcPct val="100000"/>
              </a:lnSpc>
              <a:spcBef>
                <a:spcPts val="600"/>
              </a:spcBef>
              <a:buClr>
                <a:srgbClr val="434343"/>
              </a:buClr>
              <a:buSzPct val="100000"/>
            </a:pPr>
            <a:r>
              <a:rPr lang="en-US" sz="2000" dirty="0"/>
              <a:t>Use a peer play partner or teacher play partner</a:t>
            </a:r>
          </a:p>
          <a:p>
            <a:pPr marL="228600" indent="-228600">
              <a:lnSpc>
                <a:spcPct val="100000"/>
              </a:lnSpc>
              <a:spcBef>
                <a:spcPts val="600"/>
              </a:spcBef>
              <a:buClr>
                <a:srgbClr val="434343"/>
              </a:buClr>
              <a:buSzPct val="100000"/>
            </a:pPr>
            <a:r>
              <a:rPr lang="en-US" sz="2000" dirty="0"/>
              <a:t>Role play the appropriate behavior during free play</a:t>
            </a:r>
          </a:p>
          <a:p>
            <a:pPr marL="228600" indent="-228600">
              <a:lnSpc>
                <a:spcPct val="100000"/>
              </a:lnSpc>
              <a:spcBef>
                <a:spcPts val="600"/>
              </a:spcBef>
              <a:buClr>
                <a:srgbClr val="434343"/>
              </a:buClr>
              <a:buSzPct val="100000"/>
            </a:pPr>
            <a:r>
              <a:rPr lang="en-US" sz="2000" dirty="0"/>
              <a:t>Create a special place</a:t>
            </a:r>
            <a:endParaRPr sz="2000" dirty="0"/>
          </a:p>
        </p:txBody>
      </p:sp>
    </p:spTree>
    <p:extLst>
      <p:ext uri="{BB962C8B-B14F-4D97-AF65-F5344CB8AC3E}">
        <p14:creationId xmlns:p14="http://schemas.microsoft.com/office/powerpoint/2010/main" val="3208888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TRANSITIONS</a:t>
            </a:r>
          </a:p>
        </p:txBody>
      </p:sp>
      <p:sp>
        <p:nvSpPr>
          <p:cNvPr id="125" name="Google Shape;125;p15"/>
          <p:cNvSpPr txBox="1">
            <a:spLocks noGrp="1"/>
          </p:cNvSpPr>
          <p:nvPr>
            <p:ph type="body" idx="1"/>
          </p:nvPr>
        </p:nvSpPr>
        <p:spPr>
          <a:xfrm>
            <a:off x="152399" y="1143000"/>
            <a:ext cx="5531353" cy="3543300"/>
          </a:xfrm>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t>Give children a few minutes’ warning</a:t>
            </a:r>
          </a:p>
          <a:p>
            <a:pPr marL="228600" indent="-228600">
              <a:lnSpc>
                <a:spcPct val="100000"/>
              </a:lnSpc>
              <a:spcBef>
                <a:spcPts val="600"/>
              </a:spcBef>
              <a:buClr>
                <a:srgbClr val="434343"/>
              </a:buClr>
              <a:buSzPct val="100000"/>
            </a:pPr>
            <a:r>
              <a:rPr lang="en-US" sz="2000" dirty="0"/>
              <a:t>Post a picture schedule or checklist to help them understand what comes next</a:t>
            </a:r>
          </a:p>
          <a:p>
            <a:pPr marL="228600" indent="-228600">
              <a:lnSpc>
                <a:spcPct val="100000"/>
              </a:lnSpc>
              <a:spcBef>
                <a:spcPts val="600"/>
              </a:spcBef>
              <a:buClr>
                <a:srgbClr val="434343"/>
              </a:buClr>
              <a:buSzPct val="100000"/>
            </a:pPr>
            <a:r>
              <a:rPr lang="en-US" sz="2000" dirty="0"/>
              <a:t>Make the transition fun. Sing songs. Become mice, robots, frogs, airplanes, etc.</a:t>
            </a:r>
          </a:p>
          <a:p>
            <a:pPr marL="228600" indent="-228600">
              <a:lnSpc>
                <a:spcPct val="100000"/>
              </a:lnSpc>
              <a:spcBef>
                <a:spcPts val="600"/>
              </a:spcBef>
              <a:buClr>
                <a:srgbClr val="434343"/>
              </a:buClr>
              <a:buSzPct val="100000"/>
            </a:pPr>
            <a:r>
              <a:rPr lang="en-US" sz="2000" dirty="0"/>
              <a:t>Plan to be the partner of a child who tends to lose self-control during transitions</a:t>
            </a:r>
          </a:p>
          <a:p>
            <a:pPr marL="228600" indent="-228600">
              <a:lnSpc>
                <a:spcPct val="100000"/>
              </a:lnSpc>
              <a:spcBef>
                <a:spcPts val="600"/>
              </a:spcBef>
              <a:buClr>
                <a:srgbClr val="434343"/>
              </a:buClr>
              <a:buSzPct val="100000"/>
            </a:pPr>
            <a:r>
              <a:rPr lang="en-US" sz="2000" dirty="0"/>
              <a:t>Prepare your materials for the next activity before the children arrive</a:t>
            </a:r>
            <a:endParaRPr sz="2000" dirty="0"/>
          </a:p>
        </p:txBody>
      </p:sp>
      <p:pic>
        <p:nvPicPr>
          <p:cNvPr id="5" name="Picture 4">
            <a:extLst>
              <a:ext uri="{FF2B5EF4-FFF2-40B4-BE49-F238E27FC236}">
                <a16:creationId xmlns:a16="http://schemas.microsoft.com/office/drawing/2014/main" id="{9382797A-1F6E-4266-AFED-11B1D6CA6944}"/>
              </a:ext>
            </a:extLst>
          </p:cNvPr>
          <p:cNvPicPr>
            <a:picLocks noChangeAspect="1"/>
          </p:cNvPicPr>
          <p:nvPr/>
        </p:nvPicPr>
        <p:blipFill rotWithShape="1">
          <a:blip r:embed="rId3"/>
          <a:srcRect l="38104" t="31125" r="30237" b="17872"/>
          <a:stretch/>
        </p:blipFill>
        <p:spPr>
          <a:xfrm>
            <a:off x="6191560" y="1416941"/>
            <a:ext cx="2143295" cy="2951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1452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CLASSROOM MANAGEMENT</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t>Teach routines systematically:</a:t>
            </a:r>
          </a:p>
          <a:p>
            <a:pPr marL="457200" lvl="1" indent="-228600">
              <a:lnSpc>
                <a:spcPct val="100000"/>
              </a:lnSpc>
              <a:spcBef>
                <a:spcPts val="600"/>
              </a:spcBef>
              <a:buClr>
                <a:srgbClr val="434343"/>
              </a:buClr>
              <a:buSzPct val="100000"/>
            </a:pPr>
            <a:r>
              <a:rPr lang="en-US" sz="1800" dirty="0">
                <a:solidFill>
                  <a:srgbClr val="434343"/>
                </a:solidFill>
              </a:rPr>
              <a:t>Model</a:t>
            </a:r>
          </a:p>
          <a:p>
            <a:pPr marL="457200" lvl="1" indent="-228600">
              <a:lnSpc>
                <a:spcPct val="100000"/>
              </a:lnSpc>
              <a:spcBef>
                <a:spcPts val="600"/>
              </a:spcBef>
              <a:buClr>
                <a:srgbClr val="434343"/>
              </a:buClr>
              <a:buSzPct val="100000"/>
            </a:pPr>
            <a:r>
              <a:rPr lang="en-US" sz="1800" dirty="0">
                <a:solidFill>
                  <a:srgbClr val="434343"/>
                </a:solidFill>
              </a:rPr>
              <a:t>Practice</a:t>
            </a:r>
          </a:p>
          <a:p>
            <a:pPr marL="457200" lvl="1" indent="-228600">
              <a:lnSpc>
                <a:spcPct val="100000"/>
              </a:lnSpc>
              <a:spcBef>
                <a:spcPts val="600"/>
              </a:spcBef>
              <a:buClr>
                <a:srgbClr val="434343"/>
              </a:buClr>
              <a:buSzPct val="100000"/>
            </a:pPr>
            <a:r>
              <a:rPr lang="en-US" sz="1800" dirty="0">
                <a:solidFill>
                  <a:srgbClr val="434343"/>
                </a:solidFill>
              </a:rPr>
              <a:t>Review</a:t>
            </a:r>
          </a:p>
          <a:p>
            <a:pPr marL="457200" lvl="1" indent="-228600">
              <a:lnSpc>
                <a:spcPct val="100000"/>
              </a:lnSpc>
              <a:spcBef>
                <a:spcPts val="600"/>
              </a:spcBef>
              <a:buClr>
                <a:srgbClr val="434343"/>
              </a:buClr>
              <a:buSzPct val="100000"/>
            </a:pPr>
            <a:r>
              <a:rPr lang="en-US" sz="1800" dirty="0">
                <a:solidFill>
                  <a:srgbClr val="434343"/>
                </a:solidFill>
              </a:rPr>
              <a:t>Reinforce</a:t>
            </a:r>
          </a:p>
          <a:p>
            <a:pPr marL="457200" lvl="1" indent="0">
              <a:lnSpc>
                <a:spcPct val="100000"/>
              </a:lnSpc>
              <a:spcBef>
                <a:spcPts val="600"/>
              </a:spcBef>
              <a:buClr>
                <a:srgbClr val="434343"/>
              </a:buClr>
              <a:buSzPct val="100000"/>
              <a:buNone/>
            </a:pPr>
            <a:endParaRPr sz="1800" dirty="0">
              <a:solidFill>
                <a:srgbClr val="434343"/>
              </a:solidFill>
            </a:endParaRPr>
          </a:p>
        </p:txBody>
      </p:sp>
      <p:pic>
        <p:nvPicPr>
          <p:cNvPr id="4" name="Picture 3" descr="A group of people sitting at a table&#10;&#10;Description automatically generated">
            <a:extLst>
              <a:ext uri="{FF2B5EF4-FFF2-40B4-BE49-F238E27FC236}">
                <a16:creationId xmlns:a16="http://schemas.microsoft.com/office/drawing/2014/main" id="{AAB2FB1D-71C0-4BFF-8DCE-FB6908065F87}"/>
              </a:ext>
            </a:extLst>
          </p:cNvPr>
          <p:cNvPicPr>
            <a:picLocks noChangeAspect="1"/>
          </p:cNvPicPr>
          <p:nvPr/>
        </p:nvPicPr>
        <p:blipFill>
          <a:blip r:embed="rId3"/>
          <a:stretch>
            <a:fillRect/>
          </a:stretch>
        </p:blipFill>
        <p:spPr>
          <a:xfrm>
            <a:off x="3994052" y="1505824"/>
            <a:ext cx="4671646" cy="2817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0957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PRE-PLAN MANAGEMENT ROUTINES</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Room arrangement</a:t>
            </a:r>
          </a:p>
          <a:p>
            <a:pPr marL="457200" lvl="1" indent="-228600">
              <a:lnSpc>
                <a:spcPct val="100000"/>
              </a:lnSpc>
              <a:spcBef>
                <a:spcPts val="600"/>
              </a:spcBef>
              <a:buClr>
                <a:srgbClr val="434343"/>
              </a:buClr>
              <a:buSzPct val="100000"/>
            </a:pPr>
            <a:r>
              <a:rPr lang="en-US" sz="1800" dirty="0">
                <a:solidFill>
                  <a:srgbClr val="434343"/>
                </a:solidFill>
              </a:rPr>
              <a:t>Think not only of the skill you want to teach, but also of the behavior you are trying to encourage as you set up an activity</a:t>
            </a:r>
          </a:p>
          <a:p>
            <a:pPr marL="457200" lvl="1" indent="-228600">
              <a:lnSpc>
                <a:spcPct val="100000"/>
              </a:lnSpc>
              <a:spcBef>
                <a:spcPts val="600"/>
              </a:spcBef>
              <a:buClr>
                <a:srgbClr val="434343"/>
              </a:buClr>
              <a:buSzPct val="100000"/>
            </a:pPr>
            <a:r>
              <a:rPr lang="en-US" sz="1800" dirty="0">
                <a:solidFill>
                  <a:srgbClr val="434343"/>
                </a:solidFill>
              </a:rPr>
              <a:t>Too many limits will make children feel fenced in, so it is a good idea to set up your room so that all children can move about without reminders</a:t>
            </a:r>
          </a:p>
          <a:p>
            <a:pPr marL="685800" lvl="2" indent="-228600">
              <a:lnSpc>
                <a:spcPct val="100000"/>
              </a:lnSpc>
              <a:spcBef>
                <a:spcPts val="600"/>
              </a:spcBef>
              <a:buClr>
                <a:srgbClr val="434343"/>
              </a:buClr>
              <a:buSzPct val="100000"/>
            </a:pPr>
            <a:r>
              <a:rPr lang="en-US" sz="1600" dirty="0">
                <a:solidFill>
                  <a:srgbClr val="434343"/>
                </a:solidFill>
              </a:rPr>
              <a:t>Put toys, games, and puzzles within reach to prevent climbing</a:t>
            </a:r>
          </a:p>
          <a:p>
            <a:pPr marL="685800" lvl="2" indent="-228600">
              <a:lnSpc>
                <a:spcPct val="100000"/>
              </a:lnSpc>
              <a:spcBef>
                <a:spcPts val="600"/>
              </a:spcBef>
              <a:buClr>
                <a:srgbClr val="434343"/>
              </a:buClr>
              <a:buSzPct val="100000"/>
            </a:pPr>
            <a:r>
              <a:rPr lang="en-US" sz="1600" dirty="0">
                <a:solidFill>
                  <a:srgbClr val="434343"/>
                </a:solidFill>
              </a:rPr>
              <a:t>Put art activities near the sink so that children do not have to walk across the room carrying containers of water or brushes covered in paint</a:t>
            </a:r>
          </a:p>
          <a:p>
            <a:pPr marL="457200" lvl="1" indent="-228600">
              <a:lnSpc>
                <a:spcPct val="100000"/>
              </a:lnSpc>
              <a:spcBef>
                <a:spcPts val="600"/>
              </a:spcBef>
              <a:buClr>
                <a:srgbClr val="434343"/>
              </a:buClr>
              <a:buSzPct val="100000"/>
            </a:pPr>
            <a:r>
              <a:rPr lang="en-US" sz="1800" dirty="0">
                <a:solidFill>
                  <a:srgbClr val="434343"/>
                </a:solidFill>
              </a:rPr>
              <a:t>Think about “empty” space as well</a:t>
            </a:r>
          </a:p>
          <a:p>
            <a:pPr marL="457200" lvl="1" indent="0">
              <a:lnSpc>
                <a:spcPct val="100000"/>
              </a:lnSpc>
              <a:spcBef>
                <a:spcPts val="600"/>
              </a:spcBef>
              <a:buClr>
                <a:srgbClr val="434343"/>
              </a:buClr>
              <a:buSzPct val="100000"/>
              <a:buNone/>
            </a:pPr>
            <a:endParaRPr sz="1800" dirty="0">
              <a:solidFill>
                <a:srgbClr val="434343"/>
              </a:solidFill>
            </a:endParaRPr>
          </a:p>
        </p:txBody>
      </p:sp>
    </p:spTree>
    <p:extLst>
      <p:ext uri="{BB962C8B-B14F-4D97-AF65-F5344CB8AC3E}">
        <p14:creationId xmlns:p14="http://schemas.microsoft.com/office/powerpoint/2010/main" val="1862818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Learning Objectives</a:t>
            </a:r>
            <a:endParaRPr sz="3600" b="1" dirty="0"/>
          </a:p>
        </p:txBody>
      </p:sp>
    </p:spTree>
    <p:extLst>
      <p:ext uri="{BB962C8B-B14F-4D97-AF65-F5344CB8AC3E}">
        <p14:creationId xmlns:p14="http://schemas.microsoft.com/office/powerpoint/2010/main" val="124119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PRE-PLAN MANAGEMENT ROUTINES</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Clear expectations</a:t>
            </a:r>
          </a:p>
          <a:p>
            <a:pPr marL="457200" lvl="1" indent="-228600">
              <a:lnSpc>
                <a:spcPct val="100000"/>
              </a:lnSpc>
              <a:spcBef>
                <a:spcPts val="600"/>
              </a:spcBef>
              <a:buClr>
                <a:srgbClr val="434343"/>
              </a:buClr>
              <a:buSzPct val="100000"/>
            </a:pPr>
            <a:r>
              <a:rPr lang="en-US" sz="1800" dirty="0">
                <a:solidFill>
                  <a:srgbClr val="434343"/>
                </a:solidFill>
              </a:rPr>
              <a:t>Rules: general expectations, ex. respect others at all times</a:t>
            </a:r>
          </a:p>
          <a:p>
            <a:pPr marL="457200" lvl="1" indent="-228600">
              <a:lnSpc>
                <a:spcPct val="100000"/>
              </a:lnSpc>
              <a:spcBef>
                <a:spcPts val="600"/>
              </a:spcBef>
              <a:buClr>
                <a:srgbClr val="434343"/>
              </a:buClr>
              <a:buSzPct val="100000"/>
            </a:pPr>
            <a:r>
              <a:rPr lang="en-US" sz="1800" dirty="0">
                <a:solidFill>
                  <a:srgbClr val="434343"/>
                </a:solidFill>
              </a:rPr>
              <a:t>Procedures: how you want something done, ex. going to lunch, recess, restroom</a:t>
            </a:r>
          </a:p>
          <a:p>
            <a:pPr marL="457200" lvl="1" indent="-228600">
              <a:lnSpc>
                <a:spcPct val="100000"/>
              </a:lnSpc>
              <a:spcBef>
                <a:spcPts val="600"/>
              </a:spcBef>
              <a:buClr>
                <a:srgbClr val="434343"/>
              </a:buClr>
              <a:buSzPct val="100000"/>
            </a:pPr>
            <a:r>
              <a:rPr lang="en-US" sz="1800" dirty="0">
                <a:solidFill>
                  <a:srgbClr val="434343"/>
                </a:solidFill>
              </a:rPr>
              <a:t>Quick transitions: ex. timer, music, countdown</a:t>
            </a:r>
          </a:p>
          <a:p>
            <a:pPr marL="228600" indent="-228600">
              <a:lnSpc>
                <a:spcPct val="100000"/>
              </a:lnSpc>
              <a:spcBef>
                <a:spcPts val="600"/>
              </a:spcBef>
              <a:buClr>
                <a:srgbClr val="434343"/>
              </a:buClr>
              <a:buSzPct val="100000"/>
            </a:pPr>
            <a:r>
              <a:rPr lang="en-US" sz="2000" dirty="0">
                <a:solidFill>
                  <a:srgbClr val="434343"/>
                </a:solidFill>
              </a:rPr>
              <a:t>Reduce teacher talk</a:t>
            </a:r>
          </a:p>
          <a:p>
            <a:pPr marL="457200" lvl="1" indent="-228600">
              <a:lnSpc>
                <a:spcPct val="100000"/>
              </a:lnSpc>
              <a:spcBef>
                <a:spcPts val="600"/>
              </a:spcBef>
              <a:buClr>
                <a:srgbClr val="434343"/>
              </a:buClr>
              <a:buSzPct val="100000"/>
            </a:pPr>
            <a:r>
              <a:rPr lang="en-US" sz="1800" dirty="0">
                <a:solidFill>
                  <a:srgbClr val="434343"/>
                </a:solidFill>
              </a:rPr>
              <a:t>Use hand signals, cues</a:t>
            </a:r>
          </a:p>
          <a:p>
            <a:pPr marL="457200" lvl="1" indent="0">
              <a:lnSpc>
                <a:spcPct val="100000"/>
              </a:lnSpc>
              <a:spcBef>
                <a:spcPts val="600"/>
              </a:spcBef>
              <a:buClr>
                <a:srgbClr val="434343"/>
              </a:buClr>
              <a:buSzPct val="100000"/>
              <a:buNone/>
            </a:pPr>
            <a:endParaRPr sz="1800" dirty="0">
              <a:solidFill>
                <a:srgbClr val="434343"/>
              </a:solidFill>
            </a:endParaRPr>
          </a:p>
        </p:txBody>
      </p:sp>
    </p:spTree>
    <p:extLst>
      <p:ext uri="{BB962C8B-B14F-4D97-AF65-F5344CB8AC3E}">
        <p14:creationId xmlns:p14="http://schemas.microsoft.com/office/powerpoint/2010/main" val="3522570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dirty="0">
                <a:latin typeface="Calibri" panose="020F0502020204030204" pitchFamily="34" charset="0"/>
                <a:cs typeface="Calibri" panose="020F0502020204030204" pitchFamily="34" charset="0"/>
              </a:rPr>
              <a:t>INFLUENCE OF CLASSROOM MANAGEMENT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ON ENVIRONMENT</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According to </a:t>
            </a:r>
            <a:r>
              <a:rPr lang="en-US" sz="2000" dirty="0" err="1">
                <a:solidFill>
                  <a:srgbClr val="434343"/>
                </a:solidFill>
              </a:rPr>
              <a:t>Lemlech</a:t>
            </a:r>
            <a:r>
              <a:rPr lang="en-US" sz="2000" dirty="0">
                <a:solidFill>
                  <a:srgbClr val="434343"/>
                </a:solidFill>
              </a:rPr>
              <a:t> (1988), classroom management can be compared to conducting an orchestra. Well-managed classrooms can be seen as a harmony of decisions and physical factors.</a:t>
            </a:r>
          </a:p>
          <a:p>
            <a:pPr marL="228600" indent="-228600">
              <a:lnSpc>
                <a:spcPct val="100000"/>
              </a:lnSpc>
              <a:spcBef>
                <a:spcPts val="600"/>
              </a:spcBef>
              <a:buClr>
                <a:srgbClr val="434343"/>
              </a:buClr>
              <a:buSzPct val="100000"/>
            </a:pPr>
            <a:r>
              <a:rPr lang="en-US" sz="2000" dirty="0"/>
              <a:t>Thus, classroom management includes various decisions such as the student seating plan, planning of classroom activities in terms of time and content, organizing materials, and encouraging the active participation of each student. (Emmer &amp; </a:t>
            </a:r>
            <a:r>
              <a:rPr lang="en-US" sz="2000" dirty="0" err="1"/>
              <a:t>Gerwels</a:t>
            </a:r>
            <a:r>
              <a:rPr lang="en-US" sz="2000" dirty="0"/>
              <a:t>, 2005)</a:t>
            </a:r>
            <a:endParaRPr lang="en-US" sz="1800" dirty="0">
              <a:solidFill>
                <a:srgbClr val="434343"/>
              </a:solidFill>
            </a:endParaRPr>
          </a:p>
          <a:p>
            <a:pPr marL="457200" lvl="1" indent="0">
              <a:lnSpc>
                <a:spcPct val="100000"/>
              </a:lnSpc>
              <a:spcBef>
                <a:spcPts val="600"/>
              </a:spcBef>
              <a:buClr>
                <a:srgbClr val="434343"/>
              </a:buClr>
              <a:buSzPct val="100000"/>
              <a:buNone/>
            </a:pPr>
            <a:endParaRPr sz="1800" dirty="0">
              <a:solidFill>
                <a:srgbClr val="434343"/>
              </a:solidFill>
            </a:endParaRPr>
          </a:p>
        </p:txBody>
      </p:sp>
    </p:spTree>
    <p:extLst>
      <p:ext uri="{BB962C8B-B14F-4D97-AF65-F5344CB8AC3E}">
        <p14:creationId xmlns:p14="http://schemas.microsoft.com/office/powerpoint/2010/main" val="2303915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SOCIAL CONTEXT</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One of the primar</a:t>
            </a:r>
            <a:r>
              <a:rPr lang="en-US" sz="2000" dirty="0"/>
              <a:t>y goals of a quality early childhood program is to foster healthy social and emotional development in young children</a:t>
            </a:r>
          </a:p>
          <a:p>
            <a:pPr marL="228600" indent="-228600">
              <a:lnSpc>
                <a:spcPct val="100000"/>
              </a:lnSpc>
              <a:spcBef>
                <a:spcPts val="600"/>
              </a:spcBef>
              <a:buClr>
                <a:srgbClr val="434343"/>
              </a:buClr>
              <a:buSzPct val="100000"/>
            </a:pPr>
            <a:r>
              <a:rPr lang="en-US" sz="2000" dirty="0">
                <a:solidFill>
                  <a:srgbClr val="434343"/>
                </a:solidFill>
              </a:rPr>
              <a:t>To be successful, children must be able to develop relationships with others, cooperate with peers and adults, understand others’ feelings and perspectives, and maintain some control of their behaviors and emotions</a:t>
            </a:r>
          </a:p>
          <a:p>
            <a:pPr marL="228600" indent="-228600">
              <a:lnSpc>
                <a:spcPct val="100000"/>
              </a:lnSpc>
              <a:spcBef>
                <a:spcPts val="600"/>
              </a:spcBef>
              <a:buClr>
                <a:srgbClr val="434343"/>
              </a:buClr>
              <a:buSzPct val="100000"/>
            </a:pPr>
            <a:r>
              <a:rPr lang="en-US" sz="2000" dirty="0"/>
              <a:t>These characteristics help to ensure that children are able to get along and participate with others in the classroom</a:t>
            </a:r>
            <a:endParaRPr lang="en-US" dirty="0">
              <a:solidFill>
                <a:srgbClr val="434343"/>
              </a:solidFill>
            </a:endParaRPr>
          </a:p>
          <a:p>
            <a:pPr marL="457200" lvl="1" indent="0">
              <a:lnSpc>
                <a:spcPct val="100000"/>
              </a:lnSpc>
              <a:spcBef>
                <a:spcPts val="600"/>
              </a:spcBef>
              <a:buClr>
                <a:srgbClr val="434343"/>
              </a:buClr>
              <a:buSzPct val="100000"/>
              <a:buNone/>
            </a:pPr>
            <a:endParaRPr sz="1800" dirty="0">
              <a:solidFill>
                <a:srgbClr val="434343"/>
              </a:solidFill>
            </a:endParaRPr>
          </a:p>
        </p:txBody>
      </p:sp>
      <p:sp>
        <p:nvSpPr>
          <p:cNvPr id="4" name="TextBox 3">
            <a:extLst>
              <a:ext uri="{FF2B5EF4-FFF2-40B4-BE49-F238E27FC236}">
                <a16:creationId xmlns:a16="http://schemas.microsoft.com/office/drawing/2014/main" id="{8320325D-DA39-47D1-B0C3-5D011A14D384}"/>
              </a:ext>
            </a:extLst>
          </p:cNvPr>
          <p:cNvSpPr txBox="1"/>
          <p:nvPr/>
        </p:nvSpPr>
        <p:spPr>
          <a:xfrm>
            <a:off x="6051047" y="4345397"/>
            <a:ext cx="2940553" cy="246221"/>
          </a:xfrm>
          <a:prstGeom prst="rect">
            <a:avLst/>
          </a:prstGeom>
          <a:noFill/>
        </p:spPr>
        <p:txBody>
          <a:bodyPr wrap="square" rtlCol="0">
            <a:spAutoFit/>
          </a:bodyPr>
          <a:lstStyle/>
          <a:p>
            <a:pPr algn="r"/>
            <a:r>
              <a:rPr lang="en-US" altLang="en-US" sz="1000" dirty="0">
                <a:latin typeface="Calibri" panose="020F0502020204030204" pitchFamily="34" charset="0"/>
                <a:cs typeface="Calibri" panose="020F0502020204030204" pitchFamily="34" charset="0"/>
              </a:rPr>
              <a:t>LDOE ELDS, p. 76</a:t>
            </a:r>
          </a:p>
        </p:txBody>
      </p:sp>
    </p:spTree>
    <p:extLst>
      <p:ext uri="{BB962C8B-B14F-4D97-AF65-F5344CB8AC3E}">
        <p14:creationId xmlns:p14="http://schemas.microsoft.com/office/powerpoint/2010/main" val="1029213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Don’t Push</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My Buttons!</a:t>
            </a:r>
            <a:endParaRPr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E26F312-4C6D-4DB4-A2D7-49E24DAAF55E}"/>
              </a:ext>
            </a:extLst>
          </p:cNvPr>
          <p:cNvPicPr>
            <a:picLocks noChangeAspect="1"/>
          </p:cNvPicPr>
          <p:nvPr/>
        </p:nvPicPr>
        <p:blipFill rotWithShape="1">
          <a:blip r:embed="rId3"/>
          <a:srcRect l="51718" t="22692" r="8751" b="7170"/>
          <a:stretch/>
        </p:blipFill>
        <p:spPr>
          <a:xfrm>
            <a:off x="4019552" y="151026"/>
            <a:ext cx="5020026" cy="4841448"/>
          </a:xfrm>
          <a:prstGeom prst="rect">
            <a:avLst/>
          </a:prstGeom>
        </p:spPr>
      </p:pic>
    </p:spTree>
    <p:extLst>
      <p:ext uri="{BB962C8B-B14F-4D97-AF65-F5344CB8AC3E}">
        <p14:creationId xmlns:p14="http://schemas.microsoft.com/office/powerpoint/2010/main" val="2026231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SOCIAL CONTEXT</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The most obvious way to alter the social context is to address the needs of individual children</a:t>
            </a:r>
          </a:p>
          <a:p>
            <a:pPr marL="457200" lvl="1" indent="-228600">
              <a:lnSpc>
                <a:spcPct val="100000"/>
              </a:lnSpc>
              <a:spcBef>
                <a:spcPts val="600"/>
              </a:spcBef>
              <a:buClr>
                <a:srgbClr val="434343"/>
              </a:buClr>
              <a:buSzPct val="100000"/>
            </a:pPr>
            <a:r>
              <a:rPr lang="en-US" sz="1800" dirty="0"/>
              <a:t>If needed, give permanent compatible partners for transitions or assign seats at lunch and snack (to separate those who fight)</a:t>
            </a:r>
          </a:p>
          <a:p>
            <a:pPr marL="457200" lvl="1" indent="-228600">
              <a:lnSpc>
                <a:spcPct val="100000"/>
              </a:lnSpc>
              <a:spcBef>
                <a:spcPts val="600"/>
              </a:spcBef>
              <a:buClr>
                <a:srgbClr val="434343"/>
              </a:buClr>
              <a:buSzPct val="100000"/>
            </a:pPr>
            <a:r>
              <a:rPr lang="en-US" sz="1800" dirty="0">
                <a:solidFill>
                  <a:srgbClr val="434343"/>
                </a:solidFill>
              </a:rPr>
              <a:t>Model and teach the three basic rules: respect the rights of others, avoid danger, and take care of the environment (toys, materials, rooms, etc.)</a:t>
            </a:r>
          </a:p>
          <a:p>
            <a:pPr marL="457200" lvl="1" indent="-228600">
              <a:lnSpc>
                <a:spcPct val="100000"/>
              </a:lnSpc>
              <a:spcBef>
                <a:spcPts val="600"/>
              </a:spcBef>
              <a:buClr>
                <a:srgbClr val="434343"/>
              </a:buClr>
              <a:buSzPct val="100000"/>
            </a:pPr>
            <a:r>
              <a:rPr lang="en-US" sz="1800" dirty="0"/>
              <a:t>If you have more than one educator for the group, divide the children into smaller groups to keep certain children apart and give them the chance to learn from their more socially adept peers</a:t>
            </a:r>
            <a:endParaRPr lang="en-US" sz="1800" dirty="0">
              <a:solidFill>
                <a:srgbClr val="434343"/>
              </a:solidFill>
            </a:endParaRPr>
          </a:p>
          <a:p>
            <a:pPr marL="457200" lvl="1" indent="0">
              <a:lnSpc>
                <a:spcPct val="100000"/>
              </a:lnSpc>
              <a:spcBef>
                <a:spcPts val="600"/>
              </a:spcBef>
              <a:buClr>
                <a:srgbClr val="434343"/>
              </a:buClr>
              <a:buSzPct val="100000"/>
              <a:buNone/>
            </a:pPr>
            <a:endParaRPr sz="1800" dirty="0">
              <a:solidFill>
                <a:srgbClr val="434343"/>
              </a:solidFill>
            </a:endParaRPr>
          </a:p>
        </p:txBody>
      </p:sp>
      <p:sp>
        <p:nvSpPr>
          <p:cNvPr id="4" name="TextBox 3">
            <a:extLst>
              <a:ext uri="{FF2B5EF4-FFF2-40B4-BE49-F238E27FC236}">
                <a16:creationId xmlns:a16="http://schemas.microsoft.com/office/drawing/2014/main" id="{8320325D-DA39-47D1-B0C3-5D011A14D384}"/>
              </a:ext>
            </a:extLst>
          </p:cNvPr>
          <p:cNvSpPr txBox="1"/>
          <p:nvPr/>
        </p:nvSpPr>
        <p:spPr>
          <a:xfrm>
            <a:off x="6051047" y="4345397"/>
            <a:ext cx="2940553" cy="246221"/>
          </a:xfrm>
          <a:prstGeom prst="rect">
            <a:avLst/>
          </a:prstGeom>
          <a:noFill/>
        </p:spPr>
        <p:txBody>
          <a:bodyPr wrap="square" rtlCol="0">
            <a:spAutoFit/>
          </a:bodyPr>
          <a:lstStyle/>
          <a:p>
            <a:pPr algn="r"/>
            <a:r>
              <a:rPr lang="en-US" altLang="en-US" sz="1000" dirty="0">
                <a:latin typeface="Calibri" panose="020F0502020204030204" pitchFamily="34" charset="0"/>
                <a:cs typeface="Calibri" panose="020F0502020204030204" pitchFamily="34" charset="0"/>
              </a:rPr>
              <a:t>Kaiser, B. &amp; </a:t>
            </a:r>
            <a:r>
              <a:rPr lang="en-US" altLang="en-US" sz="1000" dirty="0" err="1">
                <a:latin typeface="Calibri" panose="020F0502020204030204" pitchFamily="34" charset="0"/>
                <a:cs typeface="Calibri" panose="020F0502020204030204" pitchFamily="34" charset="0"/>
              </a:rPr>
              <a:t>Rasminsky</a:t>
            </a:r>
            <a:r>
              <a:rPr lang="en-US" altLang="en-US" sz="1000" dirty="0">
                <a:latin typeface="Calibri" panose="020F0502020204030204" pitchFamily="34" charset="0"/>
                <a:cs typeface="Calibri" panose="020F0502020204030204" pitchFamily="34" charset="0"/>
              </a:rPr>
              <a:t>, J.S., 2007.</a:t>
            </a:r>
          </a:p>
        </p:txBody>
      </p:sp>
    </p:spTree>
    <p:extLst>
      <p:ext uri="{BB962C8B-B14F-4D97-AF65-F5344CB8AC3E}">
        <p14:creationId xmlns:p14="http://schemas.microsoft.com/office/powerpoint/2010/main" val="1881154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572000" y="1220811"/>
            <a:ext cx="4075888" cy="2701877"/>
          </a:xfrm>
          <a:prstGeom prst="rect">
            <a:avLst/>
          </a:prstGeom>
          <a:noFill/>
          <a:ln>
            <a:noFill/>
          </a:ln>
        </p:spPr>
        <p:txBody>
          <a:bodyPr spcFirstLastPara="1" wrap="square" lIns="91425" tIns="91425" rIns="91425" bIns="91425" anchor="ctr" anchorCtr="0">
            <a:noAutofit/>
          </a:bodyPr>
          <a:lstStyle/>
          <a:p>
            <a:pPr marL="0" indent="0">
              <a:lnSpc>
                <a:spcPct val="100000"/>
              </a:lnSpc>
              <a:spcBef>
                <a:spcPts val="600"/>
              </a:spcBef>
              <a:buClr>
                <a:srgbClr val="434343"/>
              </a:buClr>
              <a:buSzPct val="100000"/>
              <a:buNone/>
            </a:pPr>
            <a:r>
              <a:rPr lang="en-US" sz="2000" dirty="0"/>
              <a:t>You can change the social context for everyone by creating rules and policies that are developmentally appropriate.</a:t>
            </a:r>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Social Context</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7757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2" name="Rectangle 1">
            <a:extLst>
              <a:ext uri="{FF2B5EF4-FFF2-40B4-BE49-F238E27FC236}">
                <a16:creationId xmlns:a16="http://schemas.microsoft.com/office/drawing/2014/main" id="{860818FA-6DD6-4600-BA1B-118C89385AFD}"/>
              </a:ext>
            </a:extLst>
          </p:cNvPr>
          <p:cNvSpPr/>
          <p:nvPr/>
        </p:nvSpPr>
        <p:spPr>
          <a:xfrm>
            <a:off x="309489" y="1294228"/>
            <a:ext cx="8682111" cy="3219049"/>
          </a:xfrm>
          <a:prstGeom prst="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SOCIAL CONTEXT</a:t>
            </a:r>
          </a:p>
        </p:txBody>
      </p:sp>
      <p:sp>
        <p:nvSpPr>
          <p:cNvPr id="125" name="Google Shape;125;p15"/>
          <p:cNvSpPr txBox="1">
            <a:spLocks noGrp="1"/>
          </p:cNvSpPr>
          <p:nvPr>
            <p:ph type="body" idx="1"/>
          </p:nvPr>
        </p:nvSpPr>
        <p:spPr>
          <a:xfrm>
            <a:off x="152400" y="2441196"/>
            <a:ext cx="8839200" cy="2072081"/>
          </a:xfrm>
          <a:prstGeom prst="rect">
            <a:avLst/>
          </a:prstGeom>
          <a:noFill/>
          <a:ln>
            <a:noFill/>
          </a:ln>
        </p:spPr>
        <p:txBody>
          <a:bodyPr spcFirstLastPara="1" wrap="square" lIns="91425" tIns="91425" rIns="91425" bIns="91425" anchor="ctr" anchorCtr="0">
            <a:noAutofit/>
          </a:bodyPr>
          <a:lstStyle/>
          <a:p>
            <a:pPr marL="0" indent="0" algn="ctr">
              <a:lnSpc>
                <a:spcPct val="100000"/>
              </a:lnSpc>
              <a:spcBef>
                <a:spcPts val="600"/>
              </a:spcBef>
              <a:buClr>
                <a:srgbClr val="434343"/>
              </a:buClr>
              <a:buSzPct val="100000"/>
              <a:buNone/>
            </a:pPr>
            <a:r>
              <a:rPr lang="en-US" sz="3200" b="1" i="1" dirty="0">
                <a:solidFill>
                  <a:schemeClr val="bg1"/>
                </a:solidFill>
              </a:rPr>
              <a:t>“Play is often talked about as if it were a relief from serious learning. But for children, play is serious learning. Play is really the work of childhood.”</a:t>
            </a:r>
            <a:endParaRPr lang="en-US" sz="2400" b="1" i="1" dirty="0">
              <a:solidFill>
                <a:schemeClr val="bg1"/>
              </a:solidFill>
            </a:endParaRPr>
          </a:p>
          <a:p>
            <a:pPr marL="0" indent="0" algn="r">
              <a:lnSpc>
                <a:spcPct val="100000"/>
              </a:lnSpc>
              <a:spcBef>
                <a:spcPts val="600"/>
              </a:spcBef>
              <a:buClr>
                <a:srgbClr val="434343"/>
              </a:buClr>
              <a:buSzPct val="100000"/>
              <a:buNone/>
            </a:pPr>
            <a:r>
              <a:rPr lang="en-US" sz="2000" dirty="0">
                <a:solidFill>
                  <a:schemeClr val="bg1"/>
                </a:solidFill>
              </a:rPr>
              <a:t>Fred Rogers</a:t>
            </a:r>
          </a:p>
          <a:p>
            <a:pPr marL="457200" lvl="1" indent="0">
              <a:lnSpc>
                <a:spcPct val="100000"/>
              </a:lnSpc>
              <a:spcBef>
                <a:spcPts val="600"/>
              </a:spcBef>
              <a:buClr>
                <a:srgbClr val="434343"/>
              </a:buClr>
              <a:buSzPct val="100000"/>
              <a:buNone/>
            </a:pPr>
            <a:endParaRPr sz="3200" b="1" i="1" dirty="0">
              <a:solidFill>
                <a:schemeClr val="bg1"/>
              </a:solidFill>
            </a:endParaRPr>
          </a:p>
        </p:txBody>
      </p:sp>
    </p:spTree>
    <p:extLst>
      <p:ext uri="{BB962C8B-B14F-4D97-AF65-F5344CB8AC3E}">
        <p14:creationId xmlns:p14="http://schemas.microsoft.com/office/powerpoint/2010/main" val="1650272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PLAYFUL LEARNING</a:t>
            </a:r>
          </a:p>
        </p:txBody>
      </p:sp>
      <p:sp>
        <p:nvSpPr>
          <p:cNvPr id="125" name="Google Shape;125;p15"/>
          <p:cNvSpPr txBox="1">
            <a:spLocks noGrp="1"/>
          </p:cNvSpPr>
          <p:nvPr>
            <p:ph type="body" idx="1"/>
          </p:nvPr>
        </p:nvSpPr>
        <p:spPr>
          <a:xfrm>
            <a:off x="152400" y="1143000"/>
            <a:ext cx="4419600" cy="3543300"/>
          </a:xfrm>
          <a:prstGeom prst="rect">
            <a:avLst/>
          </a:prstGeom>
          <a:noFill/>
          <a:ln>
            <a:noFill/>
          </a:ln>
        </p:spPr>
        <p:txBody>
          <a:bodyPr spcFirstLastPara="1" wrap="square" lIns="91425" tIns="91425" rIns="91425" bIns="91425" anchor="t" anchorCtr="0">
            <a:noAutofit/>
          </a:bodyPr>
          <a:lstStyle/>
          <a:p>
            <a:pPr marL="0" indent="0">
              <a:lnSpc>
                <a:spcPct val="100000"/>
              </a:lnSpc>
              <a:spcBef>
                <a:spcPts val="600"/>
              </a:spcBef>
              <a:buClr>
                <a:srgbClr val="434343"/>
              </a:buClr>
              <a:buSzPct val="100000"/>
              <a:buNone/>
            </a:pPr>
            <a:r>
              <a:rPr lang="en-US" sz="2000" dirty="0">
                <a:solidFill>
                  <a:srgbClr val="434343"/>
                </a:solidFill>
              </a:rPr>
              <a:t>Play is a very powerful and efficient learning and teaching strategy. </a:t>
            </a:r>
            <a:r>
              <a:rPr lang="en-US" sz="2000" dirty="0"/>
              <a:t>However, it is not enough for teachers simply to provide opportunities for play. </a:t>
            </a:r>
            <a:r>
              <a:rPr lang="en-US" sz="2000" dirty="0">
                <a:solidFill>
                  <a:srgbClr val="434343"/>
                </a:solidFill>
              </a:rPr>
              <a:t>Teachers need to engage </a:t>
            </a:r>
            <a:r>
              <a:rPr lang="en-US" sz="2000" dirty="0"/>
              <a:t>with children while they play to facilitate optimal development.</a:t>
            </a:r>
            <a:endParaRPr lang="en-US" dirty="0">
              <a:solidFill>
                <a:srgbClr val="434343"/>
              </a:solidFill>
            </a:endParaRPr>
          </a:p>
          <a:p>
            <a:pPr marL="457200" lvl="1" indent="0">
              <a:lnSpc>
                <a:spcPct val="100000"/>
              </a:lnSpc>
              <a:spcBef>
                <a:spcPts val="600"/>
              </a:spcBef>
              <a:buClr>
                <a:srgbClr val="434343"/>
              </a:buClr>
              <a:buSzPct val="100000"/>
              <a:buNone/>
            </a:pPr>
            <a:endParaRPr sz="1800" dirty="0">
              <a:solidFill>
                <a:srgbClr val="434343"/>
              </a:solidFill>
            </a:endParaRPr>
          </a:p>
        </p:txBody>
      </p:sp>
      <p:sp>
        <p:nvSpPr>
          <p:cNvPr id="4" name="TextBox 3">
            <a:extLst>
              <a:ext uri="{FF2B5EF4-FFF2-40B4-BE49-F238E27FC236}">
                <a16:creationId xmlns:a16="http://schemas.microsoft.com/office/drawing/2014/main" id="{8320325D-DA39-47D1-B0C3-5D011A14D384}"/>
              </a:ext>
            </a:extLst>
          </p:cNvPr>
          <p:cNvSpPr txBox="1"/>
          <p:nvPr/>
        </p:nvSpPr>
        <p:spPr>
          <a:xfrm>
            <a:off x="243841" y="4345397"/>
            <a:ext cx="4255651" cy="246221"/>
          </a:xfrm>
          <a:prstGeom prst="rect">
            <a:avLst/>
          </a:prstGeom>
          <a:noFill/>
        </p:spPr>
        <p:txBody>
          <a:bodyPr wrap="square" rtlCol="0">
            <a:spAutoFit/>
          </a:bodyPr>
          <a:lstStyle/>
          <a:p>
            <a:pPr algn="r"/>
            <a:r>
              <a:rPr lang="en-US" altLang="en-US" sz="1000" dirty="0" err="1">
                <a:latin typeface="Calibri" panose="020F0502020204030204" pitchFamily="34" charset="0"/>
                <a:cs typeface="Calibri" panose="020F0502020204030204" pitchFamily="34" charset="0"/>
              </a:rPr>
              <a:t>Kieff</a:t>
            </a:r>
            <a:r>
              <a:rPr lang="en-US" altLang="en-US" sz="1000" dirty="0">
                <a:latin typeface="Calibri" panose="020F0502020204030204" pitchFamily="34" charset="0"/>
                <a:cs typeface="Calibri" panose="020F0502020204030204" pitchFamily="34" charset="0"/>
              </a:rPr>
              <a:t>, J.E. &amp; </a:t>
            </a:r>
            <a:r>
              <a:rPr lang="en-US" altLang="en-US" sz="1000" dirty="0" err="1">
                <a:latin typeface="Calibri" panose="020F0502020204030204" pitchFamily="34" charset="0"/>
                <a:cs typeface="Calibri" panose="020F0502020204030204" pitchFamily="34" charset="0"/>
              </a:rPr>
              <a:t>Casbergue</a:t>
            </a:r>
            <a:r>
              <a:rPr lang="en-US" altLang="en-US" sz="1000" dirty="0">
                <a:latin typeface="Calibri" panose="020F0502020204030204" pitchFamily="34" charset="0"/>
                <a:cs typeface="Calibri" panose="020F0502020204030204" pitchFamily="34" charset="0"/>
              </a:rPr>
              <a:t>, R.M., 2000.</a:t>
            </a:r>
          </a:p>
        </p:txBody>
      </p:sp>
      <p:pic>
        <p:nvPicPr>
          <p:cNvPr id="6" name="Picture 5" descr="A person sitting on a table&#10;&#10;Description automatically generated">
            <a:extLst>
              <a:ext uri="{FF2B5EF4-FFF2-40B4-BE49-F238E27FC236}">
                <a16:creationId xmlns:a16="http://schemas.microsoft.com/office/drawing/2014/main" id="{E748EF35-B78F-4357-81C8-55776DED3557}"/>
              </a:ext>
            </a:extLst>
          </p:cNvPr>
          <p:cNvPicPr>
            <a:picLocks noChangeAspect="1"/>
          </p:cNvPicPr>
          <p:nvPr/>
        </p:nvPicPr>
        <p:blipFill rotWithShape="1">
          <a:blip r:embed="rId3"/>
          <a:srcRect l="15266" r="1323"/>
          <a:stretch/>
        </p:blipFill>
        <p:spPr>
          <a:xfrm>
            <a:off x="4572000" y="1073000"/>
            <a:ext cx="4572000" cy="3654140"/>
          </a:xfrm>
          <a:prstGeom prst="rect">
            <a:avLst/>
          </a:prstGeom>
        </p:spPr>
      </p:pic>
    </p:spTree>
    <p:extLst>
      <p:ext uri="{BB962C8B-B14F-4D97-AF65-F5344CB8AC3E}">
        <p14:creationId xmlns:p14="http://schemas.microsoft.com/office/powerpoint/2010/main" val="4106085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Intentional Teaching</a:t>
            </a:r>
            <a:endParaRPr sz="3600" b="1" dirty="0"/>
          </a:p>
        </p:txBody>
      </p:sp>
    </p:spTree>
    <p:extLst>
      <p:ext uri="{BB962C8B-B14F-4D97-AF65-F5344CB8AC3E}">
        <p14:creationId xmlns:p14="http://schemas.microsoft.com/office/powerpoint/2010/main" val="2147210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INTENTIONAL TEACHING</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Intentional teaching does not happen by chance, it is </a:t>
            </a:r>
            <a:r>
              <a:rPr lang="en-US" sz="2000" i="1" dirty="0">
                <a:solidFill>
                  <a:srgbClr val="434343"/>
                </a:solidFill>
              </a:rPr>
              <a:t>planful</a:t>
            </a:r>
            <a:r>
              <a:rPr lang="en-US" sz="2000" dirty="0">
                <a:solidFill>
                  <a:srgbClr val="434343"/>
                </a:solidFill>
              </a:rPr>
              <a:t>, </a:t>
            </a:r>
            <a:r>
              <a:rPr lang="en-US" sz="2000" i="1" dirty="0">
                <a:solidFill>
                  <a:srgbClr val="434343"/>
                </a:solidFill>
              </a:rPr>
              <a:t>thoughtful</a:t>
            </a:r>
            <a:r>
              <a:rPr lang="en-US" sz="2000" dirty="0"/>
              <a:t>, and </a:t>
            </a:r>
            <a:r>
              <a:rPr lang="en-US" sz="2000" i="1" dirty="0"/>
              <a:t>purposeful</a:t>
            </a:r>
            <a:endParaRPr lang="en-US" sz="2000" dirty="0"/>
          </a:p>
          <a:p>
            <a:pPr marL="228600" indent="-228600">
              <a:lnSpc>
                <a:spcPct val="100000"/>
              </a:lnSpc>
              <a:spcBef>
                <a:spcPts val="600"/>
              </a:spcBef>
              <a:buClr>
                <a:srgbClr val="434343"/>
              </a:buClr>
              <a:buSzPct val="100000"/>
            </a:pPr>
            <a:r>
              <a:rPr lang="en-US" sz="2000" dirty="0">
                <a:solidFill>
                  <a:srgbClr val="434343"/>
                </a:solidFill>
              </a:rPr>
              <a:t>Children learn best through manipulation of materials and han</a:t>
            </a:r>
            <a:r>
              <a:rPr lang="en-US" sz="2000" dirty="0"/>
              <a:t>ds-on experiences carefully </a:t>
            </a:r>
            <a:r>
              <a:rPr lang="en-US" sz="2000" i="1" dirty="0"/>
              <a:t>planned and facilitated</a:t>
            </a:r>
            <a:r>
              <a:rPr lang="en-US" sz="2000" dirty="0"/>
              <a:t> by knowledgeable teachers</a:t>
            </a:r>
          </a:p>
          <a:p>
            <a:pPr marL="228600" indent="-228600">
              <a:lnSpc>
                <a:spcPct val="100000"/>
              </a:lnSpc>
              <a:spcBef>
                <a:spcPts val="600"/>
              </a:spcBef>
              <a:buClr>
                <a:srgbClr val="434343"/>
              </a:buClr>
              <a:buSzPct val="100000"/>
            </a:pPr>
            <a:r>
              <a:rPr lang="en-US" sz="2000" dirty="0">
                <a:solidFill>
                  <a:srgbClr val="434343"/>
                </a:solidFill>
              </a:rPr>
              <a:t>Intentional teachers integrate and promote meaningful learning in </a:t>
            </a:r>
            <a:r>
              <a:rPr lang="en-US" sz="2000" i="1" dirty="0">
                <a:solidFill>
                  <a:srgbClr val="434343"/>
                </a:solidFill>
              </a:rPr>
              <a:t>all</a:t>
            </a:r>
            <a:r>
              <a:rPr lang="en-US" sz="2000" dirty="0">
                <a:solidFill>
                  <a:srgbClr val="434343"/>
                </a:solidFill>
              </a:rPr>
              <a:t> domains</a:t>
            </a:r>
            <a:endParaRPr lang="en-US" dirty="0">
              <a:solidFill>
                <a:srgbClr val="434343"/>
              </a:solidFill>
            </a:endParaRPr>
          </a:p>
          <a:p>
            <a:pPr marL="457200" lvl="1" indent="0">
              <a:lnSpc>
                <a:spcPct val="100000"/>
              </a:lnSpc>
              <a:spcBef>
                <a:spcPts val="600"/>
              </a:spcBef>
              <a:buClr>
                <a:srgbClr val="434343"/>
              </a:buClr>
              <a:buSzPct val="100000"/>
              <a:buNone/>
            </a:pPr>
            <a:endParaRPr sz="1800" dirty="0">
              <a:solidFill>
                <a:srgbClr val="434343"/>
              </a:solidFill>
            </a:endParaRPr>
          </a:p>
        </p:txBody>
      </p:sp>
    </p:spTree>
    <p:extLst>
      <p:ext uri="{BB962C8B-B14F-4D97-AF65-F5344CB8AC3E}">
        <p14:creationId xmlns:p14="http://schemas.microsoft.com/office/powerpoint/2010/main" val="3363851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LEARNING OBJECTIVES</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Develop an awareness of the relationship between space and the resultant behavior of those who live and play</a:t>
            </a:r>
          </a:p>
          <a:p>
            <a:pPr marL="228600" lvl="0" indent="-228600">
              <a:lnSpc>
                <a:spcPct val="100000"/>
              </a:lnSpc>
              <a:spcBef>
                <a:spcPts val="600"/>
              </a:spcBef>
              <a:buClr>
                <a:srgbClr val="434343"/>
              </a:buClr>
              <a:buSzPct val="100000"/>
            </a:pPr>
            <a:r>
              <a:rPr lang="en-US" sz="2000" dirty="0"/>
              <a:t>Understand the need to balance a daily schedule with teacher-directed and student-initiated activities</a:t>
            </a:r>
          </a:p>
          <a:p>
            <a:pPr marL="228600" lvl="0" indent="-228600">
              <a:lnSpc>
                <a:spcPct val="100000"/>
              </a:lnSpc>
              <a:spcBef>
                <a:spcPts val="600"/>
              </a:spcBef>
              <a:buClr>
                <a:srgbClr val="434343"/>
              </a:buClr>
              <a:buSzPct val="100000"/>
            </a:pPr>
            <a:r>
              <a:rPr lang="en-US" sz="2000" dirty="0"/>
              <a:t>Connect developmentally appropriate materials and activities to standards-based, intentional teaching and learning that offer concrete experience relevant to children’s lives</a:t>
            </a:r>
          </a:p>
          <a:p>
            <a:pPr marL="228600" lvl="0" indent="-228600">
              <a:lnSpc>
                <a:spcPct val="100000"/>
              </a:lnSpc>
              <a:spcBef>
                <a:spcPts val="600"/>
              </a:spcBef>
              <a:buClr>
                <a:srgbClr val="434343"/>
              </a:buClr>
              <a:buSzPct val="100000"/>
            </a:pPr>
            <a:r>
              <a:rPr lang="en-US" sz="2000" dirty="0"/>
              <a:t>Understand the cycle of ongoing instruction and assessment</a:t>
            </a:r>
          </a:p>
          <a:p>
            <a:pPr marL="114300" indent="0">
              <a:buNone/>
            </a:pPr>
            <a:endParaRPr lang="en-US" sz="2000" dirty="0"/>
          </a:p>
        </p:txBody>
      </p:sp>
    </p:spTree>
    <p:extLst>
      <p:ext uri="{BB962C8B-B14F-4D97-AF65-F5344CB8AC3E}">
        <p14:creationId xmlns:p14="http://schemas.microsoft.com/office/powerpoint/2010/main" val="2731977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INTENTIONAL TEACHING</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lnSpc>
                <a:spcPct val="100000"/>
              </a:lnSpc>
              <a:spcBef>
                <a:spcPts val="600"/>
              </a:spcBef>
              <a:buClr>
                <a:srgbClr val="434343"/>
              </a:buClr>
              <a:buSzPct val="100000"/>
              <a:buNone/>
            </a:pPr>
            <a:r>
              <a:rPr lang="en-US" sz="2000" dirty="0"/>
              <a:t>To optimize learning, intentional teachers:</a:t>
            </a:r>
          </a:p>
          <a:p>
            <a:pPr marL="228600" indent="-228600">
              <a:lnSpc>
                <a:spcPct val="100000"/>
              </a:lnSpc>
              <a:spcBef>
                <a:spcPts val="600"/>
              </a:spcBef>
              <a:buClr>
                <a:srgbClr val="434343"/>
              </a:buClr>
              <a:buSzPct val="100000"/>
            </a:pPr>
            <a:r>
              <a:rPr lang="en-US" sz="2000" dirty="0">
                <a:solidFill>
                  <a:srgbClr val="434343"/>
                </a:solidFill>
              </a:rPr>
              <a:t>Consider what children should be able to know, understand, and be able to do across:</a:t>
            </a:r>
          </a:p>
          <a:p>
            <a:pPr marL="457200" lvl="1" indent="-228600">
              <a:lnSpc>
                <a:spcPct val="100000"/>
              </a:lnSpc>
              <a:spcBef>
                <a:spcPts val="600"/>
              </a:spcBef>
              <a:buClr>
                <a:srgbClr val="434343"/>
              </a:buClr>
              <a:buSzPct val="100000"/>
            </a:pPr>
            <a:r>
              <a:rPr lang="en-US" sz="1800" dirty="0">
                <a:solidFill>
                  <a:srgbClr val="434343"/>
                </a:solidFill>
              </a:rPr>
              <a:t>Domains (cognitive, social-emotional, motor)</a:t>
            </a:r>
          </a:p>
          <a:p>
            <a:pPr marL="457200" lvl="1" indent="-228600">
              <a:lnSpc>
                <a:spcPct val="100000"/>
              </a:lnSpc>
              <a:spcBef>
                <a:spcPts val="600"/>
              </a:spcBef>
              <a:buClr>
                <a:srgbClr val="434343"/>
              </a:buClr>
              <a:buSzPct val="100000"/>
            </a:pPr>
            <a:r>
              <a:rPr lang="en-US" sz="1800" dirty="0">
                <a:solidFill>
                  <a:srgbClr val="434343"/>
                </a:solidFill>
              </a:rPr>
              <a:t>Academic disciplines (literacy, math, science, social studies, art)</a:t>
            </a:r>
          </a:p>
          <a:p>
            <a:pPr marL="228600" indent="-228600">
              <a:lnSpc>
                <a:spcPct val="100000"/>
              </a:lnSpc>
              <a:spcBef>
                <a:spcPts val="600"/>
              </a:spcBef>
              <a:buClr>
                <a:srgbClr val="434343"/>
              </a:buClr>
              <a:buSzPct val="100000"/>
            </a:pPr>
            <a:r>
              <a:rPr lang="en-US" sz="2000" dirty="0"/>
              <a:t>Possess a wide range of knowledge</a:t>
            </a:r>
          </a:p>
          <a:p>
            <a:pPr marL="457200" lvl="1" indent="-228600">
              <a:lnSpc>
                <a:spcPct val="100000"/>
              </a:lnSpc>
              <a:spcBef>
                <a:spcPts val="600"/>
              </a:spcBef>
              <a:buClr>
                <a:srgbClr val="434343"/>
              </a:buClr>
              <a:buSzPct val="100000"/>
            </a:pPr>
            <a:r>
              <a:rPr lang="en-US" sz="1800" dirty="0">
                <a:solidFill>
                  <a:srgbClr val="434343"/>
                </a:solidFill>
              </a:rPr>
              <a:t>Content, strategies, research</a:t>
            </a:r>
          </a:p>
          <a:p>
            <a:pPr marL="228600" indent="-228600">
              <a:lnSpc>
                <a:spcPct val="100000"/>
              </a:lnSpc>
              <a:spcBef>
                <a:spcPts val="600"/>
              </a:spcBef>
              <a:buClr>
                <a:srgbClr val="434343"/>
              </a:buClr>
              <a:buSzPct val="100000"/>
            </a:pPr>
            <a:r>
              <a:rPr lang="en-US" sz="2000" dirty="0"/>
              <a:t>Balance instruction between teacher-guided and child-guided experiences</a:t>
            </a:r>
          </a:p>
          <a:p>
            <a:pPr marL="228600" indent="-228600">
              <a:lnSpc>
                <a:spcPct val="100000"/>
              </a:lnSpc>
              <a:spcBef>
                <a:spcPts val="600"/>
              </a:spcBef>
              <a:buClr>
                <a:srgbClr val="434343"/>
              </a:buClr>
              <a:buSzPct val="100000"/>
            </a:pPr>
            <a:r>
              <a:rPr lang="en-US" sz="2000" dirty="0">
                <a:solidFill>
                  <a:srgbClr val="434343"/>
                </a:solidFill>
              </a:rPr>
              <a:t>Use a pla</a:t>
            </a:r>
            <a:r>
              <a:rPr lang="en-US" sz="2000" dirty="0"/>
              <a:t>y format in early childhood classrooms</a:t>
            </a:r>
            <a:endParaRPr lang="en-US" sz="2000" dirty="0">
              <a:solidFill>
                <a:srgbClr val="434343"/>
              </a:solidFill>
            </a:endParaRPr>
          </a:p>
          <a:p>
            <a:pPr marL="0" indent="0">
              <a:lnSpc>
                <a:spcPct val="100000"/>
              </a:lnSpc>
              <a:spcBef>
                <a:spcPts val="600"/>
              </a:spcBef>
              <a:buClr>
                <a:srgbClr val="434343"/>
              </a:buClr>
              <a:buSzPct val="100000"/>
              <a:buNone/>
            </a:pPr>
            <a:r>
              <a:rPr lang="en-US" sz="2000" dirty="0"/>
              <a:t>	</a:t>
            </a:r>
            <a:endParaRPr sz="1800" dirty="0">
              <a:solidFill>
                <a:srgbClr val="434343"/>
              </a:solidFill>
            </a:endParaRPr>
          </a:p>
        </p:txBody>
      </p:sp>
    </p:spTree>
    <p:extLst>
      <p:ext uri="{BB962C8B-B14F-4D97-AF65-F5344CB8AC3E}">
        <p14:creationId xmlns:p14="http://schemas.microsoft.com/office/powerpoint/2010/main" val="4269130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INTENTIONAL TEACHING</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Play and other activities in which children explore and conduct ideas are vital to their development and learning</a:t>
            </a:r>
          </a:p>
          <a:p>
            <a:pPr marL="228600" indent="-228600">
              <a:lnSpc>
                <a:spcPct val="100000"/>
              </a:lnSpc>
              <a:spcBef>
                <a:spcPts val="600"/>
              </a:spcBef>
              <a:buClr>
                <a:srgbClr val="434343"/>
              </a:buClr>
              <a:buSzPct val="100000"/>
            </a:pPr>
            <a:r>
              <a:rPr lang="en-US" sz="2000" dirty="0"/>
              <a:t>Teachers must know what to do to enhance the quality of these child-initiated experiences</a:t>
            </a:r>
          </a:p>
          <a:p>
            <a:pPr marL="685800" lvl="1" indent="-228600">
              <a:lnSpc>
                <a:spcPct val="100000"/>
              </a:lnSpc>
              <a:spcBef>
                <a:spcPts val="600"/>
              </a:spcBef>
              <a:buClr>
                <a:srgbClr val="434343"/>
              </a:buClr>
              <a:buSzPct val="100000"/>
            </a:pPr>
            <a:r>
              <a:rPr lang="en-US" sz="1800" dirty="0"/>
              <a:t>Ex.: meeting the learner where they are and helping them to reach challenging and achievable goals</a:t>
            </a:r>
          </a:p>
          <a:p>
            <a:pPr marL="228600" indent="-228600">
              <a:lnSpc>
                <a:spcPct val="100000"/>
              </a:lnSpc>
              <a:spcBef>
                <a:spcPts val="600"/>
              </a:spcBef>
              <a:buClr>
                <a:srgbClr val="434343"/>
              </a:buClr>
              <a:buSzPct val="100000"/>
            </a:pPr>
            <a:r>
              <a:rPr lang="en-US" sz="2000" dirty="0">
                <a:solidFill>
                  <a:srgbClr val="434343"/>
                </a:solidFill>
              </a:rPr>
              <a:t>It is important that teachers know what other experiences and what other instruction children require in order to learn knowledge and skills in all domains</a:t>
            </a:r>
            <a:endParaRPr sz="1800" dirty="0">
              <a:solidFill>
                <a:srgbClr val="434343"/>
              </a:solidFill>
            </a:endParaRPr>
          </a:p>
        </p:txBody>
      </p:sp>
    </p:spTree>
    <p:extLst>
      <p:ext uri="{BB962C8B-B14F-4D97-AF65-F5344CB8AC3E}">
        <p14:creationId xmlns:p14="http://schemas.microsoft.com/office/powerpoint/2010/main" val="4076743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INTENTIONAL TEACHING</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Intentional teachers are those who are purposeful and thoughtful about the actions they take – from: </a:t>
            </a:r>
          </a:p>
          <a:p>
            <a:pPr marL="457200" lvl="1" indent="-228600">
              <a:lnSpc>
                <a:spcPct val="100000"/>
              </a:lnSpc>
              <a:spcBef>
                <a:spcPts val="600"/>
              </a:spcBef>
              <a:buClr>
                <a:srgbClr val="434343"/>
              </a:buClr>
              <a:buSzPct val="100000"/>
            </a:pPr>
            <a:r>
              <a:rPr lang="en-US" sz="1800" dirty="0">
                <a:solidFill>
                  <a:srgbClr val="434343"/>
                </a:solidFill>
              </a:rPr>
              <a:t>Setting up the environment,</a:t>
            </a:r>
          </a:p>
          <a:p>
            <a:pPr marL="457200" lvl="1" indent="-228600">
              <a:lnSpc>
                <a:spcPct val="100000"/>
              </a:lnSpc>
              <a:spcBef>
                <a:spcPts val="600"/>
              </a:spcBef>
              <a:buClr>
                <a:srgbClr val="434343"/>
              </a:buClr>
              <a:buSzPct val="100000"/>
            </a:pPr>
            <a:r>
              <a:rPr lang="en-US" sz="1800" dirty="0">
                <a:solidFill>
                  <a:srgbClr val="434343"/>
                </a:solidFill>
              </a:rPr>
              <a:t>Creating meaningful experiences in which they interact with children, observing, and assessing student learning,</a:t>
            </a:r>
          </a:p>
          <a:p>
            <a:pPr marL="457200" lvl="1" indent="-228600">
              <a:lnSpc>
                <a:spcPct val="100000"/>
              </a:lnSpc>
              <a:spcBef>
                <a:spcPts val="600"/>
              </a:spcBef>
              <a:buClr>
                <a:srgbClr val="434343"/>
              </a:buClr>
              <a:buSzPct val="100000"/>
            </a:pPr>
            <a:r>
              <a:rPr lang="en-US" sz="1800" dirty="0">
                <a:solidFill>
                  <a:srgbClr val="434343"/>
                </a:solidFill>
              </a:rPr>
              <a:t>Planning the curriculum based on standards, to</a:t>
            </a:r>
          </a:p>
          <a:p>
            <a:pPr marL="457200" lvl="1" indent="-228600">
              <a:lnSpc>
                <a:spcPct val="100000"/>
              </a:lnSpc>
              <a:spcBef>
                <a:spcPts val="600"/>
              </a:spcBef>
              <a:buClr>
                <a:srgbClr val="434343"/>
              </a:buClr>
              <a:buSzPct val="100000"/>
            </a:pPr>
            <a:r>
              <a:rPr lang="en-US" sz="1800" dirty="0">
                <a:solidFill>
                  <a:srgbClr val="434343"/>
                </a:solidFill>
              </a:rPr>
              <a:t>Responding to “teachable moments”</a:t>
            </a:r>
          </a:p>
          <a:p>
            <a:pPr marL="228600" indent="-228600">
              <a:lnSpc>
                <a:spcPct val="100000"/>
              </a:lnSpc>
              <a:spcBef>
                <a:spcPts val="600"/>
              </a:spcBef>
              <a:buClr>
                <a:srgbClr val="434343"/>
              </a:buClr>
              <a:buSzPct val="100000"/>
            </a:pPr>
            <a:r>
              <a:rPr lang="en-US" sz="2000" dirty="0"/>
              <a:t>All actions are guided by the children’s learning outcomes</a:t>
            </a:r>
          </a:p>
          <a:p>
            <a:pPr marL="228600" indent="-228600">
              <a:lnSpc>
                <a:spcPct val="100000"/>
              </a:lnSpc>
              <a:spcBef>
                <a:spcPts val="600"/>
              </a:spcBef>
              <a:buClr>
                <a:srgbClr val="434343"/>
              </a:buClr>
              <a:buSzPct val="100000"/>
            </a:pPr>
            <a:r>
              <a:rPr lang="en-US" sz="2000" dirty="0">
                <a:solidFill>
                  <a:srgbClr val="434343"/>
                </a:solidFill>
              </a:rPr>
              <a:t>In order to do this, teachers must be knowledgeable about </a:t>
            </a:r>
            <a:r>
              <a:rPr lang="en-US" sz="2000" b="1" dirty="0">
                <a:solidFill>
                  <a:srgbClr val="434343"/>
                </a:solidFill>
              </a:rPr>
              <a:t>Developmentally Appropriate Practices</a:t>
            </a:r>
            <a:endParaRPr sz="1800" dirty="0">
              <a:solidFill>
                <a:srgbClr val="434343"/>
              </a:solidFill>
            </a:endParaRPr>
          </a:p>
        </p:txBody>
      </p:sp>
    </p:spTree>
    <p:extLst>
      <p:ext uri="{BB962C8B-B14F-4D97-AF65-F5344CB8AC3E}">
        <p14:creationId xmlns:p14="http://schemas.microsoft.com/office/powerpoint/2010/main" val="3953289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Developmentally Appropriate Practice</a:t>
            </a:r>
            <a:endParaRPr sz="3600" b="1" dirty="0"/>
          </a:p>
        </p:txBody>
      </p:sp>
    </p:spTree>
    <p:extLst>
      <p:ext uri="{BB962C8B-B14F-4D97-AF65-F5344CB8AC3E}">
        <p14:creationId xmlns:p14="http://schemas.microsoft.com/office/powerpoint/2010/main" val="2802650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DEVELOPMENTALLY APPROPRIATE PRACTICE</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b="1" dirty="0"/>
              <a:t>Developmentally appropriate practice</a:t>
            </a:r>
            <a:r>
              <a:rPr lang="en-US" sz="2000" dirty="0"/>
              <a:t> does not mean making things easier for children</a:t>
            </a:r>
          </a:p>
          <a:p>
            <a:pPr marL="228600" indent="-228600">
              <a:lnSpc>
                <a:spcPct val="100000"/>
              </a:lnSpc>
              <a:spcBef>
                <a:spcPts val="600"/>
              </a:spcBef>
              <a:buClr>
                <a:srgbClr val="434343"/>
              </a:buClr>
              <a:buSzPct val="100000"/>
            </a:pPr>
            <a:r>
              <a:rPr lang="en-US" sz="2000" dirty="0"/>
              <a:t>Rather, it means ensuring that goals and experiences are suited to their learning and development and challenging enough to promote their progress and interest</a:t>
            </a:r>
          </a:p>
          <a:p>
            <a:pPr marL="228600" indent="-228600">
              <a:lnSpc>
                <a:spcPct val="100000"/>
              </a:lnSpc>
              <a:spcBef>
                <a:spcPts val="600"/>
              </a:spcBef>
              <a:buClr>
                <a:srgbClr val="434343"/>
              </a:buClr>
              <a:buSzPct val="100000"/>
            </a:pPr>
            <a:r>
              <a:rPr lang="en-US" sz="2000" dirty="0">
                <a:solidFill>
                  <a:srgbClr val="434343"/>
                </a:solidFill>
              </a:rPr>
              <a:t>Good practices acknowledge that 3-</a:t>
            </a:r>
            <a:r>
              <a:rPr lang="en-US" sz="2000" dirty="0"/>
              <a:t>, 4-, and 5-year-olds are wigglers and doers</a:t>
            </a:r>
          </a:p>
          <a:p>
            <a:pPr marL="228600" indent="-228600">
              <a:lnSpc>
                <a:spcPct val="100000"/>
              </a:lnSpc>
              <a:spcBef>
                <a:spcPts val="600"/>
              </a:spcBef>
              <a:buClr>
                <a:srgbClr val="434343"/>
              </a:buClr>
              <a:buSzPct val="100000"/>
            </a:pPr>
            <a:r>
              <a:rPr lang="en-US" sz="2000" dirty="0">
                <a:solidFill>
                  <a:srgbClr val="434343"/>
                </a:solidFill>
              </a:rPr>
              <a:t>Intentional teachers work with, instead of against, individual developmental styles to help children stay with tasks and learn important concepts and skills</a:t>
            </a:r>
            <a:endParaRPr sz="1800" dirty="0">
              <a:solidFill>
                <a:srgbClr val="434343"/>
              </a:solidFill>
            </a:endParaRPr>
          </a:p>
        </p:txBody>
      </p:sp>
    </p:spTree>
    <p:extLst>
      <p:ext uri="{BB962C8B-B14F-4D97-AF65-F5344CB8AC3E}">
        <p14:creationId xmlns:p14="http://schemas.microsoft.com/office/powerpoint/2010/main" val="2006851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ACTIVITY INSTRUCTIONS</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t>Remove contents from envelope</a:t>
            </a:r>
          </a:p>
          <a:p>
            <a:pPr marL="228600" indent="-228600">
              <a:lnSpc>
                <a:spcPct val="100000"/>
              </a:lnSpc>
              <a:spcBef>
                <a:spcPts val="600"/>
              </a:spcBef>
              <a:buClr>
                <a:srgbClr val="434343"/>
              </a:buClr>
              <a:buSzPct val="100000"/>
            </a:pPr>
            <a:r>
              <a:rPr lang="en-US" sz="2000" dirty="0">
                <a:solidFill>
                  <a:srgbClr val="434343"/>
                </a:solidFill>
              </a:rPr>
              <a:t>Locate the two headings in </a:t>
            </a:r>
            <a:r>
              <a:rPr lang="en-US" sz="2000" b="1" dirty="0">
                <a:solidFill>
                  <a:srgbClr val="434343"/>
                </a:solidFill>
              </a:rPr>
              <a:t>BOLD</a:t>
            </a:r>
          </a:p>
          <a:p>
            <a:pPr marL="228600" indent="-228600">
              <a:lnSpc>
                <a:spcPct val="100000"/>
              </a:lnSpc>
              <a:spcBef>
                <a:spcPts val="600"/>
              </a:spcBef>
              <a:buClr>
                <a:srgbClr val="434343"/>
              </a:buClr>
              <a:buSzPct val="100000"/>
            </a:pPr>
            <a:endParaRPr lang="en-US" sz="2000" b="1" dirty="0"/>
          </a:p>
          <a:p>
            <a:pPr marL="228600" indent="-228600">
              <a:lnSpc>
                <a:spcPct val="100000"/>
              </a:lnSpc>
              <a:spcBef>
                <a:spcPts val="600"/>
              </a:spcBef>
              <a:buClr>
                <a:srgbClr val="434343"/>
              </a:buClr>
              <a:buSzPct val="100000"/>
            </a:pPr>
            <a:endParaRPr lang="en-US" sz="2000" b="1" dirty="0">
              <a:solidFill>
                <a:srgbClr val="434343"/>
              </a:solidFill>
            </a:endParaRPr>
          </a:p>
          <a:p>
            <a:pPr marL="228600" indent="-228600">
              <a:lnSpc>
                <a:spcPct val="100000"/>
              </a:lnSpc>
              <a:spcBef>
                <a:spcPts val="600"/>
              </a:spcBef>
              <a:buClr>
                <a:srgbClr val="434343"/>
              </a:buClr>
              <a:buSzPct val="100000"/>
            </a:pPr>
            <a:endParaRPr lang="en-US" sz="2000" dirty="0">
              <a:solidFill>
                <a:srgbClr val="434343"/>
              </a:solidFill>
            </a:endParaRPr>
          </a:p>
          <a:p>
            <a:pPr marL="228600" indent="-228600">
              <a:lnSpc>
                <a:spcPct val="100000"/>
              </a:lnSpc>
              <a:spcBef>
                <a:spcPts val="600"/>
              </a:spcBef>
              <a:buClr>
                <a:srgbClr val="434343"/>
              </a:buClr>
              <a:buSzPct val="100000"/>
            </a:pPr>
            <a:r>
              <a:rPr lang="en-US" sz="2000" dirty="0"/>
              <a:t>Spread out remaining statements</a:t>
            </a:r>
          </a:p>
          <a:p>
            <a:pPr marL="228600" indent="-228600">
              <a:lnSpc>
                <a:spcPct val="100000"/>
              </a:lnSpc>
              <a:spcBef>
                <a:spcPts val="600"/>
              </a:spcBef>
              <a:buClr>
                <a:srgbClr val="434343"/>
              </a:buClr>
              <a:buSzPct val="100000"/>
            </a:pPr>
            <a:r>
              <a:rPr lang="en-US" sz="2000" dirty="0">
                <a:solidFill>
                  <a:srgbClr val="434343"/>
                </a:solidFill>
              </a:rPr>
              <a:t>As a team, decide which statement belongs under each heading</a:t>
            </a:r>
          </a:p>
          <a:p>
            <a:pPr marL="457200" lvl="1" indent="-228600">
              <a:lnSpc>
                <a:spcPct val="100000"/>
              </a:lnSpc>
              <a:spcBef>
                <a:spcPts val="600"/>
              </a:spcBef>
              <a:buClr>
                <a:srgbClr val="434343"/>
              </a:buClr>
              <a:buSzPct val="100000"/>
            </a:pPr>
            <a:r>
              <a:rPr lang="en-US" sz="1800" dirty="0">
                <a:solidFill>
                  <a:srgbClr val="434343"/>
                </a:solidFill>
              </a:rPr>
              <a:t>Discuss </a:t>
            </a:r>
            <a:r>
              <a:rPr lang="en-US" sz="1800" i="1" dirty="0">
                <a:solidFill>
                  <a:srgbClr val="434343"/>
                </a:solidFill>
              </a:rPr>
              <a:t>why</a:t>
            </a:r>
            <a:r>
              <a:rPr lang="en-US" sz="1800" dirty="0">
                <a:solidFill>
                  <a:srgbClr val="434343"/>
                </a:solidFill>
              </a:rPr>
              <a:t> you feel this way as you sort out the statements</a:t>
            </a:r>
            <a:endParaRPr sz="1800" dirty="0">
              <a:solidFill>
                <a:srgbClr val="434343"/>
              </a:solidFill>
            </a:endParaRPr>
          </a:p>
        </p:txBody>
      </p:sp>
      <p:pic>
        <p:nvPicPr>
          <p:cNvPr id="2" name="Picture 1">
            <a:extLst>
              <a:ext uri="{FF2B5EF4-FFF2-40B4-BE49-F238E27FC236}">
                <a16:creationId xmlns:a16="http://schemas.microsoft.com/office/drawing/2014/main" id="{89463AD4-A951-477A-8FAF-3072CEE35909}"/>
              </a:ext>
            </a:extLst>
          </p:cNvPr>
          <p:cNvPicPr>
            <a:picLocks noChangeAspect="1"/>
          </p:cNvPicPr>
          <p:nvPr/>
        </p:nvPicPr>
        <p:blipFill rotWithShape="1">
          <a:blip r:embed="rId3"/>
          <a:srcRect l="18948" t="36747" r="18957" b="52118"/>
          <a:stretch/>
        </p:blipFill>
        <p:spPr>
          <a:xfrm>
            <a:off x="153692" y="2141025"/>
            <a:ext cx="8837908" cy="861449"/>
          </a:xfrm>
          <a:prstGeom prst="rect">
            <a:avLst/>
          </a:prstGeom>
        </p:spPr>
      </p:pic>
    </p:spTree>
    <p:extLst>
      <p:ext uri="{BB962C8B-B14F-4D97-AF65-F5344CB8AC3E}">
        <p14:creationId xmlns:p14="http://schemas.microsoft.com/office/powerpoint/2010/main" val="574381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Check Your Answers</a:t>
            </a:r>
            <a:endParaRPr sz="3600" b="1" dirty="0"/>
          </a:p>
        </p:txBody>
      </p:sp>
    </p:spTree>
    <p:extLst>
      <p:ext uri="{BB962C8B-B14F-4D97-AF65-F5344CB8AC3E}">
        <p14:creationId xmlns:p14="http://schemas.microsoft.com/office/powerpoint/2010/main" val="567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dirty="0">
                <a:latin typeface="Calibri" panose="020F0502020204030204" pitchFamily="34" charset="0"/>
                <a:cs typeface="Calibri" panose="020F0502020204030204" pitchFamily="34" charset="0"/>
              </a:rPr>
              <a:t>DEVELOPMENTALLY</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APPROPRIATE PRACTICES</a:t>
            </a:r>
          </a:p>
        </p:txBody>
      </p:sp>
      <p:sp>
        <p:nvSpPr>
          <p:cNvPr id="5" name="Google Shape;125;p15">
            <a:extLst>
              <a:ext uri="{FF2B5EF4-FFF2-40B4-BE49-F238E27FC236}">
                <a16:creationId xmlns:a16="http://schemas.microsoft.com/office/drawing/2014/main" id="{61CCF92C-45CB-4186-9853-9D95FE85BD7E}"/>
              </a:ext>
            </a:extLst>
          </p:cNvPr>
          <p:cNvSpPr txBox="1">
            <a:spLocks/>
          </p:cNvSpPr>
          <p:nvPr/>
        </p:nvSpPr>
        <p:spPr>
          <a:xfrm>
            <a:off x="4572000" y="1047600"/>
            <a:ext cx="4419600" cy="354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228600" indent="-228600">
              <a:lnSpc>
                <a:spcPct val="100000"/>
              </a:lnSpc>
              <a:spcBef>
                <a:spcPts val="600"/>
              </a:spcBef>
              <a:buClr>
                <a:srgbClr val="434343"/>
              </a:buClr>
              <a:buSzPct val="100000"/>
            </a:pPr>
            <a:endParaRPr lang="en-US" sz="1600" dirty="0"/>
          </a:p>
          <a:p>
            <a:pPr marL="228600" indent="-228600">
              <a:lnSpc>
                <a:spcPct val="100000"/>
              </a:lnSpc>
              <a:spcBef>
                <a:spcPts val="600"/>
              </a:spcBef>
              <a:buClr>
                <a:srgbClr val="434343"/>
              </a:buClr>
              <a:buSzPct val="100000"/>
            </a:pPr>
            <a:endParaRPr lang="en-US" sz="1600" dirty="0"/>
          </a:p>
          <a:p>
            <a:pPr marL="228600" indent="-228600">
              <a:lnSpc>
                <a:spcPct val="100000"/>
              </a:lnSpc>
              <a:spcBef>
                <a:spcPts val="600"/>
              </a:spcBef>
              <a:buClr>
                <a:srgbClr val="434343"/>
              </a:buClr>
              <a:buSzPct val="100000"/>
            </a:pPr>
            <a:endParaRPr lang="en-US" sz="1600" dirty="0"/>
          </a:p>
          <a:p>
            <a:pPr marL="228600" indent="-228600">
              <a:lnSpc>
                <a:spcPct val="100000"/>
              </a:lnSpc>
              <a:spcBef>
                <a:spcPts val="600"/>
              </a:spcBef>
              <a:buClr>
                <a:srgbClr val="434343"/>
              </a:buClr>
              <a:buSzPct val="100000"/>
            </a:pPr>
            <a:endParaRPr lang="en-US" sz="1600" dirty="0"/>
          </a:p>
        </p:txBody>
      </p:sp>
      <p:graphicFrame>
        <p:nvGraphicFramePr>
          <p:cNvPr id="2" name="Table 2">
            <a:extLst>
              <a:ext uri="{FF2B5EF4-FFF2-40B4-BE49-F238E27FC236}">
                <a16:creationId xmlns:a16="http://schemas.microsoft.com/office/drawing/2014/main" id="{B23BCAF4-B2F0-45FD-A467-1ABA661786C8}"/>
              </a:ext>
            </a:extLst>
          </p:cNvPr>
          <p:cNvGraphicFramePr>
            <a:graphicFrameLocks noGrp="1"/>
          </p:cNvGraphicFramePr>
          <p:nvPr>
            <p:extLst>
              <p:ext uri="{D42A27DB-BD31-4B8C-83A1-F6EECF244321}">
                <p14:modId xmlns:p14="http://schemas.microsoft.com/office/powerpoint/2010/main" val="2519110853"/>
              </p:ext>
            </p:extLst>
          </p:nvPr>
        </p:nvGraphicFramePr>
        <p:xfrm>
          <a:off x="419685" y="1202540"/>
          <a:ext cx="8421860" cy="3388360"/>
        </p:xfrm>
        <a:graphic>
          <a:graphicData uri="http://schemas.openxmlformats.org/drawingml/2006/table">
            <a:tbl>
              <a:tblPr bandRow="1">
                <a:tableStyleId>{7DF18680-E054-41AD-8BC1-D1AEF772440D}</a:tableStyleId>
              </a:tblPr>
              <a:tblGrid>
                <a:gridCol w="4210930">
                  <a:extLst>
                    <a:ext uri="{9D8B030D-6E8A-4147-A177-3AD203B41FA5}">
                      <a16:colId xmlns:a16="http://schemas.microsoft.com/office/drawing/2014/main" val="3870805422"/>
                    </a:ext>
                  </a:extLst>
                </a:gridCol>
                <a:gridCol w="4210930">
                  <a:extLst>
                    <a:ext uri="{9D8B030D-6E8A-4147-A177-3AD203B41FA5}">
                      <a16:colId xmlns:a16="http://schemas.microsoft.com/office/drawing/2014/main" val="2501703329"/>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434343"/>
                          </a:solidFill>
                          <a:latin typeface="Calibri" panose="020F0502020204030204" pitchFamily="34" charset="0"/>
                          <a:cs typeface="Calibri" panose="020F0502020204030204" pitchFamily="34" charset="0"/>
                        </a:rPr>
                        <a:t>Learning centers/free choice centers</a:t>
                      </a:r>
                    </a:p>
                  </a:txBody>
                  <a:tcPr/>
                </a:tc>
                <a:tc>
                  <a:txBody>
                    <a:bodyPr/>
                    <a:lstStyle/>
                    <a:p>
                      <a:r>
                        <a:rPr lang="en-US" sz="1400" dirty="0">
                          <a:solidFill>
                            <a:srgbClr val="434343"/>
                          </a:solidFill>
                          <a:latin typeface="Calibri" panose="020F0502020204030204" pitchFamily="34" charset="0"/>
                          <a:cs typeface="Calibri" panose="020F0502020204030204" pitchFamily="34" charset="0"/>
                        </a:rPr>
                        <a:t>Use a variety of </a:t>
                      </a:r>
                      <a:r>
                        <a:rPr lang="en-US" sz="1400" dirty="0">
                          <a:latin typeface="Calibri" panose="020F0502020204030204" pitchFamily="34" charset="0"/>
                          <a:cs typeface="Calibri" panose="020F0502020204030204" pitchFamily="34" charset="0"/>
                        </a:rPr>
                        <a:t>materials that are changed frequently to meet the needs and interests of the children</a:t>
                      </a:r>
                    </a:p>
                  </a:txBody>
                  <a:tcPr/>
                </a:tc>
                <a:extLst>
                  <a:ext uri="{0D108BD9-81ED-4DB2-BD59-A6C34878D82A}">
                    <a16:rowId xmlns:a16="http://schemas.microsoft.com/office/drawing/2014/main" val="136001046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Concrete learning experiences with real items</a:t>
                      </a:r>
                    </a:p>
                  </a:txBody>
                  <a:tcPr/>
                </a:tc>
                <a:tc>
                  <a:txBody>
                    <a:bodyPr/>
                    <a:lstStyle/>
                    <a:p>
                      <a:r>
                        <a:rPr lang="en-US" sz="1400" dirty="0">
                          <a:latin typeface="Calibri" panose="020F0502020204030204" pitchFamily="34" charset="0"/>
                          <a:cs typeface="Calibri" panose="020F0502020204030204" pitchFamily="34" charset="0"/>
                        </a:rPr>
                        <a:t>Adult-child interactions encourage learning through open-ended questions, extending conversations, reasoning, etc.</a:t>
                      </a:r>
                    </a:p>
                  </a:txBody>
                  <a:tcPr/>
                </a:tc>
                <a:extLst>
                  <a:ext uri="{0D108BD9-81ED-4DB2-BD59-A6C34878D82A}">
                    <a16:rowId xmlns:a16="http://schemas.microsoft.com/office/drawing/2014/main" val="351096930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434343"/>
                          </a:solidFill>
                          <a:latin typeface="Calibri" panose="020F0502020204030204" pitchFamily="34" charset="0"/>
                          <a:cs typeface="Calibri" panose="020F0502020204030204" pitchFamily="34" charset="0"/>
                        </a:rPr>
                        <a:t>Balance of student-initiated and teacher-directed activities in </a:t>
                      </a:r>
                      <a:r>
                        <a:rPr lang="en-US" sz="1400" dirty="0">
                          <a:latin typeface="Calibri" panose="020F0502020204030204" pitchFamily="34" charset="0"/>
                          <a:cs typeface="Calibri" panose="020F0502020204030204" pitchFamily="34" charset="0"/>
                        </a:rPr>
                        <a:t>instructional day</a:t>
                      </a:r>
                    </a:p>
                  </a:txBody>
                  <a:tcPr/>
                </a:tc>
                <a:tc>
                  <a:txBody>
                    <a:bodyPr/>
                    <a:lstStyle/>
                    <a:p>
                      <a:r>
                        <a:rPr lang="en-US" sz="1400" dirty="0">
                          <a:latin typeface="Calibri" panose="020F0502020204030204" pitchFamily="34" charset="0"/>
                          <a:cs typeface="Calibri" panose="020F0502020204030204" pitchFamily="34" charset="0"/>
                        </a:rPr>
                        <a:t>Use of TV, videos, and computers are related to classroom events, appropriate, limited to short periods of time and adult interaction occurs</a:t>
                      </a:r>
                    </a:p>
                  </a:txBody>
                  <a:tcPr/>
                </a:tc>
                <a:extLst>
                  <a:ext uri="{0D108BD9-81ED-4DB2-BD59-A6C34878D82A}">
                    <a16:rowId xmlns:a16="http://schemas.microsoft.com/office/drawing/2014/main" val="3530492818"/>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434343"/>
                          </a:solidFill>
                          <a:latin typeface="Calibri" panose="020F0502020204030204" pitchFamily="34" charset="0"/>
                          <a:cs typeface="Calibri" panose="020F0502020204030204" pitchFamily="34" charset="0"/>
                        </a:rPr>
                        <a:t>Actively engaged learners</a:t>
                      </a:r>
                    </a:p>
                  </a:txBody>
                  <a:tcPr/>
                </a:tc>
                <a:tc>
                  <a:txBody>
                    <a:bodyPr/>
                    <a:lstStyle/>
                    <a:p>
                      <a:r>
                        <a:rPr lang="en-US" sz="1400" dirty="0">
                          <a:latin typeface="Calibri" panose="020F0502020204030204" pitchFamily="34" charset="0"/>
                          <a:cs typeface="Calibri" panose="020F0502020204030204" pitchFamily="34" charset="0"/>
                        </a:rPr>
                        <a:t>Teacher uses a variety of strategies and meaningful activities to develop skills and concepts</a:t>
                      </a:r>
                    </a:p>
                  </a:txBody>
                  <a:tcPr/>
                </a:tc>
                <a:extLst>
                  <a:ext uri="{0D108BD9-81ED-4DB2-BD59-A6C34878D82A}">
                    <a16:rowId xmlns:a16="http://schemas.microsoft.com/office/drawing/2014/main" val="351135242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Language/literacy rich activities that encourage phonological awareness</a:t>
                      </a:r>
                    </a:p>
                  </a:txBody>
                  <a:tcPr/>
                </a:tc>
                <a:tc rowSpan="2">
                  <a:txBody>
                    <a:bodyPr/>
                    <a:lstStyle/>
                    <a:p>
                      <a:r>
                        <a:rPr lang="en-US" sz="1400" dirty="0">
                          <a:latin typeface="Calibri" panose="020F0502020204030204" pitchFamily="34" charset="0"/>
                          <a:cs typeface="Calibri" panose="020F0502020204030204" pitchFamily="34" charset="0"/>
                        </a:rPr>
                        <a:t>Assessment is ongoing/portfolios are used that include anecdotal records, work samples, photographs, etc.</a:t>
                      </a:r>
                    </a:p>
                  </a:txBody>
                  <a:tcPr/>
                </a:tc>
                <a:extLst>
                  <a:ext uri="{0D108BD9-81ED-4DB2-BD59-A6C34878D82A}">
                    <a16:rowId xmlns:a16="http://schemas.microsoft.com/office/drawing/2014/main" val="289961029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434343"/>
                          </a:solidFill>
                          <a:latin typeface="Calibri" panose="020F0502020204030204" pitchFamily="34" charset="0"/>
                          <a:cs typeface="Calibri" panose="020F0502020204030204" pitchFamily="34" charset="0"/>
                        </a:rPr>
                        <a:t>H</a:t>
                      </a:r>
                      <a:r>
                        <a:rPr lang="en-US" sz="1400" dirty="0">
                          <a:latin typeface="Calibri" panose="020F0502020204030204" pitchFamily="34" charset="0"/>
                          <a:cs typeface="Calibri" panose="020F0502020204030204" pitchFamily="34" charset="0"/>
                        </a:rPr>
                        <a:t>ands-on math activities</a:t>
                      </a:r>
                    </a:p>
                  </a:txBody>
                  <a:tcPr/>
                </a:tc>
                <a:tc vMerge="1">
                  <a:txBody>
                    <a:bodyPr/>
                    <a:lstStyle/>
                    <a:p>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05055624"/>
                  </a:ext>
                </a:extLst>
              </a:tr>
            </a:tbl>
          </a:graphicData>
        </a:graphic>
      </p:graphicFrame>
    </p:spTree>
    <p:extLst>
      <p:ext uri="{BB962C8B-B14F-4D97-AF65-F5344CB8AC3E}">
        <p14:creationId xmlns:p14="http://schemas.microsoft.com/office/powerpoint/2010/main" val="2862043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dirty="0">
                <a:latin typeface="Calibri" panose="020F0502020204030204" pitchFamily="34" charset="0"/>
                <a:cs typeface="Calibri" panose="020F0502020204030204" pitchFamily="34" charset="0"/>
              </a:rPr>
              <a:t>NOT DEVELOPMENTALLY</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APPROPRIATE PRACTICES</a:t>
            </a:r>
          </a:p>
        </p:txBody>
      </p:sp>
      <p:graphicFrame>
        <p:nvGraphicFramePr>
          <p:cNvPr id="2" name="Table 2">
            <a:extLst>
              <a:ext uri="{FF2B5EF4-FFF2-40B4-BE49-F238E27FC236}">
                <a16:creationId xmlns:a16="http://schemas.microsoft.com/office/drawing/2014/main" id="{FA8C84AF-AAC4-4CC1-A731-E9D04124383F}"/>
              </a:ext>
            </a:extLst>
          </p:cNvPr>
          <p:cNvGraphicFramePr>
            <a:graphicFrameLocks noGrp="1"/>
          </p:cNvGraphicFramePr>
          <p:nvPr>
            <p:extLst>
              <p:ext uri="{D42A27DB-BD31-4B8C-83A1-F6EECF244321}">
                <p14:modId xmlns:p14="http://schemas.microsoft.com/office/powerpoint/2010/main" val="2222364759"/>
              </p:ext>
            </p:extLst>
          </p:nvPr>
        </p:nvGraphicFramePr>
        <p:xfrm>
          <a:off x="79200" y="1136863"/>
          <a:ext cx="8985600" cy="3556000"/>
        </p:xfrm>
        <a:graphic>
          <a:graphicData uri="http://schemas.openxmlformats.org/drawingml/2006/table">
            <a:tbl>
              <a:tblPr bandRow="1">
                <a:tableStyleId>{00A15C55-8517-42AA-B614-E9B94910E393}</a:tableStyleId>
              </a:tblPr>
              <a:tblGrid>
                <a:gridCol w="4241766">
                  <a:extLst>
                    <a:ext uri="{9D8B030D-6E8A-4147-A177-3AD203B41FA5}">
                      <a16:colId xmlns:a16="http://schemas.microsoft.com/office/drawing/2014/main" val="3591452512"/>
                    </a:ext>
                  </a:extLst>
                </a:gridCol>
                <a:gridCol w="4743834">
                  <a:extLst>
                    <a:ext uri="{9D8B030D-6E8A-4147-A177-3AD203B41FA5}">
                      <a16:colId xmlns:a16="http://schemas.microsoft.com/office/drawing/2014/main" val="298220111"/>
                    </a:ext>
                  </a:extLst>
                </a:gridCol>
              </a:tblGrid>
              <a:tr h="370840">
                <a:tc>
                  <a:txBody>
                    <a:bodyPr/>
                    <a:lstStyle/>
                    <a:p>
                      <a:r>
                        <a:rPr lang="en-US" sz="1400" dirty="0">
                          <a:solidFill>
                            <a:srgbClr val="434343"/>
                          </a:solidFill>
                          <a:latin typeface="Calibri" panose="020F0502020204030204" pitchFamily="34" charset="0"/>
                          <a:cs typeface="Calibri" panose="020F0502020204030204" pitchFamily="34" charset="0"/>
                        </a:rPr>
                        <a:t>Timed rotation/teacher selected</a:t>
                      </a:r>
                      <a:endParaRPr lang="en-US" dirty="0">
                        <a:latin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cs typeface="Calibri" panose="020F0502020204030204" pitchFamily="34" charset="0"/>
                        </a:rPr>
                        <a:t>Rote drill of numbers, shapes, colors, etc.</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8501942"/>
                  </a:ext>
                </a:extLst>
              </a:tr>
              <a:tr h="370840">
                <a:tc>
                  <a:txBody>
                    <a:bodyPr/>
                    <a:lstStyle/>
                    <a:p>
                      <a:r>
                        <a:rPr lang="en-US" sz="1400" dirty="0">
                          <a:latin typeface="Calibri" panose="020F0502020204030204" pitchFamily="34" charset="0"/>
                          <a:cs typeface="Calibri" panose="020F0502020204030204" pitchFamily="34" charset="0"/>
                        </a:rPr>
                        <a:t>Workbooks or ditto sheets</a:t>
                      </a:r>
                      <a:endParaRPr lang="en-US" dirty="0">
                        <a:latin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cs typeface="Calibri" panose="020F0502020204030204" pitchFamily="34" charset="0"/>
                        </a:rPr>
                        <a:t>Alphabet letters taught through rote drill or letter of the week</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36799531"/>
                  </a:ext>
                </a:extLst>
              </a:tr>
              <a:tr h="370840">
                <a:tc>
                  <a:txBody>
                    <a:bodyPr/>
                    <a:lstStyle/>
                    <a:p>
                      <a:r>
                        <a:rPr lang="en-US" sz="1400" dirty="0">
                          <a:latin typeface="Calibri" panose="020F0502020204030204" pitchFamily="34" charset="0"/>
                          <a:cs typeface="Calibri" panose="020F0502020204030204" pitchFamily="34" charset="0"/>
                        </a:rPr>
                        <a:t>Teacher-directed activities are more than 35% of the instructional day</a:t>
                      </a:r>
                      <a:endParaRPr lang="en-US" dirty="0">
                        <a:latin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cs typeface="Calibri" panose="020F0502020204030204" pitchFamily="34" charset="0"/>
                        </a:rPr>
                        <a:t>Same materials and equipment used daily </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3438138"/>
                  </a:ext>
                </a:extLst>
              </a:tr>
              <a:tr h="370840">
                <a:tc>
                  <a:txBody>
                    <a:bodyPr/>
                    <a:lstStyle/>
                    <a:p>
                      <a:r>
                        <a:rPr lang="en-US" sz="1400" dirty="0">
                          <a:latin typeface="Calibri" panose="020F0502020204030204" pitchFamily="34" charset="0"/>
                          <a:cs typeface="Calibri" panose="020F0502020204030204" pitchFamily="34" charset="0"/>
                        </a:rPr>
                        <a:t>Passive quiet learners</a:t>
                      </a:r>
                      <a:endParaRPr lang="en-US" dirty="0">
                        <a:latin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cs typeface="Calibri" panose="020F0502020204030204" pitchFamily="34" charset="0"/>
                        </a:rPr>
                        <a:t>Adult-child interactions are minimal, unpleasant, non-responsive, inappropriate, or only to control behavior</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41694547"/>
                  </a:ext>
                </a:extLst>
              </a:tr>
              <a:tr h="370840">
                <a:tc>
                  <a:txBody>
                    <a:bodyPr/>
                    <a:lstStyle/>
                    <a:p>
                      <a:r>
                        <a:rPr lang="en-US" sz="1400" dirty="0">
                          <a:latin typeface="Calibri" panose="020F0502020204030204" pitchFamily="34" charset="0"/>
                          <a:cs typeface="Calibri" panose="020F0502020204030204" pitchFamily="34" charset="0"/>
                        </a:rPr>
                        <a:t>Classrooms are quiet most of the day</a:t>
                      </a:r>
                      <a:endParaRPr lang="en-US"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Isolated testing/worksheets</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59794930"/>
                  </a:ext>
                </a:extLst>
              </a:tr>
              <a:tr h="370840">
                <a:tc>
                  <a:txBody>
                    <a:bodyPr/>
                    <a:lstStyle/>
                    <a:p>
                      <a:r>
                        <a:rPr lang="en-US" sz="1400" dirty="0">
                          <a:latin typeface="Calibri" panose="020F0502020204030204" pitchFamily="34" charset="0"/>
                          <a:cs typeface="Calibri" panose="020F0502020204030204" pitchFamily="34" charset="0"/>
                        </a:rPr>
                        <a:t>Sterile cold environments</a:t>
                      </a:r>
                      <a:endParaRPr lang="en-US" dirty="0">
                        <a:latin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cs typeface="Calibri" panose="020F0502020204030204" pitchFamily="34" charset="0"/>
                        </a:rPr>
                        <a:t>Teacher uses direct instruction to teach and isolates the skills and concepts</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51043544"/>
                  </a:ext>
                </a:extLst>
              </a:tr>
              <a:tr h="370840">
                <a:tc>
                  <a:txBody>
                    <a:bodyPr/>
                    <a:lstStyle/>
                    <a:p>
                      <a:r>
                        <a:rPr lang="en-US" sz="1400" dirty="0">
                          <a:latin typeface="Calibri" panose="020F0502020204030204" pitchFamily="34" charset="0"/>
                          <a:cs typeface="Calibri" panose="020F0502020204030204" pitchFamily="34" charset="0"/>
                        </a:rPr>
                        <a:t>Recess/adults are </a:t>
                      </a:r>
                      <a:r>
                        <a:rPr lang="en-US" sz="1400" i="1" dirty="0">
                          <a:latin typeface="Calibri" panose="020F0502020204030204" pitchFamily="34" charset="0"/>
                          <a:cs typeface="Calibri" panose="020F0502020204030204" pitchFamily="34" charset="0"/>
                        </a:rPr>
                        <a:t>on duty</a:t>
                      </a:r>
                      <a:endParaRPr lang="en-US" dirty="0">
                        <a:latin typeface="Calibri" panose="020F0502020204030204" pitchFamily="34" charset="0"/>
                        <a:cs typeface="Calibri" panose="020F0502020204030204" pitchFamily="34" charset="0"/>
                      </a:endParaRPr>
                    </a:p>
                  </a:txBody>
                  <a:tcPr/>
                </a:tc>
                <a:tc rowSpan="2">
                  <a:txBody>
                    <a:bodyPr/>
                    <a:lstStyle/>
                    <a:p>
                      <a:r>
                        <a:rPr lang="en-US" sz="1400" dirty="0">
                          <a:latin typeface="Calibri" panose="020F0502020204030204" pitchFamily="34" charset="0"/>
                          <a:cs typeface="Calibri" panose="020F0502020204030204" pitchFamily="34" charset="0"/>
                        </a:rPr>
                        <a:t>TV, videos, and computers are not related to classroom events, no alternative activities are used, and no adult interaction occurs</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25632145"/>
                  </a:ext>
                </a:extLst>
              </a:tr>
              <a:tr h="370840">
                <a:tc>
                  <a:txBody>
                    <a:bodyPr/>
                    <a:lstStyle/>
                    <a:p>
                      <a:r>
                        <a:rPr lang="en-US" sz="1400" dirty="0">
                          <a:latin typeface="Calibri" panose="020F0502020204030204" pitchFamily="34" charset="0"/>
                          <a:cs typeface="Calibri" panose="020F0502020204030204" pitchFamily="34" charset="0"/>
                        </a:rPr>
                        <a:t>Patterned art/art projects are uniform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(all look the same)</a:t>
                      </a:r>
                      <a:endParaRPr lang="en-US" dirty="0">
                        <a:latin typeface="Calibri" panose="020F0502020204030204" pitchFamily="34" charset="0"/>
                        <a:cs typeface="Calibri" panose="020F0502020204030204" pitchFamily="34" charset="0"/>
                      </a:endParaRPr>
                    </a:p>
                  </a:txBody>
                  <a:tcPr/>
                </a:tc>
                <a:tc vMerge="1">
                  <a:txBody>
                    <a:bodyPr/>
                    <a:lstStyle/>
                    <a:p>
                      <a:r>
                        <a:rPr lang="en-US" sz="1400" dirty="0"/>
                        <a:t>TV, videos, and computers are not related to classroom events, no alternative activities are used, and no adult interaction occurs</a:t>
                      </a:r>
                      <a:endParaRPr lang="en-US" dirty="0"/>
                    </a:p>
                  </a:txBody>
                  <a:tcPr/>
                </a:tc>
                <a:extLst>
                  <a:ext uri="{0D108BD9-81ED-4DB2-BD59-A6C34878D82A}">
                    <a16:rowId xmlns:a16="http://schemas.microsoft.com/office/drawing/2014/main" val="232085840"/>
                  </a:ext>
                </a:extLst>
              </a:tr>
            </a:tbl>
          </a:graphicData>
        </a:graphic>
      </p:graphicFrame>
    </p:spTree>
    <p:extLst>
      <p:ext uri="{BB962C8B-B14F-4D97-AF65-F5344CB8AC3E}">
        <p14:creationId xmlns:p14="http://schemas.microsoft.com/office/powerpoint/2010/main" val="2461816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DEVELOPMENTALLY APPROPRIATE PRACTICE</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There are three kinds of knowledge to keep in mind as we determine what is a developmentally appropriate practice</a:t>
            </a:r>
          </a:p>
          <a:p>
            <a:pPr marL="457200" lvl="1" indent="-228600">
              <a:lnSpc>
                <a:spcPct val="100000"/>
              </a:lnSpc>
              <a:spcBef>
                <a:spcPts val="600"/>
              </a:spcBef>
              <a:buClr>
                <a:srgbClr val="434343"/>
              </a:buClr>
              <a:buSzPct val="100000"/>
            </a:pPr>
            <a:r>
              <a:rPr lang="en-US" sz="1800" dirty="0">
                <a:solidFill>
                  <a:srgbClr val="434343"/>
                </a:solidFill>
              </a:rPr>
              <a:t>Age appropriateness</a:t>
            </a:r>
          </a:p>
          <a:p>
            <a:pPr marL="457200" lvl="1" indent="-228600">
              <a:lnSpc>
                <a:spcPct val="100000"/>
              </a:lnSpc>
              <a:spcBef>
                <a:spcPts val="600"/>
              </a:spcBef>
              <a:buClr>
                <a:srgbClr val="434343"/>
              </a:buClr>
              <a:buSzPct val="100000"/>
            </a:pPr>
            <a:r>
              <a:rPr lang="en-US" sz="1800" dirty="0">
                <a:solidFill>
                  <a:srgbClr val="434343"/>
                </a:solidFill>
              </a:rPr>
              <a:t>Individual appropriateness</a:t>
            </a:r>
          </a:p>
          <a:p>
            <a:pPr marL="457200" lvl="1" indent="-228600">
              <a:lnSpc>
                <a:spcPct val="100000"/>
              </a:lnSpc>
              <a:spcBef>
                <a:spcPts val="600"/>
              </a:spcBef>
              <a:buClr>
                <a:srgbClr val="434343"/>
              </a:buClr>
              <a:buSzPct val="100000"/>
            </a:pPr>
            <a:r>
              <a:rPr lang="en-US" sz="1800" dirty="0">
                <a:solidFill>
                  <a:srgbClr val="434343"/>
                </a:solidFill>
              </a:rPr>
              <a:t>Social and cultural contexts</a:t>
            </a:r>
          </a:p>
        </p:txBody>
      </p:sp>
    </p:spTree>
    <p:extLst>
      <p:ext uri="{BB962C8B-B14F-4D97-AF65-F5344CB8AC3E}">
        <p14:creationId xmlns:p14="http://schemas.microsoft.com/office/powerpoint/2010/main" val="2778305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Test Your Knowledge</a:t>
            </a:r>
            <a:endParaRPr sz="3600" b="1" dirty="0"/>
          </a:p>
        </p:txBody>
      </p:sp>
    </p:spTree>
    <p:extLst>
      <p:ext uri="{BB962C8B-B14F-4D97-AF65-F5344CB8AC3E}">
        <p14:creationId xmlns:p14="http://schemas.microsoft.com/office/powerpoint/2010/main" val="2126754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DEVELOPMENTALLY APPROPRIATE PRACTICE</a:t>
            </a:r>
          </a:p>
        </p:txBody>
      </p:sp>
      <p:sp>
        <p:nvSpPr>
          <p:cNvPr id="125" name="Google Shape;125;p15"/>
          <p:cNvSpPr txBox="1">
            <a:spLocks noGrp="1"/>
          </p:cNvSpPr>
          <p:nvPr>
            <p:ph type="body" idx="1"/>
          </p:nvPr>
        </p:nvSpPr>
        <p:spPr>
          <a:xfrm>
            <a:off x="152400" y="1143000"/>
            <a:ext cx="6139343" cy="3543300"/>
          </a:xfrm>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Age appropriateness</a:t>
            </a:r>
          </a:p>
          <a:p>
            <a:pPr marL="457200" lvl="1" indent="-228600">
              <a:lnSpc>
                <a:spcPct val="100000"/>
              </a:lnSpc>
              <a:spcBef>
                <a:spcPts val="600"/>
              </a:spcBef>
              <a:buClr>
                <a:srgbClr val="434343"/>
              </a:buClr>
              <a:buSzPct val="100000"/>
            </a:pPr>
            <a:r>
              <a:rPr lang="en-US" sz="1800" dirty="0">
                <a:solidFill>
                  <a:srgbClr val="434343"/>
                </a:solidFill>
              </a:rPr>
              <a:t>Ex. 4-year-old daughter, “Girls 4-6” department</a:t>
            </a:r>
          </a:p>
          <a:p>
            <a:pPr marL="228600" indent="-228600">
              <a:lnSpc>
                <a:spcPct val="100000"/>
              </a:lnSpc>
              <a:spcBef>
                <a:spcPts val="600"/>
              </a:spcBef>
              <a:buClr>
                <a:srgbClr val="434343"/>
              </a:buClr>
              <a:buSzPct val="100000"/>
            </a:pPr>
            <a:r>
              <a:rPr lang="en-US" sz="2000" dirty="0"/>
              <a:t>Individual appropriateness</a:t>
            </a:r>
          </a:p>
          <a:p>
            <a:pPr marL="457200" lvl="1" indent="-228600">
              <a:lnSpc>
                <a:spcPct val="100000"/>
              </a:lnSpc>
              <a:spcBef>
                <a:spcPts val="600"/>
              </a:spcBef>
              <a:buClr>
                <a:srgbClr val="434343"/>
              </a:buClr>
              <a:buSzPct val="100000"/>
            </a:pPr>
            <a:r>
              <a:rPr lang="en-US" sz="1800" dirty="0"/>
              <a:t>Ex. size, color preference</a:t>
            </a:r>
          </a:p>
          <a:p>
            <a:pPr marL="228600" indent="-228600">
              <a:lnSpc>
                <a:spcPct val="100000"/>
              </a:lnSpc>
              <a:spcBef>
                <a:spcPts val="600"/>
              </a:spcBef>
              <a:buClr>
                <a:srgbClr val="434343"/>
              </a:buClr>
              <a:buSzPct val="100000"/>
            </a:pPr>
            <a:r>
              <a:rPr lang="en-US" sz="2000" dirty="0">
                <a:solidFill>
                  <a:srgbClr val="434343"/>
                </a:solidFill>
              </a:rPr>
              <a:t>Social and cultural contexts</a:t>
            </a:r>
          </a:p>
          <a:p>
            <a:pPr marL="457200" lvl="1" indent="-228600">
              <a:lnSpc>
                <a:spcPct val="100000"/>
              </a:lnSpc>
              <a:spcBef>
                <a:spcPts val="600"/>
              </a:spcBef>
              <a:buClr>
                <a:srgbClr val="434343"/>
              </a:buClr>
              <a:buSzPct val="100000"/>
            </a:pPr>
            <a:r>
              <a:rPr lang="en-US" sz="1800" dirty="0">
                <a:solidFill>
                  <a:srgbClr val="434343"/>
                </a:solidFill>
              </a:rPr>
              <a:t>Ex. peer group, family background</a:t>
            </a:r>
          </a:p>
        </p:txBody>
      </p:sp>
      <p:pic>
        <p:nvPicPr>
          <p:cNvPr id="4" name="Picture 3">
            <a:extLst>
              <a:ext uri="{FF2B5EF4-FFF2-40B4-BE49-F238E27FC236}">
                <a16:creationId xmlns:a16="http://schemas.microsoft.com/office/drawing/2014/main" id="{DD5E662C-860E-4628-B79E-F2BB72DB2525}"/>
              </a:ext>
            </a:extLst>
          </p:cNvPr>
          <p:cNvPicPr>
            <a:picLocks noChangeAspect="1"/>
          </p:cNvPicPr>
          <p:nvPr/>
        </p:nvPicPr>
        <p:blipFill>
          <a:blip r:embed="rId3"/>
          <a:stretch>
            <a:fillRect/>
          </a:stretch>
        </p:blipFill>
        <p:spPr>
          <a:xfrm>
            <a:off x="5927717" y="1310627"/>
            <a:ext cx="2358153" cy="3208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9360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DEVELOPMENTALLY APPROPRIATE PRACTICE</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Taken together, all three considerations result in developmentally appropriate practice</a:t>
            </a:r>
          </a:p>
          <a:p>
            <a:pPr marL="457200" lvl="1" indent="-228600">
              <a:lnSpc>
                <a:spcPct val="100000"/>
              </a:lnSpc>
              <a:spcBef>
                <a:spcPts val="600"/>
              </a:spcBef>
              <a:buClr>
                <a:srgbClr val="434343"/>
              </a:buClr>
              <a:buSzPct val="100000"/>
            </a:pPr>
            <a:r>
              <a:rPr lang="en-US" sz="1800" dirty="0">
                <a:solidFill>
                  <a:srgbClr val="434343"/>
                </a:solidFill>
              </a:rPr>
              <a:t>Age appropriateness</a:t>
            </a:r>
          </a:p>
          <a:p>
            <a:pPr marL="457200" lvl="1" indent="-228600">
              <a:lnSpc>
                <a:spcPct val="100000"/>
              </a:lnSpc>
              <a:spcBef>
                <a:spcPts val="600"/>
              </a:spcBef>
              <a:buClr>
                <a:srgbClr val="434343"/>
              </a:buClr>
              <a:buSzPct val="100000"/>
            </a:pPr>
            <a:r>
              <a:rPr lang="en-US" sz="1800" dirty="0">
                <a:solidFill>
                  <a:srgbClr val="434343"/>
                </a:solidFill>
              </a:rPr>
              <a:t>Individual appropriateness</a:t>
            </a:r>
          </a:p>
          <a:p>
            <a:pPr marL="457200" lvl="1" indent="-228600">
              <a:lnSpc>
                <a:spcPct val="100000"/>
              </a:lnSpc>
              <a:spcBef>
                <a:spcPts val="600"/>
              </a:spcBef>
              <a:buClr>
                <a:srgbClr val="434343"/>
              </a:buClr>
              <a:buSzPct val="100000"/>
            </a:pPr>
            <a:r>
              <a:rPr lang="en-US" sz="1800" dirty="0">
                <a:solidFill>
                  <a:srgbClr val="434343"/>
                </a:solidFill>
              </a:rPr>
              <a:t>Social and cultural contexts</a:t>
            </a:r>
          </a:p>
          <a:p>
            <a:pPr marL="0" indent="-228600">
              <a:lnSpc>
                <a:spcPct val="100000"/>
              </a:lnSpc>
              <a:spcBef>
                <a:spcPts val="600"/>
              </a:spcBef>
              <a:buClr>
                <a:srgbClr val="434343"/>
              </a:buClr>
              <a:buSzPct val="100000"/>
            </a:pPr>
            <a:r>
              <a:rPr lang="en-US" sz="2000" dirty="0"/>
              <a:t>The core of developmentally appropriate practice lies in this intentionality</a:t>
            </a:r>
            <a:endParaRPr lang="en-US" sz="2000" dirty="0">
              <a:solidFill>
                <a:srgbClr val="434343"/>
              </a:solidFill>
            </a:endParaRPr>
          </a:p>
        </p:txBody>
      </p:sp>
    </p:spTree>
    <p:extLst>
      <p:ext uri="{BB962C8B-B14F-4D97-AF65-F5344CB8AC3E}">
        <p14:creationId xmlns:p14="http://schemas.microsoft.com/office/powerpoint/2010/main" val="27828347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Intentionally Planning the Environment</a:t>
            </a:r>
            <a:endParaRPr sz="3600" b="1" dirty="0"/>
          </a:p>
        </p:txBody>
      </p:sp>
    </p:spTree>
    <p:extLst>
      <p:ext uri="{BB962C8B-B14F-4D97-AF65-F5344CB8AC3E}">
        <p14:creationId xmlns:p14="http://schemas.microsoft.com/office/powerpoint/2010/main" val="2356091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INTENTIONALLY PLANNING THE ENVIRONMENT</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lnSpc>
                <a:spcPct val="100000"/>
              </a:lnSpc>
              <a:spcBef>
                <a:spcPts val="600"/>
              </a:spcBef>
              <a:buClr>
                <a:srgbClr val="434343"/>
              </a:buClr>
              <a:buSzPct val="100000"/>
              <a:buNone/>
            </a:pPr>
            <a:r>
              <a:rPr lang="en-US" sz="2000" dirty="0"/>
              <a:t>According to NAEYC, teachers should:</a:t>
            </a:r>
          </a:p>
          <a:p>
            <a:pPr marL="228600" indent="-228600">
              <a:lnSpc>
                <a:spcPct val="100000"/>
              </a:lnSpc>
              <a:spcBef>
                <a:spcPts val="600"/>
              </a:spcBef>
              <a:buClr>
                <a:srgbClr val="434343"/>
              </a:buClr>
              <a:buSzPct val="100000"/>
            </a:pPr>
            <a:r>
              <a:rPr lang="en-US" sz="2000" dirty="0">
                <a:solidFill>
                  <a:srgbClr val="434343"/>
                </a:solidFill>
              </a:rPr>
              <a:t>Provide extended blocks of time for sustained play and exploration</a:t>
            </a:r>
          </a:p>
          <a:p>
            <a:pPr marL="228600" indent="-228600">
              <a:lnSpc>
                <a:spcPct val="100000"/>
              </a:lnSpc>
              <a:spcBef>
                <a:spcPts val="600"/>
              </a:spcBef>
              <a:buClr>
                <a:srgbClr val="434343"/>
              </a:buClr>
              <a:buSzPct val="100000"/>
            </a:pPr>
            <a:r>
              <a:rPr lang="en-US" sz="2000" dirty="0"/>
              <a:t>Present children with opportunities to make meaningful choices, especially in child-choice activity periods</a:t>
            </a:r>
          </a:p>
          <a:p>
            <a:pPr marL="228600" indent="-228600">
              <a:lnSpc>
                <a:spcPct val="100000"/>
              </a:lnSpc>
              <a:spcBef>
                <a:spcPts val="600"/>
              </a:spcBef>
              <a:buClr>
                <a:srgbClr val="434343"/>
              </a:buClr>
              <a:buSzPct val="100000"/>
            </a:pPr>
            <a:r>
              <a:rPr lang="en-US" sz="2000" dirty="0">
                <a:solidFill>
                  <a:srgbClr val="434343"/>
                </a:solidFill>
              </a:rPr>
              <a:t>Provide experiences, materials, and interactions</a:t>
            </a:r>
          </a:p>
        </p:txBody>
      </p:sp>
      <p:sp>
        <p:nvSpPr>
          <p:cNvPr id="4" name="TextBox 3">
            <a:extLst>
              <a:ext uri="{FF2B5EF4-FFF2-40B4-BE49-F238E27FC236}">
                <a16:creationId xmlns:a16="http://schemas.microsoft.com/office/drawing/2014/main" id="{1506D360-EC2D-4D69-83C1-F35B58568FC5}"/>
              </a:ext>
            </a:extLst>
          </p:cNvPr>
          <p:cNvSpPr txBox="1"/>
          <p:nvPr/>
        </p:nvSpPr>
        <p:spPr>
          <a:xfrm>
            <a:off x="6127282" y="4393723"/>
            <a:ext cx="2940553" cy="246221"/>
          </a:xfrm>
          <a:prstGeom prst="rect">
            <a:avLst/>
          </a:prstGeom>
          <a:noFill/>
        </p:spPr>
        <p:txBody>
          <a:bodyPr wrap="square" rtlCol="0">
            <a:spAutoFit/>
          </a:bodyPr>
          <a:lstStyle/>
          <a:p>
            <a:pPr algn="r"/>
            <a:r>
              <a:rPr lang="en-US" altLang="en-US" sz="1000" dirty="0">
                <a:latin typeface="Calibri" panose="020F0502020204030204" pitchFamily="34" charset="0"/>
                <a:cs typeface="Calibri" panose="020F0502020204030204" pitchFamily="34" charset="0"/>
              </a:rPr>
              <a:t>NAEYC, p. 18</a:t>
            </a:r>
          </a:p>
        </p:txBody>
      </p:sp>
    </p:spTree>
    <p:extLst>
      <p:ext uri="{BB962C8B-B14F-4D97-AF65-F5344CB8AC3E}">
        <p14:creationId xmlns:p14="http://schemas.microsoft.com/office/powerpoint/2010/main" val="983892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149969" y="1220811"/>
            <a:ext cx="4867422" cy="2701877"/>
          </a:xfrm>
          <a:prstGeom prst="rect">
            <a:avLst/>
          </a:prstGeom>
          <a:noFill/>
          <a:ln>
            <a:noFill/>
          </a:ln>
        </p:spPr>
        <p:txBody>
          <a:bodyPr spcFirstLastPara="1" wrap="square" lIns="91425" tIns="91425" rIns="91425" bIns="91425" anchor="ctr" anchorCtr="0">
            <a:noAutofit/>
          </a:bodyPr>
          <a:lstStyle/>
          <a:p>
            <a:pPr marL="342900">
              <a:lnSpc>
                <a:spcPct val="100000"/>
              </a:lnSpc>
              <a:spcBef>
                <a:spcPts val="600"/>
              </a:spcBef>
              <a:buClr>
                <a:srgbClr val="434343"/>
              </a:buClr>
              <a:buSzPct val="100000"/>
            </a:pPr>
            <a:r>
              <a:rPr lang="en-US" sz="2000" dirty="0"/>
              <a:t>Collection of materials, designed </a:t>
            </a:r>
            <a:r>
              <a:rPr lang="en-US" sz="2000" i="1" dirty="0"/>
              <a:t>purposefully</a:t>
            </a:r>
            <a:r>
              <a:rPr lang="en-US" sz="2000" dirty="0"/>
              <a:t>, with a goal in mind</a:t>
            </a:r>
          </a:p>
          <a:p>
            <a:pPr marL="342900">
              <a:lnSpc>
                <a:spcPct val="100000"/>
              </a:lnSpc>
              <a:spcBef>
                <a:spcPts val="600"/>
              </a:spcBef>
              <a:buClr>
                <a:srgbClr val="434343"/>
              </a:buClr>
              <a:buSzPct val="100000"/>
            </a:pPr>
            <a:r>
              <a:rPr lang="en-US" sz="2000" dirty="0"/>
              <a:t>Places where the work can be made to fit the learner’s needs, ranging from basic learning to remediation to enrichment</a:t>
            </a:r>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Interest Areas/Learning Centers</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3588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INTEREST AREAS/LEARNING CENTERS</a:t>
            </a:r>
          </a:p>
        </p:txBody>
      </p:sp>
      <p:sp>
        <p:nvSpPr>
          <p:cNvPr id="125" name="Google Shape;125;p15"/>
          <p:cNvSpPr txBox="1">
            <a:spLocks noGrp="1"/>
          </p:cNvSpPr>
          <p:nvPr>
            <p:ph type="body" idx="1"/>
          </p:nvPr>
        </p:nvSpPr>
        <p:spPr>
          <a:xfrm>
            <a:off x="152399" y="1143000"/>
            <a:ext cx="5893165" cy="3543300"/>
          </a:xfrm>
          <a:prstGeom prst="rect">
            <a:avLst/>
          </a:prstGeom>
          <a:noFill/>
          <a:ln>
            <a:noFill/>
          </a:ln>
        </p:spPr>
        <p:txBody>
          <a:bodyPr spcFirstLastPara="1" wrap="square" lIns="91425" tIns="91425" rIns="91425" bIns="91425" anchor="t" anchorCtr="0">
            <a:noAutofit/>
          </a:bodyPr>
          <a:lstStyle/>
          <a:p>
            <a:pPr marL="0" indent="0">
              <a:lnSpc>
                <a:spcPct val="100000"/>
              </a:lnSpc>
              <a:spcBef>
                <a:spcPts val="600"/>
              </a:spcBef>
              <a:buClr>
                <a:srgbClr val="434343"/>
              </a:buClr>
              <a:buSzPct val="100000"/>
              <a:buNone/>
            </a:pPr>
            <a:r>
              <a:rPr lang="en-US" sz="2000" dirty="0"/>
              <a:t>Student benefits:</a:t>
            </a:r>
          </a:p>
          <a:p>
            <a:pPr marL="228600" indent="-228600">
              <a:lnSpc>
                <a:spcPct val="100000"/>
              </a:lnSpc>
              <a:spcBef>
                <a:spcPts val="600"/>
              </a:spcBef>
              <a:buClr>
                <a:srgbClr val="434343"/>
              </a:buClr>
              <a:buSzPct val="100000"/>
            </a:pPr>
            <a:r>
              <a:rPr lang="en-US" sz="2000" dirty="0">
                <a:solidFill>
                  <a:srgbClr val="434343"/>
                </a:solidFill>
              </a:rPr>
              <a:t>Allow students to be actively involved in the learning process and work at their own pace</a:t>
            </a:r>
          </a:p>
          <a:p>
            <a:pPr marL="228600" indent="-228600">
              <a:lnSpc>
                <a:spcPct val="100000"/>
              </a:lnSpc>
              <a:spcBef>
                <a:spcPts val="600"/>
              </a:spcBef>
              <a:buClr>
                <a:srgbClr val="434343"/>
              </a:buClr>
              <a:buSzPct val="100000"/>
            </a:pPr>
            <a:r>
              <a:rPr lang="en-US" sz="2000" dirty="0"/>
              <a:t>Enable students to explore a subject in as much depth as they desire</a:t>
            </a:r>
          </a:p>
          <a:p>
            <a:pPr marL="228600" indent="-228600">
              <a:lnSpc>
                <a:spcPct val="100000"/>
              </a:lnSpc>
              <a:spcBef>
                <a:spcPts val="600"/>
              </a:spcBef>
              <a:buClr>
                <a:srgbClr val="434343"/>
              </a:buClr>
              <a:buSzPct val="100000"/>
            </a:pPr>
            <a:r>
              <a:rPr lang="en-US" sz="2000" dirty="0">
                <a:solidFill>
                  <a:srgbClr val="434343"/>
                </a:solidFill>
              </a:rPr>
              <a:t>Enable learners to make decisions, follow </a:t>
            </a:r>
            <a:r>
              <a:rPr lang="en-US" sz="2000" dirty="0"/>
              <a:t>directions, work independently, and evaluate themselves</a:t>
            </a:r>
          </a:p>
          <a:p>
            <a:pPr marL="228600" indent="-228600">
              <a:lnSpc>
                <a:spcPct val="100000"/>
              </a:lnSpc>
              <a:spcBef>
                <a:spcPts val="600"/>
              </a:spcBef>
              <a:buClr>
                <a:srgbClr val="434343"/>
              </a:buClr>
              <a:buSzPct val="100000"/>
            </a:pPr>
            <a:r>
              <a:rPr lang="en-US" sz="2000" dirty="0"/>
              <a:t>Give students an opportunity to learn responsibility and organization</a:t>
            </a:r>
            <a:endParaRPr lang="en-US" sz="2000" dirty="0">
              <a:solidFill>
                <a:srgbClr val="434343"/>
              </a:solidFill>
            </a:endParaRPr>
          </a:p>
        </p:txBody>
      </p:sp>
      <p:pic>
        <p:nvPicPr>
          <p:cNvPr id="5" name="Picture 4">
            <a:extLst>
              <a:ext uri="{FF2B5EF4-FFF2-40B4-BE49-F238E27FC236}">
                <a16:creationId xmlns:a16="http://schemas.microsoft.com/office/drawing/2014/main" id="{BC73680D-A64E-495C-9753-D0F14341448D}"/>
              </a:ext>
            </a:extLst>
          </p:cNvPr>
          <p:cNvPicPr>
            <a:picLocks noChangeAspect="1"/>
          </p:cNvPicPr>
          <p:nvPr/>
        </p:nvPicPr>
        <p:blipFill rotWithShape="1">
          <a:blip r:embed="rId3">
            <a:extLst>
              <a:ext uri="{28A0092B-C50C-407E-A947-70E740481C1C}">
                <a14:useLocalDpi xmlns:a14="http://schemas.microsoft.com/office/drawing/2010/main" val="0"/>
              </a:ext>
            </a:extLst>
          </a:blip>
          <a:srcRect l="-1" t="12598" r="590"/>
          <a:stretch/>
        </p:blipFill>
        <p:spPr>
          <a:xfrm>
            <a:off x="6387643" y="1520603"/>
            <a:ext cx="2370423" cy="2778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1384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INTEREST AREAS/LEARNING CENTERS</a:t>
            </a:r>
          </a:p>
        </p:txBody>
      </p:sp>
      <p:sp>
        <p:nvSpPr>
          <p:cNvPr id="125" name="Google Shape;125;p15"/>
          <p:cNvSpPr txBox="1">
            <a:spLocks noGrp="1"/>
          </p:cNvSpPr>
          <p:nvPr>
            <p:ph type="body" idx="1"/>
          </p:nvPr>
        </p:nvSpPr>
        <p:spPr>
          <a:xfrm>
            <a:off x="152399" y="1143000"/>
            <a:ext cx="5590559" cy="3543300"/>
          </a:xfrm>
          <a:prstGeom prst="rect">
            <a:avLst/>
          </a:prstGeom>
          <a:noFill/>
          <a:ln>
            <a:noFill/>
          </a:ln>
        </p:spPr>
        <p:txBody>
          <a:bodyPr spcFirstLastPara="1" wrap="square" lIns="91425" tIns="91425" rIns="91425" bIns="91425" anchor="t" anchorCtr="0">
            <a:noAutofit/>
          </a:bodyPr>
          <a:lstStyle/>
          <a:p>
            <a:pPr marL="0" indent="0">
              <a:lnSpc>
                <a:spcPct val="100000"/>
              </a:lnSpc>
              <a:spcBef>
                <a:spcPts val="600"/>
              </a:spcBef>
              <a:buClr>
                <a:srgbClr val="434343"/>
              </a:buClr>
              <a:buSzPct val="100000"/>
              <a:buNone/>
            </a:pPr>
            <a:r>
              <a:rPr lang="en-US" sz="2000" dirty="0"/>
              <a:t>Teacher benefits:</a:t>
            </a:r>
          </a:p>
          <a:p>
            <a:pPr marL="228600" indent="-228600">
              <a:lnSpc>
                <a:spcPct val="100000"/>
              </a:lnSpc>
              <a:spcBef>
                <a:spcPts val="600"/>
              </a:spcBef>
              <a:buClr>
                <a:srgbClr val="434343"/>
              </a:buClr>
              <a:buSzPct val="100000"/>
            </a:pPr>
            <a:r>
              <a:rPr lang="en-US" sz="2000" dirty="0">
                <a:solidFill>
                  <a:srgbClr val="434343"/>
                </a:solidFill>
              </a:rPr>
              <a:t>Provide opportunities for instructors </a:t>
            </a:r>
            <a:r>
              <a:rPr lang="en-US" sz="2000" dirty="0"/>
              <a:t>to incorporate student interests when planning instruction</a:t>
            </a:r>
          </a:p>
          <a:p>
            <a:pPr marL="228600" indent="-228600">
              <a:lnSpc>
                <a:spcPct val="100000"/>
              </a:lnSpc>
              <a:spcBef>
                <a:spcPts val="600"/>
              </a:spcBef>
              <a:buClr>
                <a:srgbClr val="434343"/>
              </a:buClr>
              <a:buSzPct val="100000"/>
            </a:pPr>
            <a:r>
              <a:rPr lang="en-US" sz="2000" dirty="0">
                <a:solidFill>
                  <a:srgbClr val="434343"/>
                </a:solidFill>
              </a:rPr>
              <a:t>Provide a structure that integrates all content areas</a:t>
            </a:r>
          </a:p>
          <a:p>
            <a:pPr marL="228600" indent="-228600">
              <a:lnSpc>
                <a:spcPct val="100000"/>
              </a:lnSpc>
              <a:spcBef>
                <a:spcPts val="600"/>
              </a:spcBef>
              <a:buClr>
                <a:srgbClr val="434343"/>
              </a:buClr>
              <a:buSzPct val="100000"/>
            </a:pPr>
            <a:r>
              <a:rPr lang="en-US" sz="2000" dirty="0"/>
              <a:t>Allow instructors to gain more information about students</a:t>
            </a:r>
            <a:endParaRPr lang="en-US" sz="2000" dirty="0">
              <a:solidFill>
                <a:srgbClr val="434343"/>
              </a:solidFill>
            </a:endParaRPr>
          </a:p>
        </p:txBody>
      </p:sp>
      <p:pic>
        <p:nvPicPr>
          <p:cNvPr id="6" name="Picture 2" descr="MVC-002S">
            <a:extLst>
              <a:ext uri="{FF2B5EF4-FFF2-40B4-BE49-F238E27FC236}">
                <a16:creationId xmlns:a16="http://schemas.microsoft.com/office/drawing/2014/main" id="{2853087A-C6B0-4B76-9C41-EF714FB0B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2" b="13629"/>
          <a:stretch/>
        </p:blipFill>
        <p:spPr bwMode="auto">
          <a:xfrm>
            <a:off x="5843330" y="1942188"/>
            <a:ext cx="2973083" cy="1947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5921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INTEREST AREAS/LEARNING CENTERS</a:t>
            </a:r>
          </a:p>
        </p:txBody>
      </p:sp>
      <p:sp>
        <p:nvSpPr>
          <p:cNvPr id="125" name="Google Shape;125;p15"/>
          <p:cNvSpPr txBox="1">
            <a:spLocks noGrp="1"/>
          </p:cNvSpPr>
          <p:nvPr>
            <p:ph type="body" idx="1"/>
          </p:nvPr>
        </p:nvSpPr>
        <p:spPr>
          <a:xfrm>
            <a:off x="152399" y="1143000"/>
            <a:ext cx="5590559" cy="3543300"/>
          </a:xfrm>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Known as fre</a:t>
            </a:r>
            <a:r>
              <a:rPr lang="en-US" sz="2000" dirty="0"/>
              <a:t>e choice center time – as children are allowed to choose where they want to play, who they want to play with, and what they want to play</a:t>
            </a:r>
          </a:p>
          <a:p>
            <a:pPr marL="228600" indent="-228600">
              <a:lnSpc>
                <a:spcPct val="100000"/>
              </a:lnSpc>
              <a:spcBef>
                <a:spcPts val="600"/>
              </a:spcBef>
              <a:buClr>
                <a:srgbClr val="434343"/>
              </a:buClr>
              <a:buSzPct val="100000"/>
            </a:pPr>
            <a:r>
              <a:rPr lang="en-US" sz="2000" dirty="0"/>
              <a:t>Management system must be used to teach children the procedures and limits within which to use their freedom (ex. only three fit in the block center)</a:t>
            </a:r>
          </a:p>
          <a:p>
            <a:pPr marL="228600" indent="-228600">
              <a:lnSpc>
                <a:spcPct val="100000"/>
              </a:lnSpc>
              <a:spcBef>
                <a:spcPts val="600"/>
              </a:spcBef>
              <a:buClr>
                <a:srgbClr val="434343"/>
              </a:buClr>
              <a:buSzPct val="100000"/>
            </a:pPr>
            <a:r>
              <a:rPr lang="en-US" sz="2000" dirty="0">
                <a:solidFill>
                  <a:srgbClr val="434343"/>
                </a:solidFill>
              </a:rPr>
              <a:t>How to make choices must be taught – start with two choices and move up to three</a:t>
            </a:r>
          </a:p>
        </p:txBody>
      </p:sp>
      <p:pic>
        <p:nvPicPr>
          <p:cNvPr id="6" name="Picture 2">
            <a:extLst>
              <a:ext uri="{FF2B5EF4-FFF2-40B4-BE49-F238E27FC236}">
                <a16:creationId xmlns:a16="http://schemas.microsoft.com/office/drawing/2014/main" id="{2853087A-C6B0-4B76-9C41-EF714FB0B4E7}"/>
              </a:ext>
            </a:extLst>
          </p:cNvPr>
          <p:cNvPicPr>
            <a:picLocks noChangeAspect="1" noChangeArrowheads="1"/>
          </p:cNvPicPr>
          <p:nvPr/>
        </p:nvPicPr>
        <p:blipFill>
          <a:blip r:embed="rId3"/>
          <a:srcRect/>
          <a:stretch/>
        </p:blipFill>
        <p:spPr bwMode="auto">
          <a:xfrm>
            <a:off x="5900925" y="1942188"/>
            <a:ext cx="2857893" cy="1947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28333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INTEREST AREAS/LEARNING CENTERS</a:t>
            </a:r>
          </a:p>
        </p:txBody>
      </p:sp>
      <p:sp>
        <p:nvSpPr>
          <p:cNvPr id="125" name="Google Shape;125;p15"/>
          <p:cNvSpPr txBox="1">
            <a:spLocks noGrp="1"/>
          </p:cNvSpPr>
          <p:nvPr>
            <p:ph type="body" idx="1"/>
          </p:nvPr>
        </p:nvSpPr>
        <p:spPr>
          <a:xfrm>
            <a:off x="152399" y="1143000"/>
            <a:ext cx="5590559" cy="3543300"/>
          </a:xfrm>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solidFill>
                  <a:srgbClr val="434343"/>
                </a:solidFill>
              </a:rPr>
              <a:t>Organize the space into interest areas or centers</a:t>
            </a:r>
          </a:p>
          <a:p>
            <a:pPr marL="228600" indent="-228600">
              <a:lnSpc>
                <a:spcPct val="100000"/>
              </a:lnSpc>
              <a:spcBef>
                <a:spcPts val="600"/>
              </a:spcBef>
              <a:buClr>
                <a:srgbClr val="434343"/>
              </a:buClr>
              <a:buSzPct val="100000"/>
            </a:pPr>
            <a:r>
              <a:rPr lang="en-US" sz="2000" dirty="0"/>
              <a:t>Supply plentiful and diverse equipment and materials</a:t>
            </a:r>
          </a:p>
          <a:p>
            <a:pPr marL="228600" indent="-228600">
              <a:lnSpc>
                <a:spcPct val="100000"/>
              </a:lnSpc>
              <a:spcBef>
                <a:spcPts val="600"/>
              </a:spcBef>
              <a:buClr>
                <a:srgbClr val="434343"/>
              </a:buClr>
              <a:buSzPct val="100000"/>
            </a:pPr>
            <a:r>
              <a:rPr lang="en-US" sz="2000" dirty="0">
                <a:solidFill>
                  <a:srgbClr val="434343"/>
                </a:solidFill>
              </a:rPr>
              <a:t>Display work created by and of interest to children</a:t>
            </a:r>
          </a:p>
          <a:p>
            <a:pPr marL="228600" indent="-228600">
              <a:lnSpc>
                <a:spcPct val="100000"/>
              </a:lnSpc>
              <a:spcBef>
                <a:spcPts val="600"/>
              </a:spcBef>
              <a:buClr>
                <a:srgbClr val="434343"/>
              </a:buClr>
              <a:buSzPct val="100000"/>
            </a:pPr>
            <a:r>
              <a:rPr lang="en-US" sz="2000" dirty="0"/>
              <a:t>Choose activities that allow children to demonstrate achievement of the </a:t>
            </a:r>
            <a:r>
              <a:rPr lang="en-US" sz="2000" i="1" dirty="0"/>
              <a:t>standards</a:t>
            </a:r>
            <a:endParaRPr lang="en-US" sz="2000" dirty="0">
              <a:solidFill>
                <a:srgbClr val="434343"/>
              </a:solidFill>
            </a:endParaRPr>
          </a:p>
        </p:txBody>
      </p:sp>
      <p:pic>
        <p:nvPicPr>
          <p:cNvPr id="6" name="Picture 2">
            <a:extLst>
              <a:ext uri="{FF2B5EF4-FFF2-40B4-BE49-F238E27FC236}">
                <a16:creationId xmlns:a16="http://schemas.microsoft.com/office/drawing/2014/main" id="{2853087A-C6B0-4B76-9C41-EF714FB0B4E7}"/>
              </a:ext>
            </a:extLst>
          </p:cNvPr>
          <p:cNvPicPr>
            <a:picLocks noChangeAspect="1" noChangeArrowheads="1"/>
          </p:cNvPicPr>
          <p:nvPr/>
        </p:nvPicPr>
        <p:blipFill rotWithShape="1">
          <a:blip r:embed="rId3"/>
          <a:srcRect l="4836" t="7051" r="11592" b="13617"/>
          <a:stretch/>
        </p:blipFill>
        <p:spPr bwMode="auto">
          <a:xfrm>
            <a:off x="5975927" y="1625601"/>
            <a:ext cx="2697018" cy="2022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9839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248727" y="1220811"/>
            <a:ext cx="4645891" cy="2701877"/>
          </a:xfrm>
          <a:prstGeom prst="rect">
            <a:avLst/>
          </a:prstGeom>
          <a:noFill/>
          <a:ln>
            <a:noFill/>
          </a:ln>
        </p:spPr>
        <p:txBody>
          <a:bodyPr spcFirstLastPara="1" wrap="square" lIns="91425" tIns="91425" rIns="91425" bIns="91425" anchor="ctr" anchorCtr="0">
            <a:noAutofit/>
          </a:bodyPr>
          <a:lstStyle/>
          <a:p>
            <a:pPr marL="342900">
              <a:lnSpc>
                <a:spcPct val="100000"/>
              </a:lnSpc>
              <a:spcBef>
                <a:spcPts val="600"/>
              </a:spcBef>
              <a:buClr>
                <a:srgbClr val="434343"/>
              </a:buClr>
              <a:buSzPct val="100000"/>
            </a:pPr>
            <a:r>
              <a:rPr lang="en-US" sz="2000" dirty="0"/>
              <a:t>Allows a teacher to be intentional in planning all activities, especially in interest areas</a:t>
            </a:r>
          </a:p>
          <a:p>
            <a:pPr marL="342900">
              <a:lnSpc>
                <a:spcPct val="100000"/>
              </a:lnSpc>
              <a:spcBef>
                <a:spcPts val="600"/>
              </a:spcBef>
              <a:buClr>
                <a:srgbClr val="434343"/>
              </a:buClr>
              <a:buSzPct val="100000"/>
            </a:pPr>
            <a:r>
              <a:rPr lang="en-US" sz="2000" dirty="0"/>
              <a:t>Addresses what is important for children to know and be able to do</a:t>
            </a:r>
          </a:p>
          <a:p>
            <a:pPr marL="342900">
              <a:lnSpc>
                <a:spcPct val="100000"/>
              </a:lnSpc>
              <a:spcBef>
                <a:spcPts val="600"/>
              </a:spcBef>
              <a:buClr>
                <a:srgbClr val="434343"/>
              </a:buClr>
              <a:buSzPct val="100000"/>
            </a:pPr>
            <a:r>
              <a:rPr lang="en-US" sz="2000" dirty="0"/>
              <a:t>Intertwines all developmental domains, allowing more content to be taught and assessed at the same time</a:t>
            </a:r>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Use of Standards</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459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TRUE OR FALSE?</a:t>
            </a:r>
          </a:p>
        </p:txBody>
      </p:sp>
      <p:graphicFrame>
        <p:nvGraphicFramePr>
          <p:cNvPr id="2" name="Table 2">
            <a:extLst>
              <a:ext uri="{FF2B5EF4-FFF2-40B4-BE49-F238E27FC236}">
                <a16:creationId xmlns:a16="http://schemas.microsoft.com/office/drawing/2014/main" id="{69E174C3-42A1-43AC-B3C8-042DBAC92756}"/>
              </a:ext>
            </a:extLst>
          </p:cNvPr>
          <p:cNvGraphicFramePr>
            <a:graphicFrameLocks noGrp="1"/>
          </p:cNvGraphicFramePr>
          <p:nvPr>
            <p:extLst>
              <p:ext uri="{D42A27DB-BD31-4B8C-83A1-F6EECF244321}">
                <p14:modId xmlns:p14="http://schemas.microsoft.com/office/powerpoint/2010/main" val="3141271042"/>
              </p:ext>
            </p:extLst>
          </p:nvPr>
        </p:nvGraphicFramePr>
        <p:xfrm>
          <a:off x="919604" y="1236150"/>
          <a:ext cx="7134665" cy="3366200"/>
        </p:xfrm>
        <a:graphic>
          <a:graphicData uri="http://schemas.openxmlformats.org/drawingml/2006/table">
            <a:tbl>
              <a:tblPr bandRow="1">
                <a:tableStyleId>{00A15C55-8517-42AA-B614-E9B94910E393}</a:tableStyleId>
              </a:tblPr>
              <a:tblGrid>
                <a:gridCol w="6353393">
                  <a:extLst>
                    <a:ext uri="{9D8B030D-6E8A-4147-A177-3AD203B41FA5}">
                      <a16:colId xmlns:a16="http://schemas.microsoft.com/office/drawing/2014/main" val="2782466952"/>
                    </a:ext>
                  </a:extLst>
                </a:gridCol>
                <a:gridCol w="781272">
                  <a:extLst>
                    <a:ext uri="{9D8B030D-6E8A-4147-A177-3AD203B41FA5}">
                      <a16:colId xmlns:a16="http://schemas.microsoft.com/office/drawing/2014/main" val="2702757498"/>
                    </a:ext>
                  </a:extLst>
                </a:gridCol>
              </a:tblGrid>
              <a:tr h="411176">
                <a:tc>
                  <a:txBody>
                    <a:bodyPr/>
                    <a:lstStyle/>
                    <a:p>
                      <a:r>
                        <a:rPr lang="en-US" sz="1600" dirty="0">
                          <a:latin typeface="Calibri" panose="020F0502020204030204" pitchFamily="34" charset="0"/>
                          <a:cs typeface="Calibri" panose="020F0502020204030204" pitchFamily="34" charset="0"/>
                        </a:rPr>
                        <a:t>Early childhood classrooms should be mainly teacher-directed</a:t>
                      </a:r>
                    </a:p>
                  </a:txBody>
                  <a:tcPr/>
                </a:tc>
                <a:tc>
                  <a:txBody>
                    <a:bodyPr/>
                    <a:lstStyle/>
                    <a:p>
                      <a:r>
                        <a:rPr lang="en-US" sz="1600" dirty="0">
                          <a:latin typeface="Calibri" panose="020F0502020204030204" pitchFamily="34" charset="0"/>
                          <a:cs typeface="Calibri" panose="020F0502020204030204" pitchFamily="34" charset="0"/>
                        </a:rPr>
                        <a:t>T        </a:t>
                      </a:r>
                      <a:r>
                        <a:rPr lang="en-US" sz="1600" b="1" dirty="0">
                          <a:latin typeface="Calibri" panose="020F0502020204030204" pitchFamily="34" charset="0"/>
                          <a:cs typeface="Calibri" panose="020F0502020204030204" pitchFamily="34" charset="0"/>
                        </a:rPr>
                        <a:t>F</a:t>
                      </a:r>
                    </a:p>
                  </a:txBody>
                  <a:tcPr/>
                </a:tc>
                <a:extLst>
                  <a:ext uri="{0D108BD9-81ED-4DB2-BD59-A6C34878D82A}">
                    <a16:rowId xmlns:a16="http://schemas.microsoft.com/office/drawing/2014/main" val="2440492640"/>
                  </a:ext>
                </a:extLst>
              </a:tr>
              <a:tr h="811088">
                <a:tc>
                  <a:txBody>
                    <a:bodyPr/>
                    <a:lstStyle/>
                    <a:p>
                      <a:r>
                        <a:rPr lang="en-US" sz="1600" dirty="0">
                          <a:latin typeface="Calibri" panose="020F0502020204030204" pitchFamily="34" charset="0"/>
                          <a:cs typeface="Calibri" panose="020F0502020204030204" pitchFamily="34" charset="0"/>
                        </a:rPr>
                        <a:t>The physical arrangement of the classroom is one way of conveying to children what they may or may not do and what we expect of them</a:t>
                      </a:r>
                    </a:p>
                  </a:txBody>
                  <a:tcPr/>
                </a:tc>
                <a:tc>
                  <a:txBody>
                    <a:bodyPr/>
                    <a:lstStyle/>
                    <a:p>
                      <a:r>
                        <a:rPr lang="en-US" sz="1600" b="1" dirty="0">
                          <a:latin typeface="Calibri" panose="020F0502020204030204" pitchFamily="34" charset="0"/>
                          <a:cs typeface="Calibri" panose="020F0502020204030204" pitchFamily="34" charset="0"/>
                        </a:rPr>
                        <a:t>T</a:t>
                      </a:r>
                      <a:r>
                        <a:rPr lang="en-US" sz="1600" dirty="0">
                          <a:latin typeface="Calibri" panose="020F0502020204030204" pitchFamily="34" charset="0"/>
                          <a:cs typeface="Calibri" panose="020F0502020204030204" pitchFamily="34" charset="0"/>
                        </a:rPr>
                        <a:t>        </a:t>
                      </a:r>
                      <a:r>
                        <a:rPr lang="en-US" sz="1600" b="0" dirty="0">
                          <a:latin typeface="Calibri" panose="020F0502020204030204" pitchFamily="34" charset="0"/>
                          <a:cs typeface="Calibri" panose="020F0502020204030204" pitchFamily="34" charset="0"/>
                        </a:rPr>
                        <a:t>F</a:t>
                      </a:r>
                    </a:p>
                  </a:txBody>
                  <a:tcPr/>
                </a:tc>
                <a:extLst>
                  <a:ext uri="{0D108BD9-81ED-4DB2-BD59-A6C34878D82A}">
                    <a16:rowId xmlns:a16="http://schemas.microsoft.com/office/drawing/2014/main" val="819470387"/>
                  </a:ext>
                </a:extLst>
              </a:tr>
              <a:tr h="411176">
                <a:tc>
                  <a:txBody>
                    <a:bodyPr/>
                    <a:lstStyle/>
                    <a:p>
                      <a:r>
                        <a:rPr lang="en-US" sz="1600" dirty="0">
                          <a:latin typeface="Calibri" panose="020F0502020204030204" pitchFamily="34" charset="0"/>
                          <a:cs typeface="Calibri" panose="020F0502020204030204" pitchFamily="34" charset="0"/>
                        </a:rPr>
                        <a:t>Teachers embed learning goals in play</a:t>
                      </a:r>
                    </a:p>
                  </a:txBody>
                  <a:tcPr/>
                </a:tc>
                <a:tc>
                  <a:txBody>
                    <a:bodyPr/>
                    <a:lstStyle/>
                    <a:p>
                      <a:r>
                        <a:rPr lang="en-US" sz="1600" b="1" dirty="0">
                          <a:latin typeface="Calibri" panose="020F0502020204030204" pitchFamily="34" charset="0"/>
                          <a:cs typeface="Calibri" panose="020F0502020204030204" pitchFamily="34" charset="0"/>
                        </a:rPr>
                        <a:t>T</a:t>
                      </a:r>
                      <a:r>
                        <a:rPr lang="en-US" sz="1600" dirty="0">
                          <a:latin typeface="Calibri" panose="020F0502020204030204" pitchFamily="34" charset="0"/>
                          <a:cs typeface="Calibri" panose="020F0502020204030204" pitchFamily="34" charset="0"/>
                        </a:rPr>
                        <a:t>        </a:t>
                      </a:r>
                      <a:r>
                        <a:rPr lang="en-US" sz="1600" b="0" dirty="0">
                          <a:latin typeface="Calibri" panose="020F0502020204030204" pitchFamily="34" charset="0"/>
                          <a:cs typeface="Calibri" panose="020F0502020204030204" pitchFamily="34" charset="0"/>
                        </a:rPr>
                        <a:t>F</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76044723"/>
                  </a:ext>
                </a:extLst>
              </a:tr>
              <a:tr h="574520">
                <a:tc>
                  <a:txBody>
                    <a:bodyPr/>
                    <a:lstStyle/>
                    <a:p>
                      <a:r>
                        <a:rPr lang="en-US" sz="1600" dirty="0">
                          <a:latin typeface="Calibri" panose="020F0502020204030204" pitchFamily="34" charset="0"/>
                          <a:cs typeface="Calibri" panose="020F0502020204030204" pitchFamily="34" charset="0"/>
                        </a:rPr>
                        <a:t>Research does not support the idea of play as a means of learning in early childhood classrooms</a:t>
                      </a:r>
                    </a:p>
                  </a:txBody>
                  <a:tcPr/>
                </a:tc>
                <a:tc>
                  <a:txBody>
                    <a:bodyPr/>
                    <a:lstStyle/>
                    <a:p>
                      <a:r>
                        <a:rPr lang="en-US" sz="1600" dirty="0">
                          <a:latin typeface="Calibri" panose="020F0502020204030204" pitchFamily="34" charset="0"/>
                          <a:cs typeface="Calibri" panose="020F0502020204030204" pitchFamily="34" charset="0"/>
                        </a:rPr>
                        <a:t>T        </a:t>
                      </a:r>
                      <a:r>
                        <a:rPr lang="en-US" sz="1600" b="1" dirty="0">
                          <a:latin typeface="Calibri" panose="020F0502020204030204" pitchFamily="34" charset="0"/>
                          <a:cs typeface="Calibri" panose="020F0502020204030204" pitchFamily="34" charset="0"/>
                        </a:rPr>
                        <a:t>F</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80945022"/>
                  </a:ext>
                </a:extLst>
              </a:tr>
              <a:tr h="574520">
                <a:tc>
                  <a:txBody>
                    <a:bodyPr/>
                    <a:lstStyle/>
                    <a:p>
                      <a:r>
                        <a:rPr lang="en-US" sz="1600" dirty="0">
                          <a:latin typeface="Calibri" panose="020F0502020204030204" pitchFamily="34" charset="0"/>
                          <a:cs typeface="Calibri" panose="020F0502020204030204" pitchFamily="34" charset="0"/>
                        </a:rPr>
                        <a:t>Materials in centers should be rotated frequently to maintain student interest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Calibri" panose="020F0502020204030204" pitchFamily="34" charset="0"/>
                          <a:cs typeface="Calibri" panose="020F0502020204030204" pitchFamily="34" charset="0"/>
                        </a:rPr>
                        <a:t>T</a:t>
                      </a:r>
                      <a:r>
                        <a:rPr lang="en-US" sz="1600" dirty="0">
                          <a:latin typeface="Calibri" panose="020F0502020204030204" pitchFamily="34" charset="0"/>
                          <a:cs typeface="Calibri" panose="020F0502020204030204" pitchFamily="34" charset="0"/>
                        </a:rPr>
                        <a:t>        </a:t>
                      </a:r>
                      <a:r>
                        <a:rPr lang="en-US" sz="1600" b="0" dirty="0">
                          <a:latin typeface="Calibri" panose="020F0502020204030204" pitchFamily="34" charset="0"/>
                          <a:cs typeface="Calibri" panose="020F0502020204030204" pitchFamily="34" charset="0"/>
                        </a:rPr>
                        <a:t>F</a:t>
                      </a: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29858112"/>
                  </a:ext>
                </a:extLst>
              </a:tr>
              <a:tr h="574520">
                <a:tc>
                  <a:txBody>
                    <a:bodyPr/>
                    <a:lstStyle/>
                    <a:p>
                      <a:r>
                        <a:rPr lang="en-US" sz="1600" dirty="0">
                          <a:latin typeface="Calibri" panose="020F0502020204030204" pitchFamily="34" charset="0"/>
                          <a:cs typeface="Calibri" panose="020F0502020204030204" pitchFamily="34" charset="0"/>
                        </a:rPr>
                        <a:t>Assessment of student learning should be in formal, planned sessions</a:t>
                      </a:r>
                    </a:p>
                  </a:txBody>
                  <a:tcPr/>
                </a:tc>
                <a:tc>
                  <a:txBody>
                    <a:bodyPr/>
                    <a:lstStyle/>
                    <a:p>
                      <a:r>
                        <a:rPr lang="en-US" sz="1600" dirty="0">
                          <a:latin typeface="Calibri" panose="020F0502020204030204" pitchFamily="34" charset="0"/>
                          <a:cs typeface="Calibri" panose="020F0502020204030204" pitchFamily="34" charset="0"/>
                        </a:rPr>
                        <a:t>T        </a:t>
                      </a:r>
                      <a:r>
                        <a:rPr lang="en-US" sz="1600" b="1" dirty="0">
                          <a:latin typeface="Calibri" panose="020F0502020204030204" pitchFamily="34" charset="0"/>
                          <a:cs typeface="Calibri" panose="020F0502020204030204" pitchFamily="34" charset="0"/>
                        </a:rPr>
                        <a:t>F</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60631412"/>
                  </a:ext>
                </a:extLst>
              </a:tr>
            </a:tbl>
          </a:graphicData>
        </a:graphic>
      </p:graphicFrame>
      <p:sp>
        <p:nvSpPr>
          <p:cNvPr id="3" name="Oval 2">
            <a:extLst>
              <a:ext uri="{FF2B5EF4-FFF2-40B4-BE49-F238E27FC236}">
                <a16:creationId xmlns:a16="http://schemas.microsoft.com/office/drawing/2014/main" id="{6664CD6C-5833-4149-80C6-D3C67C76F156}"/>
              </a:ext>
            </a:extLst>
          </p:cNvPr>
          <p:cNvSpPr/>
          <p:nvPr/>
        </p:nvSpPr>
        <p:spPr>
          <a:xfrm>
            <a:off x="7786469" y="1236150"/>
            <a:ext cx="187052" cy="311296"/>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1EA751-3971-487A-BB13-AB597D625D97}"/>
              </a:ext>
            </a:extLst>
          </p:cNvPr>
          <p:cNvSpPr/>
          <p:nvPr/>
        </p:nvSpPr>
        <p:spPr>
          <a:xfrm>
            <a:off x="7312856" y="1669904"/>
            <a:ext cx="187052" cy="311296"/>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CC4624A-BBC2-419F-949C-B74E1D94108E}"/>
              </a:ext>
            </a:extLst>
          </p:cNvPr>
          <p:cNvSpPr/>
          <p:nvPr/>
        </p:nvSpPr>
        <p:spPr>
          <a:xfrm>
            <a:off x="7312856" y="2499898"/>
            <a:ext cx="187052" cy="311296"/>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1AA02E-4F81-43B0-A688-681ED1385BBF}"/>
              </a:ext>
            </a:extLst>
          </p:cNvPr>
          <p:cNvSpPr/>
          <p:nvPr/>
        </p:nvSpPr>
        <p:spPr>
          <a:xfrm>
            <a:off x="7788297" y="2914650"/>
            <a:ext cx="187052" cy="311296"/>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70F657-03D4-4A1F-9A54-D07930F46A2E}"/>
              </a:ext>
            </a:extLst>
          </p:cNvPr>
          <p:cNvSpPr/>
          <p:nvPr/>
        </p:nvSpPr>
        <p:spPr>
          <a:xfrm>
            <a:off x="7312856" y="3491670"/>
            <a:ext cx="187052" cy="311296"/>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17FF0FB-82CD-4C10-A629-541156E3E54D}"/>
              </a:ext>
            </a:extLst>
          </p:cNvPr>
          <p:cNvSpPr/>
          <p:nvPr/>
        </p:nvSpPr>
        <p:spPr>
          <a:xfrm>
            <a:off x="7786469" y="4082513"/>
            <a:ext cx="187052" cy="311296"/>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327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Ongoing Assessment and Instruction</a:t>
            </a:r>
            <a:endParaRPr sz="3600" b="1" dirty="0"/>
          </a:p>
        </p:txBody>
      </p:sp>
    </p:spTree>
    <p:extLst>
      <p:ext uri="{BB962C8B-B14F-4D97-AF65-F5344CB8AC3E}">
        <p14:creationId xmlns:p14="http://schemas.microsoft.com/office/powerpoint/2010/main" val="1168730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ONGOING ASSESSMENT AND INSTRUCTION</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t>As we embed the standards into the children’s activities, we need to know where each child is with respect to </a:t>
            </a:r>
            <a:r>
              <a:rPr lang="en-US" sz="2000" i="1" dirty="0"/>
              <a:t>learning goals</a:t>
            </a:r>
            <a:r>
              <a:rPr lang="en-US" sz="2000" dirty="0"/>
              <a:t> in order to be intentional about helping children to progress</a:t>
            </a:r>
          </a:p>
          <a:p>
            <a:pPr marL="228600" indent="-228600">
              <a:lnSpc>
                <a:spcPct val="100000"/>
              </a:lnSpc>
              <a:spcBef>
                <a:spcPts val="600"/>
              </a:spcBef>
              <a:buClr>
                <a:srgbClr val="434343"/>
              </a:buClr>
              <a:buSzPct val="100000"/>
            </a:pPr>
            <a:r>
              <a:rPr lang="en-US" sz="2000" dirty="0">
                <a:solidFill>
                  <a:srgbClr val="434343"/>
                </a:solidFill>
              </a:rPr>
              <a:t>The pro</a:t>
            </a:r>
            <a:r>
              <a:rPr lang="en-US" sz="2000" dirty="0"/>
              <a:t>cess of gathering information about children in order to make decisions is assessment</a:t>
            </a:r>
          </a:p>
          <a:p>
            <a:pPr marL="228600" indent="-228600">
              <a:lnSpc>
                <a:spcPct val="100000"/>
              </a:lnSpc>
              <a:spcBef>
                <a:spcPts val="600"/>
              </a:spcBef>
              <a:buClr>
                <a:srgbClr val="434343"/>
              </a:buClr>
              <a:buSzPct val="100000"/>
            </a:pPr>
            <a:r>
              <a:rPr lang="en-US" sz="2000" dirty="0">
                <a:solidFill>
                  <a:srgbClr val="434343"/>
                </a:solidFill>
              </a:rPr>
              <a:t>Teachers use assessment results to plan for individual children and the group as a whole</a:t>
            </a:r>
            <a:endParaRPr lang="en-US" sz="1800" dirty="0">
              <a:solidFill>
                <a:srgbClr val="434343"/>
              </a:solidFill>
            </a:endParaRPr>
          </a:p>
        </p:txBody>
      </p:sp>
      <p:sp>
        <p:nvSpPr>
          <p:cNvPr id="2" name="Speech Bubble: Oval 1">
            <a:extLst>
              <a:ext uri="{FF2B5EF4-FFF2-40B4-BE49-F238E27FC236}">
                <a16:creationId xmlns:a16="http://schemas.microsoft.com/office/drawing/2014/main" id="{ED622B57-D581-45F1-B9AC-F07FFE710A18}"/>
              </a:ext>
            </a:extLst>
          </p:cNvPr>
          <p:cNvSpPr/>
          <p:nvPr/>
        </p:nvSpPr>
        <p:spPr>
          <a:xfrm>
            <a:off x="1491269" y="3351138"/>
            <a:ext cx="1853347" cy="129872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What can this child do and not do?</a:t>
            </a:r>
          </a:p>
        </p:txBody>
      </p:sp>
      <p:sp>
        <p:nvSpPr>
          <p:cNvPr id="3" name="Speech Bubble: Oval 2">
            <a:extLst>
              <a:ext uri="{FF2B5EF4-FFF2-40B4-BE49-F238E27FC236}">
                <a16:creationId xmlns:a16="http://schemas.microsoft.com/office/drawing/2014/main" id="{16EF03EF-8138-4025-88C2-AF71C3CF9767}"/>
              </a:ext>
            </a:extLst>
          </p:cNvPr>
          <p:cNvSpPr/>
          <p:nvPr/>
        </p:nvSpPr>
        <p:spPr>
          <a:xfrm>
            <a:off x="3705673" y="3351138"/>
            <a:ext cx="1853346" cy="1298724"/>
          </a:xfrm>
          <a:prstGeom prst="wedgeEllipse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a:solidFill>
                  <a:schemeClr val="bg1"/>
                </a:solidFill>
              </a:rPr>
              <a:t>What is he or she ready to learn?</a:t>
            </a:r>
          </a:p>
        </p:txBody>
      </p:sp>
      <p:sp>
        <p:nvSpPr>
          <p:cNvPr id="4" name="Speech Bubble: Oval 3">
            <a:extLst>
              <a:ext uri="{FF2B5EF4-FFF2-40B4-BE49-F238E27FC236}">
                <a16:creationId xmlns:a16="http://schemas.microsoft.com/office/drawing/2014/main" id="{2BA39EC9-03D7-40FB-9EEB-AB9E7109C895}"/>
              </a:ext>
            </a:extLst>
          </p:cNvPr>
          <p:cNvSpPr/>
          <p:nvPr/>
        </p:nvSpPr>
        <p:spPr>
          <a:xfrm>
            <a:off x="5809612" y="3357659"/>
            <a:ext cx="1853346" cy="1298724"/>
          </a:xfrm>
          <a:prstGeom prst="wedgeEllipse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solidFill>
                  <a:schemeClr val="bg1"/>
                </a:solidFill>
              </a:rPr>
              <a:t>What are his or her strengths and learning needs?</a:t>
            </a:r>
          </a:p>
        </p:txBody>
      </p:sp>
    </p:spTree>
    <p:extLst>
      <p:ext uri="{BB962C8B-B14F-4D97-AF65-F5344CB8AC3E}">
        <p14:creationId xmlns:p14="http://schemas.microsoft.com/office/powerpoint/2010/main" val="3131660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ONGOING ASSESSMENT AND INSTRUCTION</a:t>
            </a:r>
          </a:p>
        </p:txBody>
      </p:sp>
      <p:sp>
        <p:nvSpPr>
          <p:cNvPr id="125" name="Google Shape;125;p15"/>
          <p:cNvSpPr txBox="1">
            <a:spLocks noGrp="1"/>
          </p:cNvSpPr>
          <p:nvPr>
            <p:ph type="body" idx="1"/>
          </p:nvPr>
        </p:nvSpPr>
        <p:spPr>
          <a:xfrm>
            <a:off x="152400" y="1143000"/>
            <a:ext cx="4735364" cy="3543300"/>
          </a:xfrm>
          <a:prstGeom prst="rect">
            <a:avLst/>
          </a:prstGeom>
          <a:noFill/>
          <a:ln>
            <a:noFill/>
          </a:ln>
        </p:spPr>
        <p:txBody>
          <a:bodyPr spcFirstLastPara="1" wrap="square" lIns="91425" tIns="91425" rIns="91425" bIns="91425" anchor="t" anchorCtr="0">
            <a:noAutofit/>
          </a:bodyPr>
          <a:lstStyle/>
          <a:p>
            <a:pPr marL="0" indent="0">
              <a:lnSpc>
                <a:spcPct val="100000"/>
              </a:lnSpc>
              <a:spcBef>
                <a:spcPts val="600"/>
              </a:spcBef>
              <a:buClr>
                <a:srgbClr val="434343"/>
              </a:buClr>
              <a:buSzPct val="100000"/>
              <a:buNone/>
            </a:pPr>
            <a:r>
              <a:rPr lang="en-US" sz="2000" dirty="0">
                <a:solidFill>
                  <a:srgbClr val="434343"/>
                </a:solidFill>
              </a:rPr>
              <a:t>This process i</a:t>
            </a:r>
            <a:r>
              <a:rPr lang="en-US" sz="2000" dirty="0"/>
              <a:t>s intentional:</a:t>
            </a:r>
          </a:p>
          <a:p>
            <a:pPr marL="228600" indent="-228600">
              <a:lnSpc>
                <a:spcPct val="100000"/>
              </a:lnSpc>
              <a:spcBef>
                <a:spcPts val="600"/>
              </a:spcBef>
              <a:buClr>
                <a:srgbClr val="434343"/>
              </a:buClr>
              <a:buSzPct val="100000"/>
            </a:pPr>
            <a:r>
              <a:rPr lang="en-US" dirty="0">
                <a:solidFill>
                  <a:srgbClr val="434343"/>
                </a:solidFill>
              </a:rPr>
              <a:t>Setting up the schedule</a:t>
            </a:r>
          </a:p>
          <a:p>
            <a:pPr marL="228600" indent="-228600">
              <a:lnSpc>
                <a:spcPct val="100000"/>
              </a:lnSpc>
              <a:spcBef>
                <a:spcPts val="600"/>
              </a:spcBef>
              <a:buClr>
                <a:srgbClr val="434343"/>
              </a:buClr>
              <a:buSzPct val="100000"/>
            </a:pPr>
            <a:r>
              <a:rPr lang="en-US" dirty="0"/>
              <a:t>Planning the environment and physical space</a:t>
            </a:r>
          </a:p>
          <a:p>
            <a:pPr marL="228600" indent="-228600">
              <a:lnSpc>
                <a:spcPct val="100000"/>
              </a:lnSpc>
              <a:spcBef>
                <a:spcPts val="600"/>
              </a:spcBef>
              <a:buClr>
                <a:srgbClr val="434343"/>
              </a:buClr>
              <a:buSzPct val="100000"/>
            </a:pPr>
            <a:r>
              <a:rPr lang="en-US" dirty="0">
                <a:solidFill>
                  <a:srgbClr val="434343"/>
                </a:solidFill>
              </a:rPr>
              <a:t>Designing the setup </a:t>
            </a:r>
            <a:r>
              <a:rPr lang="en-US" dirty="0"/>
              <a:t>of interest areas</a:t>
            </a:r>
          </a:p>
          <a:p>
            <a:pPr marL="228600" indent="-228600">
              <a:lnSpc>
                <a:spcPct val="100000"/>
              </a:lnSpc>
              <a:spcBef>
                <a:spcPts val="600"/>
              </a:spcBef>
              <a:buClr>
                <a:srgbClr val="434343"/>
              </a:buClr>
              <a:buSzPct val="100000"/>
            </a:pPr>
            <a:r>
              <a:rPr lang="en-US" dirty="0"/>
              <a:t>Creating activities for students to be able to demonstrate the performance of standards-based skills</a:t>
            </a:r>
          </a:p>
          <a:p>
            <a:pPr marL="228600" indent="-228600">
              <a:lnSpc>
                <a:spcPct val="100000"/>
              </a:lnSpc>
              <a:spcBef>
                <a:spcPts val="600"/>
              </a:spcBef>
              <a:buClr>
                <a:srgbClr val="434343"/>
              </a:buClr>
              <a:buSzPct val="100000"/>
            </a:pPr>
            <a:r>
              <a:rPr lang="en-US" dirty="0">
                <a:solidFill>
                  <a:srgbClr val="434343"/>
                </a:solidFill>
              </a:rPr>
              <a:t>Assessing the student’s ability to perform in relation to the standards-based skills</a:t>
            </a:r>
          </a:p>
          <a:p>
            <a:pPr marL="228600" indent="-228600">
              <a:lnSpc>
                <a:spcPct val="100000"/>
              </a:lnSpc>
              <a:spcBef>
                <a:spcPts val="600"/>
              </a:spcBef>
              <a:buClr>
                <a:srgbClr val="434343"/>
              </a:buClr>
              <a:buSzPct val="100000"/>
            </a:pPr>
            <a:r>
              <a:rPr lang="en-US" dirty="0"/>
              <a:t>Planning the next steps in instruction</a:t>
            </a:r>
            <a:endParaRPr lang="en-US" sz="1600" dirty="0">
              <a:solidFill>
                <a:srgbClr val="434343"/>
              </a:solidFill>
            </a:endParaRPr>
          </a:p>
        </p:txBody>
      </p:sp>
      <p:graphicFrame>
        <p:nvGraphicFramePr>
          <p:cNvPr id="4" name="Diagram 3">
            <a:extLst>
              <a:ext uri="{FF2B5EF4-FFF2-40B4-BE49-F238E27FC236}">
                <a16:creationId xmlns:a16="http://schemas.microsoft.com/office/drawing/2014/main" id="{93B89B7C-7100-41D7-ACEC-B855B3EFF50C}"/>
              </a:ext>
            </a:extLst>
          </p:cNvPr>
          <p:cNvGraphicFramePr/>
          <p:nvPr>
            <p:extLst>
              <p:ext uri="{D42A27DB-BD31-4B8C-83A1-F6EECF244321}">
                <p14:modId xmlns:p14="http://schemas.microsoft.com/office/powerpoint/2010/main" val="4007216106"/>
              </p:ext>
            </p:extLst>
          </p:nvPr>
        </p:nvGraphicFramePr>
        <p:xfrm>
          <a:off x="4789219" y="1203028"/>
          <a:ext cx="4354781" cy="3423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8552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ONGOING ASSESSMENT AND INSTRUCTION</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lnSpc>
                <a:spcPct val="100000"/>
              </a:lnSpc>
              <a:spcBef>
                <a:spcPts val="600"/>
              </a:spcBef>
              <a:buClr>
                <a:srgbClr val="434343"/>
              </a:buClr>
              <a:buSzPct val="100000"/>
              <a:buNone/>
            </a:pPr>
            <a:r>
              <a:rPr lang="en-US" sz="2000" dirty="0">
                <a:solidFill>
                  <a:srgbClr val="434343"/>
                </a:solidFill>
              </a:rPr>
              <a:t>What does this cycle look like in an interest area?</a:t>
            </a:r>
          </a:p>
          <a:p>
            <a:pPr marL="228600" indent="-228600">
              <a:lnSpc>
                <a:spcPct val="100000"/>
              </a:lnSpc>
              <a:spcBef>
                <a:spcPts val="600"/>
              </a:spcBef>
              <a:buClr>
                <a:srgbClr val="434343"/>
              </a:buClr>
              <a:buSzPct val="100000"/>
            </a:pPr>
            <a:r>
              <a:rPr lang="en-US" sz="2000" dirty="0">
                <a:solidFill>
                  <a:srgbClr val="434343"/>
                </a:solidFill>
              </a:rPr>
              <a:t>Age</a:t>
            </a:r>
          </a:p>
          <a:p>
            <a:pPr marL="228600" indent="-228600">
              <a:lnSpc>
                <a:spcPct val="100000"/>
              </a:lnSpc>
              <a:spcBef>
                <a:spcPts val="600"/>
              </a:spcBef>
              <a:buClr>
                <a:srgbClr val="434343"/>
              </a:buClr>
              <a:buSzPct val="100000"/>
            </a:pPr>
            <a:r>
              <a:rPr lang="en-US" sz="2000" dirty="0">
                <a:solidFill>
                  <a:srgbClr val="434343"/>
                </a:solidFill>
              </a:rPr>
              <a:t>Domain(s)</a:t>
            </a:r>
          </a:p>
          <a:p>
            <a:pPr marL="228600" indent="-228600">
              <a:lnSpc>
                <a:spcPct val="100000"/>
              </a:lnSpc>
              <a:spcBef>
                <a:spcPts val="600"/>
              </a:spcBef>
              <a:buClr>
                <a:srgbClr val="434343"/>
              </a:buClr>
              <a:buSzPct val="100000"/>
            </a:pPr>
            <a:r>
              <a:rPr lang="en-US" sz="2000" dirty="0">
                <a:solidFill>
                  <a:srgbClr val="434343"/>
                </a:solidFill>
              </a:rPr>
              <a:t>Sub-domain(s)</a:t>
            </a:r>
          </a:p>
          <a:p>
            <a:pPr marL="228600" indent="-228600">
              <a:lnSpc>
                <a:spcPct val="100000"/>
              </a:lnSpc>
              <a:spcBef>
                <a:spcPts val="600"/>
              </a:spcBef>
              <a:buClr>
                <a:srgbClr val="434343"/>
              </a:buClr>
              <a:buSzPct val="100000"/>
            </a:pPr>
            <a:r>
              <a:rPr lang="en-US" sz="2000" dirty="0">
                <a:solidFill>
                  <a:srgbClr val="434343"/>
                </a:solidFill>
              </a:rPr>
              <a:t>Purpose/standard (#)</a:t>
            </a:r>
          </a:p>
          <a:p>
            <a:pPr marL="228600" indent="-228600">
              <a:lnSpc>
                <a:spcPct val="100000"/>
              </a:lnSpc>
              <a:spcBef>
                <a:spcPts val="600"/>
              </a:spcBef>
              <a:buClr>
                <a:srgbClr val="434343"/>
              </a:buClr>
              <a:buSzPct val="100000"/>
            </a:pPr>
            <a:r>
              <a:rPr lang="en-US" sz="2000" dirty="0">
                <a:solidFill>
                  <a:srgbClr val="434343"/>
                </a:solidFill>
              </a:rPr>
              <a:t>Assessment </a:t>
            </a:r>
          </a:p>
        </p:txBody>
      </p:sp>
    </p:spTree>
    <p:extLst>
      <p:ext uri="{BB962C8B-B14F-4D97-AF65-F5344CB8AC3E}">
        <p14:creationId xmlns:p14="http://schemas.microsoft.com/office/powerpoint/2010/main" val="22604804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ONGOING ASSESSMENT AND INSTRUCTION</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lgn="ctr">
              <a:lnSpc>
                <a:spcPct val="100000"/>
              </a:lnSpc>
              <a:spcBef>
                <a:spcPts val="600"/>
              </a:spcBef>
              <a:buClr>
                <a:srgbClr val="434343"/>
              </a:buClr>
              <a:buSzPct val="100000"/>
              <a:buNone/>
            </a:pPr>
            <a:endParaRPr lang="en-US" sz="2000" b="1" dirty="0">
              <a:solidFill>
                <a:srgbClr val="434343"/>
              </a:solidFill>
            </a:endParaRPr>
          </a:p>
          <a:p>
            <a:pPr marL="228600" indent="-228600">
              <a:lnSpc>
                <a:spcPct val="100000"/>
              </a:lnSpc>
              <a:spcBef>
                <a:spcPts val="600"/>
              </a:spcBef>
              <a:buClr>
                <a:srgbClr val="434343"/>
              </a:buClr>
              <a:buSzPct val="100000"/>
            </a:pPr>
            <a:endParaRPr lang="en-US" sz="2000" b="1" dirty="0">
              <a:solidFill>
                <a:srgbClr val="434343"/>
              </a:solidFill>
            </a:endParaRPr>
          </a:p>
        </p:txBody>
      </p:sp>
      <p:graphicFrame>
        <p:nvGraphicFramePr>
          <p:cNvPr id="2" name="Table 2">
            <a:extLst>
              <a:ext uri="{FF2B5EF4-FFF2-40B4-BE49-F238E27FC236}">
                <a16:creationId xmlns:a16="http://schemas.microsoft.com/office/drawing/2014/main" id="{81E5EE5D-A217-411E-A2AD-AB6EC3B7BB58}"/>
              </a:ext>
            </a:extLst>
          </p:cNvPr>
          <p:cNvGraphicFramePr>
            <a:graphicFrameLocks noGrp="1"/>
          </p:cNvGraphicFramePr>
          <p:nvPr>
            <p:extLst>
              <p:ext uri="{D42A27DB-BD31-4B8C-83A1-F6EECF244321}">
                <p14:modId xmlns:p14="http://schemas.microsoft.com/office/powerpoint/2010/main" val="3855804142"/>
              </p:ext>
            </p:extLst>
          </p:nvPr>
        </p:nvGraphicFramePr>
        <p:xfrm>
          <a:off x="910297" y="1334576"/>
          <a:ext cx="7323406" cy="2910840"/>
        </p:xfrm>
        <a:graphic>
          <a:graphicData uri="http://schemas.openxmlformats.org/drawingml/2006/table">
            <a:tbl>
              <a:tblPr firstRow="1" bandRow="1">
                <a:tableStyleId>{93296810-A885-4BE3-A3E7-6D5BEEA58F35}</a:tableStyleId>
              </a:tblPr>
              <a:tblGrid>
                <a:gridCol w="7323406">
                  <a:extLst>
                    <a:ext uri="{9D8B030D-6E8A-4147-A177-3AD203B41FA5}">
                      <a16:colId xmlns:a16="http://schemas.microsoft.com/office/drawing/2014/main" val="3222704150"/>
                    </a:ext>
                  </a:extLst>
                </a:gridCol>
              </a:tblGrid>
              <a:tr h="370840">
                <a:tc>
                  <a:txBody>
                    <a:bodyPr/>
                    <a:lstStyle/>
                    <a:p>
                      <a:pPr algn="ctr"/>
                      <a:r>
                        <a:rPr lang="en-US" sz="2000" b="1" dirty="0">
                          <a:latin typeface="Calibri" panose="020F0502020204030204" pitchFamily="34" charset="0"/>
                          <a:cs typeface="Calibri" panose="020F0502020204030204" pitchFamily="34" charset="0"/>
                        </a:rPr>
                        <a:t>ART CENTER</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19576059"/>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rgbClr val="434343"/>
                          </a:solidFill>
                          <a:latin typeface="Calibri" panose="020F0502020204030204" pitchFamily="34" charset="0"/>
                          <a:cs typeface="Calibri" panose="020F0502020204030204" pitchFamily="34" charset="0"/>
                        </a:rPr>
                        <a:t>Age: </a:t>
                      </a:r>
                      <a:r>
                        <a:rPr lang="en-US" sz="1600" dirty="0">
                          <a:solidFill>
                            <a:srgbClr val="434343"/>
                          </a:solidFill>
                          <a:latin typeface="Calibri" panose="020F0502020204030204" pitchFamily="34" charset="0"/>
                          <a:cs typeface="Calibri" panose="020F0502020204030204" pitchFamily="34" charset="0"/>
                        </a:rPr>
                        <a:t>4-years</a:t>
                      </a:r>
                      <a:r>
                        <a:rPr lang="en-US" sz="1600" dirty="0">
                          <a:latin typeface="Calibri" panose="020F0502020204030204" pitchFamily="34" charset="0"/>
                          <a:cs typeface="Calibri" panose="020F0502020204030204" pitchFamily="34" charset="0"/>
                        </a:rPr>
                        <a:t>-old</a:t>
                      </a:r>
                      <a:endParaRPr lang="en-US" sz="1600" b="1" dirty="0">
                        <a:solidFill>
                          <a:srgbClr val="434343"/>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8980941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rgbClr val="434343"/>
                          </a:solidFill>
                          <a:latin typeface="Calibri" panose="020F0502020204030204" pitchFamily="34" charset="0"/>
                          <a:cs typeface="Calibri" panose="020F0502020204030204" pitchFamily="34" charset="0"/>
                        </a:rPr>
                        <a:t>Domain(s): </a:t>
                      </a:r>
                      <a:r>
                        <a:rPr lang="en-US" sz="1600" dirty="0">
                          <a:solidFill>
                            <a:srgbClr val="434343"/>
                          </a:solidFill>
                          <a:latin typeface="Calibri" panose="020F0502020204030204" pitchFamily="34" charset="0"/>
                          <a:cs typeface="Calibri" panose="020F0502020204030204" pitchFamily="34" charset="0"/>
                        </a:rPr>
                        <a:t>Physical Well-Being and Motor Development (PM2), Cognitive Development and General Knowledge (CC2)</a:t>
                      </a:r>
                      <a:endParaRPr lang="en-US" sz="1600" b="1" dirty="0">
                        <a:solidFill>
                          <a:srgbClr val="434343"/>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48798652"/>
                  </a:ext>
                </a:extLst>
              </a:tr>
              <a:tr h="370840">
                <a:tc>
                  <a:txBody>
                    <a:bodyPr/>
                    <a:lstStyle/>
                    <a:p>
                      <a:r>
                        <a:rPr lang="en-US" sz="1600" b="1" dirty="0">
                          <a:solidFill>
                            <a:srgbClr val="434343"/>
                          </a:solidFill>
                          <a:latin typeface="Calibri" panose="020F0502020204030204" pitchFamily="34" charset="0"/>
                          <a:cs typeface="Calibri" panose="020F0502020204030204" pitchFamily="34" charset="0"/>
                        </a:rPr>
                        <a:t>Sub-domain(s): </a:t>
                      </a:r>
                      <a:r>
                        <a:rPr lang="en-US" sz="1600" dirty="0">
                          <a:solidFill>
                            <a:srgbClr val="434343"/>
                          </a:solidFill>
                          <a:latin typeface="Calibri" panose="020F0502020204030204" pitchFamily="34" charset="0"/>
                          <a:cs typeface="Calibri" panose="020F0502020204030204" pitchFamily="34" charset="0"/>
                        </a:rPr>
                        <a:t>Motor Skills &amp; Physical Fitness, Creative Thinking and Expression</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38270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rgbClr val="434343"/>
                          </a:solidFill>
                          <a:latin typeface="Calibri" panose="020F0502020204030204" pitchFamily="34" charset="0"/>
                          <a:cs typeface="Calibri" panose="020F0502020204030204" pitchFamily="34" charset="0"/>
                        </a:rPr>
                        <a:t>Purpose/standard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dirty="0">
                          <a:solidFill>
                            <a:srgbClr val="434343"/>
                          </a:solidFill>
                          <a:latin typeface="Calibri" panose="020F0502020204030204" pitchFamily="34" charset="0"/>
                          <a:cs typeface="Calibri" panose="020F0502020204030204" pitchFamily="34" charset="0"/>
                        </a:rPr>
                        <a:t>Using play dough to develop small muscle control and coordination (4.2)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dirty="0">
                          <a:solidFill>
                            <a:srgbClr val="434343"/>
                          </a:solidFill>
                          <a:latin typeface="Calibri" panose="020F0502020204030204" pitchFamily="34" charset="0"/>
                          <a:cs typeface="Calibri" panose="020F0502020204030204" pitchFamily="34" charset="0"/>
                        </a:rPr>
                        <a:t>Develop an appreciation for visual arts by creating various forms of 3D art (4.3)</a:t>
                      </a:r>
                    </a:p>
                  </a:txBody>
                  <a:tcPr/>
                </a:tc>
                <a:extLst>
                  <a:ext uri="{0D108BD9-81ED-4DB2-BD59-A6C34878D82A}">
                    <a16:rowId xmlns:a16="http://schemas.microsoft.com/office/drawing/2014/main" val="226088898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rgbClr val="434343"/>
                          </a:solidFill>
                          <a:latin typeface="Calibri" panose="020F0502020204030204" pitchFamily="34" charset="0"/>
                          <a:cs typeface="Calibri" panose="020F0502020204030204" pitchFamily="34" charset="0"/>
                        </a:rPr>
                        <a:t>Assessment: </a:t>
                      </a:r>
                      <a:r>
                        <a:rPr lang="en-US" sz="1600" dirty="0">
                          <a:solidFill>
                            <a:srgbClr val="434343"/>
                          </a:solidFill>
                          <a:latin typeface="Calibri" panose="020F0502020204030204" pitchFamily="34" charset="0"/>
                          <a:cs typeface="Calibri" panose="020F0502020204030204" pitchFamily="34" charset="0"/>
                        </a:rPr>
                        <a:t>Work sample</a:t>
                      </a:r>
                      <a:endParaRPr lang="en-US" sz="1600" b="1" dirty="0">
                        <a:solidFill>
                          <a:srgbClr val="434343"/>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60248500"/>
                  </a:ext>
                </a:extLst>
              </a:tr>
            </a:tbl>
          </a:graphicData>
        </a:graphic>
      </p:graphicFrame>
    </p:spTree>
    <p:extLst>
      <p:ext uri="{BB962C8B-B14F-4D97-AF65-F5344CB8AC3E}">
        <p14:creationId xmlns:p14="http://schemas.microsoft.com/office/powerpoint/2010/main" val="2321317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ONGOING ASSESSMENT AND INSTRUCTION</a:t>
            </a:r>
          </a:p>
        </p:txBody>
      </p:sp>
      <p:pic>
        <p:nvPicPr>
          <p:cNvPr id="6" name="Picture 5">
            <a:extLst>
              <a:ext uri="{FF2B5EF4-FFF2-40B4-BE49-F238E27FC236}">
                <a16:creationId xmlns:a16="http://schemas.microsoft.com/office/drawing/2014/main" id="{D40C2E45-379E-45E7-9F48-AFA12AF3BC05}"/>
              </a:ext>
            </a:extLst>
          </p:cNvPr>
          <p:cNvPicPr>
            <a:picLocks noChangeAspect="1"/>
          </p:cNvPicPr>
          <p:nvPr/>
        </p:nvPicPr>
        <p:blipFill rotWithShape="1">
          <a:blip r:embed="rId3"/>
          <a:srcRect l="3497" t="16839" r="23242" b="35644"/>
          <a:stretch/>
        </p:blipFill>
        <p:spPr>
          <a:xfrm>
            <a:off x="1829797" y="1244574"/>
            <a:ext cx="5484405" cy="3355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A437283A-7CCB-4B52-8560-11E58EA76997}"/>
              </a:ext>
            </a:extLst>
          </p:cNvPr>
          <p:cNvSpPr/>
          <p:nvPr/>
        </p:nvSpPr>
        <p:spPr>
          <a:xfrm>
            <a:off x="6160056" y="3183954"/>
            <a:ext cx="1049889" cy="986763"/>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4F6FE0-6DFA-480A-B8EB-B0409077F601}"/>
              </a:ext>
            </a:extLst>
          </p:cNvPr>
          <p:cNvSpPr/>
          <p:nvPr/>
        </p:nvSpPr>
        <p:spPr>
          <a:xfrm>
            <a:off x="1703809" y="1849193"/>
            <a:ext cx="2980023" cy="263137"/>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732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ONGOING ASSESSMENT AND INSTRUCTION</a:t>
            </a:r>
          </a:p>
        </p:txBody>
      </p:sp>
      <p:pic>
        <p:nvPicPr>
          <p:cNvPr id="9" name="Picture 8">
            <a:extLst>
              <a:ext uri="{FF2B5EF4-FFF2-40B4-BE49-F238E27FC236}">
                <a16:creationId xmlns:a16="http://schemas.microsoft.com/office/drawing/2014/main" id="{DD7E8BCD-F720-4E8D-A76B-6D5BEF56B7BE}"/>
              </a:ext>
            </a:extLst>
          </p:cNvPr>
          <p:cNvPicPr>
            <a:picLocks noChangeAspect="1"/>
          </p:cNvPicPr>
          <p:nvPr/>
        </p:nvPicPr>
        <p:blipFill rotWithShape="1">
          <a:blip r:embed="rId3"/>
          <a:srcRect l="4413" t="18500" r="23161" b="37096"/>
          <a:stretch/>
        </p:blipFill>
        <p:spPr>
          <a:xfrm>
            <a:off x="1322970" y="1216855"/>
            <a:ext cx="6166451" cy="3439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A437283A-7CCB-4B52-8560-11E58EA76997}"/>
              </a:ext>
            </a:extLst>
          </p:cNvPr>
          <p:cNvSpPr/>
          <p:nvPr/>
        </p:nvSpPr>
        <p:spPr>
          <a:xfrm>
            <a:off x="6229023" y="3805716"/>
            <a:ext cx="1260398" cy="657841"/>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4F6FE0-6DFA-480A-B8EB-B0409077F601}"/>
              </a:ext>
            </a:extLst>
          </p:cNvPr>
          <p:cNvSpPr/>
          <p:nvPr/>
        </p:nvSpPr>
        <p:spPr>
          <a:xfrm>
            <a:off x="462163" y="1737360"/>
            <a:ext cx="6072941" cy="238846"/>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434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ONGOING ASSESSMENT AND INSTRUCTION</a:t>
            </a:r>
          </a:p>
        </p:txBody>
      </p:sp>
      <p:sp>
        <p:nvSpPr>
          <p:cNvPr id="125" name="Google Shape;125;p15"/>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0" indent="0" algn="ctr">
              <a:lnSpc>
                <a:spcPct val="100000"/>
              </a:lnSpc>
              <a:spcBef>
                <a:spcPts val="600"/>
              </a:spcBef>
              <a:buClr>
                <a:srgbClr val="434343"/>
              </a:buClr>
              <a:buSzPct val="100000"/>
              <a:buNone/>
            </a:pPr>
            <a:r>
              <a:rPr lang="en-US" sz="1600" b="1" dirty="0"/>
              <a:t>ART CENTER</a:t>
            </a:r>
            <a:endParaRPr lang="en-US" sz="1600" b="1" dirty="0">
              <a:solidFill>
                <a:srgbClr val="434343"/>
              </a:solidFill>
            </a:endParaRPr>
          </a:p>
          <a:p>
            <a:pPr marL="228600" indent="-228600">
              <a:lnSpc>
                <a:spcPct val="100000"/>
              </a:lnSpc>
              <a:spcBef>
                <a:spcPts val="600"/>
              </a:spcBef>
              <a:buClr>
                <a:srgbClr val="434343"/>
              </a:buClr>
              <a:buSzPct val="100000"/>
            </a:pPr>
            <a:r>
              <a:rPr lang="en-US" sz="1600" b="1" dirty="0">
                <a:solidFill>
                  <a:srgbClr val="434343"/>
                </a:solidFill>
              </a:rPr>
              <a:t>Age: </a:t>
            </a:r>
            <a:r>
              <a:rPr lang="en-US" sz="1600" dirty="0">
                <a:solidFill>
                  <a:srgbClr val="434343"/>
                </a:solidFill>
              </a:rPr>
              <a:t>4-years</a:t>
            </a:r>
            <a:r>
              <a:rPr lang="en-US" sz="1600" dirty="0"/>
              <a:t>-old</a:t>
            </a:r>
            <a:endParaRPr lang="en-US" sz="1600" b="1" dirty="0">
              <a:solidFill>
                <a:srgbClr val="434343"/>
              </a:solidFill>
            </a:endParaRPr>
          </a:p>
          <a:p>
            <a:pPr marL="228600" indent="-228600">
              <a:lnSpc>
                <a:spcPct val="100000"/>
              </a:lnSpc>
              <a:spcBef>
                <a:spcPts val="600"/>
              </a:spcBef>
              <a:buClr>
                <a:srgbClr val="434343"/>
              </a:buClr>
              <a:buSzPct val="100000"/>
            </a:pPr>
            <a:r>
              <a:rPr lang="en-US" sz="1600" b="1" dirty="0">
                <a:solidFill>
                  <a:srgbClr val="434343"/>
                </a:solidFill>
              </a:rPr>
              <a:t>Domain(s): </a:t>
            </a:r>
            <a:r>
              <a:rPr lang="en-US" sz="1600" dirty="0">
                <a:solidFill>
                  <a:srgbClr val="434343"/>
                </a:solidFill>
              </a:rPr>
              <a:t>Physical Well-Being and Motor Development (PM2), Cognitive Development and General Knowledge (CC2) and </a:t>
            </a:r>
            <a:r>
              <a:rPr lang="en-US" sz="1600" dirty="0">
                <a:solidFill>
                  <a:srgbClr val="FF0000"/>
                </a:solidFill>
              </a:rPr>
              <a:t>Language and Literacy (LL7)</a:t>
            </a:r>
            <a:endParaRPr lang="en-US" sz="1600" b="1" dirty="0">
              <a:solidFill>
                <a:srgbClr val="FF0000"/>
              </a:solidFill>
            </a:endParaRPr>
          </a:p>
          <a:p>
            <a:pPr marL="228600" indent="-228600">
              <a:lnSpc>
                <a:spcPct val="100000"/>
              </a:lnSpc>
              <a:spcBef>
                <a:spcPts val="600"/>
              </a:spcBef>
              <a:buClr>
                <a:srgbClr val="434343"/>
              </a:buClr>
              <a:buSzPct val="100000"/>
            </a:pPr>
            <a:r>
              <a:rPr lang="en-US" sz="1600" b="1" dirty="0">
                <a:solidFill>
                  <a:srgbClr val="434343"/>
                </a:solidFill>
              </a:rPr>
              <a:t>Sub-domain(s): </a:t>
            </a:r>
            <a:r>
              <a:rPr lang="en-US" sz="1600" dirty="0">
                <a:solidFill>
                  <a:srgbClr val="434343"/>
                </a:solidFill>
              </a:rPr>
              <a:t>Motor Skills &amp; Physical Fitness, Creative Thinking and Expression, and </a:t>
            </a:r>
            <a:r>
              <a:rPr lang="en-US" sz="1600" dirty="0">
                <a:solidFill>
                  <a:srgbClr val="FF0000"/>
                </a:solidFill>
              </a:rPr>
              <a:t>Writing</a:t>
            </a:r>
            <a:endParaRPr lang="en-US" sz="1600" b="1" dirty="0">
              <a:solidFill>
                <a:srgbClr val="FF0000"/>
              </a:solidFill>
            </a:endParaRPr>
          </a:p>
          <a:p>
            <a:pPr marL="228600" indent="-228600">
              <a:lnSpc>
                <a:spcPct val="100000"/>
              </a:lnSpc>
              <a:spcBef>
                <a:spcPts val="600"/>
              </a:spcBef>
              <a:buClr>
                <a:srgbClr val="434343"/>
              </a:buClr>
              <a:buSzPct val="100000"/>
            </a:pPr>
            <a:r>
              <a:rPr lang="en-US" sz="1600" b="1" dirty="0">
                <a:solidFill>
                  <a:srgbClr val="434343"/>
                </a:solidFill>
              </a:rPr>
              <a:t>Purpose/standard (#): </a:t>
            </a:r>
            <a:endParaRPr lang="en-US" sz="1600" dirty="0">
              <a:solidFill>
                <a:srgbClr val="434343"/>
              </a:solidFill>
            </a:endParaRPr>
          </a:p>
          <a:p>
            <a:pPr marL="457200" lvl="1" indent="-228600">
              <a:lnSpc>
                <a:spcPct val="100000"/>
              </a:lnSpc>
              <a:spcBef>
                <a:spcPts val="600"/>
              </a:spcBef>
              <a:buClr>
                <a:srgbClr val="434343"/>
              </a:buClr>
              <a:buSzPct val="100000"/>
            </a:pPr>
            <a:r>
              <a:rPr lang="en-US" sz="1400" dirty="0">
                <a:solidFill>
                  <a:srgbClr val="434343"/>
                </a:solidFill>
              </a:rPr>
              <a:t>Using play dough to develop small muscle control and coordination (4.2)</a:t>
            </a:r>
          </a:p>
          <a:p>
            <a:pPr marL="457200" lvl="1" indent="-228600">
              <a:lnSpc>
                <a:spcPct val="100000"/>
              </a:lnSpc>
              <a:spcBef>
                <a:spcPts val="600"/>
              </a:spcBef>
              <a:buClr>
                <a:srgbClr val="434343"/>
              </a:buClr>
              <a:buSzPct val="100000"/>
            </a:pPr>
            <a:r>
              <a:rPr lang="en-US" sz="1400" dirty="0">
                <a:solidFill>
                  <a:srgbClr val="434343"/>
                </a:solidFill>
              </a:rPr>
              <a:t>Develop an appreciation for visual arts by creating various forms of 3D art (4.3)</a:t>
            </a:r>
          </a:p>
          <a:p>
            <a:pPr marL="457200" lvl="1" indent="-228600">
              <a:lnSpc>
                <a:spcPct val="100000"/>
              </a:lnSpc>
              <a:spcBef>
                <a:spcPts val="600"/>
              </a:spcBef>
              <a:buClr>
                <a:srgbClr val="434343"/>
              </a:buClr>
              <a:buSzPct val="100000"/>
            </a:pPr>
            <a:r>
              <a:rPr lang="en-US" sz="1400" dirty="0">
                <a:solidFill>
                  <a:srgbClr val="FF0000"/>
                </a:solidFill>
              </a:rPr>
              <a:t>Use a combination of drawing, dictating, and/or writing in response to a text read aloud, or to tell a story about a  life experience or event (4.2)</a:t>
            </a:r>
          </a:p>
          <a:p>
            <a:pPr marL="228600" indent="-228600">
              <a:lnSpc>
                <a:spcPct val="100000"/>
              </a:lnSpc>
              <a:spcBef>
                <a:spcPts val="600"/>
              </a:spcBef>
              <a:buClr>
                <a:srgbClr val="434343"/>
              </a:buClr>
              <a:buSzPct val="100000"/>
            </a:pPr>
            <a:r>
              <a:rPr lang="en-US" sz="1600" b="1" dirty="0">
                <a:solidFill>
                  <a:srgbClr val="434343"/>
                </a:solidFill>
              </a:rPr>
              <a:t>Assessment: </a:t>
            </a:r>
            <a:r>
              <a:rPr lang="en-US" sz="1600" dirty="0"/>
              <a:t>W</a:t>
            </a:r>
            <a:r>
              <a:rPr lang="en-US" sz="1600" dirty="0">
                <a:solidFill>
                  <a:srgbClr val="434343"/>
                </a:solidFill>
              </a:rPr>
              <a:t>ork sample</a:t>
            </a:r>
            <a:endParaRPr lang="en-US" sz="1600" b="1" dirty="0">
              <a:solidFill>
                <a:srgbClr val="434343"/>
              </a:solidFill>
            </a:endParaRPr>
          </a:p>
        </p:txBody>
      </p:sp>
    </p:spTree>
    <p:extLst>
      <p:ext uri="{BB962C8B-B14F-4D97-AF65-F5344CB8AC3E}">
        <p14:creationId xmlns:p14="http://schemas.microsoft.com/office/powerpoint/2010/main" val="42172110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6" name="Picture 5">
            <a:extLst>
              <a:ext uri="{FF2B5EF4-FFF2-40B4-BE49-F238E27FC236}">
                <a16:creationId xmlns:a16="http://schemas.microsoft.com/office/drawing/2014/main" id="{12DA22BA-41DF-4045-AF36-CE52CB528C88}"/>
              </a:ext>
            </a:extLst>
          </p:cNvPr>
          <p:cNvPicPr>
            <a:picLocks noChangeAspect="1"/>
          </p:cNvPicPr>
          <p:nvPr/>
        </p:nvPicPr>
        <p:blipFill rotWithShape="1">
          <a:blip r:embed="rId3"/>
          <a:srcRect l="3682" t="16147" r="23797" b="13500"/>
          <a:stretch/>
        </p:blipFill>
        <p:spPr>
          <a:xfrm>
            <a:off x="2246044" y="1098595"/>
            <a:ext cx="4651911" cy="3610262"/>
          </a:xfrm>
          <a:prstGeom prst="rect">
            <a:avLst/>
          </a:prstGeom>
        </p:spPr>
      </p:pic>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ONGOING ASSESSMENT AND INSTRUCTION</a:t>
            </a:r>
          </a:p>
        </p:txBody>
      </p:sp>
      <p:sp>
        <p:nvSpPr>
          <p:cNvPr id="7" name="Rectangle 6">
            <a:extLst>
              <a:ext uri="{FF2B5EF4-FFF2-40B4-BE49-F238E27FC236}">
                <a16:creationId xmlns:a16="http://schemas.microsoft.com/office/drawing/2014/main" id="{A437283A-7CCB-4B52-8560-11E58EA76997}"/>
              </a:ext>
            </a:extLst>
          </p:cNvPr>
          <p:cNvSpPr/>
          <p:nvPr/>
        </p:nvSpPr>
        <p:spPr>
          <a:xfrm>
            <a:off x="5331176" y="2495865"/>
            <a:ext cx="760438" cy="655198"/>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D86BD3B-CE51-4CEE-AB70-279B5433DD44}"/>
              </a:ext>
            </a:extLst>
          </p:cNvPr>
          <p:cNvSpPr/>
          <p:nvPr/>
        </p:nvSpPr>
        <p:spPr>
          <a:xfrm>
            <a:off x="1756438" y="1396067"/>
            <a:ext cx="5367988" cy="353791"/>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Lindsay’s Artwork</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and Story</a:t>
            </a:r>
            <a:endParaRPr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2DCA5433-9AB4-419C-9A09-828357686E1D}"/>
              </a:ext>
            </a:extLst>
          </p:cNvPr>
          <p:cNvSpPr>
            <a:spLocks noGrp="1"/>
          </p:cNvSpPr>
          <p:nvPr>
            <p:ph type="body" idx="1"/>
          </p:nvPr>
        </p:nvSpPr>
        <p:spPr/>
        <p:txBody>
          <a:bodyPr/>
          <a:lstStyle/>
          <a:p>
            <a:endParaRPr lang="en-US"/>
          </a:p>
        </p:txBody>
      </p:sp>
      <p:pic>
        <p:nvPicPr>
          <p:cNvPr id="6" name="Picture 3" descr="C:\Documents and Settings\Administrator\My Documents\My Pictures\Pre-K 2011 2012\Art Work\Art Work 011.jpg">
            <a:extLst>
              <a:ext uri="{FF2B5EF4-FFF2-40B4-BE49-F238E27FC236}">
                <a16:creationId xmlns:a16="http://schemas.microsoft.com/office/drawing/2014/main" id="{1A06C382-B50E-4F89-95A9-A42EE67D4157}"/>
              </a:ext>
            </a:extLst>
          </p:cNvPr>
          <p:cNvPicPr>
            <a:picLocks noChangeAspect="1" noChangeArrowheads="1"/>
          </p:cNvPicPr>
          <p:nvPr/>
        </p:nvPicPr>
        <p:blipFill>
          <a:blip r:embed="rId3" cstate="print"/>
          <a:srcRect t="13889" b="3846"/>
          <a:stretch>
            <a:fillRect/>
          </a:stretch>
        </p:blipFill>
        <p:spPr bwMode="auto">
          <a:xfrm>
            <a:off x="3958600" y="0"/>
            <a:ext cx="5226459" cy="5143500"/>
          </a:xfrm>
          <a:prstGeom prst="rect">
            <a:avLst/>
          </a:prstGeom>
          <a:noFill/>
        </p:spPr>
      </p:pic>
    </p:spTree>
    <p:extLst>
      <p:ext uri="{BB962C8B-B14F-4D97-AF65-F5344CB8AC3E}">
        <p14:creationId xmlns:p14="http://schemas.microsoft.com/office/powerpoint/2010/main" val="1564662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Physical Space</a:t>
            </a:r>
            <a:endParaRPr sz="3600" b="1" dirty="0"/>
          </a:p>
        </p:txBody>
      </p:sp>
    </p:spTree>
    <p:extLst>
      <p:ext uri="{BB962C8B-B14F-4D97-AF65-F5344CB8AC3E}">
        <p14:creationId xmlns:p14="http://schemas.microsoft.com/office/powerpoint/2010/main" val="31371851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ASSESSMENT: HOW WOULD YOU SCORE?</a:t>
            </a:r>
          </a:p>
        </p:txBody>
      </p:sp>
      <p:pic>
        <p:nvPicPr>
          <p:cNvPr id="8" name="Picture 7">
            <a:extLst>
              <a:ext uri="{FF2B5EF4-FFF2-40B4-BE49-F238E27FC236}">
                <a16:creationId xmlns:a16="http://schemas.microsoft.com/office/drawing/2014/main" id="{65E694FE-DC37-429B-BF15-EFF1FFA5D1E2}"/>
              </a:ext>
            </a:extLst>
          </p:cNvPr>
          <p:cNvPicPr>
            <a:picLocks noChangeAspect="1"/>
          </p:cNvPicPr>
          <p:nvPr/>
        </p:nvPicPr>
        <p:blipFill>
          <a:blip r:embed="rId3"/>
          <a:stretch>
            <a:fillRect/>
          </a:stretch>
        </p:blipFill>
        <p:spPr>
          <a:xfrm>
            <a:off x="1" y="1311114"/>
            <a:ext cx="9143999" cy="3110417"/>
          </a:xfrm>
          <a:prstGeom prst="rect">
            <a:avLst/>
          </a:prstGeom>
        </p:spPr>
      </p:pic>
      <p:sp>
        <p:nvSpPr>
          <p:cNvPr id="5" name="TextBox 4">
            <a:extLst>
              <a:ext uri="{FF2B5EF4-FFF2-40B4-BE49-F238E27FC236}">
                <a16:creationId xmlns:a16="http://schemas.microsoft.com/office/drawing/2014/main" id="{D0A742E9-545D-47C5-B1BD-26523B77E015}"/>
              </a:ext>
            </a:extLst>
          </p:cNvPr>
          <p:cNvSpPr txBox="1"/>
          <p:nvPr/>
        </p:nvSpPr>
        <p:spPr>
          <a:xfrm>
            <a:off x="7261420" y="4421531"/>
            <a:ext cx="1882579" cy="246221"/>
          </a:xfrm>
          <a:prstGeom prst="rect">
            <a:avLst/>
          </a:prstGeom>
          <a:noFill/>
        </p:spPr>
        <p:txBody>
          <a:bodyPr wrap="square">
            <a:spAutoFit/>
          </a:bodyPr>
          <a:lstStyle/>
          <a:p>
            <a:r>
              <a:rPr lang="en-US" sz="1000" dirty="0">
                <a:latin typeface="Calibri" panose="020F0502020204030204" pitchFamily="34" charset="0"/>
                <a:cs typeface="Calibri" panose="020F0502020204030204" pitchFamily="34" charset="0"/>
              </a:rPr>
              <a:t>(Teaching Strategies Gold, 2010)</a:t>
            </a:r>
          </a:p>
        </p:txBody>
      </p:sp>
    </p:spTree>
    <p:extLst>
      <p:ext uri="{BB962C8B-B14F-4D97-AF65-F5344CB8AC3E}">
        <p14:creationId xmlns:p14="http://schemas.microsoft.com/office/powerpoint/2010/main" val="1693073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ASSESSMENT: HOW WOULD YOU SCORE?</a:t>
            </a:r>
          </a:p>
        </p:txBody>
      </p:sp>
      <p:pic>
        <p:nvPicPr>
          <p:cNvPr id="4" name="Picture 3">
            <a:extLst>
              <a:ext uri="{FF2B5EF4-FFF2-40B4-BE49-F238E27FC236}">
                <a16:creationId xmlns:a16="http://schemas.microsoft.com/office/drawing/2014/main" id="{19920DF4-792A-4256-AD59-041BCF3BA331}"/>
              </a:ext>
            </a:extLst>
          </p:cNvPr>
          <p:cNvPicPr>
            <a:picLocks noChangeAspect="1"/>
          </p:cNvPicPr>
          <p:nvPr/>
        </p:nvPicPr>
        <p:blipFill rotWithShape="1">
          <a:blip r:embed="rId3"/>
          <a:srcRect t="847"/>
          <a:stretch/>
        </p:blipFill>
        <p:spPr>
          <a:xfrm>
            <a:off x="0" y="1378909"/>
            <a:ext cx="9135063" cy="2883905"/>
          </a:xfrm>
          <a:prstGeom prst="rect">
            <a:avLst/>
          </a:prstGeom>
        </p:spPr>
      </p:pic>
      <p:sp>
        <p:nvSpPr>
          <p:cNvPr id="2" name="TextBox 1">
            <a:extLst>
              <a:ext uri="{FF2B5EF4-FFF2-40B4-BE49-F238E27FC236}">
                <a16:creationId xmlns:a16="http://schemas.microsoft.com/office/drawing/2014/main" id="{BD3E6D11-EFFE-492B-AEA4-F14077059427}"/>
              </a:ext>
            </a:extLst>
          </p:cNvPr>
          <p:cNvSpPr txBox="1"/>
          <p:nvPr/>
        </p:nvSpPr>
        <p:spPr>
          <a:xfrm>
            <a:off x="7261420" y="4421531"/>
            <a:ext cx="1882579" cy="246221"/>
          </a:xfrm>
          <a:prstGeom prst="rect">
            <a:avLst/>
          </a:prstGeom>
          <a:noFill/>
        </p:spPr>
        <p:txBody>
          <a:bodyPr wrap="square">
            <a:spAutoFit/>
          </a:bodyPr>
          <a:lstStyle/>
          <a:p>
            <a:r>
              <a:rPr lang="en-US" sz="1000" dirty="0">
                <a:latin typeface="Calibri" panose="020F0502020204030204" pitchFamily="34" charset="0"/>
                <a:cs typeface="Calibri" panose="020F0502020204030204" pitchFamily="34" charset="0"/>
              </a:rPr>
              <a:t>(Teaching Strategies Gold, 2010)</a:t>
            </a:r>
          </a:p>
        </p:txBody>
      </p:sp>
    </p:spTree>
    <p:extLst>
      <p:ext uri="{BB962C8B-B14F-4D97-AF65-F5344CB8AC3E}">
        <p14:creationId xmlns:p14="http://schemas.microsoft.com/office/powerpoint/2010/main" val="28465729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ONGOING ASSESSMENT AND INSTRUCTION</a:t>
            </a:r>
          </a:p>
        </p:txBody>
      </p:sp>
      <p:sp>
        <p:nvSpPr>
          <p:cNvPr id="125" name="Google Shape;125;p1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lnSpc>
                <a:spcPct val="100000"/>
              </a:lnSpc>
              <a:spcBef>
                <a:spcPts val="600"/>
              </a:spcBef>
              <a:buClr>
                <a:srgbClr val="434343"/>
              </a:buClr>
              <a:buSzPct val="100000"/>
              <a:buNone/>
            </a:pPr>
            <a:r>
              <a:rPr lang="en-US" sz="2000" dirty="0">
                <a:solidFill>
                  <a:srgbClr val="434343"/>
                </a:solidFill>
              </a:rPr>
              <a:t>Assessments:</a:t>
            </a:r>
          </a:p>
          <a:p>
            <a:pPr marL="228600" indent="-228600">
              <a:lnSpc>
                <a:spcPct val="100000"/>
              </a:lnSpc>
              <a:spcBef>
                <a:spcPts val="600"/>
              </a:spcBef>
              <a:buClr>
                <a:srgbClr val="434343"/>
              </a:buClr>
              <a:buSzPct val="100000"/>
            </a:pPr>
            <a:r>
              <a:rPr lang="en-US" sz="2000" dirty="0"/>
              <a:t>Are ongoing, strategic, and purposeful</a:t>
            </a:r>
          </a:p>
          <a:p>
            <a:pPr marL="228600" indent="-228600">
              <a:lnSpc>
                <a:spcPct val="100000"/>
              </a:lnSpc>
              <a:spcBef>
                <a:spcPts val="600"/>
              </a:spcBef>
              <a:buClr>
                <a:srgbClr val="434343"/>
              </a:buClr>
              <a:buSzPct val="100000"/>
            </a:pPr>
            <a:r>
              <a:rPr lang="en-US" sz="2000" dirty="0">
                <a:solidFill>
                  <a:srgbClr val="434343"/>
                </a:solidFill>
              </a:rPr>
              <a:t>Reflect growth over time</a:t>
            </a:r>
          </a:p>
          <a:p>
            <a:pPr marL="228600" indent="-228600">
              <a:lnSpc>
                <a:spcPct val="100000"/>
              </a:lnSpc>
              <a:spcBef>
                <a:spcPts val="600"/>
              </a:spcBef>
              <a:buClr>
                <a:srgbClr val="434343"/>
              </a:buClr>
              <a:buSzPct val="100000"/>
            </a:pPr>
            <a:r>
              <a:rPr lang="en-US" sz="2000" dirty="0"/>
              <a:t>Are appropriate to the age and experiences of young children</a:t>
            </a:r>
          </a:p>
          <a:p>
            <a:pPr marL="228600" indent="-228600">
              <a:lnSpc>
                <a:spcPct val="100000"/>
              </a:lnSpc>
              <a:spcBef>
                <a:spcPts val="600"/>
              </a:spcBef>
              <a:buClr>
                <a:srgbClr val="434343"/>
              </a:buClr>
              <a:buSzPct val="100000"/>
            </a:pPr>
            <a:r>
              <a:rPr lang="en-US" sz="2000" dirty="0">
                <a:solidFill>
                  <a:srgbClr val="434343"/>
                </a:solidFill>
              </a:rPr>
              <a:t>Rely heavily on demonstrated performance during authentic – not contrived – activities</a:t>
            </a:r>
          </a:p>
          <a:p>
            <a:pPr marL="228600" indent="-228600">
              <a:lnSpc>
                <a:spcPct val="100000"/>
              </a:lnSpc>
              <a:spcBef>
                <a:spcPts val="600"/>
              </a:spcBef>
              <a:buClr>
                <a:srgbClr val="434343"/>
              </a:buClr>
              <a:buSzPct val="100000"/>
            </a:pPr>
            <a:r>
              <a:rPr lang="en-US" sz="2000" dirty="0"/>
              <a:t>Should be based on what children can do independently and with support from peers or adults</a:t>
            </a:r>
            <a:endParaRPr lang="en-US" sz="2000" dirty="0">
              <a:solidFill>
                <a:srgbClr val="434343"/>
              </a:solidFill>
            </a:endParaRPr>
          </a:p>
        </p:txBody>
      </p:sp>
    </p:spTree>
    <p:extLst>
      <p:ext uri="{BB962C8B-B14F-4D97-AF65-F5344CB8AC3E}">
        <p14:creationId xmlns:p14="http://schemas.microsoft.com/office/powerpoint/2010/main" val="26317205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BACK TO THE BEGINNING</a:t>
            </a:r>
          </a:p>
        </p:txBody>
      </p:sp>
      <p:sp>
        <p:nvSpPr>
          <p:cNvPr id="6" name="Oval 5">
            <a:extLst>
              <a:ext uri="{FF2B5EF4-FFF2-40B4-BE49-F238E27FC236}">
                <a16:creationId xmlns:a16="http://schemas.microsoft.com/office/drawing/2014/main" id="{37EF19A8-8139-4EF5-82DD-BFEF7E32B5C6}"/>
              </a:ext>
            </a:extLst>
          </p:cNvPr>
          <p:cNvSpPr/>
          <p:nvPr/>
        </p:nvSpPr>
        <p:spPr>
          <a:xfrm>
            <a:off x="2860332" y="1166139"/>
            <a:ext cx="1206500" cy="1117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ART</a:t>
            </a:r>
          </a:p>
        </p:txBody>
      </p:sp>
      <p:sp>
        <p:nvSpPr>
          <p:cNvPr id="7" name="Oval 6">
            <a:extLst>
              <a:ext uri="{FF2B5EF4-FFF2-40B4-BE49-F238E27FC236}">
                <a16:creationId xmlns:a16="http://schemas.microsoft.com/office/drawing/2014/main" id="{E8CCC6AA-C663-470A-A40F-C1D5FFDDE87A}"/>
              </a:ext>
            </a:extLst>
          </p:cNvPr>
          <p:cNvSpPr/>
          <p:nvPr/>
        </p:nvSpPr>
        <p:spPr>
          <a:xfrm>
            <a:off x="1280320" y="1670432"/>
            <a:ext cx="1284053" cy="1245664"/>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SCIENCE</a:t>
            </a:r>
          </a:p>
        </p:txBody>
      </p:sp>
      <p:sp>
        <p:nvSpPr>
          <p:cNvPr id="8" name="Oval 7">
            <a:extLst>
              <a:ext uri="{FF2B5EF4-FFF2-40B4-BE49-F238E27FC236}">
                <a16:creationId xmlns:a16="http://schemas.microsoft.com/office/drawing/2014/main" id="{63213D31-914E-40CB-A620-CD4273601313}"/>
              </a:ext>
            </a:extLst>
          </p:cNvPr>
          <p:cNvSpPr/>
          <p:nvPr/>
        </p:nvSpPr>
        <p:spPr>
          <a:xfrm>
            <a:off x="5005386" y="1135214"/>
            <a:ext cx="1555751" cy="1524149"/>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DRAMATIC PLAY</a:t>
            </a:r>
          </a:p>
        </p:txBody>
      </p:sp>
      <p:sp>
        <p:nvSpPr>
          <p:cNvPr id="9" name="Oval 8">
            <a:extLst>
              <a:ext uri="{FF2B5EF4-FFF2-40B4-BE49-F238E27FC236}">
                <a16:creationId xmlns:a16="http://schemas.microsoft.com/office/drawing/2014/main" id="{5418DBF7-62E4-48BC-B478-D505C18D19C2}"/>
              </a:ext>
            </a:extLst>
          </p:cNvPr>
          <p:cNvSpPr/>
          <p:nvPr/>
        </p:nvSpPr>
        <p:spPr>
          <a:xfrm>
            <a:off x="6857096" y="2095500"/>
            <a:ext cx="1206500" cy="1117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BLOCKS</a:t>
            </a:r>
          </a:p>
        </p:txBody>
      </p:sp>
      <p:sp>
        <p:nvSpPr>
          <p:cNvPr id="10" name="Oval 9">
            <a:extLst>
              <a:ext uri="{FF2B5EF4-FFF2-40B4-BE49-F238E27FC236}">
                <a16:creationId xmlns:a16="http://schemas.microsoft.com/office/drawing/2014/main" id="{C825BE20-F93C-493E-9510-AEAA74688450}"/>
              </a:ext>
            </a:extLst>
          </p:cNvPr>
          <p:cNvSpPr/>
          <p:nvPr/>
        </p:nvSpPr>
        <p:spPr>
          <a:xfrm>
            <a:off x="2774951" y="3400882"/>
            <a:ext cx="1271579" cy="125564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LIBRARY</a:t>
            </a:r>
          </a:p>
        </p:txBody>
      </p:sp>
      <p:sp>
        <p:nvSpPr>
          <p:cNvPr id="11" name="Oval 10">
            <a:extLst>
              <a:ext uri="{FF2B5EF4-FFF2-40B4-BE49-F238E27FC236}">
                <a16:creationId xmlns:a16="http://schemas.microsoft.com/office/drawing/2014/main" id="{A9AD31A2-C255-42A9-8616-AF935F8ED184}"/>
              </a:ext>
            </a:extLst>
          </p:cNvPr>
          <p:cNvSpPr/>
          <p:nvPr/>
        </p:nvSpPr>
        <p:spPr>
          <a:xfrm>
            <a:off x="4841875" y="3451225"/>
            <a:ext cx="1393821" cy="1214827"/>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TABLE TOYS/</a:t>
            </a:r>
          </a:p>
          <a:p>
            <a:pPr algn="ctr"/>
            <a:r>
              <a:rPr lang="en-US" sz="1600" dirty="0">
                <a:solidFill>
                  <a:schemeClr val="bg1"/>
                </a:solidFill>
                <a:latin typeface="Calibri" panose="020F0502020204030204" pitchFamily="34" charset="0"/>
                <a:cs typeface="Calibri" panose="020F0502020204030204" pitchFamily="34" charset="0"/>
              </a:rPr>
              <a:t>WRITING</a:t>
            </a:r>
          </a:p>
        </p:txBody>
      </p:sp>
      <p:sp>
        <p:nvSpPr>
          <p:cNvPr id="12" name="Oval 11">
            <a:extLst>
              <a:ext uri="{FF2B5EF4-FFF2-40B4-BE49-F238E27FC236}">
                <a16:creationId xmlns:a16="http://schemas.microsoft.com/office/drawing/2014/main" id="{60CA0A05-AA84-4D15-84DE-BC739E3E5362}"/>
              </a:ext>
            </a:extLst>
          </p:cNvPr>
          <p:cNvSpPr/>
          <p:nvPr/>
        </p:nvSpPr>
        <p:spPr>
          <a:xfrm>
            <a:off x="7156445" y="3410864"/>
            <a:ext cx="1206500" cy="1117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MUSIC</a:t>
            </a:r>
          </a:p>
        </p:txBody>
      </p:sp>
      <p:sp>
        <p:nvSpPr>
          <p:cNvPr id="13" name="Oval 12">
            <a:extLst>
              <a:ext uri="{FF2B5EF4-FFF2-40B4-BE49-F238E27FC236}">
                <a16:creationId xmlns:a16="http://schemas.microsoft.com/office/drawing/2014/main" id="{A69A087C-DE3C-4CC9-A24C-C9FEFB47FC6B}"/>
              </a:ext>
            </a:extLst>
          </p:cNvPr>
          <p:cNvSpPr/>
          <p:nvPr/>
        </p:nvSpPr>
        <p:spPr>
          <a:xfrm>
            <a:off x="1055969" y="3124200"/>
            <a:ext cx="1206500" cy="1117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SAND</a:t>
            </a:r>
          </a:p>
        </p:txBody>
      </p:sp>
      <p:cxnSp>
        <p:nvCxnSpPr>
          <p:cNvPr id="14" name="Straight Arrow Connector 13">
            <a:extLst>
              <a:ext uri="{FF2B5EF4-FFF2-40B4-BE49-F238E27FC236}">
                <a16:creationId xmlns:a16="http://schemas.microsoft.com/office/drawing/2014/main" id="{BEEF670A-6C39-452C-804F-832DD97BFA03}"/>
              </a:ext>
            </a:extLst>
          </p:cNvPr>
          <p:cNvCxnSpPr>
            <a:cxnSpLocks/>
          </p:cNvCxnSpPr>
          <p:nvPr/>
        </p:nvCxnSpPr>
        <p:spPr>
          <a:xfrm flipV="1">
            <a:off x="4787900" y="2232482"/>
            <a:ext cx="266700" cy="142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AE8F211-202E-446A-9B90-E1957D67D2A0}"/>
              </a:ext>
            </a:extLst>
          </p:cNvPr>
          <p:cNvCxnSpPr>
            <a:cxnSpLocks/>
            <a:stCxn id="22" idx="6"/>
            <a:endCxn id="9" idx="2"/>
          </p:cNvCxnSpPr>
          <p:nvPr/>
        </p:nvCxnSpPr>
        <p:spPr>
          <a:xfrm flipV="1">
            <a:off x="5054600" y="2654300"/>
            <a:ext cx="1802496" cy="197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2C591F5-B7B1-43FB-81B1-B222ACF189B4}"/>
              </a:ext>
            </a:extLst>
          </p:cNvPr>
          <p:cNvCxnSpPr>
            <a:cxnSpLocks/>
          </p:cNvCxnSpPr>
          <p:nvPr/>
        </p:nvCxnSpPr>
        <p:spPr>
          <a:xfrm>
            <a:off x="5027605" y="3020399"/>
            <a:ext cx="2128840" cy="751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0C4A098-311B-4ABE-9FD1-B88541E268D5}"/>
              </a:ext>
            </a:extLst>
          </p:cNvPr>
          <p:cNvCxnSpPr>
            <a:cxnSpLocks/>
            <a:endCxn id="6" idx="5"/>
          </p:cNvCxnSpPr>
          <p:nvPr/>
        </p:nvCxnSpPr>
        <p:spPr>
          <a:xfrm flipH="1" flipV="1">
            <a:off x="3890144" y="2120070"/>
            <a:ext cx="241884" cy="288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F5D4C93-4A3A-4B87-893E-6AD2AFF1ADD4}"/>
              </a:ext>
            </a:extLst>
          </p:cNvPr>
          <p:cNvCxnSpPr>
            <a:cxnSpLocks/>
          </p:cNvCxnSpPr>
          <p:nvPr/>
        </p:nvCxnSpPr>
        <p:spPr>
          <a:xfrm flipH="1" flipV="1">
            <a:off x="2613587" y="2456933"/>
            <a:ext cx="1234513" cy="395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849DFC6-8279-496B-A518-BA6C441681EF}"/>
              </a:ext>
            </a:extLst>
          </p:cNvPr>
          <p:cNvCxnSpPr>
            <a:cxnSpLocks/>
            <a:endCxn id="10" idx="7"/>
          </p:cNvCxnSpPr>
          <p:nvPr/>
        </p:nvCxnSpPr>
        <p:spPr>
          <a:xfrm flipH="1">
            <a:off x="3860312" y="3282577"/>
            <a:ext cx="212418" cy="302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887EDEF-235D-4530-8572-B2DACB55E937}"/>
              </a:ext>
            </a:extLst>
          </p:cNvPr>
          <p:cNvCxnSpPr>
            <a:cxnSpLocks/>
          </p:cNvCxnSpPr>
          <p:nvPr/>
        </p:nvCxnSpPr>
        <p:spPr>
          <a:xfrm flipH="1">
            <a:off x="2248699" y="2966896"/>
            <a:ext cx="1612101" cy="498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6245AF7-FCEE-48B6-AB25-0F5CAFC9FFE0}"/>
              </a:ext>
            </a:extLst>
          </p:cNvPr>
          <p:cNvCxnSpPr>
            <a:cxnSpLocks/>
            <a:endCxn id="11" idx="1"/>
          </p:cNvCxnSpPr>
          <p:nvPr/>
        </p:nvCxnSpPr>
        <p:spPr>
          <a:xfrm>
            <a:off x="4780293" y="3393444"/>
            <a:ext cx="265702" cy="235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386A968-FA05-422D-B0B7-07AAF9CA44BF}"/>
              </a:ext>
            </a:extLst>
          </p:cNvPr>
          <p:cNvSpPr/>
          <p:nvPr/>
        </p:nvSpPr>
        <p:spPr>
          <a:xfrm>
            <a:off x="3848100" y="2293264"/>
            <a:ext cx="1206500" cy="1117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SKILL</a:t>
            </a:r>
          </a:p>
        </p:txBody>
      </p:sp>
    </p:spTree>
    <p:extLst>
      <p:ext uri="{BB962C8B-B14F-4D97-AF65-F5344CB8AC3E}">
        <p14:creationId xmlns:p14="http://schemas.microsoft.com/office/powerpoint/2010/main" val="4417097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Interest Areas/Learning Centers Activity</a:t>
            </a:r>
            <a:endParaRPr sz="36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F3B45E0-4BE2-4677-A97A-0DF8217371AC}"/>
              </a:ext>
            </a:extLst>
          </p:cNvPr>
          <p:cNvPicPr>
            <a:picLocks noChangeAspect="1"/>
          </p:cNvPicPr>
          <p:nvPr/>
        </p:nvPicPr>
        <p:blipFill rotWithShape="1">
          <a:blip r:embed="rId3"/>
          <a:srcRect l="8209" t="22148" r="51642" b="2892"/>
          <a:stretch/>
        </p:blipFill>
        <p:spPr>
          <a:xfrm>
            <a:off x="4148918" y="113250"/>
            <a:ext cx="4844956" cy="491699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Session Review</a:t>
            </a:r>
            <a:endParaRPr sz="3600" b="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0B01-6285-47D6-AFAC-912BEAC135A6}"/>
              </a:ext>
            </a:extLst>
          </p:cNvPr>
          <p:cNvSpPr>
            <a:spLocks noGrp="1"/>
          </p:cNvSpPr>
          <p:nvPr>
            <p:ph type="title"/>
          </p:nvPr>
        </p:nvSpPr>
        <p:spPr/>
        <p:txBody>
          <a:bodyPr/>
          <a:lstStyle/>
          <a:p>
            <a:pPr algn="ctr"/>
            <a:r>
              <a:rPr lang="en-US" sz="3600" dirty="0"/>
              <a:t>REVIEW LEARNING OBJECTIVES</a:t>
            </a:r>
          </a:p>
        </p:txBody>
      </p:sp>
      <p:sp>
        <p:nvSpPr>
          <p:cNvPr id="3" name="Text Placeholder 2">
            <a:extLst>
              <a:ext uri="{FF2B5EF4-FFF2-40B4-BE49-F238E27FC236}">
                <a16:creationId xmlns:a16="http://schemas.microsoft.com/office/drawing/2014/main" id="{6F2809D5-5E40-446B-965E-A8DABBA631EE}"/>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Develop an awareness of the relationship between space and the resultant behavior of those who live and play</a:t>
            </a:r>
          </a:p>
          <a:p>
            <a:pPr marL="228600" lvl="0" indent="-228600">
              <a:lnSpc>
                <a:spcPct val="100000"/>
              </a:lnSpc>
              <a:spcBef>
                <a:spcPts val="600"/>
              </a:spcBef>
              <a:buClr>
                <a:srgbClr val="434343"/>
              </a:buClr>
              <a:buSzPct val="100000"/>
            </a:pPr>
            <a:r>
              <a:rPr lang="en-US" sz="2000" dirty="0"/>
              <a:t>Understand the need to balance a daily schedule with teacher-directed and student-initiated activities</a:t>
            </a:r>
          </a:p>
          <a:p>
            <a:pPr marL="228600" lvl="0" indent="-228600">
              <a:lnSpc>
                <a:spcPct val="100000"/>
              </a:lnSpc>
              <a:spcBef>
                <a:spcPts val="600"/>
              </a:spcBef>
              <a:buClr>
                <a:srgbClr val="434343"/>
              </a:buClr>
              <a:buSzPct val="100000"/>
            </a:pPr>
            <a:r>
              <a:rPr lang="en-US" sz="2000" dirty="0"/>
              <a:t>Connect developmentally appropriate materials and activities to standards-based, intentional teaching and learning that offer concrete experience relevant to children’s lives</a:t>
            </a:r>
          </a:p>
          <a:p>
            <a:pPr marL="228600" lvl="0" indent="-228600">
              <a:lnSpc>
                <a:spcPct val="100000"/>
              </a:lnSpc>
              <a:spcBef>
                <a:spcPts val="600"/>
              </a:spcBef>
              <a:buClr>
                <a:srgbClr val="434343"/>
              </a:buClr>
              <a:buSzPct val="100000"/>
            </a:pPr>
            <a:r>
              <a:rPr lang="en-US" sz="2000" dirty="0"/>
              <a:t>Understand the cycle of ongoing instruction and assessment</a:t>
            </a:r>
          </a:p>
          <a:p>
            <a:pPr marL="114300" indent="0">
              <a:buNone/>
            </a:pPr>
            <a:endParaRPr lang="en-US" sz="2000" dirty="0"/>
          </a:p>
        </p:txBody>
      </p:sp>
    </p:spTree>
    <p:extLst>
      <p:ext uri="{BB962C8B-B14F-4D97-AF65-F5344CB8AC3E}">
        <p14:creationId xmlns:p14="http://schemas.microsoft.com/office/powerpoint/2010/main" val="35230717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Reflections,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Questions, &amp; Comments</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7" y="0"/>
            <a:ext cx="5200153" cy="520300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13311" y="1065837"/>
            <a:ext cx="3492067" cy="3466590"/>
          </a:xfrm>
          <a:prstGeom prst="rect">
            <a:avLst/>
          </a:prstGeom>
        </p:spPr>
        <p:txBody>
          <a:bodyPr spcFirstLastPara="1" vert="horz" wrap="square" lIns="91340" tIns="91340" rIns="91340" bIns="91340" rtlCol="0" anchor="ctr" anchorCtr="0">
            <a:noAutofit/>
          </a:bodyPr>
          <a:lstStyle/>
          <a:p>
            <a:r>
              <a:rPr lang="en-US" b="1" dirty="0">
                <a:latin typeface="Calibri" panose="020F0502020204030204" pitchFamily="34" charset="0"/>
                <a:cs typeface="Calibri" panose="020F0502020204030204" pitchFamily="34" charset="0"/>
              </a:rPr>
              <a:t>Please complete the Post-Assessment Evaluation.</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Thank you!</a:t>
            </a:r>
            <a:endParaRPr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924992A-1CD1-48C4-BAAA-02C44C0C7F35}"/>
              </a:ext>
            </a:extLst>
          </p:cNvPr>
          <p:cNvPicPr>
            <a:picLocks noChangeAspect="1"/>
          </p:cNvPicPr>
          <p:nvPr/>
        </p:nvPicPr>
        <p:blipFill rotWithShape="1">
          <a:blip r:embed="rId3"/>
          <a:srcRect l="18684" t="-56" r="24474" b="56"/>
          <a:stretch/>
        </p:blipFill>
        <p:spPr>
          <a:xfrm>
            <a:off x="3946937" y="2874"/>
            <a:ext cx="5192834" cy="513775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6"/>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dirty="0"/>
              <a:t>REFERENCES</a:t>
            </a:r>
            <a:endParaRPr lang="en-US" dirty="0"/>
          </a:p>
        </p:txBody>
      </p:sp>
      <p:sp>
        <p:nvSpPr>
          <p:cNvPr id="447" name="Google Shape;447;p56"/>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spcBef>
                <a:spcPts val="0"/>
              </a:spcBef>
              <a:buNone/>
            </a:pPr>
            <a:r>
              <a:rPr lang="en-US" sz="1000" dirty="0"/>
              <a:t>The Center on the Social and Emotional Foundations for Early Learning. (2010). </a:t>
            </a:r>
            <a:r>
              <a:rPr lang="en-US" sz="1000" i="1" dirty="0"/>
              <a:t>Promoting Children’s Social Emotional Competence. </a:t>
            </a:r>
            <a:r>
              <a:rPr lang="en-US" sz="1000" dirty="0"/>
              <a:t>www.Vanderbilt.edu/csefel.</a:t>
            </a:r>
          </a:p>
          <a:p>
            <a:pPr marL="0" indent="0">
              <a:spcBef>
                <a:spcPts val="600"/>
              </a:spcBef>
              <a:buNone/>
            </a:pPr>
            <a:r>
              <a:rPr lang="en-US" sz="1000" dirty="0"/>
              <a:t>Copple, C. &amp; </a:t>
            </a:r>
            <a:r>
              <a:rPr lang="en-US" sz="1000" dirty="0" err="1"/>
              <a:t>Bredenkamp</a:t>
            </a:r>
            <a:r>
              <a:rPr lang="en-US" sz="1000" dirty="0"/>
              <a:t>, S. (2006). </a:t>
            </a:r>
            <a:r>
              <a:rPr lang="en-US" sz="1000" i="1" dirty="0"/>
              <a:t>Basics of Developmentally Appropriate Practice: An Introduction for Teacher of Children 3 to 6. </a:t>
            </a:r>
            <a:r>
              <a:rPr lang="en-US" sz="1000" dirty="0"/>
              <a:t>Washington DC: National Association for the Education of Young Children.</a:t>
            </a:r>
          </a:p>
          <a:p>
            <a:pPr marL="0" indent="0">
              <a:spcBef>
                <a:spcPts val="600"/>
              </a:spcBef>
              <a:buNone/>
            </a:pPr>
            <a:r>
              <a:rPr lang="en-US" sz="1000" dirty="0"/>
              <a:t>Emmer, E.T. &amp; </a:t>
            </a:r>
            <a:r>
              <a:rPr lang="en-US" sz="1000" dirty="0" err="1"/>
              <a:t>Gerwels</a:t>
            </a:r>
            <a:r>
              <a:rPr lang="en-US" sz="1000" dirty="0"/>
              <a:t>, M.C. (2005) </a:t>
            </a:r>
            <a:r>
              <a:rPr lang="en-US" sz="1000" i="1" dirty="0"/>
              <a:t>Establishing classroom management for cooperative learning. </a:t>
            </a:r>
            <a:r>
              <a:rPr lang="en-US" sz="1000" dirty="0"/>
              <a:t>Annual Meeting of the American Educational Research Association, Montreal, Canada announcement, April 2005. (ERIC Document Reproduction Service No. ED 490 457).</a:t>
            </a:r>
          </a:p>
          <a:p>
            <a:pPr marL="0" indent="0">
              <a:spcBef>
                <a:spcPts val="600"/>
              </a:spcBef>
              <a:buNone/>
            </a:pPr>
            <a:r>
              <a:rPr lang="en-US" sz="1000" dirty="0"/>
              <a:t>Epstein, A.S. (2014). </a:t>
            </a:r>
            <a:r>
              <a:rPr lang="en-US" sz="1000" i="1" dirty="0"/>
              <a:t>The intentional teacher: Choosing the best strategies for young children’s learning.</a:t>
            </a:r>
            <a:r>
              <a:rPr lang="en-US" sz="1000" dirty="0"/>
              <a:t> Washington, DC: National Association for the Education of Young Children.</a:t>
            </a:r>
          </a:p>
          <a:p>
            <a:pPr marL="0" indent="0">
              <a:spcBef>
                <a:spcPts val="600"/>
              </a:spcBef>
              <a:buNone/>
            </a:pPr>
            <a:r>
              <a:rPr lang="en-US" sz="1000" dirty="0" err="1"/>
              <a:t>Heroman</a:t>
            </a:r>
            <a:r>
              <a:rPr lang="en-US" sz="1000" dirty="0"/>
              <a:t>, C., </a:t>
            </a:r>
            <a:r>
              <a:rPr lang="en-US" sz="1000" dirty="0" err="1"/>
              <a:t>Burts</a:t>
            </a:r>
            <a:r>
              <a:rPr lang="en-US" sz="1000" dirty="0"/>
              <a:t>, D.C., </a:t>
            </a:r>
            <a:r>
              <a:rPr lang="en-US" sz="1000" dirty="0" err="1"/>
              <a:t>Berke</a:t>
            </a:r>
            <a:r>
              <a:rPr lang="en-US" sz="1000" dirty="0"/>
              <a:t>, K., &amp; </a:t>
            </a:r>
            <a:r>
              <a:rPr lang="en-US" sz="1000" dirty="0" err="1"/>
              <a:t>Bickart</a:t>
            </a:r>
            <a:r>
              <a:rPr lang="en-US" sz="1000" dirty="0"/>
              <a:t>, T.S. (2010). Teaching Strategies GOLD: Objectives for Development &amp; Learning: Birth Through Kindergarten. http://www.teachingstrategies.com/page/assessment-early-childhood-overview.cfm</a:t>
            </a:r>
          </a:p>
          <a:p>
            <a:pPr marL="0" indent="0">
              <a:spcBef>
                <a:spcPts val="600"/>
              </a:spcBef>
              <a:buNone/>
            </a:pPr>
            <a:r>
              <a:rPr lang="en-US" sz="1000" dirty="0"/>
              <a:t>Kaiser, B. &amp; </a:t>
            </a:r>
            <a:r>
              <a:rPr lang="en-US" sz="1000" dirty="0" err="1"/>
              <a:t>Rasminsky</a:t>
            </a:r>
            <a:r>
              <a:rPr lang="en-US" sz="1000" dirty="0"/>
              <a:t>, J.S. (2007). </a:t>
            </a:r>
            <a:r>
              <a:rPr lang="en-US" sz="1000" i="1" dirty="0"/>
              <a:t>Challenging Behavior in Young Children. </a:t>
            </a:r>
            <a:r>
              <a:rPr lang="en-US" sz="1000" dirty="0"/>
              <a:t>Boston: Pearson Education, Inc.</a:t>
            </a:r>
          </a:p>
          <a:p>
            <a:pPr marL="0" indent="0">
              <a:spcBef>
                <a:spcPts val="600"/>
              </a:spcBef>
              <a:buNone/>
            </a:pPr>
            <a:r>
              <a:rPr lang="en-US" sz="1000" dirty="0" err="1"/>
              <a:t>Kieff</a:t>
            </a:r>
            <a:r>
              <a:rPr lang="en-US" sz="1000" dirty="0"/>
              <a:t>, J.E. &amp; </a:t>
            </a:r>
            <a:r>
              <a:rPr lang="en-US" sz="1000" dirty="0" err="1"/>
              <a:t>Casbergue</a:t>
            </a:r>
            <a:r>
              <a:rPr lang="en-US" sz="1000" dirty="0"/>
              <a:t>, R.M. (2000). </a:t>
            </a:r>
            <a:r>
              <a:rPr lang="en-US" sz="1000" i="1" dirty="0"/>
              <a:t>Playful Learning and Teaching: Integrating Play into Preschool and Primary Programs. </a:t>
            </a:r>
            <a:r>
              <a:rPr lang="en-US" sz="1000" dirty="0"/>
              <a:t>Boston, MA: Pearson.</a:t>
            </a:r>
          </a:p>
          <a:p>
            <a:pPr marL="0" indent="0">
              <a:spcBef>
                <a:spcPts val="600"/>
              </a:spcBef>
              <a:buNone/>
            </a:pPr>
            <a:r>
              <a:rPr lang="en-US" sz="1000" dirty="0" err="1"/>
              <a:t>Lemlech</a:t>
            </a:r>
            <a:r>
              <a:rPr lang="en-US" sz="1000" dirty="0"/>
              <a:t>, J.K. (1988). </a:t>
            </a:r>
            <a:r>
              <a:rPr lang="en-US" sz="1000" i="1" dirty="0"/>
              <a:t>Classroom management: Methods and techniques for elementary and secondary teachers. </a:t>
            </a:r>
            <a:r>
              <a:rPr lang="en-US" sz="1000" dirty="0"/>
              <a:t>New York: Longman.</a:t>
            </a:r>
          </a:p>
          <a:p>
            <a:pPr marL="0" indent="0">
              <a:spcBef>
                <a:spcPts val="600"/>
              </a:spcBef>
              <a:buNone/>
            </a:pPr>
            <a:r>
              <a:rPr lang="en-US" sz="1000" dirty="0"/>
              <a:t>Louisiana Department of Education. (2012). </a:t>
            </a:r>
            <a:r>
              <a:rPr lang="en-US" sz="1000" i="1" dirty="0"/>
              <a:t>Louisiana birth to five early learning and development standards (ELDS)</a:t>
            </a:r>
            <a:r>
              <a:rPr lang="en-US" sz="1000" dirty="0"/>
              <a:t>. www.louisianabelieves.com</a:t>
            </a:r>
          </a:p>
          <a:p>
            <a:pPr marL="0" indent="0">
              <a:spcBef>
                <a:spcPts val="600"/>
              </a:spcBef>
              <a:buNone/>
            </a:pPr>
            <a:r>
              <a:rPr lang="en-US" sz="1000" dirty="0">
                <a:solidFill>
                  <a:schemeClr val="tx1"/>
                </a:solidFill>
              </a:rPr>
              <a:t>Morrow LM. Developmentally Appropriate Practice in early literacy instruction. </a:t>
            </a:r>
            <a:r>
              <a:rPr lang="en-US" sz="1000" i="1" dirty="0">
                <a:solidFill>
                  <a:schemeClr val="tx1"/>
                </a:solidFill>
              </a:rPr>
              <a:t>Reading Teacher</a:t>
            </a:r>
            <a:r>
              <a:rPr lang="en-US" sz="1000" dirty="0">
                <a:solidFill>
                  <a:schemeClr val="tx1"/>
                </a:solidFill>
              </a:rPr>
              <a:t>. 2004;58(1):88-89. http://search.ebscohost.com.proxy.cecybrary.com/login.aspx?direct=true&amp;db=ehh&amp;AN=14387236&amp;site=ehost-live&amp;scope=site. </a:t>
            </a:r>
          </a:p>
          <a:p>
            <a:pPr marL="0" indent="0">
              <a:spcBef>
                <a:spcPts val="600"/>
              </a:spcBef>
              <a:buNone/>
            </a:pPr>
            <a:r>
              <a:rPr lang="en-US" sz="1000" dirty="0">
                <a:solidFill>
                  <a:schemeClr val="tx1"/>
                </a:solidFill>
              </a:rPr>
              <a:t>NAEYC. (2009). Developmentally-appropriate practice in early childhood programs serving children from birth through Age 8. </a:t>
            </a:r>
            <a:r>
              <a:rPr lang="en-US" sz="1000" i="1" dirty="0">
                <a:solidFill>
                  <a:schemeClr val="tx1"/>
                </a:solidFill>
              </a:rPr>
              <a:t>A position statement of the National Association for the Education of Young Children. </a:t>
            </a:r>
            <a:r>
              <a:rPr lang="en-US" sz="1000" dirty="0">
                <a:solidFill>
                  <a:schemeClr val="tx1"/>
                </a:solidFill>
              </a:rPr>
              <a:t>Retrieved from https://www.naeyc.org/sites/default/files/globally-shared/downloads/PDFs/resources/position-statements/PSDAP.pdf</a:t>
            </a:r>
          </a:p>
          <a:p>
            <a:pPr marL="0" indent="0">
              <a:spcBef>
                <a:spcPts val="600"/>
              </a:spcBef>
              <a:buNone/>
            </a:pPr>
            <a:endParaRPr lang="en-US" sz="1000" dirty="0"/>
          </a:p>
          <a:p>
            <a:pPr marL="0" indent="0">
              <a:spcBef>
                <a:spcPts val="600"/>
              </a:spcBef>
              <a:buNone/>
            </a:pPr>
            <a:endParaRPr lang="en-US" sz="1000" dirty="0"/>
          </a:p>
          <a:p>
            <a:pPr marL="0" indent="0">
              <a:spcBef>
                <a:spcPts val="600"/>
              </a:spcBef>
              <a:buNone/>
            </a:pPr>
            <a:endParaRPr lang="en-US"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389120" y="2724911"/>
            <a:ext cx="4572000" cy="2418589"/>
          </a:xfrm>
          <a:prstGeom prst="rect">
            <a:avLst/>
          </a:prstGeom>
          <a:noFill/>
          <a:ln>
            <a:noFill/>
          </a:ln>
        </p:spPr>
        <p:txBody>
          <a:bodyPr spcFirstLastPara="1" wrap="square" lIns="91425" tIns="91425" rIns="91425" bIns="91425" anchor="ctr" anchorCtr="0">
            <a:noAutofit/>
          </a:bodyPr>
          <a:lstStyle/>
          <a:p>
            <a:pPr marL="228600" indent="-228600">
              <a:lnSpc>
                <a:spcPct val="100000"/>
              </a:lnSpc>
              <a:spcBef>
                <a:spcPts val="600"/>
              </a:spcBef>
              <a:buClr>
                <a:srgbClr val="434343"/>
              </a:buClr>
              <a:buSzPct val="100000"/>
            </a:pPr>
            <a:r>
              <a:rPr lang="en-US" sz="2000" dirty="0"/>
              <a:t>Think of a place you enjoy visiting</a:t>
            </a:r>
          </a:p>
          <a:p>
            <a:pPr marL="228600" indent="-228600">
              <a:lnSpc>
                <a:spcPct val="100000"/>
              </a:lnSpc>
              <a:spcBef>
                <a:spcPts val="600"/>
              </a:spcBef>
              <a:buClr>
                <a:srgbClr val="434343"/>
              </a:buClr>
              <a:buSzPct val="100000"/>
            </a:pPr>
            <a:r>
              <a:rPr lang="en-US" sz="2000" dirty="0"/>
              <a:t>Ex. vacationing, shopping, eating, etc.</a:t>
            </a:r>
            <a:endParaRPr sz="2000" dirty="0"/>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“Happy Place”</a:t>
            </a:r>
            <a:endParaRPr sz="36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9442314-0368-FA44-840A-384AC8F67C84}"/>
              </a:ext>
            </a:extLst>
          </p:cNvPr>
          <p:cNvPicPr>
            <a:picLocks noChangeAspect="1"/>
          </p:cNvPicPr>
          <p:nvPr/>
        </p:nvPicPr>
        <p:blipFill>
          <a:blip r:embed="rId3"/>
          <a:stretch>
            <a:fillRect/>
          </a:stretch>
        </p:blipFill>
        <p:spPr>
          <a:xfrm>
            <a:off x="4389120" y="649614"/>
            <a:ext cx="4347785" cy="2445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0946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Consensus Map</a:t>
            </a:r>
            <a:endParaRPr sz="3600" b="1"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B96508AA-604F-46F4-BA00-880BF9289AB7}"/>
              </a:ext>
            </a:extLst>
          </p:cNvPr>
          <p:cNvGrpSpPr/>
          <p:nvPr/>
        </p:nvGrpSpPr>
        <p:grpSpPr>
          <a:xfrm>
            <a:off x="5091696" y="1076288"/>
            <a:ext cx="2976472" cy="2990924"/>
            <a:chOff x="5438308" y="1362671"/>
            <a:chExt cx="2419350" cy="2431097"/>
          </a:xfrm>
        </p:grpSpPr>
        <p:sp>
          <p:nvSpPr>
            <p:cNvPr id="6" name="Rectangle 5">
              <a:extLst>
                <a:ext uri="{FF2B5EF4-FFF2-40B4-BE49-F238E27FC236}">
                  <a16:creationId xmlns:a16="http://schemas.microsoft.com/office/drawing/2014/main" id="{5A9911CE-EF7E-4A12-9B9A-32406BC246CF}"/>
                </a:ext>
              </a:extLst>
            </p:cNvPr>
            <p:cNvSpPr/>
            <p:nvPr/>
          </p:nvSpPr>
          <p:spPr>
            <a:xfrm>
              <a:off x="5438308" y="1362671"/>
              <a:ext cx="2419350" cy="2418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 name="Straight Connector 6">
              <a:extLst>
                <a:ext uri="{FF2B5EF4-FFF2-40B4-BE49-F238E27FC236}">
                  <a16:creationId xmlns:a16="http://schemas.microsoft.com/office/drawing/2014/main" id="{BC356144-B60F-44FF-87C6-E9FD9367D894}"/>
                </a:ext>
              </a:extLst>
            </p:cNvPr>
            <p:cNvCxnSpPr>
              <a:cxnSpLocks/>
            </p:cNvCxnSpPr>
            <p:nvPr/>
          </p:nvCxnSpPr>
          <p:spPr>
            <a:xfrm flipV="1">
              <a:off x="5444889" y="1375612"/>
              <a:ext cx="2412769" cy="2418156"/>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C4C53448-A6F3-41B8-8A3E-8EBFF76DBB68}"/>
                </a:ext>
              </a:extLst>
            </p:cNvPr>
            <p:cNvCxnSpPr>
              <a:cxnSpLocks/>
            </p:cNvCxnSpPr>
            <p:nvPr/>
          </p:nvCxnSpPr>
          <p:spPr>
            <a:xfrm flipH="1" flipV="1">
              <a:off x="5438308" y="1362671"/>
              <a:ext cx="2418158" cy="241815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9" name="Oval 8">
              <a:extLst>
                <a:ext uri="{FF2B5EF4-FFF2-40B4-BE49-F238E27FC236}">
                  <a16:creationId xmlns:a16="http://schemas.microsoft.com/office/drawing/2014/main" id="{1C76085E-E4AE-4E41-9876-026807AC4104}"/>
                </a:ext>
              </a:extLst>
            </p:cNvPr>
            <p:cNvSpPr/>
            <p:nvPr/>
          </p:nvSpPr>
          <p:spPr>
            <a:xfrm>
              <a:off x="6190187" y="2124671"/>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4209423026"/>
      </p:ext>
    </p:extLst>
  </p:cSld>
  <p:clrMapOvr>
    <a:masterClrMapping/>
  </p:clrMapOvr>
</p:sld>
</file>

<file path=ppt/theme/theme1.xml><?xml version="1.0" encoding="utf-8"?>
<a:theme xmlns:a="http://schemas.openxmlformats.org/drawingml/2006/main" name="Early Childhood">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6267</TotalTime>
  <Words>3562</Words>
  <Application>Microsoft Office PowerPoint</Application>
  <PresentationFormat>On-screen Show (16:9)</PresentationFormat>
  <Paragraphs>430</Paragraphs>
  <Slides>79</Slides>
  <Notes>67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Arial</vt:lpstr>
      <vt:lpstr>Calibri</vt:lpstr>
      <vt:lpstr>Cambria Math</vt:lpstr>
      <vt:lpstr>Gabriola</vt:lpstr>
      <vt:lpstr>Times New Roman</vt:lpstr>
      <vt:lpstr>Early Childhood</vt:lpstr>
      <vt:lpstr>A Class Act! Set the Stage!</vt:lpstr>
      <vt:lpstr>Welcome, Session &amp; Group Introductions</vt:lpstr>
      <vt:lpstr>Learning Objectives</vt:lpstr>
      <vt:lpstr>LEARNING OBJECTIVES</vt:lpstr>
      <vt:lpstr>Test Your Knowledge</vt:lpstr>
      <vt:lpstr>TRUE OR FALSE?</vt:lpstr>
      <vt:lpstr>Physical Space</vt:lpstr>
      <vt:lpstr>“Happy Place”</vt:lpstr>
      <vt:lpstr>Consensus Map</vt:lpstr>
      <vt:lpstr>ACTIVITY INSTRUCTIONS</vt:lpstr>
      <vt:lpstr>ACTIVITY INSTRUCTIONS</vt:lpstr>
      <vt:lpstr>Share Your Thoughts</vt:lpstr>
      <vt:lpstr>PHYSICAL SPACE</vt:lpstr>
      <vt:lpstr>PHYSICAL SPACE</vt:lpstr>
      <vt:lpstr>PHYSICAL SPACE</vt:lpstr>
      <vt:lpstr>PHYSICAL SPACE</vt:lpstr>
      <vt:lpstr>PHYSICAL SPACE</vt:lpstr>
      <vt:lpstr>Physical Space</vt:lpstr>
      <vt:lpstr>PHYSICAL SPACE</vt:lpstr>
      <vt:lpstr>Program Management</vt:lpstr>
      <vt:lpstr>Dimensions of Program Management</vt:lpstr>
      <vt:lpstr>SCHEDULING</vt:lpstr>
      <vt:lpstr>True or False?</vt:lpstr>
      <vt:lpstr>SCHEDULING</vt:lpstr>
      <vt:lpstr>CIRCLE AND STORY TIME</vt:lpstr>
      <vt:lpstr>FREE PLAY</vt:lpstr>
      <vt:lpstr>TRANSITIONS</vt:lpstr>
      <vt:lpstr>CLASSROOM MANAGEMENT</vt:lpstr>
      <vt:lpstr>PRE-PLAN MANAGEMENT ROUTINES</vt:lpstr>
      <vt:lpstr>PRE-PLAN MANAGEMENT ROUTINES</vt:lpstr>
      <vt:lpstr>INFLUENCE OF CLASSROOM MANAGEMENT ON ENVIRONMENT</vt:lpstr>
      <vt:lpstr>SOCIAL CONTEXT</vt:lpstr>
      <vt:lpstr>Don’t Push My Buttons!</vt:lpstr>
      <vt:lpstr>SOCIAL CONTEXT</vt:lpstr>
      <vt:lpstr>Social Context</vt:lpstr>
      <vt:lpstr>SOCIAL CONTEXT</vt:lpstr>
      <vt:lpstr>PLAYFUL LEARNING</vt:lpstr>
      <vt:lpstr>Intentional Teaching</vt:lpstr>
      <vt:lpstr>INTENTIONAL TEACHING</vt:lpstr>
      <vt:lpstr>INTENTIONAL TEACHING</vt:lpstr>
      <vt:lpstr>INTENTIONAL TEACHING</vt:lpstr>
      <vt:lpstr>INTENTIONAL TEACHING</vt:lpstr>
      <vt:lpstr>Developmentally Appropriate Practice</vt:lpstr>
      <vt:lpstr>DEVELOPMENTALLY APPROPRIATE PRACTICE</vt:lpstr>
      <vt:lpstr>ACTIVITY INSTRUCTIONS</vt:lpstr>
      <vt:lpstr>Check Your Answers</vt:lpstr>
      <vt:lpstr>DEVELOPMENTALLY APPROPRIATE PRACTICES</vt:lpstr>
      <vt:lpstr>NOT DEVELOPMENTALLY APPROPRIATE PRACTICES</vt:lpstr>
      <vt:lpstr>DEVELOPMENTALLY APPROPRIATE PRACTICE</vt:lpstr>
      <vt:lpstr>DEVELOPMENTALLY APPROPRIATE PRACTICE</vt:lpstr>
      <vt:lpstr>DEVELOPMENTALLY APPROPRIATE PRACTICE</vt:lpstr>
      <vt:lpstr>Intentionally Planning the Environment</vt:lpstr>
      <vt:lpstr>INTENTIONALLY PLANNING THE ENVIRONMENT</vt:lpstr>
      <vt:lpstr>Interest Areas/Learning Centers</vt:lpstr>
      <vt:lpstr>INTEREST AREAS/LEARNING CENTERS</vt:lpstr>
      <vt:lpstr>INTEREST AREAS/LEARNING CENTERS</vt:lpstr>
      <vt:lpstr>INTEREST AREAS/LEARNING CENTERS</vt:lpstr>
      <vt:lpstr>INTEREST AREAS/LEARNING CENTERS</vt:lpstr>
      <vt:lpstr>Use of Standards</vt:lpstr>
      <vt:lpstr>Ongoing Assessment and Instruction</vt:lpstr>
      <vt:lpstr>ONGOING ASSESSMENT AND INSTRUCTION</vt:lpstr>
      <vt:lpstr>ONGOING ASSESSMENT AND INSTRUCTION</vt:lpstr>
      <vt:lpstr>ONGOING ASSESSMENT AND INSTRUCTION</vt:lpstr>
      <vt:lpstr>ONGOING ASSESSMENT AND INSTRUCTION</vt:lpstr>
      <vt:lpstr>ONGOING ASSESSMENT AND INSTRUCTION</vt:lpstr>
      <vt:lpstr>ONGOING ASSESSMENT AND INSTRUCTION</vt:lpstr>
      <vt:lpstr>ONGOING ASSESSMENT AND INSTRUCTION</vt:lpstr>
      <vt:lpstr>ONGOING ASSESSMENT AND INSTRUCTION</vt:lpstr>
      <vt:lpstr>Lindsay’s Artwork and Story</vt:lpstr>
      <vt:lpstr>ASSESSMENT: HOW WOULD YOU SCORE?</vt:lpstr>
      <vt:lpstr>ASSESSMENT: HOW WOULD YOU SCORE?</vt:lpstr>
      <vt:lpstr>ONGOING ASSESSMENT AND INSTRUCTION</vt:lpstr>
      <vt:lpstr>BACK TO THE BEGINNING</vt:lpstr>
      <vt:lpstr>Interest Areas/Learning Centers Activity</vt:lpstr>
      <vt:lpstr>Session Review</vt:lpstr>
      <vt:lpstr>REVIEW LEARNING OBJECTIVES</vt:lpstr>
      <vt:lpstr>Reflections, Questions, &amp; Comments</vt:lpstr>
      <vt:lpstr>Please complete the Post-Assessment Evaluation.  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a Closer Look at Early Childhood Development &amp; Learning: A Standards-Based Approach</dc:title>
  <dc:creator>19852</dc:creator>
  <cp:lastModifiedBy>Meredith Eckard</cp:lastModifiedBy>
  <cp:revision>163</cp:revision>
  <dcterms:modified xsi:type="dcterms:W3CDTF">2020-12-30T19:22:46Z</dcterms:modified>
</cp:coreProperties>
</file>