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13" r:id="rId4"/>
    <p:sldId id="342" r:id="rId5"/>
    <p:sldId id="265" r:id="rId6"/>
    <p:sldId id="314" r:id="rId7"/>
    <p:sldId id="267" r:id="rId8"/>
    <p:sldId id="268" r:id="rId9"/>
    <p:sldId id="269" r:id="rId10"/>
    <p:sldId id="270" r:id="rId11"/>
    <p:sldId id="271" r:id="rId12"/>
    <p:sldId id="272" r:id="rId13"/>
    <p:sldId id="335" r:id="rId14"/>
    <p:sldId id="336" r:id="rId15"/>
    <p:sldId id="315" r:id="rId16"/>
    <p:sldId id="275" r:id="rId17"/>
    <p:sldId id="276" r:id="rId18"/>
    <p:sldId id="337" r:id="rId19"/>
    <p:sldId id="318" r:id="rId20"/>
    <p:sldId id="279" r:id="rId21"/>
    <p:sldId id="280" r:id="rId22"/>
    <p:sldId id="316" r:id="rId23"/>
    <p:sldId id="282" r:id="rId24"/>
    <p:sldId id="319" r:id="rId25"/>
    <p:sldId id="284" r:id="rId26"/>
    <p:sldId id="320" r:id="rId27"/>
    <p:sldId id="286" r:id="rId28"/>
    <p:sldId id="338" r:id="rId29"/>
    <p:sldId id="288" r:id="rId30"/>
    <p:sldId id="289" r:id="rId31"/>
    <p:sldId id="290" r:id="rId32"/>
    <p:sldId id="291" r:id="rId33"/>
    <p:sldId id="339" r:id="rId34"/>
    <p:sldId id="323" r:id="rId35"/>
    <p:sldId id="294" r:id="rId36"/>
    <p:sldId id="324" r:id="rId37"/>
    <p:sldId id="296" r:id="rId38"/>
    <p:sldId id="325" r:id="rId39"/>
    <p:sldId id="326" r:id="rId40"/>
    <p:sldId id="299" r:id="rId41"/>
    <p:sldId id="300" r:id="rId42"/>
    <p:sldId id="301" r:id="rId43"/>
    <p:sldId id="302" r:id="rId44"/>
    <p:sldId id="340" r:id="rId45"/>
    <p:sldId id="308" r:id="rId46"/>
    <p:sldId id="260" r:id="rId47"/>
    <p:sldId id="311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iFe/8Ykqdp7R4A8xbUH9Tsm54d0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Campbell" initials="RC" lastIdx="1" clrIdx="0">
    <p:extLst>
      <p:ext uri="{19B8F6BF-5375-455C-9EA6-DF929625EA0E}">
        <p15:presenceInfo xmlns:p15="http://schemas.microsoft.com/office/powerpoint/2012/main" userId="Rachel Campb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1"/>
    <p:restoredTop sz="96357" autoAdjust="0"/>
  </p:normalViewPr>
  <p:slideViewPr>
    <p:cSldViewPr snapToGrid="0">
      <p:cViewPr varScale="1">
        <p:scale>
          <a:sx n="142" d="100"/>
          <a:sy n="142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" name="Google Shape;3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Stock photo ID:1096013738</a:t>
            </a:r>
            <a:endParaRPr dirty="0"/>
          </a:p>
        </p:txBody>
      </p:sp>
      <p:sp>
        <p:nvSpPr>
          <p:cNvPr id="148" name="Google Shape;1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347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Stock photo ID:636672368</a:t>
            </a:r>
            <a:endParaRPr dirty="0"/>
          </a:p>
        </p:txBody>
      </p:sp>
      <p:sp>
        <p:nvSpPr>
          <p:cNvPr id="167" name="Google Shape;1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Stock photo ID:1005282482</a:t>
            </a:r>
            <a:endParaRPr dirty="0"/>
          </a:p>
        </p:txBody>
      </p:sp>
      <p:sp>
        <p:nvSpPr>
          <p:cNvPr id="201" name="Google Shape;20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Stock photo ID:1054793552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279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Stock photo ID:524860587</a:t>
            </a:r>
            <a:endParaRPr dirty="0"/>
          </a:p>
        </p:txBody>
      </p:sp>
      <p:sp>
        <p:nvSpPr>
          <p:cNvPr id="241" name="Google Shape;24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Stock photo ID:1054793552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552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Structure: </a:t>
            </a: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photo ID: 1004613022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Observation &amp; Assessment : photo ID: 886186340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Planning: photo ID:687830448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	Sub-category image: Environment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	Sub Category image: Schedule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848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photo ID:998670532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147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Stock photo ID:947906878</a:t>
            </a:r>
            <a:endParaRPr dirty="0"/>
          </a:p>
        </p:txBody>
      </p:sp>
      <p:sp>
        <p:nvSpPr>
          <p:cNvPr id="331" name="Google Shape;331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703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 learning begins by finding out where we are before we begin.</a:t>
            </a:r>
            <a:endParaRPr/>
          </a:p>
        </p:txBody>
      </p:sp>
      <p:sp>
        <p:nvSpPr>
          <p:cNvPr id="105" name="Google Shape;1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itle">
  <p:cSld name="Cover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" y="0"/>
            <a:ext cx="9143952" cy="51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8"/>
          <p:cNvSpPr txBox="1">
            <a:spLocks noGrp="1"/>
          </p:cNvSpPr>
          <p:nvPr>
            <p:ph type="title"/>
          </p:nvPr>
        </p:nvSpPr>
        <p:spPr>
          <a:xfrm>
            <a:off x="3410400" y="2256905"/>
            <a:ext cx="5733600" cy="15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nly">
  <p:cSld name="Section 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16;p59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0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Google Shape;20;p60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Google Shape;21;p60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Call out box">
  <p:cSld name="Content and Call out box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1"/>
          <p:cNvSpPr txBox="1">
            <a:spLocks noGrp="1"/>
          </p:cNvSpPr>
          <p:nvPr>
            <p:ph type="body" idx="1"/>
          </p:nvPr>
        </p:nvSpPr>
        <p:spPr>
          <a:xfrm>
            <a:off x="3958600" y="0"/>
            <a:ext cx="5185500" cy="48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Google Shape;25;p61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+ Picture v3">
  <p:cSld name="Content and Picture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2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" name="Google Shape;30;p62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+ Picture v1">
  <p:cSld name="Section Title + Picture v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88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www.naeyc.org/files/naeyc/file/positions/PSDAP.pdf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"/>
          <p:cNvSpPr txBox="1">
            <a:spLocks noGrp="1"/>
          </p:cNvSpPr>
          <p:nvPr>
            <p:ph type="title"/>
          </p:nvPr>
        </p:nvSpPr>
        <p:spPr>
          <a:xfrm>
            <a:off x="3410400" y="1941838"/>
            <a:ext cx="5733600" cy="20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/>
              <a:t>Taking a Closer Look at Early Childhood Development &amp; Learning: A Standards-Based Approach</a:t>
            </a:r>
            <a:endParaRPr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AD5E6-1176-442C-A3EE-C2A405CE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90" y="4410828"/>
            <a:ext cx="240030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572000" y="1220811"/>
            <a:ext cx="4075888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have you learned about one another?</a:t>
            </a:r>
            <a:endParaRPr sz="2000" dirty="0"/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would you like to learn about development and learning?</a:t>
            </a:r>
            <a:endParaRPr sz="2000" dirty="0"/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do you hope to get out of this course?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questions do you have? 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Theories and Basic Principles of Child Development and Learning and Developmentally Appropriate Practices</a:t>
            </a:r>
            <a:endParaRPr sz="3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265813" y="1018925"/>
            <a:ext cx="3348023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Individual Early Childhood Beliefs Survey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DB737-A9CA-456B-BCA7-464277CF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427"/>
            <a:ext cx="3935714" cy="50746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D71E-7AA0-4EC1-B0CA-78B51AB5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ACTIVITY INSTRUCTIONS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45D13-D10E-48A7-9570-95CEE72EF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212121"/>
              </a:buClr>
              <a:buSzPts val="2000"/>
              <a:buNone/>
            </a:pPr>
            <a:r>
              <a:rPr lang="en-US" sz="2000" b="1" dirty="0"/>
              <a:t>This tool evaluates your beliefs on early childhood development and learning. </a:t>
            </a:r>
          </a:p>
          <a:p>
            <a:pPr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ts val="2000"/>
              <a:buFont typeface="+mj-lt"/>
              <a:buAutoNum type="arabicPeriod"/>
            </a:pPr>
            <a:r>
              <a:rPr lang="en-US" sz="2000" dirty="0"/>
              <a:t>Rate each item quickly</a:t>
            </a:r>
          </a:p>
          <a:p>
            <a:pPr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ts val="2000"/>
              <a:buFont typeface="+mj-lt"/>
              <a:buAutoNum type="arabicPeriod"/>
            </a:pPr>
            <a:r>
              <a:rPr lang="en-US" sz="2000" dirty="0"/>
              <a:t>Rate every item</a:t>
            </a:r>
          </a:p>
          <a:p>
            <a:pPr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ts val="2000"/>
              <a:buFont typeface="+mj-lt"/>
              <a:buAutoNum type="arabicPeriod"/>
            </a:pPr>
            <a:r>
              <a:rPr lang="en-US" sz="2000" dirty="0"/>
              <a:t>Complete the score sheet when you finish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212121"/>
              </a:buClr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REFLECTIVE DISCUSSIONS</a:t>
            </a:r>
            <a:endParaRPr sz="3600" dirty="0"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4879101" y="1626499"/>
            <a:ext cx="4021498" cy="313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ts val="2000"/>
            </a:pPr>
            <a:r>
              <a:rPr lang="en-US" sz="2000" dirty="0"/>
              <a:t>Complete the reflective questions on your score sheet.</a:t>
            </a:r>
            <a:endParaRPr sz="20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•"/>
            </a:pPr>
            <a:r>
              <a:rPr lang="en-US" sz="2000" dirty="0"/>
              <a:t>Once you are finished discuss with those around you.</a:t>
            </a:r>
            <a:endParaRPr sz="20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•"/>
            </a:pPr>
            <a:r>
              <a:rPr lang="en-US" sz="2000" dirty="0"/>
              <a:t>As a group, determine how each of these beliefs affect your views of child development and learning. </a:t>
            </a:r>
            <a:endParaRPr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07B53B-877A-8641-A441-E1A958BAC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t="666" r="7327" b="-666"/>
          <a:stretch/>
        </p:blipFill>
        <p:spPr>
          <a:xfrm>
            <a:off x="0" y="1067058"/>
            <a:ext cx="4572000" cy="36938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BA956E-6C76-DA49-AE79-8B8C13F8FDA7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824A50-9F44-344A-BBF7-19324E502B60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66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2EBA-6072-4B6A-AB5C-09034523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What We Know About How Children Learn</a:t>
            </a:r>
          </a:p>
        </p:txBody>
      </p:sp>
    </p:spTree>
    <p:extLst>
      <p:ext uri="{BB962C8B-B14F-4D97-AF65-F5344CB8AC3E}">
        <p14:creationId xmlns:p14="http://schemas.microsoft.com/office/powerpoint/2010/main" val="403823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dirty="0"/>
              <a:t>WHAT WE KNOW ABOUT HOW CHILDREN LEARN: THEORY</a:t>
            </a:r>
            <a:endParaRPr dirty="0"/>
          </a:p>
        </p:txBody>
      </p:sp>
      <p:sp>
        <p:nvSpPr>
          <p:cNvPr id="10" name="Google Shape;172;p21">
            <a:extLst>
              <a:ext uri="{FF2B5EF4-FFF2-40B4-BE49-F238E27FC236}">
                <a16:creationId xmlns:a16="http://schemas.microsoft.com/office/drawing/2014/main" id="{EC80EDB8-5A05-C641-956C-F2069E7023B7}"/>
              </a:ext>
            </a:extLst>
          </p:cNvPr>
          <p:cNvSpPr txBox="1"/>
          <p:nvPr/>
        </p:nvSpPr>
        <p:spPr>
          <a:xfrm>
            <a:off x="867126" y="1511686"/>
            <a:ext cx="353756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4000" b="1" i="0" u="none" strike="noStrike" cap="none" dirty="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Piaget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434343"/>
                </a:solidFill>
                <a:latin typeface="Short Stack"/>
                <a:sym typeface="Short Stack"/>
              </a:rPr>
              <a:t>Erikson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434343"/>
                </a:solidFill>
                <a:latin typeface="Short Stack"/>
                <a:sym typeface="Short Stack"/>
              </a:rPr>
              <a:t>Vygotsky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434343"/>
                </a:solidFill>
                <a:latin typeface="Short Stack"/>
                <a:sym typeface="Short Stack"/>
              </a:rPr>
              <a:t>Gardner</a:t>
            </a:r>
            <a:endParaRPr lang="en-US" sz="2000" dirty="0">
              <a:solidFill>
                <a:srgbClr val="434343"/>
              </a:solidFill>
            </a:endParaRPr>
          </a:p>
        </p:txBody>
      </p:sp>
      <p:sp>
        <p:nvSpPr>
          <p:cNvPr id="11" name="Google Shape;172;p21">
            <a:extLst>
              <a:ext uri="{FF2B5EF4-FFF2-40B4-BE49-F238E27FC236}">
                <a16:creationId xmlns:a16="http://schemas.microsoft.com/office/drawing/2014/main" id="{9C0F00E8-9532-1945-BA6C-67610EC02BE0}"/>
              </a:ext>
            </a:extLst>
          </p:cNvPr>
          <p:cNvSpPr txBox="1"/>
          <p:nvPr/>
        </p:nvSpPr>
        <p:spPr>
          <a:xfrm>
            <a:off x="4028342" y="1509941"/>
            <a:ext cx="440043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4000" b="1" i="0" u="none" strike="noStrike" cap="none" dirty="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Dewey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434343"/>
                </a:solidFill>
                <a:latin typeface="Short Stack"/>
                <a:sym typeface="Short Stack"/>
              </a:rPr>
              <a:t>Maslow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434343"/>
                </a:solidFill>
                <a:latin typeface="Short Stack"/>
                <a:sym typeface="Short Stack"/>
              </a:rPr>
              <a:t>Bronfenbrenner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endParaRPr lang="en-US" sz="24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dirty="0"/>
              <a:t>WHAT WE KNOW ABOUT HOW CHILDREN LEARN: PRACTICE</a:t>
            </a:r>
          </a:p>
        </p:txBody>
      </p:sp>
      <p:sp>
        <p:nvSpPr>
          <p:cNvPr id="172" name="Google Shape;172;p21"/>
          <p:cNvSpPr txBox="1"/>
          <p:nvPr/>
        </p:nvSpPr>
        <p:spPr>
          <a:xfrm>
            <a:off x="314864" y="1321196"/>
            <a:ext cx="5361659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Play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434343"/>
                </a:solidFill>
                <a:latin typeface="Short Stack"/>
                <a:ea typeface="Short Stack"/>
                <a:cs typeface="Short Stack"/>
                <a:sym typeface="Short Stack"/>
              </a:rPr>
              <a:t>High-Quality Interactions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34343"/>
                </a:solidFill>
                <a:latin typeface="Short Stack"/>
                <a:sym typeface="Short Stack"/>
              </a:rPr>
              <a:t>Safety &amp; Trust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34343"/>
                </a:solidFill>
                <a:latin typeface="Short Stack"/>
                <a:sym typeface="Short Stack"/>
              </a:rPr>
              <a:t>Practice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34343"/>
                </a:solidFill>
                <a:latin typeface="Short Stack"/>
                <a:sym typeface="Short Stack"/>
              </a:rPr>
              <a:t>Opportunities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34343"/>
                </a:solidFill>
                <a:latin typeface="Short Stack"/>
                <a:sym typeface="Short Stack"/>
              </a:rPr>
              <a:t>Hands-on Learning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34343"/>
                </a:solidFill>
                <a:latin typeface="Short Stack"/>
                <a:sym typeface="Short Stack"/>
              </a:rPr>
              <a:t>Quality Environments</a:t>
            </a:r>
            <a:endParaRPr dirty="0">
              <a:solidFill>
                <a:srgbClr val="43434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2FD1E-E8BD-FB4E-AF1D-12A4FA5A9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5" r="16073"/>
          <a:stretch/>
        </p:blipFill>
        <p:spPr>
          <a:xfrm>
            <a:off x="5143500" y="1047539"/>
            <a:ext cx="3975099" cy="36835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60CFB3-B8B2-7C41-86E9-F9700854C5F8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65A38D-DA81-3A48-99E2-10B226BE41C9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BFE9-50BA-4120-9A3F-50916934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GUIDING PRINCIPLES OF HOW CHILDREN LEARN &amp; DEVELOP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10286-96F4-4537-8F7E-6602DA0EE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Early learning and development are multidimensional; developmental domains are highly interrelated.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Young children are capable and competent.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There are individual differences in ranges of development among children.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Children will exhibit a range of skills and competencies in any domain </a:t>
            </a:r>
            <a:br>
              <a:rPr lang="en-US" sz="2000" dirty="0"/>
            </a:br>
            <a:r>
              <a:rPr lang="en-US" sz="2000" dirty="0"/>
              <a:t>of development.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Families are the primary caregivers and educators of their young children.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You children learn through active exploration of their environment through children-initiated and teacher-selected activities.</a:t>
            </a:r>
          </a:p>
          <a:p>
            <a:pPr marL="0" lvl="0" indent="0" algn="r">
              <a:lnSpc>
                <a:spcPct val="100000"/>
              </a:lnSpc>
              <a:spcBef>
                <a:spcPts val="600"/>
              </a:spcBef>
              <a:buClr>
                <a:srgbClr val="212121"/>
              </a:buClr>
              <a:buSzPts val="1584"/>
              <a:buNone/>
            </a:pPr>
            <a:r>
              <a:rPr lang="en-US" sz="1100" dirty="0"/>
              <a:t>Louisiana Birth to Five Early Learning and Development Standards</a:t>
            </a:r>
            <a:endParaRPr lang="en-US" dirty="0"/>
          </a:p>
          <a:p>
            <a:pPr lvl="0" indent="-356616">
              <a:lnSpc>
                <a:spcPct val="120000"/>
              </a:lnSpc>
              <a:buClr>
                <a:srgbClr val="212121"/>
              </a:buClr>
              <a:buSzPts val="1584"/>
              <a:buNone/>
            </a:pPr>
            <a:endParaRPr lang="en-US" dirty="0"/>
          </a:p>
          <a:p>
            <a:pPr marL="114300" lvl="0" indent="0">
              <a:buClr>
                <a:srgbClr val="212121"/>
              </a:buClr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79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9C4BD-567F-4DA8-A090-B3D6C7B1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ESSENTIAL COMPONENTS OF</a:t>
            </a:r>
            <a:br>
              <a:rPr lang="en-US" dirty="0"/>
            </a:br>
            <a:r>
              <a:rPr lang="en-US" dirty="0"/>
              <a:t>DEVELOPMENTALLY APPROPRIATE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A0EB0-366A-4D0E-BAF8-504B5A43D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Knowing about child development and learning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Knowing what is individually appropriate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Knowing what is culturally important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  <a:p>
            <a:pPr marL="228600" lvl="0" indent="-22860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i="1" dirty="0"/>
              <a:t>Taken together, all three considerations result in</a:t>
            </a:r>
          </a:p>
          <a:p>
            <a:pPr marL="228600" lvl="0" indent="-22860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i="1" dirty="0"/>
              <a:t>developmentally appropriate practice.</a:t>
            </a:r>
          </a:p>
          <a:p>
            <a:pPr marL="114300" lvl="0" indent="0" algn="r">
              <a:buClr>
                <a:srgbClr val="212121"/>
              </a:buClr>
              <a:buNone/>
            </a:pP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1000" i="1" u="sng" dirty="0">
                <a:solidFill>
                  <a:srgbClr val="3D9BB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Developmentally Appropriate Practice in Early Childhood Programs Serving Children from Birth through Age 8</a:t>
            </a:r>
            <a:r>
              <a:rPr lang="en-US" sz="1000" i="1" dirty="0">
                <a:solidFill>
                  <a:srgbClr val="212121"/>
                </a:solidFill>
              </a:rPr>
              <a:t>" (PDF), adopted in 2009</a:t>
            </a:r>
            <a:endParaRPr lang="en-US" sz="1100" dirty="0">
              <a:solidFill>
                <a:srgbClr val="212121"/>
              </a:solidFill>
            </a:endParaRPr>
          </a:p>
          <a:p>
            <a:pPr marL="114300" lvl="0" indent="0" algn="ctr">
              <a:buNone/>
            </a:pPr>
            <a:endParaRPr lang="en-US" i="1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103DB-D485-6A40-BE51-B96F980DF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74" y="1543419"/>
            <a:ext cx="2755020" cy="7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2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Welcome, Session &amp; Group Introductions</a:t>
            </a:r>
            <a:endParaRPr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Factors that Influence </a:t>
            </a:r>
            <a:br>
              <a:rPr lang="en-US" sz="3600" b="1" dirty="0"/>
            </a:br>
            <a:r>
              <a:rPr lang="en-US" sz="3600" b="1" dirty="0"/>
              <a:t>Development &amp; Learning</a:t>
            </a:r>
            <a:endParaRPr sz="36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Identifying Factors that Affect Development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&amp; Learning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4E4D-29BF-8A49-B4E3-DD5791903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4" r="775"/>
          <a:stretch/>
        </p:blipFill>
        <p:spPr>
          <a:xfrm>
            <a:off x="3955774" y="0"/>
            <a:ext cx="5188226" cy="51463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EE0C-E83A-4563-9230-EBF18FE9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ACTIVITY INSTRUCTIONS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4F7C5-2C85-4B81-90E5-988C853BF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Divide your paper in half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ts val="1800"/>
            </a:pPr>
            <a:r>
              <a:rPr lang="en-US" sz="1800" dirty="0">
                <a:solidFill>
                  <a:srgbClr val="434343"/>
                </a:solidFill>
              </a:rPr>
              <a:t>Label one side positive factors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ts val="1800"/>
            </a:pPr>
            <a:r>
              <a:rPr lang="en-US" sz="1800" dirty="0">
                <a:solidFill>
                  <a:srgbClr val="434343"/>
                </a:solidFill>
              </a:rPr>
              <a:t>Label the other negative factors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With your group, determine factors that both positively and negatively affect child development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List them on the corresponding sides of your paper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Once you are finished, hang your paper on the wall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Font typeface="+mj-lt"/>
              <a:buAutoNum type="arabicPeriod"/>
            </a:pPr>
            <a:r>
              <a:rPr lang="en-US" sz="2000" dirty="0"/>
              <a:t>Be prepared to share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212121"/>
              </a:buClr>
              <a:buNone/>
            </a:pPr>
            <a:endParaRPr lang="en-US" sz="20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46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6AF196-DBDA-104F-8AFC-A354AC5C6376}"/>
              </a:ext>
            </a:extLst>
          </p:cNvPr>
          <p:cNvSpPr/>
          <p:nvPr/>
        </p:nvSpPr>
        <p:spPr>
          <a:xfrm>
            <a:off x="0" y="1047600"/>
            <a:ext cx="9144000" cy="369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Google Shape;215;p27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dirty="0"/>
              <a:t>FACTORS THAT NEGATIVELY AFFECT </a:t>
            </a:r>
            <a:br>
              <a:rPr lang="en-US" dirty="0"/>
            </a:br>
            <a:r>
              <a:rPr lang="en-US" dirty="0"/>
              <a:t>LEARNING &amp; DEVELOPMENT</a:t>
            </a:r>
          </a:p>
        </p:txBody>
      </p:sp>
      <p:pic>
        <p:nvPicPr>
          <p:cNvPr id="216" name="Google Shape;21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539" y="1142627"/>
            <a:ext cx="4846261" cy="342645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348710" y="4451172"/>
            <a:ext cx="4765730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Hopper, E. (2019). Maslow’s Hierarchy of Needs Explained. Retrieved May 30, 2019 from https://www.thoughtco.com/maslows-hierarchy-of-needs-4582571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4EF13F-62E5-AB42-83A5-263B91F055C3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9CF0E0-0958-5B4F-9C0E-BD7F7B52277E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205D7-F834-4DFC-95FD-0219F859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FACTORS THAT POSITIVELY AFFECT </a:t>
            </a:r>
            <a:br>
              <a:rPr lang="en-US" dirty="0"/>
            </a:br>
            <a:r>
              <a:rPr lang="en-US" dirty="0"/>
              <a:t>LEARNING &amp;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6FF3C-E701-41CB-B41F-491AE2DCB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/>
              <a:t>Provision and maintenance of basic needs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/>
              <a:t>Trust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>
                <a:solidFill>
                  <a:srgbClr val="434343"/>
                </a:solidFill>
              </a:rPr>
              <a:t>Continuity &amp; Consistency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>
                <a:solidFill>
                  <a:srgbClr val="434343"/>
                </a:solidFill>
              </a:rPr>
              <a:t>Sensitivity, Responsiveness, and Regard 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/>
              <a:t>Developmentally appropriate expectations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/>
              <a:t>Developmentally appropriate high-quality: 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>
                <a:solidFill>
                  <a:srgbClr val="434343"/>
                </a:solidFill>
              </a:rPr>
              <a:t>Environments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>
                <a:solidFill>
                  <a:srgbClr val="434343"/>
                </a:solidFill>
              </a:rPr>
              <a:t>Interactions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>
                <a:solidFill>
                  <a:srgbClr val="434343"/>
                </a:solidFill>
              </a:rPr>
              <a:t>Experiences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</a:pPr>
            <a:r>
              <a:rPr lang="en-US" dirty="0">
                <a:solidFill>
                  <a:srgbClr val="434343"/>
                </a:solidFill>
              </a:rPr>
              <a:t>Activities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1E966D-F425-A648-B2B3-9AE87B3259DB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6E79F80-21A7-FA43-B65C-931A4628A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0" r="16163"/>
          <a:stretch/>
        </p:blipFill>
        <p:spPr>
          <a:xfrm>
            <a:off x="4820195" y="1082608"/>
            <a:ext cx="4323801" cy="36640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7E82CA-CC91-E240-98FF-C3F5EEA307AD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66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Introduction to the Louisiana Birth to Five </a:t>
            </a:r>
            <a:br>
              <a:rPr lang="en-US" sz="3600" b="1" dirty="0"/>
            </a:br>
            <a:r>
              <a:rPr lang="en-US" sz="3600" b="1" dirty="0"/>
              <a:t>Early Learning and Development Standards</a:t>
            </a:r>
            <a:endParaRPr sz="3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88D3-45E7-46D1-AEAF-AC18022B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WHAT IS THE ROLE OF THE STANDARDS?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0FDDE-CFA8-43F1-A3A6-233838260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37" y="1143000"/>
            <a:ext cx="4242212" cy="3543300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000" b="1" dirty="0"/>
              <a:t>FRAMEWORK</a:t>
            </a:r>
          </a:p>
          <a:p>
            <a:pPr marL="114300" indent="0" algn="ctr">
              <a:buNone/>
            </a:pPr>
            <a:endParaRPr lang="en-US" sz="2000" b="1" dirty="0"/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Common vision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Age-appropriate goals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7F4D2E-7232-4350-8FED-3D50D66ED0E0}"/>
              </a:ext>
            </a:extLst>
          </p:cNvPr>
          <p:cNvSpPr txBox="1">
            <a:spLocks/>
          </p:cNvSpPr>
          <p:nvPr/>
        </p:nvSpPr>
        <p:spPr>
          <a:xfrm>
            <a:off x="4796852" y="1143000"/>
            <a:ext cx="4077326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n-US" sz="2000" b="1" dirty="0">
                <a:solidFill>
                  <a:srgbClr val="434343"/>
                </a:solidFill>
              </a:rPr>
              <a:t>GUIDE</a:t>
            </a:r>
          </a:p>
          <a:p>
            <a:pPr marL="114300" indent="0" algn="ctr">
              <a:buNone/>
            </a:pPr>
            <a:endParaRPr lang="en-US" sz="2000" b="1" dirty="0">
              <a:solidFill>
                <a:srgbClr val="434343"/>
              </a:solidFill>
            </a:endParaRP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>
                <a:solidFill>
                  <a:srgbClr val="434343"/>
                </a:solidFill>
              </a:rPr>
              <a:t>Importance and integration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>
                <a:solidFill>
                  <a:srgbClr val="434343"/>
                </a:solidFill>
              </a:rPr>
              <a:t>Identify present performance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>
                <a:solidFill>
                  <a:srgbClr val="434343"/>
                </a:solidFill>
              </a:rPr>
              <a:t>Meet individual needs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>
                <a:solidFill>
                  <a:srgbClr val="434343"/>
                </a:solidFill>
              </a:rPr>
              <a:t>Skill focus by age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>
                <a:solidFill>
                  <a:srgbClr val="434343"/>
                </a:solidFill>
              </a:rPr>
              <a:t>Experience ideas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rgbClr val="434343"/>
              </a:solidFill>
            </a:endParaRPr>
          </a:p>
          <a:p>
            <a:pPr marL="114300" indent="0">
              <a:buNone/>
            </a:pPr>
            <a:endParaRPr lang="en-US" sz="2000" dirty="0">
              <a:solidFill>
                <a:srgbClr val="434343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18C8DE-F745-AE48-8D9B-C337ED5F8C95}"/>
              </a:ext>
            </a:extLst>
          </p:cNvPr>
          <p:cNvCxnSpPr>
            <a:cxnSpLocks/>
          </p:cNvCxnSpPr>
          <p:nvPr/>
        </p:nvCxnSpPr>
        <p:spPr>
          <a:xfrm flipV="1">
            <a:off x="4572000" y="1047600"/>
            <a:ext cx="0" cy="3684793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596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>
            <a:spLocks noGrp="1"/>
          </p:cNvSpPr>
          <p:nvPr>
            <p:ph type="body" idx="1"/>
          </p:nvPr>
        </p:nvSpPr>
        <p:spPr>
          <a:xfrm>
            <a:off x="3952403" y="2775301"/>
            <a:ext cx="5185500" cy="172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2112"/>
              <a:buNone/>
            </a:pPr>
            <a:r>
              <a:rPr lang="en-US" sz="2800" dirty="0"/>
              <a:t>What children need to </a:t>
            </a:r>
            <a:endParaRPr sz="2800" dirty="0"/>
          </a:p>
          <a:p>
            <a:pPr marL="45720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2112"/>
              <a:buNone/>
            </a:pPr>
            <a:r>
              <a:rPr lang="en-US" sz="2800" dirty="0"/>
              <a:t>KNOW and DO </a:t>
            </a:r>
            <a:endParaRPr sz="2800" dirty="0"/>
          </a:p>
          <a:p>
            <a:pPr marL="45720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2112"/>
              <a:buNone/>
            </a:pPr>
            <a:r>
              <a:rPr lang="en-US" sz="2800" dirty="0"/>
              <a:t>by the </a:t>
            </a:r>
            <a:r>
              <a:rPr lang="en-US" sz="2800" b="1" i="1" dirty="0"/>
              <a:t>end</a:t>
            </a:r>
            <a:r>
              <a:rPr lang="en-US" sz="2800" dirty="0"/>
              <a:t> of an age range. </a:t>
            </a:r>
            <a:endParaRPr sz="2800" dirty="0"/>
          </a:p>
          <a:p>
            <a:pPr marL="45720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2112"/>
              <a:buNone/>
            </a:pPr>
            <a:endParaRPr sz="2400" b="1" dirty="0"/>
          </a:p>
          <a:p>
            <a:pPr marL="17145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Standards Represent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6383212" y="4848152"/>
            <a:ext cx="2754691" cy="240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8800"/>
              </a:buClr>
              <a:buSzPts val="704"/>
              <a:buFont typeface="Arial"/>
              <a:buNone/>
            </a:pPr>
            <a:r>
              <a:rPr lang="en-US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Louisiana Department of Education, CONNECT Training</a:t>
            </a:r>
            <a:endParaRPr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F4258-4285-9744-BEBA-667FC4DE1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76707" y="0"/>
            <a:ext cx="4736892" cy="26591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5CD91C-7595-4A38-BE3C-F56F84654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05" t="16557" r="23950" b="2731"/>
          <a:stretch/>
        </p:blipFill>
        <p:spPr>
          <a:xfrm>
            <a:off x="4719401" y="1043984"/>
            <a:ext cx="4424599" cy="3687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205D7-F834-4DFC-95FD-0219F859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WHO ARE THE STANDARDS DESIGNED FOR?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6FF3C-E701-41CB-B41F-491AE2DCB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573349" cy="3543300"/>
          </a:xfrm>
        </p:spPr>
        <p:txBody>
          <a:bodyPr/>
          <a:lstStyle/>
          <a:p>
            <a:pPr marL="0" lvl="0" indent="-228600">
              <a:lnSpc>
                <a:spcPct val="100000"/>
              </a:lnSpc>
              <a:spcBef>
                <a:spcPts val="600"/>
              </a:spcBef>
              <a:buClr>
                <a:srgbClr val="212121"/>
              </a:buClr>
              <a:buNone/>
            </a:pPr>
            <a:r>
              <a:rPr lang="en-US" sz="2000" b="1" dirty="0"/>
              <a:t>The standards apply to all Louisiana children who are not yet age eligible to enter kindergarten, including: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Children with and without disabilities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Children who are learning English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Children who are participating in any type of early care and education program</a:t>
            </a:r>
          </a:p>
          <a:p>
            <a:pPr marL="0" lvl="0" indent="-228600">
              <a:lnSpc>
                <a:spcPct val="100000"/>
              </a:lnSpc>
              <a:spcBef>
                <a:spcPts val="600"/>
              </a:spcBef>
              <a:buClr>
                <a:srgbClr val="212121"/>
              </a:buClr>
              <a:buNone/>
            </a:pPr>
            <a:endParaRPr lang="en-US" sz="20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1E966D-F425-A648-B2B3-9AE87B3259DB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7E82CA-CC91-E240-98FF-C3F5EEA307AD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125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HOW ARE THE STANDARDS ORGANIZED?</a:t>
            </a:r>
            <a:endParaRPr sz="3600" dirty="0"/>
          </a:p>
        </p:txBody>
      </p:sp>
      <p:grpSp>
        <p:nvGrpSpPr>
          <p:cNvPr id="259" name="Google Shape;259;p33"/>
          <p:cNvGrpSpPr/>
          <p:nvPr/>
        </p:nvGrpSpPr>
        <p:grpSpPr>
          <a:xfrm>
            <a:off x="1933230" y="1478296"/>
            <a:ext cx="5277539" cy="2904838"/>
            <a:chOff x="-1" y="198186"/>
            <a:chExt cx="5155770" cy="3489297"/>
          </a:xfrm>
        </p:grpSpPr>
        <p:sp>
          <p:nvSpPr>
            <p:cNvPr id="260" name="Google Shape;260;p33"/>
            <p:cNvSpPr/>
            <p:nvPr/>
          </p:nvSpPr>
          <p:spPr>
            <a:xfrm>
              <a:off x="0" y="3064687"/>
              <a:ext cx="5155769" cy="606408"/>
            </a:xfrm>
            <a:prstGeom prst="rect">
              <a:avLst/>
            </a:prstGeom>
            <a:solidFill>
              <a:srgbClr val="92248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 txBox="1"/>
            <p:nvPr/>
          </p:nvSpPr>
          <p:spPr>
            <a:xfrm>
              <a:off x="0" y="3081075"/>
              <a:ext cx="5155769" cy="606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156450" rIns="156450" bIns="156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INDICATORS</a:t>
              </a:r>
              <a:endParaRPr dirty="0"/>
            </a:p>
          </p:txBody>
        </p:sp>
        <p:sp>
          <p:nvSpPr>
            <p:cNvPr id="262" name="Google Shape;262;p33"/>
            <p:cNvSpPr/>
            <p:nvPr/>
          </p:nvSpPr>
          <p:spPr>
            <a:xfrm rot="10800000">
              <a:off x="0" y="2089489"/>
              <a:ext cx="5155769" cy="93265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 txBox="1"/>
            <p:nvPr/>
          </p:nvSpPr>
          <p:spPr>
            <a:xfrm>
              <a:off x="0" y="2081525"/>
              <a:ext cx="5155769" cy="606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156450" rIns="156450" bIns="156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STANDARDS</a:t>
              </a:r>
              <a:endParaRPr dirty="0"/>
            </a:p>
          </p:txBody>
        </p:sp>
        <p:sp>
          <p:nvSpPr>
            <p:cNvPr id="264" name="Google Shape;264;p33"/>
            <p:cNvSpPr/>
            <p:nvPr/>
          </p:nvSpPr>
          <p:spPr>
            <a:xfrm rot="10800000">
              <a:off x="0" y="1156833"/>
              <a:ext cx="5155769" cy="93265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 txBox="1"/>
            <p:nvPr/>
          </p:nvSpPr>
          <p:spPr>
            <a:xfrm>
              <a:off x="0" y="1175022"/>
              <a:ext cx="5155769" cy="568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156450" rIns="156450" bIns="156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SUBDOMAINS</a:t>
              </a:r>
              <a:endParaRPr dirty="0"/>
            </a:p>
          </p:txBody>
        </p:sp>
        <p:sp>
          <p:nvSpPr>
            <p:cNvPr id="266" name="Google Shape;266;p33"/>
            <p:cNvSpPr/>
            <p:nvPr/>
          </p:nvSpPr>
          <p:spPr>
            <a:xfrm rot="10800000">
              <a:off x="-1" y="198186"/>
              <a:ext cx="5155769" cy="93265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45A8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 txBox="1"/>
            <p:nvPr/>
          </p:nvSpPr>
          <p:spPr>
            <a:xfrm>
              <a:off x="0" y="198187"/>
              <a:ext cx="5155769" cy="606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156450" rIns="156450" bIns="156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DOMAINS</a:t>
              </a:r>
              <a:endParaRPr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Learning Objectives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241199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WHAT ARE THE DOMAINS?</a:t>
            </a:r>
            <a:endParaRPr sz="3600" dirty="0"/>
          </a:p>
        </p:txBody>
      </p:sp>
      <p:sp>
        <p:nvSpPr>
          <p:cNvPr id="273" name="Google Shape;273;p34"/>
          <p:cNvSpPr txBox="1">
            <a:spLocks noGrp="1"/>
          </p:cNvSpPr>
          <p:nvPr>
            <p:ph type="body" idx="1"/>
          </p:nvPr>
        </p:nvSpPr>
        <p:spPr>
          <a:xfrm>
            <a:off x="152400" y="1077684"/>
            <a:ext cx="4597831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/>
              <a:t>Approaches to Learning</a:t>
            </a:r>
            <a:endParaRPr sz="20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/>
              <a:t>Cognitive Development and General Knowledge</a:t>
            </a:r>
            <a:endParaRPr sz="2000" dirty="0"/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434343"/>
                </a:solidFill>
              </a:rPr>
              <a:t>Creative Thinking and Expression</a:t>
            </a:r>
            <a:endParaRPr sz="1800" dirty="0">
              <a:solidFill>
                <a:srgbClr val="434343"/>
              </a:solidFill>
            </a:endParaRPr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434343"/>
                </a:solidFill>
              </a:rPr>
              <a:t>Mathematics</a:t>
            </a:r>
            <a:endParaRPr sz="1800" dirty="0">
              <a:solidFill>
                <a:srgbClr val="434343"/>
              </a:solidFill>
            </a:endParaRPr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434343"/>
                </a:solidFill>
              </a:rPr>
              <a:t>Science</a:t>
            </a:r>
            <a:endParaRPr sz="1800" dirty="0">
              <a:solidFill>
                <a:srgbClr val="434343"/>
              </a:solidFill>
            </a:endParaRPr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434343"/>
                </a:solidFill>
              </a:rPr>
              <a:t>Social Studies</a:t>
            </a:r>
            <a:endParaRPr sz="1800" dirty="0">
              <a:solidFill>
                <a:srgbClr val="434343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/>
              <a:t>Language and Literacy Development</a:t>
            </a:r>
            <a:endParaRPr sz="20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/>
              <a:t>Physical Well-Being and Motor Development</a:t>
            </a:r>
            <a:endParaRPr sz="20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dirty="0"/>
              <a:t>Social-Emotional Development</a:t>
            </a:r>
            <a:endParaRPr sz="20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274" name="Google Shape;274;p34" descr="pg15figure.pdf"/>
          <p:cNvPicPr preferRelativeResize="0"/>
          <p:nvPr/>
        </p:nvPicPr>
        <p:blipFill rotWithShape="1">
          <a:blip r:embed="rId3">
            <a:alphaModFix/>
          </a:blip>
          <a:srcRect b="9091"/>
          <a:stretch/>
        </p:blipFill>
        <p:spPr>
          <a:xfrm>
            <a:off x="4957059" y="1433493"/>
            <a:ext cx="3868068" cy="26268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Connecting Classroom Practices </a:t>
            </a:r>
            <a:br>
              <a:rPr lang="en-US" sz="3600" b="1" dirty="0"/>
            </a:br>
            <a:r>
              <a:rPr lang="en-US" sz="3600" b="1" dirty="0"/>
              <a:t>to the Louisiana Birth to Five </a:t>
            </a:r>
            <a:br>
              <a:rPr lang="en-US" sz="3600" b="1" dirty="0"/>
            </a:br>
            <a:r>
              <a:rPr lang="en-US" sz="3600" b="1" dirty="0"/>
              <a:t>Early Learning and Development Standards</a:t>
            </a:r>
            <a:endParaRPr sz="36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HOW CAN YOU USE THE STANDARDS?</a:t>
            </a:r>
            <a:endParaRPr sz="3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FB13B3C-5C41-B04F-8BEE-7ED44BF215B6}"/>
              </a:ext>
            </a:extLst>
          </p:cNvPr>
          <p:cNvSpPr/>
          <p:nvPr/>
        </p:nvSpPr>
        <p:spPr>
          <a:xfrm>
            <a:off x="1828800" y="1396721"/>
            <a:ext cx="1457011" cy="1457011"/>
          </a:xfrm>
          <a:prstGeom prst="ellipse">
            <a:avLst/>
          </a:prstGeom>
          <a:blipFill dpi="0" rotWithShape="1">
            <a:blip r:embed="rId3"/>
            <a:srcRect/>
            <a:stretch>
              <a:fillRect t="-207" r="-68000" b="-20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BA84322-543C-904B-B16C-8903329073E5}"/>
              </a:ext>
            </a:extLst>
          </p:cNvPr>
          <p:cNvSpPr/>
          <p:nvPr/>
        </p:nvSpPr>
        <p:spPr>
          <a:xfrm>
            <a:off x="3768969" y="1396720"/>
            <a:ext cx="1457011" cy="1457011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r="-4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443074-82F2-474B-8773-24D9F12C87DF}"/>
              </a:ext>
            </a:extLst>
          </p:cNvPr>
          <p:cNvSpPr/>
          <p:nvPr/>
        </p:nvSpPr>
        <p:spPr>
          <a:xfrm>
            <a:off x="5709138" y="1472921"/>
            <a:ext cx="1457011" cy="1457011"/>
          </a:xfrm>
          <a:prstGeom prst="ellipse">
            <a:avLst/>
          </a:prstGeom>
          <a:blipFill dpi="0" rotWithShape="1">
            <a:blip r:embed="rId5"/>
            <a:srcRect/>
            <a:stretch>
              <a:fillRect l="-20000" r="-4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7E0C8D-D78D-674D-ABC2-ECECF7E822DF}"/>
              </a:ext>
            </a:extLst>
          </p:cNvPr>
          <p:cNvSpPr/>
          <p:nvPr/>
        </p:nvSpPr>
        <p:spPr>
          <a:xfrm>
            <a:off x="2800065" y="2929932"/>
            <a:ext cx="1457011" cy="1457011"/>
          </a:xfrm>
          <a:prstGeom prst="ellipse">
            <a:avLst/>
          </a:prstGeom>
          <a:blipFill dpi="0" rotWithShape="1">
            <a:blip r:embed="rId6"/>
            <a:srcRect/>
            <a:stretch>
              <a:fillRect l="-18000" r="-4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F93C15C-4CA9-9547-9457-3F78C6949FCB}"/>
              </a:ext>
            </a:extLst>
          </p:cNvPr>
          <p:cNvSpPr/>
          <p:nvPr/>
        </p:nvSpPr>
        <p:spPr>
          <a:xfrm>
            <a:off x="4622242" y="2929932"/>
            <a:ext cx="1457011" cy="1457011"/>
          </a:xfrm>
          <a:prstGeom prst="ellipse">
            <a:avLst/>
          </a:prstGeom>
          <a:blipFill dpi="0" rotWithShape="1">
            <a:blip r:embed="rId7"/>
            <a:srcRect/>
            <a:stretch>
              <a:fillRect l="-22000" t="5000" r="-21000" b="-9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76D66-A7CD-49B0-BC21-AE1C7BCDF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667"/>
          <a:stretch/>
        </p:blipFill>
        <p:spPr>
          <a:xfrm>
            <a:off x="5447297" y="1047600"/>
            <a:ext cx="3696703" cy="367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2AE56-CE57-4057-A701-51552A99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THAT AND MORE!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D083C-8141-42F9-A9C6-6C2B4AE80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Pts val="1584"/>
              <a:buNone/>
            </a:pPr>
            <a:r>
              <a:rPr lang="en-US" sz="2000" b="1" dirty="0"/>
              <a:t>Structure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Environment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Schedule</a:t>
            </a:r>
          </a:p>
          <a:p>
            <a:pPr marL="0" indent="-22860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SzPct val="100000"/>
              <a:buNone/>
            </a:pPr>
            <a:r>
              <a:rPr lang="en-US" sz="2000" b="1" dirty="0"/>
              <a:t>Observation and Assessment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Level of development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Goal setting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ts val="1584"/>
              <a:buNone/>
            </a:pPr>
            <a:r>
              <a:rPr lang="en-US" sz="2000" b="1" dirty="0"/>
              <a:t>Planning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Activities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Experiences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66F69-0ECD-4F8D-8F91-22BA98FC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F17BB-7C5D-4454-BE6C-27411F9CD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r>
              <a:rPr lang="en-US" sz="2000" b="1" dirty="0"/>
              <a:t>Environment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Furnishings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Materials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r>
              <a:rPr lang="en-US" sz="2000" b="1" dirty="0"/>
              <a:t>Schedule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Routine activities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Transitions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2ED63F-5C29-944E-BAFF-BE21D0976F57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B6B67C-2731-7E45-A56D-E0928D0598A7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2613263-FFBC-2F47-A623-47999074B650}"/>
              </a:ext>
            </a:extLst>
          </p:cNvPr>
          <p:cNvSpPr/>
          <p:nvPr/>
        </p:nvSpPr>
        <p:spPr>
          <a:xfrm>
            <a:off x="6673755" y="2914650"/>
            <a:ext cx="1457011" cy="1457011"/>
          </a:xfrm>
          <a:prstGeom prst="ellipse">
            <a:avLst/>
          </a:prstGeom>
          <a:blipFill dpi="0" rotWithShape="1">
            <a:blip r:embed="rId3"/>
            <a:srcRect/>
            <a:stretch>
              <a:fillRect t="-207" r="-68000" b="-20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550D2D-2B79-5A41-9770-8815C847B81F}"/>
              </a:ext>
            </a:extLst>
          </p:cNvPr>
          <p:cNvSpPr/>
          <p:nvPr/>
        </p:nvSpPr>
        <p:spPr>
          <a:xfrm>
            <a:off x="5515588" y="1379924"/>
            <a:ext cx="1457011" cy="1457011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r="-4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E42D96-A295-A44E-ABD1-71020418D1EE}"/>
              </a:ext>
            </a:extLst>
          </p:cNvPr>
          <p:cNvSpPr/>
          <p:nvPr/>
        </p:nvSpPr>
        <p:spPr>
          <a:xfrm>
            <a:off x="4355910" y="2922606"/>
            <a:ext cx="1457011" cy="1457011"/>
          </a:xfrm>
          <a:prstGeom prst="ellipse">
            <a:avLst/>
          </a:prstGeom>
          <a:blipFill dpi="0" rotWithShape="1">
            <a:blip r:embed="rId5"/>
            <a:srcRect/>
            <a:stretch>
              <a:fillRect l="-18000" r="-4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EXAMPLES</a:t>
            </a:r>
            <a:endParaRPr sz="3600" dirty="0"/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1"/>
          </p:nvPr>
        </p:nvSpPr>
        <p:spPr>
          <a:xfrm>
            <a:off x="152404" y="1148339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1584"/>
              <a:buNone/>
            </a:pPr>
            <a:r>
              <a:rPr lang="en-US" sz="2000" b="1" dirty="0"/>
              <a:t>AL 2:3.1 </a:t>
            </a:r>
            <a:r>
              <a:rPr lang="en-US" sz="2000" dirty="0"/>
              <a:t>Maintains focus on objects and activities of interest while other activities</a:t>
            </a:r>
          </a:p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1584"/>
              <a:buNone/>
            </a:pPr>
            <a:r>
              <a:rPr lang="en-US" sz="2000" dirty="0"/>
              <a:t>are going on in the environment.</a:t>
            </a:r>
            <a:endParaRPr sz="2000" dirty="0"/>
          </a:p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968"/>
              <a:buNone/>
            </a:pPr>
            <a:endParaRPr sz="2000" dirty="0"/>
          </a:p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1584"/>
              <a:buNone/>
            </a:pPr>
            <a:r>
              <a:rPr lang="en-US" sz="2000" b="1" dirty="0"/>
              <a:t>CM 1:4.5 </a:t>
            </a:r>
            <a:r>
              <a:rPr lang="en-US" sz="2000" dirty="0"/>
              <a:t>Identify written numerals 0-10 in the everyday environment.</a:t>
            </a:r>
            <a:endParaRPr sz="2000" dirty="0"/>
          </a:p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968"/>
              <a:buNone/>
            </a:pPr>
            <a:endParaRPr sz="2000" dirty="0"/>
          </a:p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1584"/>
              <a:buNone/>
            </a:pPr>
            <a:r>
              <a:rPr lang="en-US" sz="2000" b="1" dirty="0"/>
              <a:t>PM 2:3.2 </a:t>
            </a:r>
            <a:r>
              <a:rPr lang="en-US" sz="2000" dirty="0"/>
              <a:t>Coordinate eye and hand movement to accomplish simple tasks.</a:t>
            </a:r>
            <a:endParaRPr sz="2000" dirty="0"/>
          </a:p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968"/>
              <a:buNone/>
            </a:pPr>
            <a:endParaRPr sz="2000" dirty="0"/>
          </a:p>
          <a:p>
            <a:pPr marL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8800"/>
              </a:buClr>
              <a:buSzPts val="1584"/>
              <a:buNone/>
            </a:pPr>
            <a:r>
              <a:rPr lang="en-US" sz="2000" b="1" dirty="0"/>
              <a:t>LL 6:4.1 </a:t>
            </a:r>
            <a:r>
              <a:rPr lang="en-US" sz="2000" dirty="0"/>
              <a:t>With prompting and support, recognize and produce rhyming words.</a:t>
            </a:r>
            <a:endParaRPr sz="2000"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CFB2-B889-47D4-9A0D-28ABBD11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OBSERVATION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18784-95A7-4705-8F01-7EF7BFF04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305300" cy="3408680"/>
          </a:xfrm>
        </p:spPr>
        <p:txBody>
          <a:bodyPr/>
          <a:lstStyle/>
          <a:p>
            <a:pPr marL="57150" lv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r>
              <a:rPr lang="en-US" sz="2000" b="1" dirty="0"/>
              <a:t>Level of Development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Cite standards when making observations</a:t>
            </a:r>
            <a:endParaRPr lang="en-US" sz="2000" dirty="0">
              <a:solidFill>
                <a:srgbClr val="434343"/>
              </a:solidFill>
            </a:endParaRPr>
          </a:p>
          <a:p>
            <a:pPr marL="57150" lv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endParaRPr lang="en-US" sz="2000" dirty="0"/>
          </a:p>
          <a:p>
            <a:pPr marL="57150" lv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r>
              <a:rPr lang="en-US" sz="2000" b="1" dirty="0"/>
              <a:t>Goal Setting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Use the continuum when creating classroom and individualized goals</a:t>
            </a:r>
          </a:p>
          <a:p>
            <a:pPr lvl="0" indent="-22860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 marL="114300" indent="-22860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D734F-0340-2542-A801-A1E1DAD22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0" t="-267" r="9589" b="267"/>
          <a:stretch/>
        </p:blipFill>
        <p:spPr>
          <a:xfrm>
            <a:off x="4571999" y="1078468"/>
            <a:ext cx="4572001" cy="36429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15F942-09E5-DB46-AB7F-3259FDF42793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918E84-F5F3-9749-B922-C099211DEBB1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8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607764-7F18-8E41-B75E-199FD4907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3" t="2582" r="9252"/>
          <a:stretch/>
        </p:blipFill>
        <p:spPr>
          <a:xfrm>
            <a:off x="3943102" y="0"/>
            <a:ext cx="5200898" cy="5148276"/>
          </a:xfrm>
          <a:prstGeom prst="rect">
            <a:avLst/>
          </a:prstGeom>
        </p:spPr>
      </p:pic>
      <p:sp>
        <p:nvSpPr>
          <p:cNvPr id="334" name="Google Shape;334;p41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Video Observations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333;p41">
            <a:extLst>
              <a:ext uri="{FF2B5EF4-FFF2-40B4-BE49-F238E27FC236}">
                <a16:creationId xmlns:a16="http://schemas.microsoft.com/office/drawing/2014/main" id="{66C0E12D-342F-9D4B-9E9F-E41FF1DC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43102" y="0"/>
            <a:ext cx="5220772" cy="1123627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381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400" b="1" dirty="0">
                <a:solidFill>
                  <a:schemeClr val="lt1"/>
                </a:solidFill>
              </a:rPr>
              <a:t>Which Standards Do You See Being Represented?</a:t>
            </a:r>
            <a:endParaRPr sz="24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9035CE-5FCD-49B8-9087-5F4AD194D813}"/>
              </a:ext>
            </a:extLst>
          </p:cNvPr>
          <p:cNvSpPr txBox="1">
            <a:spLocks/>
          </p:cNvSpPr>
          <p:nvPr/>
        </p:nvSpPr>
        <p:spPr>
          <a:xfrm>
            <a:off x="152400" y="1143000"/>
            <a:ext cx="4267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r>
              <a:rPr lang="en-US" sz="2000" b="1" dirty="0"/>
              <a:t>Interactions, Activities, </a:t>
            </a:r>
            <a:br>
              <a:rPr lang="en-US" sz="2000" b="1" dirty="0"/>
            </a:br>
            <a:r>
              <a:rPr lang="en-US" sz="2000" b="1" dirty="0"/>
              <a:t>&amp; Experiences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Individual 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Center &amp; Group Based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Outdoor play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Special activities</a:t>
            </a:r>
          </a:p>
          <a:p>
            <a:pPr marL="1200150" lvl="2" indent="-173989">
              <a:lnSpc>
                <a:spcPct val="120000"/>
              </a:lnSpc>
              <a:buSzPts val="1760"/>
              <a:buFont typeface="Arial"/>
              <a:buNone/>
            </a:pPr>
            <a:endParaRPr lang="en-US" sz="2000" dirty="0"/>
          </a:p>
          <a:p>
            <a:pPr indent="-228600">
              <a:buFont typeface="Arial"/>
              <a:buNone/>
            </a:pPr>
            <a:endParaRPr lang="en-US" dirty="0"/>
          </a:p>
          <a:p>
            <a:pPr marL="114300" indent="0">
              <a:buFont typeface="Arial"/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3C101-FAD6-465B-BECF-A2C49F1D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PLANNING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685D1-E9BF-9E44-A654-154BC4B7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2222" y="1047600"/>
            <a:ext cx="5561778" cy="36835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E438BB-07EB-9D4B-8A43-FAB21145E356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C1C1BB-C1EB-3D4C-9137-A9904200E582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669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C104-5A7F-454D-BA21-7EF283BF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73B22-44CD-4FDA-A097-EC35A0C7A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267200" cy="35433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SzPts val="2112"/>
              <a:buNone/>
            </a:pPr>
            <a:r>
              <a:rPr lang="en-US" sz="2000" b="1" dirty="0"/>
              <a:t>When planning activities and experiences, consider incorporating: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Multiple domains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Multiple settings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Individualized goals</a:t>
            </a:r>
          </a:p>
          <a:p>
            <a:pPr marL="457200" lvl="2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Classroom goals</a:t>
            </a:r>
          </a:p>
          <a:p>
            <a:pPr marL="1200150" lvl="2" indent="-173989">
              <a:lnSpc>
                <a:spcPct val="120000"/>
              </a:lnSpc>
              <a:buSzPts val="1760"/>
              <a:buNone/>
            </a:pPr>
            <a:endParaRPr lang="en-US" sz="2000" dirty="0"/>
          </a:p>
          <a:p>
            <a:pPr lvl="0" indent="-22860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Google Shape;349;p43">
            <a:extLst>
              <a:ext uri="{FF2B5EF4-FFF2-40B4-BE49-F238E27FC236}">
                <a16:creationId xmlns:a16="http://schemas.microsoft.com/office/drawing/2014/main" id="{D062957B-1726-43CF-909F-6969B75DC8F2}"/>
              </a:ext>
            </a:extLst>
          </p:cNvPr>
          <p:cNvSpPr/>
          <p:nvPr/>
        </p:nvSpPr>
        <p:spPr>
          <a:xfrm>
            <a:off x="5404786" y="3088422"/>
            <a:ext cx="308930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Royalty-free stock photo ID: 664170823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03870-9BB8-4449-A60D-B051982F2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1" t="-358" r="10147" b="358"/>
          <a:stretch/>
        </p:blipFill>
        <p:spPr>
          <a:xfrm>
            <a:off x="4876796" y="1053940"/>
            <a:ext cx="4267200" cy="36674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750D37-1A40-C34A-9655-363A470A6E4B}"/>
              </a:ext>
            </a:extLst>
          </p:cNvPr>
          <p:cNvCxnSpPr/>
          <p:nvPr/>
        </p:nvCxnSpPr>
        <p:spPr>
          <a:xfrm>
            <a:off x="-2" y="1057328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19BEC6-5C34-584A-9F26-D057F256897C}"/>
              </a:ext>
            </a:extLst>
          </p:cNvPr>
          <p:cNvCxnSpPr/>
          <p:nvPr/>
        </p:nvCxnSpPr>
        <p:spPr>
          <a:xfrm>
            <a:off x="-6" y="4731141"/>
            <a:ext cx="9144002" cy="0"/>
          </a:xfrm>
          <a:prstGeom prst="line">
            <a:avLst/>
          </a:prstGeom>
          <a:ln w="38100">
            <a:solidFill>
              <a:srgbClr val="5963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61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LEARNING 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Increase knowledge of the theories and basic principles of child development and learning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Demonstrate an understanding of the essential components of developmentally appropriate practice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Identify factors that influence development and learning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Demonstrate a foundational understanding of the Louisiana Early Learning and Development Standards (ELDS)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Connect classroom practices to early learning and learning and development standards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197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THE INTENTIONAL TEACHING PROCESS</a:t>
            </a:r>
          </a:p>
        </p:txBody>
      </p:sp>
      <p:grpSp>
        <p:nvGrpSpPr>
          <p:cNvPr id="355" name="Google Shape;355;p44"/>
          <p:cNvGrpSpPr/>
          <p:nvPr/>
        </p:nvGrpSpPr>
        <p:grpSpPr>
          <a:xfrm>
            <a:off x="2470488" y="1314450"/>
            <a:ext cx="4203023" cy="3166474"/>
            <a:chOff x="1217843" y="1325"/>
            <a:chExt cx="4301456" cy="3395564"/>
          </a:xfrm>
        </p:grpSpPr>
        <p:sp>
          <p:nvSpPr>
            <p:cNvPr id="356" name="Google Shape;356;p44"/>
            <p:cNvSpPr/>
            <p:nvPr/>
          </p:nvSpPr>
          <p:spPr>
            <a:xfrm>
              <a:off x="2533431" y="1325"/>
              <a:ext cx="1638651" cy="789015"/>
            </a:xfrm>
            <a:prstGeom prst="roundRect">
              <a:avLst>
                <a:gd name="adj" fmla="val 16667"/>
              </a:avLst>
            </a:prstGeom>
            <a:solidFill>
              <a:srgbClr val="92248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4"/>
            <p:cNvSpPr txBox="1"/>
            <p:nvPr/>
          </p:nvSpPr>
          <p:spPr>
            <a:xfrm>
              <a:off x="2571948" y="39842"/>
              <a:ext cx="1561617" cy="711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OBSERVATION</a:t>
              </a:r>
              <a:endParaRPr sz="9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358;p44"/>
            <p:cNvSpPr/>
            <p:nvPr/>
          </p:nvSpPr>
          <p:spPr>
            <a:xfrm>
              <a:off x="2049483" y="395833"/>
              <a:ext cx="2606548" cy="26065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27" y="17978"/>
                  </a:moveTo>
                  <a:lnTo>
                    <a:pt x="102827" y="17978"/>
                  </a:lnTo>
                  <a:cubicBezTo>
                    <a:pt x="107789" y="23035"/>
                    <a:pt x="111817" y="28932"/>
                    <a:pt x="114723" y="35394"/>
                  </a:cubicBezTo>
                </a:path>
              </a:pathLst>
            </a:custGeom>
            <a:noFill/>
            <a:ln w="9525" cap="flat" cmpd="sng">
              <a:solidFill>
                <a:srgbClr val="92248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4"/>
            <p:cNvSpPr/>
            <p:nvPr/>
          </p:nvSpPr>
          <p:spPr>
            <a:xfrm>
              <a:off x="3792764" y="1304600"/>
              <a:ext cx="1726535" cy="78901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4"/>
            <p:cNvSpPr txBox="1"/>
            <p:nvPr/>
          </p:nvSpPr>
          <p:spPr>
            <a:xfrm>
              <a:off x="3831281" y="1343117"/>
              <a:ext cx="1649501" cy="711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b="1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GOAL SETTING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1" name="Google Shape;361;p44"/>
            <p:cNvSpPr/>
            <p:nvPr/>
          </p:nvSpPr>
          <p:spPr>
            <a:xfrm>
              <a:off x="2049483" y="395833"/>
              <a:ext cx="2606548" cy="26065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680" y="84700"/>
                  </a:moveTo>
                  <a:lnTo>
                    <a:pt x="114680" y="84700"/>
                  </a:lnTo>
                  <a:cubicBezTo>
                    <a:pt x="111717" y="91259"/>
                    <a:pt x="107598" y="97231"/>
                    <a:pt x="102521" y="102332"/>
                  </a:cubicBez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2542554" y="2607874"/>
              <a:ext cx="1620407" cy="789015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4"/>
            <p:cNvSpPr txBox="1"/>
            <p:nvPr/>
          </p:nvSpPr>
          <p:spPr>
            <a:xfrm>
              <a:off x="2581071" y="2646391"/>
              <a:ext cx="1543373" cy="711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PLANNING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2049483" y="395833"/>
              <a:ext cx="2606548" cy="26065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479" y="102332"/>
                  </a:moveTo>
                  <a:lnTo>
                    <a:pt x="17479" y="102332"/>
                  </a:lnTo>
                  <a:cubicBezTo>
                    <a:pt x="12401" y="97232"/>
                    <a:pt x="8283" y="91259"/>
                    <a:pt x="5320" y="8470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1217843" y="1304600"/>
              <a:ext cx="1663281" cy="789015"/>
            </a:xfrm>
            <a:prstGeom prst="roundRect">
              <a:avLst>
                <a:gd name="adj" fmla="val 16667"/>
              </a:avLst>
            </a:prstGeom>
            <a:solidFill>
              <a:srgbClr val="45A8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4"/>
            <p:cNvSpPr txBox="1"/>
            <p:nvPr/>
          </p:nvSpPr>
          <p:spPr>
            <a:xfrm>
              <a:off x="1256360" y="1343117"/>
              <a:ext cx="1586247" cy="711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IMPLEMENTATION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2049483" y="395833"/>
              <a:ext cx="2606548" cy="26065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278" y="35394"/>
                  </a:moveTo>
                  <a:cubicBezTo>
                    <a:pt x="8184" y="28932"/>
                    <a:pt x="12211" y="23035"/>
                    <a:pt x="17174" y="17978"/>
                  </a:cubicBezTo>
                </a:path>
              </a:pathLst>
            </a:custGeom>
            <a:noFill/>
            <a:ln w="9525" cap="flat" cmpd="sng">
              <a:solidFill>
                <a:srgbClr val="45A8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5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Connecting Classroom Practices: 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Four Square 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3" name="Google Shape;373;p45"/>
          <p:cNvSpPr/>
          <p:nvPr/>
        </p:nvSpPr>
        <p:spPr>
          <a:xfrm rot="-614945">
            <a:off x="4944155" y="2149700"/>
            <a:ext cx="1470553" cy="3239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5"/>
          <p:cNvSpPr/>
          <p:nvPr/>
        </p:nvSpPr>
        <p:spPr>
          <a:xfrm rot="-685641">
            <a:off x="6522400" y="1828687"/>
            <a:ext cx="1470553" cy="3239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5"/>
          <p:cNvSpPr/>
          <p:nvPr/>
        </p:nvSpPr>
        <p:spPr>
          <a:xfrm rot="-588596">
            <a:off x="5158753" y="2878154"/>
            <a:ext cx="1523237" cy="3501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5"/>
          <p:cNvSpPr/>
          <p:nvPr/>
        </p:nvSpPr>
        <p:spPr>
          <a:xfrm rot="-869659">
            <a:off x="6719379" y="2539193"/>
            <a:ext cx="1523237" cy="3501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DAAE4-54C4-4176-836A-C79DBDDBC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213" y="29603"/>
            <a:ext cx="3934275" cy="508429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6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cap="all" dirty="0"/>
              <a:t>Activity Instructions</a:t>
            </a:r>
            <a:endParaRPr sz="3600" cap="all" dirty="0"/>
          </a:p>
        </p:txBody>
      </p:sp>
      <p:sp>
        <p:nvSpPr>
          <p:cNvPr id="383" name="Google Shape;383;p46"/>
          <p:cNvSpPr txBox="1">
            <a:spLocks noGrp="1"/>
          </p:cNvSpPr>
          <p:nvPr>
            <p:ph type="body" idx="1"/>
          </p:nvPr>
        </p:nvSpPr>
        <p:spPr>
          <a:xfrm>
            <a:off x="152399" y="1143000"/>
            <a:ext cx="8906081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sz="2000" dirty="0"/>
              <a:t>Complete the 4 Square Activity Page</a:t>
            </a:r>
            <a:endParaRPr sz="20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sz="2000" dirty="0"/>
              <a:t>Outline how you plan to use the Louisiana Birth to Five Early Learning and Development Standards in your own daily practices in each of the following areas:</a:t>
            </a:r>
            <a:endParaRPr sz="2000" dirty="0"/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en-US" sz="1800" dirty="0">
                <a:solidFill>
                  <a:srgbClr val="434343"/>
                </a:solidFill>
              </a:rPr>
              <a:t>Environment &amp; Scheduling</a:t>
            </a:r>
            <a:endParaRPr sz="1800" dirty="0">
              <a:solidFill>
                <a:srgbClr val="434343"/>
              </a:solidFill>
            </a:endParaRPr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en-US" sz="1800" dirty="0">
                <a:solidFill>
                  <a:srgbClr val="434343"/>
                </a:solidFill>
              </a:rPr>
              <a:t>Observation &amp; Planning</a:t>
            </a:r>
            <a:endParaRPr sz="1800" dirty="0">
              <a:solidFill>
                <a:srgbClr val="434343"/>
              </a:solidFill>
            </a:endParaRPr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en-US" sz="1800" dirty="0">
                <a:solidFill>
                  <a:srgbClr val="434343"/>
                </a:solidFill>
              </a:rPr>
              <a:t>Curricular Activity Review</a:t>
            </a:r>
            <a:endParaRPr sz="1800" dirty="0">
              <a:solidFill>
                <a:srgbClr val="434343"/>
              </a:solidFill>
            </a:endParaRPr>
          </a:p>
          <a:p>
            <a:pPr marL="4572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en-US" sz="1800" dirty="0">
                <a:solidFill>
                  <a:srgbClr val="434343"/>
                </a:solidFill>
              </a:rPr>
              <a:t>Activities and Interactions with Children</a:t>
            </a:r>
            <a:endParaRPr sz="1800" dirty="0">
              <a:solidFill>
                <a:srgbClr val="434343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sz="2000" dirty="0"/>
              <a:t>Feel free to share with those at your table when you finish</a:t>
            </a:r>
            <a:endParaRPr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Session Review</a:t>
            </a:r>
            <a:endParaRPr sz="36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0B01-6285-47D6-AFAC-912BEAC13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REVIEW 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809D5-5E40-446B-965E-A8DABBA63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Increase knowledge of the theories and basic principles of child development and learning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Demonstrate an understanding of the essential components of developmentally appropriate practice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Identify factors that influence development and learning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Demonstrate a foundational understanding of the Louisiana Early Learning and Development Standards (ELDS)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Connect classroom practices to early learning and learning and development standards</a:t>
            </a:r>
          </a:p>
          <a:p>
            <a:pPr marL="114300" lvl="0" indent="0">
              <a:lnSpc>
                <a:spcPct val="100000"/>
              </a:lnSpc>
              <a:spcBef>
                <a:spcPts val="600"/>
              </a:spcBef>
              <a:buClr>
                <a:srgbClr val="21212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71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Reflections,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Questions, &amp; Comments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EB69C-E7FD-3D49-B6E6-EA145B5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666" r="7327" b="-666"/>
          <a:stretch/>
        </p:blipFill>
        <p:spPr>
          <a:xfrm>
            <a:off x="3943847" y="0"/>
            <a:ext cx="5200153" cy="520300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09275" y="1064443"/>
            <a:ext cx="3495300" cy="3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Please complete the Post-Assessment Evaluation.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REFERENCES</a:t>
            </a:r>
            <a:endParaRPr lang="en-US" dirty="0"/>
          </a:p>
        </p:txBody>
      </p:sp>
      <p:sp>
        <p:nvSpPr>
          <p:cNvPr id="447" name="Google Shape;447;p56"/>
          <p:cNvSpPr txBox="1">
            <a:spLocks noGrp="1"/>
          </p:cNvSpPr>
          <p:nvPr>
            <p:ph type="body" idx="1"/>
          </p:nvPr>
        </p:nvSpPr>
        <p:spPr>
          <a:xfrm>
            <a:off x="4" y="1033566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Copple, C., &amp; Bredekamp, S. (Eds.). (2009). </a:t>
            </a:r>
            <a:r>
              <a:rPr lang="en-US" sz="800" i="1" dirty="0"/>
              <a:t>Developmentally Appropriate Practice in Early Childhood Programs Serving</a:t>
            </a:r>
            <a:endParaRPr sz="800"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i="1" dirty="0"/>
              <a:t>Children from Birth to Age 8 </a:t>
            </a:r>
            <a:r>
              <a:rPr lang="en-US" sz="800" dirty="0"/>
              <a:t>(3rd ed.). Washington, DC: National Association for the Education of Young Children.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 err="1"/>
              <a:t>Getstwicki</a:t>
            </a:r>
            <a:r>
              <a:rPr lang="en-US" sz="800" dirty="0"/>
              <a:t>, C. (2017). Developmentally Appropriate Practice: Curriculum and Development in Early Education (6</a:t>
            </a:r>
            <a:r>
              <a:rPr lang="en-US" sz="800" baseline="30000" dirty="0"/>
              <a:t>th</a:t>
            </a:r>
            <a:r>
              <a:rPr lang="en-US" sz="800" dirty="0"/>
              <a:t> ed.). Boston, MA: Cengage Learning.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Hart, C. H., </a:t>
            </a:r>
            <a:r>
              <a:rPr lang="en-US" sz="800" dirty="0" err="1"/>
              <a:t>Burts</a:t>
            </a:r>
            <a:r>
              <a:rPr lang="en-US" sz="800" dirty="0"/>
              <a:t>, D. C., &amp; Charlesworth, R. (1997). Integrated developmentally appropriate curriculum: From theory and research to practice. In C. H. Hart, D. C. </a:t>
            </a:r>
            <a:r>
              <a:rPr lang="en-US" sz="800" dirty="0" err="1"/>
              <a:t>Burts</a:t>
            </a:r>
            <a:r>
              <a:rPr lang="en-US" sz="800" dirty="0"/>
              <a:t>, &amp; R. Charlesworth (Eds.), </a:t>
            </a:r>
            <a:r>
              <a:rPr lang="en-US" sz="800" i="1" dirty="0"/>
              <a:t>Integrated developmentally appropriate curriculum and developmentally appropriate practice: Birth to age 8.</a:t>
            </a:r>
            <a:r>
              <a:rPr lang="en-US" sz="800" dirty="0"/>
              <a:t> (Pp. 1-27). Albany, NY: State University of New York Press.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 err="1"/>
              <a:t>Heroman</a:t>
            </a:r>
            <a:r>
              <a:rPr lang="en-US" sz="800" dirty="0"/>
              <a:t>, C., </a:t>
            </a:r>
            <a:r>
              <a:rPr lang="en-US" sz="800" dirty="0" err="1"/>
              <a:t>Burts</a:t>
            </a:r>
            <a:r>
              <a:rPr lang="en-US" sz="800" dirty="0"/>
              <a:t>, D.C., </a:t>
            </a:r>
            <a:r>
              <a:rPr lang="en-US" sz="800" dirty="0" err="1"/>
              <a:t>Berke</a:t>
            </a:r>
            <a:r>
              <a:rPr lang="en-US" sz="800" dirty="0"/>
              <a:t>, K., &amp; </a:t>
            </a:r>
            <a:r>
              <a:rPr lang="en-US" sz="800" dirty="0" err="1"/>
              <a:t>Bickart</a:t>
            </a:r>
            <a:r>
              <a:rPr lang="en-US" sz="800" dirty="0"/>
              <a:t>, T.S. (2010). Teaching Strategies GOLD: Objectives for Development &amp; Learning: Birth Through Kindergarten. http://www.teachingstrategies.com/page/assessment-early-childhood-overview.cfm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Hyson, M.C., Hirsh-</a:t>
            </a:r>
            <a:r>
              <a:rPr lang="en-US" sz="800" dirty="0" err="1"/>
              <a:t>Pasek</a:t>
            </a:r>
            <a:r>
              <a:rPr lang="en-US" sz="800" dirty="0"/>
              <a:t>, K., &amp; Rescorla, L. (1990). The classroom practices inventory: An observation instrument based on NAEYC’s guidelines for developmentally appropriate practices for 4- and 5-year-old children. Early Childhood Research Quarterly 5: 475-94.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Louisiana Department of Education. (2012). </a:t>
            </a:r>
            <a:r>
              <a:rPr lang="en-US" sz="800" i="1" dirty="0"/>
              <a:t>Louisiana birth to five early learning and development standards (ELDS)</a:t>
            </a:r>
            <a:r>
              <a:rPr lang="en-US" sz="800" dirty="0"/>
              <a:t>. www.louisianabelieves.com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Marshall, B. (2011). </a:t>
            </a:r>
            <a:r>
              <a:rPr lang="en-US" sz="800" i="1" dirty="0"/>
              <a:t>Scaffolding children’s learning at small group time. </a:t>
            </a:r>
            <a:r>
              <a:rPr lang="en-US" sz="800" dirty="0"/>
              <a:t>Ypsilanti, MI: </a:t>
            </a:r>
            <a:r>
              <a:rPr lang="en-US" sz="800" dirty="0" err="1"/>
              <a:t>HighScope</a:t>
            </a:r>
            <a:r>
              <a:rPr lang="en-US" sz="800" dirty="0"/>
              <a:t> Educational Research Foundation.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 err="1"/>
              <a:t>Pianta</a:t>
            </a:r>
            <a:r>
              <a:rPr lang="en-US" sz="800" dirty="0"/>
              <a:t>, R.C., La Para, K.M., Hamre, B.K. (2008)</a:t>
            </a:r>
            <a:r>
              <a:rPr lang="en-US" sz="800" i="1" dirty="0"/>
              <a:t>. Classroom assessment scoring system manual: Pre-K</a:t>
            </a:r>
            <a:r>
              <a:rPr lang="en-US" sz="800" dirty="0"/>
              <a:t>. Baltimore, MD: Brookes Publishing Co.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Purcell, T., Rosemary C. (2007). </a:t>
            </a:r>
            <a:r>
              <a:rPr lang="en-US" sz="800" i="1" dirty="0"/>
              <a:t>Differentiating instruction in the preschool classroom: Bridging emergent literacy and developmentally appropriate practice. </a:t>
            </a:r>
            <a:r>
              <a:rPr lang="en-US" sz="800" dirty="0"/>
              <a:t>New York, NY: Guilford Press.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 err="1"/>
              <a:t>Schickedanz</a:t>
            </a:r>
            <a:r>
              <a:rPr lang="en-US" sz="800" dirty="0"/>
              <a:t>, J.A. (2008). </a:t>
            </a:r>
            <a:r>
              <a:rPr lang="en-US" sz="800" i="1" dirty="0"/>
              <a:t>Increasing the power of instruction: Integration of language, literacy, and math across the preschool day. </a:t>
            </a:r>
            <a:r>
              <a:rPr lang="en-US" sz="800" dirty="0"/>
              <a:t>Washington, DC</a:t>
            </a:r>
            <a:r>
              <a:rPr lang="en-US" sz="800" i="1" dirty="0"/>
              <a:t>: </a:t>
            </a:r>
            <a:r>
              <a:rPr lang="en-US" sz="800" dirty="0"/>
              <a:t>National Association for the Education of Young Children.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Schiller, P., Ada A.F., </a:t>
            </a:r>
            <a:r>
              <a:rPr lang="en-US" sz="800" dirty="0" err="1"/>
              <a:t>Campoy</a:t>
            </a:r>
            <a:r>
              <a:rPr lang="en-US" sz="800" dirty="0"/>
              <a:t>, F.I., Mowry, B. (2012) </a:t>
            </a:r>
            <a:r>
              <a:rPr lang="en-US" sz="800" i="1" dirty="0"/>
              <a:t>Splash into </a:t>
            </a:r>
            <a:r>
              <a:rPr lang="en-US" sz="800" i="1" dirty="0" err="1"/>
              <a:t>prek</a:t>
            </a:r>
            <a:r>
              <a:rPr lang="en-US" sz="800" i="1" dirty="0"/>
              <a:t>: Strategies for intentional instruction. </a:t>
            </a:r>
            <a:r>
              <a:rPr lang="en-US" sz="800" dirty="0"/>
              <a:t>Orlando, FL: Houghton Mifflin Harcourt Publishing Company.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 err="1"/>
              <a:t>Trister</a:t>
            </a:r>
            <a:r>
              <a:rPr lang="en-US" sz="800" dirty="0"/>
              <a:t> Dodge, D., </a:t>
            </a:r>
            <a:r>
              <a:rPr lang="en-US" sz="800" dirty="0" err="1"/>
              <a:t>Heroman</a:t>
            </a:r>
            <a:r>
              <a:rPr lang="en-US" sz="800" dirty="0"/>
              <a:t>, C., </a:t>
            </a:r>
            <a:r>
              <a:rPr lang="en-US" sz="800" dirty="0" err="1"/>
              <a:t>Colker</a:t>
            </a:r>
            <a:r>
              <a:rPr lang="en-US" sz="800" dirty="0"/>
              <a:t>, L.J., </a:t>
            </a:r>
            <a:r>
              <a:rPr lang="en-US" sz="800" dirty="0" err="1"/>
              <a:t>Bickart</a:t>
            </a:r>
            <a:r>
              <a:rPr lang="en-US" sz="800" dirty="0"/>
              <a:t>, T.S. (2010). </a:t>
            </a:r>
            <a:r>
              <a:rPr lang="en-US" sz="800" i="1" dirty="0"/>
              <a:t>The creative curriculum for infants, toddlers &amp; twos: Volume 1 the foundation</a:t>
            </a:r>
            <a:r>
              <a:rPr lang="en-US" sz="800" dirty="0"/>
              <a:t>. Washington, DC: Teaching Strategies.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 err="1"/>
              <a:t>Trister</a:t>
            </a:r>
            <a:r>
              <a:rPr lang="en-US" sz="800" dirty="0"/>
              <a:t> Dodge, D., </a:t>
            </a:r>
            <a:r>
              <a:rPr lang="en-US" sz="800" dirty="0" err="1"/>
              <a:t>Heroman</a:t>
            </a:r>
            <a:r>
              <a:rPr lang="en-US" sz="800" dirty="0"/>
              <a:t>, C., </a:t>
            </a:r>
            <a:r>
              <a:rPr lang="en-US" sz="800" dirty="0" err="1"/>
              <a:t>Colker</a:t>
            </a:r>
            <a:r>
              <a:rPr lang="en-US" sz="800" dirty="0"/>
              <a:t>, L.J., </a:t>
            </a:r>
            <a:r>
              <a:rPr lang="en-US" sz="800" dirty="0" err="1"/>
              <a:t>Bickart</a:t>
            </a:r>
            <a:r>
              <a:rPr lang="en-US" sz="800" dirty="0"/>
              <a:t>, T.S. (2010). </a:t>
            </a:r>
            <a:r>
              <a:rPr lang="en-US" sz="800" i="1" dirty="0"/>
              <a:t>The creative curriculum for preschool: Volume 1 the foundation</a:t>
            </a:r>
            <a:r>
              <a:rPr lang="en-US" sz="800" dirty="0"/>
              <a:t>. Washington, DC: Teaching Strategies.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800" dirty="0"/>
              <a:t>Washington, V. (Ed.). (2007). </a:t>
            </a:r>
            <a:r>
              <a:rPr lang="en-US" sz="800" i="1" dirty="0"/>
              <a:t>Essentials for Working with Young Children</a:t>
            </a:r>
            <a:r>
              <a:rPr lang="en-US" sz="800" dirty="0"/>
              <a:t> (2</a:t>
            </a:r>
            <a:r>
              <a:rPr lang="en-US" sz="800" baseline="30000" dirty="0"/>
              <a:t>nd</a:t>
            </a:r>
            <a:r>
              <a:rPr lang="en-US" sz="800" dirty="0"/>
              <a:t> ed.). Washington, DC: Council for Professional Recognition. 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209275" y="836850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Developmental Comparisons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FDFFF-667C-4C63-BA0D-B0B9E520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77" y="38802"/>
            <a:ext cx="3931135" cy="50658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ACTIVITY INSTRUCTIONS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Look over the Developmental Comparisons Introduction Activity.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Circulate the room looking for individuals who have experienced some of the scenarios listed on your page.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If they have seen the developmental scenario in action, ask them to tell you a bit more about it and then request that they sign the square containing the scenario.  Make sure to try to fill out a square for them as well.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Your goal is to get as many squares signed as you can in the time allowed.</a:t>
            </a: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dirty="0"/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i="1" dirty="0"/>
              <a:t>Let’s do one together.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57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209275" y="836850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What We Have Learned About You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SUCCESSFUL LEARNING EXPERIENCES</a:t>
            </a:r>
            <a:endParaRPr sz="3600" dirty="0"/>
          </a:p>
        </p:txBody>
      </p:sp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666391" y="1692613"/>
            <a:ext cx="7577754" cy="1913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3200" b="1" i="1" dirty="0"/>
              <a:t>Successful learning experiences begin by finding out what we currently know and then working to expand and develop our knowledge of what is best.</a:t>
            </a:r>
            <a:endParaRPr sz="3200" b="1" i="1" dirty="0"/>
          </a:p>
          <a:p>
            <a: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dirty="0"/>
              <a:t>PRE-ASSESSMENT RESULTS</a:t>
            </a:r>
            <a:endParaRPr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C1D180-195D-E74B-B2E3-DED0B31E9E74}"/>
              </a:ext>
            </a:extLst>
          </p:cNvPr>
          <p:cNvSpPr/>
          <p:nvPr/>
        </p:nvSpPr>
        <p:spPr>
          <a:xfrm>
            <a:off x="1414947" y="1352145"/>
            <a:ext cx="1799617" cy="144967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C8FF61-B307-5D4D-9D49-1FBE26EC43A4}"/>
              </a:ext>
            </a:extLst>
          </p:cNvPr>
          <p:cNvSpPr/>
          <p:nvPr/>
        </p:nvSpPr>
        <p:spPr>
          <a:xfrm>
            <a:off x="3432241" y="1352145"/>
            <a:ext cx="1799617" cy="144967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43F27BD-E519-C249-8109-9997D336ADD4}"/>
              </a:ext>
            </a:extLst>
          </p:cNvPr>
          <p:cNvSpPr/>
          <p:nvPr/>
        </p:nvSpPr>
        <p:spPr>
          <a:xfrm>
            <a:off x="5457218" y="1352145"/>
            <a:ext cx="1799617" cy="144967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857BA8-67DA-684F-AA77-155A664A641C}"/>
              </a:ext>
            </a:extLst>
          </p:cNvPr>
          <p:cNvSpPr/>
          <p:nvPr/>
        </p:nvSpPr>
        <p:spPr>
          <a:xfrm>
            <a:off x="5457219" y="2986134"/>
            <a:ext cx="1799617" cy="144967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97F57C-75DB-AD40-86BA-F9174A8F5ED5}"/>
              </a:ext>
            </a:extLst>
          </p:cNvPr>
          <p:cNvSpPr/>
          <p:nvPr/>
        </p:nvSpPr>
        <p:spPr>
          <a:xfrm>
            <a:off x="3432241" y="2986134"/>
            <a:ext cx="1799617" cy="144967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9CD0CB-A9BC-BD47-9AB8-5A0E47C7B686}"/>
              </a:ext>
            </a:extLst>
          </p:cNvPr>
          <p:cNvSpPr/>
          <p:nvPr/>
        </p:nvSpPr>
        <p:spPr>
          <a:xfrm>
            <a:off x="1414947" y="2986134"/>
            <a:ext cx="1799617" cy="144967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97799-B135-6644-9F82-7F625E9D10DB}"/>
              </a:ext>
            </a:extLst>
          </p:cNvPr>
          <p:cNvSpPr txBox="1"/>
          <p:nvPr/>
        </p:nvSpPr>
        <p:spPr>
          <a:xfrm>
            <a:off x="1414947" y="1796882"/>
            <a:ext cx="179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7EAC9A-0F15-B342-8817-446FB49A10AE}"/>
              </a:ext>
            </a:extLst>
          </p:cNvPr>
          <p:cNvSpPr txBox="1"/>
          <p:nvPr/>
        </p:nvSpPr>
        <p:spPr>
          <a:xfrm>
            <a:off x="3432240" y="1796882"/>
            <a:ext cx="179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A3B8A3-BA0E-5C44-802C-8350852F85F4}"/>
              </a:ext>
            </a:extLst>
          </p:cNvPr>
          <p:cNvSpPr txBox="1"/>
          <p:nvPr/>
        </p:nvSpPr>
        <p:spPr>
          <a:xfrm>
            <a:off x="5449534" y="1833058"/>
            <a:ext cx="179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A62A7-DB3C-F54E-B1E8-42A19AC6B590}"/>
              </a:ext>
            </a:extLst>
          </p:cNvPr>
          <p:cNvSpPr txBox="1"/>
          <p:nvPr/>
        </p:nvSpPr>
        <p:spPr>
          <a:xfrm>
            <a:off x="1414947" y="3418583"/>
            <a:ext cx="179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267D38-B832-574D-9DB9-AC4016CBA406}"/>
              </a:ext>
            </a:extLst>
          </p:cNvPr>
          <p:cNvSpPr txBox="1"/>
          <p:nvPr/>
        </p:nvSpPr>
        <p:spPr>
          <a:xfrm>
            <a:off x="3448029" y="3418583"/>
            <a:ext cx="179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7DF51-D199-C14A-901B-B451F02FDEA2}"/>
              </a:ext>
            </a:extLst>
          </p:cNvPr>
          <p:cNvSpPr txBox="1"/>
          <p:nvPr/>
        </p:nvSpPr>
        <p:spPr>
          <a:xfrm>
            <a:off x="5470615" y="3428816"/>
            <a:ext cx="179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arly Childhood">
  <a:themeElements>
    <a:clrScheme name="LA Believes 1">
      <a:dk1>
        <a:srgbClr val="212121"/>
      </a:dk1>
      <a:lt1>
        <a:srgbClr val="FFFFFF"/>
      </a:lt1>
      <a:dk2>
        <a:srgbClr val="47A8CA"/>
      </a:dk2>
      <a:lt2>
        <a:srgbClr val="EAEAEA"/>
      </a:lt2>
      <a:accent1>
        <a:srgbClr val="A3D6DD"/>
      </a:accent1>
      <a:accent2>
        <a:srgbClr val="92278E"/>
      </a:accent2>
      <a:accent3>
        <a:srgbClr val="9BBB59"/>
      </a:accent3>
      <a:accent4>
        <a:srgbClr val="8064A2"/>
      </a:accent4>
      <a:accent5>
        <a:srgbClr val="47A8CA"/>
      </a:accent5>
      <a:accent6>
        <a:srgbClr val="F79646"/>
      </a:accent6>
      <a:hlink>
        <a:srgbClr val="3D9BB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1389</Words>
  <Application>Microsoft Office PowerPoint</Application>
  <PresentationFormat>On-screen Show (16:9)</PresentationFormat>
  <Paragraphs>259</Paragraphs>
  <Slides>47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Short Stack</vt:lpstr>
      <vt:lpstr>Early Childhood</vt:lpstr>
      <vt:lpstr>Taking a Closer Look at Early Childhood Development &amp; Learning: A Standards-Based Approach</vt:lpstr>
      <vt:lpstr>Welcome, Session &amp; Group Introductions</vt:lpstr>
      <vt:lpstr>Learning Objectives</vt:lpstr>
      <vt:lpstr>LEARNING OBJECTIVES</vt:lpstr>
      <vt:lpstr>Developmental Comparisons Introduction Activity</vt:lpstr>
      <vt:lpstr>ACTIVITY INSTRUCTIONS</vt:lpstr>
      <vt:lpstr>What We Have Learned About You</vt:lpstr>
      <vt:lpstr>SUCCESSFUL LEARNING EXPERIENCES</vt:lpstr>
      <vt:lpstr>PRE-ASSESSMENT RESULTS</vt:lpstr>
      <vt:lpstr>Reflections</vt:lpstr>
      <vt:lpstr>Theories and Basic Principles of Child Development and Learning and Developmentally Appropriate Practices</vt:lpstr>
      <vt:lpstr>Individual Early Childhood Beliefs Survey</vt:lpstr>
      <vt:lpstr>ACTIVITY INSTRUCTIONS</vt:lpstr>
      <vt:lpstr>REFLECTIVE DISCUSSIONS</vt:lpstr>
      <vt:lpstr>What We Know About How Children Learn</vt:lpstr>
      <vt:lpstr>WHAT WE KNOW ABOUT HOW CHILDREN LEARN: THEORY</vt:lpstr>
      <vt:lpstr>WHAT WE KNOW ABOUT HOW CHILDREN LEARN: PRACTICE</vt:lpstr>
      <vt:lpstr>GUIDING PRINCIPLES OF HOW CHILDREN LEARN &amp; DEVELOP</vt:lpstr>
      <vt:lpstr>ESSENTIAL COMPONENTS OF DEVELOPMENTALLY APPROPRIATE PRACTICE</vt:lpstr>
      <vt:lpstr>Factors that Influence  Development &amp; Learning</vt:lpstr>
      <vt:lpstr>Identifying Factors that Affect Development &amp; Learning</vt:lpstr>
      <vt:lpstr>ACTIVITY INSTRUCTIONS</vt:lpstr>
      <vt:lpstr>FACTORS THAT NEGATIVELY AFFECT  LEARNING &amp; DEVELOPMENT</vt:lpstr>
      <vt:lpstr>FACTORS THAT POSITIVELY AFFECT  LEARNING &amp; DEVELOPMENT</vt:lpstr>
      <vt:lpstr>Introduction to the Louisiana Birth to Five  Early Learning and Development Standards</vt:lpstr>
      <vt:lpstr>WHAT IS THE ROLE OF THE STANDARDS?</vt:lpstr>
      <vt:lpstr>Standards Represent</vt:lpstr>
      <vt:lpstr>WHO ARE THE STANDARDS DESIGNED FOR?</vt:lpstr>
      <vt:lpstr>HOW ARE THE STANDARDS ORGANIZED?</vt:lpstr>
      <vt:lpstr>WHAT ARE THE DOMAINS?</vt:lpstr>
      <vt:lpstr>Connecting Classroom Practices  to the Louisiana Birth to Five  Early Learning and Development Standards</vt:lpstr>
      <vt:lpstr>HOW CAN YOU USE THE STANDARDS?</vt:lpstr>
      <vt:lpstr>THAT AND MORE!</vt:lpstr>
      <vt:lpstr>STRUCTURE</vt:lpstr>
      <vt:lpstr>EXAMPLES</vt:lpstr>
      <vt:lpstr>OBSERVATION</vt:lpstr>
      <vt:lpstr>Video Observations</vt:lpstr>
      <vt:lpstr>PLANNING</vt:lpstr>
      <vt:lpstr>PLANNING</vt:lpstr>
      <vt:lpstr>THE INTENTIONAL TEACHING PROCESS</vt:lpstr>
      <vt:lpstr>Connecting Classroom Practices:  Four Square  Activity</vt:lpstr>
      <vt:lpstr>Activity Instructions</vt:lpstr>
      <vt:lpstr>Session Review</vt:lpstr>
      <vt:lpstr>REVIEW LEARNING OBJECTIVES</vt:lpstr>
      <vt:lpstr>Reflections, Questions, &amp; Comments</vt:lpstr>
      <vt:lpstr>Please complete the Post-Assessment Evaluation.  Thank you!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 Closer Look at Early Childhood Development &amp; Learning: A Standards-Based Approach</dc:title>
  <dc:creator>19852</dc:creator>
  <cp:lastModifiedBy>Leslie Doyle</cp:lastModifiedBy>
  <cp:revision>76</cp:revision>
  <dcterms:modified xsi:type="dcterms:W3CDTF">2019-12-09T16:51:09Z</dcterms:modified>
</cp:coreProperties>
</file>