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2" r:id="rId2"/>
    <p:sldMasterId id="2147483674" r:id="rId3"/>
  </p:sldMasterIdLst>
  <p:notesMasterIdLst>
    <p:notesMasterId r:id="rId34"/>
  </p:notesMasterIdLst>
  <p:handoutMasterIdLst>
    <p:handoutMasterId r:id="rId35"/>
  </p:handoutMasterIdLst>
  <p:sldIdLst>
    <p:sldId id="256" r:id="rId4"/>
    <p:sldId id="346" r:id="rId5"/>
    <p:sldId id="347" r:id="rId6"/>
    <p:sldId id="342" r:id="rId7"/>
    <p:sldId id="364" r:id="rId8"/>
    <p:sldId id="263" r:id="rId9"/>
    <p:sldId id="348" r:id="rId10"/>
    <p:sldId id="259" r:id="rId11"/>
    <p:sldId id="265" r:id="rId12"/>
    <p:sldId id="335" r:id="rId13"/>
    <p:sldId id="308" r:id="rId14"/>
    <p:sldId id="349" r:id="rId15"/>
    <p:sldId id="350" r:id="rId16"/>
    <p:sldId id="351" r:id="rId17"/>
    <p:sldId id="352" r:id="rId18"/>
    <p:sldId id="354" r:id="rId19"/>
    <p:sldId id="355" r:id="rId20"/>
    <p:sldId id="270" r:id="rId21"/>
    <p:sldId id="356" r:id="rId22"/>
    <p:sldId id="357" r:id="rId23"/>
    <p:sldId id="358" r:id="rId24"/>
    <p:sldId id="360" r:id="rId25"/>
    <p:sldId id="359" r:id="rId26"/>
    <p:sldId id="281" r:id="rId27"/>
    <p:sldId id="280" r:id="rId28"/>
    <p:sldId id="320" r:id="rId29"/>
    <p:sldId id="344" r:id="rId30"/>
    <p:sldId id="340" r:id="rId31"/>
    <p:sldId id="345" r:id="rId32"/>
    <p:sldId id="429"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13" autoAdjust="0"/>
    <p:restoredTop sz="82031" autoAdjust="0"/>
  </p:normalViewPr>
  <p:slideViewPr>
    <p:cSldViewPr snapToGrid="0" snapToObjects="1">
      <p:cViewPr varScale="1">
        <p:scale>
          <a:sx n="68" d="100"/>
          <a:sy n="68" d="100"/>
        </p:scale>
        <p:origin x="222" y="5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C37855-1C64-7741-9C95-B9CDEDA17F92}"/>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0E32CA-28FA-E947-BC47-66C2EC4D3A45}"/>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4BB5732D-D394-664B-9018-A4DB4F60A28E}" type="datetimeFigureOut">
              <a:rPr lang="en-US" smtClean="0"/>
              <a:t>12/2/2020</a:t>
            </a:fld>
            <a:endParaRPr lang="en-US" dirty="0"/>
          </a:p>
        </p:txBody>
      </p:sp>
      <p:sp>
        <p:nvSpPr>
          <p:cNvPr id="4" name="Footer Placeholder 3">
            <a:extLst>
              <a:ext uri="{FF2B5EF4-FFF2-40B4-BE49-F238E27FC236}">
                <a16:creationId xmlns:a16="http://schemas.microsoft.com/office/drawing/2014/main" id="{155CCC3F-F146-0C43-A818-FA30441B51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A556CBB-212F-494F-951F-3B6127728A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943F58-DCD9-2647-A991-A2A401A5C87C}" type="slidenum">
              <a:rPr lang="en-US" smtClean="0"/>
              <a:t>‹#›</a:t>
            </a:fld>
            <a:endParaRPr lang="en-US" dirty="0"/>
          </a:p>
        </p:txBody>
      </p:sp>
    </p:spTree>
    <p:extLst>
      <p:ext uri="{BB962C8B-B14F-4D97-AF65-F5344CB8AC3E}">
        <p14:creationId xmlns:p14="http://schemas.microsoft.com/office/powerpoint/2010/main" val="835325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Shape 6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
        <p:nvSpPr>
          <p:cNvPr id="62" name="Shape 6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95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398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2513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15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5497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lang="en-US" b="0" dirty="0"/>
          </a:p>
        </p:txBody>
      </p:sp>
      <p:sp>
        <p:nvSpPr>
          <p:cNvPr id="147" name="Google Shape;147;p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4863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0847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3219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1425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817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6050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968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6" name="Google Shape;38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b="0" dirty="0"/>
          </a:p>
        </p:txBody>
      </p:sp>
      <p:sp>
        <p:nvSpPr>
          <p:cNvPr id="88" name="Shape 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70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1856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cap="none" dirty="0">
                <a:solidFill>
                  <a:schemeClr val="dk1"/>
                </a:solidFill>
                <a:effectLst/>
                <a:latin typeface="Calibri"/>
                <a:ea typeface="Calibri"/>
                <a:cs typeface="Calibri"/>
                <a:sym typeface="Calibri"/>
              </a:rPr>
              <a:t>Stock photo ID:1141049737</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1779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82" name="Shape 8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8</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4324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lang="en-US" b="0" dirty="0"/>
          </a:p>
        </p:txBody>
      </p:sp>
      <p:sp>
        <p:nvSpPr>
          <p:cNvPr id="147" name="Google Shape;147;p1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50" rIns="93150" bIns="4655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376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9533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Shape 11"/>
          <p:cNvPicPr preferRelativeResize="0"/>
          <p:nvPr/>
        </p:nvPicPr>
        <p:blipFill>
          <a:blip r:embed="rId2"/>
          <a:stretch>
            <a:fillRect/>
          </a:stretch>
        </p:blipFill>
        <p:spPr>
          <a:xfrm>
            <a:off x="24" y="0"/>
            <a:ext cx="9143952" cy="5143473"/>
          </a:xfrm>
          <a:prstGeom prst="rect">
            <a:avLst/>
          </a:prstGeom>
          <a:noFill/>
          <a:ln>
            <a:noFill/>
          </a:ln>
        </p:spPr>
      </p:pic>
      <p:sp>
        <p:nvSpPr>
          <p:cNvPr id="12" name="Shape 12"/>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Google Shape;18;p60">
            <a:extLst>
              <a:ext uri="{FF2B5EF4-FFF2-40B4-BE49-F238E27FC236}">
                <a16:creationId xmlns:a16="http://schemas.microsoft.com/office/drawing/2014/main" id="{348E69DA-4BC0-9643-BFE1-128012B171B7}"/>
              </a:ext>
            </a:extLst>
          </p:cNvPr>
          <p:cNvPicPr preferRelativeResize="0"/>
          <p:nvPr userDrawn="1"/>
        </p:nvPicPr>
        <p:blipFill rotWithShape="1">
          <a:blip r:embed="rId2">
            <a:alphaModFix/>
          </a:blip>
          <a:srcRect/>
          <a:stretch/>
        </p:blipFill>
        <p:spPr>
          <a:xfrm>
            <a:off x="0" y="0"/>
            <a:ext cx="9144000" cy="5143500"/>
          </a:xfrm>
          <a:prstGeom prst="rect">
            <a:avLst/>
          </a:prstGeom>
          <a:noFill/>
          <a:ln>
            <a:noFill/>
          </a:ln>
        </p:spPr>
      </p:pic>
      <p:sp>
        <p:nvSpPr>
          <p:cNvPr id="10" name="Google Shape;20;p60">
            <a:extLst>
              <a:ext uri="{FF2B5EF4-FFF2-40B4-BE49-F238E27FC236}">
                <a16:creationId xmlns:a16="http://schemas.microsoft.com/office/drawing/2014/main" id="{83EE0922-028A-C04A-B416-E797A69FA255}"/>
              </a:ext>
            </a:extLst>
          </p:cNvPr>
          <p:cNvSpPr txBox="1">
            <a:spLocks noGrp="1"/>
          </p:cNvSpPr>
          <p:nvPr>
            <p:ph type="body" idx="1"/>
          </p:nvPr>
        </p:nvSpPr>
        <p:spPr>
          <a:xfrm>
            <a:off x="148771" y="1143171"/>
            <a:ext cx="8839200" cy="3543300"/>
          </a:xfrm>
          <a:prstGeom prst="rect">
            <a:avLst/>
          </a:prstGeom>
          <a:noFill/>
          <a:ln>
            <a:noFill/>
          </a:ln>
        </p:spPr>
        <p:txBody>
          <a:bodyPr spcFirstLastPara="1" wrap="square" lIns="91425" tIns="91425" rIns="91425" bIns="91425" anchor="t" anchorCtr="0">
            <a:normAutofit/>
          </a:bodyPr>
          <a:lstStyle>
            <a:lvl1pPr marL="228394" marR="0" lvl="0" indent="-210123" algn="l" rtl="0">
              <a:lnSpc>
                <a:spcPct val="100000"/>
              </a:lnSpc>
              <a:spcBef>
                <a:spcPts val="599"/>
              </a:spcBef>
              <a:spcAft>
                <a:spcPts val="0"/>
              </a:spcAft>
              <a:buClr>
                <a:srgbClr val="434343"/>
              </a:buClr>
              <a:buSzPct val="100000"/>
              <a:buFont typeface="Arial"/>
              <a:buChar char="•"/>
              <a:defRPr sz="1998" b="0" i="0" u="none" strike="noStrike" cap="none">
                <a:solidFill>
                  <a:srgbClr val="434343"/>
                </a:solidFill>
                <a:latin typeface="Calibri"/>
                <a:ea typeface="Calibri"/>
                <a:cs typeface="Calibri"/>
                <a:sym typeface="Calibri"/>
              </a:defRPr>
            </a:lvl1pPr>
            <a:lvl2pPr marL="1218013" marR="0" lvl="1" indent="-439838" algn="l" rtl="0">
              <a:lnSpc>
                <a:spcPct val="90000"/>
              </a:lnSpc>
              <a:spcBef>
                <a:spcPts val="500"/>
              </a:spcBef>
              <a:spcAft>
                <a:spcPts val="0"/>
              </a:spcAft>
              <a:buClr>
                <a:schemeClr val="dk1"/>
              </a:buClr>
              <a:buSzPts val="1600"/>
              <a:buFont typeface="Arial"/>
              <a:buChar char="•"/>
              <a:defRPr sz="2131" b="0" i="0" u="none" strike="noStrike" cap="none">
                <a:solidFill>
                  <a:schemeClr val="dk1"/>
                </a:solidFill>
                <a:latin typeface="Calibri"/>
                <a:ea typeface="Calibri"/>
                <a:cs typeface="Calibri"/>
                <a:sym typeface="Calibri"/>
              </a:defRPr>
            </a:lvl2pPr>
            <a:lvl3pPr marL="1827018" marR="0" lvl="2" indent="-422920" algn="l" rtl="0">
              <a:lnSpc>
                <a:spcPct val="90000"/>
              </a:lnSpc>
              <a:spcBef>
                <a:spcPts val="500"/>
              </a:spcBef>
              <a:spcAft>
                <a:spcPts val="0"/>
              </a:spcAft>
              <a:buClr>
                <a:schemeClr val="dk1"/>
              </a:buClr>
              <a:buSzPts val="1400"/>
              <a:buFont typeface="Arial"/>
              <a:buChar char="•"/>
              <a:defRPr sz="1865" b="0" i="0" u="none" strike="noStrike" cap="none">
                <a:solidFill>
                  <a:schemeClr val="dk1"/>
                </a:solidFill>
                <a:latin typeface="Calibri"/>
                <a:ea typeface="Calibri"/>
                <a:cs typeface="Calibri"/>
                <a:sym typeface="Calibri"/>
              </a:defRPr>
            </a:lvl3pPr>
            <a:lvl4pPr marL="2436024" marR="0" lvl="3"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4pPr>
            <a:lvl5pPr marL="3045029" marR="0" lvl="4"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5pPr>
            <a:lvl6pPr marL="3654035" marR="0" lvl="5"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6pPr>
            <a:lvl7pPr marL="4263040" marR="0" lvl="6"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7pPr>
            <a:lvl8pPr marL="4872046" marR="0" lvl="7"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8pPr>
            <a:lvl9pPr marL="5481053" marR="0" lvl="8" indent="-406005" algn="l" rtl="0">
              <a:lnSpc>
                <a:spcPct val="90000"/>
              </a:lnSpc>
              <a:spcBef>
                <a:spcPts val="500"/>
              </a:spcBef>
              <a:spcAft>
                <a:spcPts val="0"/>
              </a:spcAft>
              <a:buClr>
                <a:schemeClr val="dk1"/>
              </a:buClr>
              <a:buSzPts val="1200"/>
              <a:buFont typeface="Arial"/>
              <a:buChar char="•"/>
              <a:defRPr sz="1599" b="0" i="0" u="none" strike="noStrike" cap="none">
                <a:solidFill>
                  <a:schemeClr val="dk1"/>
                </a:solidFill>
                <a:latin typeface="Calibri"/>
                <a:ea typeface="Calibri"/>
                <a:cs typeface="Calibri"/>
                <a:sym typeface="Calibri"/>
              </a:defRPr>
            </a:lvl9pPr>
          </a:lstStyle>
          <a:p>
            <a:endParaRPr lang="en-US" dirty="0"/>
          </a:p>
        </p:txBody>
      </p:sp>
      <p:sp>
        <p:nvSpPr>
          <p:cNvPr id="6" name="Google Shape;19;p60">
            <a:extLst>
              <a:ext uri="{FF2B5EF4-FFF2-40B4-BE49-F238E27FC236}">
                <a16:creationId xmlns:a16="http://schemas.microsoft.com/office/drawing/2014/main" id="{1E48C0CE-D797-D54C-8612-5B815D36F0D7}"/>
              </a:ext>
            </a:extLst>
          </p:cNvPr>
          <p:cNvSpPr txBox="1">
            <a:spLocks noGrp="1"/>
          </p:cNvSpPr>
          <p:nvPr>
            <p:ph type="title"/>
          </p:nvPr>
        </p:nvSpPr>
        <p:spPr>
          <a:xfrm>
            <a:off x="203200" y="20038"/>
            <a:ext cx="8839200" cy="1047601"/>
          </a:xfrm>
          <a:prstGeom prst="rect">
            <a:avLst/>
          </a:prstGeom>
          <a:noFill/>
          <a:ln>
            <a:noFill/>
          </a:ln>
        </p:spPr>
        <p:txBody>
          <a:bodyPr spcFirstLastPara="1" wrap="square" lIns="91425" tIns="91425" rIns="91425" bIns="91425" anchor="ctr" anchorCtr="0">
            <a:normAutofit/>
          </a:bodyPr>
          <a:lstStyle>
            <a:lvl1pPr marR="0" lvl="0" algn="ctr" rtl="0">
              <a:lnSpc>
                <a:spcPct val="90000"/>
              </a:lnSpc>
              <a:spcBef>
                <a:spcPts val="0"/>
              </a:spcBef>
              <a:spcAft>
                <a:spcPts val="0"/>
              </a:spcAft>
              <a:buClr>
                <a:srgbClr val="434343"/>
              </a:buClr>
              <a:buSzPts val="2800"/>
              <a:buFont typeface="Calibri"/>
              <a:buNone/>
              <a:defRPr sz="3597" b="0" i="0" u="none" strike="noStrike" cap="all" baseline="0">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39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39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39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39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39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39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39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398" b="0" i="0" u="none" strike="noStrike" cap="none">
                <a:solidFill>
                  <a:srgbClr val="000000"/>
                </a:solidFill>
                <a:latin typeface="Arial"/>
                <a:ea typeface="Arial"/>
                <a:cs typeface="Arial"/>
                <a:sym typeface="Arial"/>
              </a:defRPr>
            </a:lvl9pPr>
          </a:lstStyle>
          <a:p>
            <a:endParaRPr dirty="0"/>
          </a:p>
        </p:txBody>
      </p:sp>
      <p:sp>
        <p:nvSpPr>
          <p:cNvPr id="11" name="Google Shape;21;p60">
            <a:extLst>
              <a:ext uri="{FF2B5EF4-FFF2-40B4-BE49-F238E27FC236}">
                <a16:creationId xmlns:a16="http://schemas.microsoft.com/office/drawing/2014/main" id="{9627926A-EC7D-7F45-B7F6-BA1F6967C74B}"/>
              </a:ext>
            </a:extLst>
          </p:cNvPr>
          <p:cNvSpPr txBox="1"/>
          <p:nvPr userDrawn="1"/>
        </p:nvSpPr>
        <p:spPr>
          <a:xfrm>
            <a:off x="6813400" y="4764022"/>
            <a:ext cx="2229000" cy="342900"/>
          </a:xfrm>
          <a:prstGeom prst="rect">
            <a:avLst/>
          </a:prstGeom>
          <a:noFill/>
          <a:ln>
            <a:noFill/>
          </a:ln>
        </p:spPr>
        <p:txBody>
          <a:bodyPr spcFirstLastPara="1" wrap="square" lIns="121787" tIns="60877" rIns="121787" bIns="60877"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466" b="0" i="0" u="none" strike="noStrike" cap="none">
                <a:solidFill>
                  <a:srgbClr val="434343"/>
                </a:solidFill>
                <a:latin typeface="Calibri"/>
                <a:ea typeface="Calibri"/>
                <a:cs typeface="Calibri"/>
                <a:sym typeface="Calibri"/>
              </a:rPr>
              <a:pPr marL="0" marR="0" lvl="0" indent="0" algn="r" rtl="0">
                <a:lnSpc>
                  <a:spcPct val="100000"/>
                </a:lnSpc>
                <a:spcBef>
                  <a:spcPts val="0"/>
                </a:spcBef>
                <a:spcAft>
                  <a:spcPts val="0"/>
                </a:spcAft>
                <a:buClr>
                  <a:srgbClr val="8A8A8A"/>
                </a:buClr>
                <a:buSzPts val="1100"/>
                <a:buFont typeface="Calibri"/>
                <a:buNone/>
              </a:pPr>
              <a:t>‹#›</a:t>
            </a:fld>
            <a:endParaRPr sz="1466" b="0" i="0" u="none" strike="noStrike" cap="none" dirty="0">
              <a:solidFill>
                <a:srgbClr val="434343"/>
              </a:solidFill>
              <a:latin typeface="Calibri"/>
              <a:ea typeface="Calibri"/>
              <a:cs typeface="Calibri"/>
              <a:sym typeface="Calibri"/>
            </a:endParaRPr>
          </a:p>
        </p:txBody>
      </p:sp>
    </p:spTree>
    <p:extLst>
      <p:ext uri="{BB962C8B-B14F-4D97-AF65-F5344CB8AC3E}">
        <p14:creationId xmlns:p14="http://schemas.microsoft.com/office/powerpoint/2010/main" val="4274714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18"/>
        <p:cNvGrpSpPr/>
        <p:nvPr/>
      </p:nvGrpSpPr>
      <p:grpSpPr>
        <a:xfrm>
          <a:off x="0" y="0"/>
          <a:ext cx="0" cy="0"/>
          <a:chOff x="0" y="0"/>
          <a:chExt cx="0" cy="0"/>
        </a:xfrm>
      </p:grpSpPr>
      <p:pic>
        <p:nvPicPr>
          <p:cNvPr id="19" name="Shape 19"/>
          <p:cNvPicPr preferRelativeResize="0"/>
          <p:nvPr/>
        </p:nvPicPr>
        <p:blipFill>
          <a:blip r:embed="rId2"/>
          <a:stretch>
            <a:fillRect/>
          </a:stretch>
        </p:blipFill>
        <p:spPr>
          <a:xfrm>
            <a:off x="0" y="0"/>
            <a:ext cx="9144000" cy="5143500"/>
          </a:xfrm>
          <a:prstGeom prst="rect">
            <a:avLst/>
          </a:prstGeom>
          <a:noFill/>
          <a:ln>
            <a:noFill/>
          </a:ln>
        </p:spPr>
      </p:pic>
      <p:sp>
        <p:nvSpPr>
          <p:cNvPr id="20" name="Shape 2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2797">
                <a:solidFill>
                  <a:srgbClr val="434343"/>
                </a:solidFill>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1" name="Shape 21"/>
          <p:cNvSpPr txBox="1"/>
          <p:nvPr/>
        </p:nvSpPr>
        <p:spPr>
          <a:xfrm>
            <a:off x="6800850" y="4800600"/>
            <a:ext cx="2229000" cy="342900"/>
          </a:xfrm>
          <a:prstGeom prst="rect">
            <a:avLst/>
          </a:prstGeom>
          <a:noFill/>
          <a:ln>
            <a:noFill/>
          </a:ln>
        </p:spPr>
        <p:txBody>
          <a:bodyPr spcFirstLastPara="1" wrap="square" lIns="91340" tIns="45658" rIns="91340" bIns="45658"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099"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Font typeface="Calibri"/>
                <a:buNone/>
              </a:pPr>
              <a:t>‹#›</a:t>
            </a:fld>
            <a:endParaRPr sz="1099"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1978867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
        <p:cNvGrpSpPr/>
        <p:nvPr/>
      </p:nvGrpSpPr>
      <p:grpSpPr>
        <a:xfrm>
          <a:off x="0" y="0"/>
          <a:ext cx="0" cy="0"/>
          <a:chOff x="0" y="0"/>
          <a:chExt cx="0" cy="0"/>
        </a:xfrm>
      </p:grpSpPr>
      <p:pic>
        <p:nvPicPr>
          <p:cNvPr id="11" name="Google Shape;11;p62"/>
          <p:cNvPicPr preferRelativeResize="0"/>
          <p:nvPr/>
        </p:nvPicPr>
        <p:blipFill rotWithShape="1">
          <a:blip r:embed="rId2">
            <a:alphaModFix/>
          </a:blip>
          <a:srcRect/>
          <a:stretch/>
        </p:blipFill>
        <p:spPr>
          <a:xfrm>
            <a:off x="24" y="0"/>
            <a:ext cx="9143952" cy="5143473"/>
          </a:xfrm>
          <a:prstGeom prst="rect">
            <a:avLst/>
          </a:prstGeom>
          <a:noFill/>
          <a:ln>
            <a:noFill/>
          </a:ln>
        </p:spPr>
      </p:pic>
      <p:sp>
        <p:nvSpPr>
          <p:cNvPr id="12" name="Google Shape;12;p62"/>
          <p:cNvSpPr txBox="1">
            <a:spLocks noGrp="1"/>
          </p:cNvSpPr>
          <p:nvPr>
            <p:ph type="title"/>
          </p:nvPr>
        </p:nvSpPr>
        <p:spPr>
          <a:xfrm>
            <a:off x="3410400" y="2256905"/>
            <a:ext cx="5733600" cy="1529542"/>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pic>
        <p:nvPicPr>
          <p:cNvPr id="1026" name="Picture 2" descr="Image result for volunteers of america logo">
            <a:extLst>
              <a:ext uri="{FF2B5EF4-FFF2-40B4-BE49-F238E27FC236}">
                <a16:creationId xmlns:a16="http://schemas.microsoft.com/office/drawing/2014/main" id="{331F0A7F-1A29-4E20-B64F-7FCD4A9E268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24967" y="4432852"/>
            <a:ext cx="1311326" cy="54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306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pic>
        <p:nvPicPr>
          <p:cNvPr id="18" name="Google Shape;18;p6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3600" b="0" i="0" u="none" strike="noStrike" cap="all" baseline="0">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0" name="Google Shape;20;p64"/>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228600" marR="0" lvl="0" indent="-228600" algn="l" rtl="0">
              <a:lnSpc>
                <a:spcPct val="100000"/>
              </a:lnSpc>
              <a:spcBef>
                <a:spcPts val="600"/>
              </a:spcBef>
              <a:spcAft>
                <a:spcPts val="0"/>
              </a:spcAft>
              <a:buClr>
                <a:srgbClr val="434343"/>
              </a:buClr>
              <a:buSzPts val="1800"/>
              <a:buFont typeface="Arial"/>
              <a:buChar char="•"/>
              <a:defRPr sz="20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1" name="Google Shape;21;p6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extLst>
      <p:ext uri="{BB962C8B-B14F-4D97-AF65-F5344CB8AC3E}">
        <p14:creationId xmlns:p14="http://schemas.microsoft.com/office/powerpoint/2010/main" val="645909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22"/>
        <p:cNvGrpSpPr/>
        <p:nvPr/>
      </p:nvGrpSpPr>
      <p:grpSpPr>
        <a:xfrm>
          <a:off x="0" y="0"/>
          <a:ext cx="0" cy="0"/>
          <a:chOff x="0" y="0"/>
          <a:chExt cx="0" cy="0"/>
        </a:xfrm>
      </p:grpSpPr>
      <p:pic>
        <p:nvPicPr>
          <p:cNvPr id="23" name="Google Shape;23;p6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 name="Google Shape;24;p65"/>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3600" b="1"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5" name="Google Shape;25;p65"/>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3281096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6"/>
        <p:cNvGrpSpPr/>
        <p:nvPr/>
      </p:nvGrpSpPr>
      <p:grpSpPr>
        <a:xfrm>
          <a:off x="0" y="0"/>
          <a:ext cx="0" cy="0"/>
          <a:chOff x="0" y="0"/>
          <a:chExt cx="0" cy="0"/>
        </a:xfrm>
      </p:grpSpPr>
      <p:pic>
        <p:nvPicPr>
          <p:cNvPr id="27" name="Google Shape;27;p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8" name="Google Shape;28;p66"/>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228600" marR="0" lvl="0" indent="-228600" algn="l" rtl="0">
              <a:lnSpc>
                <a:spcPct val="100000"/>
              </a:lnSpc>
              <a:spcBef>
                <a:spcPts val="600"/>
              </a:spcBef>
              <a:spcAft>
                <a:spcPts val="0"/>
              </a:spcAft>
              <a:buClr>
                <a:srgbClr val="434343"/>
              </a:buClr>
              <a:buSzPct val="100000"/>
              <a:buFont typeface="Arial"/>
              <a:buChar char="•"/>
              <a:defRPr sz="20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9" name="Google Shape;29;p66"/>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66"/>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3600" b="1" i="0" u="none" strike="noStrike" cap="none">
                <a:solidFill>
                  <a:srgbClr val="43434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848951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 Picture v2">
  <p:cSld name="Section Title + Picture v2">
    <p:spTree>
      <p:nvGrpSpPr>
        <p:cNvPr id="1" name="Shape 31"/>
        <p:cNvGrpSpPr/>
        <p:nvPr/>
      </p:nvGrpSpPr>
      <p:grpSpPr>
        <a:xfrm>
          <a:off x="0" y="0"/>
          <a:ext cx="0" cy="0"/>
          <a:chOff x="0" y="0"/>
          <a:chExt cx="0" cy="0"/>
        </a:xfrm>
      </p:grpSpPr>
      <p:pic>
        <p:nvPicPr>
          <p:cNvPr id="32" name="Google Shape;32;p6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3" name="Google Shape;33;p67"/>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34" name="Google Shape;34;p6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931099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 Picture v3">
  <p:cSld name="Section Title + Picture v3">
    <p:spTree>
      <p:nvGrpSpPr>
        <p:cNvPr id="1" name="Shape 35"/>
        <p:cNvGrpSpPr/>
        <p:nvPr/>
      </p:nvGrpSpPr>
      <p:grpSpPr>
        <a:xfrm>
          <a:off x="0" y="0"/>
          <a:ext cx="0" cy="0"/>
          <a:chOff x="0" y="0"/>
          <a:chExt cx="0" cy="0"/>
        </a:xfrm>
      </p:grpSpPr>
      <p:pic>
        <p:nvPicPr>
          <p:cNvPr id="36" name="Google Shape;36;p6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7" name="Google Shape;37;p6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38" name="Google Shape;38;p6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187989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 Picture v4">
  <p:cSld name="Section Title + Picture v4">
    <p:spTree>
      <p:nvGrpSpPr>
        <p:cNvPr id="1" name="Shape 39"/>
        <p:cNvGrpSpPr/>
        <p:nvPr/>
      </p:nvGrpSpPr>
      <p:grpSpPr>
        <a:xfrm>
          <a:off x="0" y="0"/>
          <a:ext cx="0" cy="0"/>
          <a:chOff x="0" y="0"/>
          <a:chExt cx="0" cy="0"/>
        </a:xfrm>
      </p:grpSpPr>
      <p:pic>
        <p:nvPicPr>
          <p:cNvPr id="40" name="Google Shape;40;p6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1" name="Google Shape;41;p69"/>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42" name="Google Shape;42;p6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1359668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 Picture v5">
  <p:cSld name="Section Title + Picture v5">
    <p:spTree>
      <p:nvGrpSpPr>
        <p:cNvPr id="1" name="Shape 43"/>
        <p:cNvGrpSpPr/>
        <p:nvPr/>
      </p:nvGrpSpPr>
      <p:grpSpPr>
        <a:xfrm>
          <a:off x="0" y="0"/>
          <a:ext cx="0" cy="0"/>
          <a:chOff x="0" y="0"/>
          <a:chExt cx="0" cy="0"/>
        </a:xfrm>
      </p:grpSpPr>
      <p:pic>
        <p:nvPicPr>
          <p:cNvPr id="44" name="Google Shape;44;p7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5" name="Google Shape;45;p7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46" name="Google Shape;46;p70"/>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92694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pic>
        <p:nvPicPr>
          <p:cNvPr id="14" name="Shape 14"/>
          <p:cNvPicPr preferRelativeResize="0"/>
          <p:nvPr/>
        </p:nvPicPr>
        <p:blipFill>
          <a:blip r:embed="rId2"/>
          <a:stretch>
            <a:fillRect/>
          </a:stretch>
        </p:blipFill>
        <p:spPr>
          <a:xfrm>
            <a:off x="0" y="0"/>
            <a:ext cx="9144000" cy="5143500"/>
          </a:xfrm>
          <a:prstGeom prst="rect">
            <a:avLst/>
          </a:prstGeom>
          <a:noFill/>
          <a:ln>
            <a:noFill/>
          </a:ln>
        </p:spPr>
      </p:pic>
      <p:sp>
        <p:nvSpPr>
          <p:cNvPr id="15" name="Shape 15"/>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Shape 16"/>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7" name="Shape 1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dirty="0">
              <a:solidFill>
                <a:srgbClr val="434343"/>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 Picture v6">
  <p:cSld name="Section Title + Picture v6">
    <p:spTree>
      <p:nvGrpSpPr>
        <p:cNvPr id="1" name="Shape 47"/>
        <p:cNvGrpSpPr/>
        <p:nvPr/>
      </p:nvGrpSpPr>
      <p:grpSpPr>
        <a:xfrm>
          <a:off x="0" y="0"/>
          <a:ext cx="0" cy="0"/>
          <a:chOff x="0" y="0"/>
          <a:chExt cx="0" cy="0"/>
        </a:xfrm>
      </p:grpSpPr>
      <p:pic>
        <p:nvPicPr>
          <p:cNvPr id="48" name="Google Shape;48;p7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9" name="Google Shape;49;p71"/>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0" name="Google Shape;50;p7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171706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 Picture v7">
  <p:cSld name="Section Title + Picture v7">
    <p:spTree>
      <p:nvGrpSpPr>
        <p:cNvPr id="1" name="Shape 51"/>
        <p:cNvGrpSpPr/>
        <p:nvPr/>
      </p:nvGrpSpPr>
      <p:grpSpPr>
        <a:xfrm>
          <a:off x="0" y="0"/>
          <a:ext cx="0" cy="0"/>
          <a:chOff x="0" y="0"/>
          <a:chExt cx="0" cy="0"/>
        </a:xfrm>
      </p:grpSpPr>
      <p:pic>
        <p:nvPicPr>
          <p:cNvPr id="52" name="Google Shape;52;p7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3" name="Google Shape;53;p72"/>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4" name="Google Shape;54;p72"/>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59277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 Picture v8">
  <p:cSld name="Section Title + Picture v8">
    <p:spTree>
      <p:nvGrpSpPr>
        <p:cNvPr id="1" name="Shape 55"/>
        <p:cNvGrpSpPr/>
        <p:nvPr/>
      </p:nvGrpSpPr>
      <p:grpSpPr>
        <a:xfrm>
          <a:off x="0" y="0"/>
          <a:ext cx="0" cy="0"/>
          <a:chOff x="0" y="0"/>
          <a:chExt cx="0" cy="0"/>
        </a:xfrm>
      </p:grpSpPr>
      <p:pic>
        <p:nvPicPr>
          <p:cNvPr id="56" name="Google Shape;56;p7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7" name="Google Shape;57;p73"/>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8" name="Google Shape;58;p7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4104396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4"/>
        <p:cNvGrpSpPr/>
        <p:nvPr/>
      </p:nvGrpSpPr>
      <p:grpSpPr>
        <a:xfrm>
          <a:off x="0" y="0"/>
          <a:ext cx="0" cy="0"/>
          <a:chOff x="0" y="0"/>
          <a:chExt cx="0" cy="0"/>
        </a:xfrm>
      </p:grpSpPr>
      <p:pic>
        <p:nvPicPr>
          <p:cNvPr id="35" name="Google Shape;35;p84"/>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36" name="Google Shape;36;p84"/>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84"/>
          <p:cNvSpPr txBox="1">
            <a:spLocks noGrp="1"/>
          </p:cNvSpPr>
          <p:nvPr>
            <p:ph type="body" idx="1"/>
          </p:nvPr>
        </p:nvSpPr>
        <p:spPr>
          <a:xfrm>
            <a:off x="152400" y="1143000"/>
            <a:ext cx="8839200" cy="354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38" name="Google Shape;38;p8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t>‹#›</a:t>
            </a:fld>
            <a:endParaRPr sz="1100" b="0" i="0" u="none" strike="noStrike" cap="none">
              <a:solidFill>
                <a:srgbClr val="434343"/>
              </a:solidFill>
              <a:latin typeface="Calibri"/>
              <a:ea typeface="Calibri"/>
              <a:cs typeface="Calibri"/>
              <a:sym typeface="Calibri"/>
            </a:endParaRPr>
          </a:p>
        </p:txBody>
      </p:sp>
    </p:spTree>
    <p:extLst>
      <p:ext uri="{BB962C8B-B14F-4D97-AF65-F5344CB8AC3E}">
        <p14:creationId xmlns:p14="http://schemas.microsoft.com/office/powerpoint/2010/main" val="898282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9"/>
        <p:cNvGrpSpPr/>
        <p:nvPr/>
      </p:nvGrpSpPr>
      <p:grpSpPr>
        <a:xfrm>
          <a:off x="0" y="0"/>
          <a:ext cx="0" cy="0"/>
          <a:chOff x="0" y="0"/>
          <a:chExt cx="0" cy="0"/>
        </a:xfrm>
      </p:grpSpPr>
      <p:sp>
        <p:nvSpPr>
          <p:cNvPr id="40" name="Google Shape;40;p14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1" name="Google Shape;41;p14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2" name="Google Shape;42;p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02352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14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5" name="Google Shape;45;p1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0647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6"/>
        <p:cNvGrpSpPr/>
        <p:nvPr/>
      </p:nvGrpSpPr>
      <p:grpSpPr>
        <a:xfrm>
          <a:off x="0" y="0"/>
          <a:ext cx="0" cy="0"/>
          <a:chOff x="0" y="0"/>
          <a:chExt cx="0" cy="0"/>
        </a:xfrm>
      </p:grpSpPr>
      <p:sp>
        <p:nvSpPr>
          <p:cNvPr id="47" name="Google Shape;47;p1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 name="Google Shape;48;p1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9" name="Google Shape;49;p1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9056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0"/>
        <p:cNvGrpSpPr/>
        <p:nvPr/>
      </p:nvGrpSpPr>
      <p:grpSpPr>
        <a:xfrm>
          <a:off x="0" y="0"/>
          <a:ext cx="0" cy="0"/>
          <a:chOff x="0" y="0"/>
          <a:chExt cx="0" cy="0"/>
        </a:xfrm>
      </p:grpSpPr>
      <p:sp>
        <p:nvSpPr>
          <p:cNvPr id="51" name="Google Shape;51;p1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 name="Google Shape;52;p14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3" name="Google Shape;53;p14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4" name="Google Shape;54;p1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0874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4431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sp>
        <p:nvSpPr>
          <p:cNvPr id="59" name="Google Shape;59;p14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0" name="Google Shape;60;p14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1" name="Google Shape;61;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127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 Picture v3">
  <p:cSld name="Content and Picture_1_1">
    <p:spTree>
      <p:nvGrpSpPr>
        <p:cNvPr id="1" name="Shape 26"/>
        <p:cNvGrpSpPr/>
        <p:nvPr/>
      </p:nvGrpSpPr>
      <p:grpSpPr>
        <a:xfrm>
          <a:off x="0" y="0"/>
          <a:ext cx="0" cy="0"/>
          <a:chOff x="0" y="0"/>
          <a:chExt cx="0" cy="0"/>
        </a:xfrm>
      </p:grpSpPr>
      <p:pic>
        <p:nvPicPr>
          <p:cNvPr id="27" name="Shape 27"/>
          <p:cNvPicPr preferRelativeResize="0"/>
          <p:nvPr/>
        </p:nvPicPr>
        <p:blipFill>
          <a:blip r:embed="rId2"/>
          <a:stretch>
            <a:fillRect/>
          </a:stretch>
        </p:blipFill>
        <p:spPr>
          <a:xfrm>
            <a:off x="0" y="0"/>
            <a:ext cx="9144000" cy="5143500"/>
          </a:xfrm>
          <a:prstGeom prst="rect">
            <a:avLst/>
          </a:prstGeom>
          <a:noFill/>
          <a:ln>
            <a:noFill/>
          </a:ln>
        </p:spPr>
      </p:pic>
      <p:sp>
        <p:nvSpPr>
          <p:cNvPr id="28" name="Shape 2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9" name="Shape 2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2"/>
        <p:cNvGrpSpPr/>
        <p:nvPr/>
      </p:nvGrpSpPr>
      <p:grpSpPr>
        <a:xfrm>
          <a:off x="0" y="0"/>
          <a:ext cx="0" cy="0"/>
          <a:chOff x="0" y="0"/>
          <a:chExt cx="0" cy="0"/>
        </a:xfrm>
      </p:grpSpPr>
      <p:sp>
        <p:nvSpPr>
          <p:cNvPr id="63" name="Google Shape;63;p14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4" name="Google Shape;64;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4033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14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4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8" name="Google Shape;68;p14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9" name="Google Shape;69;p14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0" name="Google Shape;70;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60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1"/>
        <p:cNvGrpSpPr/>
        <p:nvPr/>
      </p:nvGrpSpPr>
      <p:grpSpPr>
        <a:xfrm>
          <a:off x="0" y="0"/>
          <a:ext cx="0" cy="0"/>
          <a:chOff x="0" y="0"/>
          <a:chExt cx="0" cy="0"/>
        </a:xfrm>
      </p:grpSpPr>
      <p:sp>
        <p:nvSpPr>
          <p:cNvPr id="72" name="Google Shape;72;p15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73" name="Google Shape;73;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975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151"/>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76" name="Google Shape;76;p15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77" name="Google Shape;77;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6145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50456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80"/>
        <p:cNvGrpSpPr/>
        <p:nvPr/>
      </p:nvGrpSpPr>
      <p:grpSpPr>
        <a:xfrm>
          <a:off x="0" y="0"/>
          <a:ext cx="0" cy="0"/>
          <a:chOff x="0" y="0"/>
          <a:chExt cx="0" cy="0"/>
        </a:xfrm>
      </p:grpSpPr>
      <p:pic>
        <p:nvPicPr>
          <p:cNvPr id="81" name="Google Shape;81;p153"/>
          <p:cNvPicPr preferRelativeResize="0"/>
          <p:nvPr/>
        </p:nvPicPr>
        <p:blipFill rotWithShape="1">
          <a:blip r:embed="rId2">
            <a:alphaModFix/>
          </a:blip>
          <a:srcRect/>
          <a:stretch/>
        </p:blipFill>
        <p:spPr>
          <a:xfrm>
            <a:off x="24" y="0"/>
            <a:ext cx="9143950" cy="5143472"/>
          </a:xfrm>
          <a:prstGeom prst="rect">
            <a:avLst/>
          </a:prstGeom>
          <a:noFill/>
          <a:ln>
            <a:noFill/>
          </a:ln>
        </p:spPr>
      </p:pic>
      <p:sp>
        <p:nvSpPr>
          <p:cNvPr id="82" name="Google Shape;82;p153"/>
          <p:cNvSpPr txBox="1">
            <a:spLocks noGrp="1"/>
          </p:cNvSpPr>
          <p:nvPr>
            <p:ph type="title"/>
          </p:nvPr>
        </p:nvSpPr>
        <p:spPr>
          <a:xfrm>
            <a:off x="3410400" y="2256905"/>
            <a:ext cx="5733600" cy="15294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4637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 Picture v3">
  <p:cSld name="Section Title + Picture v3">
    <p:spTree>
      <p:nvGrpSpPr>
        <p:cNvPr id="1" name="Shape 83"/>
        <p:cNvGrpSpPr/>
        <p:nvPr/>
      </p:nvGrpSpPr>
      <p:grpSpPr>
        <a:xfrm>
          <a:off x="0" y="0"/>
          <a:ext cx="0" cy="0"/>
          <a:chOff x="0" y="0"/>
          <a:chExt cx="0" cy="0"/>
        </a:xfrm>
      </p:grpSpPr>
      <p:pic>
        <p:nvPicPr>
          <p:cNvPr id="84" name="Google Shape;84;p154"/>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85" name="Google Shape;85;p154"/>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p154"/>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445722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87"/>
        <p:cNvGrpSpPr/>
        <p:nvPr/>
      </p:nvGrpSpPr>
      <p:grpSpPr>
        <a:xfrm>
          <a:off x="0" y="0"/>
          <a:ext cx="0" cy="0"/>
          <a:chOff x="0" y="0"/>
          <a:chExt cx="0" cy="0"/>
        </a:xfrm>
      </p:grpSpPr>
      <p:pic>
        <p:nvPicPr>
          <p:cNvPr id="88" name="Google Shape;88;p155"/>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89" name="Google Shape;89;p155"/>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90" name="Google Shape;90;p155"/>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155"/>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15502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18"/>
        <p:cNvGrpSpPr/>
        <p:nvPr/>
      </p:nvGrpSpPr>
      <p:grpSpPr>
        <a:xfrm>
          <a:off x="0" y="0"/>
          <a:ext cx="0" cy="0"/>
          <a:chOff x="0" y="0"/>
          <a:chExt cx="0" cy="0"/>
        </a:xfrm>
      </p:grpSpPr>
      <p:pic>
        <p:nvPicPr>
          <p:cNvPr id="19" name="Shape 19"/>
          <p:cNvPicPr preferRelativeResize="0"/>
          <p:nvPr/>
        </p:nvPicPr>
        <p:blipFill>
          <a:blip r:embed="rId2"/>
          <a:stretch>
            <a:fillRect/>
          </a:stretch>
        </p:blipFill>
        <p:spPr>
          <a:xfrm>
            <a:off x="0" y="0"/>
            <a:ext cx="9144000" cy="5143500"/>
          </a:xfrm>
          <a:prstGeom prst="rect">
            <a:avLst/>
          </a:prstGeom>
          <a:noFill/>
          <a:ln>
            <a:noFill/>
          </a:ln>
        </p:spPr>
      </p:pic>
      <p:sp>
        <p:nvSpPr>
          <p:cNvPr id="20" name="Shape 2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2800">
                <a:solidFill>
                  <a:srgbClr val="434343"/>
                </a:solidFill>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1" name="Shape 2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475852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3"/>
        <p:cNvGrpSpPr/>
        <p:nvPr/>
      </p:nvGrpSpPr>
      <p:grpSpPr>
        <a:xfrm>
          <a:off x="0" y="0"/>
          <a:ext cx="0" cy="0"/>
          <a:chOff x="0" y="0"/>
          <a:chExt cx="0" cy="0"/>
        </a:xfrm>
      </p:grpSpPr>
      <p:pic>
        <p:nvPicPr>
          <p:cNvPr id="14" name="Google Shape;14;p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59"/>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5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413148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 Picture v4">
  <p:cSld name="Content and Picture_1_1_1">
    <p:spTree>
      <p:nvGrpSpPr>
        <p:cNvPr id="1" name="Shape 30"/>
        <p:cNvGrpSpPr/>
        <p:nvPr/>
      </p:nvGrpSpPr>
      <p:grpSpPr>
        <a:xfrm>
          <a:off x="0" y="0"/>
          <a:ext cx="0" cy="0"/>
          <a:chOff x="0" y="0"/>
          <a:chExt cx="0" cy="0"/>
        </a:xfrm>
      </p:grpSpPr>
      <p:pic>
        <p:nvPicPr>
          <p:cNvPr id="31" name="Shape 31"/>
          <p:cNvPicPr preferRelativeResize="0"/>
          <p:nvPr/>
        </p:nvPicPr>
        <p:blipFill>
          <a:blip r:embed="rId2"/>
          <a:stretch>
            <a:fillRect/>
          </a:stretch>
        </p:blipFill>
        <p:spPr>
          <a:xfrm>
            <a:off x="0" y="0"/>
            <a:ext cx="9144000" cy="5143500"/>
          </a:xfrm>
          <a:prstGeom prst="rect">
            <a:avLst/>
          </a:prstGeom>
          <a:noFill/>
          <a:ln>
            <a:noFill/>
          </a:ln>
        </p:spPr>
      </p:pic>
      <p:sp>
        <p:nvSpPr>
          <p:cNvPr id="32" name="Shape 32"/>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3" name="Shape 33"/>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 Picture v5">
  <p:cSld name="Content and Picture_1_1_1_1">
    <p:spTree>
      <p:nvGrpSpPr>
        <p:cNvPr id="1" name="Shape 34"/>
        <p:cNvGrpSpPr/>
        <p:nvPr/>
      </p:nvGrpSpPr>
      <p:grpSpPr>
        <a:xfrm>
          <a:off x="0" y="0"/>
          <a:ext cx="0" cy="0"/>
          <a:chOff x="0" y="0"/>
          <a:chExt cx="0" cy="0"/>
        </a:xfrm>
      </p:grpSpPr>
      <p:pic>
        <p:nvPicPr>
          <p:cNvPr id="35" name="Shape 35"/>
          <p:cNvPicPr preferRelativeResize="0"/>
          <p:nvPr/>
        </p:nvPicPr>
        <p:blipFill>
          <a:blip r:embed="rId2"/>
          <a:stretch>
            <a:fillRect/>
          </a:stretch>
        </p:blipFill>
        <p:spPr>
          <a:xfrm>
            <a:off x="0" y="0"/>
            <a:ext cx="9144000" cy="5143500"/>
          </a:xfrm>
          <a:prstGeom prst="rect">
            <a:avLst/>
          </a:prstGeom>
          <a:noFill/>
          <a:ln>
            <a:noFill/>
          </a:ln>
        </p:spPr>
      </p:pic>
      <p:sp>
        <p:nvSpPr>
          <p:cNvPr id="36" name="Shape 36"/>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7" name="Shape 37"/>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 Picture v6">
  <p:cSld name="Content and Picture_1_1_1_1_1">
    <p:spTree>
      <p:nvGrpSpPr>
        <p:cNvPr id="1" name="Shape 38"/>
        <p:cNvGrpSpPr/>
        <p:nvPr/>
      </p:nvGrpSpPr>
      <p:grpSpPr>
        <a:xfrm>
          <a:off x="0" y="0"/>
          <a:ext cx="0" cy="0"/>
          <a:chOff x="0" y="0"/>
          <a:chExt cx="0" cy="0"/>
        </a:xfrm>
      </p:grpSpPr>
      <p:pic>
        <p:nvPicPr>
          <p:cNvPr id="39" name="Shape 39"/>
          <p:cNvPicPr preferRelativeResize="0"/>
          <p:nvPr/>
        </p:nvPicPr>
        <p:blipFill>
          <a:blip r:embed="rId2"/>
          <a:stretch>
            <a:fillRect/>
          </a:stretch>
        </p:blipFill>
        <p:spPr>
          <a:xfrm>
            <a:off x="0" y="0"/>
            <a:ext cx="9144000" cy="5143500"/>
          </a:xfrm>
          <a:prstGeom prst="rect">
            <a:avLst/>
          </a:prstGeom>
          <a:noFill/>
          <a:ln>
            <a:noFill/>
          </a:ln>
        </p:spPr>
      </p:pic>
      <p:sp>
        <p:nvSpPr>
          <p:cNvPr id="40" name="Shape 40"/>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1" name="Shape 41"/>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 Picture v8">
  <p:cSld name="Content and Picture_1_1_1_1_1_1_1">
    <p:spTree>
      <p:nvGrpSpPr>
        <p:cNvPr id="1" name="Shape 46"/>
        <p:cNvGrpSpPr/>
        <p:nvPr/>
      </p:nvGrpSpPr>
      <p:grpSpPr>
        <a:xfrm>
          <a:off x="0" y="0"/>
          <a:ext cx="0" cy="0"/>
          <a:chOff x="0" y="0"/>
          <a:chExt cx="0" cy="0"/>
        </a:xfrm>
      </p:grpSpPr>
      <p:pic>
        <p:nvPicPr>
          <p:cNvPr id="47" name="Shape 47"/>
          <p:cNvPicPr preferRelativeResize="0"/>
          <p:nvPr/>
        </p:nvPicPr>
        <p:blipFill>
          <a:blip r:embed="rId2"/>
          <a:stretch>
            <a:fillRect/>
          </a:stretch>
        </p:blipFill>
        <p:spPr>
          <a:xfrm>
            <a:off x="0" y="0"/>
            <a:ext cx="9144000" cy="5143500"/>
          </a:xfrm>
          <a:prstGeom prst="rect">
            <a:avLst/>
          </a:prstGeom>
          <a:noFill/>
          <a:ln>
            <a:noFill/>
          </a:ln>
        </p:spPr>
      </p:pic>
      <p:sp>
        <p:nvSpPr>
          <p:cNvPr id="48" name="Shape 48"/>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
        <p:nvSpPr>
          <p:cNvPr id="49" name="Shape 49"/>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Call out box" userDrawn="1">
  <p:cSld name="Content and Call out box">
    <p:spTree>
      <p:nvGrpSpPr>
        <p:cNvPr id="1" name="Shape 50"/>
        <p:cNvGrpSpPr/>
        <p:nvPr/>
      </p:nvGrpSpPr>
      <p:grpSpPr>
        <a:xfrm>
          <a:off x="0" y="0"/>
          <a:ext cx="0" cy="0"/>
          <a:chOff x="0" y="0"/>
          <a:chExt cx="0" cy="0"/>
        </a:xfrm>
      </p:grpSpPr>
      <p:pic>
        <p:nvPicPr>
          <p:cNvPr id="51" name="Shape 51"/>
          <p:cNvPicPr preferRelativeResize="0"/>
          <p:nvPr/>
        </p:nvPicPr>
        <p:blipFill>
          <a:blip r:embed="rId2"/>
          <a:stretch>
            <a:fillRect/>
          </a:stretch>
        </p:blipFill>
        <p:spPr>
          <a:xfrm>
            <a:off x="0" y="0"/>
            <a:ext cx="9144000" cy="5143500"/>
          </a:xfrm>
          <a:prstGeom prst="rect">
            <a:avLst/>
          </a:prstGeom>
          <a:noFill/>
          <a:ln>
            <a:noFill/>
          </a:ln>
        </p:spPr>
      </p:pic>
      <p:sp>
        <p:nvSpPr>
          <p:cNvPr id="52" name="Shape 52"/>
          <p:cNvSpPr txBox="1">
            <a:spLocks noGrp="1"/>
          </p:cNvSpPr>
          <p:nvPr>
            <p:ph type="body" idx="1"/>
          </p:nvPr>
        </p:nvSpPr>
        <p:spPr>
          <a:xfrm>
            <a:off x="3958600" y="0"/>
            <a:ext cx="5185500" cy="48033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1100" b="0" i="0" u="none" strike="noStrike" cap="none">
                <a:solidFill>
                  <a:srgbClr val="434343"/>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
        <p:nvSpPr>
          <p:cNvPr id="6" name="Shape 48">
            <a:extLst>
              <a:ext uri="{FF2B5EF4-FFF2-40B4-BE49-F238E27FC236}">
                <a16:creationId xmlns:a16="http://schemas.microsoft.com/office/drawing/2014/main" id="{A9BF0A55-B94C-414C-9676-0D8AEAFA7EA6}"/>
              </a:ext>
            </a:extLst>
          </p:cNvPr>
          <p:cNvSpPr txBox="1">
            <a:spLocks noGrp="1"/>
          </p:cNvSpPr>
          <p:nvPr>
            <p:ph type="title"/>
          </p:nvPr>
        </p:nvSpPr>
        <p:spPr>
          <a:xfrm>
            <a:off x="209275" y="847875"/>
            <a:ext cx="3495300" cy="3469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2800">
                <a:solidFill>
                  <a:srgbClr val="434343"/>
                </a:solidFill>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55"/>
        <p:cNvGrpSpPr/>
        <p:nvPr/>
      </p:nvGrpSpPr>
      <p:grpSpPr>
        <a:xfrm>
          <a:off x="0" y="0"/>
          <a:ext cx="0" cy="0"/>
          <a:chOff x="0" y="0"/>
          <a:chExt cx="0" cy="0"/>
        </a:xfrm>
      </p:grpSpPr>
      <p:pic>
        <p:nvPicPr>
          <p:cNvPr id="56" name="Shape 56"/>
          <p:cNvPicPr preferRelativeResize="0"/>
          <p:nvPr/>
        </p:nvPicPr>
        <p:blipFill>
          <a:blip r:embed="rId2"/>
          <a:stretch>
            <a:fillRect/>
          </a:stretch>
        </p:blipFill>
        <p:spPr>
          <a:xfrm>
            <a:off x="0" y="0"/>
            <a:ext cx="9144000" cy="5143500"/>
          </a:xfrm>
          <a:prstGeom prst="rect">
            <a:avLst/>
          </a:prstGeom>
          <a:noFill/>
          <a:ln>
            <a:noFill/>
          </a:ln>
        </p:spPr>
      </p:pic>
      <p:sp>
        <p:nvSpPr>
          <p:cNvPr id="57" name="Shape 57"/>
          <p:cNvSpPr txBox="1">
            <a:spLocks noGrp="1"/>
          </p:cNvSpPr>
          <p:nvPr>
            <p:ph type="title"/>
          </p:nvPr>
        </p:nvSpPr>
        <p:spPr>
          <a:xfrm>
            <a:off x="0" y="304200"/>
            <a:ext cx="9144000" cy="4545000"/>
          </a:xfrm>
          <a:prstGeom prst="rect">
            <a:avLst/>
          </a:prstGeom>
          <a:noFill/>
          <a:ln>
            <a:noFill/>
          </a:ln>
        </p:spPr>
        <p:txBody>
          <a:bodyPr spcFirstLastPara="1" wrap="square" lIns="91425" tIns="91425" rIns="91425" bIns="91425" anchor="ctr" anchorCtr="0"/>
          <a:lstStyle>
            <a:lvl1pPr marL="0" marR="0" lvl="0" indent="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8" name="Shape 58"/>
          <p:cNvSpPr txBox="1"/>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t>‹#›</a:t>
            </a:fld>
            <a:endParaRPr sz="1100" b="0" i="0" u="none" strike="noStrike" cap="none" dirty="0">
              <a:solidFill>
                <a:srgbClr val="CCCCCC"/>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7" r:id="rId7"/>
    <p:sldLayoutId id="2147483658" r:id="rId8"/>
    <p:sldLayoutId id="2147483659" r:id="rId9"/>
    <p:sldLayoutId id="214748366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61267310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sp>
        <p:nvSpPr>
          <p:cNvPr id="27" name="Google Shape;27;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8" name="Google Shape;28;p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9" name="Google Shape;29;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5474644"/>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410400" y="1631875"/>
            <a:ext cx="5733600" cy="20322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4000" b="1" dirty="0"/>
              <a:t/>
            </a:r>
            <a:br>
              <a:rPr lang="en-US" sz="4000" b="1" dirty="0"/>
            </a:br>
            <a:r>
              <a:rPr lang="en-US" b="1" dirty="0"/>
              <a:t>The Art and Science </a:t>
            </a:r>
            <a:br>
              <a:rPr lang="en-US" b="1" dirty="0"/>
            </a:br>
            <a:r>
              <a:rPr lang="en-US" b="1" dirty="0"/>
              <a:t>of Accommodations </a:t>
            </a:r>
            <a:endParaRPr sz="4000" b="1" dirty="0"/>
          </a:p>
        </p:txBody>
      </p:sp>
      <p:sp>
        <p:nvSpPr>
          <p:cNvPr id="4" name="TextBox 3">
            <a:extLst>
              <a:ext uri="{FF2B5EF4-FFF2-40B4-BE49-F238E27FC236}">
                <a16:creationId xmlns:a16="http://schemas.microsoft.com/office/drawing/2014/main" id="{3D01F16C-996F-458A-AB41-50C22DDCD963}"/>
              </a:ext>
            </a:extLst>
          </p:cNvPr>
          <p:cNvSpPr txBox="1"/>
          <p:nvPr/>
        </p:nvSpPr>
        <p:spPr>
          <a:xfrm>
            <a:off x="5540643" y="4488287"/>
            <a:ext cx="1716603" cy="523220"/>
          </a:xfrm>
          <a:prstGeom prst="rect">
            <a:avLst/>
          </a:prstGeom>
          <a:noFill/>
        </p:spPr>
        <p:txBody>
          <a:bodyPr wrap="square" rtlCol="0">
            <a:spAutoFit/>
          </a:bodyPr>
          <a:lstStyle/>
          <a:p>
            <a:pPr algn="ctr" defTabSz="457200">
              <a:buClrTx/>
              <a:buFontTx/>
              <a:buNone/>
            </a:pPr>
            <a:r>
              <a:rPr lang="en-US" b="1" kern="1200" dirty="0">
                <a:solidFill>
                  <a:prstClr val="black"/>
                </a:solidFill>
                <a:latin typeface="Calibri" panose="020F0502020204030204"/>
                <a:ea typeface="+mn-ea"/>
                <a:cs typeface="+mn-cs"/>
              </a:rPr>
              <a:t>Created by </a:t>
            </a:r>
          </a:p>
          <a:p>
            <a:pPr algn="ctr" defTabSz="457200">
              <a:buClrTx/>
              <a:buFontTx/>
              <a:buNone/>
            </a:pPr>
            <a:r>
              <a:rPr lang="en-US" b="1" kern="1200" dirty="0">
                <a:solidFill>
                  <a:prstClr val="black"/>
                </a:solidFill>
                <a:latin typeface="Calibri" panose="020F0502020204030204"/>
                <a:ea typeface="+mn-ea"/>
                <a:cs typeface="+mn-cs"/>
              </a:rPr>
              <a:t>Kreative Spaces, LLC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lvl="0"/>
            <a:r>
              <a:rPr lang="en-US" dirty="0"/>
              <a:t>LEARNING STYLES</a:t>
            </a:r>
            <a:endParaRPr dirty="0"/>
          </a:p>
        </p:txBody>
      </p:sp>
      <p:graphicFrame>
        <p:nvGraphicFramePr>
          <p:cNvPr id="2" name="Table 1"/>
          <p:cNvGraphicFramePr>
            <a:graphicFrameLocks noGrp="1" noChangeAspect="1"/>
          </p:cNvGraphicFramePr>
          <p:nvPr>
            <p:extLst>
              <p:ext uri="{D42A27DB-BD31-4B8C-83A1-F6EECF244321}">
                <p14:modId xmlns:p14="http://schemas.microsoft.com/office/powerpoint/2010/main" val="2460582509"/>
              </p:ext>
            </p:extLst>
          </p:nvPr>
        </p:nvGraphicFramePr>
        <p:xfrm>
          <a:off x="534691" y="1292970"/>
          <a:ext cx="8074617" cy="1497929"/>
        </p:xfrm>
        <a:graphic>
          <a:graphicData uri="http://schemas.openxmlformats.org/drawingml/2006/table">
            <a:tbl>
              <a:tblPr firstRow="1" bandRow="1">
                <a:tableStyleId>{00A15C55-8517-42AA-B614-E9B94910E393}</a:tableStyleId>
              </a:tblPr>
              <a:tblGrid>
                <a:gridCol w="2691539">
                  <a:extLst>
                    <a:ext uri="{9D8B030D-6E8A-4147-A177-3AD203B41FA5}">
                      <a16:colId xmlns:a16="http://schemas.microsoft.com/office/drawing/2014/main" val="20000"/>
                    </a:ext>
                  </a:extLst>
                </a:gridCol>
                <a:gridCol w="2691539">
                  <a:extLst>
                    <a:ext uri="{9D8B030D-6E8A-4147-A177-3AD203B41FA5}">
                      <a16:colId xmlns:a16="http://schemas.microsoft.com/office/drawing/2014/main" val="20001"/>
                    </a:ext>
                  </a:extLst>
                </a:gridCol>
                <a:gridCol w="2691539">
                  <a:extLst>
                    <a:ext uri="{9D8B030D-6E8A-4147-A177-3AD203B41FA5}">
                      <a16:colId xmlns:a16="http://schemas.microsoft.com/office/drawing/2014/main" val="20002"/>
                    </a:ext>
                  </a:extLst>
                </a:gridCol>
              </a:tblGrid>
              <a:tr h="367230">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Predominant Styles</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1101689">
                <a:tc>
                  <a:txBody>
                    <a:bodyPr/>
                    <a:lstStyle/>
                    <a:p>
                      <a:pPr algn="ctr"/>
                      <a:r>
                        <a:rPr lang="en-US" sz="2000" b="1" dirty="0">
                          <a:latin typeface="Calibri" panose="020F0502020204030204" pitchFamily="34" charset="0"/>
                          <a:cs typeface="Calibri" panose="020F0502020204030204" pitchFamily="34" charset="0"/>
                        </a:rPr>
                        <a:t>Visual</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Calibri" panose="020F0502020204030204" pitchFamily="34" charset="0"/>
                          <a:cs typeface="Calibri" panose="020F0502020204030204" pitchFamily="34" charset="0"/>
                        </a:rPr>
                        <a:t>Auditory</a:t>
                      </a:r>
                    </a:p>
                  </a:txBody>
                  <a:tcPr anchor="ctr"/>
                </a:tc>
                <a:tc>
                  <a:txBody>
                    <a:bodyPr/>
                    <a:lstStyle/>
                    <a:p>
                      <a:pPr algn="ctr"/>
                      <a:r>
                        <a:rPr lang="en-US" sz="2000" b="1" dirty="0">
                          <a:latin typeface="Calibri" panose="020F0502020204030204" pitchFamily="34" charset="0"/>
                          <a:cs typeface="Calibri" panose="020F0502020204030204" pitchFamily="34" charset="0"/>
                        </a:rPr>
                        <a:t>Kinesthetic</a:t>
                      </a:r>
                    </a:p>
                  </a:txBody>
                  <a:tcPr anchor="ct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33D2FDCA-1BAA-482B-85BD-BBAA5CDC5EB8}"/>
              </a:ext>
            </a:extLst>
          </p:cNvPr>
          <p:cNvGraphicFramePr>
            <a:graphicFrameLocks noGrp="1" noChangeAspect="1"/>
          </p:cNvGraphicFramePr>
          <p:nvPr>
            <p:extLst>
              <p:ext uri="{D42A27DB-BD31-4B8C-83A1-F6EECF244321}">
                <p14:modId xmlns:p14="http://schemas.microsoft.com/office/powerpoint/2010/main" val="3351414568"/>
              </p:ext>
            </p:extLst>
          </p:nvPr>
        </p:nvGraphicFramePr>
        <p:xfrm>
          <a:off x="534690" y="3029377"/>
          <a:ext cx="8074617" cy="1497929"/>
        </p:xfrm>
        <a:graphic>
          <a:graphicData uri="http://schemas.openxmlformats.org/drawingml/2006/table">
            <a:tbl>
              <a:tblPr firstRow="1" bandRow="1">
                <a:tableStyleId>{00A15C55-8517-42AA-B614-E9B94910E393}</a:tableStyleId>
              </a:tblPr>
              <a:tblGrid>
                <a:gridCol w="2691539">
                  <a:extLst>
                    <a:ext uri="{9D8B030D-6E8A-4147-A177-3AD203B41FA5}">
                      <a16:colId xmlns:a16="http://schemas.microsoft.com/office/drawing/2014/main" val="20000"/>
                    </a:ext>
                  </a:extLst>
                </a:gridCol>
                <a:gridCol w="2691539">
                  <a:extLst>
                    <a:ext uri="{9D8B030D-6E8A-4147-A177-3AD203B41FA5}">
                      <a16:colId xmlns:a16="http://schemas.microsoft.com/office/drawing/2014/main" val="20001"/>
                    </a:ext>
                  </a:extLst>
                </a:gridCol>
                <a:gridCol w="2691539">
                  <a:extLst>
                    <a:ext uri="{9D8B030D-6E8A-4147-A177-3AD203B41FA5}">
                      <a16:colId xmlns:a16="http://schemas.microsoft.com/office/drawing/2014/main" val="20002"/>
                    </a:ext>
                  </a:extLst>
                </a:gridCol>
              </a:tblGrid>
              <a:tr h="367230">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Other Styles</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1101689">
                <a:tc>
                  <a:txBody>
                    <a:bodyPr/>
                    <a:lstStyle/>
                    <a:p>
                      <a:pPr algn="ctr"/>
                      <a:r>
                        <a:rPr lang="en-US" sz="2000" b="1" dirty="0">
                          <a:latin typeface="Calibri" panose="020F0502020204030204" pitchFamily="34" charset="0"/>
                          <a:cs typeface="Calibri" panose="020F0502020204030204" pitchFamily="34" charset="0"/>
                        </a:rPr>
                        <a:t>Verbal</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Calibri" panose="020F0502020204030204" pitchFamily="34" charset="0"/>
                          <a:cs typeface="Calibri" panose="020F0502020204030204" pitchFamily="34" charset="0"/>
                        </a:rPr>
                        <a:t>Logical or Mathematical</a:t>
                      </a:r>
                    </a:p>
                  </a:txBody>
                  <a:tcPr anchor="ctr"/>
                </a:tc>
                <a:tc>
                  <a:txBody>
                    <a:bodyPr/>
                    <a:lstStyle/>
                    <a:p>
                      <a:pPr algn="ctr"/>
                      <a:r>
                        <a:rPr lang="en-US" sz="2000" b="1" dirty="0">
                          <a:latin typeface="Calibri" panose="020F0502020204030204" pitchFamily="34" charset="0"/>
                          <a:cs typeface="Calibri" panose="020F0502020204030204" pitchFamily="34" charset="0"/>
                        </a:rPr>
                        <a:t>Social/Solitary</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68615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986CF8-D5DC-BF4A-BCF2-22A63D4A56D8}"/>
              </a:ext>
            </a:extLst>
          </p:cNvPr>
          <p:cNvSpPr>
            <a:spLocks noGrp="1"/>
          </p:cNvSpPr>
          <p:nvPr>
            <p:ph type="body" idx="1"/>
          </p:nvPr>
        </p:nvSpPr>
        <p:spPr>
          <a:xfrm>
            <a:off x="3958600" y="0"/>
            <a:ext cx="5185500" cy="5143500"/>
          </a:xfrm>
        </p:spPr>
        <p:txBody>
          <a:bodyPr/>
          <a:lstStyle/>
          <a:p>
            <a:pPr marL="228600" indent="0">
              <a:lnSpc>
                <a:spcPct val="100000"/>
              </a:lnSpc>
              <a:spcBef>
                <a:spcPts val="600"/>
              </a:spcBef>
              <a:buNone/>
            </a:pPr>
            <a:r>
              <a:rPr lang="en-US" sz="2000" dirty="0">
                <a:solidFill>
                  <a:srgbClr val="434343"/>
                </a:solidFill>
                <a:latin typeface="Calibri" panose="020F0502020204030204" pitchFamily="34" charset="0"/>
                <a:cs typeface="Calibri" panose="020F0502020204030204" pitchFamily="34" charset="0"/>
              </a:rPr>
              <a:t>Children with a visual style of learning will remember information best when presented with pictures or graphics. Visual learners will often recognize numbers and letters better than peers with another type of learning style.</a:t>
            </a:r>
          </a:p>
        </p:txBody>
      </p:sp>
      <p:sp>
        <p:nvSpPr>
          <p:cNvPr id="4" name="Title 3">
            <a:extLst>
              <a:ext uri="{FF2B5EF4-FFF2-40B4-BE49-F238E27FC236}">
                <a16:creationId xmlns:a16="http://schemas.microsoft.com/office/drawing/2014/main" id="{64524781-5EA0-4744-B43E-4457432F4FD8}"/>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Visual</a:t>
            </a:r>
          </a:p>
        </p:txBody>
      </p:sp>
      <p:pic>
        <p:nvPicPr>
          <p:cNvPr id="2" name="Picture 1">
            <a:extLst>
              <a:ext uri="{FF2B5EF4-FFF2-40B4-BE49-F238E27FC236}">
                <a16:creationId xmlns:a16="http://schemas.microsoft.com/office/drawing/2014/main" id="{35675550-9522-A34E-AECA-B75415514674}"/>
              </a:ext>
            </a:extLst>
          </p:cNvPr>
          <p:cNvPicPr>
            <a:picLocks noChangeAspect="1"/>
          </p:cNvPicPr>
          <p:nvPr/>
        </p:nvPicPr>
        <p:blipFill>
          <a:blip r:embed="rId3"/>
          <a:srcRect/>
          <a:stretch/>
        </p:blipFill>
        <p:spPr>
          <a:xfrm>
            <a:off x="4758882" y="2364120"/>
            <a:ext cx="3607501" cy="2405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024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986CF8-D5DC-BF4A-BCF2-22A63D4A56D8}"/>
              </a:ext>
            </a:extLst>
          </p:cNvPr>
          <p:cNvSpPr>
            <a:spLocks noGrp="1"/>
          </p:cNvSpPr>
          <p:nvPr>
            <p:ph type="body" idx="1"/>
          </p:nvPr>
        </p:nvSpPr>
        <p:spPr>
          <a:xfrm>
            <a:off x="3958600" y="0"/>
            <a:ext cx="5185500" cy="2128404"/>
          </a:xfrm>
        </p:spPr>
        <p:txBody>
          <a:bodyPr/>
          <a:lstStyle/>
          <a:p>
            <a:pPr marL="228600" indent="0">
              <a:lnSpc>
                <a:spcPct val="100000"/>
              </a:lnSpc>
              <a:spcBef>
                <a:spcPts val="600"/>
              </a:spcBef>
              <a:buNone/>
            </a:pPr>
            <a:r>
              <a:rPr lang="en-US" sz="2000" dirty="0">
                <a:solidFill>
                  <a:srgbClr val="434343"/>
                </a:solidFill>
                <a:latin typeface="Calibri" panose="020F0502020204030204" pitchFamily="34" charset="0"/>
                <a:cs typeface="Calibri" panose="020F0502020204030204" pitchFamily="34" charset="0"/>
              </a:rPr>
              <a:t>Auditory learners are best able to understand when they hear information. In early education, auditory learners are more likely to prefer telling and listening to stories or music as a way to understand information.</a:t>
            </a:r>
          </a:p>
          <a:p>
            <a:pPr marL="228600" indent="0">
              <a:lnSpc>
                <a:spcPct val="100000"/>
              </a:lnSpc>
              <a:spcBef>
                <a:spcPts val="600"/>
              </a:spcBef>
              <a:buNone/>
            </a:pPr>
            <a:endParaRPr lang="en-US" sz="2000" dirty="0">
              <a:solidFill>
                <a:srgbClr val="434343"/>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64524781-5EA0-4744-B43E-4457432F4FD8}"/>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Auditory</a:t>
            </a:r>
          </a:p>
        </p:txBody>
      </p:sp>
      <p:pic>
        <p:nvPicPr>
          <p:cNvPr id="2" name="Picture 1">
            <a:extLst>
              <a:ext uri="{FF2B5EF4-FFF2-40B4-BE49-F238E27FC236}">
                <a16:creationId xmlns:a16="http://schemas.microsoft.com/office/drawing/2014/main" id="{6319EDDD-401C-7242-A36A-8DA72CCCF990}"/>
              </a:ext>
            </a:extLst>
          </p:cNvPr>
          <p:cNvPicPr>
            <a:picLocks noChangeAspect="1"/>
          </p:cNvPicPr>
          <p:nvPr/>
        </p:nvPicPr>
        <p:blipFill>
          <a:blip r:embed="rId3"/>
          <a:srcRect/>
          <a:stretch/>
        </p:blipFill>
        <p:spPr>
          <a:xfrm>
            <a:off x="4624356" y="2128404"/>
            <a:ext cx="3853987"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368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986CF8-D5DC-BF4A-BCF2-22A63D4A56D8}"/>
              </a:ext>
            </a:extLst>
          </p:cNvPr>
          <p:cNvSpPr>
            <a:spLocks noGrp="1"/>
          </p:cNvSpPr>
          <p:nvPr>
            <p:ph type="body" idx="1"/>
          </p:nvPr>
        </p:nvSpPr>
        <p:spPr>
          <a:xfrm>
            <a:off x="3958600" y="0"/>
            <a:ext cx="5185500" cy="2216727"/>
          </a:xfrm>
        </p:spPr>
        <p:txBody>
          <a:bodyPr/>
          <a:lstStyle/>
          <a:p>
            <a:pPr marL="228600" indent="0">
              <a:lnSpc>
                <a:spcPct val="100000"/>
              </a:lnSpc>
              <a:spcBef>
                <a:spcPts val="600"/>
              </a:spcBef>
              <a:buNone/>
            </a:pPr>
            <a:r>
              <a:rPr lang="en-US" sz="2000" dirty="0">
                <a:solidFill>
                  <a:srgbClr val="434343"/>
                </a:solidFill>
                <a:latin typeface="Calibri" panose="020F0502020204030204" pitchFamily="34" charset="0"/>
                <a:cs typeface="Calibri" panose="020F0502020204030204" pitchFamily="34" charset="0"/>
              </a:rPr>
              <a:t>Children with a kinesthetic learning style learn best by manipulating objects and engaging in physical activities to learn the material.</a:t>
            </a:r>
          </a:p>
        </p:txBody>
      </p:sp>
      <p:sp>
        <p:nvSpPr>
          <p:cNvPr id="4" name="Title 3">
            <a:extLst>
              <a:ext uri="{FF2B5EF4-FFF2-40B4-BE49-F238E27FC236}">
                <a16:creationId xmlns:a16="http://schemas.microsoft.com/office/drawing/2014/main" id="{64524781-5EA0-4744-B43E-4457432F4FD8}"/>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Kinesthetic</a:t>
            </a:r>
          </a:p>
        </p:txBody>
      </p:sp>
      <p:pic>
        <p:nvPicPr>
          <p:cNvPr id="2" name="Picture 1">
            <a:extLst>
              <a:ext uri="{FF2B5EF4-FFF2-40B4-BE49-F238E27FC236}">
                <a16:creationId xmlns:a16="http://schemas.microsoft.com/office/drawing/2014/main" id="{BAEEE470-5473-0F4F-B881-0CFCA13A0F42}"/>
              </a:ext>
            </a:extLst>
          </p:cNvPr>
          <p:cNvPicPr>
            <a:picLocks noChangeAspect="1"/>
          </p:cNvPicPr>
          <p:nvPr/>
        </p:nvPicPr>
        <p:blipFill>
          <a:blip r:embed="rId3"/>
          <a:srcRect/>
          <a:stretch/>
        </p:blipFill>
        <p:spPr>
          <a:xfrm>
            <a:off x="4700916" y="2033152"/>
            <a:ext cx="3700866" cy="2469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6338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986CF8-D5DC-BF4A-BCF2-22A63D4A56D8}"/>
              </a:ext>
            </a:extLst>
          </p:cNvPr>
          <p:cNvSpPr>
            <a:spLocks noGrp="1"/>
          </p:cNvSpPr>
          <p:nvPr>
            <p:ph type="body" idx="1"/>
          </p:nvPr>
        </p:nvSpPr>
        <p:spPr>
          <a:xfrm>
            <a:off x="3958600" y="0"/>
            <a:ext cx="5185500" cy="3283527"/>
          </a:xfrm>
        </p:spPr>
        <p:txBody>
          <a:bodyPr/>
          <a:lstStyle/>
          <a:p>
            <a:pPr marL="228600" indent="0">
              <a:lnSpc>
                <a:spcPct val="100000"/>
              </a:lnSpc>
              <a:spcBef>
                <a:spcPts val="600"/>
              </a:spcBef>
              <a:buNone/>
            </a:pPr>
            <a:r>
              <a:rPr lang="en-US" sz="2000" dirty="0">
                <a:solidFill>
                  <a:srgbClr val="434343"/>
                </a:solidFill>
                <a:latin typeface="Calibri" panose="020F0502020204030204" pitchFamily="34" charset="0"/>
                <a:cs typeface="Calibri" panose="020F0502020204030204" pitchFamily="34" charset="0"/>
              </a:rPr>
              <a:t>In early childhood education, verbal learners and auditory learners have similarities because they learn best from stories. As children get a little older, verbal learners prefer learning through reading, writing, and listening to information. Auditory learners focus on music and sound but will not necessarily enjoy reading or writing.</a:t>
            </a:r>
          </a:p>
        </p:txBody>
      </p:sp>
      <p:sp>
        <p:nvSpPr>
          <p:cNvPr id="4" name="Title 3">
            <a:extLst>
              <a:ext uri="{FF2B5EF4-FFF2-40B4-BE49-F238E27FC236}">
                <a16:creationId xmlns:a16="http://schemas.microsoft.com/office/drawing/2014/main" id="{64524781-5EA0-4744-B43E-4457432F4FD8}"/>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Verbal</a:t>
            </a:r>
          </a:p>
        </p:txBody>
      </p:sp>
      <p:pic>
        <p:nvPicPr>
          <p:cNvPr id="7" name="Picture 6" descr="A group of people looking at a computer&#10;&#10;Description automatically generated">
            <a:extLst>
              <a:ext uri="{FF2B5EF4-FFF2-40B4-BE49-F238E27FC236}">
                <a16:creationId xmlns:a16="http://schemas.microsoft.com/office/drawing/2014/main" id="{640FEA46-4BD9-D149-A0CA-B449742008D5}"/>
              </a:ext>
            </a:extLst>
          </p:cNvPr>
          <p:cNvPicPr>
            <a:picLocks noChangeAspect="1"/>
          </p:cNvPicPr>
          <p:nvPr/>
        </p:nvPicPr>
        <p:blipFill>
          <a:blip r:embed="rId3"/>
          <a:stretch>
            <a:fillRect/>
          </a:stretch>
        </p:blipFill>
        <p:spPr>
          <a:xfrm>
            <a:off x="4896464" y="2766955"/>
            <a:ext cx="3167365" cy="2109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8198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986CF8-D5DC-BF4A-BCF2-22A63D4A56D8}"/>
              </a:ext>
            </a:extLst>
          </p:cNvPr>
          <p:cNvSpPr>
            <a:spLocks noGrp="1"/>
          </p:cNvSpPr>
          <p:nvPr>
            <p:ph type="body" idx="1"/>
          </p:nvPr>
        </p:nvSpPr>
        <p:spPr>
          <a:xfrm>
            <a:off x="3958600" y="0"/>
            <a:ext cx="5185500" cy="1809345"/>
          </a:xfrm>
        </p:spPr>
        <p:txBody>
          <a:bodyPr/>
          <a:lstStyle/>
          <a:p>
            <a:pPr marL="228600" indent="0">
              <a:lnSpc>
                <a:spcPct val="100000"/>
              </a:lnSpc>
              <a:spcBef>
                <a:spcPts val="600"/>
              </a:spcBef>
              <a:buNone/>
            </a:pPr>
            <a:r>
              <a:rPr lang="en-US" sz="2000" dirty="0">
                <a:solidFill>
                  <a:srgbClr val="434343"/>
                </a:solidFill>
                <a:latin typeface="Calibri" panose="020F0502020204030204" pitchFamily="34" charset="0"/>
                <a:cs typeface="Calibri" panose="020F0502020204030204" pitchFamily="34" charset="0"/>
              </a:rPr>
              <a:t>These children understand math and science better than other children and focus on finding a pattern. As a teacher, you could use reasoning to provide answers that help these types of children learn information.</a:t>
            </a:r>
          </a:p>
        </p:txBody>
      </p:sp>
      <p:sp>
        <p:nvSpPr>
          <p:cNvPr id="4" name="Title 3">
            <a:extLst>
              <a:ext uri="{FF2B5EF4-FFF2-40B4-BE49-F238E27FC236}">
                <a16:creationId xmlns:a16="http://schemas.microsoft.com/office/drawing/2014/main" id="{64524781-5EA0-4744-B43E-4457432F4FD8}"/>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Logical or Mathematical</a:t>
            </a:r>
          </a:p>
        </p:txBody>
      </p:sp>
      <p:pic>
        <p:nvPicPr>
          <p:cNvPr id="3" name="Picture 2" descr="A picture containing person, indoor, little, boy&#10;&#10;Description automatically generated">
            <a:extLst>
              <a:ext uri="{FF2B5EF4-FFF2-40B4-BE49-F238E27FC236}">
                <a16:creationId xmlns:a16="http://schemas.microsoft.com/office/drawing/2014/main" id="{3DDF3DE2-EBB5-3840-A78F-472EFCBFC3F2}"/>
              </a:ext>
            </a:extLst>
          </p:cNvPr>
          <p:cNvPicPr>
            <a:picLocks noChangeAspect="1"/>
          </p:cNvPicPr>
          <p:nvPr/>
        </p:nvPicPr>
        <p:blipFill>
          <a:blip r:embed="rId3"/>
          <a:stretch>
            <a:fillRect/>
          </a:stretch>
        </p:blipFill>
        <p:spPr>
          <a:xfrm>
            <a:off x="4727643" y="2070478"/>
            <a:ext cx="3794760" cy="2527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0763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986CF8-D5DC-BF4A-BCF2-22A63D4A56D8}"/>
              </a:ext>
            </a:extLst>
          </p:cNvPr>
          <p:cNvSpPr>
            <a:spLocks noGrp="1"/>
          </p:cNvSpPr>
          <p:nvPr>
            <p:ph type="body" idx="1"/>
          </p:nvPr>
        </p:nvSpPr>
        <p:spPr>
          <a:xfrm>
            <a:off x="3958600" y="0"/>
            <a:ext cx="5185500" cy="2821021"/>
          </a:xfrm>
        </p:spPr>
        <p:txBody>
          <a:bodyPr/>
          <a:lstStyle/>
          <a:p>
            <a:pPr marL="228600" indent="0">
              <a:lnSpc>
                <a:spcPct val="100000"/>
              </a:lnSpc>
              <a:spcBef>
                <a:spcPts val="600"/>
              </a:spcBef>
              <a:buNone/>
            </a:pPr>
            <a:r>
              <a:rPr lang="en-US" dirty="0">
                <a:solidFill>
                  <a:srgbClr val="434343"/>
                </a:solidFill>
                <a:latin typeface="Calibri" panose="020F0502020204030204" pitchFamily="34" charset="0"/>
                <a:cs typeface="Calibri" panose="020F0502020204030204" pitchFamily="34" charset="0"/>
              </a:rPr>
              <a:t>Some children learn better in group settings—something to keep in mind when arranging your classroom. On the flip side, others are solitary learners. They understand information best when allowed to work out the problems without others offering input. You’ll notice that these children prefer playing alone rather than spending time with peers.</a:t>
            </a:r>
          </a:p>
        </p:txBody>
      </p:sp>
      <p:sp>
        <p:nvSpPr>
          <p:cNvPr id="4" name="Title 3">
            <a:extLst>
              <a:ext uri="{FF2B5EF4-FFF2-40B4-BE49-F238E27FC236}">
                <a16:creationId xmlns:a16="http://schemas.microsoft.com/office/drawing/2014/main" id="{64524781-5EA0-4744-B43E-4457432F4FD8}"/>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Social/Solitary</a:t>
            </a:r>
          </a:p>
        </p:txBody>
      </p:sp>
      <p:pic>
        <p:nvPicPr>
          <p:cNvPr id="2" name="Picture 1">
            <a:extLst>
              <a:ext uri="{FF2B5EF4-FFF2-40B4-BE49-F238E27FC236}">
                <a16:creationId xmlns:a16="http://schemas.microsoft.com/office/drawing/2014/main" id="{D9586CC3-62EA-FD4D-9998-71582C8D8D41}"/>
              </a:ext>
            </a:extLst>
          </p:cNvPr>
          <p:cNvPicPr>
            <a:picLocks noChangeAspect="1"/>
          </p:cNvPicPr>
          <p:nvPr/>
        </p:nvPicPr>
        <p:blipFill>
          <a:blip r:embed="rId3"/>
          <a:srcRect/>
          <a:stretch/>
        </p:blipFill>
        <p:spPr>
          <a:xfrm>
            <a:off x="4767950" y="2480594"/>
            <a:ext cx="3563374" cy="2375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9113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13"/>
          <p:cNvSpPr txBox="1">
            <a:spLocks noGrp="1"/>
          </p:cNvSpPr>
          <p:nvPr>
            <p:ph type="title"/>
          </p:nvPr>
        </p:nvSpPr>
        <p:spPr>
          <a:xfrm>
            <a:off x="4" y="0"/>
            <a:ext cx="9144000" cy="1047600"/>
          </a:xfrm>
          <a:prstGeom prst="rect">
            <a:avLst/>
          </a:prstGeom>
          <a:noFill/>
          <a:ln>
            <a:noFill/>
          </a:ln>
        </p:spPr>
        <p:txBody>
          <a:bodyPr spcFirstLastPara="1" wrap="square" lIns="91425" tIns="91425" rIns="91425" bIns="91425" anchor="ctr" anchorCtr="0">
            <a:noAutofit/>
          </a:bodyPr>
          <a:lstStyle/>
          <a:p>
            <a:pPr lvl="0"/>
            <a:r>
              <a:rPr lang="en-US" dirty="0"/>
              <a:t>LEARNING STYLES – activity</a:t>
            </a:r>
            <a:endParaRPr dirty="0"/>
          </a:p>
        </p:txBody>
      </p:sp>
      <p:graphicFrame>
        <p:nvGraphicFramePr>
          <p:cNvPr id="2" name="Table 1"/>
          <p:cNvGraphicFramePr>
            <a:graphicFrameLocks noGrp="1" noChangeAspect="1"/>
          </p:cNvGraphicFramePr>
          <p:nvPr/>
        </p:nvGraphicFramePr>
        <p:xfrm>
          <a:off x="534691" y="1292970"/>
          <a:ext cx="8074617" cy="1497929"/>
        </p:xfrm>
        <a:graphic>
          <a:graphicData uri="http://schemas.openxmlformats.org/drawingml/2006/table">
            <a:tbl>
              <a:tblPr firstRow="1" bandRow="1">
                <a:tableStyleId>{00A15C55-8517-42AA-B614-E9B94910E393}</a:tableStyleId>
              </a:tblPr>
              <a:tblGrid>
                <a:gridCol w="2691539">
                  <a:extLst>
                    <a:ext uri="{9D8B030D-6E8A-4147-A177-3AD203B41FA5}">
                      <a16:colId xmlns:a16="http://schemas.microsoft.com/office/drawing/2014/main" val="20000"/>
                    </a:ext>
                  </a:extLst>
                </a:gridCol>
                <a:gridCol w="2691539">
                  <a:extLst>
                    <a:ext uri="{9D8B030D-6E8A-4147-A177-3AD203B41FA5}">
                      <a16:colId xmlns:a16="http://schemas.microsoft.com/office/drawing/2014/main" val="20001"/>
                    </a:ext>
                  </a:extLst>
                </a:gridCol>
                <a:gridCol w="2691539">
                  <a:extLst>
                    <a:ext uri="{9D8B030D-6E8A-4147-A177-3AD203B41FA5}">
                      <a16:colId xmlns:a16="http://schemas.microsoft.com/office/drawing/2014/main" val="20002"/>
                    </a:ext>
                  </a:extLst>
                </a:gridCol>
              </a:tblGrid>
              <a:tr h="367230">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Predominant Styles</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1101689">
                <a:tc>
                  <a:txBody>
                    <a:bodyPr/>
                    <a:lstStyle/>
                    <a:p>
                      <a:pPr algn="ctr"/>
                      <a:r>
                        <a:rPr lang="en-US" sz="2000" b="1" dirty="0">
                          <a:latin typeface="Calibri" panose="020F0502020204030204" pitchFamily="34" charset="0"/>
                          <a:cs typeface="Calibri" panose="020F0502020204030204" pitchFamily="34" charset="0"/>
                        </a:rPr>
                        <a:t>Visual</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Calibri" panose="020F0502020204030204" pitchFamily="34" charset="0"/>
                          <a:cs typeface="Calibri" panose="020F0502020204030204" pitchFamily="34" charset="0"/>
                        </a:rPr>
                        <a:t>Auditory</a:t>
                      </a:r>
                    </a:p>
                  </a:txBody>
                  <a:tcPr anchor="ctr"/>
                </a:tc>
                <a:tc>
                  <a:txBody>
                    <a:bodyPr/>
                    <a:lstStyle/>
                    <a:p>
                      <a:pPr algn="ctr"/>
                      <a:r>
                        <a:rPr lang="en-US" sz="2000" b="1" dirty="0">
                          <a:latin typeface="Calibri" panose="020F0502020204030204" pitchFamily="34" charset="0"/>
                          <a:cs typeface="Calibri" panose="020F0502020204030204" pitchFamily="34" charset="0"/>
                        </a:rPr>
                        <a:t>Kinesthetic</a:t>
                      </a:r>
                    </a:p>
                  </a:txBody>
                  <a:tcPr anchor="ct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33D2FDCA-1BAA-482B-85BD-BBAA5CDC5EB8}"/>
              </a:ext>
            </a:extLst>
          </p:cNvPr>
          <p:cNvGraphicFramePr>
            <a:graphicFrameLocks noGrp="1" noChangeAspect="1"/>
          </p:cNvGraphicFramePr>
          <p:nvPr/>
        </p:nvGraphicFramePr>
        <p:xfrm>
          <a:off x="534690" y="3029377"/>
          <a:ext cx="8074617" cy="1497929"/>
        </p:xfrm>
        <a:graphic>
          <a:graphicData uri="http://schemas.openxmlformats.org/drawingml/2006/table">
            <a:tbl>
              <a:tblPr firstRow="1" bandRow="1">
                <a:tableStyleId>{00A15C55-8517-42AA-B614-E9B94910E393}</a:tableStyleId>
              </a:tblPr>
              <a:tblGrid>
                <a:gridCol w="2691539">
                  <a:extLst>
                    <a:ext uri="{9D8B030D-6E8A-4147-A177-3AD203B41FA5}">
                      <a16:colId xmlns:a16="http://schemas.microsoft.com/office/drawing/2014/main" val="20000"/>
                    </a:ext>
                  </a:extLst>
                </a:gridCol>
                <a:gridCol w="2691539">
                  <a:extLst>
                    <a:ext uri="{9D8B030D-6E8A-4147-A177-3AD203B41FA5}">
                      <a16:colId xmlns:a16="http://schemas.microsoft.com/office/drawing/2014/main" val="20001"/>
                    </a:ext>
                  </a:extLst>
                </a:gridCol>
                <a:gridCol w="2691539">
                  <a:extLst>
                    <a:ext uri="{9D8B030D-6E8A-4147-A177-3AD203B41FA5}">
                      <a16:colId xmlns:a16="http://schemas.microsoft.com/office/drawing/2014/main" val="20002"/>
                    </a:ext>
                  </a:extLst>
                </a:gridCol>
              </a:tblGrid>
              <a:tr h="367230">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Calibri" panose="020F0502020204030204" pitchFamily="34" charset="0"/>
                          <a:cs typeface="Calibri" panose="020F0502020204030204" pitchFamily="34" charset="0"/>
                        </a:rPr>
                        <a:t>Other Styles</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1101689">
                <a:tc>
                  <a:txBody>
                    <a:bodyPr/>
                    <a:lstStyle/>
                    <a:p>
                      <a:pPr algn="ctr"/>
                      <a:r>
                        <a:rPr lang="en-US" sz="2000" b="1" dirty="0">
                          <a:latin typeface="Calibri" panose="020F0502020204030204" pitchFamily="34" charset="0"/>
                          <a:cs typeface="Calibri" panose="020F0502020204030204" pitchFamily="34" charset="0"/>
                        </a:rPr>
                        <a:t>Verbal</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Calibri" panose="020F0502020204030204" pitchFamily="34" charset="0"/>
                          <a:cs typeface="Calibri" panose="020F0502020204030204" pitchFamily="34" charset="0"/>
                        </a:rPr>
                        <a:t>Logical or Mathematical</a:t>
                      </a:r>
                    </a:p>
                  </a:txBody>
                  <a:tcPr anchor="ctr"/>
                </a:tc>
                <a:tc>
                  <a:txBody>
                    <a:bodyPr/>
                    <a:lstStyle/>
                    <a:p>
                      <a:pPr algn="ctr"/>
                      <a:r>
                        <a:rPr lang="en-US" sz="2000" b="1" dirty="0">
                          <a:latin typeface="Calibri" panose="020F0502020204030204" pitchFamily="34" charset="0"/>
                          <a:cs typeface="Calibri" panose="020F0502020204030204" pitchFamily="34" charset="0"/>
                        </a:rPr>
                        <a:t>Social/Solitary</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83595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A792-85B5-7A44-9A66-C0805ADB345D}"/>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Understanding Accommodations</a:t>
            </a:r>
          </a:p>
        </p:txBody>
      </p:sp>
    </p:spTree>
    <p:extLst>
      <p:ext uri="{BB962C8B-B14F-4D97-AF65-F5344CB8AC3E}">
        <p14:creationId xmlns:p14="http://schemas.microsoft.com/office/powerpoint/2010/main" val="3996321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986CF8-D5DC-BF4A-BCF2-22A63D4A56D8}"/>
              </a:ext>
            </a:extLst>
          </p:cNvPr>
          <p:cNvSpPr>
            <a:spLocks noGrp="1"/>
          </p:cNvSpPr>
          <p:nvPr>
            <p:ph type="body" idx="1"/>
          </p:nvPr>
        </p:nvSpPr>
        <p:spPr>
          <a:xfrm>
            <a:off x="3958600" y="0"/>
            <a:ext cx="5185500" cy="5143500"/>
          </a:xfrm>
        </p:spPr>
        <p:txBody>
          <a:bodyPr anchor="ctr"/>
          <a:lstStyle/>
          <a:p>
            <a:pPr marL="228600" indent="0">
              <a:lnSpc>
                <a:spcPct val="100000"/>
              </a:lnSpc>
              <a:spcBef>
                <a:spcPts val="600"/>
              </a:spcBef>
              <a:buNone/>
            </a:pPr>
            <a:r>
              <a:rPr lang="en-US" sz="2000" dirty="0">
                <a:solidFill>
                  <a:srgbClr val="434343"/>
                </a:solidFill>
                <a:latin typeface="Calibri" panose="020F0502020204030204" pitchFamily="34" charset="0"/>
                <a:cs typeface="Calibri" panose="020F0502020204030204" pitchFamily="34" charset="0"/>
              </a:rPr>
              <a:t>Accommodations are any adjustments to activities, lessons, routine, etc. for the benefit of a child.</a:t>
            </a:r>
            <a:endParaRPr lang="en-US" sz="2000" b="1" dirty="0">
              <a:solidFill>
                <a:srgbClr val="434343"/>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64524781-5EA0-4744-B43E-4457432F4FD8}"/>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What</a:t>
            </a:r>
          </a:p>
        </p:txBody>
      </p:sp>
    </p:spTree>
    <p:extLst>
      <p:ext uri="{BB962C8B-B14F-4D97-AF65-F5344CB8AC3E}">
        <p14:creationId xmlns:p14="http://schemas.microsoft.com/office/powerpoint/2010/main" val="610030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4230" y="306297"/>
            <a:ext cx="9135541" cy="4540796"/>
          </a:xfrm>
          <a:prstGeom prst="rect">
            <a:avLst/>
          </a:prstGeom>
          <a:noFill/>
          <a:ln>
            <a:noFill/>
          </a:ln>
        </p:spPr>
        <p:txBody>
          <a:bodyPr spcFirstLastPara="1" vert="horz" wrap="square" lIns="91340" tIns="91340" rIns="91340" bIns="91340" rtlCol="0" anchor="ctr" anchorCtr="0">
            <a:noAutofit/>
          </a:bodyPr>
          <a:lstStyle/>
          <a:p>
            <a:r>
              <a:rPr lang="en-US" sz="3597" b="1" dirty="0"/>
              <a:t>Welcome, Session &amp; Group Introductions</a:t>
            </a:r>
            <a:endParaRPr sz="3597"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986CF8-D5DC-BF4A-BCF2-22A63D4A56D8}"/>
              </a:ext>
            </a:extLst>
          </p:cNvPr>
          <p:cNvSpPr>
            <a:spLocks noGrp="1"/>
          </p:cNvSpPr>
          <p:nvPr>
            <p:ph type="body" idx="1"/>
          </p:nvPr>
        </p:nvSpPr>
        <p:spPr>
          <a:xfrm>
            <a:off x="3958600" y="0"/>
            <a:ext cx="5185500" cy="5143500"/>
          </a:xfrm>
        </p:spPr>
        <p:txBody>
          <a:bodyPr anchor="ctr"/>
          <a:lstStyle/>
          <a:p>
            <a:pPr marL="228600" indent="0">
              <a:lnSpc>
                <a:spcPct val="100000"/>
              </a:lnSpc>
              <a:spcBef>
                <a:spcPts val="600"/>
              </a:spcBef>
              <a:buNone/>
            </a:pPr>
            <a:r>
              <a:rPr lang="en-US" sz="2000" dirty="0">
                <a:solidFill>
                  <a:srgbClr val="434343"/>
                </a:solidFill>
                <a:latin typeface="Calibri" panose="020F0502020204030204" pitchFamily="34" charset="0"/>
                <a:cs typeface="Calibri" panose="020F0502020204030204" pitchFamily="34" charset="0"/>
              </a:rPr>
              <a:t>Whenever you see that a child is having difficulty, adjust the experience to make it less challenging or more challenging to create more learning opportunities and to be more inclusive.</a:t>
            </a:r>
            <a:endParaRPr lang="en-US" i="1" dirty="0">
              <a:solidFill>
                <a:srgbClr val="434343"/>
              </a:solidFill>
            </a:endParaRPr>
          </a:p>
        </p:txBody>
      </p:sp>
      <p:sp>
        <p:nvSpPr>
          <p:cNvPr id="4" name="Title 3">
            <a:extLst>
              <a:ext uri="{FF2B5EF4-FFF2-40B4-BE49-F238E27FC236}">
                <a16:creationId xmlns:a16="http://schemas.microsoft.com/office/drawing/2014/main" id="{64524781-5EA0-4744-B43E-4457432F4FD8}"/>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When</a:t>
            </a:r>
          </a:p>
        </p:txBody>
      </p:sp>
    </p:spTree>
    <p:extLst>
      <p:ext uri="{BB962C8B-B14F-4D97-AF65-F5344CB8AC3E}">
        <p14:creationId xmlns:p14="http://schemas.microsoft.com/office/powerpoint/2010/main" val="3701014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986CF8-D5DC-BF4A-BCF2-22A63D4A56D8}"/>
              </a:ext>
            </a:extLst>
          </p:cNvPr>
          <p:cNvSpPr>
            <a:spLocks noGrp="1"/>
          </p:cNvSpPr>
          <p:nvPr>
            <p:ph type="body" idx="1"/>
          </p:nvPr>
        </p:nvSpPr>
        <p:spPr>
          <a:xfrm>
            <a:off x="3958600" y="0"/>
            <a:ext cx="5185500" cy="5143500"/>
          </a:xfrm>
        </p:spPr>
        <p:txBody>
          <a:bodyPr anchor="ctr"/>
          <a:lstStyle/>
          <a:p>
            <a:pPr marL="228600" indent="0">
              <a:lnSpc>
                <a:spcPct val="100000"/>
              </a:lnSpc>
              <a:spcBef>
                <a:spcPts val="600"/>
              </a:spcBef>
              <a:buNone/>
            </a:pPr>
            <a:r>
              <a:rPr lang="en-US" sz="2000" dirty="0">
                <a:solidFill>
                  <a:srgbClr val="434343"/>
                </a:solidFill>
                <a:latin typeface="Calibri" panose="020F0502020204030204" pitchFamily="34" charset="0"/>
                <a:cs typeface="Calibri" panose="020F0502020204030204" pitchFamily="34" charset="0"/>
              </a:rPr>
              <a:t>There are a variety of ways to adjust and modify activities. Teachers need to be creative and use the tools and knowledge they have acquired to best help their children.</a:t>
            </a:r>
            <a:endParaRPr lang="en-US" sz="2000" b="1" dirty="0">
              <a:solidFill>
                <a:srgbClr val="434343"/>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64524781-5EA0-4744-B43E-4457432F4FD8}"/>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How</a:t>
            </a:r>
          </a:p>
        </p:txBody>
      </p:sp>
    </p:spTree>
    <p:extLst>
      <p:ext uri="{BB962C8B-B14F-4D97-AF65-F5344CB8AC3E}">
        <p14:creationId xmlns:p14="http://schemas.microsoft.com/office/powerpoint/2010/main" val="3541224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0B01-6285-47D6-AFAC-912BEAC135A6}"/>
              </a:ext>
            </a:extLst>
          </p:cNvPr>
          <p:cNvSpPr>
            <a:spLocks noGrp="1"/>
          </p:cNvSpPr>
          <p:nvPr>
            <p:ph type="title"/>
          </p:nvPr>
        </p:nvSpPr>
        <p:spPr/>
        <p:txBody>
          <a:bodyPr/>
          <a:lstStyle/>
          <a:p>
            <a:pPr algn="ctr"/>
            <a:r>
              <a:rPr lang="en-US" dirty="0"/>
              <a:t>HOW UNDERSTANDING INDIVIDUALISM AND ACCOMMODATIONS ENHANCE INTERACTIONS</a:t>
            </a:r>
          </a:p>
        </p:txBody>
      </p:sp>
      <p:sp>
        <p:nvSpPr>
          <p:cNvPr id="3" name="Text Placeholder 2">
            <a:extLst>
              <a:ext uri="{FF2B5EF4-FFF2-40B4-BE49-F238E27FC236}">
                <a16:creationId xmlns:a16="http://schemas.microsoft.com/office/drawing/2014/main" id="{6F2809D5-5E40-446B-965E-A8DABBA631EE}"/>
              </a:ext>
            </a:extLst>
          </p:cNvPr>
          <p:cNvSpPr>
            <a:spLocks noGrp="1"/>
          </p:cNvSpPr>
          <p:nvPr>
            <p:ph type="body" idx="1"/>
          </p:nvPr>
        </p:nvSpPr>
        <p:spPr/>
        <p:txBody>
          <a:bodyPr/>
          <a:lstStyle/>
          <a:p>
            <a:pPr marL="228600" lvl="0" indent="-228600">
              <a:lnSpc>
                <a:spcPct val="100000"/>
              </a:lnSpc>
              <a:spcBef>
                <a:spcPts val="600"/>
              </a:spcBef>
              <a:buClr>
                <a:srgbClr val="434343"/>
              </a:buClr>
              <a:buSzPct val="100000"/>
            </a:pPr>
            <a:r>
              <a:rPr lang="en-US" sz="2000" dirty="0">
                <a:solidFill>
                  <a:srgbClr val="434343"/>
                </a:solidFill>
              </a:rPr>
              <a:t>Relationships are the basis of any learning experience</a:t>
            </a:r>
          </a:p>
          <a:p>
            <a:pPr marL="228600" lvl="0" indent="-228600">
              <a:lnSpc>
                <a:spcPct val="100000"/>
              </a:lnSpc>
              <a:spcBef>
                <a:spcPts val="600"/>
              </a:spcBef>
              <a:buClr>
                <a:srgbClr val="434343"/>
              </a:buClr>
              <a:buSzPct val="100000"/>
            </a:pPr>
            <a:r>
              <a:rPr lang="en-US" sz="2000" dirty="0">
                <a:solidFill>
                  <a:srgbClr val="434343"/>
                </a:solidFill>
              </a:rPr>
              <a:t>Accommodations become a bridge to help children get from where they are to where you are trying to take them</a:t>
            </a:r>
          </a:p>
          <a:p>
            <a:pPr marL="114300" lvl="0" indent="0">
              <a:lnSpc>
                <a:spcPct val="100000"/>
              </a:lnSpc>
              <a:spcBef>
                <a:spcPts val="600"/>
              </a:spcBef>
              <a:buClr>
                <a:srgbClr val="212121"/>
              </a:buClr>
              <a:buSzPct val="100000"/>
              <a:buNone/>
            </a:pPr>
            <a:endParaRPr lang="en-US" dirty="0">
              <a:solidFill>
                <a:srgbClr val="434343"/>
              </a:solidFill>
            </a:endParaRPr>
          </a:p>
        </p:txBody>
      </p:sp>
    </p:spTree>
    <p:extLst>
      <p:ext uri="{BB962C8B-B14F-4D97-AF65-F5344CB8AC3E}">
        <p14:creationId xmlns:p14="http://schemas.microsoft.com/office/powerpoint/2010/main" val="3114308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18925"/>
            <a:ext cx="3109500" cy="310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600" b="1" dirty="0">
                <a:latin typeface="Calibri" panose="020F0502020204030204" pitchFamily="34" charset="0"/>
                <a:cs typeface="Calibri" panose="020F0502020204030204" pitchFamily="34" charset="0"/>
              </a:rPr>
              <a:t>Think, Pair, Share</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7" y="0"/>
            <a:ext cx="5200153" cy="52030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657B-952E-9547-BC8A-2D4896F20E1D}"/>
              </a:ext>
            </a:extLst>
          </p:cNvPr>
          <p:cNvSpPr>
            <a:spLocks noGrp="1"/>
          </p:cNvSpPr>
          <p:nvPr>
            <p:ph type="title"/>
          </p:nvPr>
        </p:nvSpPr>
        <p:spPr/>
        <p:txBody>
          <a:bodyPr/>
          <a:lstStyle/>
          <a:p>
            <a:r>
              <a:rPr lang="en-US" sz="3600" b="1" dirty="0">
                <a:latin typeface="Calibri" panose="020F0502020204030204" pitchFamily="34" charset="0"/>
                <a:cs typeface="Calibri" panose="020F0502020204030204" pitchFamily="34" charset="0"/>
              </a:rPr>
              <a:t>Benefits of Inclusion</a:t>
            </a:r>
            <a:endParaRPr lang="en-US" sz="3600" b="1" dirty="0"/>
          </a:p>
        </p:txBody>
      </p:sp>
    </p:spTree>
    <p:extLst>
      <p:ext uri="{BB962C8B-B14F-4D97-AF65-F5344CB8AC3E}">
        <p14:creationId xmlns:p14="http://schemas.microsoft.com/office/powerpoint/2010/main" val="3721240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EFE6-404B-4740-B0B7-F9AE39DD7DF5}"/>
              </a:ext>
            </a:extLst>
          </p:cNvPr>
          <p:cNvSpPr>
            <a:spLocks noGrp="1"/>
          </p:cNvSpPr>
          <p:nvPr>
            <p:ph type="title"/>
          </p:nvPr>
        </p:nvSpPr>
        <p:spPr/>
        <p:txBody>
          <a:bodyPr/>
          <a:lstStyle/>
          <a:p>
            <a:pPr algn="ctr"/>
            <a:r>
              <a:rPr lang="en-US" sz="3600" dirty="0"/>
              <a:t>INCLUSION </a:t>
            </a:r>
          </a:p>
        </p:txBody>
      </p:sp>
      <p:sp>
        <p:nvSpPr>
          <p:cNvPr id="3" name="Text Placeholder 2">
            <a:extLst>
              <a:ext uri="{FF2B5EF4-FFF2-40B4-BE49-F238E27FC236}">
                <a16:creationId xmlns:a16="http://schemas.microsoft.com/office/drawing/2014/main" id="{4B6F712E-7D71-4F4B-B902-41F2BA333178}"/>
              </a:ext>
            </a:extLst>
          </p:cNvPr>
          <p:cNvSpPr>
            <a:spLocks noGrp="1"/>
          </p:cNvSpPr>
          <p:nvPr>
            <p:ph type="body" idx="1"/>
          </p:nvPr>
        </p:nvSpPr>
        <p:spPr/>
        <p:txBody>
          <a:bodyPr/>
          <a:lstStyle/>
          <a:p>
            <a:pPr marL="114300" indent="0">
              <a:buNone/>
            </a:pPr>
            <a:r>
              <a:rPr lang="en-US" sz="2000" dirty="0">
                <a:solidFill>
                  <a:srgbClr val="434343"/>
                </a:solidFill>
              </a:rPr>
              <a:t>“Early childhood inclusion embodies the values, policies, and practices that support the right of every infant and young child and his or her family, regardless of ability, to participate in a broad range of activities and contexts as full members of families, communities, and society. The desired results of inclusive experiences for children with and without disabilities and their families include a sense of belonging and membership, positive social relationships and friendships, and development and learning to reach their full potential. The defining features of inclusion that can be used to identify high quality early childhood programs and services are access, participation, and supports.” </a:t>
            </a:r>
          </a:p>
          <a:p>
            <a:pPr marL="114300" indent="0" algn="r">
              <a:buNone/>
            </a:pPr>
            <a:endParaRPr lang="en-US" dirty="0">
              <a:solidFill>
                <a:srgbClr val="434343"/>
              </a:solidFill>
            </a:endParaRPr>
          </a:p>
          <a:p>
            <a:pPr marL="114300" indent="0" algn="r">
              <a:buNone/>
            </a:pPr>
            <a:r>
              <a:rPr lang="en-US" i="1" dirty="0">
                <a:solidFill>
                  <a:srgbClr val="434343"/>
                </a:solidFill>
              </a:rPr>
              <a:t>Definition according to Division of Early Childhood (DEC) and NAEYC </a:t>
            </a:r>
          </a:p>
        </p:txBody>
      </p:sp>
    </p:spTree>
    <p:extLst>
      <p:ext uri="{BB962C8B-B14F-4D97-AF65-F5344CB8AC3E}">
        <p14:creationId xmlns:p14="http://schemas.microsoft.com/office/powerpoint/2010/main" val="3787874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88D3-45E7-46D1-AEAF-AC18022BCE2F}"/>
              </a:ext>
            </a:extLst>
          </p:cNvPr>
          <p:cNvSpPr>
            <a:spLocks noGrp="1"/>
          </p:cNvSpPr>
          <p:nvPr>
            <p:ph type="title"/>
          </p:nvPr>
        </p:nvSpPr>
        <p:spPr/>
        <p:txBody>
          <a:bodyPr/>
          <a:lstStyle/>
          <a:p>
            <a:pPr algn="ctr"/>
            <a:r>
              <a:rPr lang="en-US" sz="3600" dirty="0"/>
              <a:t>BENEFITS OF INCLUSION</a:t>
            </a:r>
          </a:p>
        </p:txBody>
      </p:sp>
      <p:sp>
        <p:nvSpPr>
          <p:cNvPr id="3" name="Text Placeholder 2">
            <a:extLst>
              <a:ext uri="{FF2B5EF4-FFF2-40B4-BE49-F238E27FC236}">
                <a16:creationId xmlns:a16="http://schemas.microsoft.com/office/drawing/2014/main" id="{D6A0FDDE-CFA8-43F1-A3A6-233838260894}"/>
              </a:ext>
            </a:extLst>
          </p:cNvPr>
          <p:cNvSpPr>
            <a:spLocks noGrp="1"/>
          </p:cNvSpPr>
          <p:nvPr>
            <p:ph type="body" idx="1"/>
          </p:nvPr>
        </p:nvSpPr>
        <p:spPr>
          <a:xfrm>
            <a:off x="104937" y="1143000"/>
            <a:ext cx="4242212" cy="3543300"/>
          </a:xfrm>
        </p:spPr>
        <p:txBody>
          <a:bodyPr/>
          <a:lstStyle/>
          <a:p>
            <a:pPr marL="114300" indent="0" algn="ctr">
              <a:buNone/>
            </a:pPr>
            <a:r>
              <a:rPr lang="en-US" sz="2000" b="1" dirty="0">
                <a:solidFill>
                  <a:srgbClr val="434343"/>
                </a:solidFill>
              </a:rPr>
              <a:t>FOR CHILDREN WITH EXCEPTIONALITIES</a:t>
            </a:r>
          </a:p>
          <a:p>
            <a:pPr marL="114300" indent="0" algn="ctr">
              <a:buNone/>
            </a:pPr>
            <a:endParaRPr lang="en-US" sz="2000" b="1" dirty="0">
              <a:solidFill>
                <a:srgbClr val="434343"/>
              </a:solidFill>
            </a:endParaRPr>
          </a:p>
          <a:p>
            <a:pPr indent="-228600">
              <a:lnSpc>
                <a:spcPct val="100000"/>
              </a:lnSpc>
              <a:spcBef>
                <a:spcPts val="600"/>
              </a:spcBef>
              <a:buClr>
                <a:srgbClr val="434343"/>
              </a:buClr>
              <a:buSzPct val="100000"/>
            </a:pPr>
            <a:r>
              <a:rPr lang="en-US" dirty="0">
                <a:solidFill>
                  <a:srgbClr val="434343"/>
                </a:solidFill>
              </a:rPr>
              <a:t>Greater opportunities for interactions</a:t>
            </a:r>
          </a:p>
          <a:p>
            <a:pPr indent="-228600">
              <a:lnSpc>
                <a:spcPct val="100000"/>
              </a:lnSpc>
              <a:spcBef>
                <a:spcPts val="600"/>
              </a:spcBef>
              <a:buClr>
                <a:srgbClr val="434343"/>
              </a:buClr>
              <a:buSzPct val="100000"/>
            </a:pPr>
            <a:r>
              <a:rPr lang="en-US" dirty="0">
                <a:solidFill>
                  <a:srgbClr val="434343"/>
                </a:solidFill>
              </a:rPr>
              <a:t>Peer role models for academic, social, and behavioral skills</a:t>
            </a:r>
          </a:p>
          <a:p>
            <a:pPr indent="-228600">
              <a:lnSpc>
                <a:spcPct val="100000"/>
              </a:lnSpc>
              <a:spcBef>
                <a:spcPts val="600"/>
              </a:spcBef>
              <a:buClr>
                <a:srgbClr val="434343"/>
              </a:buClr>
              <a:buSzPct val="100000"/>
            </a:pPr>
            <a:r>
              <a:rPr lang="en-US" dirty="0">
                <a:solidFill>
                  <a:srgbClr val="434343"/>
                </a:solidFill>
              </a:rPr>
              <a:t>Families are more integrated into community</a:t>
            </a:r>
          </a:p>
          <a:p>
            <a:pPr indent="-228600">
              <a:lnSpc>
                <a:spcPct val="100000"/>
              </a:lnSpc>
              <a:spcBef>
                <a:spcPts val="600"/>
              </a:spcBef>
              <a:buClr>
                <a:srgbClr val="434343"/>
              </a:buClr>
              <a:buSzPct val="100000"/>
            </a:pPr>
            <a:r>
              <a:rPr lang="en-US" dirty="0">
                <a:solidFill>
                  <a:srgbClr val="434343"/>
                </a:solidFill>
              </a:rPr>
              <a:t>Enhance skill acquisition and generalization</a:t>
            </a:r>
          </a:p>
        </p:txBody>
      </p:sp>
      <p:sp>
        <p:nvSpPr>
          <p:cNvPr id="4" name="Text Placeholder 2">
            <a:extLst>
              <a:ext uri="{FF2B5EF4-FFF2-40B4-BE49-F238E27FC236}">
                <a16:creationId xmlns:a16="http://schemas.microsoft.com/office/drawing/2014/main" id="{F87F4D2E-7232-4350-8FED-3D50D66ED0E0}"/>
              </a:ext>
            </a:extLst>
          </p:cNvPr>
          <p:cNvSpPr txBox="1">
            <a:spLocks/>
          </p:cNvSpPr>
          <p:nvPr/>
        </p:nvSpPr>
        <p:spPr>
          <a:xfrm>
            <a:off x="4796852" y="1143000"/>
            <a:ext cx="4077326" cy="35433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pPr marL="114300" indent="0" algn="ctr">
              <a:buNone/>
            </a:pPr>
            <a:r>
              <a:rPr lang="en-US" sz="2000" b="1" dirty="0">
                <a:solidFill>
                  <a:srgbClr val="434343"/>
                </a:solidFill>
              </a:rPr>
              <a:t>FOR CHILDREN WITHOUT EXCEPTIONALITIES</a:t>
            </a:r>
          </a:p>
          <a:p>
            <a:pPr marL="114300" indent="0" algn="ctr">
              <a:buNone/>
            </a:pPr>
            <a:endParaRPr lang="en-US" sz="2000" b="1" dirty="0">
              <a:solidFill>
                <a:srgbClr val="434343"/>
              </a:solidFill>
            </a:endParaRPr>
          </a:p>
          <a:p>
            <a:pPr indent="-228600">
              <a:lnSpc>
                <a:spcPct val="100000"/>
              </a:lnSpc>
              <a:spcBef>
                <a:spcPts val="600"/>
              </a:spcBef>
              <a:buClr>
                <a:srgbClr val="434343"/>
              </a:buClr>
              <a:buSzPct val="100000"/>
            </a:pPr>
            <a:r>
              <a:rPr lang="en-US" dirty="0">
                <a:solidFill>
                  <a:srgbClr val="434343"/>
                </a:solidFill>
              </a:rPr>
              <a:t>Increased appreciation and acceptance of individual differences</a:t>
            </a:r>
          </a:p>
          <a:p>
            <a:pPr indent="-228600">
              <a:lnSpc>
                <a:spcPct val="100000"/>
              </a:lnSpc>
              <a:spcBef>
                <a:spcPts val="600"/>
              </a:spcBef>
              <a:buClr>
                <a:srgbClr val="434343"/>
              </a:buClr>
              <a:buSzPct val="100000"/>
            </a:pPr>
            <a:r>
              <a:rPr lang="en-US" dirty="0">
                <a:solidFill>
                  <a:srgbClr val="434343"/>
                </a:solidFill>
              </a:rPr>
              <a:t>Increased understanding and acceptance of diversity</a:t>
            </a:r>
          </a:p>
          <a:p>
            <a:pPr indent="-228600">
              <a:lnSpc>
                <a:spcPct val="100000"/>
              </a:lnSpc>
              <a:spcBef>
                <a:spcPts val="600"/>
              </a:spcBef>
              <a:buClr>
                <a:srgbClr val="434343"/>
              </a:buClr>
              <a:buSzPct val="100000"/>
            </a:pPr>
            <a:r>
              <a:rPr lang="en-US" dirty="0">
                <a:solidFill>
                  <a:srgbClr val="434343"/>
                </a:solidFill>
              </a:rPr>
              <a:t>Opportunities to master activities by practicing and teaching others</a:t>
            </a:r>
          </a:p>
          <a:p>
            <a:pPr indent="-228600">
              <a:lnSpc>
                <a:spcPct val="100000"/>
              </a:lnSpc>
              <a:spcBef>
                <a:spcPts val="600"/>
              </a:spcBef>
              <a:buClr>
                <a:srgbClr val="434343"/>
              </a:buClr>
              <a:buSzPct val="100000"/>
            </a:pPr>
            <a:r>
              <a:rPr lang="en-US" dirty="0">
                <a:solidFill>
                  <a:srgbClr val="434343"/>
                </a:solidFill>
              </a:rPr>
              <a:t>Greater academic outcomes</a:t>
            </a:r>
          </a:p>
          <a:p>
            <a:pPr indent="-228600">
              <a:lnSpc>
                <a:spcPct val="100000"/>
              </a:lnSpc>
              <a:spcBef>
                <a:spcPts val="600"/>
              </a:spcBef>
            </a:pPr>
            <a:endParaRPr lang="en-US" sz="2000" dirty="0">
              <a:solidFill>
                <a:srgbClr val="434343"/>
              </a:solidFill>
            </a:endParaRPr>
          </a:p>
          <a:p>
            <a:pPr marL="114300" indent="0">
              <a:buNone/>
            </a:pPr>
            <a:endParaRPr lang="en-US" sz="2000" dirty="0">
              <a:solidFill>
                <a:srgbClr val="434343"/>
              </a:solidFill>
            </a:endParaRPr>
          </a:p>
        </p:txBody>
      </p:sp>
      <p:cxnSp>
        <p:nvCxnSpPr>
          <p:cNvPr id="5" name="Straight Connector 4">
            <a:extLst>
              <a:ext uri="{FF2B5EF4-FFF2-40B4-BE49-F238E27FC236}">
                <a16:creationId xmlns:a16="http://schemas.microsoft.com/office/drawing/2014/main" id="{0C18C8DE-F745-AE48-8D9B-C337ED5F8C95}"/>
              </a:ext>
            </a:extLst>
          </p:cNvPr>
          <p:cNvCxnSpPr>
            <a:cxnSpLocks/>
          </p:cNvCxnSpPr>
          <p:nvPr/>
        </p:nvCxnSpPr>
        <p:spPr>
          <a:xfrm flipV="1">
            <a:off x="4572000" y="1047600"/>
            <a:ext cx="0" cy="3684793"/>
          </a:xfrm>
          <a:prstGeom prst="line">
            <a:avLst/>
          </a:prstGeom>
          <a:ln w="38100">
            <a:solidFill>
              <a:srgbClr val="59636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16596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4230" y="306297"/>
            <a:ext cx="9135541" cy="4540796"/>
          </a:xfrm>
          <a:prstGeom prst="rect">
            <a:avLst/>
          </a:prstGeom>
          <a:noFill/>
          <a:ln>
            <a:noFill/>
          </a:ln>
        </p:spPr>
        <p:txBody>
          <a:bodyPr spcFirstLastPara="1" vert="horz" wrap="square" lIns="91340" tIns="91340" rIns="91340" bIns="91340" rtlCol="0" anchor="ctr" anchorCtr="0">
            <a:noAutofit/>
          </a:bodyPr>
          <a:lstStyle/>
          <a:p>
            <a:r>
              <a:rPr lang="en-US" sz="3597" b="1" dirty="0"/>
              <a:t>Session Review</a:t>
            </a:r>
            <a:endParaRPr sz="3597"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0B01-6285-47D6-AFAC-912BEAC135A6}"/>
              </a:ext>
            </a:extLst>
          </p:cNvPr>
          <p:cNvSpPr>
            <a:spLocks noGrp="1"/>
          </p:cNvSpPr>
          <p:nvPr>
            <p:ph type="title"/>
          </p:nvPr>
        </p:nvSpPr>
        <p:spPr/>
        <p:txBody>
          <a:bodyPr/>
          <a:lstStyle/>
          <a:p>
            <a:pPr algn="ctr"/>
            <a:r>
              <a:rPr lang="en-US" sz="3597" dirty="0"/>
              <a:t>REVIEW LEARNING OBJECTIVES</a:t>
            </a:r>
          </a:p>
        </p:txBody>
      </p:sp>
      <p:sp>
        <p:nvSpPr>
          <p:cNvPr id="3" name="Text Placeholder 2">
            <a:extLst>
              <a:ext uri="{FF2B5EF4-FFF2-40B4-BE49-F238E27FC236}">
                <a16:creationId xmlns:a16="http://schemas.microsoft.com/office/drawing/2014/main" id="{6F2809D5-5E40-446B-965E-A8DABBA631EE}"/>
              </a:ext>
            </a:extLst>
          </p:cNvPr>
          <p:cNvSpPr>
            <a:spLocks noGrp="1"/>
          </p:cNvSpPr>
          <p:nvPr>
            <p:ph type="body" idx="1"/>
          </p:nvPr>
        </p:nvSpPr>
        <p:spPr/>
        <p:txBody>
          <a:bodyPr/>
          <a:lstStyle/>
          <a:p>
            <a:pPr marL="228394" indent="-228394">
              <a:lnSpc>
                <a:spcPct val="100000"/>
              </a:lnSpc>
              <a:spcBef>
                <a:spcPts val="599"/>
              </a:spcBef>
              <a:buClr>
                <a:srgbClr val="434343"/>
              </a:buClr>
              <a:buSzPct val="100000"/>
            </a:pPr>
            <a:r>
              <a:rPr lang="en-US" sz="1998" dirty="0">
                <a:solidFill>
                  <a:srgbClr val="434343"/>
                </a:solidFill>
              </a:rPr>
              <a:t>Adjust our perspective to better identify with each child as an individual </a:t>
            </a:r>
          </a:p>
          <a:p>
            <a:pPr marL="228394" indent="-228394">
              <a:lnSpc>
                <a:spcPct val="100000"/>
              </a:lnSpc>
              <a:spcBef>
                <a:spcPts val="599"/>
              </a:spcBef>
              <a:buClr>
                <a:srgbClr val="434343"/>
              </a:buClr>
              <a:buSzPct val="100000"/>
            </a:pPr>
            <a:r>
              <a:rPr lang="en-US" sz="1998" dirty="0">
                <a:solidFill>
                  <a:srgbClr val="434343"/>
                </a:solidFill>
              </a:rPr>
              <a:t>Understand and define accommodations</a:t>
            </a:r>
          </a:p>
          <a:p>
            <a:pPr marL="228394" indent="-228394">
              <a:lnSpc>
                <a:spcPct val="100000"/>
              </a:lnSpc>
              <a:spcBef>
                <a:spcPts val="599"/>
              </a:spcBef>
              <a:buClr>
                <a:srgbClr val="434343"/>
              </a:buClr>
              <a:buSzPct val="100000"/>
            </a:pPr>
            <a:r>
              <a:rPr lang="en-US" sz="1998" dirty="0">
                <a:solidFill>
                  <a:srgbClr val="434343"/>
                </a:solidFill>
              </a:rPr>
              <a:t>Explore why it is important to be able to accommodate</a:t>
            </a:r>
          </a:p>
          <a:p>
            <a:pPr marL="228394" indent="-228394">
              <a:lnSpc>
                <a:spcPct val="100000"/>
              </a:lnSpc>
              <a:spcBef>
                <a:spcPts val="599"/>
              </a:spcBef>
              <a:buClr>
                <a:srgbClr val="434343"/>
              </a:buClr>
              <a:buSzPct val="100000"/>
            </a:pPr>
            <a:r>
              <a:rPr lang="en-US" sz="1998" dirty="0">
                <a:solidFill>
                  <a:srgbClr val="434343"/>
                </a:solidFill>
              </a:rPr>
              <a:t>Identify when to use accommodations</a:t>
            </a:r>
          </a:p>
          <a:p>
            <a:pPr marL="228394" indent="-228394">
              <a:lnSpc>
                <a:spcPct val="100000"/>
              </a:lnSpc>
              <a:spcBef>
                <a:spcPts val="599"/>
              </a:spcBef>
              <a:buClr>
                <a:srgbClr val="434343"/>
              </a:buClr>
              <a:buSzPct val="100000"/>
            </a:pPr>
            <a:r>
              <a:rPr lang="en-US" sz="1998" dirty="0">
                <a:solidFill>
                  <a:srgbClr val="434343"/>
                </a:solidFill>
              </a:rPr>
              <a:t>Understand how to use individualization and accommodations to help children succeed</a:t>
            </a:r>
          </a:p>
          <a:p>
            <a:pPr marL="114197" indent="0">
              <a:lnSpc>
                <a:spcPct val="100000"/>
              </a:lnSpc>
              <a:spcBef>
                <a:spcPts val="599"/>
              </a:spcBef>
              <a:buClr>
                <a:srgbClr val="212121"/>
              </a:buClr>
              <a:buNone/>
            </a:pPr>
            <a:endParaRPr lang="en-US" dirty="0">
              <a:solidFill>
                <a:srgbClr val="434343"/>
              </a:solidFill>
            </a:endParaRPr>
          </a:p>
        </p:txBody>
      </p:sp>
    </p:spTree>
    <p:extLst>
      <p:ext uri="{BB962C8B-B14F-4D97-AF65-F5344CB8AC3E}">
        <p14:creationId xmlns:p14="http://schemas.microsoft.com/office/powerpoint/2010/main" val="352307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92370" y="1020361"/>
            <a:ext cx="3106623" cy="3106324"/>
          </a:xfrm>
          <a:prstGeom prst="rect">
            <a:avLst/>
          </a:prstGeom>
          <a:noFill/>
          <a:ln>
            <a:noFill/>
          </a:ln>
        </p:spPr>
        <p:txBody>
          <a:bodyPr spcFirstLastPara="1" vert="horz" wrap="square" lIns="91340" tIns="91340" rIns="91340" bIns="91340" rtlCol="0" anchor="ctr" anchorCtr="0">
            <a:noAutofit/>
          </a:bodyPr>
          <a:lstStyle/>
          <a:p>
            <a:r>
              <a:rPr lang="en-US" sz="3597" b="1" dirty="0">
                <a:latin typeface="Calibri" panose="020F0502020204030204" pitchFamily="34" charset="0"/>
                <a:cs typeface="Calibri" panose="020F0502020204030204" pitchFamily="34" charset="0"/>
              </a:rPr>
              <a:t>Reflections,</a:t>
            </a:r>
            <a:br>
              <a:rPr lang="en-US" sz="3597" b="1" dirty="0">
                <a:latin typeface="Calibri" panose="020F0502020204030204" pitchFamily="34" charset="0"/>
                <a:cs typeface="Calibri" panose="020F0502020204030204" pitchFamily="34" charset="0"/>
              </a:rPr>
            </a:br>
            <a:r>
              <a:rPr lang="en-US" sz="3597" b="1" dirty="0">
                <a:latin typeface="Calibri" panose="020F0502020204030204" pitchFamily="34" charset="0"/>
                <a:cs typeface="Calibri" panose="020F0502020204030204" pitchFamily="34" charset="0"/>
              </a:rPr>
              <a:t>Questions, &amp; Comments</a:t>
            </a:r>
            <a:endParaRPr sz="3597"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4430" y="2380"/>
            <a:ext cx="5195342" cy="51981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4230" y="306297"/>
            <a:ext cx="9135541" cy="4540796"/>
          </a:xfrm>
          <a:prstGeom prst="rect">
            <a:avLst/>
          </a:prstGeom>
          <a:noFill/>
          <a:ln>
            <a:noFill/>
          </a:ln>
        </p:spPr>
        <p:txBody>
          <a:bodyPr spcFirstLastPara="1" vert="horz" wrap="square" lIns="91340" tIns="91340" rIns="91340" bIns="91340" rtlCol="0" anchor="ctr" anchorCtr="0">
            <a:noAutofit/>
          </a:bodyPr>
          <a:lstStyle/>
          <a:p>
            <a:r>
              <a:rPr lang="en-US" sz="3597" b="1" dirty="0"/>
              <a:t>Learning Objectives</a:t>
            </a:r>
            <a:endParaRPr sz="3597" b="1" dirty="0"/>
          </a:p>
        </p:txBody>
      </p:sp>
    </p:spTree>
    <p:extLst>
      <p:ext uri="{BB962C8B-B14F-4D97-AF65-F5344CB8AC3E}">
        <p14:creationId xmlns:p14="http://schemas.microsoft.com/office/powerpoint/2010/main" val="124119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17344" y="1067230"/>
            <a:ext cx="3488837" cy="3463383"/>
          </a:xfrm>
          <a:prstGeom prst="rect">
            <a:avLst/>
          </a:prstGeom>
        </p:spPr>
        <p:txBody>
          <a:bodyPr spcFirstLastPara="1" vert="horz" wrap="square" lIns="91256" tIns="91256" rIns="91256" bIns="91256" rtlCol="0" anchor="ctr" anchorCtr="0">
            <a:noAutofit/>
          </a:bodyPr>
          <a:lstStyle/>
          <a:p>
            <a:r>
              <a:rPr lang="en-US" b="1" dirty="0">
                <a:latin typeface="Calibri" panose="020F0502020204030204" pitchFamily="34" charset="0"/>
                <a:cs typeface="Calibri" panose="020F0502020204030204" pitchFamily="34" charset="0"/>
              </a:rPr>
              <a:t>Please complete the Post-Assessment Evaluation.</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924992A-1CD1-48C4-BAAA-02C44C0C7F35}"/>
              </a:ext>
            </a:extLst>
          </p:cNvPr>
          <p:cNvPicPr>
            <a:picLocks noChangeAspect="1"/>
          </p:cNvPicPr>
          <p:nvPr/>
        </p:nvPicPr>
        <p:blipFill rotWithShape="1">
          <a:blip r:embed="rId3"/>
          <a:srcRect l="18684" t="840" r="24474" b="55"/>
          <a:stretch/>
        </p:blipFill>
        <p:spPr>
          <a:xfrm>
            <a:off x="3941127" y="1"/>
            <a:ext cx="5245665"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597" dirty="0"/>
              <a:t>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394" indent="-228394">
              <a:lnSpc>
                <a:spcPct val="100000"/>
              </a:lnSpc>
              <a:spcBef>
                <a:spcPts val="599"/>
              </a:spcBef>
              <a:buClr>
                <a:srgbClr val="434343"/>
              </a:buClr>
              <a:buSzPct val="100000"/>
            </a:pPr>
            <a:r>
              <a:rPr lang="en-US" sz="1998" dirty="0">
                <a:solidFill>
                  <a:srgbClr val="434343"/>
                </a:solidFill>
              </a:rPr>
              <a:t>Adjust our perspective to better identify with each child as an individual</a:t>
            </a:r>
          </a:p>
          <a:p>
            <a:pPr marL="228394" indent="-228394">
              <a:lnSpc>
                <a:spcPct val="100000"/>
              </a:lnSpc>
              <a:spcBef>
                <a:spcPts val="599"/>
              </a:spcBef>
              <a:buClr>
                <a:srgbClr val="434343"/>
              </a:buClr>
              <a:buSzPct val="100000"/>
            </a:pPr>
            <a:r>
              <a:rPr lang="en-US" sz="1998" dirty="0">
                <a:solidFill>
                  <a:srgbClr val="434343"/>
                </a:solidFill>
              </a:rPr>
              <a:t>Understand and define accommodations</a:t>
            </a:r>
          </a:p>
          <a:p>
            <a:pPr marL="228394" indent="-228394">
              <a:lnSpc>
                <a:spcPct val="100000"/>
              </a:lnSpc>
              <a:spcBef>
                <a:spcPts val="599"/>
              </a:spcBef>
              <a:buClr>
                <a:srgbClr val="434343"/>
              </a:buClr>
              <a:buSzPct val="100000"/>
            </a:pPr>
            <a:r>
              <a:rPr lang="en-US" sz="1998" dirty="0">
                <a:solidFill>
                  <a:srgbClr val="434343"/>
                </a:solidFill>
              </a:rPr>
              <a:t>Explore why is it important to be able to accommodate</a:t>
            </a:r>
          </a:p>
          <a:p>
            <a:pPr marL="228394" indent="-228394">
              <a:lnSpc>
                <a:spcPct val="100000"/>
              </a:lnSpc>
              <a:spcBef>
                <a:spcPts val="599"/>
              </a:spcBef>
              <a:buClr>
                <a:srgbClr val="434343"/>
              </a:buClr>
              <a:buSzPct val="100000"/>
            </a:pPr>
            <a:r>
              <a:rPr lang="en-US" sz="1998" dirty="0">
                <a:solidFill>
                  <a:srgbClr val="434343"/>
                </a:solidFill>
              </a:rPr>
              <a:t>Identify when to use accommodations</a:t>
            </a:r>
          </a:p>
          <a:p>
            <a:pPr marL="228394" indent="-228394">
              <a:lnSpc>
                <a:spcPct val="100000"/>
              </a:lnSpc>
              <a:spcBef>
                <a:spcPts val="599"/>
              </a:spcBef>
              <a:buClr>
                <a:srgbClr val="434343"/>
              </a:buClr>
              <a:buSzPct val="100000"/>
            </a:pPr>
            <a:r>
              <a:rPr lang="en-US" sz="1998" dirty="0">
                <a:solidFill>
                  <a:srgbClr val="434343"/>
                </a:solidFill>
              </a:rPr>
              <a:t>Understand how to use individualization and accommodations to help children succeed</a:t>
            </a:r>
          </a:p>
          <a:p>
            <a:pPr marL="114197" indent="0">
              <a:buNone/>
            </a:pPr>
            <a:endParaRPr lang="en-US" sz="1998" dirty="0">
              <a:solidFill>
                <a:srgbClr val="434343"/>
              </a:solidFill>
            </a:endParaRPr>
          </a:p>
        </p:txBody>
      </p:sp>
    </p:spTree>
    <p:extLst>
      <p:ext uri="{BB962C8B-B14F-4D97-AF65-F5344CB8AC3E}">
        <p14:creationId xmlns:p14="http://schemas.microsoft.com/office/powerpoint/2010/main" val="2731977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0B01-6285-47D6-AFAC-912BEAC135A6}"/>
              </a:ext>
            </a:extLst>
          </p:cNvPr>
          <p:cNvSpPr>
            <a:spLocks noGrp="1"/>
          </p:cNvSpPr>
          <p:nvPr>
            <p:ph type="title"/>
          </p:nvPr>
        </p:nvSpPr>
        <p:spPr/>
        <p:txBody>
          <a:bodyPr/>
          <a:lstStyle/>
          <a:p>
            <a:pPr algn="ctr"/>
            <a:r>
              <a:rPr lang="en-US" sz="3600" dirty="0"/>
              <a:t>DEFINITION OF INDIVIDUAL</a:t>
            </a:r>
          </a:p>
        </p:txBody>
      </p:sp>
      <p:sp>
        <p:nvSpPr>
          <p:cNvPr id="3" name="Text Placeholder 2">
            <a:extLst>
              <a:ext uri="{FF2B5EF4-FFF2-40B4-BE49-F238E27FC236}">
                <a16:creationId xmlns:a16="http://schemas.microsoft.com/office/drawing/2014/main" id="{6F2809D5-5E40-446B-965E-A8DABBA631EE}"/>
              </a:ext>
            </a:extLst>
          </p:cNvPr>
          <p:cNvSpPr>
            <a:spLocks noGrp="1"/>
          </p:cNvSpPr>
          <p:nvPr>
            <p:ph type="body" idx="1"/>
          </p:nvPr>
        </p:nvSpPr>
        <p:spPr/>
        <p:txBody>
          <a:bodyPr/>
          <a:lstStyle/>
          <a:p>
            <a:pPr marL="0" lvl="0" indent="0">
              <a:lnSpc>
                <a:spcPct val="100000"/>
              </a:lnSpc>
              <a:spcBef>
                <a:spcPts val="600"/>
              </a:spcBef>
              <a:buClr>
                <a:srgbClr val="212121"/>
              </a:buClr>
              <a:buNone/>
            </a:pPr>
            <a:endParaRPr lang="en-US" dirty="0">
              <a:solidFill>
                <a:srgbClr val="434343"/>
              </a:solidFill>
            </a:endParaRPr>
          </a:p>
          <a:p>
            <a:pPr marL="0" lvl="0" indent="0">
              <a:lnSpc>
                <a:spcPct val="100000"/>
              </a:lnSpc>
              <a:spcBef>
                <a:spcPts val="600"/>
              </a:spcBef>
              <a:buClr>
                <a:srgbClr val="212121"/>
              </a:buClr>
              <a:buNone/>
            </a:pPr>
            <a:endParaRPr lang="en-US" dirty="0">
              <a:solidFill>
                <a:srgbClr val="434343"/>
              </a:solidFill>
            </a:endParaRPr>
          </a:p>
          <a:p>
            <a:pPr marL="0" lvl="0" indent="0">
              <a:lnSpc>
                <a:spcPct val="100000"/>
              </a:lnSpc>
              <a:spcBef>
                <a:spcPts val="600"/>
              </a:spcBef>
              <a:buClr>
                <a:srgbClr val="212121"/>
              </a:buClr>
              <a:buNone/>
            </a:pPr>
            <a:endParaRPr lang="en-US" dirty="0">
              <a:solidFill>
                <a:srgbClr val="434343"/>
              </a:solidFill>
            </a:endParaRPr>
          </a:p>
          <a:p>
            <a:pPr marL="0" lvl="0" indent="0" algn="ctr">
              <a:lnSpc>
                <a:spcPct val="100000"/>
              </a:lnSpc>
              <a:spcBef>
                <a:spcPts val="600"/>
              </a:spcBef>
              <a:buClr>
                <a:srgbClr val="212121"/>
              </a:buClr>
              <a:buNone/>
            </a:pPr>
            <a:r>
              <a:rPr lang="en-US" sz="3200" b="1" i="1" dirty="0">
                <a:solidFill>
                  <a:srgbClr val="434343"/>
                </a:solidFill>
              </a:rPr>
              <a:t>Individual: A single human being as district from</a:t>
            </a:r>
          </a:p>
          <a:p>
            <a:pPr marL="0" lvl="0" indent="0" algn="ctr">
              <a:lnSpc>
                <a:spcPct val="100000"/>
              </a:lnSpc>
              <a:spcBef>
                <a:spcPts val="600"/>
              </a:spcBef>
              <a:buClr>
                <a:srgbClr val="212121"/>
              </a:buClr>
              <a:buNone/>
            </a:pPr>
            <a:r>
              <a:rPr lang="en-US" sz="3200" b="1" i="1" dirty="0">
                <a:solidFill>
                  <a:srgbClr val="434343"/>
                </a:solidFill>
              </a:rPr>
              <a:t>a group, class, or family.</a:t>
            </a:r>
          </a:p>
          <a:p>
            <a:pPr marL="0" lvl="0" indent="0">
              <a:lnSpc>
                <a:spcPct val="100000"/>
              </a:lnSpc>
              <a:spcBef>
                <a:spcPts val="600"/>
              </a:spcBef>
              <a:buClr>
                <a:srgbClr val="212121"/>
              </a:buClr>
              <a:buNone/>
            </a:pPr>
            <a:endParaRPr lang="en-US" dirty="0">
              <a:solidFill>
                <a:srgbClr val="434343"/>
              </a:solidFill>
            </a:endParaRPr>
          </a:p>
          <a:p>
            <a:pPr marL="0" lvl="0" indent="0" algn="r">
              <a:lnSpc>
                <a:spcPct val="100000"/>
              </a:lnSpc>
              <a:spcBef>
                <a:spcPts val="600"/>
              </a:spcBef>
              <a:buClr>
                <a:srgbClr val="212121"/>
              </a:buClr>
              <a:buNone/>
            </a:pPr>
            <a:endParaRPr lang="en-US" i="1" dirty="0">
              <a:solidFill>
                <a:srgbClr val="434343"/>
              </a:solidFill>
            </a:endParaRPr>
          </a:p>
          <a:p>
            <a:pPr marL="0" lvl="0" indent="0" algn="r">
              <a:lnSpc>
                <a:spcPct val="100000"/>
              </a:lnSpc>
              <a:spcBef>
                <a:spcPts val="600"/>
              </a:spcBef>
              <a:buClr>
                <a:srgbClr val="212121"/>
              </a:buClr>
              <a:buNone/>
            </a:pPr>
            <a:r>
              <a:rPr lang="en-US" i="1" dirty="0">
                <a:solidFill>
                  <a:srgbClr val="434343"/>
                </a:solidFill>
              </a:rPr>
              <a:t>Merriam-Webster Dictionary</a:t>
            </a:r>
          </a:p>
        </p:txBody>
      </p:sp>
    </p:spTree>
    <p:extLst>
      <p:ext uri="{BB962C8B-B14F-4D97-AF65-F5344CB8AC3E}">
        <p14:creationId xmlns:p14="http://schemas.microsoft.com/office/powerpoint/2010/main" val="1497103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9030130-BF58-491F-A0A8-A87A9DC712C7}"/>
              </a:ext>
            </a:extLst>
          </p:cNvPr>
          <p:cNvSpPr txBox="1">
            <a:spLocks/>
          </p:cNvSpPr>
          <p:nvPr/>
        </p:nvSpPr>
        <p:spPr>
          <a:xfrm>
            <a:off x="279033" y="596347"/>
            <a:ext cx="3171098" cy="403283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r>
              <a:rPr lang="en-US" sz="3600" b="1" dirty="0">
                <a:latin typeface="Calibri" panose="020F0502020204030204" pitchFamily="34" charset="0"/>
                <a:cs typeface="Calibri" panose="020F0502020204030204" pitchFamily="34" charset="0"/>
              </a:rPr>
              <a:t>Seeing a Child as an Individual Means…</a:t>
            </a:r>
          </a:p>
        </p:txBody>
      </p:sp>
    </p:spTree>
    <p:extLst>
      <p:ext uri="{BB962C8B-B14F-4D97-AF65-F5344CB8AC3E}">
        <p14:creationId xmlns:p14="http://schemas.microsoft.com/office/powerpoint/2010/main" val="1554051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F181-40A1-A446-83FC-247D70F6D63A}"/>
              </a:ext>
            </a:extLst>
          </p:cNvPr>
          <p:cNvSpPr>
            <a:spLocks noGrp="1"/>
          </p:cNvSpPr>
          <p:nvPr>
            <p:ph type="title"/>
          </p:nvPr>
        </p:nvSpPr>
        <p:spPr/>
        <p:txBody>
          <a:bodyPr/>
          <a:lstStyle/>
          <a:p>
            <a:r>
              <a:rPr lang="en-US" dirty="0"/>
              <a:t>CHILDREN AS INDIVIDUALS</a:t>
            </a:r>
          </a:p>
        </p:txBody>
      </p:sp>
      <p:sp>
        <p:nvSpPr>
          <p:cNvPr id="3" name="Text Placeholder 2">
            <a:extLst>
              <a:ext uri="{FF2B5EF4-FFF2-40B4-BE49-F238E27FC236}">
                <a16:creationId xmlns:a16="http://schemas.microsoft.com/office/drawing/2014/main" id="{45938B96-3746-2E46-9BAE-FE4F4554DC3D}"/>
              </a:ext>
            </a:extLst>
          </p:cNvPr>
          <p:cNvSpPr>
            <a:spLocks noGrp="1"/>
          </p:cNvSpPr>
          <p:nvPr>
            <p:ph type="body" idx="1"/>
          </p:nvPr>
        </p:nvSpPr>
        <p:spPr/>
        <p:txBody>
          <a:bodyPr/>
          <a:lstStyle/>
          <a:p>
            <a:pPr indent="-228600">
              <a:spcBef>
                <a:spcPts val="600"/>
              </a:spcBef>
            </a:pPr>
            <a:r>
              <a:rPr lang="en-US" sz="2000" b="1" dirty="0"/>
              <a:t>Unique </a:t>
            </a:r>
          </a:p>
          <a:p>
            <a:pPr indent="-228600">
              <a:spcBef>
                <a:spcPts val="600"/>
              </a:spcBef>
            </a:pPr>
            <a:r>
              <a:rPr lang="en-US" sz="2000" b="1" dirty="0"/>
              <a:t>Have different needs </a:t>
            </a:r>
          </a:p>
          <a:p>
            <a:pPr indent="-228600">
              <a:spcBef>
                <a:spcPts val="600"/>
              </a:spcBef>
            </a:pPr>
            <a:r>
              <a:rPr lang="en-US" sz="2000" b="1" dirty="0"/>
              <a:t>Have different learning styles</a:t>
            </a:r>
          </a:p>
          <a:p>
            <a:pPr indent="-228600">
              <a:spcBef>
                <a:spcPts val="600"/>
              </a:spcBef>
            </a:pPr>
            <a:r>
              <a:rPr lang="en-US" sz="2000" b="1" dirty="0"/>
              <a:t>Have different interest and connections </a:t>
            </a:r>
          </a:p>
          <a:p>
            <a:pPr indent="-228600">
              <a:spcBef>
                <a:spcPts val="600"/>
              </a:spcBef>
            </a:pPr>
            <a:r>
              <a:rPr lang="en-US" sz="2000" b="1" dirty="0"/>
              <a:t>Come from different communities </a:t>
            </a:r>
          </a:p>
          <a:p>
            <a:pPr indent="-228600">
              <a:spcBef>
                <a:spcPts val="600"/>
              </a:spcBef>
            </a:pPr>
            <a:r>
              <a:rPr lang="en-US" sz="2000" b="1" dirty="0"/>
              <a:t>Identify with different cultures and customs</a:t>
            </a:r>
          </a:p>
          <a:p>
            <a:pPr indent="-228600">
              <a:spcBef>
                <a:spcPts val="600"/>
              </a:spcBef>
            </a:pPr>
            <a:r>
              <a:rPr lang="en-US" sz="2000" b="1" dirty="0"/>
              <a:t>Speak different languages</a:t>
            </a:r>
          </a:p>
          <a:p>
            <a:pPr indent="-228600">
              <a:spcBef>
                <a:spcPts val="600"/>
              </a:spcBef>
            </a:pPr>
            <a:r>
              <a:rPr lang="en-US" sz="2000" b="1" dirty="0"/>
              <a:t>Different abilities/disabilities </a:t>
            </a:r>
          </a:p>
          <a:p>
            <a:endParaRPr lang="en-US" b="1" dirty="0"/>
          </a:p>
          <a:p>
            <a:endParaRPr lang="en-US" b="1" dirty="0"/>
          </a:p>
        </p:txBody>
      </p:sp>
      <p:pic>
        <p:nvPicPr>
          <p:cNvPr id="5" name="Picture 4">
            <a:extLst>
              <a:ext uri="{FF2B5EF4-FFF2-40B4-BE49-F238E27FC236}">
                <a16:creationId xmlns:a16="http://schemas.microsoft.com/office/drawing/2014/main" id="{5035BF30-7E35-4725-80F4-43F1A0714500}"/>
              </a:ext>
            </a:extLst>
          </p:cNvPr>
          <p:cNvPicPr>
            <a:picLocks noChangeAspect="1"/>
          </p:cNvPicPr>
          <p:nvPr/>
        </p:nvPicPr>
        <p:blipFill rotWithShape="1">
          <a:blip r:embed="rId3"/>
          <a:srcRect l="27807" r="4811"/>
          <a:stretch/>
        </p:blipFill>
        <p:spPr>
          <a:xfrm>
            <a:off x="5427407" y="1064986"/>
            <a:ext cx="3716593" cy="3671147"/>
          </a:xfrm>
          <a:prstGeom prst="rect">
            <a:avLst/>
          </a:prstGeom>
        </p:spPr>
      </p:pic>
    </p:spTree>
    <p:extLst>
      <p:ext uri="{BB962C8B-B14F-4D97-AF65-F5344CB8AC3E}">
        <p14:creationId xmlns:p14="http://schemas.microsoft.com/office/powerpoint/2010/main" val="2794268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0" y="304200"/>
            <a:ext cx="9144000" cy="4545000"/>
          </a:xfrm>
          <a:prstGeom prst="rect">
            <a:avLst/>
          </a:prstGeom>
        </p:spPr>
        <p:txBody>
          <a:bodyPr spcFirstLastPara="1" wrap="square" lIns="91425" tIns="91425" rIns="91425" bIns="91425" anchor="ctr" anchorCtr="0">
            <a:noAutofit/>
          </a:bodyPr>
          <a:lstStyle/>
          <a:p>
            <a:pPr lvl="0"/>
            <a:r>
              <a:rPr lang="en-US" sz="3200" b="1" dirty="0"/>
              <a:t>Why is it important to see each child as an</a:t>
            </a:r>
            <a:br>
              <a:rPr lang="en-US" sz="3200" b="1" dirty="0"/>
            </a:br>
            <a:r>
              <a:rPr lang="en-US" sz="3200" b="1" dirty="0"/>
              <a:t>individual and approach learning and support from this perspective? </a:t>
            </a:r>
            <a:endParaRPr sz="2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7EAE92-262F-4877-B79A-45C6E118A31C}"/>
              </a:ext>
            </a:extLst>
          </p:cNvPr>
          <p:cNvSpPr txBox="1">
            <a:spLocks/>
          </p:cNvSpPr>
          <p:nvPr/>
        </p:nvSpPr>
        <p:spPr>
          <a:xfrm>
            <a:off x="279032" y="596347"/>
            <a:ext cx="3378567" cy="403283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r>
              <a:rPr lang="en-US" sz="3600" b="1" dirty="0">
                <a:latin typeface="Calibri" panose="020F0502020204030204" pitchFamily="34" charset="0"/>
                <a:cs typeface="Calibri" panose="020F0502020204030204" pitchFamily="34" charset="0"/>
              </a:rPr>
              <a:t>Activity: Learning Styles</a:t>
            </a:r>
          </a:p>
        </p:txBody>
      </p:sp>
    </p:spTree>
    <p:extLst>
      <p:ext uri="{BB962C8B-B14F-4D97-AF65-F5344CB8AC3E}">
        <p14:creationId xmlns:p14="http://schemas.microsoft.com/office/powerpoint/2010/main" val="2049900683"/>
      </p:ext>
    </p:extLst>
  </p:cSld>
  <p:clrMapOvr>
    <a:masterClrMapping/>
  </p:clrMapOvr>
</p:sld>
</file>

<file path=ppt/theme/theme1.xml><?xml version="1.0" encoding="utf-8"?>
<a:theme xmlns:a="http://schemas.openxmlformats.org/drawingml/2006/main" name="Early Childhood">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arly Childhood">
  <a:themeElements>
    <a:clrScheme name="Custom 2">
      <a:dk1>
        <a:srgbClr val="434343"/>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39077</TotalTime>
  <Words>820</Words>
  <Application>Microsoft Office PowerPoint</Application>
  <PresentationFormat>On-screen Show (16:9)</PresentationFormat>
  <Paragraphs>123</Paragraphs>
  <Slides>30</Slides>
  <Notes>25</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30</vt:i4>
      </vt:variant>
    </vt:vector>
  </HeadingPairs>
  <TitlesOfParts>
    <vt:vector size="35" baseType="lpstr">
      <vt:lpstr>Arial</vt:lpstr>
      <vt:lpstr>Calibri</vt:lpstr>
      <vt:lpstr>Early Childhood</vt:lpstr>
      <vt:lpstr>1_Early Childhood</vt:lpstr>
      <vt:lpstr>4_Simple Light</vt:lpstr>
      <vt:lpstr> The Art and Science  of Accommodations </vt:lpstr>
      <vt:lpstr>Welcome, Session &amp; Group Introductions</vt:lpstr>
      <vt:lpstr>Learning Objectives</vt:lpstr>
      <vt:lpstr>LEARNING OBJECTIVES</vt:lpstr>
      <vt:lpstr>DEFINITION OF INDIVIDUAL</vt:lpstr>
      <vt:lpstr>PowerPoint Presentation</vt:lpstr>
      <vt:lpstr>CHILDREN AS INDIVIDUALS</vt:lpstr>
      <vt:lpstr>Why is it important to see each child as an individual and approach learning and support from this perspective? </vt:lpstr>
      <vt:lpstr>PowerPoint Presentation</vt:lpstr>
      <vt:lpstr>LEARNING STYLES</vt:lpstr>
      <vt:lpstr>Visual</vt:lpstr>
      <vt:lpstr>Auditory</vt:lpstr>
      <vt:lpstr>Kinesthetic</vt:lpstr>
      <vt:lpstr>Verbal</vt:lpstr>
      <vt:lpstr>Logical or Mathematical</vt:lpstr>
      <vt:lpstr>Social/Solitary</vt:lpstr>
      <vt:lpstr>LEARNING STYLES – activity</vt:lpstr>
      <vt:lpstr>Understanding Accommodations</vt:lpstr>
      <vt:lpstr>What</vt:lpstr>
      <vt:lpstr>When</vt:lpstr>
      <vt:lpstr>How</vt:lpstr>
      <vt:lpstr>HOW UNDERSTANDING INDIVIDUALISM AND ACCOMMODATIONS ENHANCE INTERACTIONS</vt:lpstr>
      <vt:lpstr>Think, Pair, Share</vt:lpstr>
      <vt:lpstr>Benefits of Inclusion</vt:lpstr>
      <vt:lpstr>INCLUSION </vt:lpstr>
      <vt:lpstr>BENEFITS OF INCLUSION</vt:lpstr>
      <vt:lpstr>Session Review</vt:lpstr>
      <vt:lpstr>REVIEW LEARNING OBJECTIVES</vt:lpstr>
      <vt:lpstr>Reflections, Questions, &amp; Comments</vt:lpstr>
      <vt:lpstr>Please complete the Post-Assessment Evaluation.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Meredith Eckard</dc:creator>
  <cp:lastModifiedBy>Meredith Eckard</cp:lastModifiedBy>
  <cp:revision>99</cp:revision>
  <cp:lastPrinted>2019-07-25T01:22:32Z</cp:lastPrinted>
  <dcterms:modified xsi:type="dcterms:W3CDTF">2020-12-02T20:17:54Z</dcterms:modified>
</cp:coreProperties>
</file>