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3" r:id="rId2"/>
    <p:sldMasterId id="2147483670" r:id="rId3"/>
    <p:sldMasterId id="2147483687" r:id="rId4"/>
    <p:sldMasterId id="2147483704" r:id="rId5"/>
    <p:sldMasterId id="2147483721" r:id="rId6"/>
  </p:sldMasterIdLst>
  <p:notesMasterIdLst>
    <p:notesMasterId r:id="rId4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ImkXGAoxSVw5G8zVQZqY/FBGTP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3F8F4F-32CA-4373-9BDF-B712C28D7FD0}">
  <a:tblStyle styleId="{133F8F4F-32CA-4373-9BDF-B712C28D7FD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F1F5"/>
          </a:solidFill>
        </a:fill>
      </a:tcStyle>
    </a:wholeTbl>
    <a:band1H>
      <a:tcTxStyle b="off" i="off"/>
      <a:tcStyle>
        <a:tcBdr/>
        <a:fill>
          <a:solidFill>
            <a:srgbClr val="CEE1EC"/>
          </a:solidFill>
        </a:fill>
      </a:tcStyle>
    </a:band1H>
    <a:band2H>
      <a:tcTxStyle b="off" i="off"/>
      <a:tcStyle>
        <a:tcBdr/>
      </a:tcStyle>
    </a:band2H>
    <a:band1V>
      <a:tcTxStyle b="off" i="off"/>
      <a:tcStyle>
        <a:tcBdr/>
        <a:fill>
          <a:solidFill>
            <a:srgbClr val="CEE1EC"/>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CF79AFC4-9152-440A-A517-48552E7C850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25" tIns="96625" rIns="96625" bIns="966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25" tIns="96625" rIns="96625" bIns="966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25" tIns="96625" rIns="96625" bIns="966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sfvrsn=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sfvrsn=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sfvrsn=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sfvrsn=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sfvrsn=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sfvrsn=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sfvrsn=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eyc.org/resources/topics/12-principles-of-child-developmen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psychclassics.yorku.ca/Maslow/motivation.ht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notes"/>
          <p:cNvSpPr txBox="1">
            <a:spLocks noGrp="1"/>
          </p:cNvSpPr>
          <p:nvPr>
            <p:ph type="body" idx="1"/>
          </p:nvPr>
        </p:nvSpPr>
        <p:spPr>
          <a:xfrm>
            <a:off x="731520" y="4560570"/>
            <a:ext cx="585216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400" b="1">
                <a:solidFill>
                  <a:srgbClr val="000000"/>
                </a:solidFill>
              </a:rPr>
              <a:t>Slide 1</a:t>
            </a:r>
            <a:endParaRPr sz="1400" b="1">
              <a:solidFill>
                <a:srgbClr val="000000"/>
              </a:solidFill>
            </a:endParaRPr>
          </a:p>
          <a:p>
            <a:pPr marL="0" lvl="0" indent="0" algn="l" rtl="0">
              <a:lnSpc>
                <a:spcPct val="100000"/>
              </a:lnSpc>
              <a:spcBef>
                <a:spcPts val="0"/>
              </a:spcBef>
              <a:spcAft>
                <a:spcPts val="0"/>
              </a:spcAft>
              <a:buSzPts val="1400"/>
              <a:buNone/>
            </a:pPr>
            <a:r>
              <a:rPr lang="en-US" sz="1200">
                <a:solidFill>
                  <a:srgbClr val="000000"/>
                </a:solidFill>
              </a:rPr>
              <a:t>Welcome to Connecting the Pieces: </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Using Standards </a:t>
            </a:r>
            <a:r>
              <a:rPr lang="en-US" sz="1200">
                <a:solidFill>
                  <a:srgbClr val="000000"/>
                </a:solidFill>
              </a:rPr>
              <a:t>with Preschoolers.  I am ______________________ and I have the pleasure of being your trainer today.  Today we are going to learn how to use the Birth to Five Standards to plan meaningful and developmentally appropriate experiences for preschoolers.  You will have the opportunity to share ideas with one another and </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engage in activities related to today’s content.  The more you participate the more you gain from the session</a:t>
            </a:r>
            <a:r>
              <a:rPr lang="en-US" sz="1200">
                <a:solidFill>
                  <a:srgbClr val="000000"/>
                </a:solidFill>
              </a:rPr>
              <a:t>.  If you haven’t already done so, please complete the pre-assessment survey and I will collect them.</a:t>
            </a:r>
            <a:endParaRPr sz="1200">
              <a:solidFill>
                <a:srgbClr val="000000"/>
              </a:solidFill>
            </a:endParaRPr>
          </a:p>
          <a:p>
            <a:pPr marL="0" lvl="0" indent="0" algn="l" rtl="0">
              <a:lnSpc>
                <a:spcPct val="115000"/>
              </a:lnSpc>
              <a:spcBef>
                <a:spcPts val="0"/>
              </a:spcBef>
              <a:spcAft>
                <a:spcPts val="0"/>
              </a:spcAft>
              <a:buSzPts val="1400"/>
              <a:buNone/>
            </a:pPr>
            <a:endParaRPr sz="1200">
              <a:solidFill>
                <a:srgbClr val="000000"/>
              </a:solidFill>
            </a:endParaRPr>
          </a:p>
          <a:p>
            <a:pPr marL="0" lvl="0" indent="0" algn="l" rtl="0">
              <a:lnSpc>
                <a:spcPct val="120000"/>
              </a:lnSpc>
              <a:spcBef>
                <a:spcPts val="0"/>
              </a:spcBef>
              <a:spcAft>
                <a:spcPts val="0"/>
              </a:spcAft>
              <a:buSzPts val="1400"/>
              <a:buNone/>
            </a:pPr>
            <a:r>
              <a:rPr lang="en-US" sz="1300">
                <a:solidFill>
                  <a:srgbClr val="000000"/>
                </a:solidFill>
              </a:rPr>
              <a:t>Provide any information about restroom locations, </a:t>
            </a:r>
            <a:r>
              <a:rPr lang="en-US" sz="13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policies (cell phones on silent)</a:t>
            </a:r>
            <a:r>
              <a:rPr lang="en-US" sz="1300">
                <a:solidFill>
                  <a:srgbClr val="000000"/>
                </a:solidFill>
              </a:rPr>
              <a:t>, and emergency exits.</a:t>
            </a:r>
            <a:endParaRPr sz="1300">
              <a:solidFill>
                <a:srgbClr val="000000"/>
              </a:solidFill>
            </a:endParaRPr>
          </a:p>
          <a:p>
            <a:pPr marL="0" lvl="0" indent="0" algn="l" rtl="0">
              <a:lnSpc>
                <a:spcPct val="115000"/>
              </a:lnSpc>
              <a:spcBef>
                <a:spcPts val="0"/>
              </a:spcBef>
              <a:spcAft>
                <a:spcPts val="0"/>
              </a:spcAft>
              <a:buSzPts val="1400"/>
              <a:buNone/>
            </a:pPr>
            <a:endParaRPr sz="1300">
              <a:solidFill>
                <a:srgbClr val="000000"/>
              </a:solidFill>
            </a:endParaRPr>
          </a:p>
          <a:p>
            <a:pPr marL="0" lvl="0" indent="0" algn="l" rtl="0">
              <a:lnSpc>
                <a:spcPct val="120000"/>
              </a:lnSpc>
              <a:spcBef>
                <a:spcPts val="0"/>
              </a:spcBef>
              <a:spcAft>
                <a:spcPts val="0"/>
              </a:spcAft>
              <a:buSzPts val="1400"/>
              <a:buNone/>
            </a:pPr>
            <a:r>
              <a:rPr lang="en-US" sz="1300" i="1">
                <a:solidFill>
                  <a:srgbClr val="000000"/>
                </a:solidFill>
              </a:rPr>
              <a:t>Alternative Option for Pre-Assessment</a:t>
            </a:r>
            <a:endParaRPr sz="1300" i="1">
              <a:solidFill>
                <a:srgbClr val="000000"/>
              </a:solidFill>
            </a:endParaRPr>
          </a:p>
          <a:p>
            <a:pPr marL="0" lvl="0" indent="0" algn="l" rtl="0">
              <a:lnSpc>
                <a:spcPct val="120000"/>
              </a:lnSpc>
              <a:spcBef>
                <a:spcPts val="0"/>
              </a:spcBef>
              <a:spcAft>
                <a:spcPts val="0"/>
              </a:spcAft>
              <a:buSzPts val="1400"/>
              <a:buNone/>
            </a:pPr>
            <a:r>
              <a:rPr lang="en-US" sz="1300" i="1">
                <a:solidFill>
                  <a:srgbClr val="000000"/>
                </a:solidFill>
              </a:rPr>
              <a:t>Prior to training, </a:t>
            </a:r>
            <a:r>
              <a:rPr lang="en-US" sz="1300" i="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use a free online tool such as Surveymonkey.com</a:t>
            </a:r>
            <a:r>
              <a:rPr lang="en-US" sz="1300" i="1">
                <a:solidFill>
                  <a:srgbClr val="000000"/>
                </a:solidFill>
              </a:rPr>
              <a:t> for participants to complete the pre and post assessment online. Use the same questions and answer choices.</a:t>
            </a:r>
            <a:endParaRPr sz="1300" i="1">
              <a:solidFill>
                <a:srgbClr val="000000"/>
              </a:solidFill>
            </a:endParaRPr>
          </a:p>
          <a:p>
            <a:pPr marL="0" lvl="0" indent="0" algn="l" rtl="0">
              <a:lnSpc>
                <a:spcPct val="115000"/>
              </a:lnSpc>
              <a:spcBef>
                <a:spcPts val="0"/>
              </a:spcBef>
              <a:spcAft>
                <a:spcPts val="0"/>
              </a:spcAft>
              <a:buSzPts val="1400"/>
              <a:buNone/>
            </a:pPr>
            <a:endParaRPr sz="1300">
              <a:solidFill>
                <a:srgbClr val="000000"/>
              </a:solidFill>
            </a:endParaRPr>
          </a:p>
          <a:p>
            <a:pPr marL="0" lvl="0" indent="0" algn="l" rtl="0">
              <a:lnSpc>
                <a:spcPct val="100000"/>
              </a:lnSpc>
              <a:spcBef>
                <a:spcPts val="0"/>
              </a:spcBef>
              <a:spcAft>
                <a:spcPts val="0"/>
              </a:spcAft>
              <a:buSzPts val="1400"/>
              <a:buNone/>
            </a:pPr>
            <a:endParaRPr/>
          </a:p>
        </p:txBody>
      </p:sp>
      <p:sp>
        <p:nvSpPr>
          <p:cNvPr id="359" name="Google Shape;359;p1: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1</a:t>
            </a:fld>
            <a:endParaRPr sz="1300">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589f9cae44_0_4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589f9cae44_0_46: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10</a:t>
            </a:r>
            <a:endParaRPr sz="1400" b="1"/>
          </a:p>
          <a:p>
            <a:pPr marL="0" lvl="0" indent="0" algn="l" rtl="0">
              <a:lnSpc>
                <a:spcPct val="100000"/>
              </a:lnSpc>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
                  </a:ext>
                </a:extLst>
              </a:rPr>
              <a:t>Lastly, the term assessment refers to the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rPr>
              <a:t>methods or tools that educators use to evaluate, measure, and document the academic readiness, learning progress, skill acquisition, or educational needs of students.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9"/>
                  </a:ext>
                </a:extLst>
              </a:rPr>
              <a:t> </a:t>
            </a:r>
            <a:r>
              <a:rPr lang="en-US" sz="1200">
                <a:solidFill>
                  <a:srgbClr val="000000"/>
                </a:solidFill>
              </a:rPr>
              <a:t> An example of an anecdotal record used for assessment is </a:t>
            </a:r>
            <a:endParaRPr sz="1200">
              <a:solidFill>
                <a:srgbClr val="000000"/>
              </a:solidFill>
            </a:endParaRPr>
          </a:p>
          <a:p>
            <a:pPr marL="0" lvl="0" indent="457200" algn="l" rtl="0">
              <a:lnSpc>
                <a:spcPct val="100000"/>
              </a:lnSpc>
              <a:spcBef>
                <a:spcPts val="0"/>
              </a:spcBef>
              <a:spcAft>
                <a:spcPts val="0"/>
              </a:spcAft>
              <a:buSzPts val="1400"/>
              <a:buNone/>
            </a:pP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
                  </a:ext>
                </a:extLst>
              </a:rPr>
              <a:t>The child pointed to the picture of the ko</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1"/>
                  </a:ext>
                </a:extLst>
              </a:rPr>
              <a:t>ala bear in the book and stated, “The koala bear eats eucalyptus leaves”.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2"/>
                  </a:ext>
                </a:extLst>
              </a:rPr>
              <a:t> </a:t>
            </a:r>
            <a:endParaRPr sz="1200"/>
          </a:p>
          <a:p>
            <a:pPr marL="0" lvl="0" indent="0" algn="l" rtl="0">
              <a:lnSpc>
                <a:spcPct val="100000"/>
              </a:lnSpc>
              <a:spcBef>
                <a:spcPts val="0"/>
              </a:spcBef>
              <a:spcAft>
                <a:spcPts val="0"/>
              </a:spcAft>
              <a:buSzPts val="1400"/>
              <a:buNone/>
            </a:pPr>
            <a:r>
              <a:rPr lang="en-US" sz="1200">
                <a:solidFill>
                  <a:srgbClr val="000000"/>
                </a:solidFill>
              </a:rPr>
              <a:t>Documentation is required to accurately assess young children. Many early childhood classes use anecdotal notes, pictures or videos, and/or work samples to document children’s knowledge.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
                  </a:ext>
                </a:extLst>
              </a:rPr>
              <a:t>Many Tier 1 curricula have their own</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
                  </a:ext>
                </a:extLst>
              </a:rPr>
              <a:t> assessment tools</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5"/>
                  </a:ext>
                </a:extLst>
              </a:rPr>
              <a:t>.  What are some of the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6"/>
                  </a:ext>
                </a:extLst>
              </a:rPr>
              <a:t>assessment tools</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
                  </a:ext>
                </a:extLst>
              </a:rPr>
              <a:t> you use in your program?</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8"/>
                </a:ext>
              </a:extLst>
            </a:endParaRPr>
          </a:p>
          <a:p>
            <a:pPr marL="483306" lvl="0" indent="-241653" algn="l" rtl="0">
              <a:lnSpc>
                <a:spcPct val="100000"/>
              </a:lnSpc>
              <a:spcBef>
                <a:spcPts val="0"/>
              </a:spcBef>
              <a:spcAft>
                <a:spcPts val="0"/>
              </a:spcAft>
              <a:buSzPts val="1400"/>
              <a:buNone/>
            </a:pP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9"/>
                </a:ext>
              </a:extLst>
            </a:endParaRPr>
          </a:p>
          <a:p>
            <a:pPr marL="483306" lvl="0" indent="-241653" algn="l" rtl="0">
              <a:lnSpc>
                <a:spcPct val="100000"/>
              </a:lnSpc>
              <a:spcBef>
                <a:spcPts val="0"/>
              </a:spcBef>
              <a:spcAft>
                <a:spcPts val="0"/>
              </a:spcAft>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0"/>
                  </a:ext>
                </a:extLst>
              </a:rPr>
              <a:t>Allow participants time to respond. Possible answers include Teaching Strategies Gold, COR Advantage, and Battelle Developmental Inventory. </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1"/>
                </a:ext>
              </a:extLst>
            </a:endParaRPr>
          </a:p>
          <a:p>
            <a:pPr marL="483306" lvl="0" indent="-241653" algn="l" rtl="0">
              <a:lnSpc>
                <a:spcPct val="100000"/>
              </a:lnSpc>
              <a:spcBef>
                <a:spcPts val="0"/>
              </a:spcBef>
              <a:spcAft>
                <a:spcPts val="0"/>
              </a:spcAft>
              <a:buSzPts val="1400"/>
              <a:buNone/>
            </a:pP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2"/>
                </a:ext>
              </a:extLst>
            </a:endParaRPr>
          </a:p>
          <a:p>
            <a:pPr marL="0" lvl="0" indent="0" algn="l" rtl="0">
              <a:lnSpc>
                <a:spcPct val="100000"/>
              </a:lnSpc>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3"/>
                  </a:ext>
                </a:extLst>
              </a:rPr>
              <a:t>Although we will not discuss assessment in detail in today’s session, it is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4"/>
                  </a:ext>
                </a:extLst>
              </a:rPr>
              <a:t>important</a:t>
            </a:r>
            <a:r>
              <a:rPr lang="en-US" sz="1200"/>
              <a:t> to</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5"/>
                  </a:ext>
                </a:extLst>
              </a:rPr>
              <a:t> know the relationship between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6"/>
                  </a:ext>
                </a:extLst>
              </a:rPr>
              <a:t>learning outcomes, learning experiences</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 and assessment</a:t>
            </a:r>
            <a:r>
              <a:rPr lang="en-US" sz="1200"/>
              <a:t>.  </a:t>
            </a:r>
            <a:endParaRPr sz="1200" b="1"/>
          </a:p>
          <a:p>
            <a:pPr marL="483306" lvl="0" indent="-241653" algn="l" rtl="0">
              <a:lnSpc>
                <a:spcPct val="100000"/>
              </a:lnSpc>
              <a:spcBef>
                <a:spcPts val="0"/>
              </a:spcBef>
              <a:spcAft>
                <a:spcPts val="0"/>
              </a:spcAft>
              <a:buSzPts val="1400"/>
              <a:buNone/>
            </a:pPr>
            <a:endParaRPr sz="1200"/>
          </a:p>
        </p:txBody>
      </p:sp>
      <p:sp>
        <p:nvSpPr>
          <p:cNvPr id="428" name="Google Shape;428;g589f9cae44_0_46: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10</a:t>
            </a:fld>
            <a:endParaRPr sz="13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46: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11</a:t>
            </a:r>
            <a:endParaRPr sz="1400" b="1"/>
          </a:p>
          <a:p>
            <a:pPr marL="0" lvl="0" indent="0" algn="l" rtl="0">
              <a:lnSpc>
                <a:spcPct val="100000"/>
              </a:lnSpc>
              <a:spcBef>
                <a:spcPts val="0"/>
              </a:spcBef>
              <a:spcAft>
                <a:spcPts val="0"/>
              </a:spcAft>
              <a:buSzPts val="1400"/>
              <a:buNone/>
            </a:pPr>
            <a:r>
              <a:rPr lang="en-US" sz="1200"/>
              <a:t>Let’s practice identifying some of the terms we just learned. On your table your will find various color sticky notes.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 The blue sticky note is for a standard, the yellow is for a learning experience, the pink is for a learning outcome, and the orange is for assessment</a:t>
            </a:r>
            <a:r>
              <a:rPr lang="en-US" sz="1200"/>
              <a:t>. Posted around the room are various examples on chart paper.  On the chart that is labeled Example 1, it says “Understands numbers, ways of representing numbers, and relationship between numbers and quantities”.  You will place the sticky note that represents the term you believe best defines this example.  For example, if you think “Understands numbers, ways of representing numbers, and relationship between numbers and quantities” is a learning experience, you will place a yellow sticky note on the chart.  You can use your handout on key terms to assist you.  You may now get up and go to the various charts and place your colored sticky note on the chart. Please return to your seat when you are finished. </a:t>
            </a:r>
            <a:endParaRPr sz="1200"/>
          </a:p>
          <a:p>
            <a:pPr marL="483306" lvl="0" indent="-241653"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b="1" i="1"/>
              <a:t>Alternative Activity Options: </a:t>
            </a:r>
            <a:endParaRPr sz="1200" b="1" i="1"/>
          </a:p>
          <a:p>
            <a:pPr marL="457200" lvl="0" indent="0" algn="l" rtl="0">
              <a:lnSpc>
                <a:spcPct val="100000"/>
              </a:lnSpc>
              <a:spcBef>
                <a:spcPts val="0"/>
              </a:spcBef>
              <a:spcAft>
                <a:spcPts val="0"/>
              </a:spcAft>
              <a:buSzPts val="1400"/>
              <a:buNone/>
            </a:pPr>
            <a:r>
              <a:rPr lang="en-US" sz="1200" i="1"/>
              <a:t>1. Print multiple sets of the matching activity handout and pre-cut the examples and terms. Divide participants into pairs and have each</a:t>
            </a:r>
            <a:endParaRPr sz="1200" i="1"/>
          </a:p>
          <a:p>
            <a:pPr marL="457200" lvl="0" indent="0" algn="l" rtl="0">
              <a:lnSpc>
                <a:spcPct val="100000"/>
              </a:lnSpc>
              <a:spcBef>
                <a:spcPts val="0"/>
              </a:spcBef>
              <a:spcAft>
                <a:spcPts val="0"/>
              </a:spcAft>
              <a:buSzPts val="1400"/>
              <a:buNone/>
            </a:pPr>
            <a:r>
              <a:rPr lang="en-US" sz="1200" i="1"/>
              <a:t>    group match the examples with the terms.  Review answers with participants after activity.  Ask them why each term was selected and  </a:t>
            </a:r>
            <a:endParaRPr sz="1200" i="1"/>
          </a:p>
          <a:p>
            <a:pPr marL="0" lvl="0" indent="0" algn="l" rtl="0">
              <a:lnSpc>
                <a:spcPct val="100000"/>
              </a:lnSpc>
              <a:spcBef>
                <a:spcPts val="0"/>
              </a:spcBef>
              <a:spcAft>
                <a:spcPts val="0"/>
              </a:spcAft>
              <a:buSzPts val="1400"/>
              <a:buNone/>
            </a:pPr>
            <a:r>
              <a:rPr lang="en-US" sz="1200" i="1"/>
              <a:t>                 have them share their reason.  Answers are below. </a:t>
            </a:r>
            <a:endParaRPr sz="1200" i="1"/>
          </a:p>
          <a:p>
            <a:pPr marL="457200" lvl="0" indent="0" algn="l" rtl="0">
              <a:lnSpc>
                <a:spcPct val="100000"/>
              </a:lnSpc>
              <a:spcBef>
                <a:spcPts val="0"/>
              </a:spcBef>
              <a:spcAft>
                <a:spcPts val="0"/>
              </a:spcAft>
              <a:buSzPts val="1400"/>
              <a:buNone/>
            </a:pPr>
            <a:r>
              <a:rPr lang="en-US" sz="1200" i="1"/>
              <a:t>2. Read each example one at a time and have participants identify the corresponding term and why they selected the term.</a:t>
            </a:r>
            <a:endParaRPr sz="1200" i="1"/>
          </a:p>
          <a:p>
            <a:pPr marL="241653" lvl="0" indent="0" algn="l" rtl="0">
              <a:lnSpc>
                <a:spcPct val="100000"/>
              </a:lnSpc>
              <a:spcBef>
                <a:spcPts val="0"/>
              </a:spcBef>
              <a:spcAft>
                <a:spcPts val="0"/>
              </a:spcAft>
              <a:buSzPts val="1400"/>
              <a:buNone/>
            </a:pPr>
            <a:endParaRPr sz="1200" i="1"/>
          </a:p>
          <a:p>
            <a:pPr marL="0" lvl="0" indent="0" algn="l" rtl="0">
              <a:lnSpc>
                <a:spcPct val="100000"/>
              </a:lnSpc>
              <a:spcBef>
                <a:spcPts val="0"/>
              </a:spcBef>
              <a:spcAft>
                <a:spcPts val="0"/>
              </a:spcAft>
              <a:buSzPts val="1400"/>
              <a:buNone/>
            </a:pPr>
            <a:r>
              <a:rPr lang="en-US" sz="1200" i="1"/>
              <a:t>Review answers with participants. </a:t>
            </a:r>
            <a:endParaRPr sz="1200" i="1"/>
          </a:p>
          <a:p>
            <a:pPr marL="483306" lvl="0" indent="-241653" algn="l" rtl="0">
              <a:lnSpc>
                <a:spcPct val="100000"/>
              </a:lnSpc>
              <a:spcBef>
                <a:spcPts val="0"/>
              </a:spcBef>
              <a:spcAft>
                <a:spcPts val="0"/>
              </a:spcAft>
              <a:buSzPts val="1400"/>
              <a:buNone/>
            </a:pPr>
            <a:endParaRPr sz="1200" i="1"/>
          </a:p>
          <a:p>
            <a:pPr marL="483306" lvl="0" indent="-241653" algn="l" rtl="0">
              <a:lnSpc>
                <a:spcPct val="100000"/>
              </a:lnSpc>
              <a:spcBef>
                <a:spcPts val="0"/>
              </a:spcBef>
              <a:spcAft>
                <a:spcPts val="0"/>
              </a:spcAft>
              <a:buSzPts val="1400"/>
              <a:buNone/>
            </a:pPr>
            <a:r>
              <a:rPr lang="en-US" sz="1200" i="1"/>
              <a:t>1. Understands numbers, ways of representing numbers, and relationship between numbers and quantities</a:t>
            </a:r>
            <a:endParaRPr sz="1200"/>
          </a:p>
          <a:p>
            <a:pPr marL="483306" lvl="0" indent="-241653" algn="l" rtl="0">
              <a:lnSpc>
                <a:spcPct val="100000"/>
              </a:lnSpc>
              <a:spcBef>
                <a:spcPts val="0"/>
              </a:spcBef>
              <a:spcAft>
                <a:spcPts val="0"/>
              </a:spcAft>
              <a:buSzPts val="1400"/>
              <a:buNone/>
            </a:pPr>
            <a:r>
              <a:rPr lang="en-US" sz="1200" i="1"/>
              <a:t>    Answer: S</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tandard</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5"/>
                </a:ext>
              </a:extLst>
            </a:endParaRPr>
          </a:p>
          <a:p>
            <a:pPr marL="483306" lvl="0" indent="-241653" algn="l" rtl="0">
              <a:lnSpc>
                <a:spcPct val="100000"/>
              </a:lnSpc>
              <a:spcBef>
                <a:spcPts val="0"/>
              </a:spcBef>
              <a:spcAft>
                <a:spcPts val="0"/>
              </a:spcAft>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6"/>
                  </a:ext>
                </a:extLst>
              </a:rPr>
              <a:t> </a:t>
            </a:r>
            <a:endParaRPr sz="1200"/>
          </a:p>
          <a:p>
            <a:pPr marL="483306" lvl="0" indent="-241653" algn="l" rtl="0">
              <a:lnSpc>
                <a:spcPct val="100000"/>
              </a:lnSpc>
              <a:spcBef>
                <a:spcPts val="0"/>
              </a:spcBef>
              <a:spcAft>
                <a:spcPts val="0"/>
              </a:spcAft>
              <a:buSzPts val="1400"/>
              <a:buNone/>
            </a:pPr>
            <a:r>
              <a:rPr lang="en-US" sz="1200" i="1"/>
              <a:t>2. The child will learn to count a set of 5-10 objects.</a:t>
            </a:r>
            <a:endParaRPr sz="1200"/>
          </a:p>
          <a:p>
            <a:pPr marL="483306" lvl="0" indent="-241653" algn="l" rtl="0">
              <a:lnSpc>
                <a:spcPct val="100000"/>
              </a:lnSpc>
              <a:spcBef>
                <a:spcPts val="0"/>
              </a:spcBef>
              <a:spcAft>
                <a:spcPts val="0"/>
              </a:spcAft>
              <a:buSzPts val="1400"/>
              <a:buNone/>
            </a:pPr>
            <a:r>
              <a:rPr lang="en-US" sz="1200" i="1"/>
              <a:t>   Answer: Learning outcome</a:t>
            </a:r>
            <a:endParaRPr sz="1200"/>
          </a:p>
          <a:p>
            <a:pPr marL="483306" lvl="0" indent="-241653" algn="l" rtl="0">
              <a:lnSpc>
                <a:spcPct val="100000"/>
              </a:lnSpc>
              <a:spcBef>
                <a:spcPts val="0"/>
              </a:spcBef>
              <a:spcAft>
                <a:spcPts val="0"/>
              </a:spcAft>
              <a:buSzPts val="1400"/>
              <a:buNone/>
            </a:pPr>
            <a:r>
              <a:rPr lang="en-US" sz="1200" i="1"/>
              <a:t> </a:t>
            </a:r>
            <a:endParaRPr sz="1200"/>
          </a:p>
          <a:p>
            <a:pPr marL="483306" lvl="0" indent="-241653" algn="l" rtl="0">
              <a:lnSpc>
                <a:spcPct val="100000"/>
              </a:lnSpc>
              <a:spcBef>
                <a:spcPts val="0"/>
              </a:spcBef>
              <a:spcAft>
                <a:spcPts val="0"/>
              </a:spcAft>
              <a:buSzPts val="1400"/>
              <a:buNone/>
            </a:pPr>
            <a:r>
              <a:rPr lang="en-US" sz="1200" i="1"/>
              <a:t>3. </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7"/>
                  </a:ext>
                </a:extLst>
              </a:rPr>
              <a:t>While reading a book in the reading center, the child pointed to a question mark and said “Look, there’s a question mark at the end of the sentence!”</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8"/>
                </a:ext>
              </a:extLst>
            </a:endParaRPr>
          </a:p>
          <a:p>
            <a:pPr marL="483306" lvl="0" indent="-241653" algn="l" rtl="0">
              <a:lnSpc>
                <a:spcPct val="100000"/>
              </a:lnSpc>
              <a:spcBef>
                <a:spcPts val="0"/>
              </a:spcBef>
              <a:spcAft>
                <a:spcPts val="0"/>
              </a:spcAft>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9"/>
                  </a:ext>
                </a:extLst>
              </a:rPr>
              <a:t>   Answer: Assessment</a:t>
            </a:r>
            <a:endParaRPr sz="1200"/>
          </a:p>
          <a:p>
            <a:pPr marL="483306" lvl="0" indent="-241653" algn="l" rtl="0">
              <a:lnSpc>
                <a:spcPct val="100000"/>
              </a:lnSpc>
              <a:spcBef>
                <a:spcPts val="0"/>
              </a:spcBef>
              <a:spcAft>
                <a:spcPts val="0"/>
              </a:spcAft>
              <a:buSzPts val="1400"/>
              <a:buNone/>
            </a:pPr>
            <a:r>
              <a:rPr lang="en-US" sz="1200" i="1"/>
              <a:t> </a:t>
            </a:r>
            <a:endParaRPr sz="1200"/>
          </a:p>
          <a:p>
            <a:pPr marL="483306" lvl="0" indent="-241653" algn="l" rtl="0">
              <a:lnSpc>
                <a:spcPct val="100000"/>
              </a:lnSpc>
              <a:spcBef>
                <a:spcPts val="0"/>
              </a:spcBef>
              <a:spcAft>
                <a:spcPts val="0"/>
              </a:spcAft>
              <a:buSzPts val="1400"/>
              <a:buNone/>
            </a:pPr>
            <a:r>
              <a:rPr lang="en-US" sz="1200" i="1"/>
              <a:t>4. The teacher will place a large set of blocks and several toy animals in the block center.  The teacher will encourage children to work together to build a habitat for the animals.  </a:t>
            </a:r>
            <a:endParaRPr sz="1200"/>
          </a:p>
          <a:p>
            <a:pPr marL="483306" lvl="0" indent="-241653" algn="l" rtl="0">
              <a:lnSpc>
                <a:spcPct val="100000"/>
              </a:lnSpc>
              <a:spcBef>
                <a:spcPts val="0"/>
              </a:spcBef>
              <a:spcAft>
                <a:spcPts val="0"/>
              </a:spcAft>
              <a:buSzPts val="1400"/>
              <a:buNone/>
            </a:pPr>
            <a:r>
              <a:rPr lang="en-US" sz="1200" i="1"/>
              <a:t>   Answer:  Learning experience</a:t>
            </a:r>
            <a:endParaRPr sz="1200"/>
          </a:p>
          <a:p>
            <a:pPr marL="483306" lvl="0" indent="-241653" algn="l" rtl="0">
              <a:lnSpc>
                <a:spcPct val="100000"/>
              </a:lnSpc>
              <a:spcBef>
                <a:spcPts val="0"/>
              </a:spcBef>
              <a:spcAft>
                <a:spcPts val="0"/>
              </a:spcAft>
              <a:buSzPts val="1400"/>
              <a:buNone/>
            </a:pPr>
            <a:r>
              <a:rPr lang="en-US" sz="1200" i="1"/>
              <a:t> </a:t>
            </a:r>
            <a:endParaRPr sz="1200"/>
          </a:p>
          <a:p>
            <a:pPr marL="483306" lvl="0" indent="-241653" algn="l" rtl="0">
              <a:lnSpc>
                <a:spcPct val="100000"/>
              </a:lnSpc>
              <a:spcBef>
                <a:spcPts val="0"/>
              </a:spcBef>
              <a:spcAft>
                <a:spcPts val="0"/>
              </a:spcAft>
              <a:buSzPts val="1400"/>
              <a:buNone/>
            </a:pPr>
            <a:r>
              <a:rPr lang="en-US" sz="1200" i="1"/>
              <a:t>5. Develop appropriate health and hygiene skills</a:t>
            </a:r>
            <a:endParaRPr sz="1200"/>
          </a:p>
          <a:p>
            <a:pPr marL="483306" lvl="0" indent="-241653" algn="l" rtl="0">
              <a:lnSpc>
                <a:spcPct val="100000"/>
              </a:lnSpc>
              <a:spcBef>
                <a:spcPts val="0"/>
              </a:spcBef>
              <a:spcAft>
                <a:spcPts val="0"/>
              </a:spcAft>
              <a:buSzPts val="1400"/>
              <a:buNone/>
            </a:pPr>
            <a:r>
              <a:rPr lang="en-US" sz="1200" i="1"/>
              <a:t>   Answer: Standard</a:t>
            </a:r>
            <a:endParaRPr sz="1200"/>
          </a:p>
          <a:p>
            <a:pPr marL="483306" lvl="0" indent="-241653" algn="l" rtl="0">
              <a:lnSpc>
                <a:spcPct val="100000"/>
              </a:lnSpc>
              <a:spcBef>
                <a:spcPts val="0"/>
              </a:spcBef>
              <a:spcAft>
                <a:spcPts val="0"/>
              </a:spcAft>
              <a:buSzPts val="1400"/>
              <a:buNone/>
            </a:pPr>
            <a:r>
              <a:rPr lang="en-US" sz="1200" i="1"/>
              <a:t> </a:t>
            </a:r>
            <a:endParaRPr sz="1200"/>
          </a:p>
          <a:p>
            <a:pPr marL="483306" lvl="0" indent="-241653" algn="l" rtl="0">
              <a:lnSpc>
                <a:spcPct val="100000"/>
              </a:lnSpc>
              <a:spcBef>
                <a:spcPts val="0"/>
              </a:spcBef>
              <a:spcAft>
                <a:spcPts val="0"/>
              </a:spcAft>
              <a:buSzPts val="1400"/>
              <a:buNone/>
            </a:pPr>
            <a:r>
              <a:rPr lang="en-US" sz="1200" i="1"/>
              <a:t>6. Ask children to predict what they think will happen when you mix yellow and blue colored water.  </a:t>
            </a:r>
            <a:endParaRPr sz="1200"/>
          </a:p>
          <a:p>
            <a:pPr marL="483306" lvl="0" indent="-241653" algn="l" rtl="0">
              <a:lnSpc>
                <a:spcPct val="100000"/>
              </a:lnSpc>
              <a:spcBef>
                <a:spcPts val="0"/>
              </a:spcBef>
              <a:spcAft>
                <a:spcPts val="0"/>
              </a:spcAft>
              <a:buSzPts val="1400"/>
              <a:buNone/>
            </a:pPr>
            <a:r>
              <a:rPr lang="en-US" sz="1200" i="1"/>
              <a:t>   Answer: Learning experience</a:t>
            </a:r>
            <a:endParaRPr sz="1200"/>
          </a:p>
          <a:p>
            <a:pPr marL="483306" lvl="0" indent="-241653" algn="l" rtl="0">
              <a:lnSpc>
                <a:spcPct val="100000"/>
              </a:lnSpc>
              <a:spcBef>
                <a:spcPts val="0"/>
              </a:spcBef>
              <a:spcAft>
                <a:spcPts val="0"/>
              </a:spcAft>
              <a:buSzPts val="1400"/>
              <a:buNone/>
            </a:pPr>
            <a:r>
              <a:rPr lang="en-US" sz="1200" i="1"/>
              <a:t> </a:t>
            </a:r>
            <a:endParaRPr sz="1200"/>
          </a:p>
          <a:p>
            <a:pPr marL="483306" lvl="0" indent="-241653" algn="l" rtl="0">
              <a:lnSpc>
                <a:spcPct val="100000"/>
              </a:lnSpc>
              <a:spcBef>
                <a:spcPts val="0"/>
              </a:spcBef>
              <a:spcAft>
                <a:spcPts val="0"/>
              </a:spcAft>
              <a:buSzPts val="1400"/>
              <a:buNone/>
            </a:pPr>
            <a:r>
              <a:rPr lang="en-US" sz="1200" i="1"/>
              <a:t>7. The child will learn how to retell a story using props. </a:t>
            </a:r>
            <a:endParaRPr sz="1200"/>
          </a:p>
          <a:p>
            <a:pPr marL="483306" lvl="0" indent="-241653" algn="l" rtl="0">
              <a:lnSpc>
                <a:spcPct val="100000"/>
              </a:lnSpc>
              <a:spcBef>
                <a:spcPts val="0"/>
              </a:spcBef>
              <a:spcAft>
                <a:spcPts val="0"/>
              </a:spcAft>
              <a:buSzPts val="1400"/>
              <a:buNone/>
            </a:pPr>
            <a:r>
              <a:rPr lang="en-US" sz="1200" i="1"/>
              <a:t>   Answer: Learning outcome</a:t>
            </a:r>
            <a:endParaRPr sz="1200"/>
          </a:p>
          <a:p>
            <a:pPr marL="483306" lvl="0" indent="-241653" algn="l" rtl="0">
              <a:lnSpc>
                <a:spcPct val="100000"/>
              </a:lnSpc>
              <a:spcBef>
                <a:spcPts val="0"/>
              </a:spcBef>
              <a:spcAft>
                <a:spcPts val="0"/>
              </a:spcAft>
              <a:buSzPts val="1400"/>
              <a:buNone/>
            </a:pPr>
            <a:r>
              <a:rPr lang="en-US" sz="1200" i="1"/>
              <a:t> </a:t>
            </a:r>
            <a:endParaRPr sz="1200"/>
          </a:p>
          <a:p>
            <a:pPr marL="483306" lvl="0" indent="-241653" algn="l" rtl="0">
              <a:lnSpc>
                <a:spcPct val="100000"/>
              </a:lnSpc>
              <a:spcBef>
                <a:spcPts val="0"/>
              </a:spcBef>
              <a:spcAft>
                <a:spcPts val="0"/>
              </a:spcAft>
              <a:buSzPts val="1400"/>
              <a:buNone/>
            </a:pPr>
            <a:r>
              <a:rPr lang="en-US" sz="1200" i="1"/>
              <a:t>8. The child identified 20 lowercase letters. </a:t>
            </a:r>
            <a:endParaRPr sz="1200"/>
          </a:p>
          <a:p>
            <a:pPr marL="483306" lvl="0" indent="-241653" algn="l" rtl="0">
              <a:lnSpc>
                <a:spcPct val="100000"/>
              </a:lnSpc>
              <a:spcBef>
                <a:spcPts val="0"/>
              </a:spcBef>
              <a:spcAft>
                <a:spcPts val="0"/>
              </a:spcAft>
              <a:buSzPts val="1400"/>
              <a:buNone/>
            </a:pPr>
            <a:r>
              <a:rPr lang="en-US" sz="1200" i="1"/>
              <a:t>    Answer: Assessment</a:t>
            </a:r>
            <a:endParaRPr sz="1200"/>
          </a:p>
          <a:p>
            <a:pPr marL="483306" lvl="0" indent="-241653" algn="l" rtl="0">
              <a:lnSpc>
                <a:spcPct val="100000"/>
              </a:lnSpc>
              <a:spcBef>
                <a:spcPts val="0"/>
              </a:spcBef>
              <a:spcAft>
                <a:spcPts val="0"/>
              </a:spcAft>
              <a:buSzPts val="1400"/>
              <a:buNone/>
            </a:pPr>
            <a:r>
              <a:rPr lang="en-US" sz="1200" i="1"/>
              <a:t> </a:t>
            </a:r>
            <a:endParaRPr sz="1200"/>
          </a:p>
          <a:p>
            <a:pPr marL="483306" lvl="0" indent="-241653" algn="l" rtl="0">
              <a:lnSpc>
                <a:spcPct val="100000"/>
              </a:lnSpc>
              <a:spcBef>
                <a:spcPts val="0"/>
              </a:spcBef>
              <a:spcAft>
                <a:spcPts val="0"/>
              </a:spcAft>
              <a:buSzPts val="1400"/>
              <a:buNone/>
            </a:pPr>
            <a:endParaRPr sz="1200" i="1"/>
          </a:p>
          <a:p>
            <a:pPr marL="483306" lvl="0" indent="-241653" algn="l" rtl="0">
              <a:lnSpc>
                <a:spcPct val="100000"/>
              </a:lnSpc>
              <a:spcBef>
                <a:spcPts val="0"/>
              </a:spcBef>
              <a:spcAft>
                <a:spcPts val="0"/>
              </a:spcAft>
              <a:buSzPts val="1400"/>
              <a:buNone/>
            </a:pPr>
            <a:endParaRPr sz="1200" i="1"/>
          </a:p>
          <a:p>
            <a:pPr marL="483306" lvl="0" indent="-241653" algn="l" rtl="0">
              <a:lnSpc>
                <a:spcPct val="100000"/>
              </a:lnSpc>
              <a:spcBef>
                <a:spcPts val="0"/>
              </a:spcBef>
              <a:spcAft>
                <a:spcPts val="0"/>
              </a:spcAft>
              <a:buSzPts val="1400"/>
              <a:buNone/>
            </a:pPr>
            <a:endParaRPr sz="1200" i="1"/>
          </a:p>
          <a:p>
            <a:pPr marL="483306" lvl="0" indent="-241653" algn="l" rtl="0">
              <a:lnSpc>
                <a:spcPct val="100000"/>
              </a:lnSpc>
              <a:spcBef>
                <a:spcPts val="0"/>
              </a:spcBef>
              <a:spcAft>
                <a:spcPts val="0"/>
              </a:spcAft>
              <a:buSzPts val="1400"/>
              <a:buNone/>
            </a:pPr>
            <a:endParaRPr sz="1200" i="1"/>
          </a:p>
          <a:p>
            <a:pPr marL="483306" lvl="0" indent="-241653" algn="l" rtl="0">
              <a:lnSpc>
                <a:spcPct val="100000"/>
              </a:lnSpc>
              <a:spcBef>
                <a:spcPts val="0"/>
              </a:spcBef>
              <a:spcAft>
                <a:spcPts val="0"/>
              </a:spcAft>
              <a:buSzPts val="1400"/>
              <a:buNone/>
            </a:pPr>
            <a:endParaRPr sz="1200" i="1"/>
          </a:p>
          <a:p>
            <a:pPr marL="483306" lvl="0" indent="-241653" algn="l" rtl="0">
              <a:lnSpc>
                <a:spcPct val="100000"/>
              </a:lnSpc>
              <a:spcBef>
                <a:spcPts val="0"/>
              </a:spcBef>
              <a:spcAft>
                <a:spcPts val="0"/>
              </a:spcAft>
              <a:buSzPts val="1400"/>
              <a:buNone/>
            </a:pPr>
            <a:endParaRPr sz="1200" i="1"/>
          </a:p>
          <a:p>
            <a:pPr marL="483306" lvl="0" indent="-241653" algn="l" rtl="0">
              <a:lnSpc>
                <a:spcPct val="100000"/>
              </a:lnSpc>
              <a:spcBef>
                <a:spcPts val="0"/>
              </a:spcBef>
              <a:spcAft>
                <a:spcPts val="0"/>
              </a:spcAft>
              <a:buSzPts val="1400"/>
              <a:buNone/>
            </a:pPr>
            <a:endParaRPr i="1"/>
          </a:p>
          <a:p>
            <a:pPr marL="483306" lvl="0" indent="-241653" algn="l" rtl="0">
              <a:lnSpc>
                <a:spcPct val="100000"/>
              </a:lnSpc>
              <a:spcBef>
                <a:spcPts val="0"/>
              </a:spcBef>
              <a:spcAft>
                <a:spcPts val="0"/>
              </a:spcAft>
              <a:buSzPts val="1400"/>
              <a:buNone/>
            </a:pPr>
            <a:endParaRPr i="1"/>
          </a:p>
        </p:txBody>
      </p:sp>
      <p:sp>
        <p:nvSpPr>
          <p:cNvPr id="435" name="Google Shape;435;p46: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11</a:t>
            </a:fld>
            <a:endParaRPr sz="13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40: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12</a:t>
            </a:r>
            <a:endParaRPr sz="1400" b="1"/>
          </a:p>
          <a:p>
            <a:pPr marL="0" lvl="0" indent="0" algn="l" rtl="0">
              <a:lnSpc>
                <a:spcPct val="100000"/>
              </a:lnSpc>
              <a:spcBef>
                <a:spcPts val="0"/>
              </a:spcBef>
              <a:spcAft>
                <a:spcPts val="0"/>
              </a:spcAft>
              <a:buSzPts val="1400"/>
              <a:buNone/>
            </a:pPr>
            <a:r>
              <a:rPr lang="en-US" sz="1200"/>
              <a:t>Now that you know the key terms related to planning, let’s see how they are interrelated and connect to what you do each day. This is the teaching and learning cycle.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1"/>
                  </a:ext>
                </a:extLst>
              </a:rPr>
              <a:t>It shows the ongoing cycle of planning</a:t>
            </a:r>
            <a:r>
              <a:rPr lang="en-US" sz="1200"/>
              <a:t>, facilitating learning (or teaching), documenting and assessing students’ knowledge and skills, and reflecting on children’s strengths, interests and needs.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2"/>
                  </a:ext>
                </a:extLst>
              </a:rPr>
              <a:t>Engaging in this process helps educators make meaningful connections with children that supports their growth and development. </a:t>
            </a:r>
            <a:endParaRPr sz="1200"/>
          </a:p>
          <a:p>
            <a:pPr marL="483306" lvl="0" indent="-241653" algn="l" rtl="0">
              <a:lnSpc>
                <a:spcPct val="100000"/>
              </a:lnSpc>
              <a:spcBef>
                <a:spcPts val="0"/>
              </a:spcBef>
              <a:spcAft>
                <a:spcPts val="0"/>
              </a:spcAft>
              <a:buSzPts val="1400"/>
              <a:buNone/>
            </a:pPr>
            <a:endParaRPr sz="1200"/>
          </a:p>
          <a:p>
            <a:pPr marL="483306" lvl="0" indent="-241653" algn="l" rtl="0">
              <a:lnSpc>
                <a:spcPct val="100000"/>
              </a:lnSpc>
              <a:spcBef>
                <a:spcPts val="0"/>
              </a:spcBef>
              <a:spcAft>
                <a:spcPts val="0"/>
              </a:spcAft>
              <a:buSzPts val="1400"/>
              <a:buNone/>
            </a:pPr>
            <a:r>
              <a:rPr lang="en-US" sz="1200" i="1"/>
              <a:t>Point to each component of the cycle as you discuss it.  </a:t>
            </a:r>
            <a:endParaRPr sz="1200" i="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b="1"/>
              <a:t>Planning</a:t>
            </a:r>
            <a:r>
              <a:rPr lang="en-US" sz="1200"/>
              <a:t> refers to the process of preparing the environment, materials, and learning experiences that you will offer children. This may include developing a lesson plan, making changes to how you set up your room, and planning how you will transition children to one activity to another. It is important to note that the teaching learning cycle does not always start with planning.  For example, you may analyze assessment data received for a new child in your class and then incorporate some of the information into your next lesson plan. </a:t>
            </a:r>
            <a:r>
              <a:rPr lang="en-US" sz="1200" i="1"/>
              <a:t> </a:t>
            </a:r>
            <a:r>
              <a:rPr lang="en-US" sz="1200"/>
              <a:t>What resources do you use to help you plan?</a:t>
            </a:r>
            <a:endParaRPr sz="1200"/>
          </a:p>
          <a:p>
            <a:pPr marL="483306" lvl="0" indent="-241653" algn="l" rtl="0">
              <a:lnSpc>
                <a:spcPct val="100000"/>
              </a:lnSpc>
              <a:spcBef>
                <a:spcPts val="0"/>
              </a:spcBef>
              <a:spcAft>
                <a:spcPts val="0"/>
              </a:spcAft>
              <a:buSzPts val="1400"/>
              <a:buNone/>
            </a:pPr>
            <a:endParaRPr sz="1200"/>
          </a:p>
          <a:p>
            <a:pPr marL="483306" lvl="0" indent="-241653" algn="l" rtl="0">
              <a:lnSpc>
                <a:spcPct val="100000"/>
              </a:lnSpc>
              <a:spcBef>
                <a:spcPts val="0"/>
              </a:spcBef>
              <a:spcAft>
                <a:spcPts val="0"/>
              </a:spcAft>
              <a:buSzPts val="1400"/>
              <a:buNone/>
            </a:pPr>
            <a:r>
              <a:rPr lang="en-US" sz="1200" i="1"/>
              <a:t>Allow participants time to respond. </a:t>
            </a:r>
            <a:endParaRPr sz="1200" i="1"/>
          </a:p>
          <a:p>
            <a:pPr marL="483306" lvl="0" indent="-241653"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3"/>
                  </a:ext>
                </a:extLst>
              </a:rPr>
              <a:t>Planning is an important part of the process and using the standards can help guide you on the selection of meaningful and appropriate experiences to preschool children. </a:t>
            </a:r>
            <a:endParaRPr sz="1200"/>
          </a:p>
          <a:p>
            <a:pPr marL="483306" lvl="0" indent="-241653"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b="1"/>
              <a:t>Facilitating learning </a:t>
            </a:r>
            <a:r>
              <a:rPr lang="en-US" sz="1200"/>
              <a:t>refers to the language and interactions between teachers and children throughout the day.  It does not only occur during teacher-guided experiences, it should occur throughout the day during daily routines and natural interactions.  For example, an impromptu conversation with a child about a leaf he found on the playground is an opportunity to facilitate learning.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4"/>
                  </a:ext>
                </a:extLst>
              </a:rPr>
              <a:t>The CLASS observation tool provides strategies for facilitating learning. </a:t>
            </a:r>
            <a:r>
              <a:rPr lang="en-US" sz="1200"/>
              <a:t>What is a strategy that you use to facilitate learning? </a:t>
            </a:r>
            <a:endParaRPr sz="1200"/>
          </a:p>
          <a:p>
            <a:pPr marL="483306" lvl="0" indent="-241653" algn="l" rtl="0">
              <a:lnSpc>
                <a:spcPct val="100000"/>
              </a:lnSpc>
              <a:spcBef>
                <a:spcPts val="0"/>
              </a:spcBef>
              <a:spcAft>
                <a:spcPts val="0"/>
              </a:spcAft>
              <a:buSzPts val="1400"/>
              <a:buNone/>
            </a:pPr>
            <a:endParaRPr sz="1200"/>
          </a:p>
          <a:p>
            <a:pPr marL="483306" lvl="0" indent="-241653" algn="l" rtl="0">
              <a:lnSpc>
                <a:spcPct val="100000"/>
              </a:lnSpc>
              <a:spcBef>
                <a:spcPts val="0"/>
              </a:spcBef>
              <a:spcAft>
                <a:spcPts val="0"/>
              </a:spcAft>
              <a:buSzPts val="1400"/>
              <a:buNone/>
            </a:pPr>
            <a:r>
              <a:rPr lang="en-US" sz="1200" i="1"/>
              <a:t>Allow time for participants to respond and thank them for sharing. </a:t>
            </a:r>
            <a:endParaRPr sz="1200" i="1"/>
          </a:p>
          <a:p>
            <a:pPr marL="483306" lvl="0" indent="-241653" algn="l" rtl="0">
              <a:lnSpc>
                <a:spcPct val="100000"/>
              </a:lnSpc>
              <a:spcBef>
                <a:spcPts val="0"/>
              </a:spcBef>
              <a:spcAft>
                <a:spcPts val="0"/>
              </a:spcAft>
              <a:buSzPts val="1400"/>
              <a:buNone/>
            </a:pPr>
            <a:endParaRPr sz="1200" i="1"/>
          </a:p>
          <a:p>
            <a:pPr marL="0" lvl="0" indent="0" algn="l" rtl="0">
              <a:lnSpc>
                <a:spcPct val="100000"/>
              </a:lnSpc>
              <a:spcBef>
                <a:spcPts val="0"/>
              </a:spcBef>
              <a:spcAft>
                <a:spcPts val="0"/>
              </a:spcAft>
              <a:buSzPts val="1400"/>
              <a:buNone/>
            </a:pPr>
            <a:r>
              <a:rPr lang="en-US" sz="1200"/>
              <a:t>Throughout the day you may use several teaching strategies like asking questions, providing assistance, or modeling ways to solve problems.  New strategies can be learned by attending professional development and receiving feedback from early childhood administrators and coaches.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b="1"/>
              <a:t>Documenting and assessing </a:t>
            </a:r>
            <a:r>
              <a:rPr lang="en-US" sz="1200"/>
              <a:t>children’s knowledge is critical for creating meaningful experiences for children that support their growth and development. We have previously defined and discussed assessment and how it is used in early childhood programs.  No matter which tool you use, assessment is an important part of the process in helping children move to the next level of development. </a:t>
            </a:r>
            <a:endParaRPr sz="1200"/>
          </a:p>
          <a:p>
            <a:pPr marL="483306" lvl="0" indent="-241653"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b="1"/>
              <a:t>Analyzing and reflecting</a:t>
            </a:r>
            <a:r>
              <a:rPr lang="en-US" sz="1200"/>
              <a:t> upon documentation and assessment is an important step that to guides your plans with children.  This involves reviewing documentation on a regular and ongoing basis to determine children’s strengths, needs, and interests. It will help answer the questions: </a:t>
            </a:r>
            <a:endParaRPr sz="1200"/>
          </a:p>
          <a:p>
            <a:pPr marL="0" lvl="0" indent="0" algn="l" rtl="0">
              <a:lnSpc>
                <a:spcPct val="100000"/>
              </a:lnSpc>
              <a:spcBef>
                <a:spcPts val="0"/>
              </a:spcBef>
              <a:spcAft>
                <a:spcPts val="0"/>
              </a:spcAft>
              <a:buSzPts val="1400"/>
              <a:buNone/>
            </a:pPr>
            <a:r>
              <a:rPr lang="en-US" sz="1200">
                <a:solidFill>
                  <a:srgbClr val="000000"/>
                </a:solidFill>
              </a:rPr>
              <a:t>           What skills have children mastered?</a:t>
            </a:r>
            <a:endParaRPr sz="1200">
              <a:solidFill>
                <a:srgbClr val="000000"/>
              </a:solidFill>
            </a:endParaRPr>
          </a:p>
          <a:p>
            <a:pPr marL="0" lvl="0" indent="0" algn="l" rtl="0">
              <a:lnSpc>
                <a:spcPct val="100000"/>
              </a:lnSpc>
              <a:spcBef>
                <a:spcPts val="0"/>
              </a:spcBef>
              <a:spcAft>
                <a:spcPts val="0"/>
              </a:spcAft>
              <a:buSzPts val="1400"/>
              <a:buNone/>
            </a:pPr>
            <a:r>
              <a:rPr lang="en-US" sz="1200">
                <a:solidFill>
                  <a:srgbClr val="000000"/>
                </a:solidFill>
              </a:rPr>
              <a:t>           What is still challenging for children?</a:t>
            </a:r>
            <a:endParaRPr sz="1200">
              <a:solidFill>
                <a:srgbClr val="000000"/>
              </a:solidFill>
            </a:endParaRPr>
          </a:p>
          <a:p>
            <a:pPr marL="0" lvl="0" indent="0" algn="l" rtl="0">
              <a:lnSpc>
                <a:spcPct val="100000"/>
              </a:lnSpc>
              <a:spcBef>
                <a:spcPts val="0"/>
              </a:spcBef>
              <a:spcAft>
                <a:spcPts val="0"/>
              </a:spcAft>
              <a:buSzPts val="1400"/>
              <a:buNone/>
            </a:pPr>
            <a:r>
              <a:rPr lang="en-US" sz="1200">
                <a:solidFill>
                  <a:srgbClr val="000000"/>
                </a:solidFill>
              </a:rPr>
              <a:t>           What are children’s interests?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Reflection may occur at other times during the process. For example you may reflect after a learning experience to determine what went well or what changes you would make if you repeated the experience in the future. </a:t>
            </a:r>
            <a:endParaRPr sz="1200"/>
          </a:p>
          <a:p>
            <a:pPr marL="483306" lvl="0" indent="-241653" algn="l" rtl="0">
              <a:lnSpc>
                <a:spcPct val="100000"/>
              </a:lnSpc>
              <a:spcBef>
                <a:spcPts val="0"/>
              </a:spcBef>
              <a:spcAft>
                <a:spcPts val="0"/>
              </a:spcAft>
              <a:buSzPts val="1400"/>
              <a:buNone/>
            </a:pPr>
            <a:endParaRPr sz="1300">
              <a:latin typeface="Arial"/>
              <a:ea typeface="Arial"/>
              <a:cs typeface="Arial"/>
              <a:sym typeface="Arial"/>
            </a:endParaRPr>
          </a:p>
        </p:txBody>
      </p:sp>
      <p:sp>
        <p:nvSpPr>
          <p:cNvPr id="445" name="Google Shape;445;p40: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12</a:t>
            </a:fld>
            <a:endParaRPr sz="13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13</a:t>
            </a:r>
            <a:endParaRPr sz="1400" b="1"/>
          </a:p>
          <a:p>
            <a:pPr marL="0" lvl="0" indent="0" algn="l" rtl="0">
              <a:lnSpc>
                <a:spcPct val="100000"/>
              </a:lnSpc>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6"/>
                  </a:ext>
                </a:extLst>
              </a:rPr>
              <a:t>Now we will begin to take a look at the Louisiana Early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7"/>
                  </a:ext>
                </a:extLst>
              </a:rPr>
              <a:t>Learning</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8"/>
                  </a:ext>
                </a:extLst>
              </a:rPr>
              <a:t> &amp; Development Standards, also known as the ELDs. For this part of the training, you will need access to the ELD’s. A paper copy or an electronic copy is acceptable. </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9"/>
                </a:ext>
              </a:extLst>
            </a:endParaRPr>
          </a:p>
          <a:p>
            <a:pPr marL="483306" lvl="0" indent="-241653" algn="l" rtl="0">
              <a:lnSpc>
                <a:spcPct val="100000"/>
              </a:lnSpc>
              <a:spcBef>
                <a:spcPts val="0"/>
              </a:spcBef>
              <a:spcAft>
                <a:spcPts val="0"/>
              </a:spcAft>
              <a:buSzPts val="1400"/>
              <a:buNone/>
            </a:pPr>
            <a:endParaRPr/>
          </a:p>
        </p:txBody>
      </p:sp>
      <p:sp>
        <p:nvSpPr>
          <p:cNvPr id="453" name="Google Shape;453;p13: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13</a:t>
            </a:fld>
            <a:endParaRPr sz="13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48: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14</a:t>
            </a:r>
            <a:endParaRPr sz="1400" b="1"/>
          </a:p>
          <a:p>
            <a:pPr marL="0" lvl="0" indent="0" algn="l" rtl="0">
              <a:lnSpc>
                <a:spcPct val="100000"/>
              </a:lnSpc>
              <a:spcBef>
                <a:spcPts val="0"/>
              </a:spcBef>
              <a:spcAft>
                <a:spcPts val="0"/>
              </a:spcAft>
              <a:buSzPts val="1400"/>
              <a:buNone/>
            </a:pPr>
            <a:r>
              <a:rPr lang="en-US" sz="1200"/>
              <a:t>The Early Learning and Development Standards are organized into five domains: </a:t>
            </a:r>
            <a:endParaRPr sz="1200"/>
          </a:p>
          <a:p>
            <a:pPr marL="457200" lvl="0" indent="-304800" algn="l" rtl="0">
              <a:lnSpc>
                <a:spcPct val="100000"/>
              </a:lnSpc>
              <a:spcBef>
                <a:spcPts val="0"/>
              </a:spcBef>
              <a:spcAft>
                <a:spcPts val="0"/>
              </a:spcAft>
              <a:buSzPts val="1200"/>
              <a:buFont typeface="Calibri"/>
              <a:buAutoNum type="arabicPeriod"/>
            </a:pPr>
            <a:r>
              <a:rPr lang="en-US" sz="1200" b="1"/>
              <a:t>Approaches to Learning </a:t>
            </a:r>
            <a:endParaRPr sz="1200" b="1"/>
          </a:p>
          <a:p>
            <a:pPr marL="457200" lvl="0" indent="-304800" algn="l" rtl="0">
              <a:lnSpc>
                <a:spcPct val="100000"/>
              </a:lnSpc>
              <a:spcBef>
                <a:spcPts val="0"/>
              </a:spcBef>
              <a:spcAft>
                <a:spcPts val="0"/>
              </a:spcAft>
              <a:buSzPts val="1200"/>
              <a:buFont typeface="Calibri"/>
              <a:buAutoNum type="arabicPeriod"/>
            </a:pPr>
            <a:r>
              <a:rPr lang="en-US" sz="1200" b="1"/>
              <a:t>Cognitive Development and General Knowledge.  </a:t>
            </a:r>
            <a:endParaRPr sz="1200" b="1"/>
          </a:p>
          <a:p>
            <a:pPr marL="457200" lvl="0" indent="0" algn="l" rtl="0">
              <a:lnSpc>
                <a:spcPct val="100000"/>
              </a:lnSpc>
              <a:spcBef>
                <a:spcPts val="0"/>
              </a:spcBef>
              <a:spcAft>
                <a:spcPts val="0"/>
              </a:spcAft>
              <a:buNone/>
            </a:pPr>
            <a:r>
              <a:rPr lang="en-US" sz="1200" i="1"/>
              <a:t>C</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1"/>
                  </a:ext>
                </a:extLst>
              </a:rPr>
              <a:t>ognitive development &amp; general knowledge includes </a:t>
            </a:r>
            <a:r>
              <a:rPr lang="en-US" sz="1200" i="1"/>
              <a:t>the subdomain areas of Creative Thinking and Expression, Mathematics, Science, and Social Studies. </a:t>
            </a:r>
            <a:endParaRPr sz="1200" i="1"/>
          </a:p>
          <a:p>
            <a:pPr marL="457200" lvl="0" indent="-304800" algn="l" rtl="0">
              <a:lnSpc>
                <a:spcPct val="100000"/>
              </a:lnSpc>
              <a:spcBef>
                <a:spcPts val="0"/>
              </a:spcBef>
              <a:spcAft>
                <a:spcPts val="0"/>
              </a:spcAft>
              <a:buSzPts val="1200"/>
              <a:buFont typeface="Calibri"/>
              <a:buAutoNum type="arabicPeriod"/>
            </a:pPr>
            <a:r>
              <a:rPr lang="en-US" sz="1200" b="1"/>
              <a:t>Language and Literacy Development; </a:t>
            </a:r>
            <a:endParaRPr sz="1200" b="1"/>
          </a:p>
          <a:p>
            <a:pPr marL="457200" lvl="0" indent="-304800" algn="l" rtl="0">
              <a:lnSpc>
                <a:spcPct val="100000"/>
              </a:lnSpc>
              <a:spcBef>
                <a:spcPts val="0"/>
              </a:spcBef>
              <a:spcAft>
                <a:spcPts val="0"/>
              </a:spcAft>
              <a:buSzPts val="1200"/>
              <a:buFont typeface="Calibri"/>
              <a:buAutoNum type="arabicPeriod"/>
            </a:pPr>
            <a:r>
              <a:rPr lang="en-US" sz="1200" b="1"/>
              <a:t>Physical Well-Being and Motor Development; </a:t>
            </a:r>
            <a:endParaRPr sz="1200" b="1"/>
          </a:p>
          <a:p>
            <a:pPr marL="457200" lvl="0" indent="-304800" algn="l" rtl="0">
              <a:lnSpc>
                <a:spcPct val="100000"/>
              </a:lnSpc>
              <a:spcBef>
                <a:spcPts val="0"/>
              </a:spcBef>
              <a:spcAft>
                <a:spcPts val="0"/>
              </a:spcAft>
              <a:buSzPts val="1200"/>
              <a:buFont typeface="Calibri"/>
              <a:buAutoNum type="arabicPeriod"/>
            </a:pPr>
            <a:r>
              <a:rPr lang="en-US" sz="1200" b="1"/>
              <a:t>Social-Emotional Development</a:t>
            </a:r>
            <a:endParaRPr sz="1200" b="1"/>
          </a:p>
          <a:p>
            <a:pPr marL="483306" lvl="0" indent="-241653" algn="l" rtl="0">
              <a:lnSpc>
                <a:spcPct val="100000"/>
              </a:lnSpc>
              <a:spcBef>
                <a:spcPts val="0"/>
              </a:spcBef>
              <a:spcAft>
                <a:spcPts val="0"/>
              </a:spcAft>
              <a:buSzPts val="1400"/>
              <a:buNone/>
            </a:pPr>
            <a:r>
              <a:rPr lang="en-US" sz="1200"/>
              <a:t>	</a:t>
            </a:r>
            <a:endParaRPr sz="1200"/>
          </a:p>
          <a:p>
            <a:pPr marL="0" lvl="0" indent="0" algn="l" rtl="0">
              <a:lnSpc>
                <a:spcPct val="100000"/>
              </a:lnSpc>
              <a:spcBef>
                <a:spcPts val="0"/>
              </a:spcBef>
              <a:spcAft>
                <a:spcPts val="0"/>
              </a:spcAft>
              <a:buSzPts val="1400"/>
              <a:buNone/>
            </a:pPr>
            <a:r>
              <a:rPr lang="en-US" sz="1200"/>
              <a:t>On pages 13 of the ELDS you will find more information about the five domains. This includes the following information:</a:t>
            </a:r>
            <a:endParaRPr sz="1200"/>
          </a:p>
          <a:p>
            <a:pPr marL="457200" lvl="0" indent="-304800" algn="l" rtl="0">
              <a:lnSpc>
                <a:spcPct val="100000"/>
              </a:lnSpc>
              <a:spcBef>
                <a:spcPts val="0"/>
              </a:spcBef>
              <a:spcAft>
                <a:spcPts val="0"/>
              </a:spcAft>
              <a:buSzPts val="1200"/>
              <a:buChar char="●"/>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2"/>
                  </a:ext>
                </a:extLst>
              </a:rPr>
              <a:t>The</a:t>
            </a:r>
            <a:r>
              <a:rPr lang="en-US" sz="1200"/>
              <a:t> five domains include “essential learning for school readiness and children’s long-term success” (pg. 13)</a:t>
            </a:r>
            <a:endParaRPr sz="1200"/>
          </a:p>
          <a:p>
            <a:pPr marL="457200" lvl="0" indent="-304800" algn="l" rtl="0">
              <a:lnSpc>
                <a:spcPct val="100000"/>
              </a:lnSpc>
              <a:spcBef>
                <a:spcPts val="0"/>
              </a:spcBef>
              <a:spcAft>
                <a:spcPts val="0"/>
              </a:spcAft>
              <a:buSzPts val="1200"/>
              <a:buChar char="●"/>
            </a:pPr>
            <a:r>
              <a:rPr lang="en-US" sz="1200"/>
              <a:t>The domains are “interdependent and include all areas of children’s learning and development” (pg. 13)</a:t>
            </a:r>
            <a:endParaRPr sz="1200"/>
          </a:p>
          <a:p>
            <a:pPr marL="457200" lvl="0" indent="-304800" algn="l" rtl="0">
              <a:lnSpc>
                <a:spcPct val="100000"/>
              </a:lnSpc>
              <a:spcBef>
                <a:spcPts val="0"/>
              </a:spcBef>
              <a:spcAft>
                <a:spcPts val="0"/>
              </a:spcAft>
              <a:buSzPts val="1200"/>
              <a:buChar char="●"/>
            </a:pPr>
            <a:r>
              <a:rPr lang="en-US" sz="1200"/>
              <a:t>A brief description of each domain and why it is important to children’s development is included at the beginning of each section </a:t>
            </a: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3"/>
                  </a:ext>
                </a:extLst>
              </a:rPr>
              <a:t>If you have a book</a:t>
            </a:r>
            <a:r>
              <a:rPr lang="en-US" sz="1200"/>
              <a:t>, it is helpful to place a tab at the page where each domain begins. </a:t>
            </a:r>
            <a:endParaRPr sz="1200"/>
          </a:p>
        </p:txBody>
      </p:sp>
      <p:sp>
        <p:nvSpPr>
          <p:cNvPr id="459" name="Google Shape;459;p48: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49: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15</a:t>
            </a:r>
            <a:endParaRPr sz="1400" b="1"/>
          </a:p>
          <a:p>
            <a:pPr marL="0" lvl="0" indent="0" algn="l" rtl="0">
              <a:lnSpc>
                <a:spcPct val="100000"/>
              </a:lnSpc>
              <a:spcBef>
                <a:spcPts val="0"/>
              </a:spcBef>
              <a:spcAft>
                <a:spcPts val="0"/>
              </a:spcAft>
              <a:buSzPts val="1400"/>
              <a:buNone/>
            </a:pPr>
            <a:r>
              <a:rPr lang="en-US" sz="1200" i="1"/>
              <a:t>Point to each item on the slide as it is discussed. This information is provided in the ELDS on pg. 13. </a:t>
            </a:r>
            <a:endParaRPr sz="1200" i="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i="1"/>
              <a:t>Point to chart.</a:t>
            </a:r>
            <a:r>
              <a:rPr lang="en-US" sz="1200"/>
              <a:t> Each domain includes a table called the standards continuum.  The continuum includes standards and indicators for each age level. You can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5"/>
                  </a:ext>
                </a:extLst>
              </a:rPr>
              <a:t>look across the age levels to see the progression that a child might make toward the standard” (pg. 13).</a:t>
            </a:r>
            <a:r>
              <a:rPr lang="en-US" sz="1200"/>
              <a:t> Since we are learning about preschoolers, we will primarily focus on the last two columns (the one for 3 year olds and the one for 4 year olds).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i="1"/>
              <a:t>Point to dark gray shaded area labeled “Subdomain”. </a:t>
            </a:r>
            <a:r>
              <a:rPr lang="en-US" sz="1200"/>
              <a:t>Each continuum is organized into </a:t>
            </a:r>
            <a:r>
              <a:rPr lang="en-US" sz="1200" b="1"/>
              <a:t>subdomains</a:t>
            </a:r>
            <a:r>
              <a:rPr lang="en-US" sz="1200"/>
              <a:t> which “capture the specific areas of learning that make up the domain” (pg. 13).  For example, the physical domain includes the following subdomains: Motor Skills and Physical Fitness, Health &amp; Hygiene, and Physical Well-Being.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i="1"/>
              <a:t>Point to the light gray box with the word Standard.</a:t>
            </a:r>
            <a:r>
              <a:rPr lang="en-US" sz="1200"/>
              <a:t> Within each subdomain is a set of standards and indicators. As we learned earlier, the </a:t>
            </a:r>
            <a:r>
              <a:rPr lang="en-US" sz="1200" b="1"/>
              <a:t>standard</a:t>
            </a:r>
            <a:r>
              <a:rPr lang="en-US" sz="1200"/>
              <a:t> is a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6"/>
                  </a:ext>
                </a:extLst>
              </a:rPr>
              <a:t>concise, written description of what students are expected to know and be able to do at a specific stage of their education</a:t>
            </a:r>
            <a:r>
              <a:rPr lang="en-US" sz="1200" b="1"/>
              <a:t>.</a:t>
            </a:r>
            <a:r>
              <a:rPr lang="en-US" sz="1200"/>
              <a:t> The Mathematics Subdomain and the Language and Literacy Domain also include the alignment to the Kindergarten Common Core State Standards as part of the continuum.</a:t>
            </a:r>
            <a:endParaRPr sz="1200"/>
          </a:p>
          <a:p>
            <a:pPr marL="0" lvl="0" indent="0" algn="l" rtl="0">
              <a:lnSpc>
                <a:spcPct val="100000"/>
              </a:lnSpc>
              <a:spcBef>
                <a:spcPts val="0"/>
              </a:spcBef>
              <a:spcAft>
                <a:spcPts val="0"/>
              </a:spcAft>
              <a:buSzPts val="1400"/>
              <a:buNone/>
            </a:pPr>
            <a:endParaRPr sz="1200" b="1"/>
          </a:p>
          <a:p>
            <a:pPr marL="0" lvl="0" indent="0" algn="l" rtl="0">
              <a:lnSpc>
                <a:spcPct val="100000"/>
              </a:lnSpc>
              <a:spcBef>
                <a:spcPts val="0"/>
              </a:spcBef>
              <a:spcAft>
                <a:spcPts val="0"/>
              </a:spcAft>
              <a:buSzPts val="1400"/>
              <a:buNone/>
            </a:pPr>
            <a:r>
              <a:rPr lang="en-US" sz="1200" i="1"/>
              <a:t>Point to a column with indicators.</a:t>
            </a:r>
            <a:r>
              <a:rPr lang="en-US" sz="1200"/>
              <a:t> The </a:t>
            </a:r>
            <a:r>
              <a:rPr lang="en-US" sz="1200" b="1"/>
              <a:t>indicators</a:t>
            </a:r>
            <a:r>
              <a:rPr lang="en-US" sz="1200"/>
              <a:t> provide “more specific information about what children should know or be able to do at each age level” (pg. 13). They also indicate progress toward the standard. The indicators “typically reflect what children should know and be able to do at the end of each age level” (pg. 13). It is important to note that the indicators do not have a one-to-one alignment across the different age ranges. </a:t>
            </a:r>
            <a:r>
              <a:rPr lang="en-US" sz="1200" i="1"/>
              <a:t>Point and show how some columns have more indicators than others.</a:t>
            </a:r>
            <a:endParaRPr sz="1200" i="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Reference:</a:t>
            </a:r>
            <a:endParaRPr sz="1200"/>
          </a:p>
          <a:p>
            <a:pPr marL="0" lvl="0" indent="0" algn="l" rtl="0">
              <a:lnSpc>
                <a:spcPct val="100000"/>
              </a:lnSpc>
              <a:spcBef>
                <a:spcPts val="0"/>
              </a:spcBef>
              <a:spcAft>
                <a:spcPts val="0"/>
              </a:spcAft>
              <a:buSzPts val="1400"/>
              <a:buNone/>
            </a:pPr>
            <a:r>
              <a:rPr lang="en-US" sz="1200"/>
              <a:t>Louisiana Department of Education (2013). </a:t>
            </a:r>
            <a:r>
              <a:rPr lang="en-US" sz="1200" u="sng">
                <a:solidFill>
                  <a:schemeClr val="hlink"/>
                </a:solidFill>
                <a:hlinkClick r:id="rId3"/>
              </a:rPr>
              <a:t>Louisiana’s Birth to Five Early Learning &amp; Development Standards (ELDS)</a:t>
            </a:r>
            <a:r>
              <a:rPr lang="en-US" sz="1200"/>
              <a:t>. </a:t>
            </a:r>
            <a:endParaRPr sz="1200"/>
          </a:p>
          <a:p>
            <a:pPr marL="483306" lvl="0" indent="-241653" algn="l" rtl="0">
              <a:lnSpc>
                <a:spcPct val="100000"/>
              </a:lnSpc>
              <a:spcBef>
                <a:spcPts val="0"/>
              </a:spcBef>
              <a:spcAft>
                <a:spcPts val="0"/>
              </a:spcAft>
              <a:buSzPts val="1400"/>
              <a:buNone/>
            </a:pPr>
            <a:endParaRPr sz="1200"/>
          </a:p>
        </p:txBody>
      </p:sp>
      <p:sp>
        <p:nvSpPr>
          <p:cNvPr id="466" name="Google Shape;466;p49: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15</a:t>
            </a:fld>
            <a:endParaRPr sz="13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50: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16</a:t>
            </a:r>
            <a:endParaRPr sz="1400" b="1"/>
          </a:p>
          <a:p>
            <a:pPr marL="0" lvl="0" indent="0" algn="l" rtl="0">
              <a:lnSpc>
                <a:spcPct val="100000"/>
              </a:lnSpc>
              <a:spcBef>
                <a:spcPts val="0"/>
              </a:spcBef>
              <a:spcAft>
                <a:spcPts val="0"/>
              </a:spcAft>
              <a:buSzPts val="1400"/>
              <a:buNone/>
            </a:pPr>
            <a:r>
              <a:rPr lang="en-US" sz="1200" i="1"/>
              <a:t>This information can be found on pages 18-19 of the ELDS.</a:t>
            </a:r>
            <a:endParaRPr sz="1200" i="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7"/>
                  </a:ext>
                </a:extLst>
              </a:rPr>
              <a:t>Now let’s take a look at each domain.</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8"/>
                  </a:ext>
                </a:extLst>
              </a:rPr>
              <a:t>  Approaches to Learning is </a:t>
            </a:r>
            <a:r>
              <a:rPr lang="en-US" sz="1200"/>
              <a:t>the first domain and it refers to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9"/>
                  </a:ext>
                </a:extLst>
              </a:rPr>
              <a:t>behaviors and attitudes that show how children approach tasks/activities and how they lear</a:t>
            </a:r>
            <a:r>
              <a:rPr lang="en-US" sz="1200"/>
              <a:t>n.  This </a:t>
            </a:r>
            <a:r>
              <a:rPr lang="en-US" sz="1200" b="1"/>
              <a:t>includes the subdomains Initiative &amp; Curiosity</a:t>
            </a:r>
            <a:r>
              <a:rPr lang="en-US" sz="1200"/>
              <a:t>;</a:t>
            </a:r>
            <a:r>
              <a:rPr lang="en-US" sz="1200" b="1"/>
              <a:t> Attention, Engagement, &amp; Persistence</a:t>
            </a:r>
            <a:r>
              <a:rPr lang="en-US" sz="1200"/>
              <a:t>; and </a:t>
            </a:r>
            <a:r>
              <a:rPr lang="en-US" sz="1200" b="1"/>
              <a:t>Reasoning, Problem-Solving &amp; Creative Thinking.</a:t>
            </a:r>
            <a:r>
              <a:rPr lang="en-US" sz="1200"/>
              <a:t>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0"/>
                  </a:ext>
                </a:extLst>
              </a:rPr>
              <a:t>Research</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1"/>
                  </a:ext>
                </a:extLst>
              </a:rPr>
              <a:t> has shown that approaches to learning is a distinct aspect of children’s school readiness and is a strong predictor of their later success in school (National Education Goals Panel, 1991).</a:t>
            </a:r>
            <a:endParaRPr sz="1200"/>
          </a:p>
          <a:p>
            <a:pPr marL="0" lvl="0" indent="0" algn="l" rtl="0">
              <a:lnSpc>
                <a:spcPct val="100000"/>
              </a:lnSpc>
              <a:spcBef>
                <a:spcPts val="0"/>
              </a:spcBef>
              <a:spcAft>
                <a:spcPts val="0"/>
              </a:spcAft>
              <a:buSzPts val="1400"/>
              <a:buNone/>
            </a:pPr>
            <a:endParaRPr sz="1200"/>
          </a:p>
          <a:p>
            <a:pPr marL="457200" lvl="0" indent="0" algn="l" rtl="0">
              <a:lnSpc>
                <a:spcPct val="100000"/>
              </a:lnSpc>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2"/>
                  </a:ext>
                </a:extLst>
              </a:rPr>
              <a:t> </a:t>
            </a:r>
            <a:r>
              <a:rPr lang="en-US" sz="1200"/>
              <a:t>The ELDS description states, “at around age three, children are able to complete short-term,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3"/>
                  </a:ext>
                </a:extLst>
              </a:rPr>
              <a:t>concrete tasks and activities.  </a:t>
            </a:r>
            <a:r>
              <a:rPr lang="en-US" sz="1200"/>
              <a:t>As they move closer to age five, they are able to concentrate for longer periods of time, and perform more long-term and abstract tasks such as finishing a project they started the previous day” (pg. 19).</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This is important to note as you plan your daily schedule and experiences for children in your preschool class.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References:</a:t>
            </a:r>
            <a:endParaRPr sz="1200"/>
          </a:p>
          <a:p>
            <a:pPr marL="0" lvl="0" indent="0" algn="l" rtl="0">
              <a:spcBef>
                <a:spcPts val="0"/>
              </a:spcBef>
              <a:spcAft>
                <a:spcPts val="0"/>
              </a:spcAft>
              <a:buClr>
                <a:schemeClr val="dk1"/>
              </a:buClr>
              <a:buSzPts val="1400"/>
              <a:buFont typeface="Arial"/>
              <a:buNone/>
            </a:pPr>
            <a:r>
              <a:rPr lang="en-US" sz="1200"/>
              <a:t>Louisiana Department of Education. (2013). </a:t>
            </a:r>
            <a:r>
              <a:rPr lang="en-US" sz="1200" u="sng">
                <a:solidFill>
                  <a:schemeClr val="accent5"/>
                </a:solidFill>
                <a:hlinkClick r:id="rId3"/>
              </a:rPr>
              <a:t>Louisiana’s Birth to Five Early Learning &amp; Development Standards (ELDS)</a:t>
            </a:r>
            <a:r>
              <a:rPr lang="en-US" sz="1200"/>
              <a:t>. </a:t>
            </a:r>
            <a:endParaRPr sz="1200"/>
          </a:p>
          <a:p>
            <a:pPr marL="0" lvl="0" indent="0" algn="l" rtl="0">
              <a:lnSpc>
                <a:spcPct val="100000"/>
              </a:lnSpc>
              <a:spcBef>
                <a:spcPts val="0"/>
              </a:spcBef>
              <a:spcAft>
                <a:spcPts val="0"/>
              </a:spcAft>
              <a:buClr>
                <a:schemeClr val="dk1"/>
              </a:buClr>
              <a:buSzPts val="1100"/>
              <a:buFont typeface="Arial"/>
              <a:buNone/>
            </a:pPr>
            <a:r>
              <a:rPr lang="en-US" sz="1200"/>
              <a:t>National Education Goals Panel.  (1999).  The National Education Goals report:  Building a nation of learners, 1991. Washington, DC:  U.S. Government Printing Office.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a:p>
        </p:txBody>
      </p:sp>
      <p:sp>
        <p:nvSpPr>
          <p:cNvPr id="472" name="Google Shape;472;p50: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l" rtl="0">
              <a:lnSpc>
                <a:spcPct val="100000"/>
              </a:lnSpc>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51: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17</a:t>
            </a:r>
            <a:endParaRPr sz="1400" b="1"/>
          </a:p>
          <a:p>
            <a:pPr marL="0" lvl="0" indent="0" algn="l" rtl="0">
              <a:lnSpc>
                <a:spcPct val="100000"/>
              </a:lnSpc>
              <a:spcBef>
                <a:spcPts val="0"/>
              </a:spcBef>
              <a:spcAft>
                <a:spcPts val="0"/>
              </a:spcAft>
              <a:buSzPts val="1400"/>
              <a:buNone/>
            </a:pPr>
            <a:r>
              <a:rPr lang="en-US" sz="1200"/>
              <a:t>Now let’s look at how children demonstrate knowledge/skills as described in this standard. Use your Louisiana Birth to Five Early Learning Development Standards to answer the questions. </a:t>
            </a:r>
            <a:endParaRPr sz="1200"/>
          </a:p>
          <a:p>
            <a:pPr marL="0" lvl="0" indent="0" algn="l" rtl="0">
              <a:lnSpc>
                <a:spcPct val="100000"/>
              </a:lnSpc>
              <a:spcBef>
                <a:spcPts val="0"/>
              </a:spcBef>
              <a:spcAft>
                <a:spcPts val="0"/>
              </a:spcAft>
              <a:buSzPts val="1400"/>
              <a:buNone/>
            </a:pPr>
            <a:endParaRPr sz="1200" i="1"/>
          </a:p>
          <a:p>
            <a:pPr marL="0" lvl="0" indent="0" algn="l" rtl="0">
              <a:lnSpc>
                <a:spcPct val="100000"/>
              </a:lnSpc>
              <a:spcBef>
                <a:spcPts val="0"/>
              </a:spcBef>
              <a:spcAft>
                <a:spcPts val="0"/>
              </a:spcAft>
              <a:buSzPts val="1400"/>
              <a:buNone/>
            </a:pPr>
            <a:r>
              <a:rPr lang="en-US" sz="1200" i="1"/>
              <a:t>Allow 3 - 5 minutes for participants to look for answers and then review answers. Participants can work individually or in pairs.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None/>
            </a:pPr>
            <a:r>
              <a:rPr lang="en-US" sz="1200" b="1"/>
              <a:t>1. The indicator “choose a multi-step task and complete it on their own” is part of which standard? During which age range does this typically</a:t>
            </a:r>
            <a:endParaRPr sz="1200" b="1"/>
          </a:p>
          <a:p>
            <a:pPr marL="0" lvl="0" indent="0" algn="l" rtl="0">
              <a:lnSpc>
                <a:spcPct val="100000"/>
              </a:lnSpc>
              <a:spcBef>
                <a:spcPts val="0"/>
              </a:spcBef>
              <a:spcAft>
                <a:spcPts val="0"/>
              </a:spcAft>
              <a:buNone/>
            </a:pPr>
            <a:r>
              <a:rPr lang="en-US" sz="1200" b="1"/>
              <a:t>      occur?</a:t>
            </a:r>
            <a:endParaRPr sz="1200" b="1"/>
          </a:p>
          <a:p>
            <a:pPr marL="483306" lvl="1" indent="0" algn="l" rtl="0">
              <a:lnSpc>
                <a:spcPct val="100000"/>
              </a:lnSpc>
              <a:spcBef>
                <a:spcPts val="0"/>
              </a:spcBef>
              <a:spcAft>
                <a:spcPts val="0"/>
              </a:spcAft>
              <a:buSzPts val="1400"/>
              <a:buNone/>
            </a:pPr>
            <a:r>
              <a:rPr lang="en-US" sz="1200" i="1"/>
              <a:t>Pg. 20 Standard AL 1: Engage in play-based learning to explore, investigate, and acquire knowledge about themselves and their world. </a:t>
            </a:r>
            <a:endParaRPr sz="1200"/>
          </a:p>
          <a:p>
            <a:pPr marL="483306" lvl="1" indent="0" algn="l" rtl="0">
              <a:lnSpc>
                <a:spcPct val="100000"/>
              </a:lnSpc>
              <a:spcBef>
                <a:spcPts val="0"/>
              </a:spcBef>
              <a:spcAft>
                <a:spcPts val="0"/>
              </a:spcAft>
              <a:buSzPts val="1400"/>
              <a:buNone/>
            </a:pPr>
            <a:r>
              <a:rPr lang="en-US" sz="1200" i="1"/>
              <a:t>Indicator 4.2 Choose a multi-step task and complete it on their own. </a:t>
            </a:r>
            <a:endParaRPr sz="1200" i="1"/>
          </a:p>
          <a:p>
            <a:pPr marL="483306" lvl="1" indent="0" algn="l" rtl="0">
              <a:lnSpc>
                <a:spcPct val="100000"/>
              </a:lnSpc>
              <a:spcBef>
                <a:spcPts val="0"/>
              </a:spcBef>
              <a:spcAft>
                <a:spcPts val="0"/>
              </a:spcAft>
              <a:buSzPts val="1400"/>
              <a:buNone/>
            </a:pPr>
            <a:r>
              <a:rPr lang="en-US" sz="1200" i="1"/>
              <a:t>Age range - 48-60 months</a:t>
            </a:r>
            <a:endParaRPr sz="1200"/>
          </a:p>
          <a:p>
            <a:pPr marL="0" lvl="1" indent="0" algn="l" rtl="0">
              <a:lnSpc>
                <a:spcPct val="100000"/>
              </a:lnSpc>
              <a:spcBef>
                <a:spcPts val="0"/>
              </a:spcBef>
              <a:spcAft>
                <a:spcPts val="0"/>
              </a:spcAft>
              <a:buSzPts val="1400"/>
              <a:buNone/>
            </a:pPr>
            <a:r>
              <a:rPr lang="en-US" sz="1200" b="1"/>
              <a:t>2. The indicator “use a variety of strategies to solve a problem when the first try is unsuccessful” is part of which standard? During which age </a:t>
            </a:r>
            <a:endParaRPr sz="1200" b="1"/>
          </a:p>
          <a:p>
            <a:pPr marL="0" lvl="1" indent="0" algn="l" rtl="0">
              <a:lnSpc>
                <a:spcPct val="100000"/>
              </a:lnSpc>
              <a:spcBef>
                <a:spcPts val="0"/>
              </a:spcBef>
              <a:spcAft>
                <a:spcPts val="0"/>
              </a:spcAft>
              <a:buSzPts val="1400"/>
              <a:buNone/>
            </a:pPr>
            <a:r>
              <a:rPr lang="en-US" sz="1200" b="1"/>
              <a:t> 	range does this typically occur?</a:t>
            </a:r>
            <a:endParaRPr sz="1200"/>
          </a:p>
          <a:p>
            <a:pPr marL="483306" lvl="1" indent="0" algn="l" rtl="0">
              <a:lnSpc>
                <a:spcPct val="100000"/>
              </a:lnSpc>
              <a:spcBef>
                <a:spcPts val="0"/>
              </a:spcBef>
              <a:spcAft>
                <a:spcPts val="0"/>
              </a:spcAft>
              <a:buSzPts val="1400"/>
              <a:buNone/>
            </a:pPr>
            <a:r>
              <a:rPr lang="en-US" sz="1200" i="1">
                <a:solidFill>
                  <a:srgbClr val="000000"/>
                </a:solidFill>
              </a:rPr>
              <a:t>Pg. 22 Standard AL 3: Recognize, understand, and analyze a problem and draw on knowledge or experience to seek solutions. </a:t>
            </a:r>
            <a:endParaRPr sz="1200"/>
          </a:p>
          <a:p>
            <a:pPr marL="483306" lvl="1" indent="0" algn="l" rtl="0">
              <a:lnSpc>
                <a:spcPct val="100000"/>
              </a:lnSpc>
              <a:spcBef>
                <a:spcPts val="0"/>
              </a:spcBef>
              <a:spcAft>
                <a:spcPts val="0"/>
              </a:spcAft>
              <a:buSzPts val="1400"/>
              <a:buNone/>
            </a:pPr>
            <a:r>
              <a:rPr lang="en-US" sz="1200" i="1">
                <a:solidFill>
                  <a:srgbClr val="000000"/>
                </a:solidFill>
              </a:rPr>
              <a:t>Indicator 3.3 Use a variety of strategies to solve a problem when the first try is unsuccessful</a:t>
            </a:r>
            <a:endParaRPr sz="1200"/>
          </a:p>
          <a:p>
            <a:pPr marL="483306" lvl="1" indent="0" algn="l" rtl="0">
              <a:lnSpc>
                <a:spcPct val="100000"/>
              </a:lnSpc>
              <a:spcBef>
                <a:spcPts val="0"/>
              </a:spcBef>
              <a:spcAft>
                <a:spcPts val="0"/>
              </a:spcAft>
              <a:buSzPts val="1400"/>
              <a:buNone/>
            </a:pPr>
            <a:r>
              <a:rPr lang="en-US" sz="1200" i="1">
                <a:solidFill>
                  <a:srgbClr val="000000"/>
                </a:solidFill>
              </a:rPr>
              <a:t>Age group- 36-48 months</a:t>
            </a:r>
            <a:endParaRPr sz="1200" b="1"/>
          </a:p>
          <a:p>
            <a:pPr marL="0" lvl="0" indent="0" algn="l" rtl="0">
              <a:lnSpc>
                <a:spcPct val="100000"/>
              </a:lnSpc>
              <a:spcBef>
                <a:spcPts val="0"/>
              </a:spcBef>
              <a:spcAft>
                <a:spcPts val="0"/>
              </a:spcAft>
              <a:buSzPts val="1400"/>
              <a:buNone/>
            </a:pPr>
            <a:r>
              <a:rPr lang="en-US" sz="1200" b="1"/>
              <a:t>3. What verbs are used within the indicators for preschoolers within this domain (e.g. explore, show, look)?</a:t>
            </a:r>
            <a:endParaRPr sz="1200"/>
          </a:p>
          <a:p>
            <a:pPr marL="0" lvl="0" indent="0" algn="l" rtl="0">
              <a:lnSpc>
                <a:spcPct val="100000"/>
              </a:lnSpc>
              <a:spcBef>
                <a:spcPts val="0"/>
              </a:spcBef>
              <a:spcAft>
                <a:spcPts val="0"/>
              </a:spcAft>
              <a:buSzPts val="1400"/>
              <a:buNone/>
            </a:pPr>
            <a:r>
              <a:rPr lang="en-US" sz="1200"/>
              <a:t>           </a:t>
            </a:r>
            <a:r>
              <a:rPr lang="en-US" sz="1200" i="1"/>
              <a:t> Demonstrate, show, choose, complete, maintain, stay, plan, remember, apply, use, ask, experiment, make, express. </a:t>
            </a:r>
            <a:endParaRPr sz="1200"/>
          </a:p>
          <a:p>
            <a:pPr marL="1449918" lvl="0" indent="-241652" algn="l" rtl="0">
              <a:lnSpc>
                <a:spcPct val="100000"/>
              </a:lnSpc>
              <a:spcBef>
                <a:spcPts val="0"/>
              </a:spcBef>
              <a:spcAft>
                <a:spcPts val="0"/>
              </a:spcAft>
              <a:buSzPts val="1400"/>
              <a:buNone/>
            </a:pPr>
            <a:r>
              <a:rPr lang="en-US" sz="1200"/>
              <a:t>	</a:t>
            </a:r>
            <a:endParaRPr sz="1200"/>
          </a:p>
          <a:p>
            <a:pPr marL="0" lvl="0" indent="0" algn="l" rtl="0">
              <a:lnSpc>
                <a:spcPct val="100000"/>
              </a:lnSpc>
              <a:spcBef>
                <a:spcPts val="0"/>
              </a:spcBef>
              <a:spcAft>
                <a:spcPts val="0"/>
              </a:spcAft>
              <a:buSzPts val="1400"/>
              <a:buNone/>
            </a:pPr>
            <a:r>
              <a:rPr lang="en-US" sz="1200"/>
              <a:t>It is important to be familiar with these words (the verbs) to know what to observe and document for assessment of children’s development in this domain. </a:t>
            </a:r>
            <a:endParaRPr sz="1200"/>
          </a:p>
          <a:p>
            <a:pPr marL="483306" lvl="0" indent="-241653" algn="l" rtl="0">
              <a:lnSpc>
                <a:spcPct val="100000"/>
              </a:lnSpc>
              <a:spcBef>
                <a:spcPts val="0"/>
              </a:spcBef>
              <a:spcAft>
                <a:spcPts val="0"/>
              </a:spcAft>
              <a:buSzPts val="1400"/>
              <a:buNone/>
            </a:pPr>
            <a:endParaRPr sz="1200"/>
          </a:p>
          <a:p>
            <a:pPr marL="483306" lvl="0" indent="-241653" algn="l" rtl="0">
              <a:lnSpc>
                <a:spcPct val="100000"/>
              </a:lnSpc>
              <a:spcBef>
                <a:spcPts val="0"/>
              </a:spcBef>
              <a:spcAft>
                <a:spcPts val="0"/>
              </a:spcAft>
              <a:buSzPts val="1400"/>
              <a:buNone/>
            </a:pPr>
            <a:endParaRPr sz="1200"/>
          </a:p>
        </p:txBody>
      </p:sp>
      <p:sp>
        <p:nvSpPr>
          <p:cNvPr id="480" name="Google Shape;480;p51: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17</a:t>
            </a:fld>
            <a:endParaRPr sz="13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5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5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18</a:t>
            </a:r>
            <a:endParaRPr sz="1400" b="1"/>
          </a:p>
          <a:p>
            <a:pPr marL="0" lvl="0" indent="0" algn="l" rtl="0">
              <a:lnSpc>
                <a:spcPct val="100000"/>
              </a:lnSpc>
              <a:spcBef>
                <a:spcPts val="0"/>
              </a:spcBef>
              <a:spcAft>
                <a:spcPts val="0"/>
              </a:spcAft>
              <a:buSzPts val="1400"/>
              <a:buNone/>
            </a:pPr>
            <a:r>
              <a:rPr lang="en-US" sz="1200"/>
              <a:t>The next domain in the ELDS is Cognitive Development and General Knowledge. Cognitive Development and General Knowledge is divided into the following subdomains: Creative Thinking and Expression, Mathematics, Science, and Social Studies. Take a second and find each of these sections in your ELDS resource. </a:t>
            </a:r>
            <a:endParaRPr sz="1200"/>
          </a:p>
          <a:p>
            <a:pPr marL="457200" lvl="0" indent="0" algn="l" rtl="0">
              <a:lnSpc>
                <a:spcPct val="100000"/>
              </a:lnSpc>
              <a:spcBef>
                <a:spcPts val="0"/>
              </a:spcBef>
              <a:spcAft>
                <a:spcPts val="0"/>
              </a:spcAft>
              <a:buSzPts val="1400"/>
              <a:buNone/>
            </a:pPr>
            <a:endParaRPr sz="1200" i="1"/>
          </a:p>
          <a:p>
            <a:pPr marL="457200" lvl="0" indent="0" algn="l" rtl="0">
              <a:lnSpc>
                <a:spcPct val="100000"/>
              </a:lnSpc>
              <a:spcBef>
                <a:spcPts val="0"/>
              </a:spcBef>
              <a:spcAft>
                <a:spcPts val="0"/>
              </a:spcAft>
              <a:buSzPts val="1400"/>
              <a:buNone/>
            </a:pPr>
            <a:r>
              <a:rPr lang="en-US" sz="1200" i="1"/>
              <a:t>Pause and allow participants to search for each section. </a:t>
            </a:r>
            <a:endParaRPr sz="1200" i="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The mathematics subdomain includes the alignment to the Kindergarten Common Core State Standards as part of the continuum. It’s important not to think of these areas as “subject areas” that are taught independent of one another. All of these areas can be incorporated into play and other daily routines such as meal time and outdoor play. Can anyone share an example of how you incorporate math or science into daily routines?</a:t>
            </a:r>
            <a:endParaRPr sz="1200"/>
          </a:p>
          <a:p>
            <a:pPr marL="483306" lvl="0" indent="-241653" algn="l" rtl="0">
              <a:lnSpc>
                <a:spcPct val="100000"/>
              </a:lnSpc>
              <a:spcBef>
                <a:spcPts val="0"/>
              </a:spcBef>
              <a:spcAft>
                <a:spcPts val="0"/>
              </a:spcAft>
              <a:buSzPts val="1400"/>
              <a:buNone/>
            </a:pPr>
            <a:endParaRPr sz="1200"/>
          </a:p>
          <a:p>
            <a:pPr marL="483306" lvl="0" indent="-241653" algn="l" rtl="0">
              <a:lnSpc>
                <a:spcPct val="100000"/>
              </a:lnSpc>
              <a:spcBef>
                <a:spcPts val="0"/>
              </a:spcBef>
              <a:spcAft>
                <a:spcPts val="0"/>
              </a:spcAft>
              <a:buSzPts val="1400"/>
              <a:buNone/>
            </a:pPr>
            <a:r>
              <a:rPr lang="en-US" sz="1200" i="1"/>
              <a:t>Allow a few participants time to respond and thank them for sharing.  </a:t>
            </a:r>
            <a:endParaRPr sz="1200" i="1"/>
          </a:p>
          <a:p>
            <a:pPr marL="483306" lvl="0" indent="-241653" algn="l" rtl="0">
              <a:lnSpc>
                <a:spcPct val="100000"/>
              </a:lnSpc>
              <a:spcBef>
                <a:spcPts val="0"/>
              </a:spcBef>
              <a:spcAft>
                <a:spcPts val="0"/>
              </a:spcAft>
              <a:buSzPts val="1400"/>
              <a:buNone/>
            </a:pPr>
            <a:r>
              <a:rPr lang="en-US" sz="1200" i="1"/>
              <a:t>Possible answers: counting during table setting, talking about weather, taking care of class pet or garden.</a:t>
            </a:r>
            <a:endParaRPr sz="1200"/>
          </a:p>
          <a:p>
            <a:pPr marL="483306" lvl="0" indent="-241653" algn="l" rtl="0">
              <a:lnSpc>
                <a:spcPct val="100000"/>
              </a:lnSpc>
              <a:spcBef>
                <a:spcPts val="0"/>
              </a:spcBef>
              <a:spcAft>
                <a:spcPts val="0"/>
              </a:spcAft>
              <a:buSzPts val="1400"/>
              <a:buNone/>
            </a:pPr>
            <a:endParaRPr sz="1200" i="1"/>
          </a:p>
          <a:p>
            <a:pPr marL="0" lvl="0" indent="0" algn="l" rtl="0">
              <a:lnSpc>
                <a:spcPct val="100000"/>
              </a:lnSpc>
              <a:spcBef>
                <a:spcPts val="0"/>
              </a:spcBef>
              <a:spcAft>
                <a:spcPts val="0"/>
              </a:spcAft>
              <a:buSzPts val="1400"/>
              <a:buNone/>
            </a:pPr>
            <a:r>
              <a:rPr lang="en-US" sz="1200" i="1"/>
              <a:t>Additional information from the ELDS on each content area can be provided if time permits. </a:t>
            </a:r>
            <a:endParaRPr sz="1200" b="1"/>
          </a:p>
          <a:p>
            <a:pPr marL="483306" lvl="0" indent="-241653" algn="l" rtl="0">
              <a:lnSpc>
                <a:spcPct val="100000"/>
              </a:lnSpc>
              <a:spcBef>
                <a:spcPts val="0"/>
              </a:spcBef>
              <a:spcAft>
                <a:spcPts val="0"/>
              </a:spcAft>
              <a:buSzPts val="1400"/>
              <a:buNone/>
            </a:pPr>
            <a:r>
              <a:rPr lang="en-US" sz="1200" i="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2"/>
                  </a:ext>
                </a:extLst>
              </a:rPr>
              <a:t>Creative Thinking and Expression – pg. 25</a:t>
            </a:r>
            <a:endParaRPr sz="1200" i="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3"/>
                </a:ext>
              </a:extLst>
            </a:endParaRPr>
          </a:p>
          <a:p>
            <a:pPr marL="483306" lvl="0" indent="-241653" algn="l" rtl="0">
              <a:lnSpc>
                <a:spcPct val="100000"/>
              </a:lnSpc>
              <a:spcBef>
                <a:spcPts val="0"/>
              </a:spcBef>
              <a:spcAft>
                <a:spcPts val="0"/>
              </a:spcAft>
              <a:buSzPts val="1400"/>
              <a:buNone/>
            </a:pPr>
            <a:r>
              <a:rPr lang="en-US" sz="1200" i="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4"/>
                  </a:ext>
                </a:extLst>
              </a:rPr>
              <a:t>Mathematics- pg. 31</a:t>
            </a:r>
            <a:endParaRPr sz="1200" i="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5"/>
                </a:ext>
              </a:extLst>
            </a:endParaRPr>
          </a:p>
          <a:p>
            <a:pPr marL="483306" lvl="0" indent="-241653" algn="l" rtl="0">
              <a:lnSpc>
                <a:spcPct val="100000"/>
              </a:lnSpc>
              <a:spcBef>
                <a:spcPts val="0"/>
              </a:spcBef>
              <a:spcAft>
                <a:spcPts val="0"/>
              </a:spcAft>
              <a:buSzPts val="1400"/>
              <a:buNone/>
            </a:pPr>
            <a:r>
              <a:rPr lang="en-US" sz="1200" i="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6"/>
                  </a:ext>
                </a:extLst>
              </a:rPr>
              <a:t>Science – pg. 40</a:t>
            </a:r>
            <a:endParaRPr sz="1200" i="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7"/>
                </a:ext>
              </a:extLst>
            </a:endParaRPr>
          </a:p>
          <a:p>
            <a:pPr marL="483306" lvl="0" indent="-241653" algn="l" rtl="0">
              <a:lnSpc>
                <a:spcPct val="100000"/>
              </a:lnSpc>
              <a:spcBef>
                <a:spcPts val="0"/>
              </a:spcBef>
              <a:spcAft>
                <a:spcPts val="0"/>
              </a:spcAft>
              <a:buSzPts val="1400"/>
              <a:buNone/>
            </a:pPr>
            <a:r>
              <a:rPr lang="en-US" sz="1200" i="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8"/>
                  </a:ext>
                </a:extLst>
              </a:rPr>
              <a:t>Social Studies- </a:t>
            </a:r>
            <a:r>
              <a:rPr lang="en-US" sz="1200" i="1">
                <a:solidFill>
                  <a:srgbClr val="000000"/>
                </a:solidFill>
              </a:rPr>
              <a:t>pg. 47</a:t>
            </a:r>
            <a:endParaRPr sz="1200" i="1">
              <a:solidFill>
                <a:srgbClr val="000000"/>
              </a:solidFill>
            </a:endParaRPr>
          </a:p>
          <a:p>
            <a:pPr marL="483306" lvl="0" indent="-241653" algn="l" rtl="0">
              <a:lnSpc>
                <a:spcPct val="100000"/>
              </a:lnSpc>
              <a:spcBef>
                <a:spcPts val="0"/>
              </a:spcBef>
              <a:spcAft>
                <a:spcPts val="0"/>
              </a:spcAft>
              <a:buSzPts val="1400"/>
              <a:buNone/>
            </a:pPr>
            <a:endParaRPr sz="1200">
              <a:solidFill>
                <a:srgbClr val="000000"/>
              </a:solidFill>
            </a:endParaRPr>
          </a:p>
          <a:p>
            <a:pPr marL="0" lvl="0" indent="0" algn="l" rtl="0">
              <a:spcBef>
                <a:spcPts val="0"/>
              </a:spcBef>
              <a:spcAft>
                <a:spcPts val="0"/>
              </a:spcAft>
              <a:buClr>
                <a:schemeClr val="dk1"/>
              </a:buClr>
              <a:buSzPts val="1400"/>
              <a:buFont typeface="Arial"/>
              <a:buNone/>
            </a:pPr>
            <a:r>
              <a:rPr lang="en-US" sz="1200"/>
              <a:t>Reference:</a:t>
            </a:r>
            <a:endParaRPr sz="1200"/>
          </a:p>
          <a:p>
            <a:pPr marL="0" lvl="0" indent="0" algn="l" rtl="0">
              <a:spcBef>
                <a:spcPts val="0"/>
              </a:spcBef>
              <a:spcAft>
                <a:spcPts val="0"/>
              </a:spcAft>
              <a:buClr>
                <a:schemeClr val="dk1"/>
              </a:buClr>
              <a:buSzPts val="1400"/>
              <a:buFont typeface="Arial"/>
              <a:buNone/>
            </a:pPr>
            <a:r>
              <a:rPr lang="en-US" sz="1200"/>
              <a:t>Louisiana Department of Education (2013). </a:t>
            </a:r>
            <a:r>
              <a:rPr lang="en-US" sz="1200" u="sng">
                <a:solidFill>
                  <a:schemeClr val="accent5"/>
                </a:solidFill>
                <a:hlinkClick r:id="rId3"/>
              </a:rPr>
              <a:t>Louisiana’s Birth to Five Early Learning &amp; Development Standards (ELDS)</a:t>
            </a:r>
            <a:r>
              <a:rPr lang="en-US" sz="1200"/>
              <a:t>. </a:t>
            </a:r>
            <a:endParaRPr sz="1200"/>
          </a:p>
          <a:p>
            <a:pPr marL="0" lvl="0" indent="0" algn="l" rtl="0">
              <a:lnSpc>
                <a:spcPct val="100000"/>
              </a:lnSpc>
              <a:spcBef>
                <a:spcPts val="0"/>
              </a:spcBef>
              <a:spcAft>
                <a:spcPts val="0"/>
              </a:spcAft>
              <a:buSzPts val="1400"/>
              <a:buNone/>
            </a:pPr>
            <a:endParaRPr sz="1200">
              <a:solidFill>
                <a:srgbClr val="000000"/>
              </a:solidFill>
            </a:endParaRPr>
          </a:p>
          <a:p>
            <a:pPr marL="0" lvl="0" indent="0" algn="l" rtl="0">
              <a:lnSpc>
                <a:spcPct val="100000"/>
              </a:lnSpc>
              <a:spcBef>
                <a:spcPts val="0"/>
              </a:spcBef>
              <a:spcAft>
                <a:spcPts val="0"/>
              </a:spcAft>
              <a:buSzPts val="1400"/>
              <a:buNone/>
            </a:pPr>
            <a:endParaRPr sz="1200">
              <a:solidFill>
                <a:srgbClr val="000000"/>
              </a:solidFill>
            </a:endParaRPr>
          </a:p>
        </p:txBody>
      </p:sp>
      <p:sp>
        <p:nvSpPr>
          <p:cNvPr id="487" name="Google Shape;487;p52: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18</a:t>
            </a:fld>
            <a:endParaRPr sz="13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5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19</a:t>
            </a:r>
            <a:endParaRPr sz="1400" b="1"/>
          </a:p>
          <a:p>
            <a:pPr marL="0" lvl="0" indent="0" algn="l" rtl="0">
              <a:lnSpc>
                <a:spcPct val="100000"/>
              </a:lnSpc>
              <a:spcBef>
                <a:spcPts val="0"/>
              </a:spcBef>
              <a:spcAft>
                <a:spcPts val="0"/>
              </a:spcAft>
              <a:buSzPts val="1400"/>
              <a:buNone/>
            </a:pPr>
            <a:r>
              <a:rPr lang="en-US" sz="1200"/>
              <a:t>Now let’s look at how children demonstrate knowledge/skills as described in this standard. Use your Louisiana Birth to Five Early Learning Development Standards to answer the questions. The sections of the ELDS needed for these questions are found on pages 25 - 54.</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i="1"/>
              <a:t>   Allow 5 minutes for participants to look for answers and then review answers. Participants can work individually or in pairs.</a:t>
            </a:r>
            <a:endParaRPr sz="1200" i="1"/>
          </a:p>
          <a:p>
            <a:pPr marL="0" lvl="0" indent="0" algn="l" rtl="0">
              <a:lnSpc>
                <a:spcPct val="100000"/>
              </a:lnSpc>
              <a:spcBef>
                <a:spcPts val="0"/>
              </a:spcBef>
              <a:spcAft>
                <a:spcPts val="0"/>
              </a:spcAft>
              <a:buSzPts val="1400"/>
              <a:buNone/>
            </a:pPr>
            <a:endParaRPr sz="1200" i="1"/>
          </a:p>
          <a:p>
            <a:pPr marL="0" lvl="0" indent="0" algn="l" rtl="0">
              <a:lnSpc>
                <a:spcPct val="100000"/>
              </a:lnSpc>
              <a:spcBef>
                <a:spcPts val="0"/>
              </a:spcBef>
              <a:spcAft>
                <a:spcPts val="0"/>
              </a:spcAft>
              <a:buSzPts val="1400"/>
              <a:buNone/>
            </a:pPr>
            <a:r>
              <a:rPr lang="en-US" sz="1200" i="1"/>
              <a:t>Answers to the questions on this slide. </a:t>
            </a:r>
            <a:endParaRPr sz="1200"/>
          </a:p>
          <a:p>
            <a:pPr marL="0" lvl="0" indent="0" algn="l" rtl="0">
              <a:lnSpc>
                <a:spcPct val="100000"/>
              </a:lnSpc>
              <a:spcBef>
                <a:spcPts val="0"/>
              </a:spcBef>
              <a:spcAft>
                <a:spcPts val="0"/>
              </a:spcAft>
              <a:buNone/>
            </a:pPr>
            <a:r>
              <a:rPr lang="en-US" sz="1200" b="1" i="1"/>
              <a:t>1.  Which standard includes an appreciation of various languages of children in the classroom?</a:t>
            </a:r>
            <a:endParaRPr sz="1200"/>
          </a:p>
          <a:p>
            <a:pPr marL="483306" lvl="1" indent="0" algn="l" rtl="0">
              <a:lnSpc>
                <a:spcPct val="100000"/>
              </a:lnSpc>
              <a:spcBef>
                <a:spcPts val="0"/>
              </a:spcBef>
              <a:spcAft>
                <a:spcPts val="0"/>
              </a:spcAft>
              <a:buSzPts val="1400"/>
              <a:buNone/>
            </a:pPr>
            <a:r>
              <a:rPr lang="en-US" sz="1200" i="1"/>
              <a:t>Pg.  28 Standard CC 1 Develop an appreciation for music and participate in music and movement activities that represent a variety of the cultures and the home languages of the children in the classroom. </a:t>
            </a:r>
            <a:endParaRPr sz="1200" b="1" i="1"/>
          </a:p>
          <a:p>
            <a:pPr marL="0" lvl="0" indent="0" algn="l" rtl="0">
              <a:lnSpc>
                <a:spcPct val="100000"/>
              </a:lnSpc>
              <a:spcBef>
                <a:spcPts val="0"/>
              </a:spcBef>
              <a:spcAft>
                <a:spcPts val="0"/>
              </a:spcAft>
              <a:buNone/>
            </a:pPr>
            <a:r>
              <a:rPr lang="en-US" sz="1200" b="1" i="1"/>
              <a:t>2. Which standard includes the understanding of basic patterns, concepts and operations relates to what standard?</a:t>
            </a:r>
            <a:endParaRPr sz="1200"/>
          </a:p>
          <a:p>
            <a:pPr marL="0" lvl="0" indent="0" algn="l" rtl="0">
              <a:lnSpc>
                <a:spcPct val="100000"/>
              </a:lnSpc>
              <a:spcBef>
                <a:spcPts val="0"/>
              </a:spcBef>
              <a:spcAft>
                <a:spcPts val="0"/>
              </a:spcAft>
              <a:buSzPts val="1400"/>
              <a:buNone/>
            </a:pPr>
            <a:r>
              <a:rPr lang="en-US" sz="1200" i="1"/>
              <a:t>            Pg. 34 Standard CM 2 Understand basic patterns, concepts, and operations. </a:t>
            </a:r>
            <a:endParaRPr sz="1200" b="1" i="1"/>
          </a:p>
          <a:p>
            <a:pPr marL="0" lvl="0" indent="0" algn="l" rtl="0">
              <a:lnSpc>
                <a:spcPct val="100000"/>
              </a:lnSpc>
              <a:spcBef>
                <a:spcPts val="0"/>
              </a:spcBef>
              <a:spcAft>
                <a:spcPts val="0"/>
              </a:spcAft>
              <a:buSzPts val="1400"/>
              <a:buNone/>
            </a:pPr>
            <a:r>
              <a:rPr lang="en-US" sz="1200" b="1" i="1"/>
              <a:t>3.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9"/>
                  </a:ext>
                </a:extLst>
              </a:rPr>
              <a:t>The indicator “explore and use simple tools and machines (e.g., hammers, levers, pulleys, ramps)” is part of which standard?  </a:t>
            </a:r>
            <a:endParaRPr sz="1200" b="1"/>
          </a:p>
          <a:p>
            <a:pPr marL="0" lvl="0" indent="0" algn="l" rtl="0">
              <a:lnSpc>
                <a:spcPct val="100000"/>
              </a:lnSpc>
              <a:spcBef>
                <a:spcPts val="0"/>
              </a:spcBef>
              <a:spcAft>
                <a:spcPts val="0"/>
              </a:spcAft>
              <a:buSzPts val="1400"/>
              <a:buNone/>
            </a:pPr>
            <a:r>
              <a:rPr lang="en-US" sz="1200" i="1"/>
              <a:t>            Pg. 43 Standard C7 2  Acquire scientific knowledge related to physical science (properties of objects and materials). </a:t>
            </a:r>
            <a:endParaRPr sz="1200" b="1" i="1"/>
          </a:p>
          <a:p>
            <a:pPr marL="0" lvl="0" indent="0" algn="l" rtl="0">
              <a:lnSpc>
                <a:spcPct val="100000"/>
              </a:lnSpc>
              <a:spcBef>
                <a:spcPts val="0"/>
              </a:spcBef>
              <a:spcAft>
                <a:spcPts val="0"/>
              </a:spcAft>
              <a:buSzPts val="1400"/>
              <a:buNone/>
            </a:pPr>
            <a:r>
              <a:rPr lang="en-US" sz="1200" b="1" i="1"/>
              <a:t>4.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0"/>
                  </a:ext>
                </a:extLst>
              </a:rPr>
              <a:t>The indicator “use a simple map to find specific locations within a familiar environment” is part of which standard? </a:t>
            </a:r>
            <a:endParaRPr sz="1200" b="1" i="1"/>
          </a:p>
          <a:p>
            <a:pPr marL="0" lvl="0" indent="0" algn="l" rtl="0">
              <a:lnSpc>
                <a:spcPct val="100000"/>
              </a:lnSpc>
              <a:spcBef>
                <a:spcPts val="0"/>
              </a:spcBef>
              <a:spcAft>
                <a:spcPts val="0"/>
              </a:spcAft>
              <a:buSzPts val="1400"/>
              <a:buNone/>
            </a:pPr>
            <a:r>
              <a:rPr lang="en-US" sz="1200" i="1"/>
              <a:t>            Pg. 50 Standard CSS 3  Develop an awareness of geographic locations, maps, and landforms. </a:t>
            </a:r>
            <a:endParaRPr sz="1200"/>
          </a:p>
          <a:p>
            <a:pPr marL="0" lvl="0" indent="0" algn="l" rtl="0">
              <a:lnSpc>
                <a:spcPct val="100000"/>
              </a:lnSpc>
              <a:spcBef>
                <a:spcPts val="0"/>
              </a:spcBef>
              <a:spcAft>
                <a:spcPts val="0"/>
              </a:spcAft>
              <a:buSzPts val="1400"/>
              <a:buNone/>
            </a:pPr>
            <a:endParaRPr sz="1200" i="1"/>
          </a:p>
          <a:p>
            <a:pPr marL="0" lvl="0" indent="0" algn="l" rtl="0">
              <a:lnSpc>
                <a:spcPct val="100000"/>
              </a:lnSpc>
              <a:spcBef>
                <a:spcPts val="0"/>
              </a:spcBef>
              <a:spcAft>
                <a:spcPts val="0"/>
              </a:spcAft>
              <a:buSzPts val="1400"/>
              <a:buNone/>
            </a:pPr>
            <a:endParaRPr sz="1200"/>
          </a:p>
          <a:p>
            <a:pPr marL="120827" lvl="0" indent="0" algn="l" rtl="0">
              <a:lnSpc>
                <a:spcPct val="100000"/>
              </a:lnSpc>
              <a:spcBef>
                <a:spcPts val="0"/>
              </a:spcBef>
              <a:spcAft>
                <a:spcPts val="0"/>
              </a:spcAft>
              <a:buSzPts val="1400"/>
              <a:buNone/>
            </a:pPr>
            <a:endParaRPr sz="1200" i="1"/>
          </a:p>
        </p:txBody>
      </p:sp>
      <p:sp>
        <p:nvSpPr>
          <p:cNvPr id="495" name="Google Shape;495;p53: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19</a:t>
            </a:fld>
            <a:endParaRPr sz="13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8: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a:t>
            </a:r>
            <a:endParaRPr sz="1400" b="1"/>
          </a:p>
          <a:p>
            <a:pPr marL="0" lvl="0" indent="0" algn="l" rtl="0">
              <a:lnSpc>
                <a:spcPct val="100000"/>
              </a:lnSpc>
              <a:spcBef>
                <a:spcPts val="0"/>
              </a:spcBef>
              <a:spcAft>
                <a:spcPts val="0"/>
              </a:spcAft>
              <a:buSzPts val="1400"/>
              <a:buNone/>
            </a:pPr>
            <a:r>
              <a:rPr lang="en-US" sz="1200"/>
              <a:t>Let’s get started by getting to know a little bit about each other. </a:t>
            </a:r>
            <a:endParaRPr sz="1200"/>
          </a:p>
          <a:p>
            <a:pPr marL="483306" lvl="0" indent="-241653" algn="l" rtl="0">
              <a:lnSpc>
                <a:spcPct val="100000"/>
              </a:lnSpc>
              <a:spcBef>
                <a:spcPts val="0"/>
              </a:spcBef>
              <a:spcAft>
                <a:spcPts val="0"/>
              </a:spcAft>
              <a:buSzPts val="1400"/>
              <a:buNone/>
            </a:pPr>
            <a:endParaRPr sz="1200"/>
          </a:p>
          <a:p>
            <a:pPr marL="483306" lvl="0" indent="-241653" algn="l" rtl="0">
              <a:lnSpc>
                <a:spcPct val="100000"/>
              </a:lnSpc>
              <a:spcBef>
                <a:spcPts val="0"/>
              </a:spcBef>
              <a:spcAft>
                <a:spcPts val="0"/>
              </a:spcAft>
              <a:buSzPts val="1400"/>
              <a:buNone/>
            </a:pPr>
            <a:r>
              <a:rPr lang="en-US" sz="1200" i="1"/>
              <a:t>Conduct your </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selected icebreaker from the guidebook</a:t>
            </a:r>
            <a:r>
              <a:rPr lang="en-US" sz="1200" i="1"/>
              <a:t>. </a:t>
            </a:r>
            <a:endParaRPr sz="1200"/>
          </a:p>
        </p:txBody>
      </p:sp>
      <p:sp>
        <p:nvSpPr>
          <p:cNvPr id="365" name="Google Shape;365;p8: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2</a:t>
            </a:fld>
            <a:endParaRPr sz="130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5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20</a:t>
            </a:r>
            <a:endParaRPr sz="1400" b="1"/>
          </a:p>
          <a:p>
            <a:pPr marL="0" lvl="0" indent="0" algn="l" rtl="0">
              <a:lnSpc>
                <a:spcPct val="100000"/>
              </a:lnSpc>
              <a:spcBef>
                <a:spcPts val="0"/>
              </a:spcBef>
              <a:spcAft>
                <a:spcPts val="0"/>
              </a:spcAft>
              <a:buSzPts val="1400"/>
              <a:buNone/>
            </a:pPr>
            <a:r>
              <a:rPr lang="en-US" sz="1200" i="1"/>
              <a:t>Additional information can be found on pages 55-56 of the ELDS. </a:t>
            </a:r>
            <a:endParaRPr sz="1200" i="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The third domain in the ELDS is Language and Literacy.  This domain includes the following subdomains: Speaking and Listening; Language; Reading, Literature &amp; Information in Print; Reading Foundational Skills; and Writing.  </a:t>
            </a:r>
            <a:endParaRPr sz="1200"/>
          </a:p>
          <a:p>
            <a:pPr marL="483306" lvl="0" indent="-241653"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Many preschoolers know the purposes and conventions of communication. For example, they can engage in back-and-forth conversations on a specific topic for an extended period of time. It’s important for adults to support preschoolers’ language development so that children can continue to grow as skillful communicators. Singing songs and reciting simple nursery rhymes are ways to promote children’s language development. They help to give children a sense of the natural rhythm of the language and its sentence patterns.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Literacy refers to the pre-reading skills that are important in preschool such as showing an interest in books and beginning to recognize letters. During the preschool years, teachers can support early literacy during children’s daily interactions with books. Providing children opportunities to use books to find information about a topic, retelling a child’s favorite story, or identifying print concepts while reading book are all ways that you can support early literacy. What are some of the other ways that you support language and literacy in the classroom?</a:t>
            </a:r>
            <a:endParaRPr sz="1200"/>
          </a:p>
          <a:p>
            <a:pPr marL="0" lvl="0" indent="0" algn="l" rtl="0">
              <a:lnSpc>
                <a:spcPct val="100000"/>
              </a:lnSpc>
              <a:spcBef>
                <a:spcPts val="0"/>
              </a:spcBef>
              <a:spcAft>
                <a:spcPts val="0"/>
              </a:spcAft>
              <a:buSzPts val="1400"/>
              <a:buNone/>
            </a:pPr>
            <a:endParaRPr sz="1200"/>
          </a:p>
          <a:p>
            <a:pPr marL="457200" lvl="0" indent="0" algn="l" rtl="0">
              <a:lnSpc>
                <a:spcPct val="100000"/>
              </a:lnSpc>
              <a:spcBef>
                <a:spcPts val="0"/>
              </a:spcBef>
              <a:spcAft>
                <a:spcPts val="0"/>
              </a:spcAft>
              <a:buSzPts val="1400"/>
              <a:buNone/>
            </a:pPr>
            <a:r>
              <a:rPr lang="en-US" sz="1200" i="1"/>
              <a:t>Pause and allow time for participants to respond.  Possible responses include: reading to children,having conversations, introducing new words, and writing children’s words. </a:t>
            </a:r>
            <a:endParaRPr sz="1200" i="1"/>
          </a:p>
          <a:p>
            <a:pPr marL="483306" lvl="0" indent="-241653"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A solid foundation in language development in the years before a child enters school will promote success in reading and writing in the future. Studies have linked the number of words a child hears before the age of four to future academic achievement (Hart &amp; Risley, 1995). The more often parents and caregivers talk to their children in everyday situations, the more opportunities children have to learn new words and practice their communication skills. Early literacy can be supported through natural experiences like retelling a </a:t>
            </a:r>
            <a:endParaRPr sz="1200"/>
          </a:p>
          <a:p>
            <a:pPr marL="0" lvl="0" indent="0" algn="l" rtl="0">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References:</a:t>
            </a:r>
            <a:endParaRPr sz="1200"/>
          </a:p>
          <a:p>
            <a:pPr marL="0" lvl="0" indent="0" algn="l" rtl="0">
              <a:spcBef>
                <a:spcPts val="0"/>
              </a:spcBef>
              <a:spcAft>
                <a:spcPts val="0"/>
              </a:spcAft>
              <a:buSzPts val="1400"/>
              <a:buNone/>
            </a:pPr>
            <a:r>
              <a:rPr lang="en-US" sz="1200"/>
              <a:t>Louisiana Department of Education (2013). </a:t>
            </a:r>
            <a:r>
              <a:rPr lang="en-US" sz="1200" u="sng">
                <a:solidFill>
                  <a:schemeClr val="accent5"/>
                </a:solidFill>
                <a:hlinkClick r:id="rId3"/>
              </a:rPr>
              <a:t>Louisiana’s Birth to Five Early Learning &amp; Development Standards (ELDS)</a:t>
            </a:r>
            <a:r>
              <a:rPr lang="en-US" sz="1200"/>
              <a:t>. </a:t>
            </a:r>
            <a:endParaRPr sz="1200"/>
          </a:p>
          <a:p>
            <a:pPr marL="483306" lvl="0" indent="-241653"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2"/>
                  </a:ext>
                </a:extLst>
              </a:rPr>
              <a:t>References: </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3"/>
                </a:ext>
              </a:extLst>
            </a:endParaRPr>
          </a:p>
          <a:p>
            <a:pPr marL="0" lvl="0" indent="0" algn="l" rtl="0">
              <a:lnSpc>
                <a:spcPct val="100000"/>
              </a:lnSpc>
              <a:spcBef>
                <a:spcPts val="0"/>
              </a:spcBef>
              <a:spcAft>
                <a:spcPts val="0"/>
              </a:spcAft>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4"/>
                  </a:ext>
                </a:extLst>
              </a:rPr>
              <a:t>Hart, B. &amp; Risley, T. (1995). Meaningful differences in the everyday experience of young American children. Baltimore: Paul H. Brookes Publishing.</a:t>
            </a:r>
            <a:r>
              <a:rPr lang="en-US" sz="1200" i="1"/>
              <a:t> </a:t>
            </a:r>
            <a:endParaRPr sz="1200"/>
          </a:p>
          <a:p>
            <a:pPr marL="0" lvl="0" indent="0" algn="l" rtl="0">
              <a:spcBef>
                <a:spcPts val="0"/>
              </a:spcBef>
              <a:spcAft>
                <a:spcPts val="0"/>
              </a:spcAft>
              <a:buClr>
                <a:schemeClr val="dk1"/>
              </a:buClr>
              <a:buSzPts val="1400"/>
              <a:buFont typeface="Arial"/>
              <a:buNone/>
            </a:pPr>
            <a:r>
              <a:rPr lang="en-US" sz="1200"/>
              <a:t>Louisiana Department of Education (2013). </a:t>
            </a:r>
            <a:r>
              <a:rPr lang="en-US" sz="1200" u="sng">
                <a:solidFill>
                  <a:schemeClr val="accent5"/>
                </a:solidFill>
                <a:hlinkClick r:id="rId3"/>
              </a:rPr>
              <a:t>Louisiana’s Birth to Five Early Learning &amp; Development Standards (ELDS)</a:t>
            </a:r>
            <a:r>
              <a:rPr lang="en-US" sz="1200"/>
              <a:t>. </a:t>
            </a:r>
            <a:endParaRPr sz="1200"/>
          </a:p>
          <a:p>
            <a:pPr marL="483306" lvl="0" indent="-241653" algn="l" rtl="0">
              <a:lnSpc>
                <a:spcPct val="100000"/>
              </a:lnSpc>
              <a:spcBef>
                <a:spcPts val="0"/>
              </a:spcBef>
              <a:spcAft>
                <a:spcPts val="0"/>
              </a:spcAft>
              <a:buSzPts val="1400"/>
              <a:buNone/>
            </a:pPr>
            <a:r>
              <a:rPr lang="en-US" sz="1200" i="1"/>
              <a:t> </a:t>
            </a:r>
            <a:endParaRPr sz="1200" i="1"/>
          </a:p>
        </p:txBody>
      </p:sp>
      <p:sp>
        <p:nvSpPr>
          <p:cNvPr id="502" name="Google Shape;502;p54: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20</a:t>
            </a:fld>
            <a:endParaRPr sz="13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5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55: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21</a:t>
            </a:r>
            <a:endParaRPr sz="1400" b="1"/>
          </a:p>
          <a:p>
            <a:pPr marL="0" lvl="0" indent="0" algn="l" rtl="0">
              <a:lnSpc>
                <a:spcPct val="100000"/>
              </a:lnSpc>
              <a:spcBef>
                <a:spcPts val="0"/>
              </a:spcBef>
              <a:spcAft>
                <a:spcPts val="0"/>
              </a:spcAft>
              <a:buSzPts val="1400"/>
              <a:buNone/>
            </a:pPr>
            <a:r>
              <a:rPr lang="en-US" sz="1200"/>
              <a:t>Now let’s look at how children demonstrate knowledge/skills as described in this standard. Use your Louisiana Birth to Five Early Learning Development Standards to answer the questions.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i="1"/>
              <a:t>Allow 3 - 5 minutes for participants to look for answers and then review answers. Participants can work individually or in pairs.</a:t>
            </a:r>
            <a:endParaRPr sz="1200" i="1"/>
          </a:p>
          <a:p>
            <a:pPr marL="0" lvl="0" indent="0" algn="l" rtl="0">
              <a:lnSpc>
                <a:spcPct val="100000"/>
              </a:lnSpc>
              <a:spcBef>
                <a:spcPts val="0"/>
              </a:spcBef>
              <a:spcAft>
                <a:spcPts val="0"/>
              </a:spcAft>
              <a:buSzPts val="1400"/>
              <a:buNone/>
            </a:pPr>
            <a:endParaRPr sz="1200" b="1"/>
          </a:p>
          <a:p>
            <a:pPr marL="161102" lvl="0" indent="0" algn="l" rtl="0">
              <a:lnSpc>
                <a:spcPct val="100000"/>
              </a:lnSpc>
              <a:spcBef>
                <a:spcPts val="0"/>
              </a:spcBef>
              <a:spcAft>
                <a:spcPts val="0"/>
              </a:spcAft>
              <a:buSzPts val="1200"/>
              <a:buNone/>
            </a:pPr>
            <a:r>
              <a:rPr lang="en-US" sz="1200" b="1" i="1"/>
              <a:t>1.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5"/>
                  </a:ext>
                </a:extLst>
              </a:rPr>
              <a:t>The indicator “use pictures and illustrations of a text to tell a story” is a part of which standard? </a:t>
            </a:r>
            <a:endParaRPr sz="1200" b="1"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6"/>
                </a:ext>
              </a:extLst>
            </a:endParaRPr>
          </a:p>
          <a:p>
            <a:pPr marL="161102" lvl="0" indent="0" algn="l" rtl="0">
              <a:lnSpc>
                <a:spcPct val="100000"/>
              </a:lnSpc>
              <a:spcBef>
                <a:spcPts val="0"/>
              </a:spcBef>
              <a:spcAft>
                <a:spcPts val="0"/>
              </a:spcAft>
              <a:buSzPts val="1200"/>
              <a:buNone/>
            </a:pPr>
            <a:r>
              <a:rPr lang="en-US" sz="1200" b="1"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7"/>
                  </a:ext>
                </a:extLst>
              </a:rPr>
              <a:t>	</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8"/>
                  </a:ext>
                </a:extLst>
              </a:rPr>
              <a:t>pg. 62 Standard LL 4: Comprehend stories and information from books and other print materials. </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9"/>
                </a:ext>
              </a:extLst>
            </a:endParaRPr>
          </a:p>
          <a:p>
            <a:pPr marL="161102" lvl="0" indent="0" algn="l" rtl="0">
              <a:lnSpc>
                <a:spcPct val="100000"/>
              </a:lnSpc>
              <a:spcBef>
                <a:spcPts val="0"/>
              </a:spcBef>
              <a:spcAft>
                <a:spcPts val="0"/>
              </a:spcAft>
              <a:buSzPts val="1200"/>
              <a:buNone/>
            </a:pPr>
            <a:r>
              <a:rPr lang="en-US" sz="1200" b="1"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0"/>
                  </a:ext>
                </a:extLst>
              </a:rPr>
              <a:t>2.  English Language Learners rely on </a:t>
            </a:r>
            <a:r>
              <a:rPr lang="en-US" sz="1200" b="1"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1"/>
                  </a:ext>
                </a:extLst>
              </a:rPr>
              <a:t>nonverbal</a:t>
            </a:r>
            <a:r>
              <a:rPr lang="en-US" sz="1200" b="1"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2"/>
                  </a:ext>
                </a:extLst>
              </a:rPr>
              <a:t> communication during which stage of progression in learning a second language?</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3"/>
                </a:ext>
              </a:extLst>
            </a:endParaRPr>
          </a:p>
          <a:p>
            <a:pPr marL="161102" lvl="0" indent="0" algn="l" rtl="0">
              <a:lnSpc>
                <a:spcPct val="100000"/>
              </a:lnSpc>
              <a:spcBef>
                <a:spcPts val="0"/>
              </a:spcBef>
              <a:spcAft>
                <a:spcPts val="0"/>
              </a:spcAft>
              <a:buSzPts val="1200"/>
              <a:buNone/>
            </a:pPr>
            <a:r>
              <a:rPr lang="en-US" sz="1200" b="1"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4"/>
                  </a:ext>
                </a:extLst>
              </a:rPr>
              <a:t>	</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5"/>
                  </a:ext>
                </a:extLst>
              </a:rPr>
              <a:t>pg. 57 Stage 2</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6"/>
                </a:ext>
              </a:extLst>
            </a:endParaRPr>
          </a:p>
          <a:p>
            <a:pPr marL="161102" lvl="0" indent="0" algn="l" rtl="0">
              <a:lnSpc>
                <a:spcPct val="100000"/>
              </a:lnSpc>
              <a:spcBef>
                <a:spcPts val="0"/>
              </a:spcBef>
              <a:spcAft>
                <a:spcPts val="0"/>
              </a:spcAft>
              <a:buSzPts val="1200"/>
              <a:buNone/>
            </a:pPr>
            <a:r>
              <a:rPr lang="en-US" sz="1200" b="1"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7"/>
                  </a:ext>
                </a:extLst>
              </a:rPr>
              <a:t>3.  What is the expected number of letters children should know when they are between 36 and 48 years old? </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8"/>
                </a:ext>
              </a:extLst>
            </a:endParaRPr>
          </a:p>
          <a:p>
            <a:pPr marL="161102" lvl="0" indent="0" algn="l" rtl="0">
              <a:lnSpc>
                <a:spcPct val="100000"/>
              </a:lnSpc>
              <a:spcBef>
                <a:spcPts val="0"/>
              </a:spcBef>
              <a:spcAft>
                <a:spcPts val="0"/>
              </a:spcAft>
              <a:buSzPts val="1200"/>
              <a:buNone/>
            </a:pPr>
            <a:r>
              <a:rPr lang="en-US" sz="1200" b="1"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9"/>
                  </a:ext>
                </a:extLst>
              </a:rPr>
              <a:t>        </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0"/>
                  </a:ext>
                </a:extLst>
              </a:rPr>
              <a:t>pg. 64  Standard LL5, Indicator 3.4 – Name at least </a:t>
            </a:r>
            <a:r>
              <a:rPr lang="en-US" sz="1200" b="1"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1"/>
                  </a:ext>
                </a:extLst>
              </a:rPr>
              <a:t>10</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2"/>
                  </a:ext>
                </a:extLst>
              </a:rPr>
              <a:t> of the 52 upper-and lower-case letters of the alphabet (any combination of upper-and  </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3"/>
                </a:ext>
              </a:extLst>
            </a:endParaRPr>
          </a:p>
          <a:p>
            <a:pPr marL="161102" lvl="0" indent="0" algn="l" rtl="0">
              <a:lnSpc>
                <a:spcPct val="100000"/>
              </a:lnSpc>
              <a:spcBef>
                <a:spcPts val="0"/>
              </a:spcBef>
              <a:spcAft>
                <a:spcPts val="0"/>
              </a:spcAft>
              <a:buSzPts val="12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4"/>
                  </a:ext>
                </a:extLst>
              </a:rPr>
              <a:t>        lower-case letters); Age range 36-48 Months </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5"/>
                </a:ext>
              </a:extLst>
            </a:endParaRPr>
          </a:p>
          <a:p>
            <a:pPr marL="483306" lvl="0" indent="0" algn="l" rtl="0">
              <a:lnSpc>
                <a:spcPct val="100000"/>
              </a:lnSpc>
              <a:spcBef>
                <a:spcPts val="0"/>
              </a:spcBef>
              <a:spcAft>
                <a:spcPts val="0"/>
              </a:spcAft>
              <a:buSzPts val="1400"/>
              <a:buNone/>
            </a:pPr>
            <a:endParaRPr sz="1200" i="1"/>
          </a:p>
        </p:txBody>
      </p:sp>
      <p:sp>
        <p:nvSpPr>
          <p:cNvPr id="510" name="Google Shape;510;p55: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21</a:t>
            </a:fld>
            <a:endParaRPr sz="130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5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56: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22</a:t>
            </a:r>
            <a:endParaRPr sz="1400" b="1"/>
          </a:p>
          <a:p>
            <a:pPr marL="0" lvl="0" indent="0" algn="l" rtl="0">
              <a:lnSpc>
                <a:spcPct val="100000"/>
              </a:lnSpc>
              <a:spcBef>
                <a:spcPts val="0"/>
              </a:spcBef>
              <a:spcAft>
                <a:spcPts val="0"/>
              </a:spcAft>
              <a:buSzPts val="1400"/>
              <a:buNone/>
            </a:pPr>
            <a:r>
              <a:rPr lang="en-US" sz="1200" i="1"/>
              <a:t>The information below and additional background information can be found on page 68-69 of the ELDS. </a:t>
            </a:r>
            <a:endParaRPr sz="1200" i="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The fourth domain is Physical Well-Being and Motor Development.  The three subdomains in the physical domain are: Motor Skills &amp; Physical Fitness; Health &amp; Hygiene; and Safety.</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In the subdomain “Motor Skills and Physical Fitness”, there are two general types of motor skills: gross motor skills and fine motor skills. Gross motor refers to “the movement of the large muscles in the upper and lower body” (pg. 68). This includes skills such as climbing, running, and jumping.  Fine motor refers to “movement of the small muscles of the hand and arm that control the ability to scribble, write, draw, and do many other activities that require finger, hand, and hand-eye coordination” (pg. 68). Gross motor skills usually develop before fine motor skills. Although movement skills develop naturally in most young children, it is important that children have ample opportunities to practice their motor skills. What type of motor activities do you offer to children in your class? </a:t>
            </a:r>
            <a:endParaRPr sz="1200"/>
          </a:p>
          <a:p>
            <a:pPr marL="0" lvl="0" indent="0" algn="l" rtl="0">
              <a:lnSpc>
                <a:spcPct val="100000"/>
              </a:lnSpc>
              <a:spcBef>
                <a:spcPts val="0"/>
              </a:spcBef>
              <a:spcAft>
                <a:spcPts val="0"/>
              </a:spcAft>
              <a:buSzPts val="1400"/>
              <a:buNone/>
            </a:pPr>
            <a:endParaRPr sz="1200"/>
          </a:p>
          <a:p>
            <a:pPr marL="457200" lvl="0" indent="0" algn="l" rtl="0">
              <a:lnSpc>
                <a:spcPct val="100000"/>
              </a:lnSpc>
              <a:spcBef>
                <a:spcPts val="0"/>
              </a:spcBef>
              <a:spcAft>
                <a:spcPts val="0"/>
              </a:spcAft>
              <a:buSzPts val="1400"/>
              <a:buNone/>
            </a:pPr>
            <a:r>
              <a:rPr lang="en-US" sz="1200" i="1"/>
              <a:t>Pause and allow participants time to respond.  Possible answers may include dancing, parachute play, stringing beads, and pouring milk. </a:t>
            </a:r>
            <a:endParaRPr sz="1200" i="1"/>
          </a:p>
          <a:p>
            <a:pPr marL="0" lvl="0" indent="0" algn="l" rtl="0">
              <a:spcBef>
                <a:spcPts val="0"/>
              </a:spcBef>
              <a:spcAft>
                <a:spcPts val="0"/>
              </a:spcAft>
              <a:buClr>
                <a:schemeClr val="dk1"/>
              </a:buClr>
              <a:buSzPts val="1400"/>
              <a:buFont typeface="Arial"/>
              <a:buNone/>
            </a:pPr>
            <a:r>
              <a:rPr lang="en-US" sz="1200"/>
              <a:t>   </a:t>
            </a:r>
            <a:endParaRPr sz="1200"/>
          </a:p>
          <a:p>
            <a:pPr marL="0" lvl="0" indent="0" algn="l" rtl="0">
              <a:lnSpc>
                <a:spcPct val="100000"/>
              </a:lnSpc>
              <a:spcBef>
                <a:spcPts val="0"/>
              </a:spcBef>
              <a:spcAft>
                <a:spcPts val="0"/>
              </a:spcAft>
              <a:buSzPts val="1400"/>
              <a:buNone/>
            </a:pPr>
            <a:r>
              <a:rPr lang="en-US" sz="1200"/>
              <a:t>The physical domain also includes the subdomains related to health practices and safety.  Teachers and other adults in the child’s life can help preschool children develop good nutrition and safety practices. Daily routines such as washing hands, eating lunch, and playing outside provide numerous opportunities for teachers to discuss health and safety topics.  		</a:t>
            </a:r>
            <a:endParaRPr sz="1200"/>
          </a:p>
          <a:p>
            <a:pPr marL="0" lvl="0" indent="0" algn="l" rtl="0">
              <a:lnSpc>
                <a:spcPct val="100000"/>
              </a:lnSpc>
              <a:spcBef>
                <a:spcPts val="0"/>
              </a:spcBef>
              <a:spcAft>
                <a:spcPts val="0"/>
              </a:spcAft>
              <a:buSzPts val="1400"/>
              <a:buNone/>
            </a:pPr>
            <a:endParaRPr sz="1300"/>
          </a:p>
          <a:p>
            <a:pPr marL="0" lvl="0" indent="0" algn="l" rtl="0">
              <a:lnSpc>
                <a:spcPct val="100000"/>
              </a:lnSpc>
              <a:spcBef>
                <a:spcPts val="0"/>
              </a:spcBef>
              <a:spcAft>
                <a:spcPts val="0"/>
              </a:spcAft>
              <a:buSzPts val="1400"/>
              <a:buNone/>
            </a:pPr>
            <a:r>
              <a:rPr lang="en-US" sz="1200"/>
              <a:t>Reference:</a:t>
            </a:r>
            <a:endParaRPr sz="1200"/>
          </a:p>
          <a:p>
            <a:pPr marL="0" lvl="0" indent="0" algn="l" rtl="0">
              <a:spcBef>
                <a:spcPts val="0"/>
              </a:spcBef>
              <a:spcAft>
                <a:spcPts val="0"/>
              </a:spcAft>
              <a:buClr>
                <a:schemeClr val="dk1"/>
              </a:buClr>
              <a:buSzPts val="1400"/>
              <a:buFont typeface="Arial"/>
              <a:buNone/>
            </a:pPr>
            <a:r>
              <a:rPr lang="en-US" sz="1200"/>
              <a:t>Louisiana Department of Education (2013). </a:t>
            </a:r>
            <a:r>
              <a:rPr lang="en-US" sz="1200" u="sng">
                <a:solidFill>
                  <a:schemeClr val="accent5"/>
                </a:solidFill>
                <a:hlinkClick r:id="rId3"/>
              </a:rPr>
              <a:t>Louisiana’s Birth to Five Early Learning &amp; Development Standards (ELDS)</a:t>
            </a:r>
            <a:r>
              <a:rPr lang="en-US" sz="1200"/>
              <a:t>. </a:t>
            </a:r>
            <a:endParaRPr sz="1200"/>
          </a:p>
          <a:p>
            <a:pPr marL="0" lvl="0" indent="0" algn="l" rtl="0">
              <a:lnSpc>
                <a:spcPct val="100000"/>
              </a:lnSpc>
              <a:spcBef>
                <a:spcPts val="0"/>
              </a:spcBef>
              <a:spcAft>
                <a:spcPts val="0"/>
              </a:spcAft>
              <a:buSzPts val="1400"/>
              <a:buNone/>
            </a:pPr>
            <a:endParaRPr sz="1300"/>
          </a:p>
        </p:txBody>
      </p:sp>
      <p:sp>
        <p:nvSpPr>
          <p:cNvPr id="517" name="Google Shape;517;p56: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22</a:t>
            </a:fld>
            <a:endParaRPr sz="130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58: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23</a:t>
            </a:r>
            <a:endParaRPr sz="1400" b="1"/>
          </a:p>
          <a:p>
            <a:pPr marL="0" lvl="0" indent="0" algn="l" rtl="0">
              <a:lnSpc>
                <a:spcPct val="100000"/>
              </a:lnSpc>
              <a:spcBef>
                <a:spcPts val="0"/>
              </a:spcBef>
              <a:spcAft>
                <a:spcPts val="0"/>
              </a:spcAft>
              <a:buSzPts val="1400"/>
              <a:buNone/>
            </a:pPr>
            <a:r>
              <a:rPr lang="en-US" sz="1200"/>
              <a:t>Now let’s look at how children demonstrate knowledge/skills as described in this standard. Use your Louisiana Birth to Five Early Learning Development Standards to answer the questions.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i="1"/>
              <a:t>Allow 3 - 5 minutes for participants to look for answers and then review answers. Participants can work individually or in pairs.</a:t>
            </a:r>
            <a:endParaRPr sz="1200"/>
          </a:p>
          <a:p>
            <a:pPr marL="0" lvl="0" indent="0" algn="l" rtl="0">
              <a:lnSpc>
                <a:spcPct val="100000"/>
              </a:lnSpc>
              <a:spcBef>
                <a:spcPts val="0"/>
              </a:spcBef>
              <a:spcAft>
                <a:spcPts val="0"/>
              </a:spcAft>
              <a:buSzPts val="1400"/>
              <a:buNone/>
            </a:pPr>
            <a:endParaRPr sz="1200" i="1"/>
          </a:p>
          <a:p>
            <a:pPr marL="0" lvl="0" indent="0" algn="l" rtl="0">
              <a:lnSpc>
                <a:spcPct val="100000"/>
              </a:lnSpc>
              <a:spcBef>
                <a:spcPts val="0"/>
              </a:spcBef>
              <a:spcAft>
                <a:spcPts val="0"/>
              </a:spcAft>
              <a:buNone/>
            </a:pPr>
            <a:r>
              <a:rPr lang="en-US" sz="1200" b="1" i="1"/>
              <a:t>1. Which standard includes children enhancing their stamina?</a:t>
            </a:r>
            <a:endParaRPr sz="1200"/>
          </a:p>
          <a:p>
            <a:pPr marL="483306" lvl="1" indent="0" algn="l" rtl="0">
              <a:lnSpc>
                <a:spcPct val="100000"/>
              </a:lnSpc>
              <a:spcBef>
                <a:spcPts val="0"/>
              </a:spcBef>
              <a:spcAft>
                <a:spcPts val="0"/>
              </a:spcAft>
              <a:buSzPts val="1400"/>
              <a:buNone/>
            </a:pPr>
            <a:r>
              <a:rPr lang="en-US" sz="1200" i="1"/>
              <a:t>Pg. 72 Standard PM 3: Participate in a variety of physical activities to enhance strength and stamina. </a:t>
            </a:r>
            <a:endParaRPr sz="1200"/>
          </a:p>
          <a:p>
            <a:pPr marL="0" lvl="0" indent="0" algn="l" rtl="0">
              <a:lnSpc>
                <a:spcPct val="100000"/>
              </a:lnSpc>
              <a:spcBef>
                <a:spcPts val="0"/>
              </a:spcBef>
              <a:spcAft>
                <a:spcPts val="0"/>
              </a:spcAft>
              <a:buNone/>
            </a:pPr>
            <a:r>
              <a:rPr lang="en-US" sz="1200" b="1" i="1"/>
              <a:t>2.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6"/>
                  </a:ext>
                </a:extLst>
              </a:rPr>
              <a:t>The indicator “carry out most personal care routines with minimal adult guidance and assistance” is part of which standard?  During which age </a:t>
            </a:r>
            <a:endParaRPr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7"/>
                </a:ext>
              </a:extLst>
            </a:endParaRPr>
          </a:p>
          <a:p>
            <a:pPr marL="0" lvl="0" indent="457200" algn="l" rtl="0">
              <a:lnSpc>
                <a:spcPct val="100000"/>
              </a:lnSpc>
              <a:spcBef>
                <a:spcPts val="0"/>
              </a:spcBef>
              <a:spcAft>
                <a:spcPts val="0"/>
              </a:spcAft>
              <a:buNone/>
            </a:pP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8"/>
                  </a:ext>
                </a:extLst>
              </a:rPr>
              <a:t>range should this occur? </a:t>
            </a:r>
            <a:r>
              <a:rPr lang="en-US" sz="1200" b="1" i="1"/>
              <a:t>  </a:t>
            </a:r>
            <a:endParaRPr sz="1200" b="1"/>
          </a:p>
          <a:p>
            <a:pPr marL="483306" lvl="1" indent="0" algn="l" rtl="0">
              <a:lnSpc>
                <a:spcPct val="100000"/>
              </a:lnSpc>
              <a:spcBef>
                <a:spcPts val="0"/>
              </a:spcBef>
              <a:spcAft>
                <a:spcPts val="0"/>
              </a:spcAft>
              <a:buSzPts val="1400"/>
              <a:buNone/>
            </a:pPr>
            <a:r>
              <a:rPr lang="en-US" sz="1200" i="1"/>
              <a:t>Pg. 73 Standard PM 4: Develop appropriate health and hygiene skills. </a:t>
            </a:r>
            <a:endParaRPr sz="1200"/>
          </a:p>
          <a:p>
            <a:pPr marL="483306" lvl="1" indent="0" algn="l" rtl="0">
              <a:lnSpc>
                <a:spcPct val="100000"/>
              </a:lnSpc>
              <a:spcBef>
                <a:spcPts val="0"/>
              </a:spcBef>
              <a:spcAft>
                <a:spcPts val="0"/>
              </a:spcAft>
              <a:buSzPts val="1400"/>
              <a:buNone/>
            </a:pPr>
            <a:r>
              <a:rPr lang="en-US" sz="1200" i="1"/>
              <a:t>Indicator 3.3  Carry out most personal care routines with minimal adult guidance and assistance. </a:t>
            </a:r>
            <a:endParaRPr sz="1200"/>
          </a:p>
          <a:p>
            <a:pPr marL="483306" lvl="1" indent="0" algn="l" rtl="0">
              <a:lnSpc>
                <a:spcPct val="100000"/>
              </a:lnSpc>
              <a:spcBef>
                <a:spcPts val="0"/>
              </a:spcBef>
              <a:spcAft>
                <a:spcPts val="0"/>
              </a:spcAft>
              <a:buSzPts val="1400"/>
              <a:buNone/>
            </a:pPr>
            <a:r>
              <a:rPr lang="en-US" sz="1200" i="1"/>
              <a:t>Age Range 36-48 months</a:t>
            </a:r>
            <a:endParaRPr sz="1200"/>
          </a:p>
          <a:p>
            <a:pPr marL="0" lvl="0" indent="0" algn="l" rtl="0">
              <a:lnSpc>
                <a:spcPct val="100000"/>
              </a:lnSpc>
              <a:spcBef>
                <a:spcPts val="0"/>
              </a:spcBef>
              <a:spcAft>
                <a:spcPts val="0"/>
              </a:spcAft>
              <a:buNone/>
            </a:pPr>
            <a:r>
              <a:rPr lang="en-US" sz="1200" b="1" i="1"/>
              <a:t>3. During which age range should children be able to identify and alert others of potentially hazardous objects, substances, behaviors, and/or</a:t>
            </a:r>
            <a:endParaRPr sz="1200" b="1" i="1"/>
          </a:p>
          <a:p>
            <a:pPr marL="0" lvl="0" indent="457200" algn="l" rtl="0">
              <a:lnSpc>
                <a:spcPct val="100000"/>
              </a:lnSpc>
              <a:spcBef>
                <a:spcPts val="0"/>
              </a:spcBef>
              <a:spcAft>
                <a:spcPts val="0"/>
              </a:spcAft>
              <a:buNone/>
            </a:pPr>
            <a:r>
              <a:rPr lang="en-US" sz="1200" b="1" i="1"/>
              <a:t>  situations? </a:t>
            </a:r>
            <a:endParaRPr sz="1200"/>
          </a:p>
          <a:p>
            <a:pPr marL="483306" lvl="1" indent="0" algn="l" rtl="0">
              <a:lnSpc>
                <a:spcPct val="100000"/>
              </a:lnSpc>
              <a:spcBef>
                <a:spcPts val="0"/>
              </a:spcBef>
              <a:spcAft>
                <a:spcPts val="0"/>
              </a:spcAft>
              <a:buSzPts val="1400"/>
              <a:buNone/>
            </a:pPr>
            <a:r>
              <a:rPr lang="en-US" sz="1200" i="1"/>
              <a:t>Pg. 74 Age 48 – 60 months</a:t>
            </a:r>
            <a:endParaRPr sz="1200"/>
          </a:p>
          <a:p>
            <a:pPr marL="0" lvl="0" indent="0" algn="l" rtl="0">
              <a:lnSpc>
                <a:spcPct val="100000"/>
              </a:lnSpc>
              <a:spcBef>
                <a:spcPts val="0"/>
              </a:spcBef>
              <a:spcAft>
                <a:spcPts val="0"/>
              </a:spcAft>
              <a:buSzPts val="1400"/>
              <a:buNone/>
            </a:pPr>
            <a:endParaRPr sz="1200" b="1" i="1"/>
          </a:p>
        </p:txBody>
      </p:sp>
      <p:sp>
        <p:nvSpPr>
          <p:cNvPr id="526" name="Google Shape;526;p58: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23</a:t>
            </a:fld>
            <a:endParaRPr sz="130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59: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24</a:t>
            </a:r>
            <a:endParaRPr sz="1400" b="1"/>
          </a:p>
          <a:p>
            <a:pPr marL="0" lvl="0" indent="0" algn="l" rtl="0">
              <a:lnSpc>
                <a:spcPct val="100000"/>
              </a:lnSpc>
              <a:spcBef>
                <a:spcPts val="0"/>
              </a:spcBef>
              <a:spcAft>
                <a:spcPts val="0"/>
              </a:spcAft>
              <a:buSzPts val="1400"/>
              <a:buNone/>
            </a:pPr>
            <a:r>
              <a:rPr lang="en-US" sz="1200" i="1"/>
              <a:t>Additional information found on pages 76-77 of the ELDS.</a:t>
            </a:r>
            <a:endParaRPr sz="1200" i="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sz="1200" b="1"/>
              <a:t>The last domain is social-emotional development</a:t>
            </a:r>
            <a:r>
              <a:rPr lang="en-US" sz="1200"/>
              <a:t> which includes the subdomains of social relationships, self-concept and efficacy, and self-regulation.  </a:t>
            </a:r>
            <a:r>
              <a:rPr lang="en-US" sz="1200" b="1"/>
              <a:t>Social relationships</a:t>
            </a:r>
            <a:r>
              <a:rPr lang="en-US" sz="1200"/>
              <a:t> involves children’s interactions with adults and their peers.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9"/>
                  </a:ext>
                </a:extLst>
              </a:rPr>
              <a:t>Research has found that children who have secure, trusting relationships with their caregivers get along better with their peers and have an easier time adjusting to the demands of formal schooling” (ELDS, pg. 76).</a:t>
            </a:r>
            <a:r>
              <a:rPr lang="en-US" sz="1200"/>
              <a:t>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b="1"/>
              <a:t>Self-concept and efficacy</a:t>
            </a:r>
            <a:r>
              <a:rPr lang="en-US" sz="1200"/>
              <a:t> includes how children feel about themselves.  Self-concept develops very early as children interact with others. Doing simple things like addressing children by their name, showing appreciation of their home language, and recognizing their strengths can help promote the development of a positive self-concept. </a:t>
            </a:r>
            <a:endParaRPr sz="1200"/>
          </a:p>
          <a:p>
            <a:pPr marL="0" lvl="0" indent="0" algn="l" rtl="0">
              <a:lnSpc>
                <a:spcPct val="100000"/>
              </a:lnSpc>
              <a:spcBef>
                <a:spcPts val="0"/>
              </a:spcBef>
              <a:spcAft>
                <a:spcPts val="0"/>
              </a:spcAft>
              <a:buSzPts val="1400"/>
              <a:buNone/>
            </a:pP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0"/>
                </a:ext>
              </a:extLst>
            </a:endParaRPr>
          </a:p>
          <a:p>
            <a:pPr marL="0" lvl="0" indent="0" algn="l" rtl="0">
              <a:lnSpc>
                <a:spcPct val="100000"/>
              </a:lnSpc>
              <a:spcBef>
                <a:spcPts val="0"/>
              </a:spcBef>
              <a:spcAft>
                <a:spcPts val="0"/>
              </a:spcAft>
              <a:buSzPts val="1400"/>
              <a:buNone/>
            </a:pP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1"/>
                  </a:ext>
                </a:extLst>
              </a:rPr>
              <a:t>Self-regulation includes children’s ability to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2"/>
                  </a:ext>
                </a:extLst>
              </a:rPr>
              <a:t>mana</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3"/>
                  </a:ext>
                </a:extLst>
              </a:rPr>
              <a:t>ge their impulses, desires, and emotions.  Preschool children may still need support in managing their feelings.  You can support them by modeling appropriate behaviors, encouraging acceptable ways to express feelings, and helping children to get along with others.  Young children will need your consistent support and guidance to help regulate their </a:t>
            </a:r>
            <a:r>
              <a:rPr lang="en-US" sz="1200"/>
              <a:t>emotions.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How do you help support preschoolers’ social-emotional development? </a:t>
            </a:r>
            <a:endParaRPr sz="1200"/>
          </a:p>
          <a:p>
            <a:pPr marL="0" lvl="0" indent="0" algn="l" rtl="0">
              <a:lnSpc>
                <a:spcPct val="100000"/>
              </a:lnSpc>
              <a:spcBef>
                <a:spcPts val="0"/>
              </a:spcBef>
              <a:spcAft>
                <a:spcPts val="0"/>
              </a:spcAft>
              <a:buSzPts val="1400"/>
              <a:buNone/>
            </a:pPr>
            <a:endParaRPr sz="1200"/>
          </a:p>
          <a:p>
            <a:pPr marL="457200" lvl="0" indent="0" algn="l" rtl="0">
              <a:lnSpc>
                <a:spcPct val="100000"/>
              </a:lnSpc>
              <a:spcBef>
                <a:spcPts val="0"/>
              </a:spcBef>
              <a:spcAft>
                <a:spcPts val="0"/>
              </a:spcAft>
              <a:buSzPts val="1400"/>
              <a:buNone/>
            </a:pPr>
            <a:r>
              <a:rPr lang="en-US" sz="1200" i="1"/>
              <a:t>Pause and allow time for participants to respond. Possible answers include: teaching children to take turns, encouraging children to use their words, and positive feedback when a child accomplishes a task. </a:t>
            </a:r>
            <a:endParaRPr sz="1200" i="1"/>
          </a:p>
          <a:p>
            <a:pPr marL="0" lvl="0" indent="0" algn="l" rtl="0">
              <a:lnSpc>
                <a:spcPct val="100000"/>
              </a:lnSpc>
              <a:spcBef>
                <a:spcPts val="0"/>
              </a:spcBef>
              <a:spcAft>
                <a:spcPts val="0"/>
              </a:spcAft>
              <a:buSzPts val="1400"/>
              <a:buNone/>
            </a:pPr>
            <a:endParaRPr sz="1200" i="1"/>
          </a:p>
          <a:p>
            <a:pPr marL="0" lvl="0" indent="0" algn="l" rtl="0">
              <a:spcBef>
                <a:spcPts val="0"/>
              </a:spcBef>
              <a:spcAft>
                <a:spcPts val="0"/>
              </a:spcAft>
              <a:buClr>
                <a:schemeClr val="dk1"/>
              </a:buClr>
              <a:buSzPts val="1400"/>
              <a:buFont typeface="Arial"/>
              <a:buNone/>
            </a:pPr>
            <a:r>
              <a:rPr lang="en-US" sz="1200"/>
              <a:t>Reference:</a:t>
            </a:r>
            <a:endParaRPr sz="1200"/>
          </a:p>
          <a:p>
            <a:pPr marL="0" lvl="0" indent="0" algn="l" rtl="0">
              <a:spcBef>
                <a:spcPts val="0"/>
              </a:spcBef>
              <a:spcAft>
                <a:spcPts val="0"/>
              </a:spcAft>
              <a:buClr>
                <a:schemeClr val="dk1"/>
              </a:buClr>
              <a:buSzPts val="1400"/>
              <a:buFont typeface="Arial"/>
              <a:buNone/>
            </a:pPr>
            <a:r>
              <a:rPr lang="en-US" sz="1200"/>
              <a:t>Louisiana Department of Education (2013). </a:t>
            </a:r>
            <a:r>
              <a:rPr lang="en-US" sz="1200" u="sng">
                <a:solidFill>
                  <a:schemeClr val="accent5"/>
                </a:solidFill>
                <a:hlinkClick r:id="rId3"/>
              </a:rPr>
              <a:t>Louisiana’s Birth to Five Early Learning &amp; Development Standards (ELDS)</a:t>
            </a:r>
            <a:r>
              <a:rPr lang="en-US" sz="1200"/>
              <a:t>. </a:t>
            </a:r>
            <a:endParaRPr sz="1200"/>
          </a:p>
          <a:p>
            <a:pPr marL="0" lvl="0" indent="0" algn="l" rtl="0">
              <a:lnSpc>
                <a:spcPct val="100000"/>
              </a:lnSpc>
              <a:spcBef>
                <a:spcPts val="0"/>
              </a:spcBef>
              <a:spcAft>
                <a:spcPts val="0"/>
              </a:spcAft>
              <a:buSzPts val="1400"/>
              <a:buNone/>
            </a:pPr>
            <a:endParaRPr sz="1200" i="1"/>
          </a:p>
        </p:txBody>
      </p:sp>
      <p:sp>
        <p:nvSpPr>
          <p:cNvPr id="533" name="Google Shape;533;p59: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24</a:t>
            </a:fld>
            <a:endParaRPr sz="13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61: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25</a:t>
            </a:r>
            <a:endParaRPr sz="1400" b="1"/>
          </a:p>
          <a:p>
            <a:pPr marL="0" lvl="0" indent="0" algn="l" rtl="0">
              <a:lnSpc>
                <a:spcPct val="100000"/>
              </a:lnSpc>
              <a:spcBef>
                <a:spcPts val="0"/>
              </a:spcBef>
              <a:spcAft>
                <a:spcPts val="0"/>
              </a:spcAft>
              <a:buSzPts val="1400"/>
              <a:buNone/>
            </a:pPr>
            <a:r>
              <a:rPr lang="en-US" sz="1200"/>
              <a:t>Now let’s look at how children demonstrate knowledge/skills as described in this standard. Use your Louisiana Birth to Five Early Learning Development Standards to answer the questions. </a:t>
            </a:r>
            <a:endParaRPr sz="1200"/>
          </a:p>
          <a:p>
            <a:pPr marL="0" lvl="0" indent="0" algn="l" rtl="0">
              <a:lnSpc>
                <a:spcPct val="100000"/>
              </a:lnSpc>
              <a:spcBef>
                <a:spcPts val="0"/>
              </a:spcBef>
              <a:spcAft>
                <a:spcPts val="0"/>
              </a:spcAft>
              <a:buSzPts val="1400"/>
              <a:buNone/>
            </a:pPr>
            <a:endParaRPr sz="1200"/>
          </a:p>
          <a:p>
            <a:pPr marL="457200" lvl="0" indent="0" algn="l" rtl="0">
              <a:lnSpc>
                <a:spcPct val="100000"/>
              </a:lnSpc>
              <a:spcBef>
                <a:spcPts val="0"/>
              </a:spcBef>
              <a:spcAft>
                <a:spcPts val="0"/>
              </a:spcAft>
              <a:buSzPts val="1400"/>
              <a:buNone/>
            </a:pPr>
            <a:r>
              <a:rPr lang="en-US" sz="1200" i="1"/>
              <a:t>Allow 3 - 5 minutes for participants to look for answers and then review answers. Participants can work individually or in pairs.</a:t>
            </a:r>
            <a:endParaRPr sz="1200"/>
          </a:p>
          <a:p>
            <a:pPr marL="0" lvl="0" indent="0" algn="l" rtl="0">
              <a:lnSpc>
                <a:spcPct val="100000"/>
              </a:lnSpc>
              <a:spcBef>
                <a:spcPts val="0"/>
              </a:spcBef>
              <a:spcAft>
                <a:spcPts val="0"/>
              </a:spcAft>
              <a:buSzPts val="1400"/>
              <a:buNone/>
            </a:pPr>
            <a:endParaRPr sz="1200" i="1"/>
          </a:p>
          <a:p>
            <a:pPr marL="241653" lvl="0" indent="-228953" algn="l" rtl="0">
              <a:lnSpc>
                <a:spcPct val="100000"/>
              </a:lnSpc>
              <a:spcBef>
                <a:spcPts val="0"/>
              </a:spcBef>
              <a:spcAft>
                <a:spcPts val="0"/>
              </a:spcAft>
              <a:buSzPts val="1200"/>
              <a:buFont typeface="Calibri"/>
              <a:buAutoNum type="arabicPeriod"/>
            </a:pPr>
            <a:r>
              <a:rPr lang="en-US" sz="1200" b="1"/>
              <a:t>The indicator “express empathy and sympathy for others” is included in which standard?</a:t>
            </a:r>
            <a:endParaRPr sz="1200"/>
          </a:p>
          <a:p>
            <a:pPr marL="483306" lvl="1" indent="0" algn="l" rtl="0">
              <a:lnSpc>
                <a:spcPct val="100000"/>
              </a:lnSpc>
              <a:spcBef>
                <a:spcPts val="0"/>
              </a:spcBef>
              <a:spcAft>
                <a:spcPts val="0"/>
              </a:spcAft>
              <a:buSzPts val="1400"/>
              <a:buNone/>
            </a:pPr>
            <a:r>
              <a:rPr lang="en-US" sz="1200" i="1"/>
              <a:t>pg. 78 SE1 Develop healthy relationships and interactions with peers and adults. </a:t>
            </a:r>
            <a:endParaRPr sz="1200"/>
          </a:p>
          <a:p>
            <a:pPr marL="241653" lvl="0" indent="-228953" algn="l" rtl="0">
              <a:lnSpc>
                <a:spcPct val="100000"/>
              </a:lnSpc>
              <a:spcBef>
                <a:spcPts val="0"/>
              </a:spcBef>
              <a:spcAft>
                <a:spcPts val="0"/>
              </a:spcAft>
              <a:buSzPts val="1200"/>
              <a:buFont typeface="Calibri"/>
              <a:buAutoNum type="arabicPeriod"/>
            </a:pPr>
            <a:r>
              <a:rPr lang="en-US" sz="1200" b="1"/>
              <a:t>During which age range should a child be able to resolve conflict with peers by following suggestions from an adult??</a:t>
            </a:r>
            <a:endParaRPr sz="1200"/>
          </a:p>
          <a:p>
            <a:pPr marL="483306" lvl="1" indent="0" algn="l" rtl="0">
              <a:lnSpc>
                <a:spcPct val="100000"/>
              </a:lnSpc>
              <a:spcBef>
                <a:spcPts val="0"/>
              </a:spcBef>
              <a:spcAft>
                <a:spcPts val="0"/>
              </a:spcAft>
              <a:buSzPts val="1400"/>
              <a:buNone/>
            </a:pPr>
            <a:r>
              <a:rPr lang="en-US" sz="1200" i="1"/>
              <a:t>pg. 78   Age 36 – 48 months</a:t>
            </a:r>
            <a:endParaRPr sz="1200"/>
          </a:p>
          <a:p>
            <a:pPr marL="241653" lvl="0" indent="-228953" algn="l" rtl="0">
              <a:lnSpc>
                <a:spcPct val="100000"/>
              </a:lnSpc>
              <a:spcBef>
                <a:spcPts val="0"/>
              </a:spcBef>
              <a:spcAft>
                <a:spcPts val="0"/>
              </a:spcAft>
              <a:buSzPts val="1200"/>
              <a:buFont typeface="Calibri"/>
              <a:buAutoNum type="arabicPeriod"/>
            </a:pPr>
            <a:r>
              <a:rPr lang="en-US" sz="1200" b="1"/>
              <a:t>During which age range should a child be able to demonstrate control of their impulsive behaviors? </a:t>
            </a:r>
            <a:endParaRPr sz="1200"/>
          </a:p>
          <a:p>
            <a:pPr marL="0" lvl="0" indent="0" algn="l" rtl="0">
              <a:lnSpc>
                <a:spcPct val="100000"/>
              </a:lnSpc>
              <a:spcBef>
                <a:spcPts val="0"/>
              </a:spcBef>
              <a:spcAft>
                <a:spcPts val="0"/>
              </a:spcAft>
              <a:buSzPts val="1400"/>
              <a:buNone/>
            </a:pPr>
            <a:r>
              <a:rPr lang="en-US" sz="1200" b="1"/>
              <a:t>            </a:t>
            </a:r>
            <a:r>
              <a:rPr lang="en-US" sz="1200" i="1"/>
              <a:t>pg. 83 Age 48 – 60 months</a:t>
            </a:r>
            <a:endParaRPr sz="1200" i="1"/>
          </a:p>
          <a:p>
            <a:pPr marL="0" lvl="0" indent="0" algn="l" rtl="0">
              <a:lnSpc>
                <a:spcPct val="100000"/>
              </a:lnSpc>
              <a:spcBef>
                <a:spcPts val="0"/>
              </a:spcBef>
              <a:spcAft>
                <a:spcPts val="0"/>
              </a:spcAft>
              <a:buSzPts val="1400"/>
              <a:buNone/>
            </a:pPr>
            <a:endParaRPr sz="1200" i="1"/>
          </a:p>
          <a:p>
            <a:pPr marL="0" lvl="0" indent="0" algn="l" rtl="0">
              <a:spcBef>
                <a:spcPts val="0"/>
              </a:spcBef>
              <a:spcAft>
                <a:spcPts val="0"/>
              </a:spcAft>
              <a:buClr>
                <a:schemeClr val="dk1"/>
              </a:buClr>
              <a:buSzPts val="1400"/>
              <a:buFont typeface="Arial"/>
              <a:buNone/>
            </a:pPr>
            <a:r>
              <a:rPr lang="en-US" sz="1200"/>
              <a:t>As we wrap up our overview of the domains, remember that even though the standards are divided into domains, the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5"/>
                  </a:ext>
                </a:extLst>
              </a:rPr>
              <a:t>domains are highly interrelated. Development in one domain influences the development in other domains. For example, children’s language skills impact their ability to engage in social interactions. When planning for young children, the dynamic interaction of all areas of development must be considered. </a:t>
            </a:r>
            <a:endParaRPr sz="1200"/>
          </a:p>
          <a:p>
            <a:pPr marL="0" lvl="0" indent="0" algn="l" rtl="0">
              <a:lnSpc>
                <a:spcPct val="100000"/>
              </a:lnSpc>
              <a:spcBef>
                <a:spcPts val="0"/>
              </a:spcBef>
              <a:spcAft>
                <a:spcPts val="0"/>
              </a:spcAft>
              <a:buSzPts val="1400"/>
              <a:buNone/>
            </a:pPr>
            <a:endParaRPr sz="1200" i="1"/>
          </a:p>
        </p:txBody>
      </p:sp>
      <p:sp>
        <p:nvSpPr>
          <p:cNvPr id="540" name="Google Shape;540;p6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25: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26</a:t>
            </a:r>
            <a:endParaRPr sz="1400" b="1"/>
          </a:p>
          <a:p>
            <a:pPr marL="0" lvl="0" indent="0" algn="l" rtl="0">
              <a:lnSpc>
                <a:spcPct val="100000"/>
              </a:lnSpc>
              <a:spcBef>
                <a:spcPts val="0"/>
              </a:spcBef>
              <a:spcAft>
                <a:spcPts val="0"/>
              </a:spcAft>
              <a:buSzPts val="1400"/>
              <a:buNone/>
            </a:pPr>
            <a:r>
              <a:rPr lang="en-US" sz="1200"/>
              <a:t>Now that we have learned how the ELDS are organized and the five domains, it’s time to put all you have learned thus far together.  We will use the ELDS to plan for preschoolers.  We will look at three different ways to make connections using standards. First, we will connect standards to play. Then we will connect standards to your classroom environment and routines.  Lastly, we will connect standards to your lesson plans</a:t>
            </a:r>
            <a:endParaRPr sz="1200"/>
          </a:p>
          <a:p>
            <a:pPr marL="0" lvl="0" indent="0" algn="l" rtl="0">
              <a:lnSpc>
                <a:spcPct val="100000"/>
              </a:lnSpc>
              <a:spcBef>
                <a:spcPts val="0"/>
              </a:spcBef>
              <a:spcAft>
                <a:spcPts val="0"/>
              </a:spcAft>
              <a:buNone/>
            </a:pPr>
            <a:r>
              <a:rPr lang="en-US" sz="1200"/>
              <a:t> </a:t>
            </a:r>
            <a:endParaRPr sz="1200"/>
          </a:p>
        </p:txBody>
      </p:sp>
      <p:sp>
        <p:nvSpPr>
          <p:cNvPr id="547" name="Google Shape;547;p25: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l" rtl="0">
              <a:lnSpc>
                <a:spcPct val="100000"/>
              </a:lnSpc>
              <a:spcBef>
                <a:spcPts val="0"/>
              </a:spcBef>
              <a:spcAft>
                <a:spcPts val="0"/>
              </a:spcAft>
              <a:buNone/>
            </a:pPr>
            <a:fld id="{00000000-1234-1234-1234-123412341234}" type="slidenum">
              <a:rPr lang="en-US" sz="1500"/>
              <a:t>26</a:t>
            </a:fld>
            <a:endParaRPr sz="15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62: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27</a:t>
            </a:r>
            <a:endParaRPr sz="1400" b="1"/>
          </a:p>
          <a:p>
            <a:pPr marL="0" lvl="0" indent="0" algn="l" rtl="0">
              <a:lnSpc>
                <a:spcPct val="100000"/>
              </a:lnSpc>
              <a:spcBef>
                <a:spcPts val="0"/>
              </a:spcBef>
              <a:spcAft>
                <a:spcPts val="0"/>
              </a:spcAft>
              <a:buSzPts val="1400"/>
              <a:buNone/>
            </a:pPr>
            <a:r>
              <a:rPr lang="en-US" sz="1200"/>
              <a:t>P</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9"/>
                  </a:ext>
                </a:extLst>
              </a:rPr>
              <a:t>lay is what children do naturally.  </a:t>
            </a:r>
            <a:r>
              <a:rPr lang="en-US" sz="1200" b="1"/>
              <a:t>Play provides children opportunities to learn and practice new skills.</a:t>
            </a:r>
            <a:r>
              <a:rPr lang="en-US" sz="1200"/>
              <a:t> They can explore, try new skills, woand problem-solve during play.  </a:t>
            </a:r>
            <a:r>
              <a:rPr lang="en-US" sz="1200" b="1"/>
              <a:t>Multiple standards across domain areas can be addressed simultaneously through play.</a:t>
            </a:r>
            <a:r>
              <a:rPr lang="en-US" sz="1200"/>
              <a:t>  For example, a child playing in the block center may incorporate math skills as they decide the placement of blocks, social skills as they work with other children, and motor skills as they move the blocks. Think about the type of play that occurs in your classroom.  How can play support the various development domains?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i="1"/>
              <a:t>Pause and allow time for participants to reflect. </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0"/>
                  </a:ext>
                </a:extLst>
              </a:rPr>
              <a:t>The presenter can describe the following examples: 	</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1"/>
                </a:ext>
              </a:extLst>
            </a:endParaRPr>
          </a:p>
          <a:p>
            <a:pPr marL="483306" lvl="0" indent="-241653" algn="l" rtl="0">
              <a:lnSpc>
                <a:spcPct val="100000"/>
              </a:lnSpc>
              <a:spcBef>
                <a:spcPts val="0"/>
              </a:spcBef>
              <a:spcAft>
                <a:spcPts val="0"/>
              </a:spcAft>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2"/>
                  </a:ext>
                </a:extLst>
              </a:rPr>
              <a:t>      Approaches to Learning - taking turns playing the cook in the dramatic play center </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3"/>
                </a:ext>
              </a:extLst>
            </a:endParaRPr>
          </a:p>
          <a:p>
            <a:pPr marL="0" lvl="0" indent="457200" algn="l" rtl="0">
              <a:lnSpc>
                <a:spcPct val="100000"/>
              </a:lnSpc>
              <a:spcBef>
                <a:spcPts val="0"/>
              </a:spcBef>
              <a:spcAft>
                <a:spcPts val="0"/>
              </a:spcAft>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Cognitive – using math to count money in a pretend grocery store</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
            </a:r>
            <a:b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b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	Physical  –  throwing a basketball on the playground </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
            </a:r>
            <a:b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b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4"/>
                  </a:ext>
                </a:extLst>
              </a:rPr>
              <a:t>	Language –  pretending to read a book in the reading center</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5"/>
                </a:ext>
              </a:extLst>
            </a:endParaRPr>
          </a:p>
          <a:p>
            <a:pPr marL="0" lvl="0" indent="0" algn="l" rtl="0">
              <a:lnSpc>
                <a:spcPct val="100000"/>
              </a:lnSpc>
              <a:spcBef>
                <a:spcPts val="0"/>
              </a:spcBef>
              <a:spcAft>
                <a:spcPts val="0"/>
              </a:spcAft>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6"/>
                  </a:ext>
                </a:extLst>
              </a:rPr>
              <a:t> 	Social skills – building a tower in the block center with a peer  	</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7"/>
                </a:ext>
              </a:extLst>
            </a:endParaRPr>
          </a:p>
          <a:p>
            <a:pPr marL="0" lvl="0" indent="457200" algn="l" rtl="0">
              <a:lnSpc>
                <a:spcPct val="100000"/>
              </a:lnSpc>
              <a:spcBef>
                <a:spcPts val="0"/>
              </a:spcBef>
              <a:spcAft>
                <a:spcPts val="0"/>
              </a:spcAft>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8"/>
                  </a:ext>
                </a:extLst>
              </a:rPr>
              <a:t>Literacy skills – writing a message to a parent in the writing center</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9"/>
                </a:ext>
              </a:extLst>
            </a:endParaRPr>
          </a:p>
          <a:p>
            <a:pPr marL="0" lvl="0" indent="0" algn="l" rtl="0">
              <a:lnSpc>
                <a:spcPct val="100000"/>
              </a:lnSpc>
              <a:spcBef>
                <a:spcPts val="0"/>
              </a:spcBef>
              <a:spcAft>
                <a:spcPts val="0"/>
              </a:spcAft>
              <a:buSzPts val="1400"/>
              <a:buNone/>
            </a:pPr>
            <a:r>
              <a:rPr lang="en-US" sz="1200"/>
              <a:t>            </a:t>
            </a:r>
            <a:endParaRPr sz="1200"/>
          </a:p>
          <a:p>
            <a:pPr marL="0" lvl="0" indent="0" algn="l" rtl="0">
              <a:lnSpc>
                <a:spcPct val="100000"/>
              </a:lnSpc>
              <a:spcBef>
                <a:spcPts val="0"/>
              </a:spcBef>
              <a:spcAft>
                <a:spcPts val="0"/>
              </a:spcAft>
              <a:buSzPts val="1400"/>
              <a:buNone/>
            </a:pPr>
            <a:r>
              <a:rPr lang="en-US" sz="1200"/>
              <a:t>As you can see within these examples of play, all of the developmental domains can be incorporated during children’s play.  It’s important to keep this in mind when you plan for preschoolers. </a:t>
            </a:r>
            <a:r>
              <a:rPr lang="en-US" sz="1300"/>
              <a:t>	</a:t>
            </a:r>
            <a:endParaRPr sz="1300"/>
          </a:p>
          <a:p>
            <a:pPr marL="483306" lvl="0" indent="-241653" algn="l" rtl="0">
              <a:lnSpc>
                <a:spcPct val="100000"/>
              </a:lnSpc>
              <a:spcBef>
                <a:spcPts val="0"/>
              </a:spcBef>
              <a:spcAft>
                <a:spcPts val="0"/>
              </a:spcAft>
              <a:buSzPts val="1400"/>
              <a:buNone/>
            </a:pPr>
            <a:endParaRPr/>
          </a:p>
          <a:p>
            <a:pPr marL="483306" lvl="0" indent="-241653"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b="1" u="sng"/>
              <a:t>Additional Activity (if time permits)</a:t>
            </a:r>
            <a:endParaRPr sz="1200" b="1" u="sng"/>
          </a:p>
          <a:p>
            <a:pPr marL="0" lvl="0" indent="0" algn="l" rtl="0">
              <a:spcBef>
                <a:spcPts val="0"/>
              </a:spcBef>
              <a:spcAft>
                <a:spcPts val="0"/>
              </a:spcAft>
              <a:buClr>
                <a:schemeClr val="dk1"/>
              </a:buClr>
              <a:buSzPts val="1400"/>
              <a:buFont typeface="Arial"/>
              <a:buNone/>
            </a:pPr>
            <a:r>
              <a:rPr lang="en-US" sz="1200"/>
              <a:t>Assign participants into 5 groups based on the 5 domains. </a:t>
            </a:r>
            <a:endParaRPr sz="1200"/>
          </a:p>
          <a:p>
            <a:pPr marL="966612" lvl="0" indent="-241653" algn="l" rtl="0">
              <a:spcBef>
                <a:spcPts val="0"/>
              </a:spcBef>
              <a:spcAft>
                <a:spcPts val="0"/>
              </a:spcAft>
              <a:buClr>
                <a:schemeClr val="dk1"/>
              </a:buClr>
              <a:buSzPts val="1400"/>
              <a:buFont typeface="Arial"/>
              <a:buNone/>
            </a:pPr>
            <a:r>
              <a:rPr lang="en-US" sz="1200"/>
              <a:t>• Approaches to Learning </a:t>
            </a:r>
            <a:endParaRPr sz="1200"/>
          </a:p>
          <a:p>
            <a:pPr marL="966612" lvl="0" indent="-241653" algn="l" rtl="0">
              <a:spcBef>
                <a:spcPts val="0"/>
              </a:spcBef>
              <a:spcAft>
                <a:spcPts val="0"/>
              </a:spcAft>
              <a:buClr>
                <a:schemeClr val="dk1"/>
              </a:buClr>
              <a:buSzPts val="1400"/>
              <a:buFont typeface="Arial"/>
              <a:buNone/>
            </a:pPr>
            <a:r>
              <a:rPr lang="en-US" sz="1200"/>
              <a:t>• Cognitive Development and General Knowledge </a:t>
            </a:r>
            <a:endParaRPr sz="1200"/>
          </a:p>
          <a:p>
            <a:pPr marL="966612" lvl="0" indent="-241653" algn="l" rtl="0">
              <a:spcBef>
                <a:spcPts val="0"/>
              </a:spcBef>
              <a:spcAft>
                <a:spcPts val="0"/>
              </a:spcAft>
              <a:buClr>
                <a:schemeClr val="dk1"/>
              </a:buClr>
              <a:buSzPts val="1400"/>
              <a:buFont typeface="Arial"/>
              <a:buNone/>
            </a:pPr>
            <a:r>
              <a:rPr lang="en-US" sz="1200"/>
              <a:t>• Language and Literacy Development; </a:t>
            </a:r>
            <a:endParaRPr sz="1200"/>
          </a:p>
          <a:p>
            <a:pPr marL="966612" lvl="0" indent="-241653" algn="l" rtl="0">
              <a:spcBef>
                <a:spcPts val="0"/>
              </a:spcBef>
              <a:spcAft>
                <a:spcPts val="0"/>
              </a:spcAft>
              <a:buClr>
                <a:schemeClr val="dk1"/>
              </a:buClr>
              <a:buSzPts val="1400"/>
              <a:buFont typeface="Arial"/>
              <a:buNone/>
            </a:pPr>
            <a:r>
              <a:rPr lang="en-US" sz="1200"/>
              <a:t>• Physical Well-Being and Motor Development; and </a:t>
            </a:r>
            <a:endParaRPr sz="1200"/>
          </a:p>
          <a:p>
            <a:pPr marL="966612" lvl="0" indent="-241653" algn="l" rtl="0">
              <a:spcBef>
                <a:spcPts val="0"/>
              </a:spcBef>
              <a:spcAft>
                <a:spcPts val="0"/>
              </a:spcAft>
              <a:buClr>
                <a:schemeClr val="dk1"/>
              </a:buClr>
              <a:buSzPts val="1400"/>
              <a:buFont typeface="Arial"/>
              <a:buNone/>
            </a:pPr>
            <a:r>
              <a:rPr lang="en-US" sz="1200"/>
              <a:t>• Social-Emotional Development</a:t>
            </a:r>
            <a:endParaRPr sz="1200"/>
          </a:p>
          <a:p>
            <a:pPr marL="483306" lvl="0" indent="-241653"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i="1"/>
              <a:t>Have each group identify activities for preschoolers that relate to their assigned domain.   Have each group share one or two activities they discussed. After a group shares, ask other groups to add information about how the activity can relate to their domain also. Depending on the time and size of the group, you can assign groups to a specific age range (3 or 4 year olds). For example, playing with puzzles can support cognitive development but another group may say it can also support motor development. </a:t>
            </a:r>
            <a:endParaRPr sz="1200" i="1"/>
          </a:p>
          <a:p>
            <a:pPr marL="0" lvl="0" indent="0" algn="l" rtl="0">
              <a:lnSpc>
                <a:spcPct val="100000"/>
              </a:lnSpc>
              <a:spcBef>
                <a:spcPts val="0"/>
              </a:spcBef>
              <a:spcAft>
                <a:spcPts val="0"/>
              </a:spcAft>
              <a:buSzPts val="1400"/>
              <a:buNone/>
            </a:pPr>
            <a:endParaRPr/>
          </a:p>
        </p:txBody>
      </p:sp>
      <p:sp>
        <p:nvSpPr>
          <p:cNvPr id="553" name="Google Shape;553;p62: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27</a:t>
            </a:fld>
            <a:endParaRPr sz="13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6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67: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400"/>
              <a:buNone/>
            </a:pPr>
            <a:r>
              <a:rPr lang="en-US" sz="1400" b="1"/>
              <a:t>Slide 28</a:t>
            </a:r>
            <a:endParaRPr sz="1400" b="1"/>
          </a:p>
          <a:p>
            <a:pPr marL="0" lvl="0" indent="0" algn="l" rtl="0">
              <a:lnSpc>
                <a:spcPct val="100000"/>
              </a:lnSpc>
              <a:spcBef>
                <a:spcPts val="0"/>
              </a:spcBef>
              <a:spcAft>
                <a:spcPts val="0"/>
              </a:spcAft>
              <a:buClr>
                <a:schemeClr val="dk1"/>
              </a:buClr>
              <a:buSzPts val="1400"/>
              <a:buNone/>
            </a:pPr>
            <a:r>
              <a:rPr lang="en-US" sz="1200"/>
              <a:t>W</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0"/>
                  </a:ext>
                </a:extLst>
              </a:rPr>
              <a:t>e will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1"/>
                  </a:ext>
                </a:extLst>
              </a:rPr>
              <a:t>practice</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2"/>
                  </a:ext>
                </a:extLst>
              </a:rPr>
              <a:t> connecting standards and play as we observe children playing in their natural environment. During the video, observe and document what the children are doing and think about how it relates to the domains within the ELDS.</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3"/>
                </a:ext>
              </a:extLst>
            </a:endParaRPr>
          </a:p>
          <a:p>
            <a:pPr marL="0" lvl="0" indent="0" algn="l" rtl="0">
              <a:lnSpc>
                <a:spcPct val="100000"/>
              </a:lnSpc>
              <a:spcBef>
                <a:spcPts val="0"/>
              </a:spcBef>
              <a:spcAft>
                <a:spcPts val="0"/>
              </a:spcAft>
              <a:buClr>
                <a:schemeClr val="dk1"/>
              </a:buClr>
              <a:buSzPts val="1400"/>
              <a:buNone/>
            </a:pPr>
            <a:endParaRPr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4"/>
                </a:ext>
              </a:extLst>
            </a:endParaRPr>
          </a:p>
          <a:p>
            <a:pPr marL="0" lvl="0" indent="0" algn="l" rtl="0">
              <a:lnSpc>
                <a:spcPct val="100000"/>
              </a:lnSpc>
              <a:spcBef>
                <a:spcPts val="0"/>
              </a:spcBef>
              <a:spcAft>
                <a:spcPts val="0"/>
              </a:spcAft>
              <a:buClr>
                <a:schemeClr val="dk1"/>
              </a:buClr>
              <a:buSzPts val="1400"/>
              <a:buNone/>
            </a:pP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5"/>
                  </a:ext>
                </a:extLst>
              </a:rPr>
              <a:t>Video Introduction</a:t>
            </a:r>
            <a:endParaRPr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6"/>
                </a:ext>
              </a:extLst>
            </a:endParaRPr>
          </a:p>
          <a:p>
            <a:pPr marL="0" lvl="0" indent="0" algn="l" rtl="0">
              <a:lnSpc>
                <a:spcPct val="100000"/>
              </a:lnSpc>
              <a:spcBef>
                <a:spcPts val="0"/>
              </a:spcBef>
              <a:spcAft>
                <a:spcPts val="0"/>
              </a:spcAft>
              <a:buClr>
                <a:schemeClr val="dk1"/>
              </a:buClr>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7"/>
                  </a:ext>
                </a:extLst>
              </a:rPr>
              <a:t>Presented is a video from the Louisiana State University Early Childhood Education Laboratory Preschool.  This video shows a three year old child (left) and a four year old child (right) engaged in sand play.  Watch the clip and look for examples of play in the five domains. </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8"/>
                </a:ext>
              </a:extLst>
            </a:endParaRPr>
          </a:p>
          <a:p>
            <a:pPr marL="483306" lvl="0" indent="-241653" algn="l" rtl="0">
              <a:lnSpc>
                <a:spcPct val="100000"/>
              </a:lnSpc>
              <a:spcBef>
                <a:spcPts val="0"/>
              </a:spcBef>
              <a:spcAft>
                <a:spcPts val="0"/>
              </a:spcAft>
              <a:buClr>
                <a:schemeClr val="dk1"/>
              </a:buClr>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9"/>
                  </a:ext>
                </a:extLst>
              </a:rPr>
              <a:t>	</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0"/>
                </a:ext>
              </a:extLst>
            </a:endParaRPr>
          </a:p>
          <a:p>
            <a:pPr marL="483306" lvl="0" indent="-241653" algn="l" rtl="0">
              <a:lnSpc>
                <a:spcPct val="100000"/>
              </a:lnSpc>
              <a:spcBef>
                <a:spcPts val="0"/>
              </a:spcBef>
              <a:spcAft>
                <a:spcPts val="0"/>
              </a:spcAft>
              <a:buClr>
                <a:schemeClr val="dk1"/>
              </a:buClr>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1"/>
                  </a:ext>
                </a:extLst>
              </a:rPr>
              <a:t>	Show video using captions. Allow participants 3-5 minutes to discuss the video with a partner and identify the corresponding domains.  Allow participants to share. </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2"/>
                </a:ext>
              </a:extLst>
            </a:endParaRPr>
          </a:p>
          <a:p>
            <a:pPr marL="483306" lvl="0" indent="-241653" algn="l" rtl="0">
              <a:lnSpc>
                <a:spcPct val="100000"/>
              </a:lnSpc>
              <a:spcBef>
                <a:spcPts val="0"/>
              </a:spcBef>
              <a:spcAft>
                <a:spcPts val="0"/>
              </a:spcAft>
              <a:buClr>
                <a:schemeClr val="dk1"/>
              </a:buClr>
              <a:buSzPts val="1400"/>
              <a:buNone/>
            </a:pP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3"/>
                </a:ext>
              </a:extLst>
            </a:endParaRPr>
          </a:p>
          <a:p>
            <a:pPr marL="0" lvl="0" indent="0" algn="l" rtl="0">
              <a:lnSpc>
                <a:spcPct val="100000"/>
              </a:lnSpc>
              <a:spcBef>
                <a:spcPts val="0"/>
              </a:spcBef>
              <a:spcAft>
                <a:spcPts val="0"/>
              </a:spcAft>
              <a:buClr>
                <a:schemeClr val="dk1"/>
              </a:buClr>
              <a:buSzPts val="1400"/>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4"/>
                  </a:ext>
                </a:extLst>
              </a:rPr>
              <a:t>Examples of what a participant may observe children doing and the corresponding domains. </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5"/>
                </a:ext>
              </a:extLst>
            </a:endParaRPr>
          </a:p>
          <a:p>
            <a:pPr marL="457200" lvl="0" indent="-304800" algn="l" rtl="0">
              <a:lnSpc>
                <a:spcPct val="100000"/>
              </a:lnSpc>
              <a:spcBef>
                <a:spcPts val="0"/>
              </a:spcBef>
              <a:spcAft>
                <a:spcPts val="0"/>
              </a:spcAft>
              <a:buSzPts val="1200"/>
              <a:buFont typeface="Calibri"/>
              <a:buChar char="●"/>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6"/>
                  </a:ext>
                </a:extLst>
              </a:rPr>
              <a:t>Approaches to Learning - children explore the classroom and materials freely and in different ways</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7"/>
                </a:ext>
              </a:extLst>
            </a:endParaRPr>
          </a:p>
          <a:p>
            <a:pPr marL="457200" lvl="0" indent="-304800" algn="l" rtl="0">
              <a:lnSpc>
                <a:spcPct val="100000"/>
              </a:lnSpc>
              <a:spcBef>
                <a:spcPts val="0"/>
              </a:spcBef>
              <a:spcAft>
                <a:spcPts val="0"/>
              </a:spcAft>
              <a:buSzPts val="1200"/>
              <a:buFont typeface="Calibri"/>
              <a:buChar char="●"/>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8"/>
                  </a:ext>
                </a:extLst>
              </a:rPr>
              <a:t>Cognitive Development and General Knowledge – problem solving on how to make something occur; pouring and filling</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9"/>
                </a:ext>
              </a:extLst>
            </a:endParaRPr>
          </a:p>
          <a:p>
            <a:pPr marL="457200" lvl="0" indent="-304800" algn="l" rtl="0">
              <a:lnSpc>
                <a:spcPct val="100000"/>
              </a:lnSpc>
              <a:spcBef>
                <a:spcPts val="0"/>
              </a:spcBef>
              <a:spcAft>
                <a:spcPts val="0"/>
              </a:spcAft>
              <a:buSzPts val="1200"/>
              <a:buFont typeface="Calibri"/>
              <a:buChar char="●"/>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0"/>
                  </a:ext>
                </a:extLst>
              </a:rPr>
              <a:t>Language and Literacy Development-engaged in conversation; vocabulary used</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1"/>
                </a:ext>
              </a:extLst>
            </a:endParaRPr>
          </a:p>
          <a:p>
            <a:pPr marL="457200" lvl="0" indent="-304800" algn="l" rtl="0">
              <a:lnSpc>
                <a:spcPct val="100000"/>
              </a:lnSpc>
              <a:spcBef>
                <a:spcPts val="0"/>
              </a:spcBef>
              <a:spcAft>
                <a:spcPts val="0"/>
              </a:spcAft>
              <a:buSzPts val="1200"/>
              <a:buFont typeface="Calibri"/>
              <a:buChar char="●"/>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2"/>
                  </a:ext>
                </a:extLst>
              </a:rPr>
              <a:t>Physical Well-Being and Motor Development- manipulating objects with hand; eye-hand coordination</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3"/>
                </a:ext>
              </a:extLst>
            </a:endParaRPr>
          </a:p>
          <a:p>
            <a:pPr marL="457200" lvl="0" indent="-304800" algn="l" rtl="0">
              <a:lnSpc>
                <a:spcPct val="100000"/>
              </a:lnSpc>
              <a:spcBef>
                <a:spcPts val="0"/>
              </a:spcBef>
              <a:spcAft>
                <a:spcPts val="0"/>
              </a:spcAft>
              <a:buSzPts val="1200"/>
              <a:buFont typeface="Calibri"/>
              <a:buChar char="●"/>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4"/>
                  </a:ext>
                </a:extLst>
              </a:rPr>
              <a:t>Social-Emotional Development- interacting with peers</a:t>
            </a:r>
            <a:endParaRPr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5"/>
                </a:ext>
              </a:extLst>
            </a:endParaRPr>
          </a:p>
          <a:p>
            <a:pPr marL="966612" lvl="0" indent="-241653" algn="l" rtl="0">
              <a:lnSpc>
                <a:spcPct val="100000"/>
              </a:lnSpc>
              <a:spcBef>
                <a:spcPts val="0"/>
              </a:spcBef>
              <a:spcAft>
                <a:spcPts val="0"/>
              </a:spcAft>
              <a:buClr>
                <a:schemeClr val="dk1"/>
              </a:buClr>
              <a:buSzPts val="1400"/>
              <a:buNone/>
            </a:pPr>
            <a:endParaRPr sz="1200"/>
          </a:p>
        </p:txBody>
      </p:sp>
      <p:sp>
        <p:nvSpPr>
          <p:cNvPr id="561" name="Google Shape;561;p67: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28</a:t>
            </a:fld>
            <a:endParaRPr sz="1300">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68: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29</a:t>
            </a:r>
            <a:endParaRPr sz="1400" b="1"/>
          </a:p>
          <a:p>
            <a:pPr marL="0" lvl="0" indent="0" algn="l" rtl="0">
              <a:lnSpc>
                <a:spcPct val="100000"/>
              </a:lnSpc>
              <a:spcBef>
                <a:spcPts val="0"/>
              </a:spcBef>
              <a:spcAft>
                <a:spcPts val="0"/>
              </a:spcAft>
              <a:buSzPts val="1400"/>
              <a:buNone/>
            </a:pPr>
            <a:r>
              <a:rPr lang="en-US" sz="1200"/>
              <a:t>Let’s do another example. Presented is a video from the Louisiana State University Early Childhood Education Laboratory Preschool.  This video shows four year olds engaged in block play. During the video observe and document what the children are doing and identify the related domains of development.</a:t>
            </a:r>
            <a:endParaRPr sz="1200"/>
          </a:p>
          <a:p>
            <a:pPr marL="483306" lvl="0" indent="-241653" algn="l" rtl="0">
              <a:lnSpc>
                <a:spcPct val="100000"/>
              </a:lnSpc>
              <a:spcBef>
                <a:spcPts val="0"/>
              </a:spcBef>
              <a:spcAft>
                <a:spcPts val="0"/>
              </a:spcAft>
              <a:buSzPts val="1400"/>
              <a:buNone/>
            </a:pPr>
            <a:r>
              <a:rPr lang="en-US" sz="1200"/>
              <a:t> </a:t>
            </a:r>
            <a:endParaRPr sz="1200"/>
          </a:p>
          <a:p>
            <a:pPr marL="483306" lvl="0" indent="-241653" algn="l" rtl="0">
              <a:lnSpc>
                <a:spcPct val="100000"/>
              </a:lnSpc>
              <a:spcBef>
                <a:spcPts val="0"/>
              </a:spcBef>
              <a:spcAft>
                <a:spcPts val="0"/>
              </a:spcAft>
              <a:buSzPts val="1400"/>
              <a:buNone/>
            </a:pPr>
            <a:r>
              <a:rPr lang="en-US" sz="1200"/>
              <a:t>	</a:t>
            </a: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6"/>
                  </a:ext>
                </a:extLst>
              </a:rPr>
              <a:t>Show video using captions. Allow participants 3-5 minutes to discuss the video with a partner and identify the corresponding domains.  Allow participants to share.</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None/>
            </a:pPr>
            <a:r>
              <a:rPr lang="en-US" sz="1200" i="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7"/>
                  </a:ext>
                </a:extLst>
              </a:rPr>
              <a:t>Examples of what a participant may observe children doing and the corresponding domains. </a:t>
            </a:r>
            <a:endParaRPr sz="1200"/>
          </a:p>
          <a:p>
            <a:pPr marL="457200" lvl="0" indent="-304800" algn="l" rtl="0">
              <a:lnSpc>
                <a:spcPct val="100000"/>
              </a:lnSpc>
              <a:spcBef>
                <a:spcPts val="0"/>
              </a:spcBef>
              <a:spcAft>
                <a:spcPts val="0"/>
              </a:spcAft>
              <a:buSzPts val="1200"/>
              <a:buChar char="•"/>
            </a:pPr>
            <a:r>
              <a:rPr lang="en-US" sz="1200" i="1"/>
              <a:t>Approaches to Learning – sustaining attention</a:t>
            </a:r>
            <a:endParaRPr sz="1200" i="1"/>
          </a:p>
          <a:p>
            <a:pPr marL="457200" lvl="0" indent="-304800" algn="l" rtl="0">
              <a:lnSpc>
                <a:spcPct val="100000"/>
              </a:lnSpc>
              <a:spcBef>
                <a:spcPts val="0"/>
              </a:spcBef>
              <a:spcAft>
                <a:spcPts val="0"/>
              </a:spcAft>
              <a:buSzPts val="1200"/>
              <a:buChar char="•"/>
            </a:pPr>
            <a:r>
              <a:rPr lang="en-US" sz="1200" i="1"/>
              <a:t>Cognitive Development and General Knowledge – problem solving; using tools</a:t>
            </a:r>
            <a:endParaRPr sz="1200" i="1"/>
          </a:p>
          <a:p>
            <a:pPr marL="457200" lvl="0" indent="-304800" algn="l" rtl="0">
              <a:lnSpc>
                <a:spcPct val="100000"/>
              </a:lnSpc>
              <a:spcBef>
                <a:spcPts val="0"/>
              </a:spcBef>
              <a:spcAft>
                <a:spcPts val="0"/>
              </a:spcAft>
              <a:buSzPts val="1200"/>
              <a:buChar char="•"/>
            </a:pPr>
            <a:r>
              <a:rPr lang="en-US" sz="1200" i="1"/>
              <a:t>Language and Literacy Development – using language; engaging in conversation</a:t>
            </a:r>
            <a:endParaRPr sz="1200" i="1"/>
          </a:p>
          <a:p>
            <a:pPr marL="457200" lvl="0" indent="-304800" algn="l" rtl="0">
              <a:lnSpc>
                <a:spcPct val="100000"/>
              </a:lnSpc>
              <a:spcBef>
                <a:spcPts val="0"/>
              </a:spcBef>
              <a:spcAft>
                <a:spcPts val="0"/>
              </a:spcAft>
              <a:buSzPts val="1200"/>
              <a:buChar char="•"/>
            </a:pPr>
            <a:r>
              <a:rPr lang="en-US" sz="1200" i="1"/>
              <a:t>Physical Well-Being and Motor Development- manipulating objects with hand; eye-hand coordination</a:t>
            </a:r>
            <a:endParaRPr sz="1200" i="1"/>
          </a:p>
          <a:p>
            <a:pPr marL="457200" lvl="0" indent="-304800" algn="l" rtl="0">
              <a:lnSpc>
                <a:spcPct val="100000"/>
              </a:lnSpc>
              <a:spcBef>
                <a:spcPts val="0"/>
              </a:spcBef>
              <a:spcAft>
                <a:spcPts val="0"/>
              </a:spcAft>
              <a:buSzPts val="1200"/>
              <a:buChar char="•"/>
            </a:pPr>
            <a:r>
              <a:rPr lang="en-US" sz="1200" i="1"/>
              <a:t>Social-Emotional Development- interacting with peers; expressing feelings</a:t>
            </a:r>
            <a:endParaRPr sz="1200" i="1"/>
          </a:p>
          <a:p>
            <a:pPr marL="483306" lvl="0" indent="-241653" algn="l" rtl="0">
              <a:lnSpc>
                <a:spcPct val="100000"/>
              </a:lnSpc>
              <a:spcBef>
                <a:spcPts val="0"/>
              </a:spcBef>
              <a:spcAft>
                <a:spcPts val="0"/>
              </a:spcAft>
              <a:buSzPts val="1400"/>
              <a:buNone/>
            </a:pPr>
            <a:endParaRPr sz="1300"/>
          </a:p>
        </p:txBody>
      </p:sp>
      <p:sp>
        <p:nvSpPr>
          <p:cNvPr id="568" name="Google Shape;568;p68: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29</a:t>
            </a:fld>
            <a:endParaRPr sz="13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20000"/>
              </a:lnSpc>
              <a:spcBef>
                <a:spcPts val="0"/>
              </a:spcBef>
              <a:spcAft>
                <a:spcPts val="0"/>
              </a:spcAft>
              <a:buNone/>
            </a:pPr>
            <a:r>
              <a:rPr lang="en-US" sz="1400" b="1">
                <a:solidFill>
                  <a:srgbClr val="000000"/>
                </a:solidFill>
              </a:rPr>
              <a:t>Slide 3</a:t>
            </a:r>
            <a:endParaRPr sz="1400" b="1">
              <a:solidFill>
                <a:srgbClr val="000000"/>
              </a:solidFill>
            </a:endParaRPr>
          </a:p>
          <a:p>
            <a:pPr marL="0" lvl="0" indent="0" algn="l" rtl="0">
              <a:lnSpc>
                <a:spcPct val="120000"/>
              </a:lnSpc>
              <a:spcBef>
                <a:spcPts val="0"/>
              </a:spcBef>
              <a:spcAft>
                <a:spcPts val="0"/>
              </a:spcAft>
              <a:buNone/>
            </a:pPr>
            <a:r>
              <a:rPr lang="en-US" sz="1200">
                <a:solidFill>
                  <a:srgbClr val="000000"/>
                </a:solidFill>
              </a:rPr>
              <a:t>This training will provide you with ideas on how you can use these standards to improve upon the work you do with young children.  </a:t>
            </a:r>
            <a:endParaRPr sz="1200">
              <a:solidFill>
                <a:srgbClr val="000000"/>
              </a:solidFill>
            </a:endParaRPr>
          </a:p>
          <a:p>
            <a:pPr marL="0" lvl="0" indent="0" algn="l" rtl="0">
              <a:lnSpc>
                <a:spcPct val="120000"/>
              </a:lnSpc>
              <a:spcBef>
                <a:spcPts val="0"/>
              </a:spcBef>
              <a:spcAft>
                <a:spcPts val="0"/>
              </a:spcAft>
              <a:buNone/>
            </a:pPr>
            <a:endParaRPr sz="1200">
              <a:solidFill>
                <a:srgbClr val="000000"/>
              </a:solidFill>
            </a:endParaRPr>
          </a:p>
          <a:p>
            <a:pPr marL="0" lvl="0" indent="0" algn="l" rtl="0">
              <a:lnSpc>
                <a:spcPct val="120000"/>
              </a:lnSpc>
              <a:spcBef>
                <a:spcPts val="0"/>
              </a:spcBef>
              <a:spcAft>
                <a:spcPts val="0"/>
              </a:spcAft>
              <a:buNone/>
            </a:pPr>
            <a:r>
              <a:rPr lang="en-US" sz="1200">
                <a:solidFill>
                  <a:srgbClr val="000000"/>
                </a:solidFill>
              </a:rPr>
              <a:t>The training is divided into the four areas listed. </a:t>
            </a:r>
            <a:endParaRPr sz="1200">
              <a:solidFill>
                <a:srgbClr val="000000"/>
              </a:solidFill>
            </a:endParaRPr>
          </a:p>
          <a:p>
            <a:pPr marL="0" lvl="0" indent="0" algn="l" rtl="0">
              <a:lnSpc>
                <a:spcPct val="120000"/>
              </a:lnSpc>
              <a:spcBef>
                <a:spcPts val="0"/>
              </a:spcBef>
              <a:spcAft>
                <a:spcPts val="0"/>
              </a:spcAft>
              <a:buNone/>
            </a:pPr>
            <a:endParaRPr sz="1200">
              <a:solidFill>
                <a:srgbClr val="000000"/>
              </a:solidFill>
            </a:endParaRPr>
          </a:p>
          <a:p>
            <a:pPr marL="457200" lvl="0" indent="-304800" algn="l" rtl="0">
              <a:lnSpc>
                <a:spcPct val="115000"/>
              </a:lnSpc>
              <a:spcBef>
                <a:spcPts val="0"/>
              </a:spcBef>
              <a:spcAft>
                <a:spcPts val="0"/>
              </a:spcAft>
              <a:buSzPts val="1200"/>
              <a:buFont typeface="Calibri"/>
              <a:buAutoNum type="arabicPeriod"/>
            </a:pPr>
            <a:r>
              <a:rPr lang="en-US" sz="1200">
                <a:solidFill>
                  <a:srgbClr val="000000"/>
                </a:solidFill>
              </a:rPr>
              <a:t>First, in “</a:t>
            </a:r>
            <a:r>
              <a:rPr lang="en-US" sz="1200" b="1">
                <a:solidFill>
                  <a:srgbClr val="000000"/>
                </a:solidFill>
              </a:rPr>
              <a:t>Getting Started”</a:t>
            </a:r>
            <a:r>
              <a:rPr lang="en-US" sz="1200">
                <a:solidFill>
                  <a:srgbClr val="000000"/>
                </a:solidFill>
              </a:rPr>
              <a:t> we will review why your work with young children is important.</a:t>
            </a:r>
            <a:endParaRPr sz="1200">
              <a:solidFill>
                <a:srgbClr val="000000"/>
              </a:solidFill>
            </a:endParaRPr>
          </a:p>
          <a:p>
            <a:pPr marL="457200" lvl="0" indent="-304800" algn="l" rtl="0">
              <a:lnSpc>
                <a:spcPct val="115000"/>
              </a:lnSpc>
              <a:spcBef>
                <a:spcPts val="0"/>
              </a:spcBef>
              <a:spcAft>
                <a:spcPts val="0"/>
              </a:spcAft>
              <a:buSzPts val="1200"/>
              <a:buFont typeface="Calibri"/>
              <a:buAutoNum type="arabicPeriod"/>
            </a:pPr>
            <a:r>
              <a:rPr lang="en-US" sz="1200">
                <a:solidFill>
                  <a:srgbClr val="000000"/>
                </a:solidFill>
              </a:rPr>
              <a:t>During “</a:t>
            </a:r>
            <a:r>
              <a:rPr lang="en-US" sz="1200" b="1">
                <a:solidFill>
                  <a:srgbClr val="000000"/>
                </a:solidFill>
              </a:rPr>
              <a:t>Examining Key Components”</a:t>
            </a:r>
            <a:r>
              <a:rPr lang="en-US" sz="1200">
                <a:solidFill>
                  <a:srgbClr val="000000"/>
                </a:solidFill>
              </a:rPr>
              <a:t>, you will </a:t>
            </a:r>
            <a:r>
              <a:rPr lang="en-US" sz="1200" b="1">
                <a:solidFill>
                  <a:srgbClr val="000000"/>
                </a:solidFill>
              </a:rPr>
              <a:t> develop an understanding of the teaching learning cycle and multiple influences on early development.  </a:t>
            </a:r>
            <a:r>
              <a:rPr lang="en-US" sz="1200">
                <a:solidFill>
                  <a:srgbClr val="000000"/>
                </a:solidFill>
              </a:rPr>
              <a:t>You will also</a:t>
            </a:r>
            <a:r>
              <a:rPr lang="en-US" sz="1200" b="1">
                <a:solidFill>
                  <a:srgbClr val="000000"/>
                </a:solidFill>
              </a:rPr>
              <a:t> identify key terms</a:t>
            </a:r>
            <a:r>
              <a:rPr lang="en-US" sz="1200">
                <a:solidFill>
                  <a:srgbClr val="000000"/>
                </a:solidFill>
              </a:rPr>
              <a:t> such as assessment and learning outcomes. </a:t>
            </a:r>
            <a:endParaRPr sz="1200">
              <a:solidFill>
                <a:srgbClr val="000000"/>
              </a:solidFill>
            </a:endParaRPr>
          </a:p>
          <a:p>
            <a:pPr marL="457200" lvl="0" indent="-304800" algn="l" rtl="0">
              <a:lnSpc>
                <a:spcPct val="115000"/>
              </a:lnSpc>
              <a:spcBef>
                <a:spcPts val="0"/>
              </a:spcBef>
              <a:spcAft>
                <a:spcPts val="0"/>
              </a:spcAft>
              <a:buSzPts val="1200"/>
              <a:buFont typeface="Calibri"/>
              <a:buAutoNum type="arabicPeriod"/>
            </a:pPr>
            <a:r>
              <a:rPr lang="en-US" sz="1200">
                <a:solidFill>
                  <a:srgbClr val="000000"/>
                </a:solidFill>
              </a:rPr>
              <a:t>After that we will cover </a:t>
            </a:r>
            <a:r>
              <a:rPr lang="en-US" sz="1200" b="1">
                <a:solidFill>
                  <a:srgbClr val="000000"/>
                </a:solidFill>
              </a:rPr>
              <a:t>“Taking a Closer Look: An Overview of the Louisiana Early Learning &amp; Development Standards”</a:t>
            </a:r>
            <a:r>
              <a:rPr lang="en-US" sz="1200">
                <a:solidFill>
                  <a:srgbClr val="000000"/>
                </a:solidFill>
              </a:rPr>
              <a:t> which will provide you an opportunity to learn more about standards and the opportunity to identify the five domains in the ELDS.</a:t>
            </a:r>
            <a:endParaRPr sz="1200">
              <a:solidFill>
                <a:srgbClr val="000000"/>
              </a:solidFill>
            </a:endParaRPr>
          </a:p>
          <a:p>
            <a:pPr marL="457200" lvl="0" indent="-304800" algn="l" rtl="0">
              <a:lnSpc>
                <a:spcPct val="115000"/>
              </a:lnSpc>
              <a:spcBef>
                <a:spcPts val="0"/>
              </a:spcBef>
              <a:spcAft>
                <a:spcPts val="0"/>
              </a:spcAft>
              <a:buSzPts val="1200"/>
              <a:buFont typeface="Calibri"/>
              <a:buAutoNum type="arabicPeriod"/>
            </a:pPr>
            <a:r>
              <a:rPr lang="en-US" sz="1200">
                <a:solidFill>
                  <a:srgbClr val="000000"/>
                </a:solidFill>
              </a:rPr>
              <a:t>We will end with </a:t>
            </a:r>
            <a:r>
              <a:rPr lang="en-US" sz="1200" b="1">
                <a:solidFill>
                  <a:srgbClr val="000000"/>
                </a:solidFill>
              </a:rPr>
              <a:t>“Putting It All Together: Planning for Preschoolers Using Standards”</a:t>
            </a:r>
            <a:r>
              <a:rPr lang="en-US" sz="1200">
                <a:solidFill>
                  <a:srgbClr val="000000"/>
                </a:solidFill>
              </a:rPr>
              <a:t> where you will have an opportunity to </a:t>
            </a:r>
            <a:r>
              <a:rPr lang="en-US" sz="1200" b="1">
                <a:solidFill>
                  <a:srgbClr val="000000"/>
                </a:solidFill>
              </a:rPr>
              <a:t>learn to design learning outcomes for preschoolers</a:t>
            </a:r>
            <a:r>
              <a:rPr lang="en-US" sz="1200">
                <a:solidFill>
                  <a:srgbClr val="000000"/>
                </a:solidFill>
              </a:rPr>
              <a:t>; </a:t>
            </a:r>
            <a:r>
              <a:rPr lang="en-US" sz="1200" b="1">
                <a:solidFill>
                  <a:srgbClr val="000000"/>
                </a:solidFill>
              </a:rPr>
              <a:t>practice methods for aligning standards, curriculum, and assessment for preschoolers;</a:t>
            </a:r>
            <a:r>
              <a:rPr lang="en-US" sz="1200">
                <a:solidFill>
                  <a:srgbClr val="000000"/>
                </a:solidFill>
              </a:rPr>
              <a:t> and </a:t>
            </a:r>
            <a:r>
              <a:rPr lang="en-US" sz="1200" b="1">
                <a:solidFill>
                  <a:srgbClr val="000000"/>
                </a:solidFill>
              </a:rPr>
              <a:t>plan experiences for preschoolers that align with Louisiana’s Birth to Five ELDS and Tier 1 curriculum.</a:t>
            </a:r>
            <a:endParaRPr sz="1200" b="1">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lnSpc>
                <a:spcPct val="120000"/>
              </a:lnSpc>
              <a:spcBef>
                <a:spcPts val="0"/>
              </a:spcBef>
              <a:spcAft>
                <a:spcPts val="0"/>
              </a:spcAft>
              <a:buNone/>
            </a:pPr>
            <a:r>
              <a:rPr lang="en-US" sz="1200">
                <a:solidFill>
                  <a:srgbClr val="000000"/>
                </a:solidFill>
              </a:rPr>
              <a:t>If you think about putting together a puzzle, we will follow a similar approach.  We will start with the big picture (similar to looking at the complete picture on a puzzle box), then review individual components before connecting the information to develop meaningful plans for preschool children.    What do you hope to gain from today’s session?</a:t>
            </a:r>
            <a:endParaRPr sz="1200">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457200" lvl="0" indent="-228600" algn="l" rtl="0">
              <a:lnSpc>
                <a:spcPct val="120000"/>
              </a:lnSpc>
              <a:spcBef>
                <a:spcPts val="0"/>
              </a:spcBef>
              <a:spcAft>
                <a:spcPts val="0"/>
              </a:spcAft>
              <a:buNone/>
            </a:pPr>
            <a:r>
              <a:rPr lang="en-US" sz="1200" i="1">
                <a:solidFill>
                  <a:srgbClr val="000000"/>
                </a:solidFill>
              </a:rPr>
              <a:t>Take notes on chart paper on other things mentioned by the group. </a:t>
            </a:r>
            <a:endParaRPr sz="1200" i="1">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lnSpc>
                <a:spcPct val="120000"/>
              </a:lnSpc>
              <a:spcBef>
                <a:spcPts val="0"/>
              </a:spcBef>
              <a:spcAft>
                <a:spcPts val="0"/>
              </a:spcAft>
              <a:buNone/>
            </a:pPr>
            <a:r>
              <a:rPr lang="en-US" sz="1200">
                <a:solidFill>
                  <a:srgbClr val="000000"/>
                </a:solidFill>
              </a:rPr>
              <a:t>While I realize that each program may have their own curriculum, lesson plan formats, and assessment tools, you will see how the Louisiana Birth to Five Early Learning &amp; Development Standards can be used as a resource to further guide your work with preschoolers.  Let’s get started!</a:t>
            </a:r>
            <a:endParaRPr sz="1200">
              <a:solidFill>
                <a:srgbClr val="000000"/>
              </a:solidFill>
            </a:endParaRPr>
          </a:p>
          <a:p>
            <a:pPr marL="0" lvl="0" indent="0" algn="l" rtl="0">
              <a:lnSpc>
                <a:spcPct val="115000"/>
              </a:lnSpc>
              <a:spcBef>
                <a:spcPts val="0"/>
              </a:spcBef>
              <a:spcAft>
                <a:spcPts val="0"/>
              </a:spcAft>
              <a:buNone/>
            </a:pPr>
            <a:endParaRPr sz="1200">
              <a:solidFill>
                <a:srgbClr val="000000"/>
              </a:solidFill>
            </a:endParaRPr>
          </a:p>
          <a:p>
            <a:pPr marL="0" lvl="0" indent="0" algn="l" rtl="0">
              <a:lnSpc>
                <a:spcPct val="120000"/>
              </a:lnSpc>
              <a:spcBef>
                <a:spcPts val="0"/>
              </a:spcBef>
              <a:spcAft>
                <a:spcPts val="0"/>
              </a:spcAft>
              <a:buSzPts val="1400"/>
              <a:buNone/>
            </a:pPr>
            <a:endParaRPr sz="1200">
              <a:solidFill>
                <a:srgbClr val="000000"/>
              </a:solidFill>
            </a:endParaRPr>
          </a:p>
          <a:p>
            <a:pPr marL="0" lvl="0" indent="0" algn="l" rtl="0">
              <a:lnSpc>
                <a:spcPct val="115000"/>
              </a:lnSpc>
              <a:spcBef>
                <a:spcPts val="0"/>
              </a:spcBef>
              <a:spcAft>
                <a:spcPts val="0"/>
              </a:spcAft>
              <a:buSzPts val="1400"/>
              <a:buNone/>
            </a:pPr>
            <a:endParaRPr sz="1200">
              <a:solidFill>
                <a:srgbClr val="000000"/>
              </a:solidFill>
            </a:endParaRPr>
          </a:p>
          <a:p>
            <a:pPr marL="483306" lvl="0" indent="-241653" algn="l" rtl="0">
              <a:lnSpc>
                <a:spcPct val="100000"/>
              </a:lnSpc>
              <a:spcBef>
                <a:spcPts val="0"/>
              </a:spcBef>
              <a:spcAft>
                <a:spcPts val="0"/>
              </a:spcAft>
              <a:buSzPts val="1400"/>
              <a:buNone/>
            </a:pPr>
            <a:endParaRPr sz="1200"/>
          </a:p>
        </p:txBody>
      </p:sp>
      <p:sp>
        <p:nvSpPr>
          <p:cNvPr id="372" name="Google Shape;372;p3: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3</a:t>
            </a:fld>
            <a:endParaRPr sz="13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63c17ef416_0_14:notes"/>
          <p:cNvSpPr>
            <a:spLocks noGrp="1" noRot="1" noChangeAspect="1"/>
          </p:cNvSpPr>
          <p:nvPr>
            <p:ph type="sldImg" idx="2"/>
          </p:nvPr>
        </p:nvSpPr>
        <p:spPr>
          <a:xfrm>
            <a:off x="457200" y="720725"/>
            <a:ext cx="6400800" cy="3600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63c17ef416_0_14: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lnSpc>
                <a:spcPct val="120000"/>
              </a:lnSpc>
              <a:spcBef>
                <a:spcPts val="0"/>
              </a:spcBef>
              <a:spcAft>
                <a:spcPts val="0"/>
              </a:spcAft>
              <a:buNone/>
            </a:pPr>
            <a:r>
              <a:rPr lang="en-US" sz="1400" b="1"/>
              <a:t>Slide 30</a:t>
            </a:r>
            <a:endParaRPr sz="1400" b="1"/>
          </a:p>
          <a:p>
            <a:pPr marL="0" lvl="0" indent="0" algn="l" rtl="0">
              <a:lnSpc>
                <a:spcPct val="120000"/>
              </a:lnSpc>
              <a:spcBef>
                <a:spcPts val="0"/>
              </a:spcBef>
              <a:spcAft>
                <a:spcPts val="0"/>
              </a:spcAft>
              <a:buNone/>
            </a:pPr>
            <a:r>
              <a:rPr lang="en-US" sz="1200"/>
              <a:t>You can also use the standards to help guide you on materials to will provide in your classroom. For example, Standard CC 2 says “develop an appreciation for visual arts from different cultures and create various forms of visual arts”.  To support children’s development in this area, you may provide various art materials and allow time for children to create artwork.  Remember, domains will often overlap.  For example, the art center can also support Standard PM2 which is “develop small muscle control and coordination”. </a:t>
            </a:r>
            <a:endParaRPr sz="1200"/>
          </a:p>
          <a:p>
            <a:pPr marL="0" lvl="0" indent="0" algn="l" rtl="0">
              <a:lnSpc>
                <a:spcPct val="120000"/>
              </a:lnSpc>
              <a:spcBef>
                <a:spcPts val="0"/>
              </a:spcBef>
              <a:spcAft>
                <a:spcPts val="0"/>
              </a:spcAft>
              <a:buNone/>
            </a:pPr>
            <a:endParaRPr sz="1200"/>
          </a:p>
          <a:p>
            <a:pPr marL="0" lvl="0" indent="0" algn="l" rtl="0">
              <a:lnSpc>
                <a:spcPct val="120000"/>
              </a:lnSpc>
              <a:spcBef>
                <a:spcPts val="0"/>
              </a:spcBef>
              <a:spcAft>
                <a:spcPts val="0"/>
              </a:spcAft>
              <a:buNone/>
            </a:pPr>
            <a:endParaRPr sz="1200"/>
          </a:p>
          <a:p>
            <a:pPr marL="0" lvl="0" indent="0" algn="l" rtl="0">
              <a:spcBef>
                <a:spcPts val="0"/>
              </a:spcBef>
              <a:spcAft>
                <a:spcPts val="0"/>
              </a:spcAft>
              <a:buNone/>
            </a:pPr>
            <a:endParaRPr/>
          </a:p>
        </p:txBody>
      </p:sp>
      <p:sp>
        <p:nvSpPr>
          <p:cNvPr id="575" name="Google Shape;575;g63c17ef416_0_14:notes"/>
          <p:cNvSpPr txBox="1">
            <a:spLocks noGrp="1"/>
          </p:cNvSpPr>
          <p:nvPr>
            <p:ph type="sldNum" idx="12"/>
          </p:nvPr>
        </p:nvSpPr>
        <p:spPr>
          <a:xfrm>
            <a:off x="4143587" y="9119474"/>
            <a:ext cx="3169800" cy="480000"/>
          </a:xfrm>
          <a:prstGeom prst="rect">
            <a:avLst/>
          </a:prstGeom>
        </p:spPr>
        <p:txBody>
          <a:bodyPr spcFirstLastPara="1" wrap="square" lIns="96625" tIns="48300" rIns="96625" bIns="483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63c17ef416_0_5:notes"/>
          <p:cNvSpPr>
            <a:spLocks noGrp="1" noRot="1" noChangeAspect="1"/>
          </p:cNvSpPr>
          <p:nvPr>
            <p:ph type="sldImg" idx="2"/>
          </p:nvPr>
        </p:nvSpPr>
        <p:spPr>
          <a:xfrm>
            <a:off x="457200" y="720725"/>
            <a:ext cx="6400800" cy="3600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63c17ef416_0_5: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lnSpc>
                <a:spcPct val="120000"/>
              </a:lnSpc>
              <a:spcBef>
                <a:spcPts val="0"/>
              </a:spcBef>
              <a:spcAft>
                <a:spcPts val="0"/>
              </a:spcAft>
              <a:buNone/>
            </a:pPr>
            <a:r>
              <a:rPr lang="en-US" sz="1400" b="1"/>
              <a:t>Slide 31</a:t>
            </a:r>
            <a:endParaRPr sz="1400" b="1"/>
          </a:p>
          <a:p>
            <a:pPr marL="0" lvl="0" indent="0" algn="l" rtl="0">
              <a:lnSpc>
                <a:spcPct val="120000"/>
              </a:lnSpc>
              <a:spcBef>
                <a:spcPts val="0"/>
              </a:spcBef>
              <a:spcAft>
                <a:spcPts val="0"/>
              </a:spcAft>
              <a:buNone/>
            </a:pPr>
            <a:r>
              <a:rPr lang="en-US" sz="1200"/>
              <a:t>This is a form that can be used to incorporate the standards into your classroom. This planning document shows indicators for preschoolers and provides teachers and programs q way to plan opportunities to incorporate standards into various activities or areas in the classroom.  Let’s try an example:</a:t>
            </a:r>
            <a:endParaRPr sz="1200"/>
          </a:p>
          <a:p>
            <a:pPr marL="457200" lvl="0" indent="0" algn="l" rtl="0">
              <a:lnSpc>
                <a:spcPct val="120000"/>
              </a:lnSpc>
              <a:spcBef>
                <a:spcPts val="0"/>
              </a:spcBef>
              <a:spcAft>
                <a:spcPts val="0"/>
              </a:spcAft>
              <a:buNone/>
            </a:pPr>
            <a:r>
              <a:rPr lang="en-US" sz="1200"/>
              <a:t>Standard CC1 says “Develop an appreciation for music and participate in music activities that represent a variety of cultures and home languages of the children in the classroom”.  An indicator under that standard says three year olds should be able to “listen and respond to different types of music (jazz, classical, country lullaby, etc.) through movement.” What activities and materials you could you provide to support children’s development in this area?</a:t>
            </a:r>
            <a:endParaRPr sz="1200"/>
          </a:p>
          <a:p>
            <a:pPr marL="457200" lvl="0" indent="0" algn="l" rtl="0">
              <a:lnSpc>
                <a:spcPct val="120000"/>
              </a:lnSpc>
              <a:spcBef>
                <a:spcPts val="0"/>
              </a:spcBef>
              <a:spcAft>
                <a:spcPts val="0"/>
              </a:spcAft>
              <a:buNone/>
            </a:pPr>
            <a:endParaRPr sz="1200"/>
          </a:p>
          <a:p>
            <a:pPr marL="457200" lvl="0" indent="0" algn="l" rtl="0">
              <a:lnSpc>
                <a:spcPct val="120000"/>
              </a:lnSpc>
              <a:spcBef>
                <a:spcPts val="0"/>
              </a:spcBef>
              <a:spcAft>
                <a:spcPts val="0"/>
              </a:spcAft>
              <a:buClr>
                <a:schemeClr val="dk1"/>
              </a:buClr>
              <a:buSzPts val="1100"/>
              <a:buFont typeface="Arial"/>
              <a:buNone/>
            </a:pPr>
            <a:r>
              <a:rPr lang="en-US" sz="1200" i="1"/>
              <a:t>Pause and allow time for participants to respond.  They can find the standard in their ELDS book on page 27. Possible answers include CDs or playlist with various types of music, musical instruments such as maracas and drums, scarves, opportunities for children to dance to music. </a:t>
            </a:r>
            <a:endParaRPr sz="1200"/>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20000"/>
              </a:lnSpc>
              <a:spcBef>
                <a:spcPts val="0"/>
              </a:spcBef>
              <a:spcAft>
                <a:spcPts val="0"/>
              </a:spcAft>
              <a:buClr>
                <a:schemeClr val="dk1"/>
              </a:buClr>
              <a:buSzPts val="1100"/>
              <a:buFont typeface="Arial"/>
              <a:buNone/>
            </a:pPr>
            <a:r>
              <a:rPr lang="en-US" sz="1200" i="1"/>
              <a:t>Access to this document can be provided to participants. See supporting materials. </a:t>
            </a:r>
            <a:endParaRPr sz="1200" i="1"/>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583" name="Google Shape;583;g63c17ef416_0_5:notes"/>
          <p:cNvSpPr txBox="1">
            <a:spLocks noGrp="1"/>
          </p:cNvSpPr>
          <p:nvPr>
            <p:ph type="sldNum" idx="12"/>
          </p:nvPr>
        </p:nvSpPr>
        <p:spPr>
          <a:xfrm>
            <a:off x="4143587" y="9119474"/>
            <a:ext cx="3169800" cy="480000"/>
          </a:xfrm>
          <a:prstGeom prst="rect">
            <a:avLst/>
          </a:prstGeom>
        </p:spPr>
        <p:txBody>
          <a:bodyPr spcFirstLastPara="1" wrap="square" lIns="96625" tIns="48300" rIns="96625" bIns="483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63c17ef416_0_41:notes"/>
          <p:cNvSpPr>
            <a:spLocks noGrp="1" noRot="1" noChangeAspect="1"/>
          </p:cNvSpPr>
          <p:nvPr>
            <p:ph type="sldImg" idx="2"/>
          </p:nvPr>
        </p:nvSpPr>
        <p:spPr>
          <a:xfrm>
            <a:off x="457200" y="720725"/>
            <a:ext cx="6400800" cy="3600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63c17ef416_0_41:notes"/>
          <p:cNvSpPr txBox="1">
            <a:spLocks noGrp="1"/>
          </p:cNvSpPr>
          <p:nvPr>
            <p:ph type="body" idx="1"/>
          </p:nvPr>
        </p:nvSpPr>
        <p:spPr>
          <a:xfrm>
            <a:off x="731520" y="4560570"/>
            <a:ext cx="5852100" cy="43206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r>
              <a:rPr lang="en-US" sz="1400" b="1"/>
              <a:t>Slide 32</a:t>
            </a:r>
            <a:endParaRPr sz="1400" b="1"/>
          </a:p>
          <a:p>
            <a:pPr marL="0" lvl="0" indent="0" algn="l" rtl="0">
              <a:spcBef>
                <a:spcPts val="0"/>
              </a:spcBef>
              <a:spcAft>
                <a:spcPts val="0"/>
              </a:spcAft>
              <a:buNone/>
            </a:pPr>
            <a:r>
              <a:rPr lang="en-US" sz="1200"/>
              <a:t>Standards can be used to help plan and provide meaningful experiences for young children. Although most curricula already provide learning experiences that connect to standards, some teachers may develop their own learning experience or find experiences that support a specific standard.  For example, if you want to support a three-year old’s ability to communicate with peers, you may refer to the standards to see what indicators are expected for their age range.  Then you can plan learning experiences to support the child’s development in the specific area. </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400"/>
              <a:buFont typeface="Arial"/>
              <a:buNone/>
            </a:pPr>
            <a:r>
              <a:rPr lang="en-US" sz="1200"/>
              <a:t>Many Tier 1 curricula provide correlations between their curriculum and Louisiana’s ELDS. This is an example of a curriculum that links to the Louisiana Birth to Five ELDS. </a:t>
            </a:r>
            <a:endParaRPr sz="1200"/>
          </a:p>
          <a:p>
            <a:pPr marL="457200" lvl="0" indent="0" algn="l" rtl="0">
              <a:spcBef>
                <a:spcPts val="0"/>
              </a:spcBef>
              <a:spcAft>
                <a:spcPts val="0"/>
              </a:spcAft>
              <a:buClr>
                <a:schemeClr val="dk1"/>
              </a:buClr>
              <a:buSzPts val="1400"/>
              <a:buFont typeface="Arial"/>
              <a:buNone/>
            </a:pPr>
            <a:endParaRPr sz="1200" i="1"/>
          </a:p>
          <a:p>
            <a:pPr marL="457200" lvl="0" indent="0" algn="l" rtl="0">
              <a:spcBef>
                <a:spcPts val="0"/>
              </a:spcBef>
              <a:spcAft>
                <a:spcPts val="0"/>
              </a:spcAft>
              <a:buClr>
                <a:schemeClr val="dk1"/>
              </a:buClr>
              <a:buSzPts val="1400"/>
              <a:buFont typeface="Arial"/>
              <a:buNone/>
            </a:pPr>
            <a:r>
              <a:rPr lang="en-US" sz="1200" i="1"/>
              <a:t>Click on the link to show an example.</a:t>
            </a:r>
            <a:endParaRPr sz="1200" i="1"/>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Programs may find these resources useful in showing the correlation between their curriculum and the ELDS.</a:t>
            </a:r>
            <a:endParaRPr sz="1200"/>
          </a:p>
          <a:p>
            <a:pPr marL="0" lvl="0" indent="0" algn="l" rtl="0">
              <a:spcBef>
                <a:spcPts val="0"/>
              </a:spcBef>
              <a:spcAft>
                <a:spcPts val="0"/>
              </a:spcAft>
              <a:buNone/>
            </a:pPr>
            <a:endParaRPr sz="1200"/>
          </a:p>
        </p:txBody>
      </p:sp>
      <p:sp>
        <p:nvSpPr>
          <p:cNvPr id="590" name="Google Shape;590;g63c17ef416_0_41:notes"/>
          <p:cNvSpPr txBox="1">
            <a:spLocks noGrp="1"/>
          </p:cNvSpPr>
          <p:nvPr>
            <p:ph type="sldNum" idx="12"/>
          </p:nvPr>
        </p:nvSpPr>
        <p:spPr>
          <a:xfrm>
            <a:off x="4143587" y="9119474"/>
            <a:ext cx="3169800" cy="480000"/>
          </a:xfrm>
          <a:prstGeom prst="rect">
            <a:avLst/>
          </a:prstGeom>
        </p:spPr>
        <p:txBody>
          <a:bodyPr spcFirstLastPara="1" wrap="square" lIns="96625" tIns="48300" rIns="96625" bIns="483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6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65: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400"/>
              <a:buNone/>
            </a:pPr>
            <a:r>
              <a:rPr lang="en-US" sz="1400" b="1"/>
              <a:t>Slide 33</a:t>
            </a:r>
            <a:endParaRPr sz="1400" b="1"/>
          </a:p>
          <a:p>
            <a:pPr marL="0" lvl="0" indent="0" algn="l" rtl="0">
              <a:lnSpc>
                <a:spcPct val="100000"/>
              </a:lnSpc>
              <a:spcBef>
                <a:spcPts val="0"/>
              </a:spcBef>
              <a:spcAft>
                <a:spcPts val="0"/>
              </a:spcAft>
              <a:buClr>
                <a:schemeClr val="dk1"/>
              </a:buClr>
              <a:buSzPts val="1400"/>
              <a:buNone/>
            </a:pPr>
            <a:r>
              <a:rPr lang="en-US" sz="1200"/>
              <a:t>Now we will spend some time developing a lesson plan that incorporates all of the components we have learned today. </a:t>
            </a:r>
            <a:endParaRPr sz="1200"/>
          </a:p>
          <a:p>
            <a:pPr marL="0" lvl="0" indent="0" algn="l" rtl="0">
              <a:lnSpc>
                <a:spcPct val="100000"/>
              </a:lnSpc>
              <a:spcBef>
                <a:spcPts val="0"/>
              </a:spcBef>
              <a:spcAft>
                <a:spcPts val="0"/>
              </a:spcAft>
              <a:buClr>
                <a:schemeClr val="dk1"/>
              </a:buClr>
              <a:buSzPts val="1400"/>
              <a:buNone/>
            </a:pPr>
            <a:endParaRPr sz="1200" i="1"/>
          </a:p>
          <a:p>
            <a:pPr marL="0" lvl="0" indent="0" algn="l" rtl="0">
              <a:lnSpc>
                <a:spcPct val="100000"/>
              </a:lnSpc>
              <a:spcBef>
                <a:spcPts val="0"/>
              </a:spcBef>
              <a:spcAft>
                <a:spcPts val="0"/>
              </a:spcAft>
              <a:buClr>
                <a:schemeClr val="dk1"/>
              </a:buClr>
              <a:buSzPts val="1400"/>
              <a:buNone/>
            </a:pPr>
            <a:r>
              <a:rPr lang="en-US" sz="1200" i="1"/>
              <a:t>Divide participants into small groups of 2-4 people.  Each group should focus on either three or four year olds. Provide each group with a copy of the teacher planning form. The group will choose one activity and expand upon it using the ELD Planning Form.  It can be an activity that was discussed during the presentation (art, music, blocks, etc.).  Note, this activity can also be done individually instead of in groups.  </a:t>
            </a:r>
            <a:endParaRPr sz="1200"/>
          </a:p>
          <a:p>
            <a:pPr marL="0" lvl="0" indent="0" algn="l" rtl="0">
              <a:lnSpc>
                <a:spcPct val="100000"/>
              </a:lnSpc>
              <a:spcBef>
                <a:spcPts val="0"/>
              </a:spcBef>
              <a:spcAft>
                <a:spcPts val="0"/>
              </a:spcAft>
              <a:buClr>
                <a:schemeClr val="dk1"/>
              </a:buClr>
              <a:buSzPts val="1400"/>
              <a:buNone/>
            </a:pPr>
            <a:r>
              <a:rPr lang="en-US" sz="1200" i="1"/>
              <a:t>Review the form and instructions. </a:t>
            </a:r>
            <a:endParaRPr sz="1200"/>
          </a:p>
          <a:p>
            <a:pPr marL="241653"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Instructions:</a:t>
            </a:r>
            <a:endParaRPr sz="1200"/>
          </a:p>
          <a:p>
            <a:pPr marL="0" lvl="0" indent="457200" algn="l" rtl="0">
              <a:spcBef>
                <a:spcPts val="0"/>
              </a:spcBef>
              <a:spcAft>
                <a:spcPts val="0"/>
              </a:spcAft>
              <a:buNone/>
            </a:pPr>
            <a:r>
              <a:rPr lang="en-US" sz="1200"/>
              <a:t>1. Each group should select either 3 or 4 year olds as their target age group.</a:t>
            </a:r>
            <a:endParaRPr sz="1200"/>
          </a:p>
          <a:p>
            <a:pPr marL="0" lvl="0" indent="457200" algn="l" rtl="0">
              <a:spcBef>
                <a:spcPts val="0"/>
              </a:spcBef>
              <a:spcAft>
                <a:spcPts val="0"/>
              </a:spcAft>
              <a:buNone/>
            </a:pPr>
            <a:r>
              <a:rPr lang="en-US" sz="1200"/>
              <a:t>2. Each group will discuss/reflect on what the child(ren) can do or not do at this time</a:t>
            </a:r>
            <a:endParaRPr sz="1200"/>
          </a:p>
          <a:p>
            <a:pPr marL="0" lvl="0" indent="457200" algn="l" rtl="0">
              <a:spcBef>
                <a:spcPts val="0"/>
              </a:spcBef>
              <a:spcAft>
                <a:spcPts val="0"/>
              </a:spcAft>
              <a:buNone/>
            </a:pPr>
            <a:r>
              <a:rPr lang="en-US" sz="1200"/>
              <a:t>3. Select a skill on which your group would like to focus.</a:t>
            </a:r>
            <a:endParaRPr sz="1200"/>
          </a:p>
          <a:p>
            <a:pPr marL="0" lvl="0" indent="457200" algn="l" rtl="0">
              <a:spcBef>
                <a:spcPts val="0"/>
              </a:spcBef>
              <a:spcAft>
                <a:spcPts val="0"/>
              </a:spcAft>
              <a:buNone/>
            </a:pPr>
            <a:r>
              <a:rPr lang="en-US" sz="1200"/>
              <a:t>4. Discuss/reflect on the domain(s) the skill relates. </a:t>
            </a:r>
            <a:endParaRPr sz="1200"/>
          </a:p>
          <a:p>
            <a:pPr marL="0" lvl="0" indent="457200" algn="l" rtl="0">
              <a:spcBef>
                <a:spcPts val="0"/>
              </a:spcBef>
              <a:spcAft>
                <a:spcPts val="0"/>
              </a:spcAft>
              <a:buNone/>
            </a:pPr>
            <a:r>
              <a:rPr lang="en-US" sz="1200"/>
              <a:t>5. Identify the corresponding standard, subdomain, and indicator related to the skill.  Record this information in the appropriate spots on the </a:t>
            </a:r>
            <a:endParaRPr sz="1200"/>
          </a:p>
          <a:p>
            <a:pPr marL="457200" lvl="0" indent="457200" algn="l" rtl="0">
              <a:spcBef>
                <a:spcPts val="0"/>
              </a:spcBef>
              <a:spcAft>
                <a:spcPts val="0"/>
              </a:spcAft>
              <a:buNone/>
            </a:pPr>
            <a:r>
              <a:rPr lang="en-US" sz="1200"/>
              <a:t>left side of the form. </a:t>
            </a:r>
            <a:endParaRPr sz="1200"/>
          </a:p>
          <a:p>
            <a:pPr marL="0" lvl="0" indent="457200" algn="l" rtl="0">
              <a:spcBef>
                <a:spcPts val="0"/>
              </a:spcBef>
              <a:spcAft>
                <a:spcPts val="0"/>
              </a:spcAft>
              <a:buNone/>
            </a:pPr>
            <a:r>
              <a:rPr lang="en-US" sz="1200"/>
              <a:t>6. Discuss/reflect on what you want the child(ren) to learn-or do (learning outcomes). Record this information on the corresponding column </a:t>
            </a:r>
            <a:endParaRPr sz="1200"/>
          </a:p>
          <a:p>
            <a:pPr marL="457200" lvl="0" indent="457200" algn="l" rtl="0">
              <a:spcBef>
                <a:spcPts val="0"/>
              </a:spcBef>
              <a:spcAft>
                <a:spcPts val="0"/>
              </a:spcAft>
              <a:buNone/>
            </a:pPr>
            <a:r>
              <a:rPr lang="en-US" sz="1200"/>
              <a:t>labeled “learning outcome”. </a:t>
            </a:r>
            <a:endParaRPr sz="1200"/>
          </a:p>
          <a:p>
            <a:pPr marL="0" lvl="0" indent="457200" algn="l" rtl="0">
              <a:spcBef>
                <a:spcPts val="0"/>
              </a:spcBef>
              <a:spcAft>
                <a:spcPts val="0"/>
              </a:spcAft>
              <a:buNone/>
            </a:pPr>
            <a:r>
              <a:rPr lang="en-US" sz="1200"/>
              <a:t>7. Discuss/reflect on what type of activity can promote this particular skill. Record this information on the corresponding column labeled </a:t>
            </a:r>
            <a:endParaRPr sz="1200"/>
          </a:p>
          <a:p>
            <a:pPr marL="457200" lvl="0" indent="457200" algn="l" rtl="0">
              <a:spcBef>
                <a:spcPts val="0"/>
              </a:spcBef>
              <a:spcAft>
                <a:spcPts val="0"/>
              </a:spcAft>
              <a:buNone/>
            </a:pPr>
            <a:r>
              <a:rPr lang="en-US" sz="1200"/>
              <a:t>“activity”.</a:t>
            </a:r>
            <a:endParaRPr sz="1200"/>
          </a:p>
          <a:p>
            <a:pPr marL="457200" lvl="0" indent="0" algn="l" rtl="0">
              <a:spcBef>
                <a:spcPts val="0"/>
              </a:spcBef>
              <a:spcAft>
                <a:spcPts val="0"/>
              </a:spcAft>
              <a:buNone/>
            </a:pPr>
            <a:r>
              <a:rPr lang="en-US" sz="1200"/>
              <a:t>8. Discuss any special considerations based on children in your class. This may include children with special needs and children who are </a:t>
            </a:r>
            <a:endParaRPr sz="1200"/>
          </a:p>
          <a:p>
            <a:pPr marL="457200" lvl="0" indent="457200" algn="l" rtl="0">
              <a:spcBef>
                <a:spcPts val="0"/>
              </a:spcBef>
              <a:spcAft>
                <a:spcPts val="0"/>
              </a:spcAft>
              <a:buNone/>
            </a:pPr>
            <a:r>
              <a:rPr lang="en-US" sz="1200"/>
              <a:t>English Language Learners. Complete the column labeled “Special Considerations”.  </a:t>
            </a:r>
            <a:endParaRPr sz="1200"/>
          </a:p>
          <a:p>
            <a:pPr marL="0" lvl="0" indent="457200" algn="l" rtl="0">
              <a:spcBef>
                <a:spcPts val="0"/>
              </a:spcBef>
              <a:spcAft>
                <a:spcPts val="0"/>
              </a:spcAft>
              <a:buNone/>
            </a:pPr>
            <a:r>
              <a:rPr lang="en-US" sz="1200"/>
              <a:t>9. Discuss what materials are in the class to enhance that skill (or maybe what materials you need to add to the class to enhance that skill).</a:t>
            </a:r>
            <a:endParaRPr sz="1200"/>
          </a:p>
          <a:p>
            <a:pPr marL="457200" lvl="0" indent="457200" algn="l" rtl="0">
              <a:spcBef>
                <a:spcPts val="0"/>
              </a:spcBef>
              <a:spcAft>
                <a:spcPts val="0"/>
              </a:spcAft>
              <a:buNone/>
            </a:pPr>
            <a:r>
              <a:rPr lang="en-US" sz="1200"/>
              <a:t> Record this information on the corresponding column on the planning form. </a:t>
            </a:r>
            <a:endParaRPr sz="1200"/>
          </a:p>
          <a:p>
            <a:pPr marL="0" lvl="0" indent="457200" algn="l" rtl="0">
              <a:spcBef>
                <a:spcPts val="0"/>
              </a:spcBef>
              <a:spcAft>
                <a:spcPts val="0"/>
              </a:spcAft>
              <a:buNone/>
            </a:pPr>
            <a:r>
              <a:rPr lang="en-US" sz="1200"/>
              <a:t>10. Based on your curriculum assessment system, identify how will you assess and document the child’s knowledge related to the learning </a:t>
            </a:r>
            <a:endParaRPr sz="1200"/>
          </a:p>
          <a:p>
            <a:pPr marL="457200" lvl="0" indent="457200" algn="l" rtl="0">
              <a:spcBef>
                <a:spcPts val="0"/>
              </a:spcBef>
              <a:spcAft>
                <a:spcPts val="0"/>
              </a:spcAft>
              <a:buNone/>
            </a:pPr>
            <a:r>
              <a:rPr lang="en-US" sz="1200"/>
              <a:t>outcome. Record this information on the corresponding column on the planning form.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Programs using the Frog Street Curriculum or Teaching Strategies Gold can use the correlation charts to see how their curriculum objectives or assessment items align with the ELDS.</a:t>
            </a:r>
            <a:endParaRPr sz="1200"/>
          </a:p>
          <a:p>
            <a:pPr marL="0" lvl="0" indent="457200" algn="l" rtl="0">
              <a:spcBef>
                <a:spcPts val="0"/>
              </a:spcBef>
              <a:spcAft>
                <a:spcPts val="0"/>
              </a:spcAft>
              <a:buNone/>
            </a:pPr>
            <a:endParaRPr sz="1200" i="1"/>
          </a:p>
          <a:p>
            <a:pPr marL="0" lvl="0" indent="457200" algn="l" rtl="0">
              <a:spcBef>
                <a:spcPts val="0"/>
              </a:spcBef>
              <a:spcAft>
                <a:spcPts val="0"/>
              </a:spcAft>
              <a:buNone/>
            </a:pPr>
            <a:r>
              <a:rPr lang="en-US" sz="1200" i="1"/>
              <a:t>Allow 15-20 minutes for groups to complete the form.  Allow each group to share. </a:t>
            </a:r>
            <a:endParaRPr sz="1200" i="1"/>
          </a:p>
          <a:p>
            <a:pPr marL="483306" lvl="0" indent="-241653" algn="l" rtl="0">
              <a:lnSpc>
                <a:spcPct val="100000"/>
              </a:lnSpc>
              <a:spcBef>
                <a:spcPts val="0"/>
              </a:spcBef>
              <a:spcAft>
                <a:spcPts val="0"/>
              </a:spcAft>
              <a:buSzPts val="1400"/>
              <a:buNone/>
            </a:pPr>
            <a:endParaRPr sz="1200"/>
          </a:p>
          <a:p>
            <a:pPr marL="483306" lvl="0" indent="-241653" algn="l" rtl="0">
              <a:lnSpc>
                <a:spcPct val="100000"/>
              </a:lnSpc>
              <a:spcBef>
                <a:spcPts val="0"/>
              </a:spcBef>
              <a:spcAft>
                <a:spcPts val="0"/>
              </a:spcAft>
              <a:buSzPts val="1400"/>
              <a:buNone/>
            </a:pPr>
            <a:endParaRPr sz="1200" b="1"/>
          </a:p>
          <a:p>
            <a:pPr marL="483306" lvl="0" indent="-241653" algn="l" rtl="0">
              <a:lnSpc>
                <a:spcPct val="100000"/>
              </a:lnSpc>
              <a:spcBef>
                <a:spcPts val="0"/>
              </a:spcBef>
              <a:spcAft>
                <a:spcPts val="0"/>
              </a:spcAft>
              <a:buSzPts val="1400"/>
              <a:buNone/>
            </a:pPr>
            <a:endParaRPr sz="1300" i="1"/>
          </a:p>
        </p:txBody>
      </p:sp>
      <p:sp>
        <p:nvSpPr>
          <p:cNvPr id="598" name="Google Shape;598;p65: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33</a:t>
            </a:fld>
            <a:endParaRPr sz="1300">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7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70: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SzPts val="1400"/>
              <a:buNone/>
            </a:pPr>
            <a:r>
              <a:rPr lang="en-US" sz="1400" b="1"/>
              <a:t>Slide 34</a:t>
            </a:r>
            <a:endParaRPr sz="1400" b="1"/>
          </a:p>
          <a:p>
            <a:pPr marL="0" lvl="0" indent="0" algn="l" rtl="0">
              <a:spcBef>
                <a:spcPts val="0"/>
              </a:spcBef>
              <a:spcAft>
                <a:spcPts val="0"/>
              </a:spcAft>
              <a:buClr>
                <a:schemeClr val="dk1"/>
              </a:buClr>
              <a:buSzPts val="1400"/>
              <a:buFont typeface="Arial"/>
              <a:buNone/>
            </a:pPr>
            <a:r>
              <a:rPr lang="en-US" sz="1200"/>
              <a:t>Thank you all for participating in the activities.  I hope you have developed a better understanding of how to utilize standards in your everyday work with children. To review, we covered the multiple influences on children’s development, key terms, and how to use standards for play activities, setting up your classroom environment, and for planning activities for children.  Does anyone have any questions about the material we covered today?</a:t>
            </a:r>
            <a:endParaRPr sz="1200"/>
          </a:p>
          <a:p>
            <a:pPr marL="0" lvl="0" indent="0" algn="l" rtl="0">
              <a:spcBef>
                <a:spcPts val="0"/>
              </a:spcBef>
              <a:spcAft>
                <a:spcPts val="0"/>
              </a:spcAft>
              <a:buClr>
                <a:schemeClr val="dk1"/>
              </a:buClr>
              <a:buSzPts val="1400"/>
              <a:buFont typeface="Arial"/>
              <a:buNone/>
            </a:pPr>
            <a:endParaRPr sz="1200"/>
          </a:p>
          <a:p>
            <a:pPr marL="457200" lvl="0" indent="0" algn="l" rtl="0">
              <a:spcBef>
                <a:spcPts val="0"/>
              </a:spcBef>
              <a:spcAft>
                <a:spcPts val="0"/>
              </a:spcAft>
              <a:buClr>
                <a:schemeClr val="dk1"/>
              </a:buClr>
              <a:buSzPts val="1400"/>
              <a:buFont typeface="Arial"/>
              <a:buNone/>
            </a:pPr>
            <a:r>
              <a:rPr lang="en-US" sz="1200" i="1"/>
              <a:t>Pause and allow participants time to respond. </a:t>
            </a:r>
            <a:endParaRPr sz="1200" i="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Before we do our post-assessment, please think of one thing you learned today that you will implement in the future.  Would anyone mind sharing? </a:t>
            </a:r>
            <a:endParaRPr sz="1200"/>
          </a:p>
          <a:p>
            <a:pPr marL="483306" lvl="0" indent="-241653" algn="l" rtl="0">
              <a:lnSpc>
                <a:spcPct val="100000"/>
              </a:lnSpc>
              <a:spcBef>
                <a:spcPts val="0"/>
              </a:spcBef>
              <a:spcAft>
                <a:spcPts val="0"/>
              </a:spcAft>
              <a:buSzPts val="1400"/>
              <a:buNone/>
            </a:pPr>
            <a:endParaRPr sz="1200"/>
          </a:p>
          <a:p>
            <a:pPr marL="966612" lvl="0" indent="-241653" algn="l" rtl="0">
              <a:lnSpc>
                <a:spcPct val="100000"/>
              </a:lnSpc>
              <a:spcBef>
                <a:spcPts val="0"/>
              </a:spcBef>
              <a:spcAft>
                <a:spcPts val="0"/>
              </a:spcAft>
              <a:buSzPts val="1400"/>
              <a:buNone/>
            </a:pPr>
            <a:r>
              <a:rPr lang="en-US" sz="1200" i="1"/>
              <a:t>Allow participants time to respond. The action plan handout can also be used if time allows. </a:t>
            </a:r>
            <a:endParaRPr sz="1200" i="1"/>
          </a:p>
          <a:p>
            <a:pPr marL="0" lvl="0" indent="0" algn="l" rtl="0">
              <a:lnSpc>
                <a:spcPct val="100000"/>
              </a:lnSpc>
              <a:spcBef>
                <a:spcPts val="0"/>
              </a:spcBef>
              <a:spcAft>
                <a:spcPts val="0"/>
              </a:spcAft>
              <a:buSzPts val="1400"/>
              <a:buNone/>
            </a:pPr>
            <a:endParaRPr sz="1200" i="1"/>
          </a:p>
          <a:p>
            <a:pPr marL="483306" lvl="0" indent="-241653" algn="l" rtl="0">
              <a:lnSpc>
                <a:spcPct val="100000"/>
              </a:lnSpc>
              <a:spcBef>
                <a:spcPts val="0"/>
              </a:spcBef>
              <a:spcAft>
                <a:spcPts val="0"/>
              </a:spcAft>
              <a:buSzPts val="1400"/>
              <a:buNone/>
            </a:pPr>
            <a:endParaRPr sz="1200"/>
          </a:p>
        </p:txBody>
      </p:sp>
      <p:sp>
        <p:nvSpPr>
          <p:cNvPr id="605" name="Google Shape;605;p70: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34</a:t>
            </a:fld>
            <a:endParaRPr sz="1300">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69: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35</a:t>
            </a:r>
            <a:endParaRPr sz="1400" b="1"/>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Please complete the post-assessment to see if any of your responses have changed. </a:t>
            </a:r>
            <a:endParaRPr sz="1200"/>
          </a:p>
          <a:p>
            <a:pPr marL="457200" lvl="0" indent="0" algn="l" rtl="0">
              <a:lnSpc>
                <a:spcPct val="100000"/>
              </a:lnSpc>
              <a:spcBef>
                <a:spcPts val="0"/>
              </a:spcBef>
              <a:spcAft>
                <a:spcPts val="0"/>
              </a:spcAft>
              <a:buClr>
                <a:schemeClr val="dk1"/>
              </a:buClr>
              <a:buSzPts val="1400"/>
              <a:buNone/>
            </a:pPr>
            <a:endParaRPr sz="1200" i="1"/>
          </a:p>
          <a:p>
            <a:pPr marL="457200" lvl="0" indent="0" algn="l" rtl="0">
              <a:lnSpc>
                <a:spcPct val="100000"/>
              </a:lnSpc>
              <a:spcBef>
                <a:spcPts val="0"/>
              </a:spcBef>
              <a:spcAft>
                <a:spcPts val="0"/>
              </a:spcAft>
              <a:buClr>
                <a:schemeClr val="dk1"/>
              </a:buClr>
              <a:buSzPts val="1400"/>
              <a:buNone/>
            </a:pPr>
            <a:r>
              <a:rPr lang="en-US" sz="1200" i="1"/>
              <a:t>Pass out the post-assessment handout. Allow participants 1-2 minutes to complete. Collect them to review after the training.</a:t>
            </a:r>
            <a:endParaRPr sz="1200" i="1"/>
          </a:p>
          <a:p>
            <a:pPr marL="457200" lvl="0" indent="0" algn="l" rtl="0">
              <a:lnSpc>
                <a:spcPct val="100000"/>
              </a:lnSpc>
              <a:spcBef>
                <a:spcPts val="0"/>
              </a:spcBef>
              <a:spcAft>
                <a:spcPts val="0"/>
              </a:spcAft>
              <a:buClr>
                <a:schemeClr val="dk1"/>
              </a:buClr>
              <a:buSzPts val="1400"/>
              <a:buNone/>
            </a:pPr>
            <a:endParaRPr sz="1200" i="1"/>
          </a:p>
          <a:p>
            <a:pPr marL="0" lvl="0" indent="0" algn="l" rtl="0">
              <a:spcBef>
                <a:spcPts val="0"/>
              </a:spcBef>
              <a:spcAft>
                <a:spcPts val="0"/>
              </a:spcAft>
              <a:buSzPts val="1400"/>
              <a:buNone/>
            </a:pPr>
            <a:r>
              <a:rPr lang="en-US" sz="1200"/>
              <a:t>Thank you all for coming today and for the work you do with young children and families. </a:t>
            </a:r>
            <a:endParaRPr sz="1200"/>
          </a:p>
          <a:p>
            <a:pPr marL="0" lvl="0" indent="0" algn="l" rtl="0">
              <a:lnSpc>
                <a:spcPct val="100000"/>
              </a:lnSpc>
              <a:spcBef>
                <a:spcPts val="0"/>
              </a:spcBef>
              <a:spcAft>
                <a:spcPts val="0"/>
              </a:spcAft>
              <a:buSzPts val="1400"/>
              <a:buNone/>
            </a:pPr>
            <a:endParaRPr sz="1200"/>
          </a:p>
        </p:txBody>
      </p:sp>
      <p:sp>
        <p:nvSpPr>
          <p:cNvPr id="613" name="Google Shape;613;p69: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500"/>
              <a:t>35</a:t>
            </a:fld>
            <a:endParaRPr sz="15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9: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4</a:t>
            </a:r>
            <a:endParaRPr sz="1400" b="1"/>
          </a:p>
          <a:p>
            <a:pPr marL="0" lvl="0" indent="0" algn="l" rtl="0">
              <a:lnSpc>
                <a:spcPct val="100000"/>
              </a:lnSpc>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As we start this session, I</a:t>
            </a:r>
            <a:r>
              <a:rPr lang="en-US" sz="1200"/>
              <a:t> would like to stress the importance of your work with young children.  You make a difference in the lives of young children each day! Educational research has consistently shown a strong correlation between the quality of early childhood experiences and later academic success (ELDS, pg. 8).  It is important that we provide children with the foundational experiences needed for them to become successful learners.  Also, your knowledge and expertise in child development directly impacts your interactions and experiences with children.  By attending trainings such as this one today, you can continue to build upon your professional knowledge which will impact your interactions with children in the classroom.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i="1"/>
              <a:t>Reference: </a:t>
            </a:r>
            <a:endParaRPr sz="1200" i="1"/>
          </a:p>
          <a:p>
            <a:pPr marL="0" lvl="0" indent="0" algn="l" rtl="0">
              <a:lnSpc>
                <a:spcPct val="100000"/>
              </a:lnSpc>
              <a:spcBef>
                <a:spcPts val="0"/>
              </a:spcBef>
              <a:spcAft>
                <a:spcPts val="0"/>
              </a:spcAft>
              <a:buSzPts val="1400"/>
              <a:buNone/>
            </a:pPr>
            <a:r>
              <a:rPr lang="en-US" sz="1200" i="1"/>
              <a:t>Louisiana Department of Education (2013). </a:t>
            </a:r>
            <a:r>
              <a:rPr lang="en-US" sz="1200" i="1" u="sng">
                <a:solidFill>
                  <a:schemeClr val="hlink"/>
                </a:solidFill>
                <a:hlinkClick r:id="rId3"/>
              </a:rPr>
              <a:t>Louisiana Birth to Five Early Learning &amp; Development Standards</a:t>
            </a:r>
            <a:r>
              <a:rPr lang="en-US" sz="1200" i="1"/>
              <a:t>. </a:t>
            </a:r>
            <a:endParaRPr sz="1200" i="1"/>
          </a:p>
        </p:txBody>
      </p:sp>
      <p:sp>
        <p:nvSpPr>
          <p:cNvPr id="379" name="Google Shape;379;p39: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4</a:t>
            </a:fld>
            <a:endParaRPr sz="13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5: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5</a:t>
            </a:r>
            <a:endParaRPr sz="1400" b="1"/>
          </a:p>
          <a:p>
            <a:pPr marL="0" lvl="0" indent="0" algn="l" rtl="0">
              <a:lnSpc>
                <a:spcPct val="100000"/>
              </a:lnSpc>
              <a:spcBef>
                <a:spcPts val="0"/>
              </a:spcBef>
              <a:spcAft>
                <a:spcPts val="0"/>
              </a:spcAft>
              <a:buSzPts val="1400"/>
              <a:buNone/>
            </a:pPr>
            <a:r>
              <a:rPr lang="en-US" sz="1200"/>
              <a:t>Now we will take a look at some of the key components and background information for using standards with young children. </a:t>
            </a:r>
            <a:endParaRPr sz="1200"/>
          </a:p>
          <a:p>
            <a:pPr marL="0" lvl="0" indent="0" algn="l" rtl="0">
              <a:lnSpc>
                <a:spcPct val="100000"/>
              </a:lnSpc>
              <a:spcBef>
                <a:spcPts val="0"/>
              </a:spcBef>
              <a:spcAft>
                <a:spcPts val="0"/>
              </a:spcAft>
              <a:buSzPts val="1400"/>
              <a:buNone/>
            </a:pPr>
            <a:endParaRPr sz="1200"/>
          </a:p>
          <a:p>
            <a:pPr marL="483306" lvl="0" indent="-241653" algn="l" rtl="0">
              <a:lnSpc>
                <a:spcPct val="100000"/>
              </a:lnSpc>
              <a:spcBef>
                <a:spcPts val="0"/>
              </a:spcBef>
              <a:spcAft>
                <a:spcPts val="0"/>
              </a:spcAft>
              <a:buSzPts val="1400"/>
              <a:buNone/>
            </a:pPr>
            <a:endParaRPr sz="1200"/>
          </a:p>
        </p:txBody>
      </p:sp>
      <p:sp>
        <p:nvSpPr>
          <p:cNvPr id="393" name="Google Shape;393;p5: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5</a:t>
            </a:fld>
            <a:endParaRPr sz="13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1: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6</a:t>
            </a:r>
            <a:endParaRPr sz="1400" b="1"/>
          </a:p>
          <a:p>
            <a:pPr marL="0" lvl="0" indent="0" algn="l" rtl="0">
              <a:lnSpc>
                <a:spcPct val="100000"/>
              </a:lnSpc>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When planning</a:t>
            </a:r>
            <a:r>
              <a:rPr lang="en-US" sz="1200"/>
              <a:t> experiences for young children,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it is important to get to know the children and families in your class</a:t>
            </a:r>
            <a:r>
              <a:rPr lang="en-US" sz="1200"/>
              <a:t>.  What are their interests? What are their strengths? In which developmental domain does a child need the most support? Every child is unique and will come to you with different needs.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Research shows </a:t>
            </a:r>
            <a:r>
              <a:rPr lang="en-US" sz="1200"/>
              <a:t>that there are multiple influences upon a child’s development (Copple &amp; Bredekamp, 2009).  Family, life experiences, and a disability are all factors that can affect a child’s development.  </a:t>
            </a:r>
            <a:endParaRPr sz="1200"/>
          </a:p>
          <a:p>
            <a:pPr marL="0" lvl="0" indent="0" algn="l" rtl="0">
              <a:lnSpc>
                <a:spcPct val="100000"/>
              </a:lnSpc>
              <a:spcBef>
                <a:spcPts val="0"/>
              </a:spcBef>
              <a:spcAft>
                <a:spcPts val="0"/>
              </a:spcAft>
              <a:buSzPts val="1400"/>
              <a:buNone/>
            </a:pPr>
            <a:endParaRPr sz="1200"/>
          </a:p>
          <a:p>
            <a:pPr marL="457200" lvl="0" indent="0" algn="l" rtl="0">
              <a:lnSpc>
                <a:spcPct val="100000"/>
              </a:lnSpc>
              <a:spcBef>
                <a:spcPts val="0"/>
              </a:spcBef>
              <a:spcAft>
                <a:spcPts val="0"/>
              </a:spcAft>
              <a:buSzPts val="1400"/>
              <a:buNone/>
            </a:pPr>
            <a:r>
              <a:rPr lang="en-US" sz="1200" i="1"/>
              <a:t>More information about each of the factors listed is below.  You may ask participants to share professional experiences related to the information on this slide.  Can you think of other examples of factors that may influence how a child learns and develops?</a:t>
            </a:r>
            <a:endParaRPr sz="1200" i="1"/>
          </a:p>
          <a:p>
            <a:pPr marL="0" lvl="0" indent="0" algn="l" rtl="0">
              <a:spcBef>
                <a:spcPts val="0"/>
              </a:spcBef>
              <a:spcAft>
                <a:spcPts val="0"/>
              </a:spcAft>
              <a:buSzPts val="1400"/>
              <a:buNone/>
            </a:pPr>
            <a:endParaRPr sz="1200"/>
          </a:p>
          <a:p>
            <a:pPr marL="0" lvl="0" indent="0" algn="l" rtl="0">
              <a:spcBef>
                <a:spcPts val="0"/>
              </a:spcBef>
              <a:spcAft>
                <a:spcPts val="0"/>
              </a:spcAft>
              <a:buSzPts val="1400"/>
              <a:buNone/>
            </a:pPr>
            <a:r>
              <a:rPr lang="en-US" sz="1200" b="1"/>
              <a:t>Family</a:t>
            </a:r>
            <a:endParaRPr sz="1200" b="1"/>
          </a:p>
          <a:p>
            <a:pPr marL="0" lvl="0" indent="0" algn="l" rtl="0">
              <a:spcBef>
                <a:spcPts val="0"/>
              </a:spcBef>
              <a:spcAft>
                <a:spcPts val="0"/>
              </a:spcAft>
              <a:buSzPts val="1400"/>
              <a:buNone/>
            </a:pPr>
            <a:r>
              <a:rPr lang="en-US" sz="1200"/>
              <a:t>Families may have certain cultural beliefs or practices that influences what children are exposed to or what children are expected to learn.  For example, if a family’s culture discourages children from initiating conversations with adults, a child may need more support with the social-emotional and language standards that involve interactions with trusted adults. </a:t>
            </a:r>
            <a:endParaRPr sz="1200"/>
          </a:p>
          <a:p>
            <a:pPr marL="0" lvl="0" indent="0" algn="l" rtl="0">
              <a:spcBef>
                <a:spcPts val="0"/>
              </a:spcBef>
              <a:spcAft>
                <a:spcPts val="0"/>
              </a:spcAft>
              <a:buSzPts val="1400"/>
              <a:buNone/>
            </a:pPr>
            <a:endParaRPr sz="1200"/>
          </a:p>
          <a:p>
            <a:pPr marL="483306" lvl="0" indent="-241653" algn="l" rtl="0">
              <a:spcBef>
                <a:spcPts val="0"/>
              </a:spcBef>
              <a:spcAft>
                <a:spcPts val="0"/>
              </a:spcAft>
              <a:buClr>
                <a:schemeClr val="dk1"/>
              </a:buClr>
              <a:buSzPts val="1400"/>
              <a:buFont typeface="Arial"/>
              <a:buNone/>
            </a:pPr>
            <a:r>
              <a:rPr lang="en-US" sz="1200" i="1"/>
              <a:t>Note – the related standards/indicators for this example include: </a:t>
            </a:r>
            <a:endParaRPr sz="1200"/>
          </a:p>
          <a:p>
            <a:pPr marL="483306" lvl="0" indent="-241653" algn="l" rtl="0">
              <a:spcBef>
                <a:spcPts val="0"/>
              </a:spcBef>
              <a:spcAft>
                <a:spcPts val="0"/>
              </a:spcAft>
              <a:buClr>
                <a:schemeClr val="dk1"/>
              </a:buClr>
              <a:buSzPts val="1400"/>
              <a:buFont typeface="Arial"/>
              <a:buNone/>
            </a:pPr>
            <a:r>
              <a:rPr lang="en-US" sz="1200" i="1"/>
              <a:t>	Standard SE1: Develop healthy relationships and interactions with peers and adults; Indicator 4.9 Demonstrate positive relationships by seeking out trusted adults for emotional support, physical assistance, social interaction, approval, and problem solving.  (pg. 79)</a:t>
            </a:r>
            <a:endParaRPr sz="1200"/>
          </a:p>
          <a:p>
            <a:pPr marL="483306" lvl="0" indent="-241653" algn="l" rtl="0">
              <a:spcBef>
                <a:spcPts val="0"/>
              </a:spcBef>
              <a:spcAft>
                <a:spcPts val="0"/>
              </a:spcAft>
              <a:buClr>
                <a:schemeClr val="dk1"/>
              </a:buClr>
              <a:buSzPts val="1400"/>
              <a:buFont typeface="Arial"/>
              <a:buNone/>
            </a:pPr>
            <a:r>
              <a:rPr lang="en-US" sz="1200" i="1"/>
              <a:t>      Standard LL1: Comprehend or understand and use language; Indicator 4.2 Listen and respond attentively to conversations (pg. 58)</a:t>
            </a:r>
            <a:endParaRPr sz="1200"/>
          </a:p>
          <a:p>
            <a:pPr marL="483306" lvl="0" indent="-241653" algn="l" rtl="0">
              <a:spcBef>
                <a:spcPts val="0"/>
              </a:spcBef>
              <a:spcAft>
                <a:spcPts val="0"/>
              </a:spcAft>
              <a:buSzPts val="1400"/>
              <a:buNone/>
            </a:pPr>
            <a:endParaRPr sz="1200" i="1"/>
          </a:p>
          <a:p>
            <a:pPr marL="0" lvl="0" indent="0" algn="l" rtl="0">
              <a:spcBef>
                <a:spcPts val="0"/>
              </a:spcBef>
              <a:spcAft>
                <a:spcPts val="0"/>
              </a:spcAft>
              <a:buSzPts val="1400"/>
              <a:buNone/>
            </a:pPr>
            <a:r>
              <a:rPr lang="en-US" sz="1200"/>
              <a:t>Children who are learning to speak multiple languages may be able to communicate better in one language over another.  This is good to keep in mind for assessment purposes.  Many of the strategies you use for children who only speak English are also appropriate to use for children who are English Language Learnings.  For example, labeling actions and feelings, using visual cues and gestures, and using environmental print in English and the child’s home language.  More strategies for English Language Learners can be found in Appendix F of the ELDS (pg. 94). </a:t>
            </a:r>
            <a:endParaRPr sz="1200"/>
          </a:p>
          <a:p>
            <a:pPr marL="0" lvl="0" indent="0" algn="l" rtl="0">
              <a:spcBef>
                <a:spcPts val="0"/>
              </a:spcBef>
              <a:spcAft>
                <a:spcPts val="0"/>
              </a:spcAft>
              <a:buSzPts val="1400"/>
              <a:buNone/>
            </a:pPr>
            <a:endParaRPr sz="1200"/>
          </a:p>
          <a:p>
            <a:pPr marL="0" lvl="0" indent="0" algn="l" rtl="0">
              <a:spcBef>
                <a:spcPts val="0"/>
              </a:spcBef>
              <a:spcAft>
                <a:spcPts val="0"/>
              </a:spcAft>
              <a:buSzPts val="1400"/>
              <a:buNone/>
            </a:pPr>
            <a:r>
              <a:rPr lang="en-US" sz="1200"/>
              <a:t>Other relatives in the home can also influence children’s development.  This includes if a child has siblings or other relatives that live in the home.  A child who has a sibling may have more opportunities to interact with other children whereas a child without siblings may need more support interacting with peers.  Family influences may also include interactions with extended family members who live in the home. </a:t>
            </a:r>
            <a:endParaRPr sz="1200"/>
          </a:p>
          <a:p>
            <a:pPr marL="0" lvl="0" indent="0" algn="l" rtl="0">
              <a:spcBef>
                <a:spcPts val="0"/>
              </a:spcBef>
              <a:spcAft>
                <a:spcPts val="0"/>
              </a:spcAft>
              <a:buSzPts val="1400"/>
              <a:buNone/>
            </a:pPr>
            <a:endParaRPr sz="1200"/>
          </a:p>
          <a:p>
            <a:pPr marL="0" lvl="0" indent="0" algn="l" rtl="0">
              <a:spcBef>
                <a:spcPts val="0"/>
              </a:spcBef>
              <a:spcAft>
                <a:spcPts val="0"/>
              </a:spcAft>
              <a:buSzPts val="1400"/>
              <a:buNone/>
            </a:pPr>
            <a:r>
              <a:rPr lang="en-US" sz="1200" b="1"/>
              <a:t>Life Experiences</a:t>
            </a:r>
            <a:endParaRPr sz="1200"/>
          </a:p>
          <a:p>
            <a:pPr marL="0" lvl="0" indent="0" algn="l" rtl="0">
              <a:spcBef>
                <a:spcPts val="0"/>
              </a:spcBef>
              <a:spcAft>
                <a:spcPts val="0"/>
              </a:spcAft>
              <a:buSzPts val="1400"/>
              <a:buNone/>
            </a:pPr>
            <a:r>
              <a:rPr lang="en-US" sz="1200">
                <a:solidFill>
                  <a:srgbClr val="414042"/>
                </a:solidFill>
                <a:highlight>
                  <a:srgbClr val="FFFFFF"/>
                </a:highlight>
              </a:rPr>
              <a:t>T</a:t>
            </a:r>
            <a:r>
              <a:rPr lang="en-US" sz="1200">
                <a:solidFill>
                  <a:srgbClr val="000000"/>
                </a:solidFill>
                <a:highlight>
                  <a:srgbClr val="FFFFFF"/>
                </a:highlight>
              </a:rPr>
              <a:t>he 12 Principles of Child Development states “children’s experiences shape their motivation and approaches to learning” (Copple &amp; Bredekamp, 2009, pg. 15-16). </a:t>
            </a:r>
            <a:r>
              <a:rPr lang="en-US" sz="1200"/>
              <a:t> For example, a new preschooler in your class who previously attended a high-quality early learning program may enter your classroom ready to learn and easily adapt to the daily classroom routines and schedule. </a:t>
            </a:r>
            <a:endParaRPr sz="1200"/>
          </a:p>
          <a:p>
            <a:pPr marL="0" lvl="0" indent="0" algn="l" rtl="0">
              <a:spcBef>
                <a:spcPts val="0"/>
              </a:spcBef>
              <a:spcAft>
                <a:spcPts val="0"/>
              </a:spcAft>
              <a:buSzPts val="1400"/>
              <a:buNone/>
            </a:pPr>
            <a:endParaRPr sz="1200"/>
          </a:p>
          <a:p>
            <a:pPr marL="0" lvl="0" indent="0" algn="l" rtl="0">
              <a:spcBef>
                <a:spcPts val="0"/>
              </a:spcBef>
              <a:spcAft>
                <a:spcPts val="0"/>
              </a:spcAft>
              <a:buSzPts val="1400"/>
              <a:buNone/>
            </a:pPr>
            <a:r>
              <a:rPr lang="en-US" sz="1200"/>
              <a:t>Traumatic experiences such as abuse or neglect can have a negative impact on a child’s motivation and approach to learning. According to Maslow’s hierarchy of needs (Maslow, 1943), children need to have their basic needs met in order to reach their full potential.</a:t>
            </a:r>
            <a:endParaRPr sz="1200">
              <a:solidFill>
                <a:srgbClr val="000000"/>
              </a:solidFill>
              <a:highlight>
                <a:srgbClr val="FFFFFF"/>
              </a:highlight>
            </a:endParaRPr>
          </a:p>
          <a:p>
            <a:pPr marL="0" lvl="0" indent="0" algn="l" rtl="0">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b="1"/>
              <a:t>Disability</a:t>
            </a:r>
            <a:endParaRPr sz="1200" b="1"/>
          </a:p>
          <a:p>
            <a:pPr marL="0" lvl="0" indent="0" algn="l" rtl="0">
              <a:spcBef>
                <a:spcPts val="0"/>
              </a:spcBef>
              <a:spcAft>
                <a:spcPts val="0"/>
              </a:spcAft>
              <a:buSzPts val="1400"/>
              <a:buNone/>
            </a:pPr>
            <a:r>
              <a:rPr lang="en-US" sz="1200"/>
              <a:t>A child’s development may be influenced by a disability.  Conditions such as autism, down syndrome, hearing loss, and spina bifida can cause a delay in various areas of development such as cognitive, motor, or language development.  Planning for children with a disability is often a team approach which includes the family and the child’s therapists.  A teacher may use a child’s Individualized Education Plan (IEP) to plan experiences related to the individual goals for the child with a disability.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Additional Resource</a:t>
            </a:r>
            <a:endParaRPr sz="1200"/>
          </a:p>
          <a:p>
            <a:pPr marL="0" lvl="0" indent="0" algn="l" rtl="0">
              <a:spcBef>
                <a:spcPts val="0"/>
              </a:spcBef>
              <a:spcAft>
                <a:spcPts val="0"/>
              </a:spcAft>
              <a:buSzPts val="1400"/>
              <a:buNone/>
            </a:pPr>
            <a:r>
              <a:rPr lang="en-US" sz="1200" u="sng">
                <a:solidFill>
                  <a:schemeClr val="accent5"/>
                </a:solidFill>
                <a:hlinkClick r:id="rId3"/>
              </a:rPr>
              <a:t>12 Principles of Child Development</a:t>
            </a:r>
            <a:r>
              <a:rPr lang="en-US" sz="1200"/>
              <a:t>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Citations: </a:t>
            </a:r>
            <a:endParaRPr sz="1200"/>
          </a:p>
          <a:p>
            <a:pPr marL="0" lvl="0" indent="0" algn="l" rtl="0">
              <a:lnSpc>
                <a:spcPct val="100000"/>
              </a:lnSpc>
              <a:spcBef>
                <a:spcPts val="0"/>
              </a:spcBef>
              <a:spcAft>
                <a:spcPts val="0"/>
              </a:spcAft>
              <a:buSzPts val="1400"/>
              <a:buNone/>
            </a:pPr>
            <a:r>
              <a:rPr lang="en-US" sz="1200"/>
              <a:t>Copple, C., &amp; Bredekamp, S. (Eds.) (2009). Developmentally appropriate practice in early childhood programs: Serving children from birth through age 8. Washington, DC: NAEYC.</a:t>
            </a:r>
            <a:endParaRPr sz="1200"/>
          </a:p>
          <a:p>
            <a:pPr marL="0" lvl="0" indent="0" algn="l" rtl="0">
              <a:spcBef>
                <a:spcPts val="0"/>
              </a:spcBef>
              <a:spcAft>
                <a:spcPts val="0"/>
              </a:spcAft>
              <a:buSzPts val="1400"/>
              <a:buNone/>
            </a:pPr>
            <a:endParaRPr sz="1200">
              <a:highlight>
                <a:srgbClr val="FFFFFF"/>
              </a:highlight>
            </a:endParaRPr>
          </a:p>
          <a:p>
            <a:pPr marL="0" lvl="0" indent="0" algn="l" rtl="0">
              <a:spcBef>
                <a:spcPts val="0"/>
              </a:spcBef>
              <a:spcAft>
                <a:spcPts val="0"/>
              </a:spcAft>
              <a:buSzPts val="1400"/>
              <a:buNone/>
            </a:pPr>
            <a:r>
              <a:rPr lang="en-US" sz="1200">
                <a:highlight>
                  <a:srgbClr val="FFFFFF"/>
                </a:highlight>
              </a:rPr>
              <a:t>Maslow, A. H. (1943). </a:t>
            </a:r>
            <a:r>
              <a:rPr lang="en-US" sz="1200">
                <a:highlight>
                  <a:srgbClr val="FFFFFF"/>
                </a:highlight>
                <a:uFill>
                  <a:noFill/>
                </a:uFill>
                <a:hlinkClick r:id="rId4"/>
              </a:rPr>
              <a:t>A theory of human motivation</a:t>
            </a:r>
            <a:r>
              <a:rPr lang="en-US" sz="1200">
                <a:highlight>
                  <a:srgbClr val="FFFFFF"/>
                </a:highlight>
              </a:rPr>
              <a:t>. </a:t>
            </a:r>
            <a:r>
              <a:rPr lang="en-US" sz="1200" i="1">
                <a:highlight>
                  <a:srgbClr val="FFFFFF"/>
                </a:highlight>
              </a:rPr>
              <a:t>Psychological Review, 50(4)</a:t>
            </a:r>
            <a:r>
              <a:rPr lang="en-US" sz="1200">
                <a:highlight>
                  <a:srgbClr val="FFFFFF"/>
                </a:highlight>
              </a:rPr>
              <a:t>, 370-96</a:t>
            </a:r>
            <a:endParaRPr sz="1200"/>
          </a:p>
          <a:p>
            <a:pPr marL="0" lvl="0" indent="0" algn="l" rtl="0">
              <a:spcBef>
                <a:spcPts val="0"/>
              </a:spcBef>
              <a:spcAft>
                <a:spcPts val="0"/>
              </a:spcAft>
              <a:buSzPts val="1400"/>
              <a:buNone/>
            </a:pPr>
            <a:endParaRPr sz="1300"/>
          </a:p>
          <a:p>
            <a:pPr marL="0" lvl="0" indent="0" algn="l" rtl="0">
              <a:spcBef>
                <a:spcPts val="0"/>
              </a:spcBef>
              <a:spcAft>
                <a:spcPts val="0"/>
              </a:spcAft>
              <a:buSzPts val="1400"/>
              <a:buNone/>
            </a:pPr>
            <a:endParaRPr sz="1300"/>
          </a:p>
          <a:p>
            <a:pPr marL="0" lvl="0" indent="0" algn="l" rtl="0">
              <a:spcBef>
                <a:spcPts val="0"/>
              </a:spcBef>
              <a:spcAft>
                <a:spcPts val="0"/>
              </a:spcAft>
              <a:buSzPts val="1400"/>
              <a:buNone/>
            </a:pPr>
            <a:endParaRPr sz="1300"/>
          </a:p>
          <a:p>
            <a:pPr marL="483306" lvl="0" indent="-241653" algn="l" rtl="0">
              <a:spcBef>
                <a:spcPts val="0"/>
              </a:spcBef>
              <a:spcAft>
                <a:spcPts val="0"/>
              </a:spcAft>
              <a:buClr>
                <a:schemeClr val="dk1"/>
              </a:buClr>
              <a:buSzPts val="1400"/>
              <a:buFont typeface="Arial"/>
              <a:buNone/>
            </a:pPr>
            <a:endParaRPr sz="1300"/>
          </a:p>
          <a:p>
            <a:pPr marL="483306" lvl="0" indent="-241653" algn="l" rtl="0">
              <a:lnSpc>
                <a:spcPct val="100000"/>
              </a:lnSpc>
              <a:spcBef>
                <a:spcPts val="0"/>
              </a:spcBef>
              <a:spcAft>
                <a:spcPts val="0"/>
              </a:spcAft>
              <a:buSzPts val="1400"/>
              <a:buNone/>
            </a:pPr>
            <a:endParaRPr sz="1300" i="1"/>
          </a:p>
          <a:p>
            <a:pPr marL="483306" lvl="0" indent="-241653" algn="l" rtl="0">
              <a:lnSpc>
                <a:spcPct val="100000"/>
              </a:lnSpc>
              <a:spcBef>
                <a:spcPts val="0"/>
              </a:spcBef>
              <a:spcAft>
                <a:spcPts val="0"/>
              </a:spcAft>
              <a:buSzPts val="1400"/>
              <a:buNone/>
            </a:pPr>
            <a:endParaRPr sz="1300"/>
          </a:p>
          <a:p>
            <a:pPr marL="483306" lvl="0" indent="-241653" algn="l" rtl="0">
              <a:lnSpc>
                <a:spcPct val="100000"/>
              </a:lnSpc>
              <a:spcBef>
                <a:spcPts val="0"/>
              </a:spcBef>
              <a:spcAft>
                <a:spcPts val="0"/>
              </a:spcAft>
              <a:buSzPts val="1400"/>
              <a:buNone/>
            </a:pPr>
            <a:endParaRPr sz="1300" i="1"/>
          </a:p>
        </p:txBody>
      </p:sp>
      <p:sp>
        <p:nvSpPr>
          <p:cNvPr id="399" name="Google Shape;399;p41: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latin typeface="Calibri"/>
                <a:ea typeface="Calibri"/>
                <a:cs typeface="Calibri"/>
                <a:sym typeface="Calibri"/>
              </a:rPr>
              <a:t>6</a:t>
            </a:fld>
            <a:endParaRPr sz="13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6: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SzPts val="1400"/>
              <a:buNone/>
            </a:pPr>
            <a:r>
              <a:rPr lang="en-US" sz="1400" b="1"/>
              <a:t>Slide 7</a:t>
            </a:r>
            <a:endParaRPr sz="1400" b="1"/>
          </a:p>
          <a:p>
            <a:pPr marL="0" lvl="0" indent="0" algn="l" rtl="0">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Throughout this presentation, you will hear various terms.  It is important for you to know what these terms mean and how they are relevant to your work with young children.  We will take a look at 4 key terms – standards, learning outcomes, curriculum and learning experiences, and assessment. </a:t>
            </a:r>
            <a:endParaRPr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endParaRPr>
          </a:p>
          <a:p>
            <a:pPr marL="0" lvl="0" indent="0" algn="l" rtl="0">
              <a:lnSpc>
                <a:spcPct val="100000"/>
              </a:lnSpc>
              <a:spcBef>
                <a:spcPts val="0"/>
              </a:spcBef>
              <a:spcAft>
                <a:spcPts val="0"/>
              </a:spcAft>
              <a:buSzPts val="1400"/>
              <a:buNone/>
            </a:pPr>
            <a:endParaRPr sz="1200">
              <a:solidFill>
                <a:srgbClr val="000000"/>
              </a:solidFill>
            </a:endParaRPr>
          </a:p>
          <a:p>
            <a:pPr marL="0" lvl="0" indent="0" algn="l" rtl="0">
              <a:lnSpc>
                <a:spcPct val="100000"/>
              </a:lnSpc>
              <a:spcBef>
                <a:spcPts val="0"/>
              </a:spcBef>
              <a:spcAft>
                <a:spcPts val="0"/>
              </a:spcAft>
              <a:buSzPts val="1400"/>
              <a:buNone/>
            </a:pP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Standards are </a:t>
            </a:r>
            <a:r>
              <a:rPr lang="en-US" sz="1200" b="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concise, written descriptions of what students are expected to know and be able to do at a specific stage of their education</a:t>
            </a:r>
            <a:r>
              <a:rPr lang="en-US" sz="1200" b="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Program</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may use </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various standards</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 that may align with the Louisiana Birth to Five Early Learning</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 &amp;</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Development Standards.  During the training today, when we talk about standards we are referring to the Louisiana Birth to Five Early Learning &amp; Development Standards, also known as ELDS.  If your program uses a curriculum identified </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as a Tier 1 curriculum by the state of Louisiana, they have shown how the standards in the curriculum align to Louisiana’s standards</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lang="en-US" sz="1200" b="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Comprehend and use increasingly complex and varied vocabulary </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is an example of a standard found in the ELDS</a:t>
            </a:r>
            <a:r>
              <a:rPr lang="en-US" sz="1200">
                <a:solidFill>
                  <a:srgbClr val="000000"/>
                </a:solidFill>
              </a:rPr>
              <a:t>.</a:t>
            </a:r>
            <a:endParaRPr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endParaRPr>
          </a:p>
          <a:p>
            <a:pPr marL="0" lvl="0" indent="0" algn="l" rtl="0">
              <a:lnSpc>
                <a:spcPct val="100000"/>
              </a:lnSpc>
              <a:spcBef>
                <a:spcPts val="0"/>
              </a:spcBef>
              <a:spcAft>
                <a:spcPts val="0"/>
              </a:spcAft>
              <a:buSzPts val="1400"/>
              <a:buNone/>
            </a:pPr>
            <a:endParaRPr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endParaRPr>
          </a:p>
          <a:p>
            <a:pPr marL="0" lvl="0" indent="0" algn="l" rtl="0">
              <a:spcBef>
                <a:spcPts val="0"/>
              </a:spcBef>
              <a:spcAft>
                <a:spcPts val="0"/>
              </a:spcAft>
              <a:buSzPts val="1400"/>
              <a:buNone/>
            </a:pP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The Louisiana Birth to Five Early Learning &amp; Development Standards, also known as the ELDs, can help you determine what experiences to offer based on your age group and give you guidance on how to support children’s learn</a:t>
            </a:r>
            <a:r>
              <a:rPr lang="en-US" sz="1200">
                <a:solidFill>
                  <a:srgbClr val="000000"/>
                </a:solidFill>
              </a:rPr>
              <a:t>ing and development throughout the day.  We will use the Birth to Five ELDs throughout the training today. </a:t>
            </a:r>
            <a:endParaRPr sz="1300">
              <a:solidFill>
                <a:srgbClr val="000000"/>
              </a:solidFill>
            </a:endParaRPr>
          </a:p>
          <a:p>
            <a:pPr marL="0" lvl="0" indent="0" algn="l" rtl="0">
              <a:lnSpc>
                <a:spcPct val="100000"/>
              </a:lnSpc>
              <a:spcBef>
                <a:spcPts val="0"/>
              </a:spcBef>
              <a:spcAft>
                <a:spcPts val="0"/>
              </a:spcAft>
              <a:buSzPts val="1400"/>
              <a:buNone/>
            </a:pPr>
            <a:r>
              <a:rPr lang="en-US" sz="1300">
                <a:solidFill>
                  <a:srgbClr val="000000"/>
                </a:solidFill>
              </a:rPr>
              <a:t> </a:t>
            </a:r>
            <a:endParaRPr sz="1300">
              <a:solidFill>
                <a:srgbClr val="000000"/>
              </a:solidFill>
            </a:endParaRPr>
          </a:p>
          <a:p>
            <a:pPr marL="0" lvl="0" indent="0" algn="l" rtl="0">
              <a:lnSpc>
                <a:spcPct val="100000"/>
              </a:lnSpc>
              <a:spcBef>
                <a:spcPts val="0"/>
              </a:spcBef>
              <a:spcAft>
                <a:spcPts val="0"/>
              </a:spcAft>
              <a:buSzPts val="1400"/>
              <a:buNone/>
            </a:pPr>
            <a:endParaRPr sz="1300">
              <a:solidFill>
                <a:srgbClr val="000000"/>
              </a:solidFill>
            </a:endParaRPr>
          </a:p>
          <a:p>
            <a:pPr marL="483306" lvl="0" indent="-241653" algn="l" rtl="0">
              <a:lnSpc>
                <a:spcPct val="100000"/>
              </a:lnSpc>
              <a:spcBef>
                <a:spcPts val="0"/>
              </a:spcBef>
              <a:spcAft>
                <a:spcPts val="0"/>
              </a:spcAft>
              <a:buSzPts val="1400"/>
              <a:buNone/>
            </a:pPr>
            <a:endParaRPr sz="1300">
              <a:solidFill>
                <a:srgbClr val="000000"/>
              </a:solidFill>
            </a:endParaRPr>
          </a:p>
        </p:txBody>
      </p:sp>
      <p:sp>
        <p:nvSpPr>
          <p:cNvPr id="407" name="Google Shape;407;p6: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7</a:t>
            </a:fld>
            <a:endParaRPr sz="13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589f9cae44_0_4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589f9cae44_0_40: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solidFill>
                  <a:srgbClr val="000000"/>
                </a:solidFill>
              </a:rPr>
              <a:t>Slide 8</a:t>
            </a:r>
            <a:endParaRPr sz="1400" b="1">
              <a:solidFill>
                <a:srgbClr val="000000"/>
              </a:solidFill>
            </a:endParaRPr>
          </a:p>
          <a:p>
            <a:pPr marL="0" lvl="0" indent="0" algn="l" rtl="0">
              <a:lnSpc>
                <a:spcPct val="100000"/>
              </a:lnSpc>
              <a:spcBef>
                <a:spcPts val="0"/>
              </a:spcBef>
              <a:spcAft>
                <a:spcPts val="0"/>
              </a:spcAft>
              <a:buSzPts val="1400"/>
              <a:buNone/>
            </a:pP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Learning Outcomes are </a:t>
            </a:r>
            <a:r>
              <a:rPr lang="en-US" sz="1200" b="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statements regarding what children will learn through an activity (not what they will do</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 </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 Learning outcomes should be based upon the standards and should be appropriate for diverse learners. An example of a learning outcome is </a:t>
            </a:r>
            <a:r>
              <a:rPr lang="en-US" sz="1200" b="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“The preschooler will learn characteristics of various types of bears”.  </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Notice that the statement is written</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 in terms of the goal or outcome for the child.</a:t>
            </a:r>
            <a:r>
              <a:rPr lang="en-US" sz="1200" b="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  </a:t>
            </a:r>
            <a:r>
              <a:rPr lang="en-US" sz="1200">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You will have an opportunity today practice writing learning outcomes.</a:t>
            </a:r>
            <a:endParaRPr sz="1200" b="1">
              <a:solidFill>
                <a:srgbClr val="000000"/>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endParaRPr>
          </a:p>
          <a:p>
            <a:pPr marL="483306" lvl="0" indent="-241653" algn="l" rtl="0">
              <a:lnSpc>
                <a:spcPct val="100000"/>
              </a:lnSpc>
              <a:spcBef>
                <a:spcPts val="0"/>
              </a:spcBef>
              <a:spcAft>
                <a:spcPts val="0"/>
              </a:spcAft>
              <a:buSzPts val="1400"/>
              <a:buNone/>
            </a:pPr>
            <a:endParaRPr sz="1200">
              <a:solidFill>
                <a:srgbClr val="FFFFFF"/>
              </a:solidFill>
            </a:endParaRPr>
          </a:p>
        </p:txBody>
      </p:sp>
      <p:sp>
        <p:nvSpPr>
          <p:cNvPr id="414" name="Google Shape;414;g589f9cae44_0_40: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8</a:t>
            </a:fld>
            <a:endParaRPr sz="13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7: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400"/>
              <a:buNone/>
            </a:pPr>
            <a:r>
              <a:rPr lang="en-US" sz="1400" b="1"/>
              <a:t>Slide 9</a:t>
            </a:r>
            <a:endParaRPr sz="1400" b="1"/>
          </a:p>
          <a:p>
            <a:pPr marL="0" lvl="0" indent="0" algn="l" rtl="0">
              <a:lnSpc>
                <a:spcPct val="100000"/>
              </a:lnSpc>
              <a:spcBef>
                <a:spcPts val="0"/>
              </a:spcBef>
              <a:spcAft>
                <a:spcPts val="0"/>
              </a:spcAft>
              <a:buSzPts val="1400"/>
              <a:buNone/>
            </a:pP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The term curriculum refers to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rPr>
              <a:t>the lessons and content being taught in a classroom or program.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Curricula</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often includes recommended materials for the classroom environment.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When referring to one specific activity that you may do with children, this referred to as a learning experience. A curriculum usually includes multiple learning experiences that teachers can provide to children.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rPr>
              <a:t> An example of a learning experience is </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rPr>
              <a:t>“</a:t>
            </a:r>
            <a:r>
              <a:rPr lang="en-US" sz="1200"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Ask children to identify similarities and differences between a panda bear and koala bear”.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rPr>
              <a:t>Throughout the day, you engage in numerous learning experiences with children, even during your daily routines such as washing hands. </a:t>
            </a:r>
            <a:r>
              <a:rPr lang="en-US" sz="1200"/>
              <a:t>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What curriculum do some of you use in your program? </a:t>
            </a:r>
            <a:endParaRPr sz="1200"/>
          </a:p>
          <a:p>
            <a:pPr marL="483306" lvl="0" indent="-241653" algn="l" rtl="0">
              <a:lnSpc>
                <a:spcPct val="100000"/>
              </a:lnSpc>
              <a:spcBef>
                <a:spcPts val="0"/>
              </a:spcBef>
              <a:spcAft>
                <a:spcPts val="0"/>
              </a:spcAft>
              <a:buSzPts val="1400"/>
              <a:buNone/>
            </a:pPr>
            <a:endParaRPr sz="1200"/>
          </a:p>
          <a:p>
            <a:pPr marL="483306" lvl="0" indent="-241653" algn="l" rtl="0">
              <a:lnSpc>
                <a:spcPct val="100000"/>
              </a:lnSpc>
              <a:spcBef>
                <a:spcPts val="0"/>
              </a:spcBef>
              <a:spcAft>
                <a:spcPts val="0"/>
              </a:spcAft>
              <a:buSzPts val="1400"/>
              <a:buNone/>
            </a:pPr>
            <a:r>
              <a:rPr lang="en-US" sz="1200" i="1"/>
              <a:t>Allow participants time to respond.</a:t>
            </a:r>
            <a:endParaRPr sz="1200"/>
          </a:p>
          <a:p>
            <a:pPr marL="483306" lvl="0" indent="-241653"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Curricula may differ in the amount of resources and depth of the material.  However, it is important to note that in Louisiana, all Tier 1 curricula should align with the standards for our state and include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rPr>
              <a:t>developmentally appropriate experience</a:t>
            </a:r>
            <a:r>
              <a:rPr lang="en-US" sz="1200"/>
              <a:t>.  Today we will not discuss a specific curriculum.  We will discuss how to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use</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rPr>
              <a:t>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standard</a:t>
            </a:r>
            <a:r>
              <a:rPr lang="en-US" sz="1200"/>
              <a:t>s to support the </a:t>
            </a:r>
            <a:r>
              <a:rPr lang="en-US" sz="12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rPr>
              <a:t>learning experiences</a:t>
            </a:r>
            <a:r>
              <a:rPr lang="en-US" sz="1200"/>
              <a:t> you offer no matter which curriculum your program uses.  </a:t>
            </a:r>
            <a:endParaRPr sz="1300" b="1"/>
          </a:p>
          <a:p>
            <a:pPr marL="483306" lvl="0" indent="-241653" algn="l" rtl="0">
              <a:lnSpc>
                <a:spcPct val="100000"/>
              </a:lnSpc>
              <a:spcBef>
                <a:spcPts val="0"/>
              </a:spcBef>
              <a:spcAft>
                <a:spcPts val="0"/>
              </a:spcAft>
              <a:buSzPts val="1400"/>
              <a:buNone/>
            </a:pPr>
            <a:endParaRPr/>
          </a:p>
        </p:txBody>
      </p:sp>
      <p:sp>
        <p:nvSpPr>
          <p:cNvPr id="421" name="Google Shape;421;p7:notes"/>
          <p:cNvSpPr txBox="1">
            <a:spLocks noGrp="1"/>
          </p:cNvSpPr>
          <p:nvPr>
            <p:ph type="sldNum" idx="12"/>
          </p:nvPr>
        </p:nvSpPr>
        <p:spPr>
          <a:xfrm>
            <a:off x="4143587" y="9119474"/>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9</a:t>
            </a:fld>
            <a:endParaRPr sz="13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33"/>
          <p:cNvPicPr preferRelativeResize="0"/>
          <p:nvPr/>
        </p:nvPicPr>
        <p:blipFill rotWithShape="1">
          <a:blip r:embed="rId2">
            <a:alphaModFix/>
          </a:blip>
          <a:srcRect/>
          <a:stretch/>
        </p:blipFill>
        <p:spPr>
          <a:xfrm>
            <a:off x="24" y="0"/>
            <a:ext cx="9143952" cy="5143473"/>
          </a:xfrm>
          <a:prstGeom prst="rect">
            <a:avLst/>
          </a:prstGeom>
          <a:noFill/>
          <a:ln>
            <a:noFill/>
          </a:ln>
        </p:spPr>
      </p:pic>
      <p:sp>
        <p:nvSpPr>
          <p:cNvPr id="12" name="Google Shape;12;p33"/>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
        <p:cNvGrpSpPr/>
        <p:nvPr/>
      </p:nvGrpSpPr>
      <p:grpSpPr>
        <a:xfrm>
          <a:off x="0" y="0"/>
          <a:ext cx="0" cy="0"/>
          <a:chOff x="0" y="0"/>
          <a:chExt cx="0" cy="0"/>
        </a:xfrm>
      </p:grpSpPr>
      <p:sp>
        <p:nvSpPr>
          <p:cNvPr id="51" name="Google Shape;51;p1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 name="Google Shape;52;p14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3" name="Google Shape;53;p14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4" name="Google Shape;54;p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sp>
        <p:nvSpPr>
          <p:cNvPr id="59" name="Google Shape;59;p14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0" name="Google Shape;60;p14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1" name="Google Shape;61;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
        <p:cNvGrpSpPr/>
        <p:nvPr/>
      </p:nvGrpSpPr>
      <p:grpSpPr>
        <a:xfrm>
          <a:off x="0" y="0"/>
          <a:ext cx="0" cy="0"/>
          <a:chOff x="0" y="0"/>
          <a:chExt cx="0" cy="0"/>
        </a:xfrm>
      </p:grpSpPr>
      <p:sp>
        <p:nvSpPr>
          <p:cNvPr id="63" name="Google Shape;63;p14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 name="Google Shape;64;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14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4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14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9" name="Google Shape;69;p14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0" name="Google Shape;70;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5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3" name="Google Shape;73;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51"/>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76" name="Google Shape;76;p15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77" name="Google Shape;7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80"/>
        <p:cNvGrpSpPr/>
        <p:nvPr/>
      </p:nvGrpSpPr>
      <p:grpSpPr>
        <a:xfrm>
          <a:off x="0" y="0"/>
          <a:ext cx="0" cy="0"/>
          <a:chOff x="0" y="0"/>
          <a:chExt cx="0" cy="0"/>
        </a:xfrm>
      </p:grpSpPr>
      <p:pic>
        <p:nvPicPr>
          <p:cNvPr id="81" name="Google Shape;81;p153"/>
          <p:cNvPicPr preferRelativeResize="0"/>
          <p:nvPr/>
        </p:nvPicPr>
        <p:blipFill rotWithShape="1">
          <a:blip r:embed="rId2">
            <a:alphaModFix/>
          </a:blip>
          <a:srcRect/>
          <a:stretch/>
        </p:blipFill>
        <p:spPr>
          <a:xfrm>
            <a:off x="24" y="0"/>
            <a:ext cx="9143950" cy="5143472"/>
          </a:xfrm>
          <a:prstGeom prst="rect">
            <a:avLst/>
          </a:prstGeom>
          <a:noFill/>
          <a:ln>
            <a:noFill/>
          </a:ln>
        </p:spPr>
      </p:pic>
      <p:sp>
        <p:nvSpPr>
          <p:cNvPr id="82" name="Google Shape;82;p153"/>
          <p:cNvSpPr txBox="1">
            <a:spLocks noGrp="1"/>
          </p:cNvSpPr>
          <p:nvPr>
            <p:ph type="title"/>
          </p:nvPr>
        </p:nvSpPr>
        <p:spPr>
          <a:xfrm>
            <a:off x="3410400" y="2256905"/>
            <a:ext cx="5733600" cy="15294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 Picture v3">
  <p:cSld name="Section Title + Picture v3">
    <p:spTree>
      <p:nvGrpSpPr>
        <p:cNvPr id="1" name="Shape 83"/>
        <p:cNvGrpSpPr/>
        <p:nvPr/>
      </p:nvGrpSpPr>
      <p:grpSpPr>
        <a:xfrm>
          <a:off x="0" y="0"/>
          <a:ext cx="0" cy="0"/>
          <a:chOff x="0" y="0"/>
          <a:chExt cx="0" cy="0"/>
        </a:xfrm>
      </p:grpSpPr>
      <p:pic>
        <p:nvPicPr>
          <p:cNvPr id="84" name="Google Shape;84;p154"/>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85" name="Google Shape;85;p15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15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pic>
        <p:nvPicPr>
          <p:cNvPr id="14" name="Google Shape;14;p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3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35"/>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7" name="Google Shape;17;p3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87"/>
        <p:cNvGrpSpPr/>
        <p:nvPr/>
      </p:nvGrpSpPr>
      <p:grpSpPr>
        <a:xfrm>
          <a:off x="0" y="0"/>
          <a:ext cx="0" cy="0"/>
          <a:chOff x="0" y="0"/>
          <a:chExt cx="0" cy="0"/>
        </a:xfrm>
      </p:grpSpPr>
      <p:pic>
        <p:nvPicPr>
          <p:cNvPr id="88" name="Google Shape;88;p155"/>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89" name="Google Shape;89;p155"/>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90" name="Google Shape;90;p155"/>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155"/>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6"/>
        <p:cNvGrpSpPr/>
        <p:nvPr/>
      </p:nvGrpSpPr>
      <p:grpSpPr>
        <a:xfrm>
          <a:off x="0" y="0"/>
          <a:ext cx="0" cy="0"/>
          <a:chOff x="0" y="0"/>
          <a:chExt cx="0" cy="0"/>
        </a:xfrm>
      </p:grpSpPr>
      <p:pic>
        <p:nvPicPr>
          <p:cNvPr id="97" name="Google Shape;97;p74"/>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98" name="Google Shape;98;p7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7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00" name="Google Shape;100;p7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8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3" name="Google Shape;103;p8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4" name="Google Shape;10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sp>
        <p:nvSpPr>
          <p:cNvPr id="106" name="Google Shape;106;p8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7" name="Google Shape;107;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8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1" name="Google Shape;111;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8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5" name="Google Shape;115;p8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6" name="Google Shape;116;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0"/>
        <p:cNvGrpSpPr/>
        <p:nvPr/>
      </p:nvGrpSpPr>
      <p:grpSpPr>
        <a:xfrm>
          <a:off x="0" y="0"/>
          <a:ext cx="0" cy="0"/>
          <a:chOff x="0" y="0"/>
          <a:chExt cx="0" cy="0"/>
        </a:xfrm>
      </p:grpSpPr>
      <p:sp>
        <p:nvSpPr>
          <p:cNvPr id="121" name="Google Shape;121;p9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22" name="Google Shape;122;p9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3" name="Google Shape;123;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4"/>
        <p:cNvGrpSpPr/>
        <p:nvPr/>
      </p:nvGrpSpPr>
      <p:grpSpPr>
        <a:xfrm>
          <a:off x="0" y="0"/>
          <a:ext cx="0" cy="0"/>
          <a:chOff x="0" y="0"/>
          <a:chExt cx="0" cy="0"/>
        </a:xfrm>
      </p:grpSpPr>
      <p:sp>
        <p:nvSpPr>
          <p:cNvPr id="125" name="Google Shape;125;p9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6" name="Google Shape;126;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sp>
        <p:nvSpPr>
          <p:cNvPr id="128" name="Google Shape;128;p9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29;p9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0" name="Google Shape;130;p9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1" name="Google Shape;131;p9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2" name="Google Shape;132;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Google Shape;19;p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 name="Google Shape;20;p3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3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3"/>
        <p:cNvGrpSpPr/>
        <p:nvPr/>
      </p:nvGrpSpPr>
      <p:grpSpPr>
        <a:xfrm>
          <a:off x="0" y="0"/>
          <a:ext cx="0" cy="0"/>
          <a:chOff x="0" y="0"/>
          <a:chExt cx="0" cy="0"/>
        </a:xfrm>
      </p:grpSpPr>
      <p:sp>
        <p:nvSpPr>
          <p:cNvPr id="134" name="Google Shape;134;p9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5" name="Google Shape;135;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6"/>
        <p:cNvGrpSpPr/>
        <p:nvPr/>
      </p:nvGrpSpPr>
      <p:grpSpPr>
        <a:xfrm>
          <a:off x="0" y="0"/>
          <a:ext cx="0" cy="0"/>
          <a:chOff x="0" y="0"/>
          <a:chExt cx="0" cy="0"/>
        </a:xfrm>
      </p:grpSpPr>
      <p:sp>
        <p:nvSpPr>
          <p:cNvPr id="137" name="Google Shape;137;p94"/>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38" name="Google Shape;138;p9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39" name="Google Shape;139;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42"/>
        <p:cNvGrpSpPr/>
        <p:nvPr/>
      </p:nvGrpSpPr>
      <p:grpSpPr>
        <a:xfrm>
          <a:off x="0" y="0"/>
          <a:ext cx="0" cy="0"/>
          <a:chOff x="0" y="0"/>
          <a:chExt cx="0" cy="0"/>
        </a:xfrm>
      </p:grpSpPr>
      <p:pic>
        <p:nvPicPr>
          <p:cNvPr id="143" name="Google Shape;143;p96"/>
          <p:cNvPicPr preferRelativeResize="0"/>
          <p:nvPr/>
        </p:nvPicPr>
        <p:blipFill rotWithShape="1">
          <a:blip r:embed="rId2">
            <a:alphaModFix/>
          </a:blip>
          <a:srcRect/>
          <a:stretch/>
        </p:blipFill>
        <p:spPr>
          <a:xfrm>
            <a:off x="24" y="0"/>
            <a:ext cx="9143950" cy="5143472"/>
          </a:xfrm>
          <a:prstGeom prst="rect">
            <a:avLst/>
          </a:prstGeom>
          <a:noFill/>
          <a:ln>
            <a:noFill/>
          </a:ln>
        </p:spPr>
      </p:pic>
      <p:sp>
        <p:nvSpPr>
          <p:cNvPr id="144" name="Google Shape;144;p96"/>
          <p:cNvSpPr txBox="1">
            <a:spLocks noGrp="1"/>
          </p:cNvSpPr>
          <p:nvPr>
            <p:ph type="title"/>
          </p:nvPr>
        </p:nvSpPr>
        <p:spPr>
          <a:xfrm>
            <a:off x="3410400" y="2256905"/>
            <a:ext cx="5733600" cy="15294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45"/>
        <p:cNvGrpSpPr/>
        <p:nvPr/>
      </p:nvGrpSpPr>
      <p:grpSpPr>
        <a:xfrm>
          <a:off x="0" y="0"/>
          <a:ext cx="0" cy="0"/>
          <a:chOff x="0" y="0"/>
          <a:chExt cx="0" cy="0"/>
        </a:xfrm>
      </p:grpSpPr>
      <p:pic>
        <p:nvPicPr>
          <p:cNvPr id="146" name="Google Shape;146;p97"/>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47" name="Google Shape;147;p9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8" name="Google Shape;148;p9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 Picture v3">
  <p:cSld name="Section Title + Picture v3">
    <p:spTree>
      <p:nvGrpSpPr>
        <p:cNvPr id="1" name="Shape 149"/>
        <p:cNvGrpSpPr/>
        <p:nvPr/>
      </p:nvGrpSpPr>
      <p:grpSpPr>
        <a:xfrm>
          <a:off x="0" y="0"/>
          <a:ext cx="0" cy="0"/>
          <a:chOff x="0" y="0"/>
          <a:chExt cx="0" cy="0"/>
        </a:xfrm>
      </p:grpSpPr>
      <p:pic>
        <p:nvPicPr>
          <p:cNvPr id="150" name="Google Shape;150;p98"/>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51" name="Google Shape;151;p9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2" name="Google Shape;152;p9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153"/>
        <p:cNvGrpSpPr/>
        <p:nvPr/>
      </p:nvGrpSpPr>
      <p:grpSpPr>
        <a:xfrm>
          <a:off x="0" y="0"/>
          <a:ext cx="0" cy="0"/>
          <a:chOff x="0" y="0"/>
          <a:chExt cx="0" cy="0"/>
        </a:xfrm>
      </p:grpSpPr>
      <p:pic>
        <p:nvPicPr>
          <p:cNvPr id="154" name="Google Shape;154;p99"/>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55" name="Google Shape;155;p99"/>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56" name="Google Shape;156;p99"/>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99"/>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2"/>
        <p:cNvGrpSpPr/>
        <p:nvPr/>
      </p:nvGrpSpPr>
      <p:grpSpPr>
        <a:xfrm>
          <a:off x="0" y="0"/>
          <a:ext cx="0" cy="0"/>
          <a:chOff x="0" y="0"/>
          <a:chExt cx="0" cy="0"/>
        </a:xfrm>
      </p:grpSpPr>
      <p:pic>
        <p:nvPicPr>
          <p:cNvPr id="163" name="Google Shape;163;p76"/>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64" name="Google Shape;164;p7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5" name="Google Shape;165;p76"/>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66" name="Google Shape;166;p76"/>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
        <p:cNvGrpSpPr/>
        <p:nvPr/>
      </p:nvGrpSpPr>
      <p:grpSpPr>
        <a:xfrm>
          <a:off x="0" y="0"/>
          <a:ext cx="0" cy="0"/>
          <a:chOff x="0" y="0"/>
          <a:chExt cx="0" cy="0"/>
        </a:xfrm>
      </p:grpSpPr>
      <p:sp>
        <p:nvSpPr>
          <p:cNvPr id="168" name="Google Shape;168;p10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9" name="Google Shape;169;p10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0" name="Google Shape;170;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1"/>
        <p:cNvGrpSpPr/>
        <p:nvPr/>
      </p:nvGrpSpPr>
      <p:grpSpPr>
        <a:xfrm>
          <a:off x="0" y="0"/>
          <a:ext cx="0" cy="0"/>
          <a:chOff x="0" y="0"/>
          <a:chExt cx="0" cy="0"/>
        </a:xfrm>
      </p:grpSpPr>
      <p:sp>
        <p:nvSpPr>
          <p:cNvPr id="172" name="Google Shape;172;p10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3" name="Google Shape;173;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 Picture v3">
  <p:cSld name="Content and Picture_1_1">
    <p:spTree>
      <p:nvGrpSpPr>
        <p:cNvPr id="1" name="Shape 22"/>
        <p:cNvGrpSpPr/>
        <p:nvPr/>
      </p:nvGrpSpPr>
      <p:grpSpPr>
        <a:xfrm>
          <a:off x="0" y="0"/>
          <a:ext cx="0" cy="0"/>
          <a:chOff x="0" y="0"/>
          <a:chExt cx="0" cy="0"/>
        </a:xfrm>
      </p:grpSpPr>
      <p:pic>
        <p:nvPicPr>
          <p:cNvPr id="23" name="Google Shape;23;p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3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36"/>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4"/>
        <p:cNvGrpSpPr/>
        <p:nvPr/>
      </p:nvGrpSpPr>
      <p:grpSpPr>
        <a:xfrm>
          <a:off x="0" y="0"/>
          <a:ext cx="0" cy="0"/>
          <a:chOff x="0" y="0"/>
          <a:chExt cx="0" cy="0"/>
        </a:xfrm>
      </p:grpSpPr>
      <p:sp>
        <p:nvSpPr>
          <p:cNvPr id="175" name="Google Shape;175;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p10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77" name="Google Shape;177;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8"/>
        <p:cNvGrpSpPr/>
        <p:nvPr/>
      </p:nvGrpSpPr>
      <p:grpSpPr>
        <a:xfrm>
          <a:off x="0" y="0"/>
          <a:ext cx="0" cy="0"/>
          <a:chOff x="0" y="0"/>
          <a:chExt cx="0" cy="0"/>
        </a:xfrm>
      </p:grpSpPr>
      <p:sp>
        <p:nvSpPr>
          <p:cNvPr id="179" name="Google Shape;179;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0" name="Google Shape;180;p10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81" name="Google Shape;181;p10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82" name="Google Shape;182;p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5" name="Google Shape;185;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6"/>
        <p:cNvGrpSpPr/>
        <p:nvPr/>
      </p:nvGrpSpPr>
      <p:grpSpPr>
        <a:xfrm>
          <a:off x="0" y="0"/>
          <a:ext cx="0" cy="0"/>
          <a:chOff x="0" y="0"/>
          <a:chExt cx="0" cy="0"/>
        </a:xfrm>
      </p:grpSpPr>
      <p:sp>
        <p:nvSpPr>
          <p:cNvPr id="187" name="Google Shape;187;p10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8" name="Google Shape;188;p10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89" name="Google Shape;189;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0"/>
        <p:cNvGrpSpPr/>
        <p:nvPr/>
      </p:nvGrpSpPr>
      <p:grpSpPr>
        <a:xfrm>
          <a:off x="0" y="0"/>
          <a:ext cx="0" cy="0"/>
          <a:chOff x="0" y="0"/>
          <a:chExt cx="0" cy="0"/>
        </a:xfrm>
      </p:grpSpPr>
      <p:sp>
        <p:nvSpPr>
          <p:cNvPr id="191" name="Google Shape;191;p10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2" name="Google Shape;192;p1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sp>
        <p:nvSpPr>
          <p:cNvPr id="194" name="Google Shape;194;p10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10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6" name="Google Shape;196;p10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7" name="Google Shape;197;p10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8" name="Google Shape;198;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9"/>
        <p:cNvGrpSpPr/>
        <p:nvPr/>
      </p:nvGrpSpPr>
      <p:grpSpPr>
        <a:xfrm>
          <a:off x="0" y="0"/>
          <a:ext cx="0" cy="0"/>
          <a:chOff x="0" y="0"/>
          <a:chExt cx="0" cy="0"/>
        </a:xfrm>
      </p:grpSpPr>
      <p:sp>
        <p:nvSpPr>
          <p:cNvPr id="200" name="Google Shape;200;p10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1" name="Google Shape;201;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sp>
        <p:nvSpPr>
          <p:cNvPr id="203" name="Google Shape;203;p109"/>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04" name="Google Shape;204;p10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205" name="Google Shape;205;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6"/>
        <p:cNvGrpSpPr/>
        <p:nvPr/>
      </p:nvGrpSpPr>
      <p:grpSpPr>
        <a:xfrm>
          <a:off x="0" y="0"/>
          <a:ext cx="0" cy="0"/>
          <a:chOff x="0" y="0"/>
          <a:chExt cx="0" cy="0"/>
        </a:xfrm>
      </p:grpSpPr>
      <p:sp>
        <p:nvSpPr>
          <p:cNvPr id="207" name="Google Shape;207;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208"/>
        <p:cNvGrpSpPr/>
        <p:nvPr/>
      </p:nvGrpSpPr>
      <p:grpSpPr>
        <a:xfrm>
          <a:off x="0" y="0"/>
          <a:ext cx="0" cy="0"/>
          <a:chOff x="0" y="0"/>
          <a:chExt cx="0" cy="0"/>
        </a:xfrm>
      </p:grpSpPr>
      <p:pic>
        <p:nvPicPr>
          <p:cNvPr id="209" name="Google Shape;209;p111"/>
          <p:cNvPicPr preferRelativeResize="0"/>
          <p:nvPr/>
        </p:nvPicPr>
        <p:blipFill rotWithShape="1">
          <a:blip r:embed="rId2">
            <a:alphaModFix/>
          </a:blip>
          <a:srcRect/>
          <a:stretch/>
        </p:blipFill>
        <p:spPr>
          <a:xfrm>
            <a:off x="24" y="0"/>
            <a:ext cx="9143950" cy="5143472"/>
          </a:xfrm>
          <a:prstGeom prst="rect">
            <a:avLst/>
          </a:prstGeom>
          <a:noFill/>
          <a:ln>
            <a:noFill/>
          </a:ln>
        </p:spPr>
      </p:pic>
      <p:sp>
        <p:nvSpPr>
          <p:cNvPr id="210" name="Google Shape;210;p111"/>
          <p:cNvSpPr txBox="1">
            <a:spLocks noGrp="1"/>
          </p:cNvSpPr>
          <p:nvPr>
            <p:ph type="title"/>
          </p:nvPr>
        </p:nvSpPr>
        <p:spPr>
          <a:xfrm>
            <a:off x="3410400" y="2256905"/>
            <a:ext cx="5733600" cy="15294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30"/>
        <p:cNvGrpSpPr/>
        <p:nvPr/>
      </p:nvGrpSpPr>
      <p:grpSpPr>
        <a:xfrm>
          <a:off x="0" y="0"/>
          <a:ext cx="0" cy="0"/>
          <a:chOff x="0" y="0"/>
          <a:chExt cx="0" cy="0"/>
        </a:xfrm>
      </p:grpSpPr>
      <p:pic>
        <p:nvPicPr>
          <p:cNvPr id="31" name="Google Shape;31;p72"/>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32" name="Google Shape;32;p7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7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211"/>
        <p:cNvGrpSpPr/>
        <p:nvPr/>
      </p:nvGrpSpPr>
      <p:grpSpPr>
        <a:xfrm>
          <a:off x="0" y="0"/>
          <a:ext cx="0" cy="0"/>
          <a:chOff x="0" y="0"/>
          <a:chExt cx="0" cy="0"/>
        </a:xfrm>
      </p:grpSpPr>
      <p:pic>
        <p:nvPicPr>
          <p:cNvPr id="212" name="Google Shape;212;p112"/>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13" name="Google Shape;213;p11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4" name="Google Shape;214;p11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 Picture v3">
  <p:cSld name="Section Title + Picture v3">
    <p:spTree>
      <p:nvGrpSpPr>
        <p:cNvPr id="1" name="Shape 215"/>
        <p:cNvGrpSpPr/>
        <p:nvPr/>
      </p:nvGrpSpPr>
      <p:grpSpPr>
        <a:xfrm>
          <a:off x="0" y="0"/>
          <a:ext cx="0" cy="0"/>
          <a:chOff x="0" y="0"/>
          <a:chExt cx="0" cy="0"/>
        </a:xfrm>
      </p:grpSpPr>
      <p:pic>
        <p:nvPicPr>
          <p:cNvPr id="216" name="Google Shape;216;p113"/>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17" name="Google Shape;217;p113"/>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 name="Google Shape;218;p11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19"/>
        <p:cNvGrpSpPr/>
        <p:nvPr/>
      </p:nvGrpSpPr>
      <p:grpSpPr>
        <a:xfrm>
          <a:off x="0" y="0"/>
          <a:ext cx="0" cy="0"/>
          <a:chOff x="0" y="0"/>
          <a:chExt cx="0" cy="0"/>
        </a:xfrm>
      </p:grpSpPr>
      <p:pic>
        <p:nvPicPr>
          <p:cNvPr id="220" name="Google Shape;220;p114"/>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21" name="Google Shape;221;p114"/>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222" name="Google Shape;222;p114"/>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11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8"/>
        <p:cNvGrpSpPr/>
        <p:nvPr/>
      </p:nvGrpSpPr>
      <p:grpSpPr>
        <a:xfrm>
          <a:off x="0" y="0"/>
          <a:ext cx="0" cy="0"/>
          <a:chOff x="0" y="0"/>
          <a:chExt cx="0" cy="0"/>
        </a:xfrm>
      </p:grpSpPr>
      <p:pic>
        <p:nvPicPr>
          <p:cNvPr id="229" name="Google Shape;229;p78"/>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30" name="Google Shape;230;p78"/>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1" name="Google Shape;231;p78"/>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232" name="Google Shape;232;p7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233"/>
        <p:cNvGrpSpPr/>
        <p:nvPr/>
      </p:nvGrpSpPr>
      <p:grpSpPr>
        <a:xfrm>
          <a:off x="0" y="0"/>
          <a:ext cx="0" cy="0"/>
          <a:chOff x="0" y="0"/>
          <a:chExt cx="0" cy="0"/>
        </a:xfrm>
      </p:grpSpPr>
      <p:pic>
        <p:nvPicPr>
          <p:cNvPr id="234" name="Google Shape;234;p79"/>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35" name="Google Shape;235;p79"/>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6" name="Google Shape;236;p7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7"/>
        <p:cNvGrpSpPr/>
        <p:nvPr/>
      </p:nvGrpSpPr>
      <p:grpSpPr>
        <a:xfrm>
          <a:off x="0" y="0"/>
          <a:ext cx="0" cy="0"/>
          <a:chOff x="0" y="0"/>
          <a:chExt cx="0" cy="0"/>
        </a:xfrm>
      </p:grpSpPr>
      <p:sp>
        <p:nvSpPr>
          <p:cNvPr id="238" name="Google Shape;238;p1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39" name="Google Shape;239;p1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40" name="Google Shape;24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1"/>
        <p:cNvGrpSpPr/>
        <p:nvPr/>
      </p:nvGrpSpPr>
      <p:grpSpPr>
        <a:xfrm>
          <a:off x="0" y="0"/>
          <a:ext cx="0" cy="0"/>
          <a:chOff x="0" y="0"/>
          <a:chExt cx="0" cy="0"/>
        </a:xfrm>
      </p:grpSpPr>
      <p:sp>
        <p:nvSpPr>
          <p:cNvPr id="242" name="Google Shape;242;p1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3" name="Google Shape;243;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4"/>
        <p:cNvGrpSpPr/>
        <p:nvPr/>
      </p:nvGrpSpPr>
      <p:grpSpPr>
        <a:xfrm>
          <a:off x="0" y="0"/>
          <a:ext cx="0" cy="0"/>
          <a:chOff x="0" y="0"/>
          <a:chExt cx="0" cy="0"/>
        </a:xfrm>
      </p:grpSpPr>
      <p:sp>
        <p:nvSpPr>
          <p:cNvPr id="245" name="Google Shape;245;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6" name="Google Shape;246;p1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7" name="Google Shape;247;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8"/>
        <p:cNvGrpSpPr/>
        <p:nvPr/>
      </p:nvGrpSpPr>
      <p:grpSpPr>
        <a:xfrm>
          <a:off x="0" y="0"/>
          <a:ext cx="0" cy="0"/>
          <a:chOff x="0" y="0"/>
          <a:chExt cx="0" cy="0"/>
        </a:xfrm>
      </p:grpSpPr>
      <p:sp>
        <p:nvSpPr>
          <p:cNvPr id="249" name="Google Shape;249;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0" name="Google Shape;250;p1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1" name="Google Shape;251;p1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2" name="Google Shape;252;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3"/>
        <p:cNvGrpSpPr/>
        <p:nvPr/>
      </p:nvGrpSpPr>
      <p:grpSpPr>
        <a:xfrm>
          <a:off x="0" y="0"/>
          <a:ext cx="0" cy="0"/>
          <a:chOff x="0" y="0"/>
          <a:chExt cx="0" cy="0"/>
        </a:xfrm>
      </p:grpSpPr>
      <p:sp>
        <p:nvSpPr>
          <p:cNvPr id="254" name="Google Shape;254;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5" name="Google Shape;255;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4"/>
        <p:cNvGrpSpPr/>
        <p:nvPr/>
      </p:nvGrpSpPr>
      <p:grpSpPr>
        <a:xfrm>
          <a:off x="0" y="0"/>
          <a:ext cx="0" cy="0"/>
          <a:chOff x="0" y="0"/>
          <a:chExt cx="0" cy="0"/>
        </a:xfrm>
      </p:grpSpPr>
      <p:pic>
        <p:nvPicPr>
          <p:cNvPr id="35" name="Google Shape;35;p84"/>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36" name="Google Shape;36;p8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8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38" name="Google Shape;38;p8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6"/>
        <p:cNvGrpSpPr/>
        <p:nvPr/>
      </p:nvGrpSpPr>
      <p:grpSpPr>
        <a:xfrm>
          <a:off x="0" y="0"/>
          <a:ext cx="0" cy="0"/>
          <a:chOff x="0" y="0"/>
          <a:chExt cx="0" cy="0"/>
        </a:xfrm>
      </p:grpSpPr>
      <p:sp>
        <p:nvSpPr>
          <p:cNvPr id="257" name="Google Shape;257;p1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8" name="Google Shape;258;p1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9" name="Google Shape;259;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0"/>
        <p:cNvGrpSpPr/>
        <p:nvPr/>
      </p:nvGrpSpPr>
      <p:grpSpPr>
        <a:xfrm>
          <a:off x="0" y="0"/>
          <a:ext cx="0" cy="0"/>
          <a:chOff x="0" y="0"/>
          <a:chExt cx="0" cy="0"/>
        </a:xfrm>
      </p:grpSpPr>
      <p:sp>
        <p:nvSpPr>
          <p:cNvPr id="261" name="Google Shape;261;p1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62" name="Google Shape;262;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3"/>
        <p:cNvGrpSpPr/>
        <p:nvPr/>
      </p:nvGrpSpPr>
      <p:grpSpPr>
        <a:xfrm>
          <a:off x="0" y="0"/>
          <a:ext cx="0" cy="0"/>
          <a:chOff x="0" y="0"/>
          <a:chExt cx="0" cy="0"/>
        </a:xfrm>
      </p:grpSpPr>
      <p:sp>
        <p:nvSpPr>
          <p:cNvPr id="264" name="Google Shape;264;p1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1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66" name="Google Shape;266;p1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67" name="Google Shape;267;p1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68" name="Google Shape;268;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69"/>
        <p:cNvGrpSpPr/>
        <p:nvPr/>
      </p:nvGrpSpPr>
      <p:grpSpPr>
        <a:xfrm>
          <a:off x="0" y="0"/>
          <a:ext cx="0" cy="0"/>
          <a:chOff x="0" y="0"/>
          <a:chExt cx="0" cy="0"/>
        </a:xfrm>
      </p:grpSpPr>
      <p:sp>
        <p:nvSpPr>
          <p:cNvPr id="270" name="Google Shape;270;p1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71" name="Google Shape;271;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2"/>
        <p:cNvGrpSpPr/>
        <p:nvPr/>
      </p:nvGrpSpPr>
      <p:grpSpPr>
        <a:xfrm>
          <a:off x="0" y="0"/>
          <a:ext cx="0" cy="0"/>
          <a:chOff x="0" y="0"/>
          <a:chExt cx="0" cy="0"/>
        </a:xfrm>
      </p:grpSpPr>
      <p:sp>
        <p:nvSpPr>
          <p:cNvPr id="273" name="Google Shape;273;p124"/>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74" name="Google Shape;274;p1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275" name="Google Shape;275;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6"/>
        <p:cNvGrpSpPr/>
        <p:nvPr/>
      </p:nvGrpSpPr>
      <p:grpSpPr>
        <a:xfrm>
          <a:off x="0" y="0"/>
          <a:ext cx="0" cy="0"/>
          <a:chOff x="0" y="0"/>
          <a:chExt cx="0" cy="0"/>
        </a:xfrm>
      </p:grpSpPr>
      <p:sp>
        <p:nvSpPr>
          <p:cNvPr id="277" name="Google Shape;27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278"/>
        <p:cNvGrpSpPr/>
        <p:nvPr/>
      </p:nvGrpSpPr>
      <p:grpSpPr>
        <a:xfrm>
          <a:off x="0" y="0"/>
          <a:ext cx="0" cy="0"/>
          <a:chOff x="0" y="0"/>
          <a:chExt cx="0" cy="0"/>
        </a:xfrm>
      </p:grpSpPr>
      <p:pic>
        <p:nvPicPr>
          <p:cNvPr id="279" name="Google Shape;279;p126"/>
          <p:cNvPicPr preferRelativeResize="0"/>
          <p:nvPr/>
        </p:nvPicPr>
        <p:blipFill rotWithShape="1">
          <a:blip r:embed="rId2">
            <a:alphaModFix/>
          </a:blip>
          <a:srcRect/>
          <a:stretch/>
        </p:blipFill>
        <p:spPr>
          <a:xfrm>
            <a:off x="24" y="0"/>
            <a:ext cx="9143950" cy="5143472"/>
          </a:xfrm>
          <a:prstGeom prst="rect">
            <a:avLst/>
          </a:prstGeom>
          <a:noFill/>
          <a:ln>
            <a:noFill/>
          </a:ln>
        </p:spPr>
      </p:pic>
      <p:sp>
        <p:nvSpPr>
          <p:cNvPr id="280" name="Google Shape;280;p126"/>
          <p:cNvSpPr txBox="1">
            <a:spLocks noGrp="1"/>
          </p:cNvSpPr>
          <p:nvPr>
            <p:ph type="title"/>
          </p:nvPr>
        </p:nvSpPr>
        <p:spPr>
          <a:xfrm>
            <a:off x="3410400" y="2256905"/>
            <a:ext cx="5733600" cy="15294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 Picture v3">
  <p:cSld name="Section Title + Picture v3">
    <p:spTree>
      <p:nvGrpSpPr>
        <p:cNvPr id="1" name="Shape 281"/>
        <p:cNvGrpSpPr/>
        <p:nvPr/>
      </p:nvGrpSpPr>
      <p:grpSpPr>
        <a:xfrm>
          <a:off x="0" y="0"/>
          <a:ext cx="0" cy="0"/>
          <a:chOff x="0" y="0"/>
          <a:chExt cx="0" cy="0"/>
        </a:xfrm>
      </p:grpSpPr>
      <p:pic>
        <p:nvPicPr>
          <p:cNvPr id="282" name="Google Shape;282;p127"/>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83" name="Google Shape;283;p127"/>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4" name="Google Shape;284;p12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85"/>
        <p:cNvGrpSpPr/>
        <p:nvPr/>
      </p:nvGrpSpPr>
      <p:grpSpPr>
        <a:xfrm>
          <a:off x="0" y="0"/>
          <a:ext cx="0" cy="0"/>
          <a:chOff x="0" y="0"/>
          <a:chExt cx="0" cy="0"/>
        </a:xfrm>
      </p:grpSpPr>
      <p:pic>
        <p:nvPicPr>
          <p:cNvPr id="286" name="Google Shape;286;p128"/>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87" name="Google Shape;287;p128"/>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288" name="Google Shape;288;p128"/>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9" name="Google Shape;289;p12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4"/>
        <p:cNvGrpSpPr/>
        <p:nvPr/>
      </p:nvGrpSpPr>
      <p:grpSpPr>
        <a:xfrm>
          <a:off x="0" y="0"/>
          <a:ext cx="0" cy="0"/>
          <a:chOff x="0" y="0"/>
          <a:chExt cx="0" cy="0"/>
        </a:xfrm>
      </p:grpSpPr>
      <p:pic>
        <p:nvPicPr>
          <p:cNvPr id="295" name="Google Shape;295;p81"/>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96" name="Google Shape;296;p8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7" name="Google Shape;297;p81"/>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298" name="Google Shape;298;p8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14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1" name="Google Shape;41;p14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2" name="Google Shape;42;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299"/>
        <p:cNvGrpSpPr/>
        <p:nvPr/>
      </p:nvGrpSpPr>
      <p:grpSpPr>
        <a:xfrm>
          <a:off x="0" y="0"/>
          <a:ext cx="0" cy="0"/>
          <a:chOff x="0" y="0"/>
          <a:chExt cx="0" cy="0"/>
        </a:xfrm>
      </p:grpSpPr>
      <p:pic>
        <p:nvPicPr>
          <p:cNvPr id="300" name="Google Shape;300;p82"/>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301" name="Google Shape;301;p8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2" name="Google Shape;302;p8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303"/>
        <p:cNvGrpSpPr/>
        <p:nvPr/>
      </p:nvGrpSpPr>
      <p:grpSpPr>
        <a:xfrm>
          <a:off x="0" y="0"/>
          <a:ext cx="0" cy="0"/>
          <a:chOff x="0" y="0"/>
          <a:chExt cx="0" cy="0"/>
        </a:xfrm>
      </p:grpSpPr>
      <p:pic>
        <p:nvPicPr>
          <p:cNvPr id="304" name="Google Shape;304;p83"/>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305" name="Google Shape;305;p83"/>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306" name="Google Shape;306;p8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7" name="Google Shape;307;p83"/>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8"/>
        <p:cNvGrpSpPr/>
        <p:nvPr/>
      </p:nvGrpSpPr>
      <p:grpSpPr>
        <a:xfrm>
          <a:off x="0" y="0"/>
          <a:ext cx="0" cy="0"/>
          <a:chOff x="0" y="0"/>
          <a:chExt cx="0" cy="0"/>
        </a:xfrm>
      </p:grpSpPr>
      <p:sp>
        <p:nvSpPr>
          <p:cNvPr id="309" name="Google Shape;309;p12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10" name="Google Shape;310;p12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11" name="Google Shape;311;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2"/>
        <p:cNvGrpSpPr/>
        <p:nvPr/>
      </p:nvGrpSpPr>
      <p:grpSpPr>
        <a:xfrm>
          <a:off x="0" y="0"/>
          <a:ext cx="0" cy="0"/>
          <a:chOff x="0" y="0"/>
          <a:chExt cx="0" cy="0"/>
        </a:xfrm>
      </p:grpSpPr>
      <p:sp>
        <p:nvSpPr>
          <p:cNvPr id="313" name="Google Shape;313;p1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14" name="Google Shape;314;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5"/>
        <p:cNvGrpSpPr/>
        <p:nvPr/>
      </p:nvGrpSpPr>
      <p:grpSpPr>
        <a:xfrm>
          <a:off x="0" y="0"/>
          <a:ext cx="0" cy="0"/>
          <a:chOff x="0" y="0"/>
          <a:chExt cx="0" cy="0"/>
        </a:xfrm>
      </p:grpSpPr>
      <p:sp>
        <p:nvSpPr>
          <p:cNvPr id="316" name="Google Shape;316;p1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7" name="Google Shape;317;p1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18" name="Google Shape;318;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9"/>
        <p:cNvGrpSpPr/>
        <p:nvPr/>
      </p:nvGrpSpPr>
      <p:grpSpPr>
        <a:xfrm>
          <a:off x="0" y="0"/>
          <a:ext cx="0" cy="0"/>
          <a:chOff x="0" y="0"/>
          <a:chExt cx="0" cy="0"/>
        </a:xfrm>
      </p:grpSpPr>
      <p:sp>
        <p:nvSpPr>
          <p:cNvPr id="320" name="Google Shape;320;p1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1" name="Google Shape;321;p1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22" name="Google Shape;322;p1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23" name="Google Shape;323;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4"/>
        <p:cNvGrpSpPr/>
        <p:nvPr/>
      </p:nvGrpSpPr>
      <p:grpSpPr>
        <a:xfrm>
          <a:off x="0" y="0"/>
          <a:ext cx="0" cy="0"/>
          <a:chOff x="0" y="0"/>
          <a:chExt cx="0" cy="0"/>
        </a:xfrm>
      </p:grpSpPr>
      <p:sp>
        <p:nvSpPr>
          <p:cNvPr id="325" name="Google Shape;325;p1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6" name="Google Shape;326;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7"/>
        <p:cNvGrpSpPr/>
        <p:nvPr/>
      </p:nvGrpSpPr>
      <p:grpSpPr>
        <a:xfrm>
          <a:off x="0" y="0"/>
          <a:ext cx="0" cy="0"/>
          <a:chOff x="0" y="0"/>
          <a:chExt cx="0" cy="0"/>
        </a:xfrm>
      </p:grpSpPr>
      <p:sp>
        <p:nvSpPr>
          <p:cNvPr id="328" name="Google Shape;328;p1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9" name="Google Shape;329;p1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0" name="Google Shape;330;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1"/>
        <p:cNvGrpSpPr/>
        <p:nvPr/>
      </p:nvGrpSpPr>
      <p:grpSpPr>
        <a:xfrm>
          <a:off x="0" y="0"/>
          <a:ext cx="0" cy="0"/>
          <a:chOff x="0" y="0"/>
          <a:chExt cx="0" cy="0"/>
        </a:xfrm>
      </p:grpSpPr>
      <p:sp>
        <p:nvSpPr>
          <p:cNvPr id="332" name="Google Shape;332;p13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33" name="Google Shape;333;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4"/>
        <p:cNvGrpSpPr/>
        <p:nvPr/>
      </p:nvGrpSpPr>
      <p:grpSpPr>
        <a:xfrm>
          <a:off x="0" y="0"/>
          <a:ext cx="0" cy="0"/>
          <a:chOff x="0" y="0"/>
          <a:chExt cx="0" cy="0"/>
        </a:xfrm>
      </p:grpSpPr>
      <p:sp>
        <p:nvSpPr>
          <p:cNvPr id="335" name="Google Shape;335;p1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3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7" name="Google Shape;337;p13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8" name="Google Shape;338;p13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39" name="Google Shape;339;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14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5" name="Google Shape;45;p1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0"/>
        <p:cNvGrpSpPr/>
        <p:nvPr/>
      </p:nvGrpSpPr>
      <p:grpSpPr>
        <a:xfrm>
          <a:off x="0" y="0"/>
          <a:ext cx="0" cy="0"/>
          <a:chOff x="0" y="0"/>
          <a:chExt cx="0" cy="0"/>
        </a:xfrm>
      </p:grpSpPr>
      <p:sp>
        <p:nvSpPr>
          <p:cNvPr id="341" name="Google Shape;341;p13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42" name="Google Shape;342;p1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3"/>
        <p:cNvGrpSpPr/>
        <p:nvPr/>
      </p:nvGrpSpPr>
      <p:grpSpPr>
        <a:xfrm>
          <a:off x="0" y="0"/>
          <a:ext cx="0" cy="0"/>
          <a:chOff x="0" y="0"/>
          <a:chExt cx="0" cy="0"/>
        </a:xfrm>
      </p:grpSpPr>
      <p:sp>
        <p:nvSpPr>
          <p:cNvPr id="344" name="Google Shape;344;p138"/>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345" name="Google Shape;345;p13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346" name="Google Shape;346;p1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7"/>
        <p:cNvGrpSpPr/>
        <p:nvPr/>
      </p:nvGrpSpPr>
      <p:grpSpPr>
        <a:xfrm>
          <a:off x="0" y="0"/>
          <a:ext cx="0" cy="0"/>
          <a:chOff x="0" y="0"/>
          <a:chExt cx="0" cy="0"/>
        </a:xfrm>
      </p:grpSpPr>
      <p:sp>
        <p:nvSpPr>
          <p:cNvPr id="348" name="Google Shape;348;p1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349"/>
        <p:cNvGrpSpPr/>
        <p:nvPr/>
      </p:nvGrpSpPr>
      <p:grpSpPr>
        <a:xfrm>
          <a:off x="0" y="0"/>
          <a:ext cx="0" cy="0"/>
          <a:chOff x="0" y="0"/>
          <a:chExt cx="0" cy="0"/>
        </a:xfrm>
      </p:grpSpPr>
      <p:pic>
        <p:nvPicPr>
          <p:cNvPr id="350" name="Google Shape;350;p140"/>
          <p:cNvPicPr preferRelativeResize="0"/>
          <p:nvPr/>
        </p:nvPicPr>
        <p:blipFill rotWithShape="1">
          <a:blip r:embed="rId2">
            <a:alphaModFix/>
          </a:blip>
          <a:srcRect/>
          <a:stretch/>
        </p:blipFill>
        <p:spPr>
          <a:xfrm>
            <a:off x="24" y="0"/>
            <a:ext cx="9143950" cy="5143472"/>
          </a:xfrm>
          <a:prstGeom prst="rect">
            <a:avLst/>
          </a:prstGeom>
          <a:noFill/>
          <a:ln>
            <a:noFill/>
          </a:ln>
        </p:spPr>
      </p:pic>
      <p:sp>
        <p:nvSpPr>
          <p:cNvPr id="351" name="Google Shape;351;p140"/>
          <p:cNvSpPr txBox="1">
            <a:spLocks noGrp="1"/>
          </p:cNvSpPr>
          <p:nvPr>
            <p:ph type="title"/>
          </p:nvPr>
        </p:nvSpPr>
        <p:spPr>
          <a:xfrm>
            <a:off x="3410400" y="2256905"/>
            <a:ext cx="5733600" cy="15294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 Picture v3">
  <p:cSld name="Section Title + Picture v3">
    <p:spTree>
      <p:nvGrpSpPr>
        <p:cNvPr id="1" name="Shape 352"/>
        <p:cNvGrpSpPr/>
        <p:nvPr/>
      </p:nvGrpSpPr>
      <p:grpSpPr>
        <a:xfrm>
          <a:off x="0" y="0"/>
          <a:ext cx="0" cy="0"/>
          <a:chOff x="0" y="0"/>
          <a:chExt cx="0" cy="0"/>
        </a:xfrm>
      </p:grpSpPr>
      <p:pic>
        <p:nvPicPr>
          <p:cNvPr id="353" name="Google Shape;353;p141"/>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354" name="Google Shape;354;p14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5" name="Google Shape;355;p14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6"/>
        <p:cNvGrpSpPr/>
        <p:nvPr/>
      </p:nvGrpSpPr>
      <p:grpSpPr>
        <a:xfrm>
          <a:off x="0" y="0"/>
          <a:ext cx="0" cy="0"/>
          <a:chOff x="0" y="0"/>
          <a:chExt cx="0" cy="0"/>
        </a:xfrm>
      </p:grpSpPr>
      <p:sp>
        <p:nvSpPr>
          <p:cNvPr id="47" name="Google Shape;47;p1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 name="Google Shape;48;p1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9" name="Google Shape;49;p1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sp>
        <p:nvSpPr>
          <p:cNvPr id="27" name="Google Shape;27;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8" name="Google Shape;28;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9" name="Google Shape;29;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4" name="Google Shape;94;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5" name="Google Shape;9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60" name="Google Shape;160;p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1" name="Google Shape;161;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6" name="Google Shape;226;p7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7" name="Google Shape;227;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92" name="Google Shape;292;p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93" name="Google Shape;293;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kOwXz4tgPj4"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rQ9_eV-cjIE"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hyperlink" Target="http://www.frogstreet.com/wp-content/uploads/2017/11/EXH1987-Frog-Street-Threes-Correlation-to-Louisiana-Birth-to-5-EL-D-Standards-for-Three-Year-Olds.pdf"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
          <p:cNvSpPr txBox="1">
            <a:spLocks noGrp="1"/>
          </p:cNvSpPr>
          <p:nvPr>
            <p:ph type="title"/>
          </p:nvPr>
        </p:nvSpPr>
        <p:spPr>
          <a:xfrm>
            <a:off x="3410400" y="1555650"/>
            <a:ext cx="5733600" cy="2032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t/>
            </a:r>
            <a:br>
              <a:rPr lang="en-US" b="1"/>
            </a:br>
            <a:r>
              <a:rPr lang="en-US" b="1"/>
              <a:t>Connecting the Pieces: </a:t>
            </a:r>
            <a:br>
              <a:rPr lang="en-US" b="1"/>
            </a:br>
            <a:r>
              <a:rPr lang="en-US" b="1"/>
              <a:t>Using Standards with Preschoolers</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589f9cae44_0_4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Assessment</a:t>
            </a:r>
            <a:endParaRPr b="1"/>
          </a:p>
        </p:txBody>
      </p:sp>
      <p:graphicFrame>
        <p:nvGraphicFramePr>
          <p:cNvPr id="431" name="Google Shape;431;g589f9cae44_0_46"/>
          <p:cNvGraphicFramePr/>
          <p:nvPr/>
        </p:nvGraphicFramePr>
        <p:xfrm>
          <a:off x="447070" y="1299793"/>
          <a:ext cx="3000000" cy="3000000"/>
        </p:xfrm>
        <a:graphic>
          <a:graphicData uri="http://schemas.openxmlformats.org/drawingml/2006/table">
            <a:tbl>
              <a:tblPr firstRow="1" bandRow="1">
                <a:noFill/>
                <a:tableStyleId>{133F8F4F-32CA-4373-9BDF-B712C28D7FD0}</a:tableStyleId>
              </a:tblPr>
              <a:tblGrid>
                <a:gridCol w="2125175">
                  <a:extLst>
                    <a:ext uri="{9D8B030D-6E8A-4147-A177-3AD203B41FA5}">
                      <a16:colId xmlns:a16="http://schemas.microsoft.com/office/drawing/2014/main" val="20000"/>
                    </a:ext>
                  </a:extLst>
                </a:gridCol>
                <a:gridCol w="3374725">
                  <a:extLst>
                    <a:ext uri="{9D8B030D-6E8A-4147-A177-3AD203B41FA5}">
                      <a16:colId xmlns:a16="http://schemas.microsoft.com/office/drawing/2014/main" val="20001"/>
                    </a:ext>
                  </a:extLst>
                </a:gridCol>
                <a:gridCol w="2749975">
                  <a:extLst>
                    <a:ext uri="{9D8B030D-6E8A-4147-A177-3AD203B41FA5}">
                      <a16:colId xmlns:a16="http://schemas.microsoft.com/office/drawing/2014/main" val="20002"/>
                    </a:ext>
                  </a:extLst>
                </a:gridCol>
              </a:tblGrid>
              <a:tr h="730525">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Key Term</a:t>
                      </a:r>
                      <a:endParaRPr sz="2400" u="none" strike="noStrike" cap="none">
                        <a:latin typeface="Calibri"/>
                        <a:ea typeface="Calibri"/>
                        <a:cs typeface="Calibri"/>
                        <a:sym typeface="Calibri"/>
                      </a:endParaRPr>
                    </a:p>
                  </a:txBody>
                  <a:tcPr marL="91450" marR="91450" marT="45725" marB="45725">
                    <a:solidFill>
                      <a:srgbClr val="8E7CC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Definition</a:t>
                      </a:r>
                      <a:endParaRPr sz="2400" u="none" strike="noStrike" cap="none">
                        <a:latin typeface="Calibri"/>
                        <a:ea typeface="Calibri"/>
                        <a:cs typeface="Calibri"/>
                        <a:sym typeface="Calibri"/>
                      </a:endParaRPr>
                    </a:p>
                  </a:txBody>
                  <a:tcPr marL="91450" marR="91450" marT="45725" marB="45725">
                    <a:solidFill>
                      <a:srgbClr val="8E7CC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Example</a:t>
                      </a:r>
                      <a:endParaRPr sz="2400" u="none" strike="noStrike" cap="none">
                        <a:latin typeface="Calibri"/>
                        <a:ea typeface="Calibri"/>
                        <a:cs typeface="Calibri"/>
                        <a:sym typeface="Calibri"/>
                      </a:endParaRPr>
                    </a:p>
                  </a:txBody>
                  <a:tcPr marL="91450" marR="91450" marT="45725" marB="45725">
                    <a:solidFill>
                      <a:srgbClr val="8E7CC3"/>
                    </a:solidFill>
                  </a:tcPr>
                </a:tc>
                <a:extLst>
                  <a:ext uri="{0D108BD9-81ED-4DB2-BD59-A6C34878D82A}">
                    <a16:rowId xmlns:a16="http://schemas.microsoft.com/office/drawing/2014/main" val="10000"/>
                  </a:ext>
                </a:extLst>
              </a:tr>
              <a:tr h="1813400">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Assessment</a:t>
                      </a:r>
                      <a:endParaRPr sz="1800" u="none" strike="noStrike" cap="none">
                        <a:latin typeface="Calibri"/>
                        <a:ea typeface="Calibri"/>
                        <a:cs typeface="Calibri"/>
                        <a:sym typeface="Calibri"/>
                      </a:endParaRPr>
                    </a:p>
                  </a:txBody>
                  <a:tcPr marL="91450" marR="91450" marT="45725" marB="45725">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0"/>
                            </a:ext>
                          </a:extLst>
                        </a:rPr>
                        <a:t>Methods or tools that educators use to evaluate, measure, and document the academic readiness, learning progress, skill acquisition, or educational needs of students.</a:t>
                      </a:r>
                      <a:endParaRPr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1"/>
                          </a:ext>
                        </a:extLst>
                      </a:endParaRPr>
                    </a:p>
                    <a:p>
                      <a:pPr marL="0" marR="0" lvl="0" indent="0" algn="ctr" rtl="0">
                        <a:lnSpc>
                          <a:spcPct val="100000"/>
                        </a:lnSpc>
                        <a:spcBef>
                          <a:spcPts val="0"/>
                        </a:spcBef>
                        <a:spcAft>
                          <a:spcPts val="0"/>
                        </a:spcAft>
                        <a:buClr>
                          <a:srgbClr val="000000"/>
                        </a:buClr>
                        <a:buSzPts val="1400"/>
                        <a:buFont typeface="Arial"/>
                        <a:buNone/>
                      </a:pPr>
                      <a:endParaRPr sz="1800" u="none" strike="noStrike" cap="none">
                        <a:latin typeface="Calibri"/>
                        <a:ea typeface="Calibri"/>
                        <a:cs typeface="Calibri"/>
                        <a:sym typeface="Calibri"/>
                      </a:endParaRPr>
                    </a:p>
                  </a:txBody>
                  <a:tcPr marL="91450" marR="91450" marT="45725" marB="45725">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2"/>
                            </a:ext>
                          </a:extLst>
                        </a:rPr>
                        <a:t>The child pointed to the picture of the koala bear in the book and stated, “The koala bear eats eucalyptus leaves”.</a:t>
                      </a:r>
                      <a:endParaRPr sz="1800" u="none" strike="noStrike" cap="none">
                        <a:latin typeface="Calibri"/>
                        <a:ea typeface="Calibri"/>
                        <a:cs typeface="Calibri"/>
                        <a:sym typeface="Calibri"/>
                      </a:endParaRPr>
                    </a:p>
                  </a:txBody>
                  <a:tcPr marL="91450" marR="91450" marT="45725" marB="45725">
                    <a:solidFill>
                      <a:srgbClr val="EFEFE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t>Identifying Key Terms </a:t>
            </a:r>
            <a:endParaRPr b="1"/>
          </a:p>
        </p:txBody>
      </p:sp>
      <p:sp>
        <p:nvSpPr>
          <p:cNvPr id="438" name="Google Shape;438;p46"/>
          <p:cNvSpPr txBox="1">
            <a:spLocks noGrp="1"/>
          </p:cNvSpPr>
          <p:nvPr>
            <p:ph type="body" idx="1"/>
          </p:nvPr>
        </p:nvSpPr>
        <p:spPr>
          <a:xfrm>
            <a:off x="62300" y="1140225"/>
            <a:ext cx="8839200" cy="34830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r>
              <a:rPr lang="en-US"/>
              <a:t>                                 </a:t>
            </a:r>
            <a:endParaRPr/>
          </a:p>
        </p:txBody>
      </p:sp>
      <p:graphicFrame>
        <p:nvGraphicFramePr>
          <p:cNvPr id="439" name="Google Shape;439;p46"/>
          <p:cNvGraphicFramePr/>
          <p:nvPr/>
        </p:nvGraphicFramePr>
        <p:xfrm>
          <a:off x="1978866" y="2199417"/>
          <a:ext cx="3000000" cy="3000000"/>
        </p:xfrm>
        <a:graphic>
          <a:graphicData uri="http://schemas.openxmlformats.org/drawingml/2006/table">
            <a:tbl>
              <a:tblPr>
                <a:noFill/>
                <a:tableStyleId>{CF79AFC4-9152-440A-A517-48552E7C850B}</a:tableStyleId>
              </a:tblPr>
              <a:tblGrid>
                <a:gridCol w="2387625">
                  <a:extLst>
                    <a:ext uri="{9D8B030D-6E8A-4147-A177-3AD203B41FA5}">
                      <a16:colId xmlns:a16="http://schemas.microsoft.com/office/drawing/2014/main" val="20000"/>
                    </a:ext>
                  </a:extLst>
                </a:gridCol>
                <a:gridCol w="2798650">
                  <a:extLst>
                    <a:ext uri="{9D8B030D-6E8A-4147-A177-3AD203B41FA5}">
                      <a16:colId xmlns:a16="http://schemas.microsoft.com/office/drawing/2014/main" val="20001"/>
                    </a:ext>
                  </a:extLst>
                </a:gridCol>
              </a:tblGrid>
              <a:tr h="548800">
                <a:tc>
                  <a:txBody>
                    <a:bodyPr/>
                    <a:lstStyle/>
                    <a:p>
                      <a:pPr marL="0" marR="0" lvl="0" indent="0" algn="l" rtl="0">
                        <a:lnSpc>
                          <a:spcPct val="100000"/>
                        </a:lnSpc>
                        <a:spcBef>
                          <a:spcPts val="0"/>
                        </a:spcBef>
                        <a:spcAft>
                          <a:spcPts val="0"/>
                        </a:spcAft>
                        <a:buClr>
                          <a:srgbClr val="000000"/>
                        </a:buClr>
                        <a:buSzPts val="2400"/>
                        <a:buFont typeface="Arial"/>
                        <a:buNone/>
                      </a:pPr>
                      <a:r>
                        <a:rPr lang="en-US" sz="2600" b="1" u="none" strike="noStrike" cap="none">
                          <a:latin typeface="Calibri"/>
                          <a:ea typeface="Calibri"/>
                          <a:cs typeface="Calibri"/>
                          <a:sym typeface="Calibri"/>
                        </a:rPr>
                        <a:t>Color</a:t>
                      </a:r>
                      <a:endParaRPr sz="2600" b="1" u="none" strike="noStrike" cap="none">
                        <a:latin typeface="Calibri"/>
                        <a:ea typeface="Calibri"/>
                        <a:cs typeface="Calibri"/>
                        <a:sym typeface="Calibri"/>
                      </a:endParaRPr>
                    </a:p>
                  </a:txBody>
                  <a:tcPr marL="91450" marR="91450" marT="45725" marB="45725">
                    <a:solidFill>
                      <a:srgbClr val="999999"/>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600" b="1" u="none" strike="noStrike" cap="none">
                          <a:latin typeface="Calibri"/>
                          <a:ea typeface="Calibri"/>
                          <a:cs typeface="Calibri"/>
                          <a:sym typeface="Calibri"/>
                        </a:rPr>
                        <a:t>Term</a:t>
                      </a:r>
                      <a:endParaRPr sz="2600" b="1" u="none" strike="noStrike" cap="none">
                        <a:latin typeface="Calibri"/>
                        <a:ea typeface="Calibri"/>
                        <a:cs typeface="Calibri"/>
                        <a:sym typeface="Calibri"/>
                      </a:endParaRPr>
                    </a:p>
                  </a:txBody>
                  <a:tcPr marL="91450" marR="91450" marT="45725" marB="45725">
                    <a:solidFill>
                      <a:srgbClr val="999999"/>
                    </a:solidFill>
                  </a:tcPr>
                </a:tc>
                <a:extLst>
                  <a:ext uri="{0D108BD9-81ED-4DB2-BD59-A6C34878D82A}">
                    <a16:rowId xmlns:a16="http://schemas.microsoft.com/office/drawing/2014/main" val="10000"/>
                  </a:ext>
                </a:extLst>
              </a:tr>
              <a:tr h="476375">
                <a:tc>
                  <a:txBody>
                    <a:bodyPr/>
                    <a:lstStyle/>
                    <a:p>
                      <a:pPr marL="0" marR="0" lvl="0" indent="0" algn="l" rtl="0">
                        <a:lnSpc>
                          <a:spcPct val="100000"/>
                        </a:lnSpc>
                        <a:spcBef>
                          <a:spcPts val="0"/>
                        </a:spcBef>
                        <a:spcAft>
                          <a:spcPts val="0"/>
                        </a:spcAft>
                        <a:buClr>
                          <a:srgbClr val="000000"/>
                        </a:buClr>
                        <a:buSzPts val="1800"/>
                        <a:buFont typeface="Arial"/>
                        <a:buNone/>
                      </a:pPr>
                      <a:r>
                        <a:rPr lang="en-US" sz="2400" u="none" strike="noStrike" cap="none">
                          <a:latin typeface="Calibri"/>
                          <a:ea typeface="Calibri"/>
                          <a:cs typeface="Calibri"/>
                          <a:sym typeface="Calibri"/>
                        </a:rPr>
                        <a:t>Blue</a:t>
                      </a:r>
                      <a:endParaRPr sz="2400" u="none" strike="noStrike" cap="none">
                        <a:latin typeface="Calibri"/>
                        <a:ea typeface="Calibri"/>
                        <a:cs typeface="Calibri"/>
                        <a:sym typeface="Calibri"/>
                      </a:endParaRPr>
                    </a:p>
                  </a:txBody>
                  <a:tcPr marL="91450" marR="91450" marT="45725" marB="45725">
                    <a:solidFill>
                      <a:srgbClr val="3C78D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400" u="none" strike="noStrike" cap="none">
                          <a:latin typeface="Calibri"/>
                          <a:ea typeface="Calibri"/>
                          <a:cs typeface="Calibri"/>
                          <a:sym typeface="Calibri"/>
                        </a:rPr>
                        <a:t>Standard</a:t>
                      </a:r>
                      <a:endParaRPr sz="2400" u="none" strike="noStrike" cap="none">
                        <a:latin typeface="Calibri"/>
                        <a:ea typeface="Calibri"/>
                        <a:cs typeface="Calibri"/>
                        <a:sym typeface="Calibri"/>
                      </a:endParaRPr>
                    </a:p>
                  </a:txBody>
                  <a:tcPr marL="91450" marR="91450" marT="45725" marB="45725">
                    <a:solidFill>
                      <a:srgbClr val="3C78D8"/>
                    </a:solidFill>
                  </a:tcPr>
                </a:tc>
                <a:extLst>
                  <a:ext uri="{0D108BD9-81ED-4DB2-BD59-A6C34878D82A}">
                    <a16:rowId xmlns:a16="http://schemas.microsoft.com/office/drawing/2014/main" val="10001"/>
                  </a:ext>
                </a:extLst>
              </a:tr>
              <a:tr h="426475">
                <a:tc>
                  <a:txBody>
                    <a:bodyPr/>
                    <a:lstStyle/>
                    <a:p>
                      <a:pPr marL="0" marR="0" lvl="0" indent="0" algn="l" rtl="0">
                        <a:lnSpc>
                          <a:spcPct val="100000"/>
                        </a:lnSpc>
                        <a:spcBef>
                          <a:spcPts val="0"/>
                        </a:spcBef>
                        <a:spcAft>
                          <a:spcPts val="0"/>
                        </a:spcAft>
                        <a:buClr>
                          <a:srgbClr val="000000"/>
                        </a:buClr>
                        <a:buSzPts val="1800"/>
                        <a:buFont typeface="Arial"/>
                        <a:buNone/>
                      </a:pPr>
                      <a:r>
                        <a:rPr lang="en-US" sz="2400" u="none" strike="noStrike" cap="none">
                          <a:latin typeface="Calibri"/>
                          <a:ea typeface="Calibri"/>
                          <a:cs typeface="Calibri"/>
                          <a:sym typeface="Calibri"/>
                        </a:rPr>
                        <a:t>Yellow</a:t>
                      </a:r>
                      <a:endParaRPr sz="2400" u="none" strike="noStrike" cap="none">
                        <a:latin typeface="Calibri"/>
                        <a:ea typeface="Calibri"/>
                        <a:cs typeface="Calibri"/>
                        <a:sym typeface="Calibri"/>
                      </a:endParaRPr>
                    </a:p>
                  </a:txBody>
                  <a:tcPr marL="91450" marR="91450" marT="45725" marB="45725">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400" u="none" strike="noStrike" cap="none">
                          <a:latin typeface="Calibri"/>
                          <a:ea typeface="Calibri"/>
                          <a:cs typeface="Calibri"/>
                          <a:sym typeface="Calibri"/>
                        </a:rPr>
                        <a:t>Learning Experience</a:t>
                      </a:r>
                      <a:endParaRPr sz="2400" u="none" strike="noStrike" cap="none">
                        <a:latin typeface="Calibri"/>
                        <a:ea typeface="Calibri"/>
                        <a:cs typeface="Calibri"/>
                        <a:sym typeface="Calibri"/>
                      </a:endParaRPr>
                    </a:p>
                  </a:txBody>
                  <a:tcPr marL="91450" marR="91450" marT="45725" marB="45725">
                    <a:solidFill>
                      <a:srgbClr val="FFFF00"/>
                    </a:solidFill>
                  </a:tcPr>
                </a:tc>
                <a:extLst>
                  <a:ext uri="{0D108BD9-81ED-4DB2-BD59-A6C34878D82A}">
                    <a16:rowId xmlns:a16="http://schemas.microsoft.com/office/drawing/2014/main" val="10002"/>
                  </a:ext>
                </a:extLst>
              </a:tr>
              <a:tr h="476375">
                <a:tc>
                  <a:txBody>
                    <a:bodyPr/>
                    <a:lstStyle/>
                    <a:p>
                      <a:pPr marL="0" marR="0" lvl="0" indent="0" algn="l" rtl="0">
                        <a:lnSpc>
                          <a:spcPct val="100000"/>
                        </a:lnSpc>
                        <a:spcBef>
                          <a:spcPts val="0"/>
                        </a:spcBef>
                        <a:spcAft>
                          <a:spcPts val="0"/>
                        </a:spcAft>
                        <a:buClr>
                          <a:srgbClr val="000000"/>
                        </a:buClr>
                        <a:buSzPts val="1800"/>
                        <a:buFont typeface="Arial"/>
                        <a:buNone/>
                      </a:pPr>
                      <a:r>
                        <a:rPr lang="en-US" sz="2400" u="none" strike="noStrike" cap="none">
                          <a:latin typeface="Calibri"/>
                          <a:ea typeface="Calibri"/>
                          <a:cs typeface="Calibri"/>
                          <a:sym typeface="Calibri"/>
                        </a:rPr>
                        <a:t>Pink</a:t>
                      </a:r>
                      <a:endParaRPr sz="2400" u="none" strike="noStrike" cap="none">
                        <a:latin typeface="Calibri"/>
                        <a:ea typeface="Calibri"/>
                        <a:cs typeface="Calibri"/>
                        <a:sym typeface="Calibri"/>
                      </a:endParaRPr>
                    </a:p>
                  </a:txBody>
                  <a:tcPr marL="91450" marR="91450" marT="45725" marB="45725">
                    <a:solidFill>
                      <a:srgbClr val="F4CC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400" u="none" strike="noStrike" cap="none">
                          <a:latin typeface="Calibri"/>
                          <a:ea typeface="Calibri"/>
                          <a:cs typeface="Calibri"/>
                          <a:sym typeface="Calibri"/>
                        </a:rPr>
                        <a:t>Learning Outcome </a:t>
                      </a:r>
                      <a:endParaRPr sz="2400" u="none" strike="noStrike" cap="none">
                        <a:latin typeface="Calibri"/>
                        <a:ea typeface="Calibri"/>
                        <a:cs typeface="Calibri"/>
                        <a:sym typeface="Calibri"/>
                      </a:endParaRPr>
                    </a:p>
                  </a:txBody>
                  <a:tcPr marL="91450" marR="91450" marT="45725" marB="45725">
                    <a:solidFill>
                      <a:srgbClr val="F4CCCC"/>
                    </a:solidFill>
                  </a:tcPr>
                </a:tc>
                <a:extLst>
                  <a:ext uri="{0D108BD9-81ED-4DB2-BD59-A6C34878D82A}">
                    <a16:rowId xmlns:a16="http://schemas.microsoft.com/office/drawing/2014/main" val="10003"/>
                  </a:ext>
                </a:extLst>
              </a:tr>
              <a:tr h="476375">
                <a:tc>
                  <a:txBody>
                    <a:bodyPr/>
                    <a:lstStyle/>
                    <a:p>
                      <a:pPr marL="0" marR="0" lvl="0" indent="0" algn="l" rtl="0">
                        <a:lnSpc>
                          <a:spcPct val="100000"/>
                        </a:lnSpc>
                        <a:spcBef>
                          <a:spcPts val="0"/>
                        </a:spcBef>
                        <a:spcAft>
                          <a:spcPts val="0"/>
                        </a:spcAft>
                        <a:buClr>
                          <a:srgbClr val="000000"/>
                        </a:buClr>
                        <a:buSzPts val="1800"/>
                        <a:buFont typeface="Arial"/>
                        <a:buNone/>
                      </a:pPr>
                      <a:r>
                        <a:rPr lang="en-US" sz="2400" u="none" strike="noStrike" cap="none">
                          <a:latin typeface="Calibri"/>
                          <a:ea typeface="Calibri"/>
                          <a:cs typeface="Calibri"/>
                          <a:sym typeface="Calibri"/>
                        </a:rPr>
                        <a:t>Orange</a:t>
                      </a:r>
                      <a:endParaRPr sz="2400" u="none" strike="noStrike" cap="none">
                        <a:latin typeface="Calibri"/>
                        <a:ea typeface="Calibri"/>
                        <a:cs typeface="Calibri"/>
                        <a:sym typeface="Calibri"/>
                      </a:endParaRPr>
                    </a:p>
                  </a:txBody>
                  <a:tcPr marL="91450" marR="91450" marT="45725" marB="45725">
                    <a:solidFill>
                      <a:srgbClr val="FF99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400" u="none" strike="noStrike" cap="none">
                          <a:latin typeface="Calibri"/>
                          <a:ea typeface="Calibri"/>
                          <a:cs typeface="Calibri"/>
                          <a:sym typeface="Calibri"/>
                        </a:rPr>
                        <a:t>Assessment</a:t>
                      </a:r>
                      <a:endParaRPr sz="2400" u="none" strike="noStrike" cap="none">
                        <a:latin typeface="Calibri"/>
                        <a:ea typeface="Calibri"/>
                        <a:cs typeface="Calibri"/>
                        <a:sym typeface="Calibri"/>
                      </a:endParaRPr>
                    </a:p>
                  </a:txBody>
                  <a:tcPr marL="91450" marR="91450" marT="45725" marB="45725">
                    <a:solidFill>
                      <a:srgbClr val="FF9900"/>
                    </a:solidFill>
                  </a:tcPr>
                </a:tc>
                <a:extLst>
                  <a:ext uri="{0D108BD9-81ED-4DB2-BD59-A6C34878D82A}">
                    <a16:rowId xmlns:a16="http://schemas.microsoft.com/office/drawing/2014/main" val="10004"/>
                  </a:ext>
                </a:extLst>
              </a:tr>
            </a:tbl>
          </a:graphicData>
        </a:graphic>
      </p:graphicFrame>
      <p:cxnSp>
        <p:nvCxnSpPr>
          <p:cNvPr id="440" name="Google Shape;440;p46"/>
          <p:cNvCxnSpPr/>
          <p:nvPr/>
        </p:nvCxnSpPr>
        <p:spPr>
          <a:xfrm>
            <a:off x="4353636" y="2263748"/>
            <a:ext cx="27295" cy="2340069"/>
          </a:xfrm>
          <a:prstGeom prst="straightConnector1">
            <a:avLst/>
          </a:prstGeom>
          <a:noFill/>
          <a:ln w="9525" cap="flat" cmpd="sng">
            <a:solidFill>
              <a:schemeClr val="dk2"/>
            </a:solidFill>
            <a:prstDash val="solid"/>
            <a:round/>
            <a:headEnd type="none" w="sm" len="sm"/>
            <a:tailEnd type="none" w="sm" len="sm"/>
          </a:ln>
        </p:spPr>
      </p:cxnSp>
      <p:sp>
        <p:nvSpPr>
          <p:cNvPr id="441" name="Google Shape;441;p46"/>
          <p:cNvSpPr txBox="1"/>
          <p:nvPr/>
        </p:nvSpPr>
        <p:spPr>
          <a:xfrm>
            <a:off x="648272" y="1140225"/>
            <a:ext cx="784746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latin typeface="Calibri"/>
                <a:ea typeface="Calibri"/>
                <a:cs typeface="Calibri"/>
                <a:sym typeface="Calibri"/>
              </a:rPr>
              <a:t>Example: </a:t>
            </a:r>
            <a:r>
              <a:rPr lang="en-US" sz="2400" i="0" u="none" strike="noStrike" cap="none">
                <a:solidFill>
                  <a:srgbClr val="000000"/>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0"/>
                  </a:ext>
                </a:extLst>
              </a:rPr>
              <a:t>Understands numbers, ways of representing numbers, and relationship between numbers and quantities</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0"/>
          <p:cNvSpPr txBox="1">
            <a:spLocks noGrp="1"/>
          </p:cNvSpPr>
          <p:nvPr>
            <p:ph type="title"/>
          </p:nvPr>
        </p:nvSpPr>
        <p:spPr>
          <a:xfrm>
            <a:off x="4830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5"/>
                  </a:ext>
                </a:extLst>
              </a:rPr>
              <a:t>Teaching &amp; Learning Cycle</a:t>
            </a:r>
            <a:endParaRPr b="1"/>
          </a:p>
        </p:txBody>
      </p:sp>
      <p:pic>
        <p:nvPicPr>
          <p:cNvPr id="448" name="Google Shape;448;p40"/>
          <p:cNvPicPr preferRelativeResize="0"/>
          <p:nvPr/>
        </p:nvPicPr>
        <p:blipFill>
          <a:blip r:embed="rId3">
            <a:alphaModFix/>
          </a:blip>
          <a:stretch>
            <a:fillRect/>
          </a:stretch>
        </p:blipFill>
        <p:spPr>
          <a:xfrm>
            <a:off x="1537850" y="1442600"/>
            <a:ext cx="6068300" cy="3023175"/>
          </a:xfrm>
          <a:prstGeom prst="rect">
            <a:avLst/>
          </a:prstGeom>
          <a:noFill/>
          <a:ln>
            <a:noFill/>
          </a:ln>
        </p:spPr>
      </p:pic>
      <p:sp>
        <p:nvSpPr>
          <p:cNvPr id="449" name="Google Shape;449;p40"/>
          <p:cNvSpPr txBox="1"/>
          <p:nvPr/>
        </p:nvSpPr>
        <p:spPr>
          <a:xfrm>
            <a:off x="1671587" y="1198475"/>
            <a:ext cx="2632500" cy="227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3"/>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400" b="1">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0"/>
                  </a:ext>
                </a:extLst>
              </a:rPr>
              <a:t>Taking A Closer Look: </a:t>
            </a:r>
            <a:r>
              <a:rPr lang="en-US" sz="2400" b="1">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0"/>
                  </a:ext>
                </a:extLst>
              </a:rPr>
              <a:t/>
            </a:r>
            <a:br>
              <a:rPr lang="en-US" sz="2400" b="1">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0"/>
                  </a:ext>
                </a:extLst>
              </a:rPr>
            </a:br>
            <a:r>
              <a:rPr lang="en-US" sz="2400" b="1">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0"/>
                  </a:ext>
                </a:extLst>
              </a:rPr>
              <a:t>An Overview of the Louisiana Early Learning &amp; Development Standards (ELDS)</a:t>
            </a:r>
            <a:endParaRPr sz="2400" b="1">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8"/>
          <p:cNvSpPr txBox="1">
            <a:spLocks noGrp="1"/>
          </p:cNvSpPr>
          <p:nvPr>
            <p:ph type="title"/>
          </p:nvPr>
        </p:nvSpPr>
        <p:spPr>
          <a:xfrm>
            <a:off x="0"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2800"/>
              <a:buFont typeface="Arial"/>
              <a:buNone/>
            </a:pPr>
            <a:r>
              <a:rPr lang="en-US" b="1"/>
              <a:t>Overview: </a:t>
            </a: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4"/>
                  </a:ext>
                </a:extLst>
              </a:rPr>
              <a:t>Louisiana Birth to Five </a:t>
            </a:r>
            <a:r>
              <a:rPr lang="en-US" b="1"/>
              <a:t>ELDS</a:t>
            </a:r>
            <a:endParaRPr b="1"/>
          </a:p>
        </p:txBody>
      </p:sp>
      <p:sp>
        <p:nvSpPr>
          <p:cNvPr id="462" name="Google Shape;462;p48"/>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000"/>
              <a:t>There are 5 domains in the ELDs</a:t>
            </a:r>
            <a:endParaRPr sz="2000"/>
          </a:p>
          <a:p>
            <a:pPr marL="457200" lvl="0" indent="-355600" algn="l" rtl="0">
              <a:lnSpc>
                <a:spcPct val="100000"/>
              </a:lnSpc>
              <a:spcBef>
                <a:spcPts val="0"/>
              </a:spcBef>
              <a:spcAft>
                <a:spcPts val="0"/>
              </a:spcAft>
              <a:buSzPts val="2000"/>
              <a:buFont typeface="Calibri"/>
              <a:buAutoNum type="arabicPeriod"/>
            </a:pPr>
            <a:r>
              <a:rPr lang="en-US" sz="2000"/>
              <a:t>Approaches to Learning </a:t>
            </a:r>
            <a:endParaRPr sz="2000"/>
          </a:p>
          <a:p>
            <a:pPr marL="1371600" lvl="0" indent="-342900" algn="l" rtl="0">
              <a:lnSpc>
                <a:spcPct val="100000"/>
              </a:lnSpc>
              <a:spcBef>
                <a:spcPts val="0"/>
              </a:spcBef>
              <a:spcAft>
                <a:spcPts val="0"/>
              </a:spcAft>
              <a:buSzPts val="1800"/>
              <a:buFont typeface="Arial"/>
              <a:buNone/>
            </a:pPr>
            <a:endParaRPr sz="2000"/>
          </a:p>
          <a:p>
            <a:pPr marL="457200" lvl="0" indent="-355600" algn="l" rtl="0">
              <a:lnSpc>
                <a:spcPct val="100000"/>
              </a:lnSpc>
              <a:spcBef>
                <a:spcPts val="0"/>
              </a:spcBef>
              <a:spcAft>
                <a:spcPts val="0"/>
              </a:spcAft>
              <a:buSzPts val="2000"/>
              <a:buFont typeface="Calibri"/>
              <a:buAutoNum type="arabicPeriod"/>
            </a:pPr>
            <a:r>
              <a:rPr lang="en-US" sz="2000"/>
              <a:t>Cognitive Development and General Knowledge </a:t>
            </a:r>
            <a:endParaRPr sz="2000"/>
          </a:p>
          <a:p>
            <a:pPr marL="1371600" lvl="0" indent="-342900" algn="l" rtl="0">
              <a:lnSpc>
                <a:spcPct val="100000"/>
              </a:lnSpc>
              <a:spcBef>
                <a:spcPts val="0"/>
              </a:spcBef>
              <a:spcAft>
                <a:spcPts val="0"/>
              </a:spcAft>
              <a:buSzPts val="1800"/>
              <a:buFont typeface="Arial"/>
              <a:buNone/>
            </a:pPr>
            <a:endParaRPr sz="2000"/>
          </a:p>
          <a:p>
            <a:pPr marL="457200" lvl="0" indent="-355600" algn="l" rtl="0">
              <a:lnSpc>
                <a:spcPct val="100000"/>
              </a:lnSpc>
              <a:spcBef>
                <a:spcPts val="0"/>
              </a:spcBef>
              <a:spcAft>
                <a:spcPts val="0"/>
              </a:spcAft>
              <a:buSzPts val="2000"/>
              <a:buFont typeface="Calibri"/>
              <a:buAutoNum type="arabicPeriod"/>
            </a:pPr>
            <a:r>
              <a:rPr lang="en-US" sz="2000"/>
              <a:t>Language and Literacy Development </a:t>
            </a:r>
            <a:endParaRPr sz="2000"/>
          </a:p>
          <a:p>
            <a:pPr marL="1371600" lvl="0" indent="-342900" algn="l" rtl="0">
              <a:lnSpc>
                <a:spcPct val="100000"/>
              </a:lnSpc>
              <a:spcBef>
                <a:spcPts val="0"/>
              </a:spcBef>
              <a:spcAft>
                <a:spcPts val="0"/>
              </a:spcAft>
              <a:buSzPts val="1800"/>
              <a:buFont typeface="Arial"/>
              <a:buNone/>
            </a:pPr>
            <a:endParaRPr sz="2000"/>
          </a:p>
          <a:p>
            <a:pPr marL="457200" lvl="0" indent="-355600" algn="l" rtl="0">
              <a:lnSpc>
                <a:spcPct val="100000"/>
              </a:lnSpc>
              <a:spcBef>
                <a:spcPts val="0"/>
              </a:spcBef>
              <a:spcAft>
                <a:spcPts val="0"/>
              </a:spcAft>
              <a:buSzPts val="2000"/>
              <a:buFont typeface="Calibri"/>
              <a:buAutoNum type="arabicPeriod"/>
            </a:pPr>
            <a:r>
              <a:rPr lang="en-US" sz="2000"/>
              <a:t>Physical Well-Being and Motor Development</a:t>
            </a:r>
            <a:endParaRPr sz="2000"/>
          </a:p>
          <a:p>
            <a:pPr marL="1371600" lvl="0" indent="-342900" algn="l" rtl="0">
              <a:lnSpc>
                <a:spcPct val="100000"/>
              </a:lnSpc>
              <a:spcBef>
                <a:spcPts val="0"/>
              </a:spcBef>
              <a:spcAft>
                <a:spcPts val="0"/>
              </a:spcAft>
              <a:buSzPts val="1800"/>
              <a:buFont typeface="Arial"/>
              <a:buNone/>
            </a:pPr>
            <a:endParaRPr sz="2000"/>
          </a:p>
          <a:p>
            <a:pPr marL="457200" lvl="0" indent="-355600" algn="l" rtl="0">
              <a:lnSpc>
                <a:spcPct val="100000"/>
              </a:lnSpc>
              <a:spcBef>
                <a:spcPts val="0"/>
              </a:spcBef>
              <a:spcAft>
                <a:spcPts val="0"/>
              </a:spcAft>
              <a:buSzPts val="2000"/>
              <a:buFont typeface="Calibri"/>
              <a:buAutoNum type="arabicPeriod"/>
            </a:pPr>
            <a:r>
              <a:rPr lang="en-US" sz="2000"/>
              <a:t>Social-Emotional Development</a:t>
            </a:r>
            <a:endParaRPr sz="2000"/>
          </a:p>
          <a:p>
            <a:pPr marL="457200" lvl="0" indent="0" algn="l" rtl="0">
              <a:lnSpc>
                <a:spcPct val="90000"/>
              </a:lnSpc>
              <a:spcBef>
                <a:spcPts val="750"/>
              </a:spcBef>
              <a:spcAft>
                <a:spcPts val="0"/>
              </a:spcAft>
              <a:buSzPts val="18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49"/>
          <p:cNvPicPr preferRelativeResize="0"/>
          <p:nvPr/>
        </p:nvPicPr>
        <p:blipFill rotWithShape="1">
          <a:blip r:embed="rId3">
            <a:alphaModFix/>
          </a:blip>
          <a:srcRect/>
          <a:stretch/>
        </p:blipFill>
        <p:spPr>
          <a:xfrm>
            <a:off x="156950" y="87100"/>
            <a:ext cx="8838150" cy="4969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0"/>
          <p:cNvSpPr txBox="1">
            <a:spLocks noGrp="1"/>
          </p:cNvSpPr>
          <p:nvPr>
            <p:ph type="body" idx="1"/>
          </p:nvPr>
        </p:nvSpPr>
        <p:spPr>
          <a:xfrm>
            <a:off x="3987400" y="85950"/>
            <a:ext cx="5156700" cy="4971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750"/>
              </a:spcBef>
              <a:spcAft>
                <a:spcPts val="0"/>
              </a:spcAft>
              <a:buSzPts val="1800"/>
              <a:buNone/>
            </a:pPr>
            <a:r>
              <a:rPr lang="en-US" sz="2000"/>
              <a:t>Includes the following subdomains: </a:t>
            </a:r>
            <a:endParaRPr sz="2000"/>
          </a:p>
          <a:p>
            <a:pPr marL="0" lvl="0" indent="0" algn="ctr" rtl="0">
              <a:lnSpc>
                <a:spcPct val="90000"/>
              </a:lnSpc>
              <a:spcBef>
                <a:spcPts val="750"/>
              </a:spcBef>
              <a:spcAft>
                <a:spcPts val="0"/>
              </a:spcAft>
              <a:buSzPts val="1800"/>
              <a:buNone/>
            </a:pPr>
            <a:r>
              <a:rPr lang="en-US" sz="2000"/>
              <a:t>Initiative &amp; Curiosity</a:t>
            </a:r>
            <a:endParaRPr sz="2000"/>
          </a:p>
          <a:p>
            <a:pPr marL="0" lvl="0" indent="0" algn="ctr" rtl="0">
              <a:lnSpc>
                <a:spcPct val="90000"/>
              </a:lnSpc>
              <a:spcBef>
                <a:spcPts val="750"/>
              </a:spcBef>
              <a:spcAft>
                <a:spcPts val="0"/>
              </a:spcAft>
              <a:buSzPts val="1800"/>
              <a:buNone/>
            </a:pPr>
            <a:r>
              <a:rPr lang="en-US" sz="2000"/>
              <a:t> Attention, Engagement, &amp; Persistence</a:t>
            </a:r>
            <a:endParaRPr sz="2000"/>
          </a:p>
          <a:p>
            <a:pPr marL="0" lvl="0" indent="0" algn="ctr" rtl="0">
              <a:lnSpc>
                <a:spcPct val="90000"/>
              </a:lnSpc>
              <a:spcBef>
                <a:spcPts val="750"/>
              </a:spcBef>
              <a:spcAft>
                <a:spcPts val="0"/>
              </a:spcAft>
              <a:buSzPts val="1800"/>
              <a:buNone/>
            </a:pPr>
            <a:r>
              <a:rPr lang="en-US" sz="2000"/>
              <a:t>Reasoning, Problem-Solving, &amp; Creative Thinking</a:t>
            </a:r>
            <a:endParaRPr sz="2000"/>
          </a:p>
          <a:p>
            <a:pPr marL="133350" lvl="0" indent="0" algn="l" rtl="0">
              <a:lnSpc>
                <a:spcPct val="90000"/>
              </a:lnSpc>
              <a:spcBef>
                <a:spcPts val="750"/>
              </a:spcBef>
              <a:spcAft>
                <a:spcPts val="0"/>
              </a:spcAft>
              <a:buSzPts val="1800"/>
              <a:buNone/>
            </a:pPr>
            <a:endParaRPr/>
          </a:p>
        </p:txBody>
      </p:sp>
      <p:sp>
        <p:nvSpPr>
          <p:cNvPr id="475" name="Google Shape;475;p50"/>
          <p:cNvSpPr txBox="1">
            <a:spLocks noGrp="1"/>
          </p:cNvSpPr>
          <p:nvPr>
            <p:ph type="title"/>
          </p:nvPr>
        </p:nvSpPr>
        <p:spPr>
          <a:xfrm>
            <a:off x="588051" y="1277850"/>
            <a:ext cx="2801100" cy="2587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t/>
            </a:r>
            <a:br>
              <a:rPr lang="en-US"/>
            </a:br>
            <a:r>
              <a:rPr lang="en-US"/>
              <a:t/>
            </a:r>
            <a:br>
              <a:rPr lang="en-US"/>
            </a:br>
            <a:endParaRPr/>
          </a:p>
          <a:p>
            <a:pPr marL="0" lvl="0" indent="0" algn="ctr" rtl="0">
              <a:lnSpc>
                <a:spcPct val="100000"/>
              </a:lnSpc>
              <a:spcBef>
                <a:spcPts val="0"/>
              </a:spcBef>
              <a:spcAft>
                <a:spcPts val="0"/>
              </a:spcAft>
              <a:buSzPts val="2800"/>
              <a:buNone/>
            </a:pPr>
            <a:endParaRPr b="1">
              <a:latin typeface="Calibri"/>
              <a:ea typeface="Calibri"/>
              <a:cs typeface="Calibri"/>
              <a:sym typeface="Calibri"/>
            </a:endParaRPr>
          </a:p>
          <a:p>
            <a:pPr marL="0" lvl="0" indent="0" algn="ctr" rtl="0">
              <a:lnSpc>
                <a:spcPct val="100000"/>
              </a:lnSpc>
              <a:spcBef>
                <a:spcPts val="0"/>
              </a:spcBef>
              <a:spcAft>
                <a:spcPts val="0"/>
              </a:spcAft>
              <a:buSzPts val="2800"/>
              <a:buNone/>
            </a:pPr>
            <a:r>
              <a:rPr lang="en-US" b="1">
                <a:latin typeface="Calibri"/>
                <a:ea typeface="Calibri"/>
                <a:cs typeface="Calibri"/>
                <a:sym typeface="Calibri"/>
              </a:rPr>
              <a:t>Approaches to Learning</a:t>
            </a:r>
            <a:br>
              <a:rPr lang="en-US" b="1">
                <a:latin typeface="Calibri"/>
                <a:ea typeface="Calibri"/>
                <a:cs typeface="Calibri"/>
                <a:sym typeface="Calibri"/>
              </a:rPr>
            </a:br>
            <a:r>
              <a:rPr lang="en-US"/>
              <a:t/>
            </a:r>
            <a:br>
              <a:rPr lang="en-US"/>
            </a:br>
            <a:r>
              <a:rPr lang="en-US"/>
              <a:t/>
            </a:r>
            <a:br>
              <a:rPr lang="en-US"/>
            </a:br>
            <a:r>
              <a:rPr lang="en-US"/>
              <a:t/>
            </a:r>
            <a:br>
              <a:rPr lang="en-US"/>
            </a:br>
            <a:endParaRPr/>
          </a:p>
        </p:txBody>
      </p:sp>
      <p:pic>
        <p:nvPicPr>
          <p:cNvPr id="476" name="Google Shape;476;p50"/>
          <p:cNvPicPr preferRelativeResize="0"/>
          <p:nvPr/>
        </p:nvPicPr>
        <p:blipFill rotWithShape="1">
          <a:blip r:embed="rId3">
            <a:alphaModFix/>
          </a:blip>
          <a:srcRect/>
          <a:stretch/>
        </p:blipFill>
        <p:spPr>
          <a:xfrm>
            <a:off x="5331388" y="2217225"/>
            <a:ext cx="2468725" cy="2144225"/>
          </a:xfrm>
          <a:prstGeom prst="rect">
            <a:avLst/>
          </a:prstGeom>
          <a:noFill/>
          <a:ln w="2857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4"/>
                  </a:ext>
                </a:extLst>
              </a:rPr>
              <a:t>Standards for Approaches to Learning</a:t>
            </a:r>
            <a:endParaRPr b="1"/>
          </a:p>
        </p:txBody>
      </p:sp>
      <p:sp>
        <p:nvSpPr>
          <p:cNvPr id="483" name="Google Shape;483;p51"/>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5"/>
                  </a:ext>
                </a:extLst>
              </a:rPr>
              <a:t>Use your Louisiana Birth to Five Early Learning Development Standards to answer the questions below:</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6"/>
                </a:ext>
              </a:extLst>
            </a:endParaRPr>
          </a:p>
          <a:p>
            <a:pPr marL="457200" lvl="0" indent="-355600" algn="l" rtl="0">
              <a:lnSpc>
                <a:spcPct val="100000"/>
              </a:lnSpc>
              <a:spcBef>
                <a:spcPts val="0"/>
              </a:spcBef>
              <a:spcAft>
                <a:spcPts val="0"/>
              </a:spcAft>
              <a:buSzPts val="2000"/>
              <a:buFont typeface="Calibri"/>
              <a:buAutoNum type="arabicPeriod"/>
            </a:pPr>
            <a:r>
              <a:rPr lang="en-US" sz="2000"/>
              <a:t>The indicator “choose a multi-step task and complete it on their own” is part of which standard? During which age range does this typically occur?</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7"/>
                </a:ext>
              </a:extLst>
            </a:endParaRPr>
          </a:p>
          <a:p>
            <a:pPr marL="457200" lvl="0" indent="-355600" algn="l" rtl="0">
              <a:lnSpc>
                <a:spcPct val="90000"/>
              </a:lnSpc>
              <a:spcBef>
                <a:spcPts val="75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8"/>
                  </a:ext>
                </a:extLst>
              </a:rPr>
              <a:t>The indicator “</a:t>
            </a: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9"/>
                  </a:ext>
                </a:extLst>
              </a:rPr>
              <a:t>use a variety of strategies to solve a problem when the first try is unsuccessful” is part of which standard?  During which age range does this typically occur?</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0"/>
                </a:ext>
              </a:extLst>
            </a:endParaRPr>
          </a:p>
          <a:p>
            <a:pPr marL="457200" lvl="0" indent="-355600" algn="l" rtl="0">
              <a:lnSpc>
                <a:spcPct val="90000"/>
              </a:lnSpc>
              <a:spcBef>
                <a:spcPts val="100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1"/>
                  </a:ext>
                </a:extLst>
              </a:rPr>
              <a:t>What verbs are used within the indicators for preschoolers within this domain (e.g. explore, show, look)?</a:t>
            </a:r>
            <a:endParaRPr sz="2000"/>
          </a:p>
          <a:p>
            <a:pPr marL="457200" lvl="0" indent="-228600" algn="l" rtl="0">
              <a:lnSpc>
                <a:spcPct val="90000"/>
              </a:lnSpc>
              <a:spcBef>
                <a:spcPts val="750"/>
              </a:spcBef>
              <a:spcAft>
                <a:spcPts val="0"/>
              </a:spcAft>
              <a:buSzPts val="1800"/>
              <a:buNone/>
            </a:pPr>
            <a:endParaRPr/>
          </a:p>
          <a:p>
            <a:pPr marL="457200" lvl="0" indent="-228600" algn="l" rtl="0">
              <a:lnSpc>
                <a:spcPct val="90000"/>
              </a:lnSpc>
              <a:spcBef>
                <a:spcPts val="750"/>
              </a:spcBef>
              <a:spcAft>
                <a:spcPts val="0"/>
              </a:spcAft>
              <a:buSzPts val="1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2"/>
          <p:cNvSpPr txBox="1">
            <a:spLocks noGrp="1"/>
          </p:cNvSpPr>
          <p:nvPr>
            <p:ph type="body" idx="1"/>
          </p:nvPr>
        </p:nvSpPr>
        <p:spPr>
          <a:xfrm>
            <a:off x="3958500" y="0"/>
            <a:ext cx="5185500" cy="2632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750"/>
              </a:spcBef>
              <a:spcAft>
                <a:spcPts val="0"/>
              </a:spcAft>
              <a:buSzPts val="1800"/>
              <a:buNone/>
            </a:pPr>
            <a:r>
              <a:rPr lang="en-US" sz="2000"/>
              <a:t>Includes the following subdomains:</a:t>
            </a:r>
            <a:endParaRPr sz="2000"/>
          </a:p>
          <a:p>
            <a:pPr marL="0" marR="0" lvl="0" indent="0" algn="ctr" rtl="0">
              <a:lnSpc>
                <a:spcPct val="90000"/>
              </a:lnSpc>
              <a:spcBef>
                <a:spcPts val="750"/>
              </a:spcBef>
              <a:spcAft>
                <a:spcPts val="0"/>
              </a:spcAft>
              <a:buNone/>
            </a:pPr>
            <a:r>
              <a:rPr lang="en-US" sz="2000"/>
              <a:t>Creative Thinking and Expression </a:t>
            </a:r>
            <a:endParaRPr sz="2000"/>
          </a:p>
          <a:p>
            <a:pPr marL="0" marR="0" lvl="0" indent="0" algn="ctr" rtl="0">
              <a:lnSpc>
                <a:spcPct val="90000"/>
              </a:lnSpc>
              <a:spcBef>
                <a:spcPts val="750"/>
              </a:spcBef>
              <a:spcAft>
                <a:spcPts val="0"/>
              </a:spcAft>
              <a:buNone/>
            </a:pPr>
            <a:r>
              <a:rPr lang="en-US" sz="2000"/>
              <a:t>Mathematics       </a:t>
            </a:r>
            <a:endParaRPr sz="2000"/>
          </a:p>
          <a:p>
            <a:pPr marL="0" marR="0" lvl="0" indent="0" algn="ctr" rtl="0">
              <a:lnSpc>
                <a:spcPct val="90000"/>
              </a:lnSpc>
              <a:spcBef>
                <a:spcPts val="750"/>
              </a:spcBef>
              <a:spcAft>
                <a:spcPts val="0"/>
              </a:spcAft>
              <a:buNone/>
            </a:pPr>
            <a:r>
              <a:rPr lang="en-US" sz="2000"/>
              <a:t>Science</a:t>
            </a:r>
            <a:endParaRPr sz="2000"/>
          </a:p>
          <a:p>
            <a:pPr marL="0" marR="0" lvl="0" indent="0" algn="ctr" rtl="0">
              <a:lnSpc>
                <a:spcPct val="90000"/>
              </a:lnSpc>
              <a:spcBef>
                <a:spcPts val="750"/>
              </a:spcBef>
              <a:spcAft>
                <a:spcPts val="0"/>
              </a:spcAft>
              <a:buNone/>
            </a:pPr>
            <a:r>
              <a:rPr lang="en-US" sz="2000"/>
              <a:t>Social Studies</a:t>
            </a:r>
            <a:endParaRPr sz="2000"/>
          </a:p>
        </p:txBody>
      </p:sp>
      <p:sp>
        <p:nvSpPr>
          <p:cNvPr id="490" name="Google Shape;490;p52"/>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b="1">
                <a:latin typeface="Calibri"/>
                <a:ea typeface="Calibri"/>
                <a:cs typeface="Calibri"/>
                <a:sym typeface="Calibri"/>
              </a:rPr>
              <a:t>Cognitive Development and General Knowledge</a:t>
            </a:r>
            <a:endParaRPr b="1">
              <a:latin typeface="Calibri"/>
              <a:ea typeface="Calibri"/>
              <a:cs typeface="Calibri"/>
              <a:sym typeface="Calibri"/>
            </a:endParaRPr>
          </a:p>
        </p:txBody>
      </p:sp>
      <p:pic>
        <p:nvPicPr>
          <p:cNvPr id="491" name="Google Shape;491;p52"/>
          <p:cNvPicPr preferRelativeResize="0"/>
          <p:nvPr/>
        </p:nvPicPr>
        <p:blipFill rotWithShape="1">
          <a:blip r:embed="rId3">
            <a:alphaModFix/>
          </a:blip>
          <a:srcRect l="20763" r="17181" b="15539"/>
          <a:stretch/>
        </p:blipFill>
        <p:spPr>
          <a:xfrm>
            <a:off x="5073050" y="2346700"/>
            <a:ext cx="2956401" cy="2050426"/>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1"/>
                  </a:ext>
                </a:extLst>
              </a:rPr>
              <a:t>Standards </a:t>
            </a: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2"/>
                  </a:ext>
                </a:extLst>
              </a:rPr>
              <a:t>for Cognitive Development &amp; Expression</a:t>
            </a:r>
            <a:r>
              <a:rPr lang="en-US" b="1"/>
              <a:t> </a:t>
            </a:r>
            <a:endParaRPr b="1"/>
          </a:p>
        </p:txBody>
      </p:sp>
      <p:sp>
        <p:nvSpPr>
          <p:cNvPr id="498" name="Google Shape;498;p53"/>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3"/>
                  </a:ext>
                </a:extLst>
              </a:rPr>
              <a:t>Use your Louisiana Birth to Five Early Learning Development Standards to answer the questions below:</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4"/>
                </a:ext>
              </a:extLst>
            </a:endParaRPr>
          </a:p>
          <a:p>
            <a:pPr marL="457200" lvl="0" indent="-355600" algn="l" rtl="0">
              <a:lnSpc>
                <a:spcPct val="90000"/>
              </a:lnSpc>
              <a:spcBef>
                <a:spcPts val="75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5"/>
                  </a:ext>
                </a:extLst>
              </a:rPr>
              <a:t>Which standard includes an appreciation of various languages of children in the classroom?</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6"/>
                </a:ext>
              </a:extLst>
            </a:endParaRPr>
          </a:p>
          <a:p>
            <a:pPr marL="457200" lvl="0" indent="-355600" algn="l" rtl="0">
              <a:lnSpc>
                <a:spcPct val="90000"/>
              </a:lnSpc>
              <a:spcBef>
                <a:spcPts val="75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7"/>
                  </a:ext>
                </a:extLst>
              </a:rPr>
              <a:t>Which standard includes an understanding of basic patterns”?</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8"/>
                </a:ext>
              </a:extLst>
            </a:endParaRPr>
          </a:p>
          <a:p>
            <a:pPr marL="457200" lvl="0" indent="-355600" algn="l" rtl="0">
              <a:lnSpc>
                <a:spcPct val="90000"/>
              </a:lnSpc>
              <a:spcBef>
                <a:spcPts val="100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9"/>
                  </a:ext>
                </a:extLst>
              </a:rPr>
              <a:t>The indicator “explore and use simple tools and machines (e.g., hammers, levers, pulleys, ramps)” is part of which standard?  </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0"/>
                </a:ext>
              </a:extLst>
            </a:endParaRPr>
          </a:p>
          <a:p>
            <a:pPr marL="457200" lvl="0" indent="-355600" algn="l" rtl="0">
              <a:lnSpc>
                <a:spcPct val="90000"/>
              </a:lnSpc>
              <a:spcBef>
                <a:spcPts val="75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1"/>
                  </a:ext>
                </a:extLst>
              </a:rPr>
              <a:t>The indicator “use a simple map to find specific locations within a familiar environment” is part of which standard?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8"/>
          <p:cNvSpPr txBox="1">
            <a:spLocks noGrp="1"/>
          </p:cNvSpPr>
          <p:nvPr>
            <p:ph type="title"/>
          </p:nvPr>
        </p:nvSpPr>
        <p:spPr>
          <a:xfrm>
            <a:off x="1654125" y="627875"/>
            <a:ext cx="3537900" cy="3030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434343"/>
              </a:buClr>
              <a:buSzPts val="2800"/>
              <a:buFont typeface="Calibri"/>
              <a:buNone/>
            </a:pPr>
            <a:r>
              <a:rPr lang="en-US" sz="4800" b="1"/>
              <a:t>Icebreaker</a:t>
            </a:r>
            <a:endParaRPr sz="4800" b="1"/>
          </a:p>
        </p:txBody>
      </p:sp>
      <p:pic>
        <p:nvPicPr>
          <p:cNvPr id="368" name="Google Shape;368;p8"/>
          <p:cNvPicPr preferRelativeResize="0"/>
          <p:nvPr/>
        </p:nvPicPr>
        <p:blipFill rotWithShape="1">
          <a:blip r:embed="rId3">
            <a:alphaModFix/>
          </a:blip>
          <a:srcRect l="13829" t="15423" r="18068"/>
          <a:stretch/>
        </p:blipFill>
        <p:spPr>
          <a:xfrm rot="5400000">
            <a:off x="5066258" y="1067465"/>
            <a:ext cx="3452881" cy="2982984"/>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49803"/>
              </a:srgbClr>
            </a:outerShdw>
          </a:effectLst>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4"/>
          <p:cNvSpPr txBox="1">
            <a:spLocks noGrp="1"/>
          </p:cNvSpPr>
          <p:nvPr>
            <p:ph type="body" idx="1"/>
          </p:nvPr>
        </p:nvSpPr>
        <p:spPr>
          <a:xfrm>
            <a:off x="3958600" y="53250"/>
            <a:ext cx="5096700" cy="2282700"/>
          </a:xfrm>
          <a:prstGeom prst="rect">
            <a:avLst/>
          </a:prstGeom>
          <a:noFill/>
          <a:ln>
            <a:noFill/>
          </a:ln>
        </p:spPr>
        <p:txBody>
          <a:bodyPr spcFirstLastPara="1" wrap="square" lIns="91425" tIns="91425" rIns="91425" bIns="91425" anchor="t" anchorCtr="0">
            <a:noAutofit/>
          </a:bodyPr>
          <a:lstStyle/>
          <a:p>
            <a:pPr marL="114300" lvl="0" indent="0" algn="ctr" rtl="0">
              <a:lnSpc>
                <a:spcPct val="90000"/>
              </a:lnSpc>
              <a:spcBef>
                <a:spcPts val="750"/>
              </a:spcBef>
              <a:spcAft>
                <a:spcPts val="0"/>
              </a:spcAft>
              <a:buSzPts val="1800"/>
              <a:buNone/>
            </a:pPr>
            <a:r>
              <a:rPr lang="en-US" sz="2000"/>
              <a:t>Includes the following subdomains:</a:t>
            </a:r>
            <a:endParaRPr sz="2000"/>
          </a:p>
          <a:p>
            <a:pPr marL="0" lvl="0" indent="0" algn="ctr" rtl="0">
              <a:lnSpc>
                <a:spcPct val="90000"/>
              </a:lnSpc>
              <a:spcBef>
                <a:spcPts val="750"/>
              </a:spcBef>
              <a:spcAft>
                <a:spcPts val="0"/>
              </a:spcAft>
              <a:buNone/>
            </a:pPr>
            <a:r>
              <a:rPr lang="en-US" sz="2000"/>
              <a:t>Speaking &amp; Listening</a:t>
            </a:r>
            <a:endParaRPr sz="2000"/>
          </a:p>
          <a:p>
            <a:pPr marL="0" lvl="0" indent="0" algn="ctr" rtl="0">
              <a:lnSpc>
                <a:spcPct val="90000"/>
              </a:lnSpc>
              <a:spcBef>
                <a:spcPts val="0"/>
              </a:spcBef>
              <a:spcAft>
                <a:spcPts val="0"/>
              </a:spcAft>
              <a:buNone/>
            </a:pPr>
            <a:r>
              <a:rPr lang="en-US" sz="2000"/>
              <a:t>Language</a:t>
            </a:r>
            <a:endParaRPr sz="2000"/>
          </a:p>
          <a:p>
            <a:pPr marL="0" lvl="0" indent="0" algn="ctr" rtl="0">
              <a:lnSpc>
                <a:spcPct val="90000"/>
              </a:lnSpc>
              <a:spcBef>
                <a:spcPts val="0"/>
              </a:spcBef>
              <a:spcAft>
                <a:spcPts val="0"/>
              </a:spcAft>
              <a:buNone/>
            </a:pPr>
            <a:r>
              <a:rPr lang="en-US" sz="2000"/>
              <a:t>Reading, Literature &amp; Information in Print</a:t>
            </a:r>
            <a:endParaRPr sz="2000"/>
          </a:p>
          <a:p>
            <a:pPr marL="0" lvl="0" indent="0" algn="ctr" rtl="0">
              <a:lnSpc>
                <a:spcPct val="90000"/>
              </a:lnSpc>
              <a:spcBef>
                <a:spcPts val="0"/>
              </a:spcBef>
              <a:spcAft>
                <a:spcPts val="0"/>
              </a:spcAft>
              <a:buNone/>
            </a:pPr>
            <a:r>
              <a:rPr lang="en-US" sz="2000"/>
              <a:t>Reading Foundational Skills</a:t>
            </a:r>
            <a:endParaRPr sz="2000"/>
          </a:p>
          <a:p>
            <a:pPr marL="0" lvl="0" indent="0" algn="ctr" rtl="0">
              <a:lnSpc>
                <a:spcPct val="90000"/>
              </a:lnSpc>
              <a:spcBef>
                <a:spcPts val="0"/>
              </a:spcBef>
              <a:spcAft>
                <a:spcPts val="0"/>
              </a:spcAft>
              <a:buNone/>
            </a:pPr>
            <a:r>
              <a:rPr lang="en-US" sz="2000"/>
              <a:t>Writing</a:t>
            </a:r>
            <a:endParaRPr sz="2000"/>
          </a:p>
          <a:p>
            <a:pPr marL="114300" lvl="0" indent="0" algn="l" rtl="0">
              <a:lnSpc>
                <a:spcPct val="90000"/>
              </a:lnSpc>
              <a:spcBef>
                <a:spcPts val="750"/>
              </a:spcBef>
              <a:spcAft>
                <a:spcPts val="0"/>
              </a:spcAft>
              <a:buSzPts val="1800"/>
              <a:buNone/>
            </a:pPr>
            <a:endParaRPr/>
          </a:p>
          <a:p>
            <a:pPr marL="114300" lvl="0" indent="0" algn="l" rtl="0">
              <a:lnSpc>
                <a:spcPct val="90000"/>
              </a:lnSpc>
              <a:spcBef>
                <a:spcPts val="750"/>
              </a:spcBef>
              <a:spcAft>
                <a:spcPts val="0"/>
              </a:spcAft>
              <a:buSzPts val="1800"/>
              <a:buNone/>
            </a:pPr>
            <a:endParaRPr/>
          </a:p>
        </p:txBody>
      </p:sp>
      <p:sp>
        <p:nvSpPr>
          <p:cNvPr id="505" name="Google Shape;505;p5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b="1">
                <a:latin typeface="Calibri"/>
                <a:ea typeface="Calibri"/>
                <a:cs typeface="Calibri"/>
                <a:sym typeface="Calibri"/>
              </a:rPr>
              <a:t>Language and Literacy Development</a:t>
            </a:r>
            <a:endParaRPr b="1">
              <a:latin typeface="Calibri"/>
              <a:ea typeface="Calibri"/>
              <a:cs typeface="Calibri"/>
              <a:sym typeface="Calibri"/>
            </a:endParaRPr>
          </a:p>
        </p:txBody>
      </p:sp>
      <p:pic>
        <p:nvPicPr>
          <p:cNvPr id="506" name="Google Shape;506;p54"/>
          <p:cNvPicPr preferRelativeResize="0"/>
          <p:nvPr/>
        </p:nvPicPr>
        <p:blipFill rotWithShape="1">
          <a:blip r:embed="rId3">
            <a:alphaModFix/>
          </a:blip>
          <a:srcRect t="11209" r="2396"/>
          <a:stretch/>
        </p:blipFill>
        <p:spPr>
          <a:xfrm>
            <a:off x="5407175" y="2218000"/>
            <a:ext cx="2199544" cy="2667899"/>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6"/>
                  </a:ext>
                </a:extLst>
              </a:rPr>
              <a:t>Standards for Language &amp; Literacy Development</a:t>
            </a:r>
            <a:endParaRPr b="1"/>
          </a:p>
        </p:txBody>
      </p:sp>
      <p:sp>
        <p:nvSpPr>
          <p:cNvPr id="513" name="Google Shape;513;p55"/>
          <p:cNvSpPr txBox="1">
            <a:spLocks noGrp="1"/>
          </p:cNvSpPr>
          <p:nvPr>
            <p:ph type="body" idx="1"/>
          </p:nvPr>
        </p:nvSpPr>
        <p:spPr>
          <a:xfrm>
            <a:off x="4" y="1047600"/>
            <a:ext cx="8639029" cy="3495600"/>
          </a:xfrm>
          <a:prstGeom prst="rect">
            <a:avLst/>
          </a:prstGeom>
          <a:noFill/>
          <a:ln>
            <a:noFill/>
          </a:ln>
        </p:spPr>
        <p:txBody>
          <a:bodyPr spcFirstLastPara="1" wrap="square" lIns="91425" tIns="91425" rIns="0" bIns="91425" anchor="t" anchorCtr="0">
            <a:noAutofit/>
          </a:bodyPr>
          <a:lstStyle/>
          <a:p>
            <a:pPr marL="114300" lvl="0" indent="0" algn="l" rtl="0">
              <a:lnSpc>
                <a:spcPct val="100000"/>
              </a:lnSpc>
              <a:spcBef>
                <a:spcPts val="750"/>
              </a:spcBef>
              <a:spcAft>
                <a:spcPts val="0"/>
              </a:spcAft>
              <a:buSzPts val="1800"/>
              <a:buNone/>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7"/>
                  </a:ext>
                </a:extLst>
              </a:rPr>
              <a:t>Use your Louisiana Birth to Five Early Learning Development Standards to answer the questions? </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8"/>
                </a:ext>
              </a:extLst>
            </a:endParaRPr>
          </a:p>
          <a:p>
            <a:pPr marL="457200" lvl="0" indent="-355600" algn="l" rtl="0">
              <a:lnSpc>
                <a:spcPct val="100000"/>
              </a:lnSpc>
              <a:spcBef>
                <a:spcPts val="75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9"/>
                  </a:ext>
                </a:extLst>
              </a:rPr>
              <a:t>The indicator “use pictures and illustrations of a text to tell a story” is a part of which standard? </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0"/>
                </a:ext>
              </a:extLst>
            </a:endParaRPr>
          </a:p>
          <a:p>
            <a:pPr marL="457200" lvl="0" indent="-355600" algn="l" rtl="0">
              <a:lnSpc>
                <a:spcPct val="100000"/>
              </a:lnSpc>
              <a:spcBef>
                <a:spcPts val="100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1"/>
                  </a:ext>
                </a:extLst>
              </a:rPr>
              <a:t>English Language Learners rely on </a:t>
            </a: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2"/>
                  </a:ext>
                </a:extLst>
              </a:rPr>
              <a:t>nonverbal</a:t>
            </a: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3"/>
                  </a:ext>
                </a:extLst>
              </a:rPr>
              <a:t> communication during which stage of progression in learning a second language?</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4"/>
                </a:ext>
              </a:extLst>
            </a:endParaRPr>
          </a:p>
          <a:p>
            <a:pPr marL="457200" lvl="0" indent="-355600" algn="l" rtl="0">
              <a:lnSpc>
                <a:spcPct val="100000"/>
              </a:lnSpc>
              <a:spcBef>
                <a:spcPts val="100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5"/>
                  </a:ext>
                </a:extLst>
              </a:rPr>
              <a:t>What is the expected number of letters that children should know when they are between 36 and 48 years old?  </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6"/>
          <p:cNvSpPr txBox="1">
            <a:spLocks noGrp="1"/>
          </p:cNvSpPr>
          <p:nvPr>
            <p:ph type="body" idx="1"/>
          </p:nvPr>
        </p:nvSpPr>
        <p:spPr>
          <a:xfrm>
            <a:off x="3958500" y="0"/>
            <a:ext cx="5185500" cy="1679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750"/>
              </a:spcBef>
              <a:spcAft>
                <a:spcPts val="0"/>
              </a:spcAft>
              <a:buSzPts val="1800"/>
              <a:buNone/>
            </a:pPr>
            <a:r>
              <a:rPr lang="en-US" sz="2000"/>
              <a:t>Includes the following subdomains::</a:t>
            </a:r>
            <a:endParaRPr sz="2000"/>
          </a:p>
          <a:p>
            <a:pPr marL="0" lvl="0" indent="0" algn="ctr" rtl="0">
              <a:lnSpc>
                <a:spcPct val="90000"/>
              </a:lnSpc>
              <a:spcBef>
                <a:spcPts val="750"/>
              </a:spcBef>
              <a:spcAft>
                <a:spcPts val="0"/>
              </a:spcAft>
              <a:buSzPts val="1800"/>
              <a:buNone/>
            </a:pPr>
            <a:r>
              <a:rPr lang="en-US" sz="2000"/>
              <a:t>Motor Skills &amp; Physical Fitness</a:t>
            </a:r>
            <a:endParaRPr sz="2000"/>
          </a:p>
          <a:p>
            <a:pPr marL="0" lvl="0" indent="0" algn="ctr" rtl="0">
              <a:lnSpc>
                <a:spcPct val="90000"/>
              </a:lnSpc>
              <a:spcBef>
                <a:spcPts val="750"/>
              </a:spcBef>
              <a:spcAft>
                <a:spcPts val="0"/>
              </a:spcAft>
              <a:buSzPts val="1800"/>
              <a:buNone/>
            </a:pPr>
            <a:r>
              <a:rPr lang="en-US" sz="2000"/>
              <a:t>Health &amp; Hygiene</a:t>
            </a:r>
            <a:endParaRPr sz="2000"/>
          </a:p>
          <a:p>
            <a:pPr marL="0" lvl="0" indent="0" algn="ctr" rtl="0">
              <a:lnSpc>
                <a:spcPct val="90000"/>
              </a:lnSpc>
              <a:spcBef>
                <a:spcPts val="750"/>
              </a:spcBef>
              <a:spcAft>
                <a:spcPts val="0"/>
              </a:spcAft>
              <a:buSzPts val="1800"/>
              <a:buNone/>
            </a:pPr>
            <a:r>
              <a:rPr lang="en-US" sz="2000"/>
              <a:t>Safety </a:t>
            </a:r>
            <a:endParaRPr sz="2000"/>
          </a:p>
        </p:txBody>
      </p:sp>
      <p:sp>
        <p:nvSpPr>
          <p:cNvPr id="520" name="Google Shape;520;p5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b="1">
                <a:latin typeface="Calibri"/>
                <a:ea typeface="Calibri"/>
                <a:cs typeface="Calibri"/>
                <a:sym typeface="Calibri"/>
              </a:rPr>
              <a:t>Physical Well-Being and </a:t>
            </a:r>
            <a:endParaRPr b="1">
              <a:latin typeface="Calibri"/>
              <a:ea typeface="Calibri"/>
              <a:cs typeface="Calibri"/>
              <a:sym typeface="Calibri"/>
            </a:endParaRPr>
          </a:p>
          <a:p>
            <a:pPr marL="0" lvl="0" indent="0" algn="ctr" rtl="0">
              <a:lnSpc>
                <a:spcPct val="100000"/>
              </a:lnSpc>
              <a:spcBef>
                <a:spcPts val="0"/>
              </a:spcBef>
              <a:spcAft>
                <a:spcPts val="0"/>
              </a:spcAft>
              <a:buSzPts val="2800"/>
              <a:buNone/>
            </a:pPr>
            <a:r>
              <a:rPr lang="en-US" b="1">
                <a:latin typeface="Calibri"/>
                <a:ea typeface="Calibri"/>
                <a:cs typeface="Calibri"/>
                <a:sym typeface="Calibri"/>
              </a:rPr>
              <a:t>Motor Development</a:t>
            </a:r>
            <a:endParaRPr b="1">
              <a:latin typeface="Calibri"/>
              <a:ea typeface="Calibri"/>
              <a:cs typeface="Calibri"/>
              <a:sym typeface="Calibri"/>
            </a:endParaRPr>
          </a:p>
        </p:txBody>
      </p:sp>
      <p:pic>
        <p:nvPicPr>
          <p:cNvPr id="521" name="Google Shape;521;p56"/>
          <p:cNvPicPr preferRelativeResize="0"/>
          <p:nvPr/>
        </p:nvPicPr>
        <p:blipFill rotWithShape="1">
          <a:blip r:embed="rId3">
            <a:alphaModFix/>
          </a:blip>
          <a:srcRect l="1" t="28391" r="3276" b="41625"/>
          <a:stretch/>
        </p:blipFill>
        <p:spPr>
          <a:xfrm>
            <a:off x="4197952" y="1900790"/>
            <a:ext cx="3329550" cy="1835824"/>
          </a:xfrm>
          <a:prstGeom prst="rect">
            <a:avLst/>
          </a:prstGeom>
          <a:noFill/>
          <a:ln w="28575" cap="flat" cmpd="sng">
            <a:solidFill>
              <a:srgbClr val="000000"/>
            </a:solidFill>
            <a:prstDash val="solid"/>
            <a:round/>
            <a:headEnd type="none" w="sm" len="sm"/>
            <a:tailEnd type="none" w="sm" len="sm"/>
          </a:ln>
        </p:spPr>
      </p:pic>
      <p:pic>
        <p:nvPicPr>
          <p:cNvPr id="522" name="Google Shape;522;p56"/>
          <p:cNvPicPr preferRelativeResize="0"/>
          <p:nvPr/>
        </p:nvPicPr>
        <p:blipFill rotWithShape="1">
          <a:blip r:embed="rId4">
            <a:alphaModFix/>
          </a:blip>
          <a:srcRect t="13414" r="45027" b="50764"/>
          <a:stretch/>
        </p:blipFill>
        <p:spPr>
          <a:xfrm>
            <a:off x="6554323" y="2807677"/>
            <a:ext cx="2340599" cy="2033549"/>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8"/>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t>Standards for Physical Well Being &amp; Motor Development</a:t>
            </a:r>
            <a:endParaRPr b="1"/>
          </a:p>
        </p:txBody>
      </p:sp>
      <p:sp>
        <p:nvSpPr>
          <p:cNvPr id="529" name="Google Shape;529;p58"/>
          <p:cNvSpPr txBox="1"/>
          <p:nvPr/>
        </p:nvSpPr>
        <p:spPr>
          <a:xfrm>
            <a:off x="257825" y="1047600"/>
            <a:ext cx="8740200" cy="3508800"/>
          </a:xfrm>
          <a:prstGeom prst="rect">
            <a:avLst/>
          </a:prstGeom>
          <a:noFill/>
          <a:ln>
            <a:noFill/>
          </a:ln>
        </p:spPr>
        <p:txBody>
          <a:bodyPr spcFirstLastPara="1" wrap="square" lIns="91425" tIns="45700" rIns="91425" bIns="45700" anchor="t" anchorCtr="0">
            <a:spAutoFit/>
          </a:bodyPr>
          <a:lstStyle/>
          <a:p>
            <a:pPr marL="114300" lvl="0" indent="0" algn="l" rtl="0">
              <a:lnSpc>
                <a:spcPct val="90000"/>
              </a:lnSpc>
              <a:spcBef>
                <a:spcPts val="750"/>
              </a:spcBef>
              <a:spcAft>
                <a:spcPts val="0"/>
              </a:spcAft>
              <a:buNone/>
            </a:pPr>
            <a:r>
              <a:rPr lang="en-US" sz="2000">
                <a:solidFill>
                  <a:schemeClr val="dk1"/>
                </a:solidFill>
                <a:latin typeface="Calibri"/>
                <a:ea typeface="Calibri"/>
                <a:cs typeface="Calibri"/>
                <a:sym typeface="Calibri"/>
              </a:rPr>
              <a:t>Use your Louisiana Birth to Five Early Learning Development Standards to answer the questions below:</a:t>
            </a:r>
            <a:endParaRPr sz="2000">
              <a:solidFill>
                <a:schemeClr val="dk1"/>
              </a:solidFill>
              <a:latin typeface="Calibri"/>
              <a:ea typeface="Calibri"/>
              <a:cs typeface="Calibri"/>
              <a:sym typeface="Calibri"/>
            </a:endParaRPr>
          </a:p>
          <a:p>
            <a:pPr marL="342900" marR="0" lvl="0" indent="-342900" algn="l" rtl="0">
              <a:lnSpc>
                <a:spcPct val="100000"/>
              </a:lnSpc>
              <a:spcBef>
                <a:spcPts val="1000"/>
              </a:spcBef>
              <a:spcAft>
                <a:spcPts val="0"/>
              </a:spcAft>
              <a:buClr>
                <a:srgbClr val="000000"/>
              </a:buClr>
              <a:buSzPts val="2000"/>
              <a:buFont typeface="Calibri"/>
              <a:buAutoNum type="arabicPeriod"/>
            </a:pPr>
            <a:r>
              <a:rPr lang="en-US" sz="2000" i="0" u="none" strike="noStrike" cap="none">
                <a:solidFill>
                  <a:srgbClr val="000000"/>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9"/>
                  </a:ext>
                </a:extLst>
              </a:rPr>
              <a:t>Which standard includes children enhancing their stamina?</a:t>
            </a:r>
            <a:endParaRPr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0"/>
                </a:ext>
              </a:extLst>
            </a:endParaRPr>
          </a:p>
          <a:p>
            <a:pPr marL="342900" marR="0" lvl="0" indent="-215900" algn="l" rtl="0">
              <a:lnSpc>
                <a:spcPct val="100000"/>
              </a:lnSpc>
              <a:spcBef>
                <a:spcPts val="0"/>
              </a:spcBef>
              <a:spcAft>
                <a:spcPts val="0"/>
              </a:spcAft>
              <a:buClr>
                <a:srgbClr val="000000"/>
              </a:buClr>
              <a:buSzPts val="2000"/>
              <a:buFont typeface="Arial"/>
              <a:buNone/>
            </a:pPr>
            <a:endParaRPr sz="2000" i="0" u="none" strike="noStrike" cap="none">
              <a:solidFill>
                <a:srgbClr val="000000"/>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1"/>
                </a:ext>
              </a:extLst>
            </a:endParaRPr>
          </a:p>
          <a:p>
            <a:pPr marL="342900" marR="0" lvl="0" indent="-342900" algn="l" rtl="0">
              <a:lnSpc>
                <a:spcPct val="100000"/>
              </a:lnSpc>
              <a:spcBef>
                <a:spcPts val="0"/>
              </a:spcBef>
              <a:spcAft>
                <a:spcPts val="0"/>
              </a:spcAft>
              <a:buClr>
                <a:srgbClr val="000000"/>
              </a:buClr>
              <a:buSzPts val="2000"/>
              <a:buFont typeface="Calibri"/>
              <a:buAutoNum type="arabicPeriod"/>
            </a:pPr>
            <a:r>
              <a:rPr lang="en-US"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2"/>
                  </a:ext>
                </a:extLst>
              </a:rPr>
              <a:t>The indicator </a:t>
            </a:r>
            <a:r>
              <a:rPr lang="en-US" sz="2000" i="0" u="none" strike="noStrike" cap="none">
                <a:solidFill>
                  <a:srgbClr val="000000"/>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3"/>
                  </a:ext>
                </a:extLst>
              </a:rPr>
              <a:t>“carry out most personal care routines with minimal adult guidance and assistance”</a:t>
            </a:r>
            <a:r>
              <a:rPr lang="en-US"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4"/>
                  </a:ext>
                </a:extLst>
              </a:rPr>
              <a:t> is part of which standard?</a:t>
            </a:r>
            <a:r>
              <a:rPr lang="en-US" sz="2000" i="0" u="none" strike="noStrike" cap="none">
                <a:solidFill>
                  <a:srgbClr val="000000"/>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5"/>
                  </a:ext>
                </a:extLst>
              </a:rPr>
              <a:t>  During which age range should this occur?  </a:t>
            </a:r>
            <a:endParaRPr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6"/>
                </a:ext>
              </a:extLst>
            </a:endParaRPr>
          </a:p>
          <a:p>
            <a:pPr marL="0" marR="0" lvl="0" indent="0" algn="ctr" rtl="0">
              <a:lnSpc>
                <a:spcPct val="100000"/>
              </a:lnSpc>
              <a:spcBef>
                <a:spcPts val="0"/>
              </a:spcBef>
              <a:spcAft>
                <a:spcPts val="0"/>
              </a:spcAft>
              <a:buNone/>
            </a:pPr>
            <a:endParaRPr sz="2000" i="0" u="none" strike="noStrike" cap="none">
              <a:solidFill>
                <a:srgbClr val="000000"/>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7"/>
                </a:ext>
              </a:extLst>
            </a:endParaRPr>
          </a:p>
          <a:p>
            <a:pPr marL="342900" marR="0" lvl="1" indent="-342900" algn="l" rtl="0">
              <a:lnSpc>
                <a:spcPct val="100000"/>
              </a:lnSpc>
              <a:spcBef>
                <a:spcPts val="0"/>
              </a:spcBef>
              <a:spcAft>
                <a:spcPts val="0"/>
              </a:spcAft>
              <a:buClr>
                <a:srgbClr val="000000"/>
              </a:buClr>
              <a:buSzPts val="2000"/>
              <a:buFont typeface="Calibri"/>
              <a:buAutoNum type="arabicPeriod" startAt="3"/>
            </a:pPr>
            <a:r>
              <a:rPr lang="en-US" sz="2000" i="0" u="none" strike="noStrike" cap="none">
                <a:solidFill>
                  <a:srgbClr val="000000"/>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8"/>
                  </a:ext>
                </a:extLst>
              </a:rPr>
              <a:t>During which age range should children be able to identify and alert others of potentially hazardous objects, substances, behaviors, and/or situations? </a:t>
            </a:r>
            <a:endParaRPr sz="2000">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9"/>
          <p:cNvSpPr txBox="1">
            <a:spLocks noGrp="1"/>
          </p:cNvSpPr>
          <p:nvPr>
            <p:ph type="body" idx="1"/>
          </p:nvPr>
        </p:nvSpPr>
        <p:spPr>
          <a:xfrm>
            <a:off x="3994275" y="67850"/>
            <a:ext cx="5093400" cy="17235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750"/>
              </a:spcBef>
              <a:spcAft>
                <a:spcPts val="0"/>
              </a:spcAft>
              <a:buClr>
                <a:schemeClr val="dk1"/>
              </a:buClr>
              <a:buSzPts val="1800"/>
              <a:buFont typeface="Arial"/>
              <a:buNone/>
            </a:pPr>
            <a:r>
              <a:rPr lang="en-US" sz="2000"/>
              <a:t>Includes the following subdomains:</a:t>
            </a:r>
            <a:endParaRPr sz="2000"/>
          </a:p>
          <a:p>
            <a:pPr marL="228600" marR="0" lvl="0" indent="0" algn="ctr" rtl="0">
              <a:lnSpc>
                <a:spcPct val="90000"/>
              </a:lnSpc>
              <a:spcBef>
                <a:spcPts val="750"/>
              </a:spcBef>
              <a:spcAft>
                <a:spcPts val="0"/>
              </a:spcAft>
              <a:buClr>
                <a:schemeClr val="dk1"/>
              </a:buClr>
              <a:buSzPts val="1800"/>
              <a:buFont typeface="Arial"/>
              <a:buNone/>
            </a:pPr>
            <a:r>
              <a:rPr lang="en-US" sz="2000"/>
              <a:t>Social Relationships</a:t>
            </a:r>
            <a:endParaRPr sz="2000"/>
          </a:p>
          <a:p>
            <a:pPr marL="228600" marR="0" lvl="0" indent="0" algn="ctr" rtl="0">
              <a:lnSpc>
                <a:spcPct val="90000"/>
              </a:lnSpc>
              <a:spcBef>
                <a:spcPts val="750"/>
              </a:spcBef>
              <a:spcAft>
                <a:spcPts val="0"/>
              </a:spcAft>
              <a:buClr>
                <a:schemeClr val="dk1"/>
              </a:buClr>
              <a:buSzPts val="1800"/>
              <a:buFont typeface="Arial"/>
              <a:buNone/>
            </a:pPr>
            <a:r>
              <a:rPr lang="en-US" sz="2000"/>
              <a:t>Self-Concept &amp; Efficacy</a:t>
            </a:r>
            <a:endParaRPr sz="2000"/>
          </a:p>
          <a:p>
            <a:pPr marL="228600" marR="0" lvl="0" indent="0" algn="ctr" rtl="0">
              <a:lnSpc>
                <a:spcPct val="90000"/>
              </a:lnSpc>
              <a:spcBef>
                <a:spcPts val="750"/>
              </a:spcBef>
              <a:spcAft>
                <a:spcPts val="0"/>
              </a:spcAft>
              <a:buClr>
                <a:schemeClr val="dk1"/>
              </a:buClr>
              <a:buSzPts val="1800"/>
              <a:buFont typeface="Arial"/>
              <a:buNone/>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4"/>
                  </a:ext>
                </a:extLst>
              </a:rPr>
              <a:t>Self-Regulation</a:t>
            </a:r>
            <a:endParaRPr sz="2000"/>
          </a:p>
          <a:p>
            <a:pPr marL="457200" marR="0" lvl="0" indent="-228600" algn="l" rtl="0">
              <a:lnSpc>
                <a:spcPct val="90000"/>
              </a:lnSpc>
              <a:spcBef>
                <a:spcPts val="750"/>
              </a:spcBef>
              <a:spcAft>
                <a:spcPts val="0"/>
              </a:spcAft>
              <a:buClr>
                <a:schemeClr val="dk1"/>
              </a:buClr>
              <a:buSzPts val="1800"/>
              <a:buFont typeface="Arial"/>
              <a:buNone/>
            </a:pPr>
            <a:endParaRPr/>
          </a:p>
          <a:p>
            <a:pPr marL="457200" marR="0" lvl="0" indent="-228600" algn="l" rtl="0">
              <a:lnSpc>
                <a:spcPct val="90000"/>
              </a:lnSpc>
              <a:spcBef>
                <a:spcPts val="750"/>
              </a:spcBef>
              <a:spcAft>
                <a:spcPts val="0"/>
              </a:spcAft>
              <a:buClr>
                <a:schemeClr val="dk1"/>
              </a:buClr>
              <a:buSzPts val="1800"/>
              <a:buFont typeface="Arial"/>
              <a:buNone/>
            </a:pPr>
            <a:endParaRPr/>
          </a:p>
          <a:p>
            <a:pPr marL="457200" marR="0" lvl="0" indent="-228600" algn="l" rtl="0">
              <a:lnSpc>
                <a:spcPct val="90000"/>
              </a:lnSpc>
              <a:spcBef>
                <a:spcPts val="750"/>
              </a:spcBef>
              <a:spcAft>
                <a:spcPts val="0"/>
              </a:spcAft>
              <a:buClr>
                <a:schemeClr val="dk1"/>
              </a:buClr>
              <a:buSzPts val="1800"/>
              <a:buFont typeface="Arial"/>
              <a:buNone/>
            </a:pPr>
            <a:endParaRPr/>
          </a:p>
        </p:txBody>
      </p:sp>
      <p:sp>
        <p:nvSpPr>
          <p:cNvPr id="536" name="Google Shape;536;p59"/>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b="1"/>
              <a:t>Social-Emotional Development</a:t>
            </a:r>
            <a:endParaRPr b="1"/>
          </a:p>
        </p:txBody>
      </p:sp>
      <p:pic>
        <p:nvPicPr>
          <p:cNvPr id="537" name="Google Shape;537;p59"/>
          <p:cNvPicPr preferRelativeResize="0"/>
          <p:nvPr/>
        </p:nvPicPr>
        <p:blipFill rotWithShape="1">
          <a:blip r:embed="rId3">
            <a:alphaModFix/>
          </a:blip>
          <a:srcRect l="18843" t="26598" b="29775"/>
          <a:stretch/>
        </p:blipFill>
        <p:spPr>
          <a:xfrm>
            <a:off x="4850969" y="2204826"/>
            <a:ext cx="3380003" cy="2422605"/>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6"/>
                  </a:ext>
                </a:extLst>
              </a:rPr>
              <a:t>Standards for Social Emotional Development</a:t>
            </a:r>
            <a:endParaRPr b="1"/>
          </a:p>
        </p:txBody>
      </p:sp>
      <p:sp>
        <p:nvSpPr>
          <p:cNvPr id="543" name="Google Shape;543;p61"/>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SzPts val="1800"/>
              <a:buNone/>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7"/>
                  </a:ext>
                </a:extLst>
              </a:rPr>
              <a:t>Use your Louisiana Birth to Five Early Learning Development Standards to answer the questions below:</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8"/>
                </a:ext>
              </a:extLst>
            </a:endParaRPr>
          </a:p>
          <a:p>
            <a:pPr marL="457200" lvl="0" indent="-355600" algn="l" rtl="0">
              <a:lnSpc>
                <a:spcPct val="90000"/>
              </a:lnSpc>
              <a:spcBef>
                <a:spcPts val="750"/>
              </a:spcBef>
              <a:spcAft>
                <a:spcPts val="0"/>
              </a:spcAft>
              <a:buSzPts val="20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9"/>
                  </a:ext>
                </a:extLst>
              </a:rPr>
              <a:t>The indicator “express empathy and sympathy for others” is included in which standard? </a:t>
            </a:r>
            <a:endParaRPr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0"/>
                </a:ext>
              </a:extLst>
            </a:endParaRPr>
          </a:p>
          <a:p>
            <a:pPr marL="571500" lvl="0" indent="-342900" algn="l" rtl="0">
              <a:lnSpc>
                <a:spcPct val="90000"/>
              </a:lnSpc>
              <a:spcBef>
                <a:spcPts val="750"/>
              </a:spcBef>
              <a:spcAft>
                <a:spcPts val="0"/>
              </a:spcAft>
              <a:buSzPts val="1800"/>
              <a:buFont typeface="Arial"/>
              <a:buNone/>
            </a:pPr>
            <a:endParaRPr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1"/>
                </a:ext>
              </a:extLst>
            </a:endParaRPr>
          </a:p>
          <a:p>
            <a:pPr marL="457200" lvl="0" indent="-355600" algn="l" rtl="0">
              <a:lnSpc>
                <a:spcPct val="90000"/>
              </a:lnSpc>
              <a:spcBef>
                <a:spcPts val="750"/>
              </a:spcBef>
              <a:spcAft>
                <a:spcPts val="0"/>
              </a:spcAft>
              <a:buSzPts val="2000"/>
              <a:buFont typeface="Calibri"/>
              <a:buAutoNum type="arabicPeriod"/>
            </a:pPr>
            <a:r>
              <a:rPr lang="en-US"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2"/>
                  </a:ext>
                </a:extLst>
              </a:rPr>
              <a:t>During which age range should a child be able to resolve conflict with peers by following suggestions from an adult?</a:t>
            </a:r>
            <a:endParaRPr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3"/>
                </a:ext>
              </a:extLst>
            </a:endParaRPr>
          </a:p>
          <a:p>
            <a:pPr marL="571500" lvl="0" indent="-342900" algn="l" rtl="0">
              <a:lnSpc>
                <a:spcPct val="90000"/>
              </a:lnSpc>
              <a:spcBef>
                <a:spcPts val="750"/>
              </a:spcBef>
              <a:spcAft>
                <a:spcPts val="0"/>
              </a:spcAft>
              <a:buSzPts val="1800"/>
              <a:buFont typeface="Arial"/>
              <a:buNone/>
            </a:pPr>
            <a:endParaRPr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4"/>
                </a:ext>
              </a:extLst>
            </a:endParaRPr>
          </a:p>
          <a:p>
            <a:pPr marL="457200" lvl="0" indent="-342900" algn="l" rtl="0">
              <a:lnSpc>
                <a:spcPct val="90000"/>
              </a:lnSpc>
              <a:spcBef>
                <a:spcPts val="750"/>
              </a:spcBef>
              <a:spcAft>
                <a:spcPts val="0"/>
              </a:spcAft>
              <a:buSzPts val="1800"/>
              <a:buFont typeface="Calibri"/>
              <a:buAutoNum type="arabicPeriod"/>
            </a:pP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5"/>
                  </a:ext>
                </a:extLst>
              </a:rPr>
              <a:t>During which age range</a:t>
            </a:r>
            <a:r>
              <a:rPr lang="en-US"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6"/>
                  </a:ext>
                </a:extLst>
              </a:rPr>
              <a:t> </a:t>
            </a:r>
            <a:r>
              <a:rPr lang="en-US" sz="20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7"/>
                  </a:ext>
                </a:extLst>
              </a:rPr>
              <a:t>should</a:t>
            </a:r>
            <a:r>
              <a:rPr lang="en-US" sz="2000">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8"/>
                  </a:ext>
                </a:extLst>
              </a:rPr>
              <a:t> a child be able to demonstrate control of their impulsive behaviors</a:t>
            </a:r>
            <a:r>
              <a:rPr lang="en-US" sz="2000"/>
              <a:t> but sometimes require adult support and guidance?</a:t>
            </a:r>
            <a:endParaRPr/>
          </a:p>
          <a:p>
            <a:pPr marL="114300" lvl="0" indent="0" algn="l" rtl="0">
              <a:lnSpc>
                <a:spcPct val="90000"/>
              </a:lnSpc>
              <a:spcBef>
                <a:spcPts val="750"/>
              </a:spcBef>
              <a:spcAft>
                <a:spcPts val="0"/>
              </a:spcAft>
              <a:buSzPts val="1800"/>
              <a:buNone/>
            </a:pPr>
            <a:endParaRPr/>
          </a:p>
          <a:p>
            <a:pPr marL="114300" lvl="0" indent="0" algn="l" rtl="0">
              <a:lnSpc>
                <a:spcPct val="90000"/>
              </a:lnSpc>
              <a:spcBef>
                <a:spcPts val="750"/>
              </a:spcBef>
              <a:spcAft>
                <a:spcPts val="0"/>
              </a:spcAft>
              <a:buSzPts val="18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5"/>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t>Connecting the Pieces: </a:t>
            </a:r>
            <a:br>
              <a:rPr lang="en-US"/>
            </a:br>
            <a:r>
              <a:rPr lang="en-US"/>
              <a:t>Planning with the  ELDS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2"/>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endParaRPr/>
          </a:p>
          <a:p>
            <a:pPr marL="0" marR="0" lvl="0" indent="0" algn="ctr" rtl="0">
              <a:lnSpc>
                <a:spcPct val="90000"/>
              </a:lnSpc>
              <a:spcBef>
                <a:spcPts val="0"/>
              </a:spcBef>
              <a:spcAft>
                <a:spcPts val="0"/>
              </a:spcAft>
              <a:buClr>
                <a:srgbClr val="434343"/>
              </a:buClr>
              <a:buSzPts val="2800"/>
              <a:buFont typeface="Calibri"/>
              <a:buNone/>
            </a:pPr>
            <a:r>
              <a:rPr lang="en-US" b="1"/>
              <a:t>Connecting Standards to Play</a:t>
            </a:r>
            <a:endParaRPr b="1"/>
          </a:p>
          <a:p>
            <a:pPr marL="0" marR="0" lvl="0" indent="0" algn="ctr" rtl="0">
              <a:lnSpc>
                <a:spcPct val="90000"/>
              </a:lnSpc>
              <a:spcBef>
                <a:spcPts val="0"/>
              </a:spcBef>
              <a:spcAft>
                <a:spcPts val="0"/>
              </a:spcAft>
              <a:buClr>
                <a:srgbClr val="434343"/>
              </a:buClr>
              <a:buSzPts val="2800"/>
              <a:buFont typeface="Calibri"/>
              <a:buNone/>
            </a:pPr>
            <a:endParaRPr sz="4400" b="1"/>
          </a:p>
        </p:txBody>
      </p:sp>
      <p:pic>
        <p:nvPicPr>
          <p:cNvPr id="556" name="Google Shape;556;p62"/>
          <p:cNvPicPr preferRelativeResize="0"/>
          <p:nvPr/>
        </p:nvPicPr>
        <p:blipFill rotWithShape="1">
          <a:blip r:embed="rId3">
            <a:alphaModFix/>
          </a:blip>
          <a:srcRect l="14570" t="15596" r="20271" b="4765"/>
          <a:stretch/>
        </p:blipFill>
        <p:spPr>
          <a:xfrm>
            <a:off x="585374" y="1395801"/>
            <a:ext cx="3313912" cy="3037750"/>
          </a:xfrm>
          <a:prstGeom prst="rect">
            <a:avLst/>
          </a:prstGeom>
          <a:noFill/>
          <a:ln w="28575" cap="flat" cmpd="sng">
            <a:solidFill>
              <a:srgbClr val="000000"/>
            </a:solidFill>
            <a:prstDash val="solid"/>
            <a:round/>
            <a:headEnd type="none" w="sm" len="sm"/>
            <a:tailEnd type="none" w="sm" len="sm"/>
          </a:ln>
        </p:spPr>
      </p:pic>
      <p:sp>
        <p:nvSpPr>
          <p:cNvPr id="557" name="Google Shape;557;p62"/>
          <p:cNvSpPr txBox="1">
            <a:spLocks noGrp="1"/>
          </p:cNvSpPr>
          <p:nvPr>
            <p:ph type="body" idx="1"/>
          </p:nvPr>
        </p:nvSpPr>
        <p:spPr>
          <a:xfrm>
            <a:off x="4265150" y="1352575"/>
            <a:ext cx="4619100" cy="3124200"/>
          </a:xfrm>
          <a:prstGeom prst="rect">
            <a:avLst/>
          </a:prstGeom>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434343"/>
              </a:buClr>
              <a:buSzPts val="2000"/>
              <a:buChar char="•"/>
            </a:pPr>
            <a:r>
              <a:rPr lang="en-US" sz="2400"/>
              <a:t>Play provides children opportunities to learn and practice new skills. </a:t>
            </a:r>
            <a:endParaRPr sz="2400"/>
          </a:p>
          <a:p>
            <a:pPr marL="457200" lvl="0" indent="-381000" algn="l" rtl="0">
              <a:spcBef>
                <a:spcPts val="1000"/>
              </a:spcBef>
              <a:spcAft>
                <a:spcPts val="0"/>
              </a:spcAft>
              <a:buClr>
                <a:srgbClr val="434343"/>
              </a:buClr>
              <a:buSzPts val="2400"/>
              <a:buChar char="•"/>
            </a:pPr>
            <a:r>
              <a:rPr lang="en-US" sz="2400">
                <a:solidFill>
                  <a:srgbClr val="434343"/>
                </a:solidFill>
              </a:rPr>
              <a:t>Multiple standards across </a:t>
            </a:r>
            <a:br>
              <a:rPr lang="en-US" sz="2400">
                <a:solidFill>
                  <a:srgbClr val="434343"/>
                </a:solidFill>
              </a:rPr>
            </a:br>
            <a:r>
              <a:rPr lang="en-US" sz="2400">
                <a:solidFill>
                  <a:srgbClr val="434343"/>
                </a:solidFill>
              </a:rPr>
              <a:t>domain areas can be addressed </a:t>
            </a:r>
            <a:br>
              <a:rPr lang="en-US" sz="2400">
                <a:solidFill>
                  <a:srgbClr val="434343"/>
                </a:solidFill>
              </a:rPr>
            </a:br>
            <a:r>
              <a:rPr lang="en-US" sz="2400">
                <a:solidFill>
                  <a:srgbClr val="434343"/>
                </a:solidFill>
              </a:rPr>
              <a:t>simultaneously through </a:t>
            </a:r>
            <a:endParaRPr sz="2400">
              <a:solidFill>
                <a:srgbClr val="434343"/>
              </a:solidFill>
            </a:endParaRPr>
          </a:p>
          <a:p>
            <a:pPr marL="457200" lvl="0" indent="0" algn="l" rtl="0">
              <a:spcBef>
                <a:spcPts val="0"/>
              </a:spcBef>
              <a:spcAft>
                <a:spcPts val="0"/>
              </a:spcAft>
              <a:buNone/>
            </a:pPr>
            <a:r>
              <a:rPr lang="en-US" sz="2400">
                <a:solidFill>
                  <a:srgbClr val="434343"/>
                </a:solidFill>
              </a:rPr>
              <a:t>play!</a:t>
            </a:r>
            <a:r>
              <a:rPr lang="en-US" sz="2400" b="1">
                <a:solidFill>
                  <a:srgbClr val="434343"/>
                </a:solidFill>
              </a:rPr>
              <a:t/>
            </a:r>
            <a:br>
              <a:rPr lang="en-US" sz="2400" b="1">
                <a:solidFill>
                  <a:srgbClr val="434343"/>
                </a:solidFill>
              </a:rPr>
            </a:br>
            <a:endParaRPr sz="24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7"/>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t>Video</a:t>
            </a:r>
            <a:endParaRPr b="1"/>
          </a:p>
        </p:txBody>
      </p:sp>
      <p:pic>
        <p:nvPicPr>
          <p:cNvPr id="564" name="Google Shape;564;p67" title="Preschool Outdoor Play">
            <a:hlinkClick r:id="rId3"/>
          </p:cNvPr>
          <p:cNvPicPr preferRelativeResize="0"/>
          <p:nvPr/>
        </p:nvPicPr>
        <p:blipFill>
          <a:blip r:embed="rId4">
            <a:alphaModFix/>
          </a:blip>
          <a:stretch>
            <a:fillRect/>
          </a:stretch>
        </p:blipFill>
        <p:spPr>
          <a:xfrm>
            <a:off x="2286000" y="1185475"/>
            <a:ext cx="4572000" cy="34290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8"/>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8"/>
                  </a:ext>
                </a:extLst>
              </a:rPr>
              <a:t>Video</a:t>
            </a:r>
            <a:endParaRPr b="1"/>
          </a:p>
        </p:txBody>
      </p:sp>
      <p:pic>
        <p:nvPicPr>
          <p:cNvPr id="571" name="Google Shape;571;p68" title="Preschool Construction Play">
            <a:hlinkClick r:id="rId3"/>
          </p:cNvPr>
          <p:cNvPicPr preferRelativeResize="0"/>
          <p:nvPr/>
        </p:nvPicPr>
        <p:blipFill>
          <a:blip r:embed="rId4">
            <a:alphaModFix/>
          </a:blip>
          <a:stretch>
            <a:fillRect/>
          </a:stretch>
        </p:blipFill>
        <p:spPr>
          <a:xfrm>
            <a:off x="2286000" y="1155200"/>
            <a:ext cx="4572000" cy="34290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a:t/>
            </a:r>
            <a:br>
              <a:rPr lang="en-US"/>
            </a:b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Overview of </a:t>
            </a:r>
            <a:r>
              <a:rPr lang="en-US" b="1"/>
              <a:t>Training</a:t>
            </a:r>
            <a:endParaRPr b="1"/>
          </a:p>
        </p:txBody>
      </p:sp>
      <p:sp>
        <p:nvSpPr>
          <p:cNvPr id="375" name="Google Shape;375;p3"/>
          <p:cNvSpPr txBox="1">
            <a:spLocks noGrp="1"/>
          </p:cNvSpPr>
          <p:nvPr>
            <p:ph type="body" idx="1"/>
          </p:nvPr>
        </p:nvSpPr>
        <p:spPr>
          <a:xfrm>
            <a:off x="85600" y="1047600"/>
            <a:ext cx="8945700" cy="35793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rgbClr val="000000"/>
              </a:buClr>
              <a:buSzPts val="1600"/>
              <a:buFont typeface="Arial"/>
              <a:buAutoNum type="romanUcPeriod"/>
            </a:pPr>
            <a:r>
              <a:rPr lang="en-US" sz="1600">
                <a:solidFill>
                  <a:srgbClr val="000000"/>
                </a:solidFill>
              </a:rPr>
              <a:t>Getting Started: The Value of Early Childhood Education</a:t>
            </a:r>
            <a:endParaRPr sz="1600">
              <a:solidFill>
                <a:srgbClr val="000000"/>
              </a:solidFill>
            </a:endParaRPr>
          </a:p>
          <a:p>
            <a:pPr marL="457200" lvl="0" indent="-330200" algn="l" rtl="0">
              <a:lnSpc>
                <a:spcPct val="100000"/>
              </a:lnSpc>
              <a:spcBef>
                <a:spcPts val="1000"/>
              </a:spcBef>
              <a:spcAft>
                <a:spcPts val="0"/>
              </a:spcAft>
              <a:buClr>
                <a:srgbClr val="000000"/>
              </a:buClr>
              <a:buSzPts val="1600"/>
              <a:buAutoNum type="romanUcPeriod"/>
            </a:pPr>
            <a:r>
              <a:rPr lang="en-US" sz="1600">
                <a:solidFill>
                  <a:srgbClr val="000000"/>
                </a:solidFill>
              </a:rPr>
              <a:t>Examining Key Components</a:t>
            </a:r>
            <a:endParaRPr sz="1600">
              <a:solidFill>
                <a:srgbClr val="000000"/>
              </a:solidFill>
            </a:endParaRPr>
          </a:p>
          <a:p>
            <a:pPr marL="914400" lvl="1" indent="-317500" algn="l" rtl="0">
              <a:lnSpc>
                <a:spcPct val="100000"/>
              </a:lnSpc>
              <a:spcBef>
                <a:spcPts val="0"/>
              </a:spcBef>
              <a:spcAft>
                <a:spcPts val="0"/>
              </a:spcAft>
              <a:buClr>
                <a:srgbClr val="000000"/>
              </a:buClr>
              <a:buSzPts val="1400"/>
              <a:buChar char="•"/>
            </a:pPr>
            <a:r>
              <a:rPr lang="en-US" sz="1400">
                <a:solidFill>
                  <a:srgbClr val="000000"/>
                </a:solidFill>
              </a:rPr>
              <a:t>Participants will develop an understanding of the teaching learning cycle and multiple influences on early </a:t>
            </a:r>
            <a:endParaRPr sz="1400">
              <a:solidFill>
                <a:srgbClr val="000000"/>
              </a:solidFill>
            </a:endParaRPr>
          </a:p>
          <a:p>
            <a:pPr marL="914400" lvl="0" indent="0" algn="l" rtl="0">
              <a:lnSpc>
                <a:spcPct val="100000"/>
              </a:lnSpc>
              <a:spcBef>
                <a:spcPts val="0"/>
              </a:spcBef>
              <a:spcAft>
                <a:spcPts val="0"/>
              </a:spcAft>
              <a:buNone/>
            </a:pPr>
            <a:r>
              <a:rPr lang="en-US" sz="1400">
                <a:solidFill>
                  <a:srgbClr val="000000"/>
                </a:solidFill>
              </a:rPr>
              <a:t>development and learning</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US" sz="1400">
                <a:solidFill>
                  <a:srgbClr val="000000"/>
                </a:solidFill>
              </a:rPr>
              <a:t>Participants will identify key terms</a:t>
            </a:r>
            <a:endParaRPr sz="1400">
              <a:solidFill>
                <a:srgbClr val="000000"/>
              </a:solidFill>
            </a:endParaRPr>
          </a:p>
          <a:p>
            <a:pPr marL="457200" lvl="0" indent="-330200" algn="l" rtl="0">
              <a:lnSpc>
                <a:spcPct val="100000"/>
              </a:lnSpc>
              <a:spcBef>
                <a:spcPts val="1000"/>
              </a:spcBef>
              <a:spcAft>
                <a:spcPts val="0"/>
              </a:spcAft>
              <a:buClr>
                <a:srgbClr val="000000"/>
              </a:buClr>
              <a:buSzPts val="1600"/>
              <a:buFont typeface="Arial"/>
              <a:buAutoNum type="romanUcPeriod" startAt="3"/>
            </a:pPr>
            <a:r>
              <a:rPr lang="en-US" sz="1600">
                <a:solidFill>
                  <a:srgbClr val="000000"/>
                </a:solidFill>
              </a:rPr>
              <a:t>Taking A Closer Look: An Overview of the Louisiana’s Early Learning &amp; Development Standards (ELDS)</a:t>
            </a:r>
            <a:endParaRPr sz="1600">
              <a:solidFill>
                <a:srgbClr val="000000"/>
              </a:solidFill>
            </a:endParaRPr>
          </a:p>
          <a:p>
            <a:pPr marL="914400" lvl="0" indent="-317500" algn="l" rtl="0">
              <a:lnSpc>
                <a:spcPct val="100000"/>
              </a:lnSpc>
              <a:spcBef>
                <a:spcPts val="0"/>
              </a:spcBef>
              <a:spcAft>
                <a:spcPts val="0"/>
              </a:spcAft>
              <a:buClr>
                <a:srgbClr val="000000"/>
              </a:buClr>
              <a:buSzPts val="1400"/>
              <a:buChar char="•"/>
            </a:pPr>
            <a:r>
              <a:rPr lang="en-US" sz="1400">
                <a:solidFill>
                  <a:srgbClr val="000000"/>
                </a:solidFill>
              </a:rPr>
              <a:t>Participants will identify the domains in the Louisiana’s Birth to Five Early Learning &amp; Development Standards </a:t>
            </a:r>
            <a:endParaRPr sz="1400">
              <a:solidFill>
                <a:srgbClr val="000000"/>
              </a:solidFill>
            </a:endParaRPr>
          </a:p>
          <a:p>
            <a:pPr marL="457200" lvl="0" indent="-330200" algn="l" rtl="0">
              <a:lnSpc>
                <a:spcPct val="100000"/>
              </a:lnSpc>
              <a:spcBef>
                <a:spcPts val="1000"/>
              </a:spcBef>
              <a:spcAft>
                <a:spcPts val="0"/>
              </a:spcAft>
              <a:buClr>
                <a:srgbClr val="000000"/>
              </a:buClr>
              <a:buSzPts val="1600"/>
              <a:buFont typeface="Arial"/>
              <a:buAutoNum type="romanUcPeriod" startAt="4"/>
            </a:pPr>
            <a:r>
              <a:rPr lang="en-US" sz="1600">
                <a:solidFill>
                  <a:srgbClr val="000000"/>
                </a:solidFill>
              </a:rPr>
              <a:t>Putting It All Together: Planning for Preschoolers Using Standards </a:t>
            </a:r>
            <a:endParaRPr sz="1600">
              <a:solidFill>
                <a:srgbClr val="000000"/>
              </a:solidFill>
            </a:endParaRPr>
          </a:p>
          <a:p>
            <a:pPr marL="914400" lvl="0" indent="-317500" algn="l" rtl="0">
              <a:lnSpc>
                <a:spcPct val="100000"/>
              </a:lnSpc>
              <a:spcBef>
                <a:spcPts val="0"/>
              </a:spcBef>
              <a:spcAft>
                <a:spcPts val="0"/>
              </a:spcAft>
              <a:buClr>
                <a:srgbClr val="000000"/>
              </a:buClr>
              <a:buSzPts val="1400"/>
              <a:buChar char="•"/>
            </a:pPr>
            <a:r>
              <a:rPr lang="en-US" sz="1400">
                <a:solidFill>
                  <a:srgbClr val="000000"/>
                </a:solidFill>
              </a:rPr>
              <a:t>Participants will learn to design learning outcomes for preschoolers </a:t>
            </a:r>
            <a:endParaRPr sz="1400">
              <a:solidFill>
                <a:srgbClr val="000000"/>
              </a:solidFill>
            </a:endParaRPr>
          </a:p>
          <a:p>
            <a:pPr marL="914400" lvl="0" indent="-317500" algn="l" rtl="0">
              <a:lnSpc>
                <a:spcPct val="100000"/>
              </a:lnSpc>
              <a:spcBef>
                <a:spcPts val="0"/>
              </a:spcBef>
              <a:spcAft>
                <a:spcPts val="0"/>
              </a:spcAft>
              <a:buClr>
                <a:srgbClr val="000000"/>
              </a:buClr>
              <a:buSzPts val="1400"/>
              <a:buChar char="•"/>
            </a:pPr>
            <a:r>
              <a:rPr lang="en-US" sz="1400">
                <a:solidFill>
                  <a:srgbClr val="000000"/>
                </a:solidFill>
              </a:rPr>
              <a:t>Participants will practice methods for aligning standards, curriculum, and assessment for preschoolers</a:t>
            </a:r>
            <a:endParaRPr sz="1400">
              <a:solidFill>
                <a:srgbClr val="000000"/>
              </a:solidFill>
            </a:endParaRPr>
          </a:p>
          <a:p>
            <a:pPr marL="914400" lvl="0" indent="-317500" algn="l" rtl="0">
              <a:lnSpc>
                <a:spcPct val="100000"/>
              </a:lnSpc>
              <a:spcBef>
                <a:spcPts val="0"/>
              </a:spcBef>
              <a:spcAft>
                <a:spcPts val="0"/>
              </a:spcAft>
              <a:buClr>
                <a:srgbClr val="000000"/>
              </a:buClr>
              <a:buSzPts val="1400"/>
              <a:buChar char="•"/>
            </a:pPr>
            <a:r>
              <a:rPr lang="en-US" sz="1400">
                <a:solidFill>
                  <a:srgbClr val="000000"/>
                </a:solidFill>
              </a:rPr>
              <a:t>Participants will plan experiences for preschoolers that align with Louisiana’s Birth to Five ELDS and Tier 1 </a:t>
            </a:r>
            <a:endParaRPr sz="1400">
              <a:solidFill>
                <a:srgbClr val="000000"/>
              </a:solidFill>
            </a:endParaRPr>
          </a:p>
          <a:p>
            <a:pPr marL="914400" lvl="0" indent="-317500" algn="l" rtl="0">
              <a:lnSpc>
                <a:spcPct val="100000"/>
              </a:lnSpc>
              <a:spcBef>
                <a:spcPts val="0"/>
              </a:spcBef>
              <a:spcAft>
                <a:spcPts val="0"/>
              </a:spcAft>
              <a:buClr>
                <a:srgbClr val="000000"/>
              </a:buClr>
              <a:buSzPts val="1400"/>
              <a:buChar char="•"/>
            </a:pPr>
            <a:r>
              <a:rPr lang="en-US" sz="1400">
                <a:solidFill>
                  <a:srgbClr val="000000"/>
                </a:solidFill>
              </a:rPr>
              <a:t>curriculum</a:t>
            </a:r>
            <a:endParaRPr>
              <a:solidFill>
                <a:srgbClr val="000000"/>
              </a:solidFill>
            </a:endParaRPr>
          </a:p>
          <a:p>
            <a:pPr marL="0" lvl="0" indent="0" algn="l" rtl="0">
              <a:lnSpc>
                <a:spcPct val="115000"/>
              </a:lnSpc>
              <a:spcBef>
                <a:spcPts val="0"/>
              </a:spcBef>
              <a:spcAft>
                <a:spcPts val="0"/>
              </a:spcAft>
              <a:buSzPts val="1800"/>
              <a:buNone/>
            </a:pPr>
            <a:endParaRPr sz="1100">
              <a:solidFill>
                <a:srgbClr val="000000"/>
              </a:solidFill>
              <a:latin typeface="Arial"/>
              <a:ea typeface="Arial"/>
              <a:cs typeface="Arial"/>
              <a:sym typeface="Arial"/>
            </a:endParaRPr>
          </a:p>
          <a:p>
            <a:pPr marL="457200" lvl="0" indent="-228600" algn="l" rtl="0">
              <a:lnSpc>
                <a:spcPct val="90000"/>
              </a:lnSpc>
              <a:spcBef>
                <a:spcPts val="750"/>
              </a:spcBef>
              <a:spcAft>
                <a:spcPts val="0"/>
              </a:spcAft>
              <a:buSzPts val="1800"/>
              <a:buNone/>
            </a:pPr>
            <a:endParaRPr/>
          </a:p>
          <a:p>
            <a:pPr marL="457200" lvl="0" indent="-228600" algn="l" rtl="0">
              <a:lnSpc>
                <a:spcPct val="90000"/>
              </a:lnSpc>
              <a:spcBef>
                <a:spcPts val="750"/>
              </a:spcBef>
              <a:spcAft>
                <a:spcPts val="0"/>
              </a:spcAft>
              <a:buSzPts val="1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63c17ef416_0_14"/>
          <p:cNvSpPr txBox="1">
            <a:spLocks noGrp="1"/>
          </p:cNvSpPr>
          <p:nvPr>
            <p:ph type="title"/>
          </p:nvPr>
        </p:nvSpPr>
        <p:spPr>
          <a:xfrm>
            <a:off x="4" y="0"/>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b="1"/>
              <a:t>Connecting Standards to the Classroom Environment</a:t>
            </a:r>
            <a:endParaRPr/>
          </a:p>
        </p:txBody>
      </p:sp>
      <p:sp>
        <p:nvSpPr>
          <p:cNvPr id="578" name="Google Shape;578;g63c17ef416_0_14"/>
          <p:cNvSpPr txBox="1">
            <a:spLocks noGrp="1"/>
          </p:cNvSpPr>
          <p:nvPr>
            <p:ph type="body" idx="1"/>
          </p:nvPr>
        </p:nvSpPr>
        <p:spPr>
          <a:xfrm>
            <a:off x="4608050" y="1210975"/>
            <a:ext cx="4438800" cy="33900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750"/>
              </a:spcBef>
              <a:spcAft>
                <a:spcPts val="0"/>
              </a:spcAft>
              <a:buSzPts val="2400"/>
              <a:buChar char="•"/>
            </a:pPr>
            <a:r>
              <a:rPr lang="en-US" sz="2400"/>
              <a:t>Standards can be used to plan  the materials you provide in the classroom. </a:t>
            </a:r>
            <a:endParaRPr sz="2400"/>
          </a:p>
          <a:p>
            <a:pPr marL="457200" lvl="0" indent="-381000" algn="l" rtl="0">
              <a:lnSpc>
                <a:spcPct val="100000"/>
              </a:lnSpc>
              <a:spcBef>
                <a:spcPts val="1000"/>
              </a:spcBef>
              <a:spcAft>
                <a:spcPts val="0"/>
              </a:spcAft>
              <a:buSzPts val="2400"/>
              <a:buChar char="•"/>
            </a:pPr>
            <a:r>
              <a:rPr lang="en-US" sz="2400"/>
              <a:t>Some standards may require specific types of materials</a:t>
            </a:r>
            <a:endParaRPr sz="2400"/>
          </a:p>
          <a:p>
            <a:pPr marL="457200" lvl="0" indent="0" algn="l" rtl="0">
              <a:lnSpc>
                <a:spcPct val="100000"/>
              </a:lnSpc>
              <a:spcBef>
                <a:spcPts val="750"/>
              </a:spcBef>
              <a:spcAft>
                <a:spcPts val="0"/>
              </a:spcAft>
              <a:buNone/>
            </a:pPr>
            <a:r>
              <a:rPr lang="en-US" sz="2000"/>
              <a:t>Example: Develop an appreciation for visual arts from different cultures and create various forms of visual arts. </a:t>
            </a:r>
            <a:endParaRPr sz="2000"/>
          </a:p>
          <a:p>
            <a:pPr marL="457200" lvl="0" indent="0" algn="l" rtl="0">
              <a:spcBef>
                <a:spcPts val="750"/>
              </a:spcBef>
              <a:spcAft>
                <a:spcPts val="0"/>
              </a:spcAft>
              <a:buNone/>
            </a:pPr>
            <a:endParaRPr sz="2000"/>
          </a:p>
          <a:p>
            <a:pPr marL="457200" lvl="0" indent="0" algn="l" rtl="0">
              <a:spcBef>
                <a:spcPts val="750"/>
              </a:spcBef>
              <a:spcAft>
                <a:spcPts val="0"/>
              </a:spcAft>
              <a:buNone/>
            </a:pPr>
            <a:endParaRPr sz="2000"/>
          </a:p>
        </p:txBody>
      </p:sp>
      <p:pic>
        <p:nvPicPr>
          <p:cNvPr id="579" name="Google Shape;579;g63c17ef416_0_14"/>
          <p:cNvPicPr preferRelativeResize="0"/>
          <p:nvPr/>
        </p:nvPicPr>
        <p:blipFill>
          <a:blip r:embed="rId3">
            <a:alphaModFix/>
          </a:blip>
          <a:stretch>
            <a:fillRect/>
          </a:stretch>
        </p:blipFill>
        <p:spPr>
          <a:xfrm>
            <a:off x="243600" y="1413325"/>
            <a:ext cx="4234727" cy="2823151"/>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63c17ef416_0_5"/>
          <p:cNvSpPr txBox="1">
            <a:spLocks noGrp="1"/>
          </p:cNvSpPr>
          <p:nvPr>
            <p:ph type="title"/>
          </p:nvPr>
        </p:nvSpPr>
        <p:spPr>
          <a:xfrm>
            <a:off x="4" y="0"/>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t>Connecting Standards to the Classroom Environment</a:t>
            </a:r>
            <a:endParaRPr b="1"/>
          </a:p>
        </p:txBody>
      </p:sp>
      <p:pic>
        <p:nvPicPr>
          <p:cNvPr id="586" name="Google Shape;586;g63c17ef416_0_5"/>
          <p:cNvPicPr preferRelativeResize="0"/>
          <p:nvPr/>
        </p:nvPicPr>
        <p:blipFill>
          <a:blip r:embed="rId3">
            <a:alphaModFix/>
          </a:blip>
          <a:stretch>
            <a:fillRect/>
          </a:stretch>
        </p:blipFill>
        <p:spPr>
          <a:xfrm>
            <a:off x="502750" y="1143000"/>
            <a:ext cx="7963565" cy="3354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63c17ef416_0_41"/>
          <p:cNvSpPr txBox="1">
            <a:spLocks noGrp="1"/>
          </p:cNvSpPr>
          <p:nvPr>
            <p:ph type="title"/>
          </p:nvPr>
        </p:nvSpPr>
        <p:spPr>
          <a:xfrm>
            <a:off x="4" y="0"/>
            <a:ext cx="9144000" cy="10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t>Connecting Standards to Lesson Plans</a:t>
            </a:r>
            <a:endParaRPr b="1"/>
          </a:p>
        </p:txBody>
      </p:sp>
      <p:sp>
        <p:nvSpPr>
          <p:cNvPr id="593" name="Google Shape;593;g63c17ef416_0_41"/>
          <p:cNvSpPr txBox="1">
            <a:spLocks noGrp="1"/>
          </p:cNvSpPr>
          <p:nvPr>
            <p:ph type="body" idx="1"/>
          </p:nvPr>
        </p:nvSpPr>
        <p:spPr>
          <a:xfrm>
            <a:off x="4202425" y="1307675"/>
            <a:ext cx="4789200" cy="3378600"/>
          </a:xfrm>
          <a:prstGeom prst="rect">
            <a:avLst/>
          </a:prstGeom>
        </p:spPr>
        <p:txBody>
          <a:bodyPr spcFirstLastPara="1" wrap="square" lIns="91425" tIns="91425" rIns="91425" bIns="91425" anchor="t" anchorCtr="0">
            <a:noAutofit/>
          </a:bodyPr>
          <a:lstStyle/>
          <a:p>
            <a:pPr marL="457200" lvl="0" indent="-381000" algn="l" rtl="0">
              <a:spcBef>
                <a:spcPts val="750"/>
              </a:spcBef>
              <a:spcAft>
                <a:spcPts val="0"/>
              </a:spcAft>
              <a:buSzPts val="2400"/>
              <a:buChar char="•"/>
            </a:pPr>
            <a:r>
              <a:rPr lang="en-US" sz="2400"/>
              <a:t>Standards can be used to help plan and provide meaningful experiences for children.</a:t>
            </a:r>
            <a:endParaRPr sz="2400"/>
          </a:p>
          <a:p>
            <a:pPr marL="457200" lvl="0" indent="-381000" algn="l" rtl="0">
              <a:lnSpc>
                <a:spcPct val="100000"/>
              </a:lnSpc>
              <a:spcBef>
                <a:spcPts val="1000"/>
              </a:spcBef>
              <a:spcAft>
                <a:spcPts val="0"/>
              </a:spcAft>
              <a:buSzPts val="2400"/>
              <a:buChar char="•"/>
            </a:pPr>
            <a:r>
              <a:rPr lang="en-US" sz="2400"/>
              <a:t>Tier 1 curricula provide correlations between their standards and the ELDS.</a:t>
            </a:r>
            <a:endParaRPr sz="2400"/>
          </a:p>
          <a:p>
            <a:pPr marL="0" lvl="0" indent="0" algn="l" rtl="0">
              <a:spcBef>
                <a:spcPts val="1000"/>
              </a:spcBef>
              <a:spcAft>
                <a:spcPts val="0"/>
              </a:spcAft>
              <a:buNone/>
            </a:pPr>
            <a:r>
              <a:rPr lang="en-US" sz="2000"/>
              <a:t>Example:</a:t>
            </a:r>
            <a:endParaRPr sz="2000"/>
          </a:p>
          <a:p>
            <a:pPr marL="0" lvl="0" indent="0" algn="l" rtl="0">
              <a:lnSpc>
                <a:spcPct val="100000"/>
              </a:lnSpc>
              <a:spcBef>
                <a:spcPts val="0"/>
              </a:spcBef>
              <a:spcAft>
                <a:spcPts val="0"/>
              </a:spcAft>
              <a:buClr>
                <a:schemeClr val="dk1"/>
              </a:buClr>
              <a:buSzPts val="1800"/>
              <a:buFont typeface="Arial"/>
              <a:buNone/>
            </a:pPr>
            <a:r>
              <a:rPr lang="en-US" sz="2000" u="sng">
                <a:solidFill>
                  <a:schemeClr val="accent5"/>
                </a:solidFill>
                <a:hlinkClick r:id="rId3"/>
              </a:rPr>
              <a:t>Frog Street Three Year Old Correlation</a:t>
            </a:r>
            <a:endParaRPr sz="2000"/>
          </a:p>
          <a:p>
            <a:pPr marL="0" lvl="0" indent="0" algn="l" rtl="0">
              <a:spcBef>
                <a:spcPts val="750"/>
              </a:spcBef>
              <a:spcAft>
                <a:spcPts val="0"/>
              </a:spcAft>
              <a:buNone/>
            </a:pPr>
            <a:endParaRPr sz="2000"/>
          </a:p>
        </p:txBody>
      </p:sp>
      <p:pic>
        <p:nvPicPr>
          <p:cNvPr id="594" name="Google Shape;594;g63c17ef416_0_41"/>
          <p:cNvPicPr preferRelativeResize="0"/>
          <p:nvPr/>
        </p:nvPicPr>
        <p:blipFill rotWithShape="1">
          <a:blip r:embed="rId4">
            <a:alphaModFix/>
          </a:blip>
          <a:srcRect l="27356" t="2378" r="10084" b="18325"/>
          <a:stretch/>
        </p:blipFill>
        <p:spPr>
          <a:xfrm>
            <a:off x="450425" y="1454424"/>
            <a:ext cx="3226424" cy="2802775"/>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5"/>
          <p:cNvSpPr txBox="1">
            <a:spLocks noGrp="1"/>
          </p:cNvSpPr>
          <p:nvPr>
            <p:ph type="title"/>
          </p:nvPr>
        </p:nvSpPr>
        <p:spPr>
          <a:xfrm>
            <a:off x="149475" y="447425"/>
            <a:ext cx="3170100" cy="43221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b="1"/>
              <a:t>Activity</a:t>
            </a:r>
            <a:endParaRPr b="1"/>
          </a:p>
          <a:p>
            <a:pPr marL="0" marR="0" lvl="0" indent="0" algn="ctr" rtl="0">
              <a:lnSpc>
                <a:spcPct val="90000"/>
              </a:lnSpc>
              <a:spcBef>
                <a:spcPts val="0"/>
              </a:spcBef>
              <a:spcAft>
                <a:spcPts val="0"/>
              </a:spcAft>
              <a:buClr>
                <a:srgbClr val="434343"/>
              </a:buClr>
              <a:buSzPts val="2800"/>
              <a:buFont typeface="Calibri"/>
              <a:buNone/>
            </a:pPr>
            <a:endParaRPr sz="3600" b="1"/>
          </a:p>
          <a:p>
            <a:pPr marL="0" marR="0" lvl="0" indent="0" algn="ctr" rtl="0">
              <a:lnSpc>
                <a:spcPct val="90000"/>
              </a:lnSpc>
              <a:spcBef>
                <a:spcPts val="0"/>
              </a:spcBef>
              <a:spcAft>
                <a:spcPts val="0"/>
              </a:spcAft>
              <a:buClr>
                <a:srgbClr val="434343"/>
              </a:buClr>
              <a:buSzPts val="2800"/>
              <a:buFont typeface="Calibri"/>
              <a:buNone/>
            </a:pPr>
            <a:r>
              <a:rPr lang="en-US"/>
              <a:t>Early Learning Development Teacher Planning Form</a:t>
            </a:r>
            <a:endParaRPr/>
          </a:p>
        </p:txBody>
      </p:sp>
      <p:pic>
        <p:nvPicPr>
          <p:cNvPr id="601" name="Google Shape;601;p65"/>
          <p:cNvPicPr preferRelativeResize="0"/>
          <p:nvPr/>
        </p:nvPicPr>
        <p:blipFill rotWithShape="1">
          <a:blip r:embed="rId3">
            <a:alphaModFix/>
          </a:blip>
          <a:srcRect b="3222"/>
          <a:stretch/>
        </p:blipFill>
        <p:spPr>
          <a:xfrm>
            <a:off x="3100700" y="681212"/>
            <a:ext cx="5862449" cy="3854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t>Closing</a:t>
            </a:r>
            <a:endParaRPr b="1"/>
          </a:p>
        </p:txBody>
      </p:sp>
      <p:pic>
        <p:nvPicPr>
          <p:cNvPr id="608" name="Google Shape;608;p70"/>
          <p:cNvPicPr preferRelativeResize="0"/>
          <p:nvPr/>
        </p:nvPicPr>
        <p:blipFill>
          <a:blip r:embed="rId3">
            <a:alphaModFix/>
          </a:blip>
          <a:stretch>
            <a:fillRect/>
          </a:stretch>
        </p:blipFill>
        <p:spPr>
          <a:xfrm>
            <a:off x="649675" y="1477800"/>
            <a:ext cx="3375698" cy="2249899"/>
          </a:xfrm>
          <a:prstGeom prst="rect">
            <a:avLst/>
          </a:prstGeom>
          <a:noFill/>
          <a:ln w="28575" cap="flat" cmpd="sng">
            <a:solidFill>
              <a:srgbClr val="674EA7"/>
            </a:solidFill>
            <a:prstDash val="solid"/>
            <a:round/>
            <a:headEnd type="none" w="sm" len="sm"/>
            <a:tailEnd type="none" w="sm" len="sm"/>
          </a:ln>
        </p:spPr>
      </p:pic>
      <p:pic>
        <p:nvPicPr>
          <p:cNvPr id="609" name="Google Shape;609;p70"/>
          <p:cNvPicPr preferRelativeResize="0"/>
          <p:nvPr/>
        </p:nvPicPr>
        <p:blipFill rotWithShape="1">
          <a:blip r:embed="rId4">
            <a:alphaModFix/>
          </a:blip>
          <a:srcRect l="20904"/>
          <a:stretch/>
        </p:blipFill>
        <p:spPr>
          <a:xfrm>
            <a:off x="5000125" y="1531575"/>
            <a:ext cx="3265649" cy="2751724"/>
          </a:xfrm>
          <a:prstGeom prst="rect">
            <a:avLst/>
          </a:prstGeom>
          <a:noFill/>
          <a:ln w="28575" cap="flat" cmpd="sng">
            <a:solidFill>
              <a:srgbClr val="674EA7"/>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9"/>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a:t>Post-Assessment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9"/>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endParaRPr b="1"/>
          </a:p>
          <a:p>
            <a:pPr marL="0" lvl="0" indent="0" algn="ctr" rtl="0">
              <a:lnSpc>
                <a:spcPct val="90000"/>
              </a:lnSpc>
              <a:spcBef>
                <a:spcPts val="0"/>
              </a:spcBef>
              <a:spcAft>
                <a:spcPts val="0"/>
              </a:spcAft>
              <a:buSzPts val="2800"/>
              <a:buNone/>
            </a:pPr>
            <a:r>
              <a:rPr lang="en-US" b="1"/>
              <a:t>The Value of Early Childhood Education </a:t>
            </a:r>
            <a:endParaRPr b="1"/>
          </a:p>
          <a:p>
            <a:pPr marL="0" lvl="0" indent="0" algn="ctr" rtl="0">
              <a:lnSpc>
                <a:spcPct val="90000"/>
              </a:lnSpc>
              <a:spcBef>
                <a:spcPts val="0"/>
              </a:spcBef>
              <a:spcAft>
                <a:spcPts val="0"/>
              </a:spcAft>
              <a:buSzPts val="2800"/>
              <a:buNone/>
            </a:pPr>
            <a:endParaRPr b="1"/>
          </a:p>
        </p:txBody>
      </p:sp>
      <p:pic>
        <p:nvPicPr>
          <p:cNvPr id="382" name="Google Shape;382;p39"/>
          <p:cNvPicPr preferRelativeResize="0"/>
          <p:nvPr/>
        </p:nvPicPr>
        <p:blipFill rotWithShape="1">
          <a:blip r:embed="rId3">
            <a:alphaModFix/>
          </a:blip>
          <a:srcRect l="16200" t="6865" r="25356" b="6865"/>
          <a:stretch/>
        </p:blipFill>
        <p:spPr>
          <a:xfrm>
            <a:off x="211900" y="1189424"/>
            <a:ext cx="2417100" cy="3387750"/>
          </a:xfrm>
          <a:prstGeom prst="rect">
            <a:avLst/>
          </a:prstGeom>
          <a:noFill/>
          <a:ln w="28575" cap="flat" cmpd="sng">
            <a:solidFill>
              <a:srgbClr val="8E7CC3"/>
            </a:solidFill>
            <a:prstDash val="solid"/>
            <a:round/>
            <a:headEnd type="none" w="sm" len="sm"/>
            <a:tailEnd type="none" w="sm" len="sm"/>
          </a:ln>
        </p:spPr>
      </p:pic>
      <p:sp>
        <p:nvSpPr>
          <p:cNvPr id="383" name="Google Shape;383;p39"/>
          <p:cNvSpPr txBox="1"/>
          <p:nvPr/>
        </p:nvSpPr>
        <p:spPr>
          <a:xfrm>
            <a:off x="8948450" y="2701875"/>
            <a:ext cx="7138800" cy="83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4" name="Google Shape;384;p39"/>
          <p:cNvSpPr txBox="1"/>
          <p:nvPr/>
        </p:nvSpPr>
        <p:spPr>
          <a:xfrm>
            <a:off x="3017125" y="1461163"/>
            <a:ext cx="2544900" cy="1312200"/>
          </a:xfrm>
          <a:prstGeom prst="rect">
            <a:avLst/>
          </a:prstGeom>
          <a:noFill/>
          <a:ln w="1905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High-Quality Early Childhood Experiences</a:t>
            </a:r>
            <a:endParaRPr sz="24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i="0" u="none" strike="noStrike" cap="none">
                <a:solidFill>
                  <a:srgbClr val="000000"/>
                </a:solidFill>
                <a:latin typeface="Calibri"/>
                <a:ea typeface="Calibri"/>
                <a:cs typeface="Calibri"/>
                <a:sym typeface="Calibri"/>
              </a:rPr>
              <a:t> </a:t>
            </a:r>
            <a:endParaRPr sz="2400" i="0" u="none" strike="noStrike" cap="none">
              <a:solidFill>
                <a:srgbClr val="000000"/>
              </a:solidFill>
              <a:latin typeface="Calibri"/>
              <a:ea typeface="Calibri"/>
              <a:cs typeface="Calibri"/>
              <a:sym typeface="Calibri"/>
            </a:endParaRPr>
          </a:p>
        </p:txBody>
      </p:sp>
      <p:sp>
        <p:nvSpPr>
          <p:cNvPr id="385" name="Google Shape;385;p39"/>
          <p:cNvSpPr txBox="1"/>
          <p:nvPr/>
        </p:nvSpPr>
        <p:spPr>
          <a:xfrm>
            <a:off x="6958950" y="1559475"/>
            <a:ext cx="2070000" cy="1000200"/>
          </a:xfrm>
          <a:prstGeom prst="rect">
            <a:avLst/>
          </a:prstGeom>
          <a:noFill/>
          <a:ln w="19050" cap="flat" cmpd="sng">
            <a:solidFill>
              <a:srgbClr val="1C4587"/>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2400" i="0" u="none" strike="noStrike" cap="none">
                <a:solidFill>
                  <a:srgbClr val="000000"/>
                </a:solidFill>
                <a:latin typeface="Calibri"/>
                <a:ea typeface="Calibri"/>
                <a:cs typeface="Calibri"/>
                <a:sym typeface="Calibri"/>
              </a:rPr>
              <a:t>Academic Success </a:t>
            </a:r>
            <a:r>
              <a:rPr lang="en-US"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
        <p:nvSpPr>
          <p:cNvPr id="386" name="Google Shape;386;p39"/>
          <p:cNvSpPr txBox="1"/>
          <p:nvPr/>
        </p:nvSpPr>
        <p:spPr>
          <a:xfrm>
            <a:off x="3017200" y="3080750"/>
            <a:ext cx="2544900" cy="1211400"/>
          </a:xfrm>
          <a:prstGeom prst="rect">
            <a:avLst/>
          </a:prstGeom>
          <a:noFill/>
          <a:ln w="1905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None/>
            </a:pPr>
            <a:r>
              <a:rPr lang="en-US" sz="2400" i="0" u="none" strike="noStrike" cap="none">
                <a:solidFill>
                  <a:srgbClr val="000000"/>
                </a:solidFill>
                <a:latin typeface="Calibri"/>
                <a:ea typeface="Calibri"/>
                <a:cs typeface="Calibri"/>
                <a:sym typeface="Calibri"/>
              </a:rPr>
              <a:t>Child Development </a:t>
            </a:r>
            <a:endParaRPr sz="24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i="0" u="none" strike="noStrike" cap="none">
                <a:solidFill>
                  <a:srgbClr val="000000"/>
                </a:solidFill>
                <a:latin typeface="Calibri"/>
                <a:ea typeface="Calibri"/>
                <a:cs typeface="Calibri"/>
                <a:sym typeface="Calibri"/>
              </a:rPr>
              <a:t>Knowledge</a:t>
            </a:r>
            <a:endParaRPr sz="2400" i="0" u="none" strike="noStrike" cap="none">
              <a:solidFill>
                <a:srgbClr val="000000"/>
              </a:solidFill>
              <a:latin typeface="Calibri"/>
              <a:ea typeface="Calibri"/>
              <a:cs typeface="Calibri"/>
              <a:sym typeface="Calibri"/>
            </a:endParaRPr>
          </a:p>
        </p:txBody>
      </p:sp>
      <p:sp>
        <p:nvSpPr>
          <p:cNvPr id="387" name="Google Shape;387;p39"/>
          <p:cNvSpPr txBox="1"/>
          <p:nvPr/>
        </p:nvSpPr>
        <p:spPr>
          <a:xfrm>
            <a:off x="6958950" y="3186925"/>
            <a:ext cx="2038800" cy="912600"/>
          </a:xfrm>
          <a:prstGeom prst="rect">
            <a:avLst/>
          </a:prstGeom>
          <a:noFill/>
          <a:ln w="1905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2400">
                <a:solidFill>
                  <a:schemeClr val="dk1"/>
                </a:solidFill>
                <a:latin typeface="Calibri"/>
                <a:ea typeface="Calibri"/>
                <a:cs typeface="Calibri"/>
                <a:sym typeface="Calibri"/>
              </a:rPr>
              <a:t>High-Quality </a:t>
            </a:r>
            <a:endParaRPr sz="24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a:solidFill>
                  <a:schemeClr val="dk1"/>
                </a:solidFill>
                <a:latin typeface="Calibri"/>
                <a:ea typeface="Calibri"/>
                <a:cs typeface="Calibri"/>
                <a:sym typeface="Calibri"/>
              </a:rPr>
              <a:t>Interactions</a:t>
            </a:r>
            <a:r>
              <a:rPr lang="en-US" sz="2400" i="0" u="none" strike="noStrike" cap="none">
                <a:solidFill>
                  <a:srgbClr val="000000"/>
                </a:solidFill>
                <a:latin typeface="Calibri"/>
                <a:ea typeface="Calibri"/>
                <a:cs typeface="Calibri"/>
                <a:sym typeface="Calibri"/>
              </a:rPr>
              <a:t>  </a:t>
            </a:r>
            <a:endParaRPr sz="2400" i="0" u="none" strike="noStrike" cap="none">
              <a:solidFill>
                <a:srgbClr val="000000"/>
              </a:solidFill>
              <a:latin typeface="Calibri"/>
              <a:ea typeface="Calibri"/>
              <a:cs typeface="Calibri"/>
              <a:sym typeface="Calibri"/>
            </a:endParaRPr>
          </a:p>
        </p:txBody>
      </p:sp>
      <p:sp>
        <p:nvSpPr>
          <p:cNvPr id="388" name="Google Shape;388;p39"/>
          <p:cNvSpPr/>
          <p:nvPr/>
        </p:nvSpPr>
        <p:spPr>
          <a:xfrm>
            <a:off x="5675013" y="1762125"/>
            <a:ext cx="1189800" cy="594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9" name="Google Shape;389;p39"/>
          <p:cNvSpPr/>
          <p:nvPr/>
        </p:nvSpPr>
        <p:spPr>
          <a:xfrm>
            <a:off x="5675013" y="3345775"/>
            <a:ext cx="1189800" cy="594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
          <p:cNvSpPr txBox="1">
            <a:spLocks noGrp="1"/>
          </p:cNvSpPr>
          <p:nvPr>
            <p:ph type="title"/>
          </p:nvPr>
        </p:nvSpPr>
        <p:spPr>
          <a:xfrm>
            <a:off x="665850" y="1381650"/>
            <a:ext cx="2558700" cy="2380200"/>
          </a:xfrm>
          <a:prstGeom prst="rect">
            <a:avLst/>
          </a:prstGeom>
          <a:no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SzPts val="2800"/>
              <a:buNone/>
            </a:pPr>
            <a:endParaRPr>
              <a:solidFill>
                <a:srgbClr val="000000"/>
              </a:solidFill>
              <a:latin typeface="Calibri"/>
              <a:ea typeface="Calibri"/>
              <a:cs typeface="Calibri"/>
              <a:sym typeface="Calibri"/>
            </a:endParaRPr>
          </a:p>
          <a:p>
            <a:pPr marL="0" lvl="0" indent="0" algn="ctr" rtl="0">
              <a:lnSpc>
                <a:spcPct val="120000"/>
              </a:lnSpc>
              <a:spcBef>
                <a:spcPts val="0"/>
              </a:spcBef>
              <a:spcAft>
                <a:spcPts val="0"/>
              </a:spcAft>
              <a:buSzPts val="2800"/>
              <a:buNone/>
            </a:pPr>
            <a:r>
              <a:rPr lang="en-US" b="1">
                <a:solidFill>
                  <a:srgbClr val="000000"/>
                </a:solidFill>
                <a:latin typeface="Calibri"/>
                <a:ea typeface="Calibri"/>
                <a:cs typeface="Calibri"/>
                <a:sym typeface="Calibri"/>
              </a:rPr>
              <a:t>Examining Key </a:t>
            </a:r>
            <a:r>
              <a:rPr lang="en-US" b="1">
                <a:solidFill>
                  <a:srgbClr val="000000"/>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Components</a:t>
            </a:r>
            <a:endParaRPr b="1">
              <a:solidFill>
                <a:srgbClr val="000000"/>
              </a:solidFill>
              <a:latin typeface="Calibri"/>
              <a:ea typeface="Calibri"/>
              <a:cs typeface="Calibri"/>
              <a:sym typeface="Calibri"/>
            </a:endParaRPr>
          </a:p>
          <a:p>
            <a:pPr marL="0" lvl="0" indent="0" algn="l" rtl="0">
              <a:lnSpc>
                <a:spcPct val="115000"/>
              </a:lnSpc>
              <a:spcBef>
                <a:spcPts val="0"/>
              </a:spcBef>
              <a:spcAft>
                <a:spcPts val="0"/>
              </a:spcAft>
              <a:buSzPts val="2800"/>
              <a:buNone/>
            </a:pPr>
            <a:endParaRPr sz="110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2800"/>
              <a:buNone/>
            </a:pP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1"/>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t>Multiple Influences on Development</a:t>
            </a:r>
            <a:endParaRPr b="1"/>
          </a:p>
        </p:txBody>
      </p:sp>
      <p:pic>
        <p:nvPicPr>
          <p:cNvPr id="402" name="Google Shape;402;p41"/>
          <p:cNvPicPr preferRelativeResize="0"/>
          <p:nvPr/>
        </p:nvPicPr>
        <p:blipFill rotWithShape="1">
          <a:blip r:embed="rId3">
            <a:alphaModFix/>
          </a:blip>
          <a:srcRect r="-238" b="28622"/>
          <a:stretch/>
        </p:blipFill>
        <p:spPr>
          <a:xfrm>
            <a:off x="263384" y="1156782"/>
            <a:ext cx="3653011" cy="3468275"/>
          </a:xfrm>
          <a:prstGeom prst="rect">
            <a:avLst/>
          </a:prstGeom>
          <a:noFill/>
          <a:ln w="28575" cap="flat" cmpd="sng">
            <a:solidFill>
              <a:srgbClr val="8E7CC3"/>
            </a:solidFill>
            <a:prstDash val="solid"/>
            <a:round/>
            <a:headEnd type="none" w="sm" len="sm"/>
            <a:tailEnd type="none" w="sm" len="sm"/>
          </a:ln>
        </p:spPr>
      </p:pic>
      <p:sp>
        <p:nvSpPr>
          <p:cNvPr id="403" name="Google Shape;403;p41"/>
          <p:cNvSpPr txBox="1"/>
          <p:nvPr/>
        </p:nvSpPr>
        <p:spPr>
          <a:xfrm>
            <a:off x="4279050" y="1156775"/>
            <a:ext cx="4711200" cy="36264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400">
                <a:solidFill>
                  <a:schemeClr val="dk1"/>
                </a:solidFill>
                <a:latin typeface="Calibri"/>
                <a:ea typeface="Calibri"/>
                <a:cs typeface="Calibri"/>
                <a:sym typeface="Calibri"/>
              </a:rPr>
              <a:t>Family </a:t>
            </a:r>
            <a:endParaRPr sz="2400">
              <a:solidFill>
                <a:schemeClr val="dk1"/>
              </a:solidFill>
              <a:latin typeface="Calibri"/>
              <a:ea typeface="Calibri"/>
              <a:cs typeface="Calibri"/>
              <a:sym typeface="Calibri"/>
            </a:endParaRPr>
          </a:p>
          <a:p>
            <a:pPr marL="457200" lvl="0" indent="0" algn="l" rtl="0">
              <a:lnSpc>
                <a:spcPct val="120000"/>
              </a:lnSpc>
              <a:spcBef>
                <a:spcPts val="0"/>
              </a:spcBef>
              <a:spcAft>
                <a:spcPts val="0"/>
              </a:spcAft>
              <a:buNone/>
            </a:pPr>
            <a:r>
              <a:rPr lang="en-US" sz="1800">
                <a:solidFill>
                  <a:schemeClr val="dk1"/>
                </a:solidFill>
                <a:latin typeface="Calibri"/>
                <a:ea typeface="Calibri"/>
                <a:cs typeface="Calibri"/>
                <a:sym typeface="Calibri"/>
              </a:rPr>
              <a:t>Culture, language, siblings</a:t>
            </a:r>
            <a:endParaRPr sz="1800">
              <a:solidFill>
                <a:schemeClr val="dk1"/>
              </a:solidFill>
              <a:latin typeface="Calibri"/>
              <a:ea typeface="Calibri"/>
              <a:cs typeface="Calibri"/>
              <a:sym typeface="Calibri"/>
            </a:endParaRPr>
          </a:p>
          <a:p>
            <a:pPr marL="0" lvl="0" indent="0" algn="l" rtl="0">
              <a:lnSpc>
                <a:spcPct val="120000"/>
              </a:lnSpc>
              <a:spcBef>
                <a:spcPts val="0"/>
              </a:spcBef>
              <a:spcAft>
                <a:spcPts val="0"/>
              </a:spcAft>
              <a:buNone/>
            </a:pPr>
            <a:endParaRPr sz="2400">
              <a:solidFill>
                <a:schemeClr val="dk1"/>
              </a:solidFill>
              <a:latin typeface="Calibri"/>
              <a:ea typeface="Calibri"/>
              <a:cs typeface="Calibri"/>
              <a:sym typeface="Calibri"/>
            </a:endParaRPr>
          </a:p>
          <a:p>
            <a:pPr marL="0" lvl="0" indent="0" algn="l" rtl="0">
              <a:lnSpc>
                <a:spcPct val="120000"/>
              </a:lnSpc>
              <a:spcBef>
                <a:spcPts val="0"/>
              </a:spcBef>
              <a:spcAft>
                <a:spcPts val="0"/>
              </a:spcAft>
              <a:buNone/>
            </a:pPr>
            <a:r>
              <a:rPr lang="en-US" sz="2400">
                <a:solidFill>
                  <a:schemeClr val="dk1"/>
                </a:solidFill>
                <a:latin typeface="Calibri"/>
                <a:ea typeface="Calibri"/>
                <a:cs typeface="Calibri"/>
                <a:sym typeface="Calibri"/>
              </a:rPr>
              <a:t>Life Experiences</a:t>
            </a:r>
            <a:endParaRPr sz="2400">
              <a:solidFill>
                <a:schemeClr val="dk1"/>
              </a:solidFill>
              <a:latin typeface="Calibri"/>
              <a:ea typeface="Calibri"/>
              <a:cs typeface="Calibri"/>
              <a:sym typeface="Calibri"/>
            </a:endParaRPr>
          </a:p>
          <a:p>
            <a:pPr marL="457200" lvl="0" indent="0" algn="l" rtl="0">
              <a:lnSpc>
                <a:spcPct val="120000"/>
              </a:lnSpc>
              <a:spcBef>
                <a:spcPts val="0"/>
              </a:spcBef>
              <a:spcAft>
                <a:spcPts val="0"/>
              </a:spcAft>
              <a:buNone/>
            </a:pPr>
            <a:r>
              <a:rPr lang="en-US" sz="1800">
                <a:solidFill>
                  <a:schemeClr val="dk1"/>
                </a:solidFill>
                <a:latin typeface="Calibri"/>
                <a:ea typeface="Calibri"/>
                <a:cs typeface="Calibri"/>
                <a:sym typeface="Calibri"/>
              </a:rPr>
              <a:t>Previous child care attendance, exposure to specific activities, traumatic experiences </a:t>
            </a:r>
            <a:endParaRPr sz="1800">
              <a:solidFill>
                <a:schemeClr val="dk1"/>
              </a:solidFill>
              <a:latin typeface="Calibri"/>
              <a:ea typeface="Calibri"/>
              <a:cs typeface="Calibri"/>
              <a:sym typeface="Calibri"/>
            </a:endParaRPr>
          </a:p>
          <a:p>
            <a:pPr marL="457200" lvl="0" indent="0" algn="l" rtl="0">
              <a:lnSpc>
                <a:spcPct val="120000"/>
              </a:lnSpc>
              <a:spcBef>
                <a:spcPts val="0"/>
              </a:spcBef>
              <a:spcAft>
                <a:spcPts val="0"/>
              </a:spcAft>
              <a:buNone/>
            </a:pPr>
            <a:endParaRPr sz="1800">
              <a:solidFill>
                <a:schemeClr val="dk1"/>
              </a:solidFill>
              <a:latin typeface="Calibri"/>
              <a:ea typeface="Calibri"/>
              <a:cs typeface="Calibri"/>
              <a:sym typeface="Calibri"/>
            </a:endParaRPr>
          </a:p>
          <a:p>
            <a:pPr marL="0" lvl="0" indent="0" algn="l" rtl="0">
              <a:lnSpc>
                <a:spcPct val="120000"/>
              </a:lnSpc>
              <a:spcBef>
                <a:spcPts val="0"/>
              </a:spcBef>
              <a:spcAft>
                <a:spcPts val="0"/>
              </a:spcAft>
              <a:buNone/>
            </a:pPr>
            <a:r>
              <a:rPr lang="en-US" sz="2400">
                <a:solidFill>
                  <a:schemeClr val="dk1"/>
                </a:solidFill>
                <a:latin typeface="Calibri"/>
                <a:ea typeface="Calibri"/>
                <a:cs typeface="Calibri"/>
                <a:sym typeface="Calibri"/>
              </a:rPr>
              <a:t>Disability</a:t>
            </a:r>
            <a:endParaRPr sz="2400">
              <a:solidFill>
                <a:schemeClr val="dk1"/>
              </a:solidFill>
              <a:latin typeface="Calibri"/>
              <a:ea typeface="Calibri"/>
              <a:cs typeface="Calibri"/>
              <a:sym typeface="Calibri"/>
            </a:endParaRPr>
          </a:p>
          <a:p>
            <a:pPr marL="457200" lvl="0" indent="0" algn="l" rtl="0">
              <a:lnSpc>
                <a:spcPct val="120000"/>
              </a:lnSpc>
              <a:spcBef>
                <a:spcPts val="0"/>
              </a:spcBef>
              <a:spcAft>
                <a:spcPts val="0"/>
              </a:spcAft>
              <a:buNone/>
            </a:pPr>
            <a:r>
              <a:rPr lang="en-US" sz="1800">
                <a:solidFill>
                  <a:schemeClr val="dk1"/>
                </a:solidFill>
                <a:latin typeface="Calibri"/>
                <a:ea typeface="Calibri"/>
                <a:cs typeface="Calibri"/>
                <a:sym typeface="Calibri"/>
              </a:rPr>
              <a:t>Down syndrome, autism, hearing loss</a:t>
            </a:r>
            <a:endParaRPr sz="1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t>Standards</a:t>
            </a:r>
            <a:endParaRPr b="1"/>
          </a:p>
        </p:txBody>
      </p:sp>
      <p:graphicFrame>
        <p:nvGraphicFramePr>
          <p:cNvPr id="410" name="Google Shape;410;p6"/>
          <p:cNvGraphicFramePr/>
          <p:nvPr/>
        </p:nvGraphicFramePr>
        <p:xfrm>
          <a:off x="416576" y="1418825"/>
          <a:ext cx="3000000" cy="3000000"/>
        </p:xfrm>
        <a:graphic>
          <a:graphicData uri="http://schemas.openxmlformats.org/drawingml/2006/table">
            <a:tbl>
              <a:tblPr firstRow="1" bandRow="1">
                <a:noFill/>
                <a:tableStyleId>{133F8F4F-32CA-4373-9BDF-B712C28D7FD0}</a:tableStyleId>
              </a:tblPr>
              <a:tblGrid>
                <a:gridCol w="2524900">
                  <a:extLst>
                    <a:ext uri="{9D8B030D-6E8A-4147-A177-3AD203B41FA5}">
                      <a16:colId xmlns:a16="http://schemas.microsoft.com/office/drawing/2014/main" val="20000"/>
                    </a:ext>
                  </a:extLst>
                </a:gridCol>
                <a:gridCol w="3065375">
                  <a:extLst>
                    <a:ext uri="{9D8B030D-6E8A-4147-A177-3AD203B41FA5}">
                      <a16:colId xmlns:a16="http://schemas.microsoft.com/office/drawing/2014/main" val="20001"/>
                    </a:ext>
                  </a:extLst>
                </a:gridCol>
                <a:gridCol w="2703050">
                  <a:extLst>
                    <a:ext uri="{9D8B030D-6E8A-4147-A177-3AD203B41FA5}">
                      <a16:colId xmlns:a16="http://schemas.microsoft.com/office/drawing/2014/main" val="20002"/>
                    </a:ext>
                  </a:extLst>
                </a:gridCol>
              </a:tblGrid>
              <a:tr h="537150">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Key Term</a:t>
                      </a:r>
                      <a:endParaRPr sz="2400" u="none" strike="noStrike" cap="none">
                        <a:latin typeface="Calibri"/>
                        <a:ea typeface="Calibri"/>
                        <a:cs typeface="Calibri"/>
                        <a:sym typeface="Calibri"/>
                      </a:endParaRPr>
                    </a:p>
                  </a:txBody>
                  <a:tcPr marL="91450" marR="91450" marT="45725" marB="45725">
                    <a:solidFill>
                      <a:srgbClr val="8E7CC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Definition</a:t>
                      </a:r>
                      <a:endParaRPr sz="2400" u="none" strike="noStrike" cap="none">
                        <a:latin typeface="Calibri"/>
                        <a:ea typeface="Calibri"/>
                        <a:cs typeface="Calibri"/>
                        <a:sym typeface="Calibri"/>
                      </a:endParaRPr>
                    </a:p>
                  </a:txBody>
                  <a:tcPr marL="91450" marR="91450" marT="45725" marB="45725">
                    <a:solidFill>
                      <a:srgbClr val="8E7CC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Example</a:t>
                      </a:r>
                      <a:endParaRPr sz="2400" u="none" strike="noStrike" cap="none">
                        <a:latin typeface="Calibri"/>
                        <a:ea typeface="Calibri"/>
                        <a:cs typeface="Calibri"/>
                        <a:sym typeface="Calibri"/>
                      </a:endParaRPr>
                    </a:p>
                  </a:txBody>
                  <a:tcPr marL="91450" marR="91450" marT="45725" marB="45725">
                    <a:solidFill>
                      <a:srgbClr val="8E7CC3"/>
                    </a:solidFill>
                  </a:tcPr>
                </a:tc>
                <a:extLst>
                  <a:ext uri="{0D108BD9-81ED-4DB2-BD59-A6C34878D82A}">
                    <a16:rowId xmlns:a16="http://schemas.microsoft.com/office/drawing/2014/main" val="10000"/>
                  </a:ext>
                </a:extLst>
              </a:tr>
              <a:tr h="1885875">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rPr>
                        <a:t>Standards</a:t>
                      </a:r>
                      <a:endParaRPr sz="18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rPr>
                        <a:t>(ELDS)</a:t>
                      </a:r>
                      <a:endParaRPr sz="1800" u="none" strike="noStrike" cap="none">
                        <a:latin typeface="Calibri"/>
                        <a:ea typeface="Calibri"/>
                        <a:cs typeface="Calibri"/>
                        <a:sym typeface="Calibri"/>
                      </a:endParaRPr>
                    </a:p>
                  </a:txBody>
                  <a:tcPr marL="91450" marR="91450" marT="45725" marB="45725">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rPr>
                        <a:t>Concise, written descriptions of what students are expected to know and be able to do at a specific stage of their education</a:t>
                      </a:r>
                      <a:endParaRPr sz="18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800" u="none" strike="noStrike" cap="none">
                        <a:latin typeface="Calibri"/>
                        <a:ea typeface="Calibri"/>
                        <a:cs typeface="Calibri"/>
                        <a:sym typeface="Calibri"/>
                      </a:endParaRPr>
                    </a:p>
                  </a:txBody>
                  <a:tcPr marL="91450" marR="91450" marT="45725" marB="45725">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rPr>
                        <a:t>Comprehend and use increasingly complex and varied vocabulary</a:t>
                      </a:r>
                      <a:endParaRPr sz="1800" u="none" strike="noStrike" cap="none">
                        <a:latin typeface="Calibri"/>
                        <a:ea typeface="Calibri"/>
                        <a:cs typeface="Calibri"/>
                        <a:sym typeface="Calibri"/>
                      </a:endParaRPr>
                    </a:p>
                  </a:txBody>
                  <a:tcPr marL="91450" marR="91450" marT="45725" marB="45725">
                    <a:solidFill>
                      <a:srgbClr val="EFEFE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589f9cae44_0_4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Learning Outcomes</a:t>
            </a:r>
            <a:endParaRPr b="1"/>
          </a:p>
        </p:txBody>
      </p:sp>
      <p:graphicFrame>
        <p:nvGraphicFramePr>
          <p:cNvPr id="417" name="Google Shape;417;g589f9cae44_0_40"/>
          <p:cNvGraphicFramePr/>
          <p:nvPr/>
        </p:nvGraphicFramePr>
        <p:xfrm>
          <a:off x="648451" y="1375525"/>
          <a:ext cx="3000000" cy="3000000"/>
        </p:xfrm>
        <a:graphic>
          <a:graphicData uri="http://schemas.openxmlformats.org/drawingml/2006/table">
            <a:tbl>
              <a:tblPr firstRow="1" bandRow="1">
                <a:noFill/>
                <a:tableStyleId>{133F8F4F-32CA-4373-9BDF-B712C28D7FD0}</a:tableStyleId>
              </a:tblPr>
              <a:tblGrid>
                <a:gridCol w="2265075">
                  <a:extLst>
                    <a:ext uri="{9D8B030D-6E8A-4147-A177-3AD203B41FA5}">
                      <a16:colId xmlns:a16="http://schemas.microsoft.com/office/drawing/2014/main" val="20000"/>
                    </a:ext>
                  </a:extLst>
                </a:gridCol>
                <a:gridCol w="2966325">
                  <a:extLst>
                    <a:ext uri="{9D8B030D-6E8A-4147-A177-3AD203B41FA5}">
                      <a16:colId xmlns:a16="http://schemas.microsoft.com/office/drawing/2014/main" val="20001"/>
                    </a:ext>
                  </a:extLst>
                </a:gridCol>
                <a:gridCol w="2615700">
                  <a:extLst>
                    <a:ext uri="{9D8B030D-6E8A-4147-A177-3AD203B41FA5}">
                      <a16:colId xmlns:a16="http://schemas.microsoft.com/office/drawing/2014/main" val="20002"/>
                    </a:ext>
                  </a:extLst>
                </a:gridCol>
              </a:tblGrid>
              <a:tr h="655225">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Key Term</a:t>
                      </a:r>
                      <a:endParaRPr sz="2400" u="none" strike="noStrike" cap="none">
                        <a:latin typeface="Calibri"/>
                        <a:ea typeface="Calibri"/>
                        <a:cs typeface="Calibri"/>
                        <a:sym typeface="Calibri"/>
                      </a:endParaRPr>
                    </a:p>
                  </a:txBody>
                  <a:tcPr marL="91450" marR="91450" marT="45725" marB="45725">
                    <a:solidFill>
                      <a:srgbClr val="8E7CC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Definition</a:t>
                      </a:r>
                      <a:endParaRPr sz="2400" u="none" strike="noStrike" cap="none">
                        <a:latin typeface="Calibri"/>
                        <a:ea typeface="Calibri"/>
                        <a:cs typeface="Calibri"/>
                        <a:sym typeface="Calibri"/>
                      </a:endParaRPr>
                    </a:p>
                  </a:txBody>
                  <a:tcPr marL="91450" marR="91450" marT="45725" marB="45725">
                    <a:solidFill>
                      <a:srgbClr val="8E7CC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Example</a:t>
                      </a:r>
                      <a:endParaRPr sz="2400" u="none" strike="noStrike" cap="none">
                        <a:latin typeface="Calibri"/>
                        <a:ea typeface="Calibri"/>
                        <a:cs typeface="Calibri"/>
                        <a:sym typeface="Calibri"/>
                      </a:endParaRPr>
                    </a:p>
                  </a:txBody>
                  <a:tcPr marL="91450" marR="91450" marT="45725" marB="45725">
                    <a:solidFill>
                      <a:srgbClr val="8E7CC3"/>
                    </a:solidFill>
                  </a:tcPr>
                </a:tc>
                <a:extLst>
                  <a:ext uri="{0D108BD9-81ED-4DB2-BD59-A6C34878D82A}">
                    <a16:rowId xmlns:a16="http://schemas.microsoft.com/office/drawing/2014/main" val="10000"/>
                  </a:ext>
                </a:extLst>
              </a:tr>
              <a:tr h="1894850">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Learning Outcomes</a:t>
                      </a:r>
                      <a:endParaRPr sz="1800" u="none" strike="noStrike" cap="none">
                        <a:latin typeface="Calibri"/>
                        <a:ea typeface="Calibri"/>
                        <a:cs typeface="Calibri"/>
                        <a:sym typeface="Calibri"/>
                      </a:endParaRPr>
                    </a:p>
                  </a:txBody>
                  <a:tcPr marL="91450" marR="91450" marT="45725" marB="45725">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rPr>
                        <a:t>Statements regarding what children will learn through an activity (not what they will do)</a:t>
                      </a:r>
                      <a:endParaRPr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endParaRPr>
                    </a:p>
                    <a:p>
                      <a:pPr marL="0" marR="0" lvl="0" indent="0" algn="ctr" rtl="0">
                        <a:lnSpc>
                          <a:spcPct val="100000"/>
                        </a:lnSpc>
                        <a:spcBef>
                          <a:spcPts val="0"/>
                        </a:spcBef>
                        <a:spcAft>
                          <a:spcPts val="0"/>
                        </a:spcAft>
                        <a:buClr>
                          <a:srgbClr val="000000"/>
                        </a:buClr>
                        <a:buSzPts val="1400"/>
                        <a:buFont typeface="Arial"/>
                        <a:buNone/>
                      </a:pPr>
                      <a:endParaRPr sz="1800" u="none" strike="noStrike" cap="none">
                        <a:latin typeface="Calibri"/>
                        <a:ea typeface="Calibri"/>
                        <a:cs typeface="Calibri"/>
                        <a:sym typeface="Calibri"/>
                      </a:endParaRPr>
                    </a:p>
                  </a:txBody>
                  <a:tcPr marL="91450" marR="91450" marT="45725" marB="45725">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The preschooler will learn characteristics of various types of bears</a:t>
                      </a:r>
                      <a:r>
                        <a:rPr lang="en-US" sz="1800"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91450" marR="91450" marT="45725" marB="45725">
                    <a:solidFill>
                      <a:srgbClr val="EFEFE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b="1">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Curriculum &amp; Learning Experiences</a:t>
            </a:r>
            <a:endParaRPr b="1"/>
          </a:p>
        </p:txBody>
      </p:sp>
      <p:graphicFrame>
        <p:nvGraphicFramePr>
          <p:cNvPr id="424" name="Google Shape;424;p7"/>
          <p:cNvGraphicFramePr/>
          <p:nvPr/>
        </p:nvGraphicFramePr>
        <p:xfrm>
          <a:off x="526120" y="1363981"/>
          <a:ext cx="3000000" cy="3000000"/>
        </p:xfrm>
        <a:graphic>
          <a:graphicData uri="http://schemas.openxmlformats.org/drawingml/2006/table">
            <a:tbl>
              <a:tblPr firstRow="1" bandRow="1">
                <a:noFill/>
                <a:tableStyleId>{133F8F4F-32CA-4373-9BDF-B712C28D7FD0}</a:tableStyleId>
              </a:tblPr>
              <a:tblGrid>
                <a:gridCol w="2084450">
                  <a:extLst>
                    <a:ext uri="{9D8B030D-6E8A-4147-A177-3AD203B41FA5}">
                      <a16:colId xmlns:a16="http://schemas.microsoft.com/office/drawing/2014/main" val="20000"/>
                    </a:ext>
                  </a:extLst>
                </a:gridCol>
                <a:gridCol w="3310050">
                  <a:extLst>
                    <a:ext uri="{9D8B030D-6E8A-4147-A177-3AD203B41FA5}">
                      <a16:colId xmlns:a16="http://schemas.microsoft.com/office/drawing/2014/main" val="20001"/>
                    </a:ext>
                  </a:extLst>
                </a:gridCol>
                <a:gridCol w="2697250">
                  <a:extLst>
                    <a:ext uri="{9D8B030D-6E8A-4147-A177-3AD203B41FA5}">
                      <a16:colId xmlns:a16="http://schemas.microsoft.com/office/drawing/2014/main" val="20002"/>
                    </a:ext>
                  </a:extLst>
                </a:gridCol>
              </a:tblGrid>
              <a:tr h="738125">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Key Term</a:t>
                      </a:r>
                      <a:endParaRPr sz="2400" u="none" strike="noStrike" cap="none">
                        <a:latin typeface="Calibri"/>
                        <a:ea typeface="Calibri"/>
                        <a:cs typeface="Calibri"/>
                        <a:sym typeface="Calibri"/>
                      </a:endParaRPr>
                    </a:p>
                  </a:txBody>
                  <a:tcPr marL="91450" marR="91450" marT="45725" marB="45725">
                    <a:solidFill>
                      <a:srgbClr val="8E7CC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Definition</a:t>
                      </a:r>
                      <a:endParaRPr sz="2400" u="none" strike="noStrike" cap="none">
                        <a:latin typeface="Calibri"/>
                        <a:ea typeface="Calibri"/>
                        <a:cs typeface="Calibri"/>
                        <a:sym typeface="Calibri"/>
                      </a:endParaRPr>
                    </a:p>
                  </a:txBody>
                  <a:tcPr marL="91450" marR="91450" marT="45725" marB="45725">
                    <a:solidFill>
                      <a:srgbClr val="8E7CC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a:ea typeface="Calibri"/>
                          <a:cs typeface="Calibri"/>
                          <a:sym typeface="Calibri"/>
                        </a:rPr>
                        <a:t>Example</a:t>
                      </a:r>
                      <a:endParaRPr sz="2400" u="none" strike="noStrike" cap="none">
                        <a:latin typeface="Calibri"/>
                        <a:ea typeface="Calibri"/>
                        <a:cs typeface="Calibri"/>
                        <a:sym typeface="Calibri"/>
                      </a:endParaRPr>
                    </a:p>
                  </a:txBody>
                  <a:tcPr marL="91450" marR="91450" marT="45725" marB="45725">
                    <a:solidFill>
                      <a:srgbClr val="8E7CC3"/>
                    </a:solidFill>
                  </a:tcPr>
                </a:tc>
                <a:extLst>
                  <a:ext uri="{0D108BD9-81ED-4DB2-BD59-A6C34878D82A}">
                    <a16:rowId xmlns:a16="http://schemas.microsoft.com/office/drawing/2014/main" val="10000"/>
                  </a:ext>
                </a:extLst>
              </a:tr>
              <a:tr h="1817400">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
                            </a:ext>
                          </a:extLst>
                        </a:rPr>
                        <a:t>Curriculum and </a:t>
                      </a:r>
                      <a:endParaRPr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
                          </a:ext>
                        </a:extLst>
                      </a:endParaRPr>
                    </a:p>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3"/>
                            </a:ext>
                          </a:extLst>
                        </a:rPr>
                        <a:t>Learning Experiences</a:t>
                      </a:r>
                      <a:endParaRPr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4"/>
                          </a:ext>
                        </a:extLst>
                      </a:endParaRPr>
                    </a:p>
                    <a:p>
                      <a:pPr marL="0" marR="0" lvl="0" indent="0" algn="ctr" rtl="0">
                        <a:lnSpc>
                          <a:spcPct val="100000"/>
                        </a:lnSpc>
                        <a:spcBef>
                          <a:spcPts val="0"/>
                        </a:spcBef>
                        <a:spcAft>
                          <a:spcPts val="0"/>
                        </a:spcAft>
                        <a:buClr>
                          <a:srgbClr val="000000"/>
                        </a:buClr>
                        <a:buSzPts val="1400"/>
                        <a:buFont typeface="Arial"/>
                        <a:buNone/>
                      </a:pPr>
                      <a:endParaRPr sz="1800" u="none" strike="noStrike" cap="none">
                        <a:latin typeface="Calibri"/>
                        <a:ea typeface="Calibri"/>
                        <a:cs typeface="Calibri"/>
                        <a:sym typeface="Calibri"/>
                      </a:endParaRPr>
                    </a:p>
                  </a:txBody>
                  <a:tcPr marL="91450" marR="91450" marT="45725" marB="45725">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5"/>
                            </a:ext>
                          </a:extLst>
                        </a:rPr>
                        <a:t>The lessons and content being taught in a classroom or program; often includes recommended materials for the classroom environment.</a:t>
                      </a:r>
                      <a:endParaRPr sz="1800" u="none" strike="noStrike" cap="none">
                        <a:latin typeface="Calibri"/>
                        <a:ea typeface="Calibri"/>
                        <a:cs typeface="Calibri"/>
                        <a:sym typeface="Calibri"/>
                      </a:endParaRPr>
                    </a:p>
                  </a:txBody>
                  <a:tcPr marL="91450" marR="91450" marT="45725" marB="45725">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
                            </a:ext>
                          </a:extLst>
                        </a:rPr>
                        <a:t>Ask children to identify similarities and differences between a panda bear and koala bear</a:t>
                      </a:r>
                      <a:endParaRPr sz="1800" u="none" strike="noStrike" cap="none">
                        <a:latin typeface="Calibri"/>
                        <a:ea typeface="Calibri"/>
                        <a:cs typeface="Calibri"/>
                        <a:sym typeface="Calibri"/>
                      </a:endParaRPr>
                    </a:p>
                  </a:txBody>
                  <a:tcPr marL="91450" marR="91450" marT="45725" marB="45725">
                    <a:solidFill>
                      <a:srgbClr val="EFEFE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8000</Words>
  <Application>Microsoft Office PowerPoint</Application>
  <PresentationFormat>On-screen Show (16:9)</PresentationFormat>
  <Paragraphs>671</Paragraphs>
  <Slides>35</Slides>
  <Notes>35</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35</vt:i4>
      </vt:variant>
    </vt:vector>
  </HeadingPairs>
  <TitlesOfParts>
    <vt:vector size="43" baseType="lpstr">
      <vt:lpstr>Arial</vt:lpstr>
      <vt:lpstr>Calibri</vt:lpstr>
      <vt:lpstr>Early Childhood</vt:lpstr>
      <vt:lpstr>4_Simple Light</vt:lpstr>
      <vt:lpstr>Simple Light</vt:lpstr>
      <vt:lpstr>1_Simple Light</vt:lpstr>
      <vt:lpstr>2_Simple Light</vt:lpstr>
      <vt:lpstr>3_Simple Light</vt:lpstr>
      <vt:lpstr> Connecting the Pieces:  Using Standards with Preschoolers</vt:lpstr>
      <vt:lpstr>Icebreaker</vt:lpstr>
      <vt:lpstr> Overview of Training</vt:lpstr>
      <vt:lpstr> The Value of Early Childhood Education  </vt:lpstr>
      <vt:lpstr> Examining Key Components  </vt:lpstr>
      <vt:lpstr>Multiple Influences on Development</vt:lpstr>
      <vt:lpstr>Standards</vt:lpstr>
      <vt:lpstr>Learning Outcomes</vt:lpstr>
      <vt:lpstr>Curriculum &amp; Learning Experiences</vt:lpstr>
      <vt:lpstr>Assessment</vt:lpstr>
      <vt:lpstr>Identifying Key Terms </vt:lpstr>
      <vt:lpstr>Teaching &amp; Learning Cycle</vt:lpstr>
      <vt:lpstr>Taking A Closer Look:  An Overview of the Louisiana Early Learning &amp; Development Standards (ELDS)</vt:lpstr>
      <vt:lpstr>Overview: Louisiana Birth to Five ELDS</vt:lpstr>
      <vt:lpstr>PowerPoint Presentation</vt:lpstr>
      <vt:lpstr>    Approaches to Learning    </vt:lpstr>
      <vt:lpstr>Standards for Approaches to Learning</vt:lpstr>
      <vt:lpstr>Cognitive Development and General Knowledge</vt:lpstr>
      <vt:lpstr>Standards for Cognitive Development &amp; Expression </vt:lpstr>
      <vt:lpstr>Language and Literacy Development</vt:lpstr>
      <vt:lpstr>Standards for Language &amp; Literacy Development</vt:lpstr>
      <vt:lpstr>Physical Well-Being and  Motor Development</vt:lpstr>
      <vt:lpstr>Standards for Physical Well Being &amp; Motor Development</vt:lpstr>
      <vt:lpstr>Social-Emotional Development</vt:lpstr>
      <vt:lpstr>Standards for Social Emotional Development</vt:lpstr>
      <vt:lpstr>Connecting the Pieces:  Planning with the  ELDS</vt:lpstr>
      <vt:lpstr> Connecting Standards to Play </vt:lpstr>
      <vt:lpstr>Video</vt:lpstr>
      <vt:lpstr>Video</vt:lpstr>
      <vt:lpstr>Connecting Standards to the Classroom Environment</vt:lpstr>
      <vt:lpstr>Connecting Standards to the Classroom Environment</vt:lpstr>
      <vt:lpstr>Connecting Standards to Lesson Plans</vt:lpstr>
      <vt:lpstr>Activity  Early Learning Development Teacher Planning Form</vt:lpstr>
      <vt:lpstr>Closing</vt:lpstr>
      <vt:lpstr>Post-Assessment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Connecting the Pieces:  Using Standards with Preschoolers</dc:title>
  <dc:creator>Angela W Barnes</dc:creator>
  <cp:lastModifiedBy>Meredith Eckard</cp:lastModifiedBy>
  <cp:revision>1</cp:revision>
  <dcterms:modified xsi:type="dcterms:W3CDTF">2019-11-06T16:38:44Z</dcterms:modified>
</cp:coreProperties>
</file>