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7"/>
  </p:notesMasterIdLst>
  <p:sldIdLst>
    <p:sldId id="256" r:id="rId2"/>
    <p:sldId id="257" r:id="rId3"/>
    <p:sldId id="313" r:id="rId4"/>
    <p:sldId id="342" r:id="rId5"/>
    <p:sldId id="268" r:id="rId6"/>
    <p:sldId id="269" r:id="rId7"/>
    <p:sldId id="271" r:id="rId8"/>
    <p:sldId id="335" r:id="rId9"/>
    <p:sldId id="344" r:id="rId10"/>
    <p:sldId id="345" r:id="rId11"/>
    <p:sldId id="349" r:id="rId12"/>
    <p:sldId id="350" r:id="rId13"/>
    <p:sldId id="351" r:id="rId14"/>
    <p:sldId id="352" r:id="rId15"/>
    <p:sldId id="354" r:id="rId16"/>
    <p:sldId id="387" r:id="rId17"/>
    <p:sldId id="356" r:id="rId18"/>
    <p:sldId id="357" r:id="rId19"/>
    <p:sldId id="336" r:id="rId20"/>
    <p:sldId id="359" r:id="rId21"/>
    <p:sldId id="360" r:id="rId22"/>
    <p:sldId id="362" r:id="rId23"/>
    <p:sldId id="361" r:id="rId24"/>
    <p:sldId id="363" r:id="rId25"/>
    <p:sldId id="315" r:id="rId26"/>
    <p:sldId id="394" r:id="rId27"/>
    <p:sldId id="367" r:id="rId28"/>
    <p:sldId id="369" r:id="rId29"/>
    <p:sldId id="368" r:id="rId30"/>
    <p:sldId id="390" r:id="rId31"/>
    <p:sldId id="373" r:id="rId32"/>
    <p:sldId id="379" r:id="rId33"/>
    <p:sldId id="391" r:id="rId34"/>
    <p:sldId id="375" r:id="rId35"/>
    <p:sldId id="380" r:id="rId36"/>
    <p:sldId id="392" r:id="rId37"/>
    <p:sldId id="378" r:id="rId38"/>
    <p:sldId id="381" r:id="rId39"/>
    <p:sldId id="393" r:id="rId40"/>
    <p:sldId id="383" r:id="rId41"/>
    <p:sldId id="384" r:id="rId42"/>
    <p:sldId id="302" r:id="rId43"/>
    <p:sldId id="385" r:id="rId44"/>
    <p:sldId id="308" r:id="rId45"/>
    <p:sldId id="343" r:id="rId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iFe/8Ykqdp7R4A8xbUH9Tsm54d0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Campbell" initials="RC" lastIdx="1" clrIdx="0">
    <p:extLst>
      <p:ext uri="{19B8F6BF-5375-455C-9EA6-DF929625EA0E}">
        <p15:presenceInfo xmlns:p15="http://schemas.microsoft.com/office/powerpoint/2012/main" userId="Rachel Campb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3E0"/>
    <a:srgbClr val="434343"/>
    <a:srgbClr val="E0F0F2"/>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6357" autoAdjust="0"/>
  </p:normalViewPr>
  <p:slideViewPr>
    <p:cSldViewPr snapToGrid="0">
      <p:cViewPr varScale="1">
        <p:scale>
          <a:sx n="99" d="100"/>
          <a:sy n="99" d="100"/>
        </p:scale>
        <p:origin x="90" y="8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64"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 name="Google Shape;3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34" name="Google Shape;3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61258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3517404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1237274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009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1700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https://www.youtube.com/watch?v=aYQSWYzFCaU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184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8" name="Google Shape;14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347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http://toddlers.ccdmd.qc.ca/video/show/An-interesting-toy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4592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8" name="Google Shape;14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716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https://www.youtube.com/watch?v=yLsgsc2d2zo&amp;feature=youtu.be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860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8" name="Google Shape;14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7894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2806133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https://www.youtube.com/watch?v=aYQSWYzFCaU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2759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extLst>
      <p:ext uri="{BB962C8B-B14F-4D97-AF65-F5344CB8AC3E}">
        <p14:creationId xmlns:p14="http://schemas.microsoft.com/office/powerpoint/2010/main" val="3069996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http://toddlers.ccdmd.qc.ca/video/show/An-interesting-toy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7976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extLst>
      <p:ext uri="{BB962C8B-B14F-4D97-AF65-F5344CB8AC3E}">
        <p14:creationId xmlns:p14="http://schemas.microsoft.com/office/powerpoint/2010/main" val="2485539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https://www.youtube.com/watch?v=yLsgsc2d2zo&amp;feature=youtu.be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245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extLst>
      <p:ext uri="{BB962C8B-B14F-4D97-AF65-F5344CB8AC3E}">
        <p14:creationId xmlns:p14="http://schemas.microsoft.com/office/powerpoint/2010/main" val="678866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extLst>
      <p:ext uri="{BB962C8B-B14F-4D97-AF65-F5344CB8AC3E}">
        <p14:creationId xmlns:p14="http://schemas.microsoft.com/office/powerpoint/2010/main" val="2610270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6" name="Google Shape;38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703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b="0" dirty="0"/>
          </a:p>
        </p:txBody>
      </p:sp>
      <p:sp>
        <p:nvSpPr>
          <p:cNvPr id="88" name="Shape 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https://www.youtube.com/watch?time_continue=12&amp;v=KNrnZag17Ek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4315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extLst>
      <p:ext uri="{BB962C8B-B14F-4D97-AF65-F5344CB8AC3E}">
        <p14:creationId xmlns:p14="http://schemas.microsoft.com/office/powerpoint/2010/main" val="239962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extLst>
      <p:ext uri="{BB962C8B-B14F-4D97-AF65-F5344CB8AC3E}">
        <p14:creationId xmlns:p14="http://schemas.microsoft.com/office/powerpoint/2010/main" val="3290586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Google Shape;11;p58"/>
          <p:cNvPicPr preferRelativeResize="0"/>
          <p:nvPr/>
        </p:nvPicPr>
        <p:blipFill rotWithShape="1">
          <a:blip r:embed="rId2">
            <a:alphaModFix/>
          </a:blip>
          <a:srcRect/>
          <a:stretch/>
        </p:blipFill>
        <p:spPr>
          <a:xfrm>
            <a:off x="24" y="0"/>
            <a:ext cx="9143952" cy="5143473"/>
          </a:xfrm>
          <a:prstGeom prst="rect">
            <a:avLst/>
          </a:prstGeom>
          <a:noFill/>
          <a:ln>
            <a:noFill/>
          </a:ln>
        </p:spPr>
      </p:pic>
      <p:sp>
        <p:nvSpPr>
          <p:cNvPr id="12" name="Google Shape;12;p58"/>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3"/>
        <p:cNvGrpSpPr/>
        <p:nvPr/>
      </p:nvGrpSpPr>
      <p:grpSpPr>
        <a:xfrm>
          <a:off x="0" y="0"/>
          <a:ext cx="0" cy="0"/>
          <a:chOff x="0" y="0"/>
          <a:chExt cx="0" cy="0"/>
        </a:xfrm>
      </p:grpSpPr>
      <p:pic>
        <p:nvPicPr>
          <p:cNvPr id="14" name="Google Shape;14;p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59"/>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5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pic>
        <p:nvPicPr>
          <p:cNvPr id="18" name="Google Shape;18;p6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0" name="Google Shape;20;p60"/>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1" name="Google Shape;21;p60"/>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2"/>
        <p:cNvGrpSpPr/>
        <p:nvPr/>
      </p:nvGrpSpPr>
      <p:grpSpPr>
        <a:xfrm>
          <a:off x="0" y="0"/>
          <a:ext cx="0" cy="0"/>
          <a:chOff x="0" y="0"/>
          <a:chExt cx="0" cy="0"/>
        </a:xfrm>
      </p:grpSpPr>
      <p:pic>
        <p:nvPicPr>
          <p:cNvPr id="23" name="Google Shape;23;p6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 name="Google Shape;24;p61"/>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5" name="Google Shape;25;p61"/>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61"/>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18"/>
        <p:cNvGrpSpPr/>
        <p:nvPr/>
      </p:nvGrpSpPr>
      <p:grpSpPr>
        <a:xfrm>
          <a:off x="0" y="0"/>
          <a:ext cx="0" cy="0"/>
          <a:chOff x="0" y="0"/>
          <a:chExt cx="0" cy="0"/>
        </a:xfrm>
      </p:grpSpPr>
      <p:pic>
        <p:nvPicPr>
          <p:cNvPr id="19" name="Shape 19"/>
          <p:cNvPicPr preferRelativeResize="0"/>
          <p:nvPr/>
        </p:nvPicPr>
        <p:blipFill>
          <a:blip r:embed="rId2"/>
          <a:stretch>
            <a:fillRect/>
          </a:stretch>
        </p:blipFill>
        <p:spPr>
          <a:xfrm>
            <a:off x="0" y="0"/>
            <a:ext cx="9144000" cy="5143500"/>
          </a:xfrm>
          <a:prstGeom prst="rect">
            <a:avLst/>
          </a:prstGeom>
          <a:noFill/>
          <a:ln>
            <a:noFill/>
          </a:ln>
        </p:spPr>
      </p:pic>
      <p:sp>
        <p:nvSpPr>
          <p:cNvPr id="20" name="Shape 2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2800">
                <a:solidFill>
                  <a:srgbClr val="434343"/>
                </a:solidFill>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1" name="Shape 2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3378870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developingchild.harvard.edu/resources/5-steps-for-brain-building-serve-and-retur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developingchild.harvard.edu/resources/5-steps-for-brain-building-serve-and-retur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developingchild.harvard.edu/resources/5-steps-for-brain-building-serve-and-retur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developingchild.harvard.edu/resources/5-steps-for-brain-building-serve-and-retur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developingchild.harvard.edu/resources/5-steps-for-brain-building-serve-and-retur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aYQSWYzFCaU"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toddlers.ccdmd.qc.ca/video/show/An-interesting-toy"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yLsgsc2d2zo&amp;feature=youtu.be"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aYQSWYzFCaU"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toddlers.ccdmd.qc.ca/video/show/An-interesting-toy"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yLsgsc2d2zo&amp;feature=youtu.be"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time_continue=12&amp;v=KNrnZag17Ek"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1"/>
          <p:cNvSpPr txBox="1">
            <a:spLocks noGrp="1"/>
          </p:cNvSpPr>
          <p:nvPr>
            <p:ph type="title"/>
          </p:nvPr>
        </p:nvSpPr>
        <p:spPr>
          <a:xfrm>
            <a:off x="3410400" y="1941838"/>
            <a:ext cx="5733600" cy="2032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dirty="0"/>
              <a:t>Making Every Moment Count: Creating High-Quality Adult-Child Interactions Throughout the Day</a:t>
            </a:r>
            <a:endParaRPr b="1" dirty="0"/>
          </a:p>
        </p:txBody>
      </p:sp>
      <p:pic>
        <p:nvPicPr>
          <p:cNvPr id="4" name="Picture 3">
            <a:extLst>
              <a:ext uri="{FF2B5EF4-FFF2-40B4-BE49-F238E27FC236}">
                <a16:creationId xmlns:a16="http://schemas.microsoft.com/office/drawing/2014/main" id="{638AD5E6-1176-442C-A3EE-C2A405CE35B8}"/>
              </a:ext>
            </a:extLst>
          </p:cNvPr>
          <p:cNvPicPr>
            <a:picLocks noChangeAspect="1"/>
          </p:cNvPicPr>
          <p:nvPr/>
        </p:nvPicPr>
        <p:blipFill>
          <a:blip r:embed="rId3"/>
          <a:stretch>
            <a:fillRect/>
          </a:stretch>
        </p:blipFill>
        <p:spPr>
          <a:xfrm>
            <a:off x="4700690" y="4410828"/>
            <a:ext cx="2400300" cy="571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xfrm>
            <a:off x="180754" y="818706"/>
            <a:ext cx="3498112" cy="348747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Step One:</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Share the Focus</a:t>
            </a:r>
            <a:endParaRPr sz="3600" b="1" dirty="0">
              <a:latin typeface="Calibri" panose="020F0502020204030204" pitchFamily="34" charset="0"/>
              <a:cs typeface="Calibri" panose="020F0502020204030204" pitchFamily="34" charset="0"/>
            </a:endParaRPr>
          </a:p>
        </p:txBody>
      </p:sp>
      <p:pic>
        <p:nvPicPr>
          <p:cNvPr id="4" name="Google Shape;178;p18">
            <a:extLst>
              <a:ext uri="{FF2B5EF4-FFF2-40B4-BE49-F238E27FC236}">
                <a16:creationId xmlns:a16="http://schemas.microsoft.com/office/drawing/2014/main" id="{D2FFD49D-BB4F-49B4-99C0-F3D29E6921BD}"/>
              </a:ext>
            </a:extLst>
          </p:cNvPr>
          <p:cNvPicPr preferRelativeResize="0"/>
          <p:nvPr/>
        </p:nvPicPr>
        <p:blipFill rotWithShape="1">
          <a:blip r:embed="rId3">
            <a:alphaModFix/>
          </a:blip>
          <a:srcRect l="9917" r="19888"/>
          <a:stretch/>
        </p:blipFill>
        <p:spPr>
          <a:xfrm>
            <a:off x="3947375" y="0"/>
            <a:ext cx="5196625" cy="5143500"/>
          </a:xfrm>
          <a:prstGeom prst="rect">
            <a:avLst/>
          </a:prstGeom>
          <a:noFill/>
          <a:ln>
            <a:noFill/>
          </a:ln>
        </p:spPr>
      </p:pic>
      <p:sp>
        <p:nvSpPr>
          <p:cNvPr id="2" name="Rectangle 1">
            <a:extLst>
              <a:ext uri="{FF2B5EF4-FFF2-40B4-BE49-F238E27FC236}">
                <a16:creationId xmlns:a16="http://schemas.microsoft.com/office/drawing/2014/main" id="{0BEF012C-B6DC-446C-95A0-2E5C02A9FAE0}"/>
              </a:ext>
            </a:extLst>
          </p:cNvPr>
          <p:cNvSpPr/>
          <p:nvPr/>
        </p:nvSpPr>
        <p:spPr>
          <a:xfrm>
            <a:off x="0" y="4712613"/>
            <a:ext cx="3831465" cy="430887"/>
          </a:xfrm>
          <a:prstGeom prst="rect">
            <a:avLst/>
          </a:prstGeom>
        </p:spPr>
        <p:txBody>
          <a:bodyPr wrap="square">
            <a:spAutoFit/>
          </a:bodyPr>
          <a:lstStyle/>
          <a:p>
            <a:r>
              <a:rPr lang="en-US" sz="1050" dirty="0">
                <a:hlinkClick r:id="rId4"/>
              </a:rPr>
              <a:t>https://developingchild.harvard.edu/resources/5-steps-for-brain-building-serve-and-return/</a:t>
            </a:r>
            <a:endParaRPr lang="en-US" sz="1050" dirty="0"/>
          </a:p>
        </p:txBody>
      </p:sp>
    </p:spTree>
    <p:extLst>
      <p:ext uri="{BB962C8B-B14F-4D97-AF65-F5344CB8AC3E}">
        <p14:creationId xmlns:p14="http://schemas.microsoft.com/office/powerpoint/2010/main" val="2426283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xfrm>
            <a:off x="202019" y="808074"/>
            <a:ext cx="3466214" cy="351937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Step Two: Support and Encourage</a:t>
            </a:r>
            <a:endParaRPr sz="3600" b="1" dirty="0">
              <a:latin typeface="Calibri" panose="020F0502020204030204" pitchFamily="34" charset="0"/>
              <a:cs typeface="Calibri" panose="020F0502020204030204" pitchFamily="34" charset="0"/>
            </a:endParaRPr>
          </a:p>
        </p:txBody>
      </p:sp>
      <p:pic>
        <p:nvPicPr>
          <p:cNvPr id="4" name="Google Shape;178;p18">
            <a:extLst>
              <a:ext uri="{FF2B5EF4-FFF2-40B4-BE49-F238E27FC236}">
                <a16:creationId xmlns:a16="http://schemas.microsoft.com/office/drawing/2014/main" id="{D2FFD49D-BB4F-49B4-99C0-F3D29E6921BD}"/>
              </a:ext>
            </a:extLst>
          </p:cNvPr>
          <p:cNvPicPr preferRelativeResize="0"/>
          <p:nvPr/>
        </p:nvPicPr>
        <p:blipFill rotWithShape="1">
          <a:blip r:embed="rId3"/>
          <a:srcRect l="18458" r="13921"/>
          <a:stretch/>
        </p:blipFill>
        <p:spPr>
          <a:xfrm>
            <a:off x="3953814" y="0"/>
            <a:ext cx="5190186" cy="5143500"/>
          </a:xfrm>
          <a:prstGeom prst="rect">
            <a:avLst/>
          </a:prstGeom>
          <a:noFill/>
          <a:ln>
            <a:noFill/>
          </a:ln>
        </p:spPr>
      </p:pic>
      <p:sp>
        <p:nvSpPr>
          <p:cNvPr id="5" name="Rectangle 4">
            <a:extLst>
              <a:ext uri="{FF2B5EF4-FFF2-40B4-BE49-F238E27FC236}">
                <a16:creationId xmlns:a16="http://schemas.microsoft.com/office/drawing/2014/main" id="{53EA98CF-59F9-4EC8-9CEB-F6664FE3A11E}"/>
              </a:ext>
            </a:extLst>
          </p:cNvPr>
          <p:cNvSpPr/>
          <p:nvPr/>
        </p:nvSpPr>
        <p:spPr>
          <a:xfrm>
            <a:off x="0" y="4712613"/>
            <a:ext cx="3831465" cy="430887"/>
          </a:xfrm>
          <a:prstGeom prst="rect">
            <a:avLst/>
          </a:prstGeom>
        </p:spPr>
        <p:txBody>
          <a:bodyPr wrap="square">
            <a:spAutoFit/>
          </a:bodyPr>
          <a:lstStyle/>
          <a:p>
            <a:r>
              <a:rPr lang="en-US" sz="1050" dirty="0">
                <a:hlinkClick r:id="rId4"/>
              </a:rPr>
              <a:t>https://developingchild.harvard.edu/resources/5-steps-for-brain-building-serve-and-return/</a:t>
            </a:r>
            <a:endParaRPr lang="en-US" sz="1050" dirty="0"/>
          </a:p>
        </p:txBody>
      </p:sp>
    </p:spTree>
    <p:extLst>
      <p:ext uri="{BB962C8B-B14F-4D97-AF65-F5344CB8AC3E}">
        <p14:creationId xmlns:p14="http://schemas.microsoft.com/office/powerpoint/2010/main" val="2768515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xfrm>
            <a:off x="191386" y="839972"/>
            <a:ext cx="3466214" cy="3466214"/>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Step Three: Name It</a:t>
            </a:r>
            <a:endParaRPr sz="3600" b="1" dirty="0">
              <a:latin typeface="Calibri" panose="020F0502020204030204" pitchFamily="34" charset="0"/>
              <a:cs typeface="Calibri" panose="020F0502020204030204" pitchFamily="34" charset="0"/>
            </a:endParaRPr>
          </a:p>
        </p:txBody>
      </p:sp>
      <p:pic>
        <p:nvPicPr>
          <p:cNvPr id="4" name="Google Shape;178;p18">
            <a:extLst>
              <a:ext uri="{FF2B5EF4-FFF2-40B4-BE49-F238E27FC236}">
                <a16:creationId xmlns:a16="http://schemas.microsoft.com/office/drawing/2014/main" id="{D2FFD49D-BB4F-49B4-99C0-F3D29E6921BD}"/>
              </a:ext>
            </a:extLst>
          </p:cNvPr>
          <p:cNvPicPr preferRelativeResize="0"/>
          <p:nvPr/>
        </p:nvPicPr>
        <p:blipFill rotWithShape="1">
          <a:blip r:embed="rId3"/>
          <a:srcRect l="12082" r="15089"/>
          <a:stretch/>
        </p:blipFill>
        <p:spPr>
          <a:xfrm>
            <a:off x="3947375" y="0"/>
            <a:ext cx="5196625" cy="5143500"/>
          </a:xfrm>
          <a:prstGeom prst="rect">
            <a:avLst/>
          </a:prstGeom>
          <a:noFill/>
          <a:ln>
            <a:noFill/>
          </a:ln>
        </p:spPr>
      </p:pic>
      <p:sp>
        <p:nvSpPr>
          <p:cNvPr id="5" name="Rectangle 4">
            <a:extLst>
              <a:ext uri="{FF2B5EF4-FFF2-40B4-BE49-F238E27FC236}">
                <a16:creationId xmlns:a16="http://schemas.microsoft.com/office/drawing/2014/main" id="{167C259F-0807-42C5-BB11-48C22ABBE146}"/>
              </a:ext>
            </a:extLst>
          </p:cNvPr>
          <p:cNvSpPr/>
          <p:nvPr/>
        </p:nvSpPr>
        <p:spPr>
          <a:xfrm>
            <a:off x="0" y="4712613"/>
            <a:ext cx="3831465" cy="430887"/>
          </a:xfrm>
          <a:prstGeom prst="rect">
            <a:avLst/>
          </a:prstGeom>
        </p:spPr>
        <p:txBody>
          <a:bodyPr wrap="square">
            <a:spAutoFit/>
          </a:bodyPr>
          <a:lstStyle/>
          <a:p>
            <a:r>
              <a:rPr lang="en-US" sz="1050" dirty="0">
                <a:hlinkClick r:id="rId4"/>
              </a:rPr>
              <a:t>https://developingchild.harvard.edu/resources/5-steps-for-brain-building-serve-and-return/</a:t>
            </a:r>
            <a:endParaRPr lang="en-US" sz="1050" dirty="0"/>
          </a:p>
        </p:txBody>
      </p:sp>
    </p:spTree>
    <p:extLst>
      <p:ext uri="{BB962C8B-B14F-4D97-AF65-F5344CB8AC3E}">
        <p14:creationId xmlns:p14="http://schemas.microsoft.com/office/powerpoint/2010/main" val="1115553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xfrm>
            <a:off x="202019" y="829340"/>
            <a:ext cx="3487479" cy="348747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Step Four:</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Take Turns</a:t>
            </a:r>
            <a:endParaRPr sz="3600" b="1" dirty="0">
              <a:latin typeface="Calibri" panose="020F0502020204030204" pitchFamily="34" charset="0"/>
              <a:cs typeface="Calibri" panose="020F0502020204030204" pitchFamily="34" charset="0"/>
            </a:endParaRPr>
          </a:p>
        </p:txBody>
      </p:sp>
      <p:pic>
        <p:nvPicPr>
          <p:cNvPr id="4" name="Google Shape;178;p18">
            <a:extLst>
              <a:ext uri="{FF2B5EF4-FFF2-40B4-BE49-F238E27FC236}">
                <a16:creationId xmlns:a16="http://schemas.microsoft.com/office/drawing/2014/main" id="{D2FFD49D-BB4F-49B4-99C0-F3D29E6921BD}"/>
              </a:ext>
            </a:extLst>
          </p:cNvPr>
          <p:cNvPicPr preferRelativeResize="0"/>
          <p:nvPr/>
        </p:nvPicPr>
        <p:blipFill rotWithShape="1">
          <a:blip r:embed="rId3"/>
          <a:srcRect b="3568"/>
          <a:stretch/>
        </p:blipFill>
        <p:spPr>
          <a:xfrm>
            <a:off x="3956747" y="1"/>
            <a:ext cx="5187253" cy="5143500"/>
          </a:xfrm>
          <a:prstGeom prst="rect">
            <a:avLst/>
          </a:prstGeom>
          <a:noFill/>
          <a:ln>
            <a:noFill/>
          </a:ln>
        </p:spPr>
      </p:pic>
      <p:sp>
        <p:nvSpPr>
          <p:cNvPr id="5" name="Rectangle 4">
            <a:extLst>
              <a:ext uri="{FF2B5EF4-FFF2-40B4-BE49-F238E27FC236}">
                <a16:creationId xmlns:a16="http://schemas.microsoft.com/office/drawing/2014/main" id="{0FC7B0A1-EB54-4BBB-A467-9188CDBCEEDD}"/>
              </a:ext>
            </a:extLst>
          </p:cNvPr>
          <p:cNvSpPr/>
          <p:nvPr/>
        </p:nvSpPr>
        <p:spPr>
          <a:xfrm>
            <a:off x="0" y="4712613"/>
            <a:ext cx="3831465" cy="430887"/>
          </a:xfrm>
          <a:prstGeom prst="rect">
            <a:avLst/>
          </a:prstGeom>
        </p:spPr>
        <p:txBody>
          <a:bodyPr wrap="square">
            <a:spAutoFit/>
          </a:bodyPr>
          <a:lstStyle/>
          <a:p>
            <a:r>
              <a:rPr lang="en-US" sz="1050" dirty="0">
                <a:hlinkClick r:id="rId4"/>
              </a:rPr>
              <a:t>https://developingchild.harvard.edu/resources/5-steps-for-brain-building-serve-and-return/</a:t>
            </a:r>
            <a:endParaRPr lang="en-US" sz="1050" dirty="0"/>
          </a:p>
        </p:txBody>
      </p:sp>
    </p:spTree>
    <p:extLst>
      <p:ext uri="{BB962C8B-B14F-4D97-AF65-F5344CB8AC3E}">
        <p14:creationId xmlns:p14="http://schemas.microsoft.com/office/powerpoint/2010/main" val="2096248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xfrm>
            <a:off x="191385" y="839972"/>
            <a:ext cx="3476847" cy="34768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Step Five: Practice Endings and Beginnings</a:t>
            </a:r>
            <a:endParaRPr sz="3600" b="1" dirty="0">
              <a:latin typeface="Calibri" panose="020F0502020204030204" pitchFamily="34" charset="0"/>
              <a:cs typeface="Calibri" panose="020F0502020204030204" pitchFamily="34" charset="0"/>
            </a:endParaRPr>
          </a:p>
        </p:txBody>
      </p:sp>
      <p:pic>
        <p:nvPicPr>
          <p:cNvPr id="4" name="Google Shape;178;p18">
            <a:extLst>
              <a:ext uri="{FF2B5EF4-FFF2-40B4-BE49-F238E27FC236}">
                <a16:creationId xmlns:a16="http://schemas.microsoft.com/office/drawing/2014/main" id="{D2FFD49D-BB4F-49B4-99C0-F3D29E6921BD}"/>
              </a:ext>
            </a:extLst>
          </p:cNvPr>
          <p:cNvPicPr preferRelativeResize="0"/>
          <p:nvPr/>
        </p:nvPicPr>
        <p:blipFill rotWithShape="1">
          <a:blip r:embed="rId3"/>
          <a:srcRect r="21495"/>
          <a:stretch/>
        </p:blipFill>
        <p:spPr>
          <a:xfrm>
            <a:off x="3956940" y="0"/>
            <a:ext cx="5187060" cy="5143500"/>
          </a:xfrm>
          <a:prstGeom prst="rect">
            <a:avLst/>
          </a:prstGeom>
          <a:noFill/>
          <a:ln>
            <a:noFill/>
          </a:ln>
        </p:spPr>
      </p:pic>
      <p:sp>
        <p:nvSpPr>
          <p:cNvPr id="5" name="Rectangle 4">
            <a:extLst>
              <a:ext uri="{FF2B5EF4-FFF2-40B4-BE49-F238E27FC236}">
                <a16:creationId xmlns:a16="http://schemas.microsoft.com/office/drawing/2014/main" id="{130F5CFF-4135-48D1-A745-8277B6FD2920}"/>
              </a:ext>
            </a:extLst>
          </p:cNvPr>
          <p:cNvSpPr/>
          <p:nvPr/>
        </p:nvSpPr>
        <p:spPr>
          <a:xfrm>
            <a:off x="0" y="4712613"/>
            <a:ext cx="3831465" cy="430887"/>
          </a:xfrm>
          <a:prstGeom prst="rect">
            <a:avLst/>
          </a:prstGeom>
        </p:spPr>
        <p:txBody>
          <a:bodyPr wrap="square">
            <a:spAutoFit/>
          </a:bodyPr>
          <a:lstStyle/>
          <a:p>
            <a:r>
              <a:rPr lang="en-US" sz="1050" dirty="0">
                <a:hlinkClick r:id="rId4"/>
              </a:rPr>
              <a:t>https://developingchild.harvard.edu/resources/5-steps-for-brain-building-serve-and-return/</a:t>
            </a:r>
            <a:endParaRPr lang="en-US" sz="1050" dirty="0"/>
          </a:p>
        </p:txBody>
      </p:sp>
    </p:spTree>
    <p:extLst>
      <p:ext uri="{BB962C8B-B14F-4D97-AF65-F5344CB8AC3E}">
        <p14:creationId xmlns:p14="http://schemas.microsoft.com/office/powerpoint/2010/main" val="3775270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dirty="0"/>
              <a:t>SERVE AND RETURN</a:t>
            </a:r>
            <a:endParaRPr sz="3600" dirty="0"/>
          </a:p>
        </p:txBody>
      </p:sp>
      <p:sp>
        <p:nvSpPr>
          <p:cNvPr id="113" name="Google Shape;113;p13"/>
          <p:cNvSpPr txBox="1">
            <a:spLocks noGrp="1"/>
          </p:cNvSpPr>
          <p:nvPr>
            <p:ph type="body" idx="1"/>
          </p:nvPr>
        </p:nvSpPr>
        <p:spPr>
          <a:xfrm>
            <a:off x="0" y="1535076"/>
            <a:ext cx="9144000" cy="2286000"/>
          </a:xfrm>
          <a:prstGeom prst="rect">
            <a:avLst/>
          </a:prstGeom>
          <a:noFill/>
          <a:ln>
            <a:noFill/>
          </a:ln>
        </p:spPr>
        <p:txBody>
          <a:bodyPr spcFirstLastPara="1" wrap="square" lIns="91425" tIns="91425" rIns="91425" bIns="91425" anchor="t" anchorCtr="0">
            <a:noAutofit/>
          </a:bodyPr>
          <a:lstStyle/>
          <a:p>
            <a:pPr marL="114300" lvl="0" indent="0" algn="ctr" rtl="0">
              <a:lnSpc>
                <a:spcPct val="90000"/>
              </a:lnSpc>
              <a:spcBef>
                <a:spcPts val="750"/>
              </a:spcBef>
              <a:spcAft>
                <a:spcPts val="0"/>
              </a:spcAft>
              <a:buSzPts val="1800"/>
              <a:buNone/>
            </a:pPr>
            <a:r>
              <a:rPr lang="en-US" sz="2800" b="1" i="1" dirty="0"/>
              <a:t>“Serve and return interactions make everyday moments fun and become second nature with practice. By taking small moments during the day to do serve and return, you build up the foundation for children’s lifelong learning, behavior, and health – and their skills for facing life’s challenges.”</a:t>
            </a:r>
            <a:endParaRPr sz="2800" b="1" i="1" dirty="0"/>
          </a:p>
          <a:p>
            <a:pPr marL="457200" marR="0" lvl="0" indent="-228600" algn="l" rtl="0">
              <a:lnSpc>
                <a:spcPct val="90000"/>
              </a:lnSpc>
              <a:spcBef>
                <a:spcPts val="750"/>
              </a:spcBef>
              <a:spcAft>
                <a:spcPts val="0"/>
              </a:spcAft>
              <a:buClr>
                <a:schemeClr val="dk1"/>
              </a:buClr>
              <a:buSzPts val="1800"/>
              <a:buFont typeface="Arial"/>
              <a:buNone/>
            </a:pPr>
            <a:endParaRPr sz="1600" b="1" i="1" dirty="0"/>
          </a:p>
        </p:txBody>
      </p:sp>
      <p:sp>
        <p:nvSpPr>
          <p:cNvPr id="4" name="Google Shape;113;p13">
            <a:extLst>
              <a:ext uri="{FF2B5EF4-FFF2-40B4-BE49-F238E27FC236}">
                <a16:creationId xmlns:a16="http://schemas.microsoft.com/office/drawing/2014/main" id="{9973F204-E781-4381-8DC0-99C9D407BB94}"/>
              </a:ext>
            </a:extLst>
          </p:cNvPr>
          <p:cNvSpPr txBox="1">
            <a:spLocks/>
          </p:cNvSpPr>
          <p:nvPr/>
        </p:nvSpPr>
        <p:spPr>
          <a:xfrm>
            <a:off x="5284382" y="4220834"/>
            <a:ext cx="4253023" cy="6193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114300" indent="0" algn="ctr">
              <a:buFont typeface="Arial"/>
              <a:buNone/>
            </a:pPr>
            <a:r>
              <a:rPr lang="en-US" sz="1600" dirty="0"/>
              <a:t>Center on the Developing Child, 2019</a:t>
            </a:r>
            <a:endParaRPr lang="en-US" sz="1050" dirty="0"/>
          </a:p>
        </p:txBody>
      </p:sp>
    </p:spTree>
    <p:extLst>
      <p:ext uri="{BB962C8B-B14F-4D97-AF65-F5344CB8AC3E}">
        <p14:creationId xmlns:p14="http://schemas.microsoft.com/office/powerpoint/2010/main" val="1571342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6"/>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Essentials at Every Age Activity</a:t>
            </a:r>
            <a:endParaRPr sz="3600" b="1" dirty="0"/>
          </a:p>
        </p:txBody>
      </p:sp>
    </p:spTree>
    <p:extLst>
      <p:ext uri="{BB962C8B-B14F-4D97-AF65-F5344CB8AC3E}">
        <p14:creationId xmlns:p14="http://schemas.microsoft.com/office/powerpoint/2010/main" val="3940598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ACTIVITY INSTRUCTIONS</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After watching each video:</a:t>
            </a:r>
          </a:p>
          <a:p>
            <a:pPr marL="228600" lvl="0" indent="-228600">
              <a:lnSpc>
                <a:spcPct val="100000"/>
              </a:lnSpc>
              <a:spcBef>
                <a:spcPts val="600"/>
              </a:spcBef>
              <a:buClr>
                <a:srgbClr val="434343"/>
              </a:buClr>
              <a:buSzPct val="100000"/>
            </a:pPr>
            <a:r>
              <a:rPr lang="en-US" sz="2000" dirty="0"/>
              <a:t>With your group, identify elements of high-quality interactions within the video.</a:t>
            </a:r>
          </a:p>
          <a:p>
            <a:pPr marL="685800" lvl="1" indent="-228600">
              <a:lnSpc>
                <a:spcPct val="100000"/>
              </a:lnSpc>
              <a:spcBef>
                <a:spcPts val="600"/>
              </a:spcBef>
              <a:buClr>
                <a:srgbClr val="434343"/>
              </a:buClr>
              <a:buSzPct val="100000"/>
            </a:pPr>
            <a:r>
              <a:rPr lang="en-US" sz="1800" dirty="0"/>
              <a:t>Which element do you find to be the most successful and why?</a:t>
            </a:r>
          </a:p>
          <a:p>
            <a:pPr marL="685800" lvl="1" indent="-228600">
              <a:lnSpc>
                <a:spcPct val="100000"/>
              </a:lnSpc>
              <a:spcBef>
                <a:spcPts val="600"/>
              </a:spcBef>
              <a:buClr>
                <a:srgbClr val="434343"/>
              </a:buClr>
              <a:buSzPct val="100000"/>
            </a:pPr>
            <a:r>
              <a:rPr lang="en-US" sz="1800" dirty="0"/>
              <a:t>What would you change, if anything, and why?</a:t>
            </a:r>
          </a:p>
          <a:p>
            <a:pPr marL="685800" lvl="1" indent="-228600">
              <a:lnSpc>
                <a:spcPct val="100000"/>
              </a:lnSpc>
              <a:spcBef>
                <a:spcPts val="600"/>
              </a:spcBef>
              <a:buClr>
                <a:srgbClr val="434343"/>
              </a:buClr>
              <a:buSzPct val="100000"/>
            </a:pPr>
            <a:r>
              <a:rPr lang="en-US" sz="1800" dirty="0"/>
              <a:t>What other thoughts do you have?</a:t>
            </a:r>
          </a:p>
          <a:p>
            <a:pPr marL="228600" lvl="0" indent="-228600">
              <a:lnSpc>
                <a:spcPct val="100000"/>
              </a:lnSpc>
              <a:spcBef>
                <a:spcPts val="600"/>
              </a:spcBef>
              <a:buClr>
                <a:srgbClr val="434343"/>
              </a:buClr>
              <a:buSzPct val="100000"/>
            </a:pPr>
            <a:r>
              <a:rPr lang="en-US" sz="2000" dirty="0"/>
              <a:t>Be prepared to share!</a:t>
            </a:r>
          </a:p>
          <a:p>
            <a:pPr marL="0" lvl="0" indent="0" algn="ctr">
              <a:lnSpc>
                <a:spcPct val="100000"/>
              </a:lnSpc>
              <a:spcBef>
                <a:spcPts val="600"/>
              </a:spcBef>
              <a:buSzPct val="100000"/>
              <a:buNone/>
            </a:pPr>
            <a:endParaRPr lang="en-US" dirty="0"/>
          </a:p>
          <a:p>
            <a:pPr marL="228600" indent="-228600">
              <a:lnSpc>
                <a:spcPct val="100000"/>
              </a:lnSpc>
              <a:spcBef>
                <a:spcPts val="600"/>
              </a:spcBef>
            </a:pPr>
            <a:endParaRPr lang="en-US" dirty="0"/>
          </a:p>
        </p:txBody>
      </p:sp>
    </p:spTree>
    <p:extLst>
      <p:ext uri="{BB962C8B-B14F-4D97-AF65-F5344CB8AC3E}">
        <p14:creationId xmlns:p14="http://schemas.microsoft.com/office/powerpoint/2010/main" val="3347788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F7FF0D84-0BF0-44C2-B483-CD05E26CEF00}"/>
              </a:ext>
            </a:extLst>
          </p:cNvPr>
          <p:cNvPicPr>
            <a:picLocks noChangeAspect="1"/>
          </p:cNvPicPr>
          <p:nvPr/>
        </p:nvPicPr>
        <p:blipFill rotWithShape="1">
          <a:blip r:embed="rId4"/>
          <a:srcRect t="1186"/>
          <a:stretch/>
        </p:blipFill>
        <p:spPr>
          <a:xfrm>
            <a:off x="1021003" y="1080592"/>
            <a:ext cx="7101994" cy="3650877"/>
          </a:xfrm>
          <a:prstGeom prst="rect">
            <a:avLst/>
          </a:prstGeom>
        </p:spPr>
      </p:pic>
      <p:sp>
        <p:nvSpPr>
          <p:cNvPr id="2" name="Title 1">
            <a:extLst>
              <a:ext uri="{FF2B5EF4-FFF2-40B4-BE49-F238E27FC236}">
                <a16:creationId xmlns:a16="http://schemas.microsoft.com/office/drawing/2014/main" id="{2981BFE9-50BA-4120-9A3F-509169346B12}"/>
              </a:ext>
            </a:extLst>
          </p:cNvPr>
          <p:cNvSpPr>
            <a:spLocks noGrp="1"/>
          </p:cNvSpPr>
          <p:nvPr>
            <p:ph type="title"/>
          </p:nvPr>
        </p:nvSpPr>
        <p:spPr/>
        <p:txBody>
          <a:bodyPr/>
          <a:lstStyle/>
          <a:p>
            <a:pPr algn="ctr"/>
            <a:r>
              <a:rPr lang="en-US" sz="3600" dirty="0"/>
              <a:t>ADULT-INFANT INTERACTION</a:t>
            </a:r>
          </a:p>
        </p:txBody>
      </p:sp>
      <p:sp>
        <p:nvSpPr>
          <p:cNvPr id="4" name="TextBox 3">
            <a:extLst>
              <a:ext uri="{FF2B5EF4-FFF2-40B4-BE49-F238E27FC236}">
                <a16:creationId xmlns:a16="http://schemas.microsoft.com/office/drawing/2014/main" id="{288EC91A-56A1-4598-B389-458F098AA8F2}"/>
              </a:ext>
            </a:extLst>
          </p:cNvPr>
          <p:cNvSpPr txBox="1"/>
          <p:nvPr/>
        </p:nvSpPr>
        <p:spPr>
          <a:xfrm>
            <a:off x="2717948" y="4795967"/>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extLst>
      <p:ext uri="{BB962C8B-B14F-4D97-AF65-F5344CB8AC3E}">
        <p14:creationId xmlns:p14="http://schemas.microsoft.com/office/powerpoint/2010/main" val="1142991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dirty="0"/>
              <a:t>REFLECTION</a:t>
            </a:r>
            <a:endParaRPr sz="3600" dirty="0"/>
          </a:p>
        </p:txBody>
      </p:sp>
      <p:sp>
        <p:nvSpPr>
          <p:cNvPr id="151" name="Google Shape;151;p19"/>
          <p:cNvSpPr txBox="1">
            <a:spLocks noGrp="1"/>
          </p:cNvSpPr>
          <p:nvPr>
            <p:ph type="body" idx="1"/>
          </p:nvPr>
        </p:nvSpPr>
        <p:spPr>
          <a:xfrm>
            <a:off x="4847249" y="1874272"/>
            <a:ext cx="4021498" cy="2020468"/>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ts val="2000"/>
            </a:pPr>
            <a:r>
              <a:rPr lang="en-US" sz="2000" dirty="0"/>
              <a:t>Which elements did you find to be the most successful and why?</a:t>
            </a:r>
            <a:endParaRPr sz="2000" dirty="0"/>
          </a:p>
          <a:p>
            <a:pPr marL="228600" lvl="0" indent="-228600" algn="l" rtl="0">
              <a:lnSpc>
                <a:spcPct val="100000"/>
              </a:lnSpc>
              <a:spcBef>
                <a:spcPts val="600"/>
              </a:spcBef>
              <a:spcAft>
                <a:spcPts val="0"/>
              </a:spcAft>
              <a:buClr>
                <a:srgbClr val="434343"/>
              </a:buClr>
              <a:buSzPts val="2000"/>
              <a:buFont typeface="Arial"/>
              <a:buChar char="•"/>
            </a:pPr>
            <a:r>
              <a:rPr lang="en-US" sz="2000" dirty="0"/>
              <a:t>What would you change, if anything, and why?</a:t>
            </a:r>
          </a:p>
          <a:p>
            <a:pPr marL="228600" lvl="0" indent="-228600" algn="l" rtl="0">
              <a:lnSpc>
                <a:spcPct val="100000"/>
              </a:lnSpc>
              <a:spcBef>
                <a:spcPts val="600"/>
              </a:spcBef>
              <a:spcAft>
                <a:spcPts val="0"/>
              </a:spcAft>
              <a:buClr>
                <a:srgbClr val="434343"/>
              </a:buClr>
              <a:buSzPts val="2000"/>
              <a:buFont typeface="Arial"/>
              <a:buChar char="•"/>
            </a:pPr>
            <a:r>
              <a:rPr lang="en-US" sz="2000" dirty="0"/>
              <a:t>What other thoughts do you have?</a:t>
            </a:r>
            <a:endParaRPr sz="2000" dirty="0"/>
          </a:p>
        </p:txBody>
      </p:sp>
      <p:pic>
        <p:nvPicPr>
          <p:cNvPr id="2" name="Picture 1">
            <a:extLst>
              <a:ext uri="{FF2B5EF4-FFF2-40B4-BE49-F238E27FC236}">
                <a16:creationId xmlns:a16="http://schemas.microsoft.com/office/drawing/2014/main" id="{2807B53B-877A-8641-A441-E1A958BACD39}"/>
              </a:ext>
            </a:extLst>
          </p:cNvPr>
          <p:cNvPicPr>
            <a:picLocks noChangeAspect="1"/>
          </p:cNvPicPr>
          <p:nvPr/>
        </p:nvPicPr>
        <p:blipFill rotWithShape="1">
          <a:blip r:embed="rId3"/>
          <a:srcRect l="10156" t="666" r="7327" b="-666"/>
          <a:stretch/>
        </p:blipFill>
        <p:spPr>
          <a:xfrm>
            <a:off x="0" y="1067058"/>
            <a:ext cx="4572000" cy="3693816"/>
          </a:xfrm>
          <a:prstGeom prst="rect">
            <a:avLst/>
          </a:prstGeom>
        </p:spPr>
      </p:pic>
      <p:cxnSp>
        <p:nvCxnSpPr>
          <p:cNvPr id="6" name="Straight Connector 5">
            <a:extLst>
              <a:ext uri="{FF2B5EF4-FFF2-40B4-BE49-F238E27FC236}">
                <a16:creationId xmlns:a16="http://schemas.microsoft.com/office/drawing/2014/main" id="{23BA956E-6C76-DA49-AE79-8B8C13F8FDA7}"/>
              </a:ext>
            </a:extLst>
          </p:cNvPr>
          <p:cNvCxnSpPr/>
          <p:nvPr/>
        </p:nvCxnSpPr>
        <p:spPr>
          <a:xfrm>
            <a:off x="-2" y="1057328"/>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73824A50-9F44-344A-BBF7-19324E502B60}"/>
              </a:ext>
            </a:extLst>
          </p:cNvPr>
          <p:cNvCxnSpPr/>
          <p:nvPr/>
        </p:nvCxnSpPr>
        <p:spPr>
          <a:xfrm>
            <a:off x="-6" y="4731141"/>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4660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Welcome, Session &amp; Group Introductions</a:t>
            </a:r>
            <a:endParaRPr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BFE9-50BA-4120-9A3F-509169346B12}"/>
              </a:ext>
            </a:extLst>
          </p:cNvPr>
          <p:cNvSpPr>
            <a:spLocks noGrp="1"/>
          </p:cNvSpPr>
          <p:nvPr>
            <p:ph type="title"/>
          </p:nvPr>
        </p:nvSpPr>
        <p:spPr/>
        <p:txBody>
          <a:bodyPr/>
          <a:lstStyle/>
          <a:p>
            <a:pPr algn="ctr"/>
            <a:r>
              <a:rPr lang="en-US" sz="3600" dirty="0"/>
              <a:t>ADULT-TODDLER INTERACTION</a:t>
            </a:r>
          </a:p>
        </p:txBody>
      </p:sp>
      <p:pic>
        <p:nvPicPr>
          <p:cNvPr id="3" name="Picture 2">
            <a:hlinkClick r:id="rId3"/>
            <a:extLst>
              <a:ext uri="{FF2B5EF4-FFF2-40B4-BE49-F238E27FC236}">
                <a16:creationId xmlns:a16="http://schemas.microsoft.com/office/drawing/2014/main" id="{6D897B0C-22D6-463F-9729-60367ACD851B}"/>
              </a:ext>
            </a:extLst>
          </p:cNvPr>
          <p:cNvPicPr>
            <a:picLocks noChangeAspect="1"/>
          </p:cNvPicPr>
          <p:nvPr/>
        </p:nvPicPr>
        <p:blipFill rotWithShape="1">
          <a:blip r:embed="rId4"/>
          <a:srcRect t="723"/>
          <a:stretch/>
        </p:blipFill>
        <p:spPr>
          <a:xfrm>
            <a:off x="1290024" y="1074174"/>
            <a:ext cx="6563952" cy="3650226"/>
          </a:xfrm>
          <a:prstGeom prst="rect">
            <a:avLst/>
          </a:prstGeom>
        </p:spPr>
      </p:pic>
      <p:sp>
        <p:nvSpPr>
          <p:cNvPr id="5" name="TextBox 4">
            <a:extLst>
              <a:ext uri="{FF2B5EF4-FFF2-40B4-BE49-F238E27FC236}">
                <a16:creationId xmlns:a16="http://schemas.microsoft.com/office/drawing/2014/main" id="{3367EF18-F821-451A-9ACC-30DA9F13B821}"/>
              </a:ext>
            </a:extLst>
          </p:cNvPr>
          <p:cNvSpPr txBox="1"/>
          <p:nvPr/>
        </p:nvSpPr>
        <p:spPr>
          <a:xfrm>
            <a:off x="2717948" y="4795967"/>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extLst>
      <p:ext uri="{BB962C8B-B14F-4D97-AF65-F5344CB8AC3E}">
        <p14:creationId xmlns:p14="http://schemas.microsoft.com/office/powerpoint/2010/main" val="2833114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dirty="0"/>
              <a:t>REFLECTION</a:t>
            </a:r>
            <a:endParaRPr sz="3600" dirty="0"/>
          </a:p>
        </p:txBody>
      </p:sp>
      <p:sp>
        <p:nvSpPr>
          <p:cNvPr id="151" name="Google Shape;151;p19"/>
          <p:cNvSpPr txBox="1">
            <a:spLocks noGrp="1"/>
          </p:cNvSpPr>
          <p:nvPr>
            <p:ph type="body" idx="1"/>
          </p:nvPr>
        </p:nvSpPr>
        <p:spPr>
          <a:xfrm>
            <a:off x="4847249" y="1874272"/>
            <a:ext cx="4021498" cy="2020468"/>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ts val="2000"/>
            </a:pPr>
            <a:r>
              <a:rPr lang="en-US" sz="2000" dirty="0"/>
              <a:t>Which elements did you find to be the most successful and why?</a:t>
            </a:r>
            <a:endParaRPr sz="2000" dirty="0"/>
          </a:p>
          <a:p>
            <a:pPr marL="228600" lvl="0" indent="-228600" algn="l" rtl="0">
              <a:lnSpc>
                <a:spcPct val="100000"/>
              </a:lnSpc>
              <a:spcBef>
                <a:spcPts val="600"/>
              </a:spcBef>
              <a:spcAft>
                <a:spcPts val="0"/>
              </a:spcAft>
              <a:buClr>
                <a:srgbClr val="434343"/>
              </a:buClr>
              <a:buSzPts val="2000"/>
              <a:buFont typeface="Arial"/>
              <a:buChar char="•"/>
            </a:pPr>
            <a:r>
              <a:rPr lang="en-US" sz="2000" dirty="0"/>
              <a:t>What would you change, if anything, and why?</a:t>
            </a:r>
          </a:p>
          <a:p>
            <a:pPr marL="228600" lvl="0" indent="-228600" algn="l" rtl="0">
              <a:lnSpc>
                <a:spcPct val="100000"/>
              </a:lnSpc>
              <a:spcBef>
                <a:spcPts val="600"/>
              </a:spcBef>
              <a:spcAft>
                <a:spcPts val="0"/>
              </a:spcAft>
              <a:buClr>
                <a:srgbClr val="434343"/>
              </a:buClr>
              <a:buSzPts val="2000"/>
              <a:buFont typeface="Arial"/>
              <a:buChar char="•"/>
            </a:pPr>
            <a:r>
              <a:rPr lang="en-US" sz="2000" dirty="0"/>
              <a:t>What other thoughts do you have?</a:t>
            </a:r>
            <a:endParaRPr sz="2000" dirty="0"/>
          </a:p>
        </p:txBody>
      </p:sp>
      <p:pic>
        <p:nvPicPr>
          <p:cNvPr id="2" name="Picture 1">
            <a:extLst>
              <a:ext uri="{FF2B5EF4-FFF2-40B4-BE49-F238E27FC236}">
                <a16:creationId xmlns:a16="http://schemas.microsoft.com/office/drawing/2014/main" id="{2807B53B-877A-8641-A441-E1A958BACD39}"/>
              </a:ext>
            </a:extLst>
          </p:cNvPr>
          <p:cNvPicPr>
            <a:picLocks noChangeAspect="1"/>
          </p:cNvPicPr>
          <p:nvPr/>
        </p:nvPicPr>
        <p:blipFill rotWithShape="1">
          <a:blip r:embed="rId3"/>
          <a:srcRect l="10156" t="666" r="7327" b="-666"/>
          <a:stretch/>
        </p:blipFill>
        <p:spPr>
          <a:xfrm>
            <a:off x="0" y="1067058"/>
            <a:ext cx="4572000" cy="3693816"/>
          </a:xfrm>
          <a:prstGeom prst="rect">
            <a:avLst/>
          </a:prstGeom>
        </p:spPr>
      </p:pic>
      <p:cxnSp>
        <p:nvCxnSpPr>
          <p:cNvPr id="6" name="Straight Connector 5">
            <a:extLst>
              <a:ext uri="{FF2B5EF4-FFF2-40B4-BE49-F238E27FC236}">
                <a16:creationId xmlns:a16="http://schemas.microsoft.com/office/drawing/2014/main" id="{23BA956E-6C76-DA49-AE79-8B8C13F8FDA7}"/>
              </a:ext>
            </a:extLst>
          </p:cNvPr>
          <p:cNvCxnSpPr/>
          <p:nvPr/>
        </p:nvCxnSpPr>
        <p:spPr>
          <a:xfrm>
            <a:off x="-2" y="1057328"/>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73824A50-9F44-344A-BBF7-19324E502B60}"/>
              </a:ext>
            </a:extLst>
          </p:cNvPr>
          <p:cNvCxnSpPr/>
          <p:nvPr/>
        </p:nvCxnSpPr>
        <p:spPr>
          <a:xfrm>
            <a:off x="-6" y="4731141"/>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7901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BFE9-50BA-4120-9A3F-509169346B12}"/>
              </a:ext>
            </a:extLst>
          </p:cNvPr>
          <p:cNvSpPr>
            <a:spLocks noGrp="1"/>
          </p:cNvSpPr>
          <p:nvPr>
            <p:ph type="title"/>
          </p:nvPr>
        </p:nvSpPr>
        <p:spPr/>
        <p:txBody>
          <a:bodyPr/>
          <a:lstStyle/>
          <a:p>
            <a:pPr algn="ctr"/>
            <a:r>
              <a:rPr lang="en-US" sz="3600" dirty="0"/>
              <a:t>ADULT-PRESCHOOLER INTERACTION</a:t>
            </a:r>
          </a:p>
        </p:txBody>
      </p:sp>
      <p:pic>
        <p:nvPicPr>
          <p:cNvPr id="3" name="Picture 2">
            <a:hlinkClick r:id="rId3"/>
            <a:extLst>
              <a:ext uri="{FF2B5EF4-FFF2-40B4-BE49-F238E27FC236}">
                <a16:creationId xmlns:a16="http://schemas.microsoft.com/office/drawing/2014/main" id="{1B0304ED-B8FE-4826-9D08-B4676160825B}"/>
              </a:ext>
            </a:extLst>
          </p:cNvPr>
          <p:cNvPicPr>
            <a:picLocks noChangeAspect="1"/>
          </p:cNvPicPr>
          <p:nvPr/>
        </p:nvPicPr>
        <p:blipFill rotWithShape="1">
          <a:blip r:embed="rId4"/>
          <a:srcRect t="811"/>
          <a:stretch/>
        </p:blipFill>
        <p:spPr>
          <a:xfrm>
            <a:off x="965199" y="1077402"/>
            <a:ext cx="7146529" cy="3646736"/>
          </a:xfrm>
          <a:prstGeom prst="rect">
            <a:avLst/>
          </a:prstGeom>
        </p:spPr>
      </p:pic>
      <p:sp>
        <p:nvSpPr>
          <p:cNvPr id="4" name="TextBox 3">
            <a:extLst>
              <a:ext uri="{FF2B5EF4-FFF2-40B4-BE49-F238E27FC236}">
                <a16:creationId xmlns:a16="http://schemas.microsoft.com/office/drawing/2014/main" id="{739CD496-2BFC-4EBC-ABEF-328F717013EB}"/>
              </a:ext>
            </a:extLst>
          </p:cNvPr>
          <p:cNvSpPr txBox="1"/>
          <p:nvPr/>
        </p:nvSpPr>
        <p:spPr>
          <a:xfrm>
            <a:off x="2717948" y="4795967"/>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extLst>
      <p:ext uri="{BB962C8B-B14F-4D97-AF65-F5344CB8AC3E}">
        <p14:creationId xmlns:p14="http://schemas.microsoft.com/office/powerpoint/2010/main" val="293352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dirty="0"/>
              <a:t>REFLECTION</a:t>
            </a:r>
            <a:endParaRPr sz="3600" dirty="0"/>
          </a:p>
        </p:txBody>
      </p:sp>
      <p:sp>
        <p:nvSpPr>
          <p:cNvPr id="151" name="Google Shape;151;p19"/>
          <p:cNvSpPr txBox="1">
            <a:spLocks noGrp="1"/>
          </p:cNvSpPr>
          <p:nvPr>
            <p:ph type="body" idx="1"/>
          </p:nvPr>
        </p:nvSpPr>
        <p:spPr>
          <a:xfrm>
            <a:off x="4847249" y="1874272"/>
            <a:ext cx="4021498" cy="2020468"/>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ts val="2000"/>
            </a:pPr>
            <a:r>
              <a:rPr lang="en-US" sz="2000" dirty="0"/>
              <a:t>Which elements did you find to be the most successful and why?</a:t>
            </a:r>
            <a:endParaRPr sz="2000" dirty="0"/>
          </a:p>
          <a:p>
            <a:pPr marL="228600" lvl="0" indent="-228600" algn="l" rtl="0">
              <a:lnSpc>
                <a:spcPct val="100000"/>
              </a:lnSpc>
              <a:spcBef>
                <a:spcPts val="600"/>
              </a:spcBef>
              <a:spcAft>
                <a:spcPts val="0"/>
              </a:spcAft>
              <a:buClr>
                <a:srgbClr val="434343"/>
              </a:buClr>
              <a:buSzPts val="2000"/>
              <a:buFont typeface="Arial"/>
              <a:buChar char="•"/>
            </a:pPr>
            <a:r>
              <a:rPr lang="en-US" sz="2000" dirty="0"/>
              <a:t>What would you change, if anything, and why?</a:t>
            </a:r>
          </a:p>
          <a:p>
            <a:pPr marL="228600" lvl="0" indent="-228600" algn="l" rtl="0">
              <a:lnSpc>
                <a:spcPct val="100000"/>
              </a:lnSpc>
              <a:spcBef>
                <a:spcPts val="600"/>
              </a:spcBef>
              <a:spcAft>
                <a:spcPts val="0"/>
              </a:spcAft>
              <a:buClr>
                <a:srgbClr val="434343"/>
              </a:buClr>
              <a:buSzPts val="2000"/>
              <a:buFont typeface="Arial"/>
              <a:buChar char="•"/>
            </a:pPr>
            <a:r>
              <a:rPr lang="en-US" sz="2000" dirty="0"/>
              <a:t>What other thoughts do you have?</a:t>
            </a:r>
            <a:endParaRPr sz="2000" dirty="0"/>
          </a:p>
        </p:txBody>
      </p:sp>
      <p:pic>
        <p:nvPicPr>
          <p:cNvPr id="2" name="Picture 1">
            <a:extLst>
              <a:ext uri="{FF2B5EF4-FFF2-40B4-BE49-F238E27FC236}">
                <a16:creationId xmlns:a16="http://schemas.microsoft.com/office/drawing/2014/main" id="{2807B53B-877A-8641-A441-E1A958BACD39}"/>
              </a:ext>
            </a:extLst>
          </p:cNvPr>
          <p:cNvPicPr>
            <a:picLocks noChangeAspect="1"/>
          </p:cNvPicPr>
          <p:nvPr/>
        </p:nvPicPr>
        <p:blipFill rotWithShape="1">
          <a:blip r:embed="rId3"/>
          <a:srcRect l="10156" t="666" r="7327" b="-666"/>
          <a:stretch/>
        </p:blipFill>
        <p:spPr>
          <a:xfrm>
            <a:off x="0" y="1067058"/>
            <a:ext cx="4572000" cy="3693816"/>
          </a:xfrm>
          <a:prstGeom prst="rect">
            <a:avLst/>
          </a:prstGeom>
        </p:spPr>
      </p:pic>
      <p:cxnSp>
        <p:nvCxnSpPr>
          <p:cNvPr id="6" name="Straight Connector 5">
            <a:extLst>
              <a:ext uri="{FF2B5EF4-FFF2-40B4-BE49-F238E27FC236}">
                <a16:creationId xmlns:a16="http://schemas.microsoft.com/office/drawing/2014/main" id="{23BA956E-6C76-DA49-AE79-8B8C13F8FDA7}"/>
              </a:ext>
            </a:extLst>
          </p:cNvPr>
          <p:cNvCxnSpPr/>
          <p:nvPr/>
        </p:nvCxnSpPr>
        <p:spPr>
          <a:xfrm>
            <a:off x="-2" y="1057328"/>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73824A50-9F44-344A-BBF7-19324E502B60}"/>
              </a:ext>
            </a:extLst>
          </p:cNvPr>
          <p:cNvCxnSpPr/>
          <p:nvPr/>
        </p:nvCxnSpPr>
        <p:spPr>
          <a:xfrm>
            <a:off x="-6" y="4731141"/>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8354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D71E-7AA0-4EC1-B0CA-78B51AB5D5C3}"/>
              </a:ext>
            </a:extLst>
          </p:cNvPr>
          <p:cNvSpPr>
            <a:spLocks noGrp="1"/>
          </p:cNvSpPr>
          <p:nvPr>
            <p:ph type="title"/>
          </p:nvPr>
        </p:nvSpPr>
        <p:spPr/>
        <p:txBody>
          <a:bodyPr/>
          <a:lstStyle/>
          <a:p>
            <a:pPr algn="ctr"/>
            <a:r>
              <a:rPr lang="en-US" sz="3600" dirty="0"/>
              <a:t>FIVE STEPS FOR SERVE AND RETURN</a:t>
            </a:r>
            <a:endParaRPr lang="en-US" dirty="0"/>
          </a:p>
        </p:txBody>
      </p:sp>
      <p:pic>
        <p:nvPicPr>
          <p:cNvPr id="5" name="Google Shape;160;p16">
            <a:extLst>
              <a:ext uri="{FF2B5EF4-FFF2-40B4-BE49-F238E27FC236}">
                <a16:creationId xmlns:a16="http://schemas.microsoft.com/office/drawing/2014/main" id="{CCFA332F-2082-44C6-BABB-B0154646868B}"/>
              </a:ext>
            </a:extLst>
          </p:cNvPr>
          <p:cNvPicPr preferRelativeResize="0"/>
          <p:nvPr/>
        </p:nvPicPr>
        <p:blipFill rotWithShape="1">
          <a:blip r:embed="rId2">
            <a:alphaModFix/>
          </a:blip>
          <a:srcRect/>
          <a:stretch/>
        </p:blipFill>
        <p:spPr>
          <a:xfrm>
            <a:off x="7579442" y="3902149"/>
            <a:ext cx="1564557" cy="844861"/>
          </a:xfrm>
          <a:prstGeom prst="rect">
            <a:avLst/>
          </a:prstGeom>
          <a:noFill/>
          <a:ln>
            <a:noFill/>
          </a:ln>
        </p:spPr>
      </p:pic>
      <p:grpSp>
        <p:nvGrpSpPr>
          <p:cNvPr id="6" name="Group 5">
            <a:extLst>
              <a:ext uri="{FF2B5EF4-FFF2-40B4-BE49-F238E27FC236}">
                <a16:creationId xmlns:a16="http://schemas.microsoft.com/office/drawing/2014/main" id="{02AD74E7-5EA7-4855-90C0-43AC146C46DC}"/>
              </a:ext>
            </a:extLst>
          </p:cNvPr>
          <p:cNvGrpSpPr/>
          <p:nvPr/>
        </p:nvGrpSpPr>
        <p:grpSpPr>
          <a:xfrm>
            <a:off x="426737" y="1923152"/>
            <a:ext cx="1978997" cy="1978997"/>
            <a:chOff x="1014" y="875020"/>
            <a:chExt cx="1978997" cy="1978997"/>
          </a:xfrm>
        </p:grpSpPr>
        <p:sp>
          <p:nvSpPr>
            <p:cNvPr id="19" name="Oval 18">
              <a:extLst>
                <a:ext uri="{FF2B5EF4-FFF2-40B4-BE49-F238E27FC236}">
                  <a16:creationId xmlns:a16="http://schemas.microsoft.com/office/drawing/2014/main" id="{6E452F4F-1A89-47DF-8AB7-C46CA7726418}"/>
                </a:ext>
              </a:extLst>
            </p:cNvPr>
            <p:cNvSpPr/>
            <p:nvPr/>
          </p:nvSpPr>
          <p:spPr>
            <a:xfrm>
              <a:off x="1014" y="875020"/>
              <a:ext cx="1978997" cy="1978997"/>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20" name="Oval 4">
              <a:extLst>
                <a:ext uri="{FF2B5EF4-FFF2-40B4-BE49-F238E27FC236}">
                  <a16:creationId xmlns:a16="http://schemas.microsoft.com/office/drawing/2014/main" id="{1D750940-53DB-468C-B6B0-808F85824207}"/>
                </a:ext>
              </a:extLst>
            </p:cNvPr>
            <p:cNvSpPr txBox="1"/>
            <p:nvPr/>
          </p:nvSpPr>
          <p:spPr>
            <a:xfrm>
              <a:off x="290831"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Share the Focus</a:t>
              </a:r>
            </a:p>
          </p:txBody>
        </p:sp>
      </p:grpSp>
      <p:grpSp>
        <p:nvGrpSpPr>
          <p:cNvPr id="7" name="Group 6">
            <a:extLst>
              <a:ext uri="{FF2B5EF4-FFF2-40B4-BE49-F238E27FC236}">
                <a16:creationId xmlns:a16="http://schemas.microsoft.com/office/drawing/2014/main" id="{574150EF-5EB9-4794-8993-5F6EDD714274}"/>
              </a:ext>
            </a:extLst>
          </p:cNvPr>
          <p:cNvGrpSpPr/>
          <p:nvPr/>
        </p:nvGrpSpPr>
        <p:grpSpPr>
          <a:xfrm>
            <a:off x="2009936" y="1923152"/>
            <a:ext cx="1978997" cy="1978997"/>
            <a:chOff x="1584213" y="875020"/>
            <a:chExt cx="1978997" cy="1978997"/>
          </a:xfrm>
        </p:grpSpPr>
        <p:sp>
          <p:nvSpPr>
            <p:cNvPr id="17" name="Oval 16">
              <a:extLst>
                <a:ext uri="{FF2B5EF4-FFF2-40B4-BE49-F238E27FC236}">
                  <a16:creationId xmlns:a16="http://schemas.microsoft.com/office/drawing/2014/main" id="{C7154F8A-CC01-4307-89CB-D9D8FE63FEC3}"/>
                </a:ext>
              </a:extLst>
            </p:cNvPr>
            <p:cNvSpPr/>
            <p:nvPr/>
          </p:nvSpPr>
          <p:spPr>
            <a:xfrm>
              <a:off x="1584213" y="875020"/>
              <a:ext cx="1978997" cy="1978997"/>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8" name="Oval 6">
              <a:extLst>
                <a:ext uri="{FF2B5EF4-FFF2-40B4-BE49-F238E27FC236}">
                  <a16:creationId xmlns:a16="http://schemas.microsoft.com/office/drawing/2014/main" id="{7655BDF5-E8B7-45E4-850E-564933D620CC}"/>
                </a:ext>
              </a:extLst>
            </p:cNvPr>
            <p:cNvSpPr txBox="1"/>
            <p:nvPr/>
          </p:nvSpPr>
          <p:spPr>
            <a:xfrm>
              <a:off x="1874030"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Support and Encourage</a:t>
              </a:r>
            </a:p>
          </p:txBody>
        </p:sp>
      </p:grpSp>
      <p:grpSp>
        <p:nvGrpSpPr>
          <p:cNvPr id="8" name="Group 7">
            <a:extLst>
              <a:ext uri="{FF2B5EF4-FFF2-40B4-BE49-F238E27FC236}">
                <a16:creationId xmlns:a16="http://schemas.microsoft.com/office/drawing/2014/main" id="{2D319244-0458-4B2A-87C2-3AA06A792E5D}"/>
              </a:ext>
            </a:extLst>
          </p:cNvPr>
          <p:cNvGrpSpPr/>
          <p:nvPr/>
        </p:nvGrpSpPr>
        <p:grpSpPr>
          <a:xfrm>
            <a:off x="3593134" y="1923152"/>
            <a:ext cx="1978997" cy="1978997"/>
            <a:chOff x="3167411" y="875020"/>
            <a:chExt cx="1978997" cy="1978997"/>
          </a:xfrm>
        </p:grpSpPr>
        <p:sp>
          <p:nvSpPr>
            <p:cNvPr id="15" name="Oval 14">
              <a:extLst>
                <a:ext uri="{FF2B5EF4-FFF2-40B4-BE49-F238E27FC236}">
                  <a16:creationId xmlns:a16="http://schemas.microsoft.com/office/drawing/2014/main" id="{C71CD5CB-5669-4EDA-8792-A3FEBDBC4D6C}"/>
                </a:ext>
              </a:extLst>
            </p:cNvPr>
            <p:cNvSpPr/>
            <p:nvPr/>
          </p:nvSpPr>
          <p:spPr>
            <a:xfrm>
              <a:off x="3167411" y="875020"/>
              <a:ext cx="1978997" cy="1978997"/>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6" name="Oval 8">
              <a:extLst>
                <a:ext uri="{FF2B5EF4-FFF2-40B4-BE49-F238E27FC236}">
                  <a16:creationId xmlns:a16="http://schemas.microsoft.com/office/drawing/2014/main" id="{2642615B-AEBD-4C5B-8209-E144FFA6AF9B}"/>
                </a:ext>
              </a:extLst>
            </p:cNvPr>
            <p:cNvSpPr txBox="1"/>
            <p:nvPr/>
          </p:nvSpPr>
          <p:spPr>
            <a:xfrm>
              <a:off x="3457228"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Name It</a:t>
              </a:r>
            </a:p>
          </p:txBody>
        </p:sp>
      </p:grpSp>
      <p:grpSp>
        <p:nvGrpSpPr>
          <p:cNvPr id="9" name="Group 8">
            <a:extLst>
              <a:ext uri="{FF2B5EF4-FFF2-40B4-BE49-F238E27FC236}">
                <a16:creationId xmlns:a16="http://schemas.microsoft.com/office/drawing/2014/main" id="{725091DE-1926-4A75-ACF4-8450D84E1A65}"/>
              </a:ext>
            </a:extLst>
          </p:cNvPr>
          <p:cNvGrpSpPr/>
          <p:nvPr/>
        </p:nvGrpSpPr>
        <p:grpSpPr>
          <a:xfrm>
            <a:off x="5176332" y="1923152"/>
            <a:ext cx="1978997" cy="1978997"/>
            <a:chOff x="4750609" y="875020"/>
            <a:chExt cx="1978997" cy="1978997"/>
          </a:xfrm>
        </p:grpSpPr>
        <p:sp>
          <p:nvSpPr>
            <p:cNvPr id="13" name="Oval 12">
              <a:extLst>
                <a:ext uri="{FF2B5EF4-FFF2-40B4-BE49-F238E27FC236}">
                  <a16:creationId xmlns:a16="http://schemas.microsoft.com/office/drawing/2014/main" id="{447353D1-E385-4D6C-9BDA-CD64568D14C8}"/>
                </a:ext>
              </a:extLst>
            </p:cNvPr>
            <p:cNvSpPr/>
            <p:nvPr/>
          </p:nvSpPr>
          <p:spPr>
            <a:xfrm>
              <a:off x="4750609" y="875020"/>
              <a:ext cx="1978997" cy="1978997"/>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14" name="Oval 10">
              <a:extLst>
                <a:ext uri="{FF2B5EF4-FFF2-40B4-BE49-F238E27FC236}">
                  <a16:creationId xmlns:a16="http://schemas.microsoft.com/office/drawing/2014/main" id="{83BBB970-B7C2-4ECF-BEF1-F27522A77F8E}"/>
                </a:ext>
              </a:extLst>
            </p:cNvPr>
            <p:cNvSpPr txBox="1"/>
            <p:nvPr/>
          </p:nvSpPr>
          <p:spPr>
            <a:xfrm>
              <a:off x="5040426"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Take Turns </a:t>
              </a:r>
            </a:p>
          </p:txBody>
        </p:sp>
      </p:grpSp>
      <p:grpSp>
        <p:nvGrpSpPr>
          <p:cNvPr id="10" name="Group 9">
            <a:extLst>
              <a:ext uri="{FF2B5EF4-FFF2-40B4-BE49-F238E27FC236}">
                <a16:creationId xmlns:a16="http://schemas.microsoft.com/office/drawing/2014/main" id="{E79133FC-FA3B-4C08-9C81-95A6B9A8CDFD}"/>
              </a:ext>
            </a:extLst>
          </p:cNvPr>
          <p:cNvGrpSpPr/>
          <p:nvPr/>
        </p:nvGrpSpPr>
        <p:grpSpPr>
          <a:xfrm>
            <a:off x="6759531" y="1923152"/>
            <a:ext cx="1978997" cy="1978997"/>
            <a:chOff x="6333808" y="875020"/>
            <a:chExt cx="1978997" cy="1978997"/>
          </a:xfrm>
        </p:grpSpPr>
        <p:sp>
          <p:nvSpPr>
            <p:cNvPr id="11" name="Oval 10">
              <a:extLst>
                <a:ext uri="{FF2B5EF4-FFF2-40B4-BE49-F238E27FC236}">
                  <a16:creationId xmlns:a16="http://schemas.microsoft.com/office/drawing/2014/main" id="{DBDFC150-E71F-43DD-B0CE-B8561CAD63C6}"/>
                </a:ext>
              </a:extLst>
            </p:cNvPr>
            <p:cNvSpPr/>
            <p:nvPr/>
          </p:nvSpPr>
          <p:spPr>
            <a:xfrm>
              <a:off x="6333808" y="875020"/>
              <a:ext cx="1978997" cy="1978997"/>
            </a:xfrm>
            <a:prstGeom prst="ellipse">
              <a:avLst/>
            </a:pr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12" name="Oval 12">
              <a:extLst>
                <a:ext uri="{FF2B5EF4-FFF2-40B4-BE49-F238E27FC236}">
                  <a16:creationId xmlns:a16="http://schemas.microsoft.com/office/drawing/2014/main" id="{DB2A4EA0-70F2-4338-BA26-CD9BD3E9A576}"/>
                </a:ext>
              </a:extLst>
            </p:cNvPr>
            <p:cNvSpPr txBox="1"/>
            <p:nvPr/>
          </p:nvSpPr>
          <p:spPr>
            <a:xfrm>
              <a:off x="6623625"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Practice Endings and Beginnings</a:t>
              </a:r>
            </a:p>
          </p:txBody>
        </p:sp>
      </p:grpSp>
    </p:spTree>
    <p:extLst>
      <p:ext uri="{BB962C8B-B14F-4D97-AF65-F5344CB8AC3E}">
        <p14:creationId xmlns:p14="http://schemas.microsoft.com/office/powerpoint/2010/main" val="501579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2EBA-6072-4B6A-AB5C-090345232CFF}"/>
              </a:ext>
            </a:extLst>
          </p:cNvPr>
          <p:cNvSpPr>
            <a:spLocks noGrp="1"/>
          </p:cNvSpPr>
          <p:nvPr>
            <p:ph type="title"/>
          </p:nvPr>
        </p:nvSpPr>
        <p:spPr/>
        <p:txBody>
          <a:bodyPr/>
          <a:lstStyle/>
          <a:p>
            <a:r>
              <a:rPr lang="en-US" sz="3600" b="1" dirty="0"/>
              <a:t>A Quick Look at CLASS®</a:t>
            </a:r>
          </a:p>
        </p:txBody>
      </p:sp>
    </p:spTree>
    <p:extLst>
      <p:ext uri="{BB962C8B-B14F-4D97-AF65-F5344CB8AC3E}">
        <p14:creationId xmlns:p14="http://schemas.microsoft.com/office/powerpoint/2010/main" val="4038239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MEASURING CLASSROOM QUALITY</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a:xfrm>
            <a:off x="148856" y="1143000"/>
            <a:ext cx="8846288" cy="3543300"/>
          </a:xfrm>
        </p:spPr>
        <p:txBody>
          <a:bodyPr/>
          <a:lstStyle/>
          <a:p>
            <a:pPr marL="0" indent="0">
              <a:lnSpc>
                <a:spcPct val="100000"/>
              </a:lnSpc>
              <a:spcBef>
                <a:spcPts val="0"/>
              </a:spcBef>
              <a:buNone/>
            </a:pPr>
            <a:r>
              <a:rPr lang="en-US" sz="1600" i="1" dirty="0"/>
              <a:t>Louisiana uses the CLASS® rating tool to measure, inform and support improvement on the core elements needed for early childhood classroom quality.</a:t>
            </a:r>
          </a:p>
          <a:p>
            <a:pPr marL="0" indent="0">
              <a:lnSpc>
                <a:spcPct val="100000"/>
              </a:lnSpc>
              <a:spcBef>
                <a:spcPts val="600"/>
              </a:spcBef>
              <a:buNone/>
            </a:pPr>
            <a:r>
              <a:rPr lang="en-US" sz="1600" dirty="0"/>
              <a:t>As a research-based, nationally regarded early childhood quality measure for all young children, </a:t>
            </a:r>
            <a:r>
              <a:rPr lang="en-US" sz="1600" i="1" dirty="0"/>
              <a:t>CLASS</a:t>
            </a:r>
            <a:r>
              <a:rPr lang="en-US" sz="1600" dirty="0"/>
              <a:t>® assesses how well teachers interact with children, including how well they:</a:t>
            </a:r>
          </a:p>
          <a:p>
            <a:pPr marL="0" indent="0">
              <a:lnSpc>
                <a:spcPct val="100000"/>
              </a:lnSpc>
              <a:spcBef>
                <a:spcPts val="600"/>
              </a:spcBef>
              <a:buNone/>
            </a:pPr>
            <a:endParaRPr lang="en-US" dirty="0"/>
          </a:p>
        </p:txBody>
      </p:sp>
      <p:graphicFrame>
        <p:nvGraphicFramePr>
          <p:cNvPr id="4" name="Table 4">
            <a:extLst>
              <a:ext uri="{FF2B5EF4-FFF2-40B4-BE49-F238E27FC236}">
                <a16:creationId xmlns:a16="http://schemas.microsoft.com/office/drawing/2014/main" id="{3C18D436-2725-4F7A-81AF-62F67B4886F4}"/>
              </a:ext>
            </a:extLst>
          </p:cNvPr>
          <p:cNvGraphicFramePr>
            <a:graphicFrameLocks noGrp="1"/>
          </p:cNvGraphicFramePr>
          <p:nvPr/>
        </p:nvGraphicFramePr>
        <p:xfrm>
          <a:off x="76200" y="2358553"/>
          <a:ext cx="8991600" cy="2259014"/>
        </p:xfrm>
        <a:graphic>
          <a:graphicData uri="http://schemas.openxmlformats.org/drawingml/2006/table">
            <a:tbl>
              <a:tblPr firstRow="1" bandRow="1">
                <a:tableStyleId>{5C22544A-7EE6-4342-B048-85BDC9FD1C3A}</a:tableStyleId>
              </a:tblPr>
              <a:tblGrid>
                <a:gridCol w="3920895">
                  <a:extLst>
                    <a:ext uri="{9D8B030D-6E8A-4147-A177-3AD203B41FA5}">
                      <a16:colId xmlns:a16="http://schemas.microsoft.com/office/drawing/2014/main" val="2580332029"/>
                    </a:ext>
                  </a:extLst>
                </a:gridCol>
                <a:gridCol w="1506499">
                  <a:extLst>
                    <a:ext uri="{9D8B030D-6E8A-4147-A177-3AD203B41FA5}">
                      <a16:colId xmlns:a16="http://schemas.microsoft.com/office/drawing/2014/main" val="1812602539"/>
                    </a:ext>
                  </a:extLst>
                </a:gridCol>
                <a:gridCol w="1941973">
                  <a:extLst>
                    <a:ext uri="{9D8B030D-6E8A-4147-A177-3AD203B41FA5}">
                      <a16:colId xmlns:a16="http://schemas.microsoft.com/office/drawing/2014/main" val="1782420919"/>
                    </a:ext>
                  </a:extLst>
                </a:gridCol>
                <a:gridCol w="1622233">
                  <a:extLst>
                    <a:ext uri="{9D8B030D-6E8A-4147-A177-3AD203B41FA5}">
                      <a16:colId xmlns:a16="http://schemas.microsoft.com/office/drawing/2014/main" val="1269817686"/>
                    </a:ext>
                  </a:extLst>
                </a:gridCol>
              </a:tblGrid>
              <a:tr h="491174">
                <a:tc>
                  <a:txBody>
                    <a:bodyPr/>
                    <a:lstStyle/>
                    <a:p>
                      <a:r>
                        <a:rPr lang="en-US" sz="1600" dirty="0">
                          <a:latin typeface="Calibri" panose="020F0502020204030204" pitchFamily="34" charset="0"/>
                          <a:cs typeface="Calibri" panose="020F0502020204030204" pitchFamily="34" charset="0"/>
                        </a:rPr>
                        <a:t>Expectations for the Classroom:</a:t>
                      </a:r>
                    </a:p>
                  </a:txBody>
                  <a:tcPr anchor="ctr">
                    <a:solidFill>
                      <a:srgbClr val="88759F"/>
                    </a:solidFill>
                  </a:tcPr>
                </a:tc>
                <a:tc>
                  <a:txBody>
                    <a:bodyPr/>
                    <a:lstStyle/>
                    <a:p>
                      <a:pPr algn="ctr"/>
                      <a:r>
                        <a:rPr lang="en-US" sz="1600" dirty="0">
                          <a:latin typeface="Calibri" panose="020F0502020204030204" pitchFamily="34" charset="0"/>
                          <a:cs typeface="Calibri" panose="020F0502020204030204" pitchFamily="34" charset="0"/>
                        </a:rPr>
                        <a:t>Pre-K Domains</a:t>
                      </a:r>
                    </a:p>
                  </a:txBody>
                  <a:tcPr anchor="ctr">
                    <a:solidFill>
                      <a:srgbClr val="88759F"/>
                    </a:solidFill>
                  </a:tcPr>
                </a:tc>
                <a:tc>
                  <a:txBody>
                    <a:bodyPr/>
                    <a:lstStyle/>
                    <a:p>
                      <a:pPr algn="ctr"/>
                      <a:r>
                        <a:rPr lang="en-US" sz="1600" dirty="0">
                          <a:latin typeface="Calibri" panose="020F0502020204030204" pitchFamily="34" charset="0"/>
                          <a:cs typeface="Calibri" panose="020F0502020204030204" pitchFamily="34" charset="0"/>
                        </a:rPr>
                        <a:t>Toddler Domains</a:t>
                      </a:r>
                    </a:p>
                  </a:txBody>
                  <a:tcPr anchor="ctr">
                    <a:solidFill>
                      <a:srgbClr val="88759F"/>
                    </a:solidFill>
                  </a:tcPr>
                </a:tc>
                <a:tc>
                  <a:txBody>
                    <a:bodyPr/>
                    <a:lstStyle/>
                    <a:p>
                      <a:pPr algn="ctr"/>
                      <a:r>
                        <a:rPr lang="en-US" sz="1600" dirty="0">
                          <a:latin typeface="Calibri" panose="020F0502020204030204" pitchFamily="34" charset="0"/>
                          <a:cs typeface="Calibri" panose="020F0502020204030204" pitchFamily="34" charset="0"/>
                        </a:rPr>
                        <a:t>Infant Domains</a:t>
                      </a:r>
                    </a:p>
                  </a:txBody>
                  <a:tcPr anchor="ctr">
                    <a:solidFill>
                      <a:srgbClr val="88759F"/>
                    </a:solidFill>
                  </a:tcPr>
                </a:tc>
                <a:extLst>
                  <a:ext uri="{0D108BD9-81ED-4DB2-BD59-A6C34878D82A}">
                    <a16:rowId xmlns:a16="http://schemas.microsoft.com/office/drawing/2014/main" val="3834587592"/>
                  </a:ext>
                </a:extLst>
              </a:tr>
              <a:tr h="508950">
                <a:tc>
                  <a:txBody>
                    <a:bodyPr/>
                    <a:lstStyle/>
                    <a:p>
                      <a:r>
                        <a:rPr lang="en-US" sz="1400" i="1" dirty="0">
                          <a:solidFill>
                            <a:srgbClr val="434343"/>
                          </a:solidFill>
                          <a:latin typeface="Calibri" panose="020F0502020204030204" pitchFamily="34" charset="0"/>
                          <a:cs typeface="Calibri" panose="020F0502020204030204" pitchFamily="34" charset="0"/>
                        </a:rPr>
                        <a:t>Warm, positive environment with trusting relationships</a:t>
                      </a:r>
                    </a:p>
                  </a:txBody>
                  <a:tcPr anchor="ctr">
                    <a:solidFill>
                      <a:schemeClr val="accent4">
                        <a:lumMod val="20000"/>
                        <a:lumOff val="80000"/>
                      </a:schemeClr>
                    </a:solidFill>
                  </a:tcPr>
                </a:tc>
                <a:tc>
                  <a:txBody>
                    <a:bodyPr/>
                    <a:lstStyle/>
                    <a:p>
                      <a:pPr algn="ctr"/>
                      <a:r>
                        <a:rPr lang="en-US" sz="1400" dirty="0">
                          <a:solidFill>
                            <a:srgbClr val="434343"/>
                          </a:solidFill>
                          <a:latin typeface="Calibri" panose="020F0502020204030204" pitchFamily="34" charset="0"/>
                          <a:cs typeface="Calibri" panose="020F0502020204030204" pitchFamily="34" charset="0"/>
                        </a:rPr>
                        <a:t>Emotional Support</a:t>
                      </a:r>
                    </a:p>
                  </a:txBody>
                  <a:tcPr anchor="ctr">
                    <a:solidFill>
                      <a:schemeClr val="accent4">
                        <a:lumMod val="20000"/>
                        <a:lumOff val="80000"/>
                      </a:schemeClr>
                    </a:solidFill>
                  </a:tcPr>
                </a:tc>
                <a:tc rowSpan="2">
                  <a:txBody>
                    <a:bodyPr/>
                    <a:lstStyle/>
                    <a:p>
                      <a:pPr algn="ctr"/>
                      <a:r>
                        <a:rPr lang="en-US" sz="1400" dirty="0">
                          <a:solidFill>
                            <a:srgbClr val="434343"/>
                          </a:solidFill>
                          <a:latin typeface="Calibri" panose="020F0502020204030204" pitchFamily="34" charset="0"/>
                          <a:cs typeface="Calibri" panose="020F0502020204030204" pitchFamily="34" charset="0"/>
                        </a:rPr>
                        <a:t>Emotional &amp; Behavioral Support</a:t>
                      </a:r>
                    </a:p>
                  </a:txBody>
                  <a:tcPr anchor="ctr">
                    <a:solidFill>
                      <a:schemeClr val="accent4">
                        <a:lumMod val="20000"/>
                        <a:lumOff val="80000"/>
                      </a:schemeClr>
                    </a:solidFill>
                  </a:tcPr>
                </a:tc>
                <a:tc rowSpan="3">
                  <a:txBody>
                    <a:bodyPr/>
                    <a:lstStyle/>
                    <a:p>
                      <a:pPr algn="ctr"/>
                      <a:r>
                        <a:rPr lang="en-US" sz="1400" dirty="0">
                          <a:solidFill>
                            <a:srgbClr val="434343"/>
                          </a:solidFill>
                          <a:latin typeface="Calibri" panose="020F0502020204030204" pitchFamily="34" charset="0"/>
                          <a:cs typeface="Calibri" panose="020F0502020204030204" pitchFamily="34" charset="0"/>
                        </a:rPr>
                        <a:t>Responsive Caregiving</a:t>
                      </a:r>
                    </a:p>
                  </a:txBody>
                  <a:tcPr anchor="ctr">
                    <a:solidFill>
                      <a:schemeClr val="accent4">
                        <a:lumMod val="20000"/>
                        <a:lumOff val="80000"/>
                      </a:schemeClr>
                    </a:solidFill>
                  </a:tcPr>
                </a:tc>
                <a:extLst>
                  <a:ext uri="{0D108BD9-81ED-4DB2-BD59-A6C34878D82A}">
                    <a16:rowId xmlns:a16="http://schemas.microsoft.com/office/drawing/2014/main" val="2042508842"/>
                  </a:ext>
                </a:extLst>
              </a:tr>
              <a:tr h="508950">
                <a:tc>
                  <a:txBody>
                    <a:bodyPr/>
                    <a:lstStyle/>
                    <a:p>
                      <a:r>
                        <a:rPr lang="en-US" sz="1400" i="1" dirty="0">
                          <a:solidFill>
                            <a:srgbClr val="434343"/>
                          </a:solidFill>
                          <a:latin typeface="Calibri" panose="020F0502020204030204" pitchFamily="34" charset="0"/>
                          <a:cs typeface="Calibri" panose="020F0502020204030204" pitchFamily="34" charset="0"/>
                        </a:rPr>
                        <a:t>Daily routines are organized and disruptions are minimal</a:t>
                      </a:r>
                    </a:p>
                  </a:txBody>
                  <a:tcPr anchor="ctr">
                    <a:solidFill>
                      <a:schemeClr val="accent4">
                        <a:lumMod val="20000"/>
                        <a:lumOff val="80000"/>
                      </a:schemeClr>
                    </a:solidFill>
                  </a:tcPr>
                </a:tc>
                <a:tc>
                  <a:txBody>
                    <a:bodyPr/>
                    <a:lstStyle/>
                    <a:p>
                      <a:pPr algn="ctr"/>
                      <a:r>
                        <a:rPr lang="en-US" sz="1400" dirty="0">
                          <a:solidFill>
                            <a:srgbClr val="434343"/>
                          </a:solidFill>
                          <a:latin typeface="Calibri" panose="020F0502020204030204" pitchFamily="34" charset="0"/>
                          <a:cs typeface="Calibri" panose="020F0502020204030204" pitchFamily="34" charset="0"/>
                        </a:rPr>
                        <a:t>Classroom Organization</a:t>
                      </a:r>
                    </a:p>
                  </a:txBody>
                  <a:tcPr anchor="ctr">
                    <a:solidFill>
                      <a:schemeClr val="accent4">
                        <a:lumMod val="20000"/>
                        <a:lumOff val="80000"/>
                      </a:schemeClr>
                    </a:solid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2306375668"/>
                  </a:ext>
                </a:extLst>
              </a:tr>
              <a:tr h="718517">
                <a:tc>
                  <a:txBody>
                    <a:bodyPr/>
                    <a:lstStyle/>
                    <a:p>
                      <a:r>
                        <a:rPr lang="en-US" sz="1400" i="1" dirty="0">
                          <a:solidFill>
                            <a:srgbClr val="434343"/>
                          </a:solidFill>
                          <a:latin typeface="Calibri" panose="020F0502020204030204" pitchFamily="34" charset="0"/>
                          <a:cs typeface="Calibri" panose="020F0502020204030204" pitchFamily="34" charset="0"/>
                        </a:rPr>
                        <a:t>Children are supported to learn concepts, develop language, and connect ideas through dialogue and play</a:t>
                      </a:r>
                    </a:p>
                  </a:txBody>
                  <a:tcPr anchor="ctr">
                    <a:solidFill>
                      <a:schemeClr val="accent4">
                        <a:lumMod val="20000"/>
                        <a:lumOff val="80000"/>
                      </a:schemeClr>
                    </a:solidFill>
                  </a:tcPr>
                </a:tc>
                <a:tc>
                  <a:txBody>
                    <a:bodyPr/>
                    <a:lstStyle/>
                    <a:p>
                      <a:pPr algn="ctr"/>
                      <a:r>
                        <a:rPr lang="en-US" sz="1400" dirty="0">
                          <a:solidFill>
                            <a:srgbClr val="434343"/>
                          </a:solidFill>
                          <a:latin typeface="Calibri" panose="020F0502020204030204" pitchFamily="34" charset="0"/>
                          <a:cs typeface="Calibri" panose="020F0502020204030204" pitchFamily="34" charset="0"/>
                        </a:rPr>
                        <a:t>Instructional Support</a:t>
                      </a:r>
                    </a:p>
                  </a:txBody>
                  <a:tcPr anchor="ctr">
                    <a:solidFill>
                      <a:schemeClr val="accent4">
                        <a:lumMod val="20000"/>
                        <a:lumOff val="80000"/>
                      </a:schemeClr>
                    </a:solidFill>
                  </a:tcPr>
                </a:tc>
                <a:tc>
                  <a:txBody>
                    <a:bodyPr/>
                    <a:lstStyle/>
                    <a:p>
                      <a:pPr algn="ctr"/>
                      <a:r>
                        <a:rPr lang="en-US" sz="1400" dirty="0">
                          <a:solidFill>
                            <a:srgbClr val="434343"/>
                          </a:solidFill>
                          <a:latin typeface="Calibri" panose="020F0502020204030204" pitchFamily="34" charset="0"/>
                          <a:cs typeface="Calibri" panose="020F0502020204030204" pitchFamily="34" charset="0"/>
                        </a:rPr>
                        <a:t>Engaged Support for Learning</a:t>
                      </a:r>
                    </a:p>
                  </a:txBody>
                  <a:tcPr anchor="ctr">
                    <a:solidFill>
                      <a:schemeClr val="accent4">
                        <a:lumMod val="20000"/>
                        <a:lumOff val="80000"/>
                      </a:schemeClr>
                    </a:solidFill>
                  </a:tcPr>
                </a:tc>
                <a:tc vMerge="1">
                  <a:txBody>
                    <a:bodyPr/>
                    <a:lstStyle/>
                    <a:p>
                      <a:endParaRPr lang="en-US" dirty="0"/>
                    </a:p>
                  </a:txBody>
                  <a:tcPr/>
                </a:tc>
                <a:extLst>
                  <a:ext uri="{0D108BD9-81ED-4DB2-BD59-A6C34878D82A}">
                    <a16:rowId xmlns:a16="http://schemas.microsoft.com/office/drawing/2014/main" val="4244854091"/>
                  </a:ext>
                </a:extLst>
              </a:tr>
            </a:tbl>
          </a:graphicData>
        </a:graphic>
      </p:graphicFrame>
    </p:spTree>
    <p:extLst>
      <p:ext uri="{BB962C8B-B14F-4D97-AF65-F5344CB8AC3E}">
        <p14:creationId xmlns:p14="http://schemas.microsoft.com/office/powerpoint/2010/main" val="2763101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2EBA-6072-4B6A-AB5C-090345232CFF}"/>
              </a:ext>
            </a:extLst>
          </p:cNvPr>
          <p:cNvSpPr>
            <a:spLocks noGrp="1"/>
          </p:cNvSpPr>
          <p:nvPr>
            <p:ph type="title"/>
          </p:nvPr>
        </p:nvSpPr>
        <p:spPr/>
        <p:txBody>
          <a:bodyPr/>
          <a:lstStyle/>
          <a:p>
            <a:r>
              <a:rPr lang="en-US" sz="3600" b="1" dirty="0"/>
              <a:t>Examining Serve and Return</a:t>
            </a:r>
            <a:br>
              <a:rPr lang="en-US" sz="3600" b="1" dirty="0"/>
            </a:br>
            <a:r>
              <a:rPr lang="en-US" sz="3600" b="1" dirty="0"/>
              <a:t>Through a CLASS® Lens</a:t>
            </a:r>
          </a:p>
        </p:txBody>
      </p:sp>
    </p:spTree>
    <p:extLst>
      <p:ext uri="{BB962C8B-B14F-4D97-AF65-F5344CB8AC3E}">
        <p14:creationId xmlns:p14="http://schemas.microsoft.com/office/powerpoint/2010/main" val="233923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2EBA-6072-4B6A-AB5C-090345232CFF}"/>
              </a:ext>
            </a:extLst>
          </p:cNvPr>
          <p:cNvSpPr>
            <a:spLocks noGrp="1"/>
          </p:cNvSpPr>
          <p:nvPr>
            <p:ph type="title"/>
          </p:nvPr>
        </p:nvSpPr>
        <p:spPr/>
        <p:txBody>
          <a:bodyPr/>
          <a:lstStyle/>
          <a:p>
            <a:r>
              <a:rPr lang="en-US" sz="3600" b="1" dirty="0"/>
              <a:t>CLASS®-Aligned Interactions</a:t>
            </a:r>
          </a:p>
        </p:txBody>
      </p:sp>
    </p:spTree>
    <p:extLst>
      <p:ext uri="{BB962C8B-B14F-4D97-AF65-F5344CB8AC3E}">
        <p14:creationId xmlns:p14="http://schemas.microsoft.com/office/powerpoint/2010/main" val="1518151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486870" y="3280940"/>
            <a:ext cx="4075888" cy="847185"/>
          </a:xfrm>
          <a:prstGeom prst="rect">
            <a:avLst/>
          </a:prstGeom>
          <a:noFill/>
          <a:ln>
            <a:noFill/>
          </a:ln>
        </p:spPr>
        <p:txBody>
          <a:bodyPr spcFirstLastPara="1" wrap="square" lIns="91425" tIns="91425" rIns="91425" bIns="91425" anchor="t" anchorCtr="0">
            <a:noAutofit/>
          </a:bodyPr>
          <a:lstStyle/>
          <a:p>
            <a:pPr marL="0" indent="0" algn="ctr">
              <a:lnSpc>
                <a:spcPct val="100000"/>
              </a:lnSpc>
              <a:spcBef>
                <a:spcPts val="600"/>
              </a:spcBef>
              <a:buClr>
                <a:srgbClr val="434343"/>
              </a:buClr>
              <a:buSzPct val="100000"/>
              <a:buNone/>
            </a:pPr>
            <a:r>
              <a:rPr lang="en-US" sz="2400" dirty="0">
                <a:solidFill>
                  <a:schemeClr val="accent2"/>
                </a:solidFill>
              </a:rPr>
              <a:t>“</a:t>
            </a:r>
            <a:r>
              <a:rPr lang="en-US" sz="2400" b="1" dirty="0">
                <a:solidFill>
                  <a:schemeClr val="accent2"/>
                </a:solidFill>
              </a:rPr>
              <a:t>Notice the serve and share the child’s focus of attention.”</a:t>
            </a:r>
            <a:endParaRPr sz="2400" dirty="0">
              <a:solidFill>
                <a:schemeClr val="accent2"/>
              </a:solidFill>
            </a:endParaRPr>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CLASS®: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Notice and Share</a:t>
            </a:r>
            <a:endParaRPr sz="3600" b="1" dirty="0">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F777003-DBD3-4913-9DED-510DBDFAF274}"/>
              </a:ext>
            </a:extLst>
          </p:cNvPr>
          <p:cNvGrpSpPr/>
          <p:nvPr/>
        </p:nvGrpSpPr>
        <p:grpSpPr>
          <a:xfrm>
            <a:off x="5380703" y="787700"/>
            <a:ext cx="2288222" cy="2277491"/>
            <a:chOff x="1014" y="875020"/>
            <a:chExt cx="1978997" cy="1978997"/>
          </a:xfrm>
        </p:grpSpPr>
        <p:sp>
          <p:nvSpPr>
            <p:cNvPr id="8" name="Oval 7">
              <a:extLst>
                <a:ext uri="{FF2B5EF4-FFF2-40B4-BE49-F238E27FC236}">
                  <a16:creationId xmlns:a16="http://schemas.microsoft.com/office/drawing/2014/main" id="{68F1537A-4E38-48FE-894B-5C142422E076}"/>
                </a:ext>
              </a:extLst>
            </p:cNvPr>
            <p:cNvSpPr/>
            <p:nvPr/>
          </p:nvSpPr>
          <p:spPr>
            <a:xfrm>
              <a:off x="1014" y="875020"/>
              <a:ext cx="1978997" cy="1978997"/>
            </a:xfrm>
            <a:prstGeom prst="ellipse">
              <a:avLst/>
            </a:prstGeom>
            <a:solidFill>
              <a:schemeClr val="accent2">
                <a:hueOff val="0"/>
                <a:satOff val="0"/>
                <a:lumOff val="0"/>
              </a:scheme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en-US" dirty="0"/>
            </a:p>
          </p:txBody>
        </p:sp>
        <p:sp>
          <p:nvSpPr>
            <p:cNvPr id="9" name="Oval 4">
              <a:extLst>
                <a:ext uri="{FF2B5EF4-FFF2-40B4-BE49-F238E27FC236}">
                  <a16:creationId xmlns:a16="http://schemas.microsoft.com/office/drawing/2014/main" id="{8960DA9E-E0FC-4A92-BBFA-9AAA70DF425B}"/>
                </a:ext>
              </a:extLst>
            </p:cNvPr>
            <p:cNvSpPr txBox="1"/>
            <p:nvPr/>
          </p:nvSpPr>
          <p:spPr>
            <a:xfrm>
              <a:off x="290831"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kern="1200"/>
                <a:t>Share the Focus</a:t>
              </a:r>
            </a:p>
          </p:txBody>
        </p:sp>
      </p:grpSp>
      <p:pic>
        <p:nvPicPr>
          <p:cNvPr id="10" name="Google Shape;178;p18">
            <a:extLst>
              <a:ext uri="{FF2B5EF4-FFF2-40B4-BE49-F238E27FC236}">
                <a16:creationId xmlns:a16="http://schemas.microsoft.com/office/drawing/2014/main" id="{B16498D1-3133-474B-BE59-AF167FF01875}"/>
              </a:ext>
            </a:extLst>
          </p:cNvPr>
          <p:cNvPicPr preferRelativeResize="0"/>
          <p:nvPr/>
        </p:nvPicPr>
        <p:blipFill rotWithShape="1">
          <a:blip r:embed="rId3">
            <a:alphaModFix/>
          </a:blip>
          <a:srcRect l="22548" t="589" r="14040" b="1063"/>
          <a:stretch/>
        </p:blipFill>
        <p:spPr>
          <a:xfrm>
            <a:off x="5489879" y="905481"/>
            <a:ext cx="2078183" cy="2043543"/>
          </a:xfrm>
          <a:prstGeom prst="ellipse">
            <a:avLst/>
          </a:prstGeom>
          <a:noFill/>
          <a:ln>
            <a:noFill/>
          </a:ln>
        </p:spPr>
      </p:pic>
    </p:spTree>
    <p:extLst>
      <p:ext uri="{BB962C8B-B14F-4D97-AF65-F5344CB8AC3E}">
        <p14:creationId xmlns:p14="http://schemas.microsoft.com/office/powerpoint/2010/main" val="4075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Learning Objectives</a:t>
            </a:r>
            <a:endParaRPr sz="3600" b="1" dirty="0"/>
          </a:p>
        </p:txBody>
      </p:sp>
    </p:spTree>
    <p:extLst>
      <p:ext uri="{BB962C8B-B14F-4D97-AF65-F5344CB8AC3E}">
        <p14:creationId xmlns:p14="http://schemas.microsoft.com/office/powerpoint/2010/main" val="124119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CLASS®: NOTICE AND SHARE</a:t>
            </a:r>
          </a:p>
        </p:txBody>
      </p:sp>
      <p:sp>
        <p:nvSpPr>
          <p:cNvPr id="10" name="TextBox 9">
            <a:extLst>
              <a:ext uri="{FF2B5EF4-FFF2-40B4-BE49-F238E27FC236}">
                <a16:creationId xmlns:a16="http://schemas.microsoft.com/office/drawing/2014/main" id="{922A1430-6934-4E5F-A035-320FC46BB2F4}"/>
              </a:ext>
            </a:extLst>
          </p:cNvPr>
          <p:cNvSpPr txBox="1"/>
          <p:nvPr/>
        </p:nvSpPr>
        <p:spPr>
          <a:xfrm>
            <a:off x="156030" y="1275123"/>
            <a:ext cx="4348736" cy="400110"/>
          </a:xfrm>
          <a:prstGeom prst="rect">
            <a:avLst/>
          </a:prstGeom>
          <a:noFill/>
          <a:ln w="12700">
            <a:solidFill>
              <a:schemeClr val="accent2"/>
            </a:solidFill>
          </a:ln>
        </p:spPr>
        <p:txBody>
          <a:bodyPr wrap="square" rtlCol="0">
            <a:spAutoFit/>
          </a:bodyPr>
          <a:lstStyle/>
          <a:p>
            <a:pPr marL="18288"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34343"/>
                </a:solidFill>
                <a:effectLst/>
                <a:uLnTx/>
                <a:uFillTx/>
                <a:latin typeface="Calibri" panose="020F0502020204030204"/>
                <a:ea typeface="+mn-ea"/>
                <a:cs typeface="+mn-cs"/>
              </a:rPr>
              <a:t>Indicator: </a:t>
            </a:r>
            <a:r>
              <a:rPr kumimoji="0" lang="en-US" sz="2000" b="0" i="0" u="none" strike="noStrike" kern="1200" cap="none" spc="0" normalizeH="0" baseline="0" noProof="0" dirty="0">
                <a:ln>
                  <a:noFill/>
                </a:ln>
                <a:solidFill>
                  <a:srgbClr val="434343"/>
                </a:solidFill>
                <a:effectLst/>
                <a:uLnTx/>
                <a:uFillTx/>
                <a:latin typeface="Calibri" panose="020F0502020204030204"/>
                <a:ea typeface="+mn-ea"/>
                <a:cs typeface="+mn-cs"/>
              </a:rPr>
              <a:t>Relational &amp; Positive Climate</a:t>
            </a:r>
          </a:p>
        </p:txBody>
      </p:sp>
      <p:sp>
        <p:nvSpPr>
          <p:cNvPr id="11" name="TextBox 10">
            <a:extLst>
              <a:ext uri="{FF2B5EF4-FFF2-40B4-BE49-F238E27FC236}">
                <a16:creationId xmlns:a16="http://schemas.microsoft.com/office/drawing/2014/main" id="{AF01C3FE-F7EE-489D-9329-428EFCF62876}"/>
              </a:ext>
            </a:extLst>
          </p:cNvPr>
          <p:cNvSpPr txBox="1"/>
          <p:nvPr/>
        </p:nvSpPr>
        <p:spPr>
          <a:xfrm>
            <a:off x="583559" y="1716223"/>
            <a:ext cx="6304044" cy="400110"/>
          </a:xfrm>
          <a:prstGeom prst="rect">
            <a:avLst/>
          </a:prstGeom>
          <a:noFill/>
        </p:spPr>
        <p:txBody>
          <a:bodyPr wrap="square" rtlCol="0">
            <a:spAutoFit/>
          </a:bodyPr>
          <a:lstStyle/>
          <a:p>
            <a:pPr marL="18288" defTabSz="457200">
              <a:buClrTx/>
            </a:pPr>
            <a:r>
              <a:rPr lang="en-US" sz="2000" b="1" kern="1200" dirty="0">
                <a:solidFill>
                  <a:srgbClr val="434343"/>
                </a:solidFill>
                <a:latin typeface="Calibri" panose="020F0502020204030204"/>
                <a:ea typeface="+mn-ea"/>
                <a:cs typeface="+mn-cs"/>
              </a:rPr>
              <a:t>Behavioral marker: </a:t>
            </a:r>
            <a:r>
              <a:rPr lang="en-US" sz="2000" b="1" kern="1200" dirty="0">
                <a:solidFill>
                  <a:schemeClr val="accent2"/>
                </a:solidFill>
                <a:latin typeface="Calibri" panose="020F0502020204030204"/>
              </a:rPr>
              <a:t>Relationships – Close proximity</a:t>
            </a:r>
            <a:endParaRPr lang="en-US" sz="2000" b="1" kern="1200" dirty="0">
              <a:solidFill>
                <a:schemeClr val="accent2"/>
              </a:solidFill>
              <a:latin typeface="Calibri" panose="020F0502020204030204"/>
              <a:ea typeface="+mn-ea"/>
              <a:cs typeface="+mn-cs"/>
            </a:endParaRPr>
          </a:p>
        </p:txBody>
      </p:sp>
      <p:sp>
        <p:nvSpPr>
          <p:cNvPr id="13" name="TextBox 12">
            <a:extLst>
              <a:ext uri="{FF2B5EF4-FFF2-40B4-BE49-F238E27FC236}">
                <a16:creationId xmlns:a16="http://schemas.microsoft.com/office/drawing/2014/main" id="{F2E4325A-5689-4288-B9BC-E22A9395EA6C}"/>
              </a:ext>
            </a:extLst>
          </p:cNvPr>
          <p:cNvSpPr txBox="1"/>
          <p:nvPr/>
        </p:nvSpPr>
        <p:spPr>
          <a:xfrm>
            <a:off x="156030" y="2157323"/>
            <a:ext cx="4348736" cy="400110"/>
          </a:xfrm>
          <a:prstGeom prst="rect">
            <a:avLst/>
          </a:prstGeom>
          <a:noFill/>
          <a:ln w="12700">
            <a:solidFill>
              <a:schemeClr val="accent2"/>
            </a:solidFill>
          </a:ln>
        </p:spPr>
        <p:txBody>
          <a:bodyPr wrap="square" rtlCol="0">
            <a:spAutoFit/>
          </a:bodyPr>
          <a:lstStyle/>
          <a:p>
            <a:pPr marL="18288"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34343"/>
                </a:solidFill>
                <a:effectLst/>
                <a:uLnTx/>
                <a:uFillTx/>
                <a:latin typeface="Calibri" panose="020F0502020204030204"/>
                <a:ea typeface="+mn-ea"/>
                <a:cs typeface="+mn-cs"/>
              </a:rPr>
              <a:t>Indicator: </a:t>
            </a:r>
            <a:r>
              <a:rPr kumimoji="0" lang="en-US" sz="2000" b="0" i="0" u="none" strike="noStrike" kern="1200" cap="none" spc="0" normalizeH="0" baseline="0" noProof="0" dirty="0">
                <a:ln>
                  <a:noFill/>
                </a:ln>
                <a:solidFill>
                  <a:srgbClr val="434343"/>
                </a:solidFill>
                <a:effectLst/>
                <a:uLnTx/>
                <a:uFillTx/>
                <a:latin typeface="Calibri" panose="020F0502020204030204"/>
                <a:ea typeface="+mn-ea"/>
                <a:cs typeface="+mn-cs"/>
              </a:rPr>
              <a:t>Teacher Sensitivity</a:t>
            </a:r>
          </a:p>
        </p:txBody>
      </p:sp>
      <p:sp>
        <p:nvSpPr>
          <p:cNvPr id="14" name="TextBox 13">
            <a:extLst>
              <a:ext uri="{FF2B5EF4-FFF2-40B4-BE49-F238E27FC236}">
                <a16:creationId xmlns:a16="http://schemas.microsoft.com/office/drawing/2014/main" id="{95DF0A88-23CE-4531-998A-65A54038C5D6}"/>
              </a:ext>
            </a:extLst>
          </p:cNvPr>
          <p:cNvSpPr txBox="1"/>
          <p:nvPr/>
        </p:nvSpPr>
        <p:spPr>
          <a:xfrm>
            <a:off x="583559" y="2598423"/>
            <a:ext cx="5698829" cy="400110"/>
          </a:xfrm>
          <a:prstGeom prst="rect">
            <a:avLst/>
          </a:prstGeom>
          <a:noFill/>
        </p:spPr>
        <p:txBody>
          <a:bodyPr wrap="square" rtlCol="0">
            <a:spAutoFit/>
          </a:bodyPr>
          <a:lstStyle/>
          <a:p>
            <a:pPr marL="18288" defTabSz="457200">
              <a:buClrTx/>
            </a:pPr>
            <a:r>
              <a:rPr lang="en-US" sz="2000" b="1" kern="1200" dirty="0">
                <a:solidFill>
                  <a:srgbClr val="434343"/>
                </a:solidFill>
                <a:latin typeface="Calibri" panose="020F0502020204030204"/>
                <a:ea typeface="+mn-ea"/>
                <a:cs typeface="+mn-cs"/>
              </a:rPr>
              <a:t>Behavioral marker: </a:t>
            </a:r>
            <a:r>
              <a:rPr lang="en-US" sz="2000" b="1" kern="1200" dirty="0">
                <a:solidFill>
                  <a:schemeClr val="accent2"/>
                </a:solidFill>
                <a:latin typeface="Calibri" panose="020F0502020204030204"/>
              </a:rPr>
              <a:t>Awareness</a:t>
            </a:r>
          </a:p>
        </p:txBody>
      </p:sp>
      <p:sp>
        <p:nvSpPr>
          <p:cNvPr id="16" name="TextBox 15">
            <a:extLst>
              <a:ext uri="{FF2B5EF4-FFF2-40B4-BE49-F238E27FC236}">
                <a16:creationId xmlns:a16="http://schemas.microsoft.com/office/drawing/2014/main" id="{402C2144-5F23-442F-AFAD-EA5F29564A20}"/>
              </a:ext>
            </a:extLst>
          </p:cNvPr>
          <p:cNvSpPr txBox="1"/>
          <p:nvPr/>
        </p:nvSpPr>
        <p:spPr>
          <a:xfrm>
            <a:off x="156030" y="3039523"/>
            <a:ext cx="4348736" cy="400110"/>
          </a:xfrm>
          <a:prstGeom prst="rect">
            <a:avLst/>
          </a:prstGeom>
          <a:noFill/>
          <a:ln w="12700">
            <a:solidFill>
              <a:schemeClr val="accent2"/>
            </a:solidFill>
          </a:ln>
        </p:spPr>
        <p:txBody>
          <a:bodyPr wrap="square" rtlCol="0">
            <a:spAutoFit/>
          </a:bodyPr>
          <a:lstStyle/>
          <a:p>
            <a:pPr marL="18288"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34343"/>
                </a:solidFill>
                <a:effectLst/>
                <a:uLnTx/>
                <a:uFillTx/>
                <a:latin typeface="Calibri" panose="020F0502020204030204"/>
                <a:ea typeface="+mn-ea"/>
                <a:cs typeface="+mn-cs"/>
              </a:rPr>
              <a:t>Indicator: </a:t>
            </a:r>
            <a:r>
              <a:rPr kumimoji="0" lang="en-US" sz="2000" b="0" i="0" u="none" strike="noStrike" kern="1200" cap="none" spc="0" normalizeH="0" baseline="0" noProof="0" dirty="0">
                <a:ln>
                  <a:noFill/>
                </a:ln>
                <a:solidFill>
                  <a:srgbClr val="434343"/>
                </a:solidFill>
                <a:effectLst/>
                <a:uLnTx/>
                <a:uFillTx/>
                <a:latin typeface="Calibri" panose="020F0502020204030204"/>
                <a:ea typeface="+mn-ea"/>
                <a:cs typeface="+mn-cs"/>
              </a:rPr>
              <a:t>Regard for Child Perspectives</a:t>
            </a:r>
          </a:p>
        </p:txBody>
      </p:sp>
      <p:sp>
        <p:nvSpPr>
          <p:cNvPr id="17" name="TextBox 16">
            <a:extLst>
              <a:ext uri="{FF2B5EF4-FFF2-40B4-BE49-F238E27FC236}">
                <a16:creationId xmlns:a16="http://schemas.microsoft.com/office/drawing/2014/main" id="{D835290B-279D-435B-A132-9AB5C14ED116}"/>
              </a:ext>
            </a:extLst>
          </p:cNvPr>
          <p:cNvSpPr txBox="1"/>
          <p:nvPr/>
        </p:nvSpPr>
        <p:spPr>
          <a:xfrm>
            <a:off x="583559" y="3480623"/>
            <a:ext cx="5698829" cy="400110"/>
          </a:xfrm>
          <a:prstGeom prst="rect">
            <a:avLst/>
          </a:prstGeom>
          <a:noFill/>
        </p:spPr>
        <p:txBody>
          <a:bodyPr wrap="square" rtlCol="0">
            <a:spAutoFit/>
          </a:bodyPr>
          <a:lstStyle/>
          <a:p>
            <a:pPr marL="18288" defTabSz="457200">
              <a:buClrTx/>
            </a:pPr>
            <a:r>
              <a:rPr lang="en-US" sz="2000" b="1" kern="1200" dirty="0">
                <a:solidFill>
                  <a:srgbClr val="434343"/>
                </a:solidFill>
                <a:latin typeface="Calibri" panose="020F0502020204030204"/>
                <a:ea typeface="+mn-ea"/>
                <a:cs typeface="+mn-cs"/>
              </a:rPr>
              <a:t>Behavioral marker: </a:t>
            </a:r>
            <a:r>
              <a:rPr lang="en-US" sz="2000" b="1" kern="1200" dirty="0">
                <a:solidFill>
                  <a:schemeClr val="accent2"/>
                </a:solidFill>
                <a:latin typeface="Calibri" panose="020F0502020204030204"/>
              </a:rPr>
              <a:t>Child-focused</a:t>
            </a:r>
          </a:p>
        </p:txBody>
      </p:sp>
    </p:spTree>
    <p:extLst>
      <p:ext uri="{BB962C8B-B14F-4D97-AF65-F5344CB8AC3E}">
        <p14:creationId xmlns:p14="http://schemas.microsoft.com/office/powerpoint/2010/main" val="2486908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BFE9-50BA-4120-9A3F-509169346B12}"/>
              </a:ext>
            </a:extLst>
          </p:cNvPr>
          <p:cNvSpPr>
            <a:spLocks noGrp="1"/>
          </p:cNvSpPr>
          <p:nvPr>
            <p:ph type="title"/>
          </p:nvPr>
        </p:nvSpPr>
        <p:spPr/>
        <p:txBody>
          <a:bodyPr/>
          <a:lstStyle/>
          <a:p>
            <a:pPr algn="ctr"/>
            <a:r>
              <a:rPr lang="en-US" sz="3600" dirty="0"/>
              <a:t>SERVE AND RETURN IN ACTION</a:t>
            </a:r>
          </a:p>
        </p:txBody>
      </p:sp>
      <p:pic>
        <p:nvPicPr>
          <p:cNvPr id="8" name="Picture 7">
            <a:hlinkClick r:id="rId3"/>
            <a:extLst>
              <a:ext uri="{FF2B5EF4-FFF2-40B4-BE49-F238E27FC236}">
                <a16:creationId xmlns:a16="http://schemas.microsoft.com/office/drawing/2014/main" id="{AA576442-421F-42C4-B747-A4055CF98F57}"/>
              </a:ext>
            </a:extLst>
          </p:cNvPr>
          <p:cNvPicPr>
            <a:picLocks noChangeAspect="1"/>
          </p:cNvPicPr>
          <p:nvPr/>
        </p:nvPicPr>
        <p:blipFill rotWithShape="1">
          <a:blip r:embed="rId4"/>
          <a:srcRect t="1186"/>
          <a:stretch/>
        </p:blipFill>
        <p:spPr>
          <a:xfrm>
            <a:off x="1021003" y="1080592"/>
            <a:ext cx="7101994" cy="3650877"/>
          </a:xfrm>
          <a:prstGeom prst="rect">
            <a:avLst/>
          </a:prstGeom>
        </p:spPr>
      </p:pic>
      <p:sp>
        <p:nvSpPr>
          <p:cNvPr id="4" name="TextBox 3">
            <a:extLst>
              <a:ext uri="{FF2B5EF4-FFF2-40B4-BE49-F238E27FC236}">
                <a16:creationId xmlns:a16="http://schemas.microsoft.com/office/drawing/2014/main" id="{73F35448-47DD-421B-9EBB-8E208C775128}"/>
              </a:ext>
            </a:extLst>
          </p:cNvPr>
          <p:cNvSpPr txBox="1"/>
          <p:nvPr/>
        </p:nvSpPr>
        <p:spPr>
          <a:xfrm>
            <a:off x="2717948" y="4795967"/>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extLst>
      <p:ext uri="{BB962C8B-B14F-4D97-AF65-F5344CB8AC3E}">
        <p14:creationId xmlns:p14="http://schemas.microsoft.com/office/powerpoint/2010/main" val="3120099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1" name="Oval 10">
            <a:extLst>
              <a:ext uri="{FF2B5EF4-FFF2-40B4-BE49-F238E27FC236}">
                <a16:creationId xmlns:a16="http://schemas.microsoft.com/office/drawing/2014/main" id="{49F211B5-FF8A-4E79-89DF-8908BA91BADF}"/>
              </a:ext>
            </a:extLst>
          </p:cNvPr>
          <p:cNvSpPr/>
          <p:nvPr/>
        </p:nvSpPr>
        <p:spPr>
          <a:xfrm>
            <a:off x="5393172" y="787700"/>
            <a:ext cx="2288222" cy="2277491"/>
          </a:xfrm>
          <a:prstGeom prst="ellipse">
            <a:avLst/>
          </a:prstGeom>
          <a:solidFill>
            <a:schemeClr val="accent3"/>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en-US" dirty="0"/>
          </a:p>
        </p:txBody>
      </p:sp>
      <p:pic>
        <p:nvPicPr>
          <p:cNvPr id="12" name="Google Shape;187;p19">
            <a:extLst>
              <a:ext uri="{FF2B5EF4-FFF2-40B4-BE49-F238E27FC236}">
                <a16:creationId xmlns:a16="http://schemas.microsoft.com/office/drawing/2014/main" id="{BAE0C7A5-E8FB-4FEA-A517-463EA7C4036D}"/>
              </a:ext>
            </a:extLst>
          </p:cNvPr>
          <p:cNvPicPr preferRelativeResize="0"/>
          <p:nvPr/>
        </p:nvPicPr>
        <p:blipFill rotWithShape="1">
          <a:blip r:embed="rId3">
            <a:alphaModFix/>
          </a:blip>
          <a:srcRect l="19086" r="15984"/>
          <a:stretch/>
        </p:blipFill>
        <p:spPr>
          <a:xfrm>
            <a:off x="5489879" y="871175"/>
            <a:ext cx="2094808" cy="2110540"/>
          </a:xfrm>
          <a:prstGeom prst="ellipse">
            <a:avLst/>
          </a:prstGeom>
          <a:noFill/>
          <a:ln>
            <a:noFill/>
          </a:ln>
        </p:spPr>
      </p:pic>
      <p:sp>
        <p:nvSpPr>
          <p:cNvPr id="125" name="Google Shape;125;p15"/>
          <p:cNvSpPr txBox="1">
            <a:spLocks noGrp="1"/>
          </p:cNvSpPr>
          <p:nvPr>
            <p:ph type="body" idx="1"/>
          </p:nvPr>
        </p:nvSpPr>
        <p:spPr>
          <a:xfrm>
            <a:off x="4486870" y="3280940"/>
            <a:ext cx="4075888" cy="847185"/>
          </a:xfrm>
          <a:prstGeom prst="rect">
            <a:avLst/>
          </a:prstGeom>
          <a:noFill/>
          <a:ln>
            <a:noFill/>
          </a:ln>
        </p:spPr>
        <p:txBody>
          <a:bodyPr spcFirstLastPara="1" wrap="square" lIns="91425" tIns="91425" rIns="91425" bIns="91425" anchor="t" anchorCtr="0">
            <a:noAutofit/>
          </a:bodyPr>
          <a:lstStyle/>
          <a:p>
            <a:pPr marL="0" indent="0" algn="ctr">
              <a:lnSpc>
                <a:spcPct val="100000"/>
              </a:lnSpc>
              <a:spcBef>
                <a:spcPts val="600"/>
              </a:spcBef>
              <a:buClr>
                <a:srgbClr val="434343"/>
              </a:buClr>
              <a:buSzPct val="100000"/>
              <a:buNone/>
            </a:pPr>
            <a:r>
              <a:rPr lang="en-US" sz="2400" dirty="0">
                <a:solidFill>
                  <a:srgbClr val="9BBB59"/>
                </a:solidFill>
              </a:rPr>
              <a:t>“</a:t>
            </a:r>
            <a:r>
              <a:rPr lang="en-US" sz="2400" b="1" dirty="0">
                <a:solidFill>
                  <a:srgbClr val="9BBB59"/>
                </a:solidFill>
              </a:rPr>
              <a:t>Return the serve by supporting and encouraging.”</a:t>
            </a:r>
            <a:endParaRPr lang="en-US" sz="2400" dirty="0">
              <a:solidFill>
                <a:srgbClr val="9BBB59"/>
              </a:solidFill>
            </a:endParaRPr>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lvl="0"/>
            <a:r>
              <a:rPr lang="en-US" sz="3600" b="1" dirty="0">
                <a:latin typeface="Calibri" panose="020F0502020204030204" pitchFamily="34" charset="0"/>
                <a:cs typeface="Calibri" panose="020F0502020204030204" pitchFamily="34" charset="0"/>
              </a:rPr>
              <a:t>CLASS®: Support and Encourage</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961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CLASS®: SUPPORT AND ENCOURAGE</a:t>
            </a:r>
          </a:p>
        </p:txBody>
      </p:sp>
      <p:sp>
        <p:nvSpPr>
          <p:cNvPr id="10" name="TextBox 9">
            <a:extLst>
              <a:ext uri="{FF2B5EF4-FFF2-40B4-BE49-F238E27FC236}">
                <a16:creationId xmlns:a16="http://schemas.microsoft.com/office/drawing/2014/main" id="{922A1430-6934-4E5F-A035-320FC46BB2F4}"/>
              </a:ext>
            </a:extLst>
          </p:cNvPr>
          <p:cNvSpPr txBox="1"/>
          <p:nvPr/>
        </p:nvSpPr>
        <p:spPr>
          <a:xfrm>
            <a:off x="156030" y="1209338"/>
            <a:ext cx="4348736" cy="400110"/>
          </a:xfrm>
          <a:prstGeom prst="rect">
            <a:avLst/>
          </a:prstGeom>
          <a:noFill/>
          <a:ln w="12700">
            <a:solidFill>
              <a:schemeClr val="accent3"/>
            </a:solidFill>
          </a:ln>
        </p:spPr>
        <p:txBody>
          <a:bodyPr wrap="square" rtlCol="0">
            <a:spAutoFit/>
          </a:bodyPr>
          <a:lstStyle/>
          <a:p>
            <a:pPr marL="18288"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34343"/>
                </a:solidFill>
                <a:effectLst/>
                <a:uLnTx/>
                <a:uFillTx/>
                <a:latin typeface="Calibri" panose="020F0502020204030204"/>
                <a:ea typeface="+mn-ea"/>
                <a:cs typeface="+mn-cs"/>
              </a:rPr>
              <a:t>Indicator: </a:t>
            </a:r>
            <a:r>
              <a:rPr kumimoji="0" lang="en-US" sz="2000" b="0" i="0" u="none" strike="noStrike" kern="1200" cap="none" spc="0" normalizeH="0" baseline="0" noProof="0" dirty="0">
                <a:ln>
                  <a:noFill/>
                </a:ln>
                <a:solidFill>
                  <a:srgbClr val="434343"/>
                </a:solidFill>
                <a:effectLst/>
                <a:uLnTx/>
                <a:uFillTx/>
                <a:latin typeface="Calibri" panose="020F0502020204030204"/>
                <a:ea typeface="+mn-ea"/>
                <a:cs typeface="+mn-cs"/>
              </a:rPr>
              <a:t>Relational &amp; Positive Climate</a:t>
            </a:r>
          </a:p>
        </p:txBody>
      </p:sp>
      <p:sp>
        <p:nvSpPr>
          <p:cNvPr id="11" name="TextBox 10">
            <a:extLst>
              <a:ext uri="{FF2B5EF4-FFF2-40B4-BE49-F238E27FC236}">
                <a16:creationId xmlns:a16="http://schemas.microsoft.com/office/drawing/2014/main" id="{AF01C3FE-F7EE-489D-9329-428EFCF62876}"/>
              </a:ext>
            </a:extLst>
          </p:cNvPr>
          <p:cNvSpPr txBox="1"/>
          <p:nvPr/>
        </p:nvSpPr>
        <p:spPr>
          <a:xfrm>
            <a:off x="583558" y="1650438"/>
            <a:ext cx="7678934" cy="400110"/>
          </a:xfrm>
          <a:prstGeom prst="rect">
            <a:avLst/>
          </a:prstGeom>
          <a:noFill/>
        </p:spPr>
        <p:txBody>
          <a:bodyPr wrap="square" rtlCol="0">
            <a:spAutoFit/>
          </a:bodyPr>
          <a:lstStyle/>
          <a:p>
            <a:pPr marL="18288" defTabSz="457200">
              <a:buClrTx/>
            </a:pPr>
            <a:r>
              <a:rPr lang="en-US" sz="2000" b="1" kern="1200" dirty="0">
                <a:solidFill>
                  <a:srgbClr val="434343"/>
                </a:solidFill>
                <a:latin typeface="Calibri" panose="020F0502020204030204"/>
                <a:ea typeface="+mn-ea"/>
                <a:cs typeface="+mn-cs"/>
              </a:rPr>
              <a:t>Behavioral markers: </a:t>
            </a:r>
            <a:r>
              <a:rPr lang="en-US" sz="2000" b="1" kern="1200" dirty="0">
                <a:solidFill>
                  <a:schemeClr val="accent3"/>
                </a:solidFill>
                <a:latin typeface="Calibri" panose="020F0502020204030204"/>
              </a:rPr>
              <a:t>Matched positive affect, Reciprocal interactions</a:t>
            </a:r>
            <a:endParaRPr lang="en-US" sz="2000" b="1" kern="1200" dirty="0">
              <a:solidFill>
                <a:schemeClr val="accent3"/>
              </a:solidFill>
              <a:latin typeface="Calibri" panose="020F0502020204030204"/>
              <a:ea typeface="+mn-ea"/>
              <a:cs typeface="+mn-cs"/>
            </a:endParaRPr>
          </a:p>
        </p:txBody>
      </p:sp>
      <p:sp>
        <p:nvSpPr>
          <p:cNvPr id="13" name="TextBox 12">
            <a:extLst>
              <a:ext uri="{FF2B5EF4-FFF2-40B4-BE49-F238E27FC236}">
                <a16:creationId xmlns:a16="http://schemas.microsoft.com/office/drawing/2014/main" id="{F2E4325A-5689-4288-B9BC-E22A9395EA6C}"/>
              </a:ext>
            </a:extLst>
          </p:cNvPr>
          <p:cNvSpPr txBox="1"/>
          <p:nvPr/>
        </p:nvSpPr>
        <p:spPr>
          <a:xfrm>
            <a:off x="156030" y="2091538"/>
            <a:ext cx="4348736" cy="400110"/>
          </a:xfrm>
          <a:prstGeom prst="rect">
            <a:avLst/>
          </a:prstGeom>
          <a:noFill/>
          <a:ln w="12700">
            <a:solidFill>
              <a:schemeClr val="accent3"/>
            </a:solidFill>
          </a:ln>
        </p:spPr>
        <p:txBody>
          <a:bodyPr wrap="square" rtlCol="0">
            <a:spAutoFit/>
          </a:bodyPr>
          <a:lstStyle/>
          <a:p>
            <a:pPr marL="18288"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34343"/>
                </a:solidFill>
                <a:effectLst/>
                <a:uLnTx/>
                <a:uFillTx/>
                <a:latin typeface="Calibri" panose="020F0502020204030204"/>
                <a:ea typeface="+mn-ea"/>
                <a:cs typeface="+mn-cs"/>
              </a:rPr>
              <a:t>Indicator: </a:t>
            </a:r>
            <a:r>
              <a:rPr kumimoji="0" lang="en-US" sz="2000" b="0" i="0" u="none" strike="noStrike" kern="1200" cap="none" spc="0" normalizeH="0" baseline="0" noProof="0" dirty="0">
                <a:ln>
                  <a:noFill/>
                </a:ln>
                <a:solidFill>
                  <a:srgbClr val="434343"/>
                </a:solidFill>
                <a:effectLst/>
                <a:uLnTx/>
                <a:uFillTx/>
                <a:latin typeface="Calibri" panose="020F0502020204030204"/>
                <a:ea typeface="+mn-ea"/>
                <a:cs typeface="+mn-cs"/>
              </a:rPr>
              <a:t>Teacher Sensitivity</a:t>
            </a:r>
          </a:p>
        </p:txBody>
      </p:sp>
      <p:sp>
        <p:nvSpPr>
          <p:cNvPr id="14" name="TextBox 13">
            <a:extLst>
              <a:ext uri="{FF2B5EF4-FFF2-40B4-BE49-F238E27FC236}">
                <a16:creationId xmlns:a16="http://schemas.microsoft.com/office/drawing/2014/main" id="{95DF0A88-23CE-4531-998A-65A54038C5D6}"/>
              </a:ext>
            </a:extLst>
          </p:cNvPr>
          <p:cNvSpPr txBox="1"/>
          <p:nvPr/>
        </p:nvSpPr>
        <p:spPr>
          <a:xfrm>
            <a:off x="583559" y="2532638"/>
            <a:ext cx="5698829" cy="400110"/>
          </a:xfrm>
          <a:prstGeom prst="rect">
            <a:avLst/>
          </a:prstGeom>
          <a:noFill/>
        </p:spPr>
        <p:txBody>
          <a:bodyPr wrap="square" rtlCol="0">
            <a:spAutoFit/>
          </a:bodyPr>
          <a:lstStyle/>
          <a:p>
            <a:pPr marL="18288" defTabSz="457200">
              <a:buClrTx/>
            </a:pPr>
            <a:r>
              <a:rPr lang="en-US" sz="2000" b="1" kern="1200" dirty="0">
                <a:solidFill>
                  <a:srgbClr val="434343"/>
                </a:solidFill>
                <a:latin typeface="Calibri" panose="020F0502020204030204"/>
                <a:ea typeface="+mn-ea"/>
                <a:cs typeface="+mn-cs"/>
              </a:rPr>
              <a:t>Behavioral markers: </a:t>
            </a:r>
            <a:r>
              <a:rPr lang="en-US" sz="2000" b="1" kern="1200" dirty="0">
                <a:solidFill>
                  <a:schemeClr val="accent3"/>
                </a:solidFill>
                <a:latin typeface="Calibri" panose="020F0502020204030204"/>
              </a:rPr>
              <a:t>Responsiveness, Child comfort</a:t>
            </a:r>
          </a:p>
        </p:txBody>
      </p:sp>
      <p:sp>
        <p:nvSpPr>
          <p:cNvPr id="16" name="TextBox 15">
            <a:extLst>
              <a:ext uri="{FF2B5EF4-FFF2-40B4-BE49-F238E27FC236}">
                <a16:creationId xmlns:a16="http://schemas.microsoft.com/office/drawing/2014/main" id="{402C2144-5F23-442F-AFAD-EA5F29564A20}"/>
              </a:ext>
            </a:extLst>
          </p:cNvPr>
          <p:cNvSpPr txBox="1"/>
          <p:nvPr/>
        </p:nvSpPr>
        <p:spPr>
          <a:xfrm>
            <a:off x="156030" y="2973738"/>
            <a:ext cx="4348736" cy="400110"/>
          </a:xfrm>
          <a:prstGeom prst="rect">
            <a:avLst/>
          </a:prstGeom>
          <a:noFill/>
          <a:ln w="12700">
            <a:solidFill>
              <a:schemeClr val="accent3"/>
            </a:solidFill>
          </a:ln>
        </p:spPr>
        <p:txBody>
          <a:bodyPr wrap="square" rtlCol="0">
            <a:spAutoFit/>
          </a:bodyPr>
          <a:lstStyle/>
          <a:p>
            <a:pPr marL="18288"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34343"/>
                </a:solidFill>
                <a:effectLst/>
                <a:uLnTx/>
                <a:uFillTx/>
                <a:latin typeface="Calibri" panose="020F0502020204030204"/>
                <a:ea typeface="+mn-ea"/>
                <a:cs typeface="+mn-cs"/>
              </a:rPr>
              <a:t>Indicator: </a:t>
            </a:r>
            <a:r>
              <a:rPr kumimoji="0" lang="en-US" sz="2000" b="0" i="0" u="none" strike="noStrike" kern="1200" cap="none" spc="0" normalizeH="0" baseline="0" noProof="0" dirty="0">
                <a:ln>
                  <a:noFill/>
                </a:ln>
                <a:solidFill>
                  <a:srgbClr val="434343"/>
                </a:solidFill>
                <a:effectLst/>
                <a:uLnTx/>
                <a:uFillTx/>
                <a:latin typeface="Calibri" panose="020F0502020204030204"/>
                <a:ea typeface="+mn-ea"/>
                <a:cs typeface="+mn-cs"/>
              </a:rPr>
              <a:t>Regard for Child Perspectives</a:t>
            </a:r>
          </a:p>
        </p:txBody>
      </p:sp>
      <p:sp>
        <p:nvSpPr>
          <p:cNvPr id="17" name="TextBox 16">
            <a:extLst>
              <a:ext uri="{FF2B5EF4-FFF2-40B4-BE49-F238E27FC236}">
                <a16:creationId xmlns:a16="http://schemas.microsoft.com/office/drawing/2014/main" id="{D835290B-279D-435B-A132-9AB5C14ED116}"/>
              </a:ext>
            </a:extLst>
          </p:cNvPr>
          <p:cNvSpPr txBox="1"/>
          <p:nvPr/>
        </p:nvSpPr>
        <p:spPr>
          <a:xfrm>
            <a:off x="583559" y="3414838"/>
            <a:ext cx="7132924" cy="400110"/>
          </a:xfrm>
          <a:prstGeom prst="rect">
            <a:avLst/>
          </a:prstGeom>
          <a:noFill/>
        </p:spPr>
        <p:txBody>
          <a:bodyPr wrap="square" rtlCol="0">
            <a:spAutoFit/>
          </a:bodyPr>
          <a:lstStyle/>
          <a:p>
            <a:pPr marL="18288" defTabSz="457200">
              <a:buClrTx/>
            </a:pPr>
            <a:r>
              <a:rPr lang="en-US" sz="2000" b="1" kern="1200" dirty="0">
                <a:solidFill>
                  <a:srgbClr val="434343"/>
                </a:solidFill>
                <a:latin typeface="Calibri" panose="020F0502020204030204"/>
                <a:ea typeface="+mn-ea"/>
                <a:cs typeface="+mn-cs"/>
              </a:rPr>
              <a:t>Behavioral markers: </a:t>
            </a:r>
            <a:r>
              <a:rPr lang="en-US" sz="2000" b="1" kern="1200" dirty="0">
                <a:solidFill>
                  <a:schemeClr val="accent3"/>
                </a:solidFill>
                <a:latin typeface="Calibri" panose="020F0502020204030204"/>
              </a:rPr>
              <a:t>Flexibility, Support of independence</a:t>
            </a:r>
          </a:p>
        </p:txBody>
      </p:sp>
      <p:sp>
        <p:nvSpPr>
          <p:cNvPr id="9" name="TextBox 8">
            <a:extLst>
              <a:ext uri="{FF2B5EF4-FFF2-40B4-BE49-F238E27FC236}">
                <a16:creationId xmlns:a16="http://schemas.microsoft.com/office/drawing/2014/main" id="{17626849-6AFD-4A4D-8890-04226DFB8537}"/>
              </a:ext>
            </a:extLst>
          </p:cNvPr>
          <p:cNvSpPr txBox="1"/>
          <p:nvPr/>
        </p:nvSpPr>
        <p:spPr>
          <a:xfrm>
            <a:off x="156030" y="3855938"/>
            <a:ext cx="4348736" cy="400110"/>
          </a:xfrm>
          <a:prstGeom prst="rect">
            <a:avLst/>
          </a:prstGeom>
          <a:noFill/>
          <a:ln w="12700">
            <a:solidFill>
              <a:schemeClr val="accent3"/>
            </a:solidFill>
          </a:ln>
        </p:spPr>
        <p:txBody>
          <a:bodyPr wrap="square" rtlCol="0">
            <a:spAutoFit/>
          </a:bodyPr>
          <a:lstStyle/>
          <a:p>
            <a:pPr marL="18288"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34343"/>
                </a:solidFill>
                <a:effectLst/>
                <a:uLnTx/>
                <a:uFillTx/>
                <a:latin typeface="Calibri" panose="020F0502020204030204"/>
                <a:ea typeface="+mn-ea"/>
                <a:cs typeface="+mn-cs"/>
              </a:rPr>
              <a:t>Indicator: </a:t>
            </a:r>
            <a:r>
              <a:rPr kumimoji="0" lang="en-US" sz="2000" b="0" i="0" u="none" strike="noStrike" kern="1200" cap="none" spc="0" normalizeH="0" baseline="0" noProof="0" dirty="0">
                <a:ln>
                  <a:noFill/>
                </a:ln>
                <a:solidFill>
                  <a:srgbClr val="434343"/>
                </a:solidFill>
                <a:effectLst/>
                <a:uLnTx/>
                <a:uFillTx/>
                <a:latin typeface="Calibri" panose="020F0502020204030204"/>
                <a:ea typeface="+mn-ea"/>
                <a:cs typeface="+mn-cs"/>
              </a:rPr>
              <a:t>Quality of Feedback</a:t>
            </a:r>
          </a:p>
        </p:txBody>
      </p:sp>
      <p:sp>
        <p:nvSpPr>
          <p:cNvPr id="12" name="TextBox 11">
            <a:extLst>
              <a:ext uri="{FF2B5EF4-FFF2-40B4-BE49-F238E27FC236}">
                <a16:creationId xmlns:a16="http://schemas.microsoft.com/office/drawing/2014/main" id="{58E5F738-2434-436C-9943-81063A24756B}"/>
              </a:ext>
            </a:extLst>
          </p:cNvPr>
          <p:cNvSpPr txBox="1"/>
          <p:nvPr/>
        </p:nvSpPr>
        <p:spPr>
          <a:xfrm>
            <a:off x="583558" y="4297038"/>
            <a:ext cx="8501235" cy="369332"/>
          </a:xfrm>
          <a:prstGeom prst="rect">
            <a:avLst/>
          </a:prstGeom>
          <a:noFill/>
        </p:spPr>
        <p:txBody>
          <a:bodyPr wrap="square" rtlCol="0">
            <a:spAutoFit/>
          </a:bodyPr>
          <a:lstStyle/>
          <a:p>
            <a:pPr marL="18288" defTabSz="457200">
              <a:buClrTx/>
            </a:pPr>
            <a:r>
              <a:rPr lang="en-US" sz="1800" b="1" kern="1200" dirty="0">
                <a:solidFill>
                  <a:srgbClr val="434343"/>
                </a:solidFill>
                <a:latin typeface="Calibri" panose="020F0502020204030204"/>
                <a:ea typeface="+mn-ea"/>
                <a:cs typeface="+mn-cs"/>
              </a:rPr>
              <a:t>Behavioral markers: </a:t>
            </a:r>
            <a:r>
              <a:rPr lang="en-US" sz="1800" b="1" kern="1200" dirty="0">
                <a:solidFill>
                  <a:schemeClr val="accent3"/>
                </a:solidFill>
                <a:latin typeface="Calibri" panose="020F0502020204030204"/>
              </a:rPr>
              <a:t>Scaffolding, Providing information, Encouragement and affirmation</a:t>
            </a:r>
          </a:p>
        </p:txBody>
      </p:sp>
    </p:spTree>
    <p:extLst>
      <p:ext uri="{BB962C8B-B14F-4D97-AF65-F5344CB8AC3E}">
        <p14:creationId xmlns:p14="http://schemas.microsoft.com/office/powerpoint/2010/main" val="3501119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BFE9-50BA-4120-9A3F-509169346B12}"/>
              </a:ext>
            </a:extLst>
          </p:cNvPr>
          <p:cNvSpPr>
            <a:spLocks noGrp="1"/>
          </p:cNvSpPr>
          <p:nvPr>
            <p:ph type="title"/>
          </p:nvPr>
        </p:nvSpPr>
        <p:spPr/>
        <p:txBody>
          <a:bodyPr/>
          <a:lstStyle/>
          <a:p>
            <a:pPr algn="ctr"/>
            <a:r>
              <a:rPr lang="en-US" sz="3600" dirty="0"/>
              <a:t>SERVE AND RETURN IN ACTION</a:t>
            </a:r>
          </a:p>
        </p:txBody>
      </p:sp>
      <p:pic>
        <p:nvPicPr>
          <p:cNvPr id="7" name="Picture 6">
            <a:hlinkClick r:id="rId3"/>
            <a:extLst>
              <a:ext uri="{FF2B5EF4-FFF2-40B4-BE49-F238E27FC236}">
                <a16:creationId xmlns:a16="http://schemas.microsoft.com/office/drawing/2014/main" id="{A56C72E6-8A94-4F18-BACC-8281816F5219}"/>
              </a:ext>
            </a:extLst>
          </p:cNvPr>
          <p:cNvPicPr>
            <a:picLocks noChangeAspect="1"/>
          </p:cNvPicPr>
          <p:nvPr/>
        </p:nvPicPr>
        <p:blipFill rotWithShape="1">
          <a:blip r:embed="rId4"/>
          <a:srcRect t="723"/>
          <a:stretch/>
        </p:blipFill>
        <p:spPr>
          <a:xfrm>
            <a:off x="1290024" y="1074174"/>
            <a:ext cx="6563952" cy="3650226"/>
          </a:xfrm>
          <a:prstGeom prst="rect">
            <a:avLst/>
          </a:prstGeom>
        </p:spPr>
      </p:pic>
      <p:sp>
        <p:nvSpPr>
          <p:cNvPr id="4" name="TextBox 3">
            <a:extLst>
              <a:ext uri="{FF2B5EF4-FFF2-40B4-BE49-F238E27FC236}">
                <a16:creationId xmlns:a16="http://schemas.microsoft.com/office/drawing/2014/main" id="{D150EC00-E128-45EB-B15E-D18C79A69E42}"/>
              </a:ext>
            </a:extLst>
          </p:cNvPr>
          <p:cNvSpPr txBox="1"/>
          <p:nvPr/>
        </p:nvSpPr>
        <p:spPr>
          <a:xfrm>
            <a:off x="2717948" y="4795967"/>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extLst>
      <p:ext uri="{BB962C8B-B14F-4D97-AF65-F5344CB8AC3E}">
        <p14:creationId xmlns:p14="http://schemas.microsoft.com/office/powerpoint/2010/main" val="3618308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6" name="Oval 5">
            <a:extLst>
              <a:ext uri="{FF2B5EF4-FFF2-40B4-BE49-F238E27FC236}">
                <a16:creationId xmlns:a16="http://schemas.microsoft.com/office/drawing/2014/main" id="{B2390453-9CDB-4595-A41F-C46874837913}"/>
              </a:ext>
            </a:extLst>
          </p:cNvPr>
          <p:cNvSpPr/>
          <p:nvPr/>
        </p:nvSpPr>
        <p:spPr>
          <a:xfrm>
            <a:off x="5401485" y="778441"/>
            <a:ext cx="2288222" cy="2277491"/>
          </a:xfrm>
          <a:prstGeom prst="ellipse">
            <a:avLst/>
          </a:prstGeom>
          <a:solidFill>
            <a:schemeClr val="accent4"/>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en-US" dirty="0"/>
          </a:p>
        </p:txBody>
      </p:sp>
      <p:pic>
        <p:nvPicPr>
          <p:cNvPr id="7" name="Google Shape;196;p20">
            <a:extLst>
              <a:ext uri="{FF2B5EF4-FFF2-40B4-BE49-F238E27FC236}">
                <a16:creationId xmlns:a16="http://schemas.microsoft.com/office/drawing/2014/main" id="{6EBBDC5D-9B41-4FEF-8325-64A14183A2CA}"/>
              </a:ext>
            </a:extLst>
          </p:cNvPr>
          <p:cNvPicPr preferRelativeResize="0"/>
          <p:nvPr/>
        </p:nvPicPr>
        <p:blipFill rotWithShape="1">
          <a:blip r:embed="rId3">
            <a:alphaModFix/>
          </a:blip>
          <a:srcRect l="10283" r="15691"/>
          <a:stretch/>
        </p:blipFill>
        <p:spPr>
          <a:xfrm>
            <a:off x="5489879" y="852657"/>
            <a:ext cx="2111433" cy="2129058"/>
          </a:xfrm>
          <a:prstGeom prst="ellipse">
            <a:avLst/>
          </a:prstGeom>
          <a:noFill/>
          <a:ln>
            <a:noFill/>
          </a:ln>
        </p:spPr>
      </p:pic>
      <p:sp>
        <p:nvSpPr>
          <p:cNvPr id="125" name="Google Shape;125;p15"/>
          <p:cNvSpPr txBox="1">
            <a:spLocks noGrp="1"/>
          </p:cNvSpPr>
          <p:nvPr>
            <p:ph type="body" idx="1"/>
          </p:nvPr>
        </p:nvSpPr>
        <p:spPr>
          <a:xfrm>
            <a:off x="4486870" y="3280940"/>
            <a:ext cx="4075888" cy="847185"/>
          </a:xfrm>
          <a:prstGeom prst="rect">
            <a:avLst/>
          </a:prstGeom>
          <a:noFill/>
          <a:ln>
            <a:noFill/>
          </a:ln>
        </p:spPr>
        <p:txBody>
          <a:bodyPr spcFirstLastPara="1" wrap="square" lIns="91425" tIns="91425" rIns="91425" bIns="91425" anchor="t" anchorCtr="0">
            <a:noAutofit/>
          </a:bodyPr>
          <a:lstStyle/>
          <a:p>
            <a:pPr marL="0" indent="0" algn="ctr">
              <a:lnSpc>
                <a:spcPct val="100000"/>
              </a:lnSpc>
              <a:spcBef>
                <a:spcPts val="600"/>
              </a:spcBef>
              <a:buClr>
                <a:srgbClr val="434343"/>
              </a:buClr>
              <a:buSzPct val="100000"/>
              <a:buNone/>
            </a:pPr>
            <a:r>
              <a:rPr lang="en-US" sz="2400" dirty="0">
                <a:solidFill>
                  <a:schemeClr val="accent4"/>
                </a:solidFill>
              </a:rPr>
              <a:t>“</a:t>
            </a:r>
            <a:r>
              <a:rPr lang="en-US" sz="2400" b="1" dirty="0">
                <a:solidFill>
                  <a:schemeClr val="accent4"/>
                </a:solidFill>
              </a:rPr>
              <a:t>Give it a name!”</a:t>
            </a:r>
            <a:endParaRPr lang="en-US" sz="2400" dirty="0">
              <a:solidFill>
                <a:schemeClr val="accent4"/>
              </a:solidFill>
            </a:endParaRPr>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lvl="0"/>
            <a:r>
              <a:rPr lang="en-US" sz="3600" b="1" dirty="0">
                <a:latin typeface="Calibri" panose="020F0502020204030204" pitchFamily="34" charset="0"/>
                <a:cs typeface="Calibri" panose="020F0502020204030204" pitchFamily="34" charset="0"/>
              </a:rPr>
              <a:t>CLASS®: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Name It</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07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CLASS®: NAME IT</a:t>
            </a:r>
          </a:p>
        </p:txBody>
      </p:sp>
      <p:sp>
        <p:nvSpPr>
          <p:cNvPr id="10" name="TextBox 9">
            <a:extLst>
              <a:ext uri="{FF2B5EF4-FFF2-40B4-BE49-F238E27FC236}">
                <a16:creationId xmlns:a16="http://schemas.microsoft.com/office/drawing/2014/main" id="{922A1430-6934-4E5F-A035-320FC46BB2F4}"/>
              </a:ext>
            </a:extLst>
          </p:cNvPr>
          <p:cNvSpPr txBox="1"/>
          <p:nvPr/>
        </p:nvSpPr>
        <p:spPr>
          <a:xfrm>
            <a:off x="156030" y="1209338"/>
            <a:ext cx="6027682" cy="400110"/>
          </a:xfrm>
          <a:prstGeom prst="rect">
            <a:avLst/>
          </a:prstGeom>
          <a:noFill/>
          <a:ln w="12700">
            <a:solidFill>
              <a:schemeClr val="accent4"/>
            </a:solidFill>
          </a:ln>
        </p:spPr>
        <p:txBody>
          <a:bodyPr wrap="square" rtlCol="0">
            <a:spAutoFit/>
          </a:bodyPr>
          <a:lstStyle/>
          <a:p>
            <a:pPr marL="18288"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34343"/>
                </a:solidFill>
                <a:effectLst/>
                <a:uLnTx/>
                <a:uFillTx/>
                <a:latin typeface="Calibri" panose="020F0502020204030204"/>
                <a:ea typeface="+mn-ea"/>
                <a:cs typeface="+mn-cs"/>
              </a:rPr>
              <a:t>Indicator: </a:t>
            </a:r>
            <a:r>
              <a:rPr kumimoji="0" lang="en-US" sz="2000" b="0" i="0" u="none" strike="noStrike" kern="1200" cap="none" spc="0" normalizeH="0" baseline="0" noProof="0" dirty="0">
                <a:ln>
                  <a:noFill/>
                </a:ln>
                <a:solidFill>
                  <a:srgbClr val="434343"/>
                </a:solidFill>
                <a:effectLst/>
                <a:uLnTx/>
                <a:uFillTx/>
                <a:latin typeface="Calibri" panose="020F0502020204030204"/>
                <a:ea typeface="+mn-ea"/>
                <a:cs typeface="+mn-cs"/>
              </a:rPr>
              <a:t>Early Language Support &amp; Language Modeling</a:t>
            </a:r>
          </a:p>
        </p:txBody>
      </p:sp>
      <p:sp>
        <p:nvSpPr>
          <p:cNvPr id="11" name="TextBox 10">
            <a:extLst>
              <a:ext uri="{FF2B5EF4-FFF2-40B4-BE49-F238E27FC236}">
                <a16:creationId xmlns:a16="http://schemas.microsoft.com/office/drawing/2014/main" id="{AF01C3FE-F7EE-489D-9329-428EFCF62876}"/>
              </a:ext>
            </a:extLst>
          </p:cNvPr>
          <p:cNvSpPr txBox="1"/>
          <p:nvPr/>
        </p:nvSpPr>
        <p:spPr>
          <a:xfrm>
            <a:off x="583558" y="1650438"/>
            <a:ext cx="7678934" cy="400110"/>
          </a:xfrm>
          <a:prstGeom prst="rect">
            <a:avLst/>
          </a:prstGeom>
          <a:noFill/>
        </p:spPr>
        <p:txBody>
          <a:bodyPr wrap="square" rtlCol="0">
            <a:spAutoFit/>
          </a:bodyPr>
          <a:lstStyle/>
          <a:p>
            <a:pPr marL="18288" defTabSz="457200">
              <a:buClrTx/>
            </a:pPr>
            <a:r>
              <a:rPr lang="en-US" sz="2000" b="1" kern="1200" dirty="0">
                <a:solidFill>
                  <a:srgbClr val="434343"/>
                </a:solidFill>
                <a:latin typeface="Calibri" panose="020F0502020204030204"/>
                <a:ea typeface="+mn-ea"/>
                <a:cs typeface="+mn-cs"/>
              </a:rPr>
              <a:t>Behavioral markers:</a:t>
            </a:r>
            <a:endParaRPr lang="en-US" sz="2000" b="1" kern="1200" dirty="0">
              <a:solidFill>
                <a:schemeClr val="accent3"/>
              </a:solidFill>
              <a:latin typeface="Calibri" panose="020F0502020204030204"/>
              <a:ea typeface="+mn-ea"/>
              <a:cs typeface="+mn-cs"/>
            </a:endParaRPr>
          </a:p>
        </p:txBody>
      </p:sp>
      <p:sp>
        <p:nvSpPr>
          <p:cNvPr id="27" name="TextBox 26">
            <a:extLst>
              <a:ext uri="{FF2B5EF4-FFF2-40B4-BE49-F238E27FC236}">
                <a16:creationId xmlns:a16="http://schemas.microsoft.com/office/drawing/2014/main" id="{2BD2D3BB-23B3-46CD-8024-78023D23851E}"/>
              </a:ext>
            </a:extLst>
          </p:cNvPr>
          <p:cNvSpPr txBox="1"/>
          <p:nvPr/>
        </p:nvSpPr>
        <p:spPr>
          <a:xfrm>
            <a:off x="1004899" y="2090551"/>
            <a:ext cx="6068253" cy="400110"/>
          </a:xfrm>
          <a:prstGeom prst="rect">
            <a:avLst/>
          </a:prstGeom>
          <a:noFill/>
          <a:ln w="12700">
            <a:noFill/>
          </a:ln>
        </p:spPr>
        <p:txBody>
          <a:bodyPr wrap="square" rtlCol="0">
            <a:spAutoFit/>
          </a:bodyPr>
          <a:lstStyle/>
          <a:p>
            <a:pPr marL="18288" defTabSz="457200">
              <a:buClrTx/>
              <a:buFontTx/>
              <a:buNone/>
            </a:pPr>
            <a:r>
              <a:rPr lang="en-US" sz="2000" b="1" kern="1200" dirty="0">
                <a:solidFill>
                  <a:schemeClr val="accent4"/>
                </a:solidFill>
                <a:latin typeface="Calibri" panose="020F0502020204030204"/>
                <a:ea typeface="+mn-ea"/>
                <a:cs typeface="+mn-cs"/>
              </a:rPr>
              <a:t>Teacher, self- and parallel talk</a:t>
            </a:r>
          </a:p>
        </p:txBody>
      </p:sp>
      <p:sp>
        <p:nvSpPr>
          <p:cNvPr id="28" name="TextBox 27">
            <a:extLst>
              <a:ext uri="{FF2B5EF4-FFF2-40B4-BE49-F238E27FC236}">
                <a16:creationId xmlns:a16="http://schemas.microsoft.com/office/drawing/2014/main" id="{55B58190-D7EC-47A9-817E-721B4CAE59B4}"/>
              </a:ext>
            </a:extLst>
          </p:cNvPr>
          <p:cNvSpPr txBox="1"/>
          <p:nvPr/>
        </p:nvSpPr>
        <p:spPr>
          <a:xfrm>
            <a:off x="1004899" y="2522449"/>
            <a:ext cx="6251307" cy="400110"/>
          </a:xfrm>
          <a:prstGeom prst="rect">
            <a:avLst/>
          </a:prstGeom>
          <a:noFill/>
          <a:ln w="12700">
            <a:noFill/>
          </a:ln>
        </p:spPr>
        <p:txBody>
          <a:bodyPr wrap="square" rtlCol="0">
            <a:spAutoFit/>
          </a:bodyPr>
          <a:lstStyle/>
          <a:p>
            <a:pPr marL="18288" defTabSz="457200">
              <a:buClrTx/>
              <a:buFontTx/>
              <a:buNone/>
            </a:pPr>
            <a:r>
              <a:rPr lang="en-US" sz="2000" b="1" kern="1200" dirty="0">
                <a:solidFill>
                  <a:schemeClr val="accent4"/>
                </a:solidFill>
                <a:latin typeface="Calibri" panose="020F0502020204030204"/>
                <a:ea typeface="+mn-ea"/>
                <a:cs typeface="+mn-cs"/>
              </a:rPr>
              <a:t>Communication support and supporting language use</a:t>
            </a:r>
          </a:p>
        </p:txBody>
      </p:sp>
      <p:sp>
        <p:nvSpPr>
          <p:cNvPr id="29" name="TextBox 28">
            <a:extLst>
              <a:ext uri="{FF2B5EF4-FFF2-40B4-BE49-F238E27FC236}">
                <a16:creationId xmlns:a16="http://schemas.microsoft.com/office/drawing/2014/main" id="{DB7C84CA-0085-4949-8C68-1F2FC3255AD3}"/>
              </a:ext>
            </a:extLst>
          </p:cNvPr>
          <p:cNvSpPr txBox="1"/>
          <p:nvPr/>
        </p:nvSpPr>
        <p:spPr>
          <a:xfrm>
            <a:off x="1004899" y="2954347"/>
            <a:ext cx="6251307" cy="400110"/>
          </a:xfrm>
          <a:prstGeom prst="rect">
            <a:avLst/>
          </a:prstGeom>
          <a:noFill/>
          <a:ln w="12700">
            <a:noFill/>
          </a:ln>
        </p:spPr>
        <p:txBody>
          <a:bodyPr wrap="square" rtlCol="0">
            <a:spAutoFit/>
          </a:bodyPr>
          <a:lstStyle/>
          <a:p>
            <a:pPr marL="18288" defTabSz="457200">
              <a:buClrTx/>
              <a:buFontTx/>
              <a:buNone/>
            </a:pPr>
            <a:r>
              <a:rPr lang="en-US" sz="2000" b="1" kern="1200" dirty="0">
                <a:solidFill>
                  <a:schemeClr val="accent4"/>
                </a:solidFill>
                <a:latin typeface="Calibri" panose="020F0502020204030204"/>
                <a:ea typeface="+mn-ea"/>
                <a:cs typeface="+mn-cs"/>
              </a:rPr>
              <a:t>Repetition and extension</a:t>
            </a:r>
          </a:p>
        </p:txBody>
      </p:sp>
      <p:sp>
        <p:nvSpPr>
          <p:cNvPr id="30" name="TextBox 29">
            <a:extLst>
              <a:ext uri="{FF2B5EF4-FFF2-40B4-BE49-F238E27FC236}">
                <a16:creationId xmlns:a16="http://schemas.microsoft.com/office/drawing/2014/main" id="{C342A9DF-43C6-4A46-965F-6D7A1DC2C289}"/>
              </a:ext>
            </a:extLst>
          </p:cNvPr>
          <p:cNvSpPr txBox="1"/>
          <p:nvPr/>
        </p:nvSpPr>
        <p:spPr>
          <a:xfrm>
            <a:off x="1004899" y="3834573"/>
            <a:ext cx="6251307" cy="400110"/>
          </a:xfrm>
          <a:prstGeom prst="rect">
            <a:avLst/>
          </a:prstGeom>
          <a:noFill/>
          <a:ln w="12700">
            <a:noFill/>
          </a:ln>
        </p:spPr>
        <p:txBody>
          <a:bodyPr wrap="square" rtlCol="0">
            <a:spAutoFit/>
          </a:bodyPr>
          <a:lstStyle/>
          <a:p>
            <a:pPr marL="18288" defTabSz="457200">
              <a:buClrTx/>
              <a:buFontTx/>
              <a:buNone/>
            </a:pPr>
            <a:r>
              <a:rPr lang="en-US" sz="2000" b="1" kern="1200" dirty="0">
                <a:solidFill>
                  <a:schemeClr val="accent4"/>
                </a:solidFill>
                <a:latin typeface="Calibri" panose="020F0502020204030204"/>
                <a:ea typeface="+mn-ea"/>
                <a:cs typeface="+mn-cs"/>
              </a:rPr>
              <a:t>Frequent conversations and higher-order questioning</a:t>
            </a:r>
          </a:p>
        </p:txBody>
      </p:sp>
      <p:sp>
        <p:nvSpPr>
          <p:cNvPr id="31" name="TextBox 30">
            <a:extLst>
              <a:ext uri="{FF2B5EF4-FFF2-40B4-BE49-F238E27FC236}">
                <a16:creationId xmlns:a16="http://schemas.microsoft.com/office/drawing/2014/main" id="{4B0B3F96-5938-49DD-83CC-C67C1F0BE04E}"/>
              </a:ext>
            </a:extLst>
          </p:cNvPr>
          <p:cNvSpPr txBox="1"/>
          <p:nvPr/>
        </p:nvSpPr>
        <p:spPr>
          <a:xfrm>
            <a:off x="1004899" y="3394460"/>
            <a:ext cx="6251307" cy="400110"/>
          </a:xfrm>
          <a:prstGeom prst="rect">
            <a:avLst/>
          </a:prstGeom>
          <a:noFill/>
          <a:ln w="12700">
            <a:noFill/>
          </a:ln>
        </p:spPr>
        <p:txBody>
          <a:bodyPr wrap="square" rtlCol="0">
            <a:spAutoFit/>
          </a:bodyPr>
          <a:lstStyle/>
          <a:p>
            <a:pPr marL="18288" defTabSz="457200">
              <a:buClrTx/>
              <a:buFontTx/>
              <a:buNone/>
            </a:pPr>
            <a:r>
              <a:rPr lang="en-US" sz="2000" b="1" kern="1200" dirty="0">
                <a:solidFill>
                  <a:schemeClr val="accent4"/>
                </a:solidFill>
                <a:latin typeface="Calibri" panose="020F0502020204030204"/>
                <a:ea typeface="+mn-ea"/>
                <a:cs typeface="+mn-cs"/>
              </a:rPr>
              <a:t>Advance language</a:t>
            </a:r>
          </a:p>
        </p:txBody>
      </p:sp>
    </p:spTree>
    <p:extLst>
      <p:ext uri="{BB962C8B-B14F-4D97-AF65-F5344CB8AC3E}">
        <p14:creationId xmlns:p14="http://schemas.microsoft.com/office/powerpoint/2010/main" val="1533480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BFE9-50BA-4120-9A3F-509169346B12}"/>
              </a:ext>
            </a:extLst>
          </p:cNvPr>
          <p:cNvSpPr>
            <a:spLocks noGrp="1"/>
          </p:cNvSpPr>
          <p:nvPr>
            <p:ph type="title"/>
          </p:nvPr>
        </p:nvSpPr>
        <p:spPr/>
        <p:txBody>
          <a:bodyPr/>
          <a:lstStyle/>
          <a:p>
            <a:pPr algn="ctr"/>
            <a:r>
              <a:rPr lang="en-US" sz="3600" dirty="0"/>
              <a:t>SERVE AND RETURN IN ACTION</a:t>
            </a:r>
          </a:p>
        </p:txBody>
      </p:sp>
      <p:pic>
        <p:nvPicPr>
          <p:cNvPr id="7" name="Picture 6">
            <a:hlinkClick r:id="rId3"/>
            <a:extLst>
              <a:ext uri="{FF2B5EF4-FFF2-40B4-BE49-F238E27FC236}">
                <a16:creationId xmlns:a16="http://schemas.microsoft.com/office/drawing/2014/main" id="{46B602F8-6602-4271-8AD9-FF46D683C432}"/>
              </a:ext>
            </a:extLst>
          </p:cNvPr>
          <p:cNvPicPr>
            <a:picLocks noChangeAspect="1"/>
          </p:cNvPicPr>
          <p:nvPr/>
        </p:nvPicPr>
        <p:blipFill rotWithShape="1">
          <a:blip r:embed="rId4"/>
          <a:srcRect t="811"/>
          <a:stretch/>
        </p:blipFill>
        <p:spPr>
          <a:xfrm>
            <a:off x="965199" y="1077402"/>
            <a:ext cx="7146529" cy="3646736"/>
          </a:xfrm>
          <a:prstGeom prst="rect">
            <a:avLst/>
          </a:prstGeom>
        </p:spPr>
      </p:pic>
      <p:sp>
        <p:nvSpPr>
          <p:cNvPr id="4" name="TextBox 3">
            <a:extLst>
              <a:ext uri="{FF2B5EF4-FFF2-40B4-BE49-F238E27FC236}">
                <a16:creationId xmlns:a16="http://schemas.microsoft.com/office/drawing/2014/main" id="{44836818-5275-4062-87C8-BFB9FF172B20}"/>
              </a:ext>
            </a:extLst>
          </p:cNvPr>
          <p:cNvSpPr txBox="1"/>
          <p:nvPr/>
        </p:nvSpPr>
        <p:spPr>
          <a:xfrm>
            <a:off x="2717948" y="4795967"/>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extLst>
      <p:ext uri="{BB962C8B-B14F-4D97-AF65-F5344CB8AC3E}">
        <p14:creationId xmlns:p14="http://schemas.microsoft.com/office/powerpoint/2010/main" val="3589273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8" name="Oval 7">
            <a:extLst>
              <a:ext uri="{FF2B5EF4-FFF2-40B4-BE49-F238E27FC236}">
                <a16:creationId xmlns:a16="http://schemas.microsoft.com/office/drawing/2014/main" id="{EF9FBF0B-65A8-493B-A9C4-80378B965FD9}"/>
              </a:ext>
            </a:extLst>
          </p:cNvPr>
          <p:cNvSpPr/>
          <p:nvPr/>
        </p:nvSpPr>
        <p:spPr>
          <a:xfrm>
            <a:off x="5408089" y="778441"/>
            <a:ext cx="2288222" cy="2277491"/>
          </a:xfrm>
          <a:prstGeom prst="ellipse">
            <a:avLst/>
          </a:prstGeom>
          <a:solidFill>
            <a:schemeClr val="accent5"/>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en-US" dirty="0"/>
          </a:p>
        </p:txBody>
      </p:sp>
      <p:pic>
        <p:nvPicPr>
          <p:cNvPr id="9" name="Google Shape;205;p21">
            <a:extLst>
              <a:ext uri="{FF2B5EF4-FFF2-40B4-BE49-F238E27FC236}">
                <a16:creationId xmlns:a16="http://schemas.microsoft.com/office/drawing/2014/main" id="{A527D108-5148-4E0F-9ACA-17868273FBE4}"/>
              </a:ext>
            </a:extLst>
          </p:cNvPr>
          <p:cNvPicPr preferRelativeResize="0"/>
          <p:nvPr/>
        </p:nvPicPr>
        <p:blipFill rotWithShape="1">
          <a:blip r:embed="rId3">
            <a:alphaModFix/>
          </a:blip>
          <a:srcRect/>
          <a:stretch/>
        </p:blipFill>
        <p:spPr>
          <a:xfrm>
            <a:off x="5522598" y="904864"/>
            <a:ext cx="2078714" cy="2046450"/>
          </a:xfrm>
          <a:prstGeom prst="ellipse">
            <a:avLst/>
          </a:prstGeom>
          <a:noFill/>
          <a:ln>
            <a:noFill/>
          </a:ln>
        </p:spPr>
      </p:pic>
      <p:sp>
        <p:nvSpPr>
          <p:cNvPr id="125" name="Google Shape;125;p15"/>
          <p:cNvSpPr txBox="1">
            <a:spLocks noGrp="1"/>
          </p:cNvSpPr>
          <p:nvPr>
            <p:ph type="body" idx="1"/>
          </p:nvPr>
        </p:nvSpPr>
        <p:spPr>
          <a:xfrm>
            <a:off x="4486870" y="3280940"/>
            <a:ext cx="4075888" cy="847185"/>
          </a:xfrm>
          <a:prstGeom prst="rect">
            <a:avLst/>
          </a:prstGeom>
          <a:noFill/>
          <a:ln>
            <a:noFill/>
          </a:ln>
        </p:spPr>
        <p:txBody>
          <a:bodyPr spcFirstLastPara="1" wrap="square" lIns="91425" tIns="91425" rIns="91425" bIns="91425" anchor="t" anchorCtr="0">
            <a:noAutofit/>
          </a:bodyPr>
          <a:lstStyle/>
          <a:p>
            <a:pPr marL="0" indent="0" algn="ctr">
              <a:lnSpc>
                <a:spcPct val="100000"/>
              </a:lnSpc>
              <a:spcBef>
                <a:spcPts val="600"/>
              </a:spcBef>
              <a:buClr>
                <a:srgbClr val="434343"/>
              </a:buClr>
              <a:buSzPct val="100000"/>
              <a:buNone/>
            </a:pPr>
            <a:r>
              <a:rPr lang="en-US" sz="2400" b="1" dirty="0">
                <a:solidFill>
                  <a:schemeClr val="accent5"/>
                </a:solidFill>
              </a:rPr>
              <a:t>“Take turns…and wait. Keep the interaction going back and forth.”</a:t>
            </a:r>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lvl="0"/>
            <a:r>
              <a:rPr lang="en-US" sz="3600" b="1" dirty="0">
                <a:latin typeface="Calibri" panose="020F0502020204030204" pitchFamily="34" charset="0"/>
                <a:cs typeface="Calibri" panose="020F0502020204030204" pitchFamily="34" charset="0"/>
              </a:rPr>
              <a:t>CLASS®: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Take Turns</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50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BD2D3BB-23B3-46CD-8024-78023D23851E}"/>
              </a:ext>
            </a:extLst>
          </p:cNvPr>
          <p:cNvSpPr txBox="1"/>
          <p:nvPr/>
        </p:nvSpPr>
        <p:spPr>
          <a:xfrm>
            <a:off x="583558" y="1650438"/>
            <a:ext cx="6068253" cy="400110"/>
          </a:xfrm>
          <a:prstGeom prst="rect">
            <a:avLst/>
          </a:prstGeom>
          <a:noFill/>
          <a:ln w="12700">
            <a:noFill/>
          </a:ln>
        </p:spPr>
        <p:txBody>
          <a:bodyPr wrap="square" rtlCol="0">
            <a:spAutoFit/>
          </a:bodyPr>
          <a:lstStyle/>
          <a:p>
            <a:pPr marL="18288" defTabSz="457200">
              <a:buClrTx/>
              <a:buFontTx/>
              <a:buNone/>
            </a:pPr>
            <a:r>
              <a:rPr lang="en-US" sz="2000" b="1" kern="1200" dirty="0">
                <a:solidFill>
                  <a:schemeClr val="accent5"/>
                </a:solidFill>
                <a:latin typeface="Calibri" panose="020F0502020204030204"/>
                <a:ea typeface="+mn-ea"/>
                <a:cs typeface="+mn-cs"/>
              </a:rPr>
              <a:t>Frequently</a:t>
            </a:r>
          </a:p>
        </p:txBody>
      </p:sp>
      <p:sp>
        <p:nvSpPr>
          <p:cNvPr id="28" name="TextBox 27">
            <a:extLst>
              <a:ext uri="{FF2B5EF4-FFF2-40B4-BE49-F238E27FC236}">
                <a16:creationId xmlns:a16="http://schemas.microsoft.com/office/drawing/2014/main" id="{55B58190-D7EC-47A9-817E-721B4CAE59B4}"/>
              </a:ext>
            </a:extLst>
          </p:cNvPr>
          <p:cNvSpPr txBox="1"/>
          <p:nvPr/>
        </p:nvSpPr>
        <p:spPr>
          <a:xfrm>
            <a:off x="583558" y="2082336"/>
            <a:ext cx="6251307" cy="400110"/>
          </a:xfrm>
          <a:prstGeom prst="rect">
            <a:avLst/>
          </a:prstGeom>
          <a:noFill/>
          <a:ln w="12700">
            <a:noFill/>
          </a:ln>
        </p:spPr>
        <p:txBody>
          <a:bodyPr wrap="square" rtlCol="0">
            <a:spAutoFit/>
          </a:bodyPr>
          <a:lstStyle/>
          <a:p>
            <a:pPr marL="18288" defTabSz="457200">
              <a:buClrTx/>
              <a:buFontTx/>
              <a:buNone/>
            </a:pPr>
            <a:r>
              <a:rPr lang="en-US" sz="2000" b="1" kern="1200" dirty="0">
                <a:solidFill>
                  <a:schemeClr val="accent5"/>
                </a:solidFill>
                <a:latin typeface="Calibri" panose="020F0502020204030204"/>
                <a:ea typeface="+mn-ea"/>
                <a:cs typeface="+mn-cs"/>
              </a:rPr>
              <a:t>Consistently</a:t>
            </a:r>
          </a:p>
        </p:txBody>
      </p:sp>
      <p:sp>
        <p:nvSpPr>
          <p:cNvPr id="29" name="TextBox 28">
            <a:extLst>
              <a:ext uri="{FF2B5EF4-FFF2-40B4-BE49-F238E27FC236}">
                <a16:creationId xmlns:a16="http://schemas.microsoft.com/office/drawing/2014/main" id="{DB7C84CA-0085-4949-8C68-1F2FC3255AD3}"/>
              </a:ext>
            </a:extLst>
          </p:cNvPr>
          <p:cNvSpPr txBox="1"/>
          <p:nvPr/>
        </p:nvSpPr>
        <p:spPr>
          <a:xfrm>
            <a:off x="583558" y="2514234"/>
            <a:ext cx="6251307" cy="400110"/>
          </a:xfrm>
          <a:prstGeom prst="rect">
            <a:avLst/>
          </a:prstGeom>
          <a:noFill/>
          <a:ln w="12700">
            <a:noFill/>
          </a:ln>
        </p:spPr>
        <p:txBody>
          <a:bodyPr wrap="square" rtlCol="0">
            <a:spAutoFit/>
          </a:bodyPr>
          <a:lstStyle/>
          <a:p>
            <a:pPr marL="18288" defTabSz="457200">
              <a:buClrTx/>
              <a:buFontTx/>
              <a:buNone/>
            </a:pPr>
            <a:r>
              <a:rPr lang="en-US" sz="2000" b="1" kern="1200" dirty="0">
                <a:solidFill>
                  <a:schemeClr val="accent5"/>
                </a:solidFill>
                <a:latin typeface="Calibri" panose="020F0502020204030204"/>
                <a:ea typeface="+mn-ea"/>
                <a:cs typeface="+mn-cs"/>
              </a:rPr>
              <a:t>Often</a:t>
            </a:r>
          </a:p>
        </p:txBody>
      </p:sp>
      <p:sp>
        <p:nvSpPr>
          <p:cNvPr id="31" name="TextBox 30">
            <a:extLst>
              <a:ext uri="{FF2B5EF4-FFF2-40B4-BE49-F238E27FC236}">
                <a16:creationId xmlns:a16="http://schemas.microsoft.com/office/drawing/2014/main" id="{4B0B3F96-5938-49DD-83CC-C67C1F0BE04E}"/>
              </a:ext>
            </a:extLst>
          </p:cNvPr>
          <p:cNvSpPr txBox="1"/>
          <p:nvPr/>
        </p:nvSpPr>
        <p:spPr>
          <a:xfrm>
            <a:off x="583558" y="2954347"/>
            <a:ext cx="6251307" cy="400110"/>
          </a:xfrm>
          <a:prstGeom prst="rect">
            <a:avLst/>
          </a:prstGeom>
          <a:noFill/>
          <a:ln w="12700">
            <a:noFill/>
          </a:ln>
        </p:spPr>
        <p:txBody>
          <a:bodyPr wrap="square" rtlCol="0">
            <a:spAutoFit/>
          </a:bodyPr>
          <a:lstStyle/>
          <a:p>
            <a:pPr marL="18288" defTabSz="457200">
              <a:buClrTx/>
              <a:buFontTx/>
              <a:buNone/>
            </a:pPr>
            <a:r>
              <a:rPr lang="en-US" sz="2000" b="1" kern="1200" dirty="0">
                <a:solidFill>
                  <a:schemeClr val="accent5"/>
                </a:solidFill>
                <a:latin typeface="Calibri" panose="020F0502020204030204"/>
                <a:ea typeface="+mn-ea"/>
                <a:cs typeface="+mn-cs"/>
              </a:rPr>
              <a:t>Many</a:t>
            </a:r>
          </a:p>
        </p:txBody>
      </p:sp>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CLASS®: TAKE TURNS</a:t>
            </a:r>
          </a:p>
        </p:txBody>
      </p:sp>
      <p:sp>
        <p:nvSpPr>
          <p:cNvPr id="10" name="TextBox 9">
            <a:extLst>
              <a:ext uri="{FF2B5EF4-FFF2-40B4-BE49-F238E27FC236}">
                <a16:creationId xmlns:a16="http://schemas.microsoft.com/office/drawing/2014/main" id="{922A1430-6934-4E5F-A035-320FC46BB2F4}"/>
              </a:ext>
            </a:extLst>
          </p:cNvPr>
          <p:cNvSpPr txBox="1"/>
          <p:nvPr/>
        </p:nvSpPr>
        <p:spPr>
          <a:xfrm>
            <a:off x="156030" y="1209338"/>
            <a:ext cx="6027682" cy="400110"/>
          </a:xfrm>
          <a:prstGeom prst="rect">
            <a:avLst/>
          </a:prstGeom>
          <a:noFill/>
          <a:ln w="12700">
            <a:noFill/>
          </a:ln>
        </p:spPr>
        <p:txBody>
          <a:bodyPr wrap="square" rtlCol="0">
            <a:spAutoFit/>
          </a:bodyPr>
          <a:lstStyle/>
          <a:p>
            <a:pPr marL="18288"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34343"/>
                </a:solidFill>
                <a:effectLst/>
                <a:uLnTx/>
                <a:uFillTx/>
                <a:latin typeface="Calibri" panose="020F0502020204030204"/>
                <a:ea typeface="+mn-ea"/>
                <a:cs typeface="+mn-cs"/>
              </a:rPr>
              <a:t>Descriptors of High-Quality Interactions:</a:t>
            </a:r>
          </a:p>
        </p:txBody>
      </p:sp>
    </p:spTree>
    <p:extLst>
      <p:ext uri="{BB962C8B-B14F-4D97-AF65-F5344CB8AC3E}">
        <p14:creationId xmlns:p14="http://schemas.microsoft.com/office/powerpoint/2010/main" val="3808538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Increase their knowledge of best practices related to supporting high-quality adult-child interactions</a:t>
            </a:r>
          </a:p>
          <a:p>
            <a:pPr marL="228600" lvl="0" indent="-228600">
              <a:lnSpc>
                <a:spcPct val="100000"/>
              </a:lnSpc>
              <a:spcBef>
                <a:spcPts val="600"/>
              </a:spcBef>
              <a:buClr>
                <a:srgbClr val="434343"/>
              </a:buClr>
              <a:buSzPct val="100000"/>
            </a:pPr>
            <a:r>
              <a:rPr lang="en-US" sz="2000" dirty="0"/>
              <a:t>Demonstrate an understanding of the essential components of high-quality adult-child interactions</a:t>
            </a:r>
          </a:p>
          <a:p>
            <a:pPr marL="228600" lvl="0" indent="-228600">
              <a:lnSpc>
                <a:spcPct val="100000"/>
              </a:lnSpc>
              <a:spcBef>
                <a:spcPts val="600"/>
              </a:spcBef>
              <a:buClr>
                <a:srgbClr val="434343"/>
              </a:buClr>
              <a:buSzPct val="100000"/>
            </a:pPr>
            <a:r>
              <a:rPr lang="en-US" sz="2000" dirty="0"/>
              <a:t>Align the essential components of high-quality adult-child interactions to indicators of quality from the Classroom Assessment Scoring System (CLASS®): Infant, Toddler, and Preschool</a:t>
            </a:r>
          </a:p>
          <a:p>
            <a:pPr marL="228600" lvl="0" indent="-228600">
              <a:lnSpc>
                <a:spcPct val="100000"/>
              </a:lnSpc>
              <a:spcBef>
                <a:spcPts val="600"/>
              </a:spcBef>
              <a:buClr>
                <a:srgbClr val="434343"/>
              </a:buClr>
              <a:buSzPct val="100000"/>
            </a:pPr>
            <a:r>
              <a:rPr lang="en-US" sz="2000" dirty="0"/>
              <a:t>Demonstrate knowledge of best practices in implementing CLASS®-aligned adult-child interactions</a:t>
            </a:r>
          </a:p>
          <a:p>
            <a:pPr marL="114300" indent="0">
              <a:buNone/>
            </a:pPr>
            <a:endParaRPr lang="en-US" sz="2000" dirty="0"/>
          </a:p>
        </p:txBody>
      </p:sp>
    </p:spTree>
    <p:extLst>
      <p:ext uri="{BB962C8B-B14F-4D97-AF65-F5344CB8AC3E}">
        <p14:creationId xmlns:p14="http://schemas.microsoft.com/office/powerpoint/2010/main" val="2731977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6" name="Oval 5">
            <a:extLst>
              <a:ext uri="{FF2B5EF4-FFF2-40B4-BE49-F238E27FC236}">
                <a16:creationId xmlns:a16="http://schemas.microsoft.com/office/drawing/2014/main" id="{8364A29A-E28F-46FB-BE48-5D2A6A41A055}"/>
              </a:ext>
            </a:extLst>
          </p:cNvPr>
          <p:cNvSpPr/>
          <p:nvPr/>
        </p:nvSpPr>
        <p:spPr>
          <a:xfrm>
            <a:off x="5390931" y="761816"/>
            <a:ext cx="2288222" cy="2277491"/>
          </a:xfrm>
          <a:prstGeom prst="ellipse">
            <a:avLst/>
          </a:prstGeom>
          <a:solidFill>
            <a:schemeClr val="accent6"/>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en-US" dirty="0"/>
          </a:p>
        </p:txBody>
      </p:sp>
      <p:pic>
        <p:nvPicPr>
          <p:cNvPr id="7" name="Google Shape;214;p22">
            <a:extLst>
              <a:ext uri="{FF2B5EF4-FFF2-40B4-BE49-F238E27FC236}">
                <a16:creationId xmlns:a16="http://schemas.microsoft.com/office/drawing/2014/main" id="{2AF5EFFC-300F-460B-949D-683AB421F24E}"/>
              </a:ext>
            </a:extLst>
          </p:cNvPr>
          <p:cNvPicPr preferRelativeResize="0"/>
          <p:nvPr/>
        </p:nvPicPr>
        <p:blipFill rotWithShape="1">
          <a:blip r:embed="rId3">
            <a:alphaModFix/>
          </a:blip>
          <a:srcRect/>
          <a:stretch/>
        </p:blipFill>
        <p:spPr>
          <a:xfrm>
            <a:off x="5522598" y="865227"/>
            <a:ext cx="2028305" cy="2086087"/>
          </a:xfrm>
          <a:prstGeom prst="ellipse">
            <a:avLst/>
          </a:prstGeom>
          <a:noFill/>
          <a:ln>
            <a:noFill/>
          </a:ln>
        </p:spPr>
      </p:pic>
      <p:sp>
        <p:nvSpPr>
          <p:cNvPr id="125" name="Google Shape;125;p15"/>
          <p:cNvSpPr txBox="1">
            <a:spLocks noGrp="1"/>
          </p:cNvSpPr>
          <p:nvPr>
            <p:ph type="body" idx="1"/>
          </p:nvPr>
        </p:nvSpPr>
        <p:spPr>
          <a:xfrm>
            <a:off x="4486870" y="3280940"/>
            <a:ext cx="4075888" cy="847185"/>
          </a:xfrm>
          <a:prstGeom prst="rect">
            <a:avLst/>
          </a:prstGeom>
          <a:noFill/>
          <a:ln>
            <a:noFill/>
          </a:ln>
        </p:spPr>
        <p:txBody>
          <a:bodyPr spcFirstLastPara="1" wrap="square" lIns="91425" tIns="91425" rIns="91425" bIns="91425" anchor="t" anchorCtr="0">
            <a:noAutofit/>
          </a:bodyPr>
          <a:lstStyle/>
          <a:p>
            <a:pPr marL="0" indent="0" algn="ctr">
              <a:lnSpc>
                <a:spcPct val="100000"/>
              </a:lnSpc>
              <a:spcBef>
                <a:spcPts val="600"/>
              </a:spcBef>
              <a:buClr>
                <a:srgbClr val="434343"/>
              </a:buClr>
              <a:buSzPct val="100000"/>
              <a:buNone/>
            </a:pPr>
            <a:r>
              <a:rPr lang="en-US" sz="2400" b="1" dirty="0">
                <a:solidFill>
                  <a:schemeClr val="accent6"/>
                </a:solidFill>
              </a:rPr>
              <a:t>“Practice endings and beginnings.”</a:t>
            </a:r>
          </a:p>
        </p:txBody>
      </p:sp>
      <p:sp>
        <p:nvSpPr>
          <p:cNvPr id="126" name="Google Shape;126;p15"/>
          <p:cNvSpPr txBox="1">
            <a:spLocks noGrp="1"/>
          </p:cNvSpPr>
          <p:nvPr>
            <p:ph type="title"/>
          </p:nvPr>
        </p:nvSpPr>
        <p:spPr>
          <a:xfrm>
            <a:off x="287594" y="865227"/>
            <a:ext cx="3210406" cy="3262898"/>
          </a:xfrm>
          <a:prstGeom prst="rect">
            <a:avLst/>
          </a:prstGeom>
          <a:noFill/>
          <a:ln>
            <a:noFill/>
          </a:ln>
        </p:spPr>
        <p:txBody>
          <a:bodyPr spcFirstLastPara="1" wrap="square" lIns="91425" tIns="91425" rIns="91425" bIns="91425" anchor="ctr" anchorCtr="0">
            <a:noAutofit/>
          </a:bodyPr>
          <a:lstStyle/>
          <a:p>
            <a:pPr lvl="0"/>
            <a:r>
              <a:rPr lang="en-US" sz="3600" b="1" dirty="0">
                <a:latin typeface="Calibri" panose="020F0502020204030204" pitchFamily="34" charset="0"/>
                <a:cs typeface="Calibri" panose="020F0502020204030204" pitchFamily="34" charset="0"/>
              </a:rPr>
              <a:t>CLASS®: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Practice Endings and Beginnings</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545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D71E-7AA0-4EC1-B0CA-78B51AB5D5C3}"/>
              </a:ext>
            </a:extLst>
          </p:cNvPr>
          <p:cNvSpPr>
            <a:spLocks noGrp="1"/>
          </p:cNvSpPr>
          <p:nvPr>
            <p:ph type="title"/>
          </p:nvPr>
        </p:nvSpPr>
        <p:spPr/>
        <p:txBody>
          <a:bodyPr/>
          <a:lstStyle/>
          <a:p>
            <a:pPr algn="ctr"/>
            <a:r>
              <a:rPr lang="en-US" sz="3600" dirty="0"/>
              <a:t>REPEAT THE PROCESS</a:t>
            </a:r>
            <a:endParaRPr lang="en-US" dirty="0"/>
          </a:p>
        </p:txBody>
      </p:sp>
      <p:pic>
        <p:nvPicPr>
          <p:cNvPr id="5" name="Google Shape;160;p16">
            <a:extLst>
              <a:ext uri="{FF2B5EF4-FFF2-40B4-BE49-F238E27FC236}">
                <a16:creationId xmlns:a16="http://schemas.microsoft.com/office/drawing/2014/main" id="{CCFA332F-2082-44C6-BABB-B0154646868B}"/>
              </a:ext>
            </a:extLst>
          </p:cNvPr>
          <p:cNvPicPr preferRelativeResize="0"/>
          <p:nvPr/>
        </p:nvPicPr>
        <p:blipFill rotWithShape="1">
          <a:blip r:embed="rId2">
            <a:alphaModFix/>
          </a:blip>
          <a:srcRect/>
          <a:stretch/>
        </p:blipFill>
        <p:spPr>
          <a:xfrm>
            <a:off x="7579442" y="3902149"/>
            <a:ext cx="1564557" cy="844861"/>
          </a:xfrm>
          <a:prstGeom prst="rect">
            <a:avLst/>
          </a:prstGeom>
          <a:noFill/>
          <a:ln>
            <a:noFill/>
          </a:ln>
        </p:spPr>
      </p:pic>
      <p:grpSp>
        <p:nvGrpSpPr>
          <p:cNvPr id="6" name="Group 5">
            <a:extLst>
              <a:ext uri="{FF2B5EF4-FFF2-40B4-BE49-F238E27FC236}">
                <a16:creationId xmlns:a16="http://schemas.microsoft.com/office/drawing/2014/main" id="{02AD74E7-5EA7-4855-90C0-43AC146C46DC}"/>
              </a:ext>
            </a:extLst>
          </p:cNvPr>
          <p:cNvGrpSpPr/>
          <p:nvPr/>
        </p:nvGrpSpPr>
        <p:grpSpPr>
          <a:xfrm>
            <a:off x="426737" y="1923152"/>
            <a:ext cx="1978997" cy="1978997"/>
            <a:chOff x="1014" y="875020"/>
            <a:chExt cx="1978997" cy="1978997"/>
          </a:xfrm>
        </p:grpSpPr>
        <p:sp>
          <p:nvSpPr>
            <p:cNvPr id="19" name="Oval 18">
              <a:extLst>
                <a:ext uri="{FF2B5EF4-FFF2-40B4-BE49-F238E27FC236}">
                  <a16:creationId xmlns:a16="http://schemas.microsoft.com/office/drawing/2014/main" id="{6E452F4F-1A89-47DF-8AB7-C46CA7726418}"/>
                </a:ext>
              </a:extLst>
            </p:cNvPr>
            <p:cNvSpPr/>
            <p:nvPr/>
          </p:nvSpPr>
          <p:spPr>
            <a:xfrm>
              <a:off x="1014" y="875020"/>
              <a:ext cx="1978997" cy="1978997"/>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20" name="Oval 4">
              <a:extLst>
                <a:ext uri="{FF2B5EF4-FFF2-40B4-BE49-F238E27FC236}">
                  <a16:creationId xmlns:a16="http://schemas.microsoft.com/office/drawing/2014/main" id="{1D750940-53DB-468C-B6B0-808F85824207}"/>
                </a:ext>
              </a:extLst>
            </p:cNvPr>
            <p:cNvSpPr txBox="1"/>
            <p:nvPr/>
          </p:nvSpPr>
          <p:spPr>
            <a:xfrm>
              <a:off x="290831"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Share the Focus</a:t>
              </a:r>
            </a:p>
          </p:txBody>
        </p:sp>
      </p:grpSp>
      <p:grpSp>
        <p:nvGrpSpPr>
          <p:cNvPr id="7" name="Group 6">
            <a:extLst>
              <a:ext uri="{FF2B5EF4-FFF2-40B4-BE49-F238E27FC236}">
                <a16:creationId xmlns:a16="http://schemas.microsoft.com/office/drawing/2014/main" id="{574150EF-5EB9-4794-8993-5F6EDD714274}"/>
              </a:ext>
            </a:extLst>
          </p:cNvPr>
          <p:cNvGrpSpPr/>
          <p:nvPr/>
        </p:nvGrpSpPr>
        <p:grpSpPr>
          <a:xfrm>
            <a:off x="2009936" y="1923152"/>
            <a:ext cx="1978997" cy="1978997"/>
            <a:chOff x="1584213" y="875020"/>
            <a:chExt cx="1978997" cy="1978997"/>
          </a:xfrm>
        </p:grpSpPr>
        <p:sp>
          <p:nvSpPr>
            <p:cNvPr id="17" name="Oval 16">
              <a:extLst>
                <a:ext uri="{FF2B5EF4-FFF2-40B4-BE49-F238E27FC236}">
                  <a16:creationId xmlns:a16="http://schemas.microsoft.com/office/drawing/2014/main" id="{C7154F8A-CC01-4307-89CB-D9D8FE63FEC3}"/>
                </a:ext>
              </a:extLst>
            </p:cNvPr>
            <p:cNvSpPr/>
            <p:nvPr/>
          </p:nvSpPr>
          <p:spPr>
            <a:xfrm>
              <a:off x="1584213" y="875020"/>
              <a:ext cx="1978997" cy="1978997"/>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8" name="Oval 6">
              <a:extLst>
                <a:ext uri="{FF2B5EF4-FFF2-40B4-BE49-F238E27FC236}">
                  <a16:creationId xmlns:a16="http://schemas.microsoft.com/office/drawing/2014/main" id="{7655BDF5-E8B7-45E4-850E-564933D620CC}"/>
                </a:ext>
              </a:extLst>
            </p:cNvPr>
            <p:cNvSpPr txBox="1"/>
            <p:nvPr/>
          </p:nvSpPr>
          <p:spPr>
            <a:xfrm>
              <a:off x="1874030"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Support and Encourage</a:t>
              </a:r>
            </a:p>
          </p:txBody>
        </p:sp>
      </p:grpSp>
      <p:grpSp>
        <p:nvGrpSpPr>
          <p:cNvPr id="8" name="Group 7">
            <a:extLst>
              <a:ext uri="{FF2B5EF4-FFF2-40B4-BE49-F238E27FC236}">
                <a16:creationId xmlns:a16="http://schemas.microsoft.com/office/drawing/2014/main" id="{2D319244-0458-4B2A-87C2-3AA06A792E5D}"/>
              </a:ext>
            </a:extLst>
          </p:cNvPr>
          <p:cNvGrpSpPr/>
          <p:nvPr/>
        </p:nvGrpSpPr>
        <p:grpSpPr>
          <a:xfrm>
            <a:off x="3593134" y="1923152"/>
            <a:ext cx="1978997" cy="1978997"/>
            <a:chOff x="3167411" y="875020"/>
            <a:chExt cx="1978997" cy="1978997"/>
          </a:xfrm>
        </p:grpSpPr>
        <p:sp>
          <p:nvSpPr>
            <p:cNvPr id="15" name="Oval 14">
              <a:extLst>
                <a:ext uri="{FF2B5EF4-FFF2-40B4-BE49-F238E27FC236}">
                  <a16:creationId xmlns:a16="http://schemas.microsoft.com/office/drawing/2014/main" id="{C71CD5CB-5669-4EDA-8792-A3FEBDBC4D6C}"/>
                </a:ext>
              </a:extLst>
            </p:cNvPr>
            <p:cNvSpPr/>
            <p:nvPr/>
          </p:nvSpPr>
          <p:spPr>
            <a:xfrm>
              <a:off x="3167411" y="875020"/>
              <a:ext cx="1978997" cy="1978997"/>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6" name="Oval 8">
              <a:extLst>
                <a:ext uri="{FF2B5EF4-FFF2-40B4-BE49-F238E27FC236}">
                  <a16:creationId xmlns:a16="http://schemas.microsoft.com/office/drawing/2014/main" id="{2642615B-AEBD-4C5B-8209-E144FFA6AF9B}"/>
                </a:ext>
              </a:extLst>
            </p:cNvPr>
            <p:cNvSpPr txBox="1"/>
            <p:nvPr/>
          </p:nvSpPr>
          <p:spPr>
            <a:xfrm>
              <a:off x="3457228"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Name It</a:t>
              </a:r>
            </a:p>
          </p:txBody>
        </p:sp>
      </p:grpSp>
      <p:grpSp>
        <p:nvGrpSpPr>
          <p:cNvPr id="9" name="Group 8">
            <a:extLst>
              <a:ext uri="{FF2B5EF4-FFF2-40B4-BE49-F238E27FC236}">
                <a16:creationId xmlns:a16="http://schemas.microsoft.com/office/drawing/2014/main" id="{725091DE-1926-4A75-ACF4-8450D84E1A65}"/>
              </a:ext>
            </a:extLst>
          </p:cNvPr>
          <p:cNvGrpSpPr/>
          <p:nvPr/>
        </p:nvGrpSpPr>
        <p:grpSpPr>
          <a:xfrm>
            <a:off x="5176332" y="1923152"/>
            <a:ext cx="1978997" cy="1978997"/>
            <a:chOff x="4750609" y="875020"/>
            <a:chExt cx="1978997" cy="1978997"/>
          </a:xfrm>
        </p:grpSpPr>
        <p:sp>
          <p:nvSpPr>
            <p:cNvPr id="13" name="Oval 12">
              <a:extLst>
                <a:ext uri="{FF2B5EF4-FFF2-40B4-BE49-F238E27FC236}">
                  <a16:creationId xmlns:a16="http://schemas.microsoft.com/office/drawing/2014/main" id="{447353D1-E385-4D6C-9BDA-CD64568D14C8}"/>
                </a:ext>
              </a:extLst>
            </p:cNvPr>
            <p:cNvSpPr/>
            <p:nvPr/>
          </p:nvSpPr>
          <p:spPr>
            <a:xfrm>
              <a:off x="4750609" y="875020"/>
              <a:ext cx="1978997" cy="1978997"/>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14" name="Oval 10">
              <a:extLst>
                <a:ext uri="{FF2B5EF4-FFF2-40B4-BE49-F238E27FC236}">
                  <a16:creationId xmlns:a16="http://schemas.microsoft.com/office/drawing/2014/main" id="{83BBB970-B7C2-4ECF-BEF1-F27522A77F8E}"/>
                </a:ext>
              </a:extLst>
            </p:cNvPr>
            <p:cNvSpPr txBox="1"/>
            <p:nvPr/>
          </p:nvSpPr>
          <p:spPr>
            <a:xfrm>
              <a:off x="5040426"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Take Turns </a:t>
              </a:r>
            </a:p>
          </p:txBody>
        </p:sp>
      </p:grpSp>
      <p:grpSp>
        <p:nvGrpSpPr>
          <p:cNvPr id="10" name="Group 9">
            <a:extLst>
              <a:ext uri="{FF2B5EF4-FFF2-40B4-BE49-F238E27FC236}">
                <a16:creationId xmlns:a16="http://schemas.microsoft.com/office/drawing/2014/main" id="{E79133FC-FA3B-4C08-9C81-95A6B9A8CDFD}"/>
              </a:ext>
            </a:extLst>
          </p:cNvPr>
          <p:cNvGrpSpPr/>
          <p:nvPr/>
        </p:nvGrpSpPr>
        <p:grpSpPr>
          <a:xfrm>
            <a:off x="6759531" y="1923152"/>
            <a:ext cx="1978997" cy="1978997"/>
            <a:chOff x="6333808" y="875020"/>
            <a:chExt cx="1978997" cy="1978997"/>
          </a:xfrm>
        </p:grpSpPr>
        <p:sp>
          <p:nvSpPr>
            <p:cNvPr id="11" name="Oval 10">
              <a:extLst>
                <a:ext uri="{FF2B5EF4-FFF2-40B4-BE49-F238E27FC236}">
                  <a16:creationId xmlns:a16="http://schemas.microsoft.com/office/drawing/2014/main" id="{DBDFC150-E71F-43DD-B0CE-B8561CAD63C6}"/>
                </a:ext>
              </a:extLst>
            </p:cNvPr>
            <p:cNvSpPr/>
            <p:nvPr/>
          </p:nvSpPr>
          <p:spPr>
            <a:xfrm>
              <a:off x="6333808" y="875020"/>
              <a:ext cx="1978997" cy="1978997"/>
            </a:xfrm>
            <a:prstGeom prst="ellipse">
              <a:avLst/>
            </a:pr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12" name="Oval 12">
              <a:extLst>
                <a:ext uri="{FF2B5EF4-FFF2-40B4-BE49-F238E27FC236}">
                  <a16:creationId xmlns:a16="http://schemas.microsoft.com/office/drawing/2014/main" id="{DB2A4EA0-70F2-4338-BA26-CD9BD3E9A576}"/>
                </a:ext>
              </a:extLst>
            </p:cNvPr>
            <p:cNvSpPr txBox="1"/>
            <p:nvPr/>
          </p:nvSpPr>
          <p:spPr>
            <a:xfrm>
              <a:off x="6623625"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Practice Endings and Beginnings</a:t>
              </a:r>
            </a:p>
          </p:txBody>
        </p:sp>
      </p:grpSp>
    </p:spTree>
    <p:extLst>
      <p:ext uri="{BB962C8B-B14F-4D97-AF65-F5344CB8AC3E}">
        <p14:creationId xmlns:p14="http://schemas.microsoft.com/office/powerpoint/2010/main" val="1272679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Session Review</a:t>
            </a:r>
            <a:endParaRPr sz="36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REVIEW 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Increase their knowledge of best practices related to supporting high-quality adult-child interactions</a:t>
            </a:r>
          </a:p>
          <a:p>
            <a:pPr marL="228600" lvl="0" indent="-228600">
              <a:lnSpc>
                <a:spcPct val="100000"/>
              </a:lnSpc>
              <a:spcBef>
                <a:spcPts val="600"/>
              </a:spcBef>
              <a:buClr>
                <a:srgbClr val="434343"/>
              </a:buClr>
              <a:buSzPct val="100000"/>
            </a:pPr>
            <a:r>
              <a:rPr lang="en-US" sz="2000" dirty="0"/>
              <a:t>Demonstrate an understanding of the essential components of high-quality adult-child interactions</a:t>
            </a:r>
          </a:p>
          <a:p>
            <a:pPr marL="228600" lvl="0" indent="-228600">
              <a:lnSpc>
                <a:spcPct val="100000"/>
              </a:lnSpc>
              <a:spcBef>
                <a:spcPts val="600"/>
              </a:spcBef>
              <a:buClr>
                <a:srgbClr val="434343"/>
              </a:buClr>
              <a:buSzPct val="100000"/>
            </a:pPr>
            <a:r>
              <a:rPr lang="en-US" sz="2000" dirty="0"/>
              <a:t>Align the essential components of high-quality adult-child interactions to indicators of quality from the Classroom Assessment Scoring System (CLASS®): Infant, Toddler, and Preschool</a:t>
            </a:r>
          </a:p>
          <a:p>
            <a:pPr marL="228600" lvl="0" indent="-228600">
              <a:lnSpc>
                <a:spcPct val="100000"/>
              </a:lnSpc>
              <a:spcBef>
                <a:spcPts val="600"/>
              </a:spcBef>
              <a:buClr>
                <a:srgbClr val="434343"/>
              </a:buClr>
              <a:buSzPct val="100000"/>
            </a:pPr>
            <a:r>
              <a:rPr lang="en-US" sz="2000" dirty="0"/>
              <a:t>Demonstrate knowledge of best practices in implementing CLASS®-aligned adult-child interactions</a:t>
            </a:r>
          </a:p>
          <a:p>
            <a:pPr marL="114300" indent="0">
              <a:buNone/>
            </a:pPr>
            <a:endParaRPr lang="en-US" sz="2000" dirty="0"/>
          </a:p>
        </p:txBody>
      </p:sp>
    </p:spTree>
    <p:extLst>
      <p:ext uri="{BB962C8B-B14F-4D97-AF65-F5344CB8AC3E}">
        <p14:creationId xmlns:p14="http://schemas.microsoft.com/office/powerpoint/2010/main" val="130546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Reflections,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Questions, &amp; Comments</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13311" y="1065837"/>
            <a:ext cx="3492067" cy="3466590"/>
          </a:xfrm>
          <a:prstGeom prst="rect">
            <a:avLst/>
          </a:prstGeom>
        </p:spPr>
        <p:txBody>
          <a:bodyPr spcFirstLastPara="1" vert="horz" wrap="square" lIns="91340" tIns="91340" rIns="91340" bIns="91340" rtlCol="0" anchor="ctr" anchorCtr="0">
            <a:noAutofit/>
          </a:bodyPr>
          <a:lstStyle/>
          <a:p>
            <a:r>
              <a:rPr lang="en-US" b="1" dirty="0">
                <a:latin typeface="Calibri" panose="020F0502020204030204" pitchFamily="34" charset="0"/>
                <a:cs typeface="Calibri" panose="020F0502020204030204" pitchFamily="34" charset="0"/>
              </a:rPr>
              <a:t>Please complete the Post-Assessment Evaluation.</a:t>
            </a:r>
            <a:br>
              <a:rPr lang="en-US" b="1" dirty="0">
                <a:latin typeface="Calibri" panose="020F0502020204030204" pitchFamily="34" charset="0"/>
                <a:cs typeface="Calibri" panose="020F0502020204030204" pitchFamily="34" charset="0"/>
              </a:rPr>
            </a:b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924992A-1CD1-48C4-BAAA-02C44C0C7F35}"/>
              </a:ext>
            </a:extLst>
          </p:cNvPr>
          <p:cNvPicPr>
            <a:picLocks noChangeAspect="1"/>
          </p:cNvPicPr>
          <p:nvPr/>
        </p:nvPicPr>
        <p:blipFill rotWithShape="1">
          <a:blip r:embed="rId3"/>
          <a:srcRect l="18684" t="-56" r="24474" b="56"/>
          <a:stretch/>
        </p:blipFill>
        <p:spPr>
          <a:xfrm>
            <a:off x="3946937" y="2874"/>
            <a:ext cx="5192834" cy="513775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dirty="0"/>
              <a:t>SUCCESSFUL LEARNING EXPERIENCES</a:t>
            </a:r>
            <a:endParaRPr sz="3600" dirty="0"/>
          </a:p>
        </p:txBody>
      </p:sp>
      <p:sp>
        <p:nvSpPr>
          <p:cNvPr id="113" name="Google Shape;113;p13"/>
          <p:cNvSpPr txBox="1">
            <a:spLocks noGrp="1"/>
          </p:cNvSpPr>
          <p:nvPr>
            <p:ph type="body" idx="1"/>
          </p:nvPr>
        </p:nvSpPr>
        <p:spPr>
          <a:xfrm>
            <a:off x="666391" y="1692613"/>
            <a:ext cx="7577754" cy="1913341"/>
          </a:xfrm>
          <a:prstGeom prst="rect">
            <a:avLst/>
          </a:prstGeom>
          <a:noFill/>
          <a:ln>
            <a:noFill/>
          </a:ln>
        </p:spPr>
        <p:txBody>
          <a:bodyPr spcFirstLastPara="1" wrap="square" lIns="91425" tIns="91425" rIns="91425" bIns="91425" anchor="t" anchorCtr="0">
            <a:noAutofit/>
          </a:bodyPr>
          <a:lstStyle/>
          <a:p>
            <a:pPr marL="114300" lvl="0" indent="0" algn="ctr" rtl="0">
              <a:lnSpc>
                <a:spcPct val="90000"/>
              </a:lnSpc>
              <a:spcBef>
                <a:spcPts val="750"/>
              </a:spcBef>
              <a:spcAft>
                <a:spcPts val="0"/>
              </a:spcAft>
              <a:buSzPts val="1800"/>
              <a:buNone/>
            </a:pPr>
            <a:r>
              <a:rPr lang="en-US" sz="3200" b="1" i="1" dirty="0"/>
              <a:t>Successful learning experiences begin by finding out what we currently know and then working to expand and develop our knowledge of what is best.</a:t>
            </a:r>
            <a:endParaRPr sz="3200" b="1" i="1" dirty="0"/>
          </a:p>
          <a:p>
            <a:pPr marL="457200" marR="0" lvl="0" indent="-228600" algn="l" rtl="0">
              <a:lnSpc>
                <a:spcPct val="90000"/>
              </a:lnSpc>
              <a:spcBef>
                <a:spcPts val="750"/>
              </a:spcBef>
              <a:spcAft>
                <a:spcPts val="0"/>
              </a:spcAft>
              <a:buClr>
                <a:schemeClr val="dk1"/>
              </a:buClr>
              <a:buSzPts val="1800"/>
              <a:buFont typeface="Arial"/>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dirty="0"/>
              <a:t>PRE-ASSESSMENT RESULTS</a:t>
            </a:r>
            <a:endParaRPr sz="3600" dirty="0"/>
          </a:p>
        </p:txBody>
      </p:sp>
      <p:sp>
        <p:nvSpPr>
          <p:cNvPr id="3" name="Rounded Rectangle 2">
            <a:extLst>
              <a:ext uri="{FF2B5EF4-FFF2-40B4-BE49-F238E27FC236}">
                <a16:creationId xmlns:a16="http://schemas.microsoft.com/office/drawing/2014/main" id="{9CC1D180-195D-E74B-B2E3-DED0B31E9E74}"/>
              </a:ext>
            </a:extLst>
          </p:cNvPr>
          <p:cNvSpPr/>
          <p:nvPr/>
        </p:nvSpPr>
        <p:spPr>
          <a:xfrm>
            <a:off x="1414947" y="1352145"/>
            <a:ext cx="1799617" cy="1449674"/>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24C8FF61-B307-5D4D-9D49-1FBE26EC43A4}"/>
              </a:ext>
            </a:extLst>
          </p:cNvPr>
          <p:cNvSpPr/>
          <p:nvPr/>
        </p:nvSpPr>
        <p:spPr>
          <a:xfrm>
            <a:off x="3432241" y="1352145"/>
            <a:ext cx="1799617" cy="1449674"/>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43F27BD-E519-C249-8109-9997D336ADD4}"/>
              </a:ext>
            </a:extLst>
          </p:cNvPr>
          <p:cNvSpPr/>
          <p:nvPr/>
        </p:nvSpPr>
        <p:spPr>
          <a:xfrm>
            <a:off x="5457218" y="1352145"/>
            <a:ext cx="1799617" cy="1449674"/>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3857BA8-67DA-684F-AA77-155A664A641C}"/>
              </a:ext>
            </a:extLst>
          </p:cNvPr>
          <p:cNvSpPr/>
          <p:nvPr/>
        </p:nvSpPr>
        <p:spPr>
          <a:xfrm>
            <a:off x="5457219" y="2986134"/>
            <a:ext cx="1799617" cy="1449674"/>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B97F57C-75DB-AD40-86BA-F9174A8F5ED5}"/>
              </a:ext>
            </a:extLst>
          </p:cNvPr>
          <p:cNvSpPr/>
          <p:nvPr/>
        </p:nvSpPr>
        <p:spPr>
          <a:xfrm>
            <a:off x="3432241" y="2986134"/>
            <a:ext cx="1799617" cy="1449674"/>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79CD0CB-A9BC-BD47-9AB8-5A0E47C7B686}"/>
              </a:ext>
            </a:extLst>
          </p:cNvPr>
          <p:cNvSpPr/>
          <p:nvPr/>
        </p:nvSpPr>
        <p:spPr>
          <a:xfrm>
            <a:off x="1414947" y="2986134"/>
            <a:ext cx="1799617" cy="1449674"/>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A97799-B135-6644-9F82-7F625E9D10DB}"/>
              </a:ext>
            </a:extLst>
          </p:cNvPr>
          <p:cNvSpPr txBox="1"/>
          <p:nvPr/>
        </p:nvSpPr>
        <p:spPr>
          <a:xfrm>
            <a:off x="1414947" y="1796882"/>
            <a:ext cx="1799617" cy="584775"/>
          </a:xfrm>
          <a:prstGeom prst="rect">
            <a:avLst/>
          </a:prstGeom>
          <a:noFill/>
        </p:spPr>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WHEN</a:t>
            </a:r>
          </a:p>
        </p:txBody>
      </p:sp>
      <p:sp>
        <p:nvSpPr>
          <p:cNvPr id="12" name="TextBox 11">
            <a:extLst>
              <a:ext uri="{FF2B5EF4-FFF2-40B4-BE49-F238E27FC236}">
                <a16:creationId xmlns:a16="http://schemas.microsoft.com/office/drawing/2014/main" id="{177EAC9A-0F15-B342-8817-446FB49A10AE}"/>
              </a:ext>
            </a:extLst>
          </p:cNvPr>
          <p:cNvSpPr txBox="1"/>
          <p:nvPr/>
        </p:nvSpPr>
        <p:spPr>
          <a:xfrm>
            <a:off x="3432240" y="1796882"/>
            <a:ext cx="1799617" cy="584775"/>
          </a:xfrm>
          <a:prstGeom prst="rect">
            <a:avLst/>
          </a:prstGeom>
          <a:noFill/>
        </p:spPr>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WHERE</a:t>
            </a:r>
          </a:p>
        </p:txBody>
      </p:sp>
      <p:sp>
        <p:nvSpPr>
          <p:cNvPr id="13" name="TextBox 12">
            <a:extLst>
              <a:ext uri="{FF2B5EF4-FFF2-40B4-BE49-F238E27FC236}">
                <a16:creationId xmlns:a16="http://schemas.microsoft.com/office/drawing/2014/main" id="{A0A3B8A3-BA0E-5C44-802C-8350852F85F4}"/>
              </a:ext>
            </a:extLst>
          </p:cNvPr>
          <p:cNvSpPr txBox="1"/>
          <p:nvPr/>
        </p:nvSpPr>
        <p:spPr>
          <a:xfrm>
            <a:off x="5449534" y="1833058"/>
            <a:ext cx="1799617" cy="584775"/>
          </a:xfrm>
          <a:prstGeom prst="rect">
            <a:avLst/>
          </a:prstGeom>
          <a:noFill/>
        </p:spPr>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WHAT</a:t>
            </a:r>
          </a:p>
        </p:txBody>
      </p:sp>
      <p:sp>
        <p:nvSpPr>
          <p:cNvPr id="14" name="TextBox 13">
            <a:extLst>
              <a:ext uri="{FF2B5EF4-FFF2-40B4-BE49-F238E27FC236}">
                <a16:creationId xmlns:a16="http://schemas.microsoft.com/office/drawing/2014/main" id="{745A62A7-DB3C-F54E-B1E8-42A19AC6B590}"/>
              </a:ext>
            </a:extLst>
          </p:cNvPr>
          <p:cNvSpPr txBox="1"/>
          <p:nvPr/>
        </p:nvSpPr>
        <p:spPr>
          <a:xfrm>
            <a:off x="1414947" y="3418583"/>
            <a:ext cx="1799617" cy="584775"/>
          </a:xfrm>
          <a:prstGeom prst="rect">
            <a:avLst/>
          </a:prstGeom>
          <a:noFill/>
        </p:spPr>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WHO</a:t>
            </a:r>
          </a:p>
        </p:txBody>
      </p:sp>
      <p:sp>
        <p:nvSpPr>
          <p:cNvPr id="15" name="TextBox 14">
            <a:extLst>
              <a:ext uri="{FF2B5EF4-FFF2-40B4-BE49-F238E27FC236}">
                <a16:creationId xmlns:a16="http://schemas.microsoft.com/office/drawing/2014/main" id="{50267D38-B832-574D-9DB9-AC4016CBA406}"/>
              </a:ext>
            </a:extLst>
          </p:cNvPr>
          <p:cNvSpPr txBox="1"/>
          <p:nvPr/>
        </p:nvSpPr>
        <p:spPr>
          <a:xfrm>
            <a:off x="3448029" y="3418583"/>
            <a:ext cx="1799617" cy="584775"/>
          </a:xfrm>
          <a:prstGeom prst="rect">
            <a:avLst/>
          </a:prstGeom>
          <a:noFill/>
        </p:spPr>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HOW</a:t>
            </a:r>
          </a:p>
        </p:txBody>
      </p:sp>
      <p:sp>
        <p:nvSpPr>
          <p:cNvPr id="16" name="TextBox 15">
            <a:extLst>
              <a:ext uri="{FF2B5EF4-FFF2-40B4-BE49-F238E27FC236}">
                <a16:creationId xmlns:a16="http://schemas.microsoft.com/office/drawing/2014/main" id="{4E27DF51-D199-C14A-901B-B451F02FDEA2}"/>
              </a:ext>
            </a:extLst>
          </p:cNvPr>
          <p:cNvSpPr txBox="1"/>
          <p:nvPr/>
        </p:nvSpPr>
        <p:spPr>
          <a:xfrm>
            <a:off x="5470615" y="3428816"/>
            <a:ext cx="1799617" cy="584775"/>
          </a:xfrm>
          <a:prstGeom prst="rect">
            <a:avLst/>
          </a:prstGeom>
          <a:noFill/>
        </p:spPr>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WHY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6"/>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What a High-Quality Adult-Child Interaction Looks Like: Serve and Return</a:t>
            </a:r>
            <a:endParaRPr sz="36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D71E-7AA0-4EC1-B0CA-78B51AB5D5C3}"/>
              </a:ext>
            </a:extLst>
          </p:cNvPr>
          <p:cNvSpPr>
            <a:spLocks noGrp="1"/>
          </p:cNvSpPr>
          <p:nvPr>
            <p:ph type="title"/>
          </p:nvPr>
        </p:nvSpPr>
        <p:spPr/>
        <p:txBody>
          <a:bodyPr/>
          <a:lstStyle/>
          <a:p>
            <a:pPr algn="ctr"/>
            <a:r>
              <a:rPr lang="en-US" sz="3600" dirty="0"/>
              <a:t>SERVE AND RETURN</a:t>
            </a:r>
            <a:endParaRPr lang="en-US" dirty="0"/>
          </a:p>
        </p:txBody>
      </p:sp>
      <p:pic>
        <p:nvPicPr>
          <p:cNvPr id="4" name="Google Shape;159;p16">
            <a:hlinkClick r:id="rId3"/>
            <a:extLst>
              <a:ext uri="{FF2B5EF4-FFF2-40B4-BE49-F238E27FC236}">
                <a16:creationId xmlns:a16="http://schemas.microsoft.com/office/drawing/2014/main" id="{D88D6D58-F358-4DA3-A4CD-5A6F6BD86790}"/>
              </a:ext>
            </a:extLst>
          </p:cNvPr>
          <p:cNvPicPr preferRelativeResize="0"/>
          <p:nvPr/>
        </p:nvPicPr>
        <p:blipFill rotWithShape="1">
          <a:blip r:embed="rId4">
            <a:alphaModFix/>
          </a:blip>
          <a:srcRect/>
          <a:stretch/>
        </p:blipFill>
        <p:spPr>
          <a:xfrm>
            <a:off x="2072273" y="1461464"/>
            <a:ext cx="4999454" cy="2852218"/>
          </a:xfrm>
          <a:prstGeom prst="rect">
            <a:avLst/>
          </a:prstGeom>
          <a:noFill/>
          <a:ln>
            <a:noFill/>
          </a:ln>
        </p:spPr>
      </p:pic>
      <p:pic>
        <p:nvPicPr>
          <p:cNvPr id="5" name="Google Shape;160;p16">
            <a:extLst>
              <a:ext uri="{FF2B5EF4-FFF2-40B4-BE49-F238E27FC236}">
                <a16:creationId xmlns:a16="http://schemas.microsoft.com/office/drawing/2014/main" id="{CCFA332F-2082-44C6-BABB-B0154646868B}"/>
              </a:ext>
            </a:extLst>
          </p:cNvPr>
          <p:cNvPicPr preferRelativeResize="0"/>
          <p:nvPr/>
        </p:nvPicPr>
        <p:blipFill rotWithShape="1">
          <a:blip r:embed="rId5">
            <a:alphaModFix/>
          </a:blip>
          <a:srcRect/>
          <a:stretch/>
        </p:blipFill>
        <p:spPr>
          <a:xfrm>
            <a:off x="7579442" y="3902149"/>
            <a:ext cx="1564557" cy="844861"/>
          </a:xfrm>
          <a:prstGeom prst="rect">
            <a:avLst/>
          </a:prstGeom>
          <a:noFill/>
          <a:ln>
            <a:noFill/>
          </a:ln>
        </p:spPr>
      </p:pic>
      <p:sp>
        <p:nvSpPr>
          <p:cNvPr id="6" name="TextBox 5">
            <a:extLst>
              <a:ext uri="{FF2B5EF4-FFF2-40B4-BE49-F238E27FC236}">
                <a16:creationId xmlns:a16="http://schemas.microsoft.com/office/drawing/2014/main" id="{62EE7D51-1BEB-4F9E-8C1D-DC539495DCB4}"/>
              </a:ext>
            </a:extLst>
          </p:cNvPr>
          <p:cNvSpPr txBox="1"/>
          <p:nvPr/>
        </p:nvSpPr>
        <p:spPr>
          <a:xfrm>
            <a:off x="2717948" y="4795967"/>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extLst>
      <p:ext uri="{BB962C8B-B14F-4D97-AF65-F5344CB8AC3E}">
        <p14:creationId xmlns:p14="http://schemas.microsoft.com/office/powerpoint/2010/main" val="76349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D71E-7AA0-4EC1-B0CA-78B51AB5D5C3}"/>
              </a:ext>
            </a:extLst>
          </p:cNvPr>
          <p:cNvSpPr>
            <a:spLocks noGrp="1"/>
          </p:cNvSpPr>
          <p:nvPr>
            <p:ph type="title"/>
          </p:nvPr>
        </p:nvSpPr>
        <p:spPr/>
        <p:txBody>
          <a:bodyPr/>
          <a:lstStyle/>
          <a:p>
            <a:pPr algn="ctr"/>
            <a:r>
              <a:rPr lang="en-US" sz="3600" dirty="0"/>
              <a:t>FIVE STEPS FOR SERVE AND RETURN</a:t>
            </a:r>
            <a:endParaRPr lang="en-US" dirty="0"/>
          </a:p>
        </p:txBody>
      </p:sp>
      <p:pic>
        <p:nvPicPr>
          <p:cNvPr id="5" name="Google Shape;160;p16">
            <a:extLst>
              <a:ext uri="{FF2B5EF4-FFF2-40B4-BE49-F238E27FC236}">
                <a16:creationId xmlns:a16="http://schemas.microsoft.com/office/drawing/2014/main" id="{CCFA332F-2082-44C6-BABB-B0154646868B}"/>
              </a:ext>
            </a:extLst>
          </p:cNvPr>
          <p:cNvPicPr preferRelativeResize="0"/>
          <p:nvPr/>
        </p:nvPicPr>
        <p:blipFill rotWithShape="1">
          <a:blip r:embed="rId2">
            <a:alphaModFix/>
          </a:blip>
          <a:srcRect/>
          <a:stretch/>
        </p:blipFill>
        <p:spPr>
          <a:xfrm>
            <a:off x="7579442" y="3902149"/>
            <a:ext cx="1564557" cy="844861"/>
          </a:xfrm>
          <a:prstGeom prst="rect">
            <a:avLst/>
          </a:prstGeom>
          <a:noFill/>
          <a:ln>
            <a:noFill/>
          </a:ln>
        </p:spPr>
      </p:pic>
      <p:grpSp>
        <p:nvGrpSpPr>
          <p:cNvPr id="6" name="Group 5">
            <a:extLst>
              <a:ext uri="{FF2B5EF4-FFF2-40B4-BE49-F238E27FC236}">
                <a16:creationId xmlns:a16="http://schemas.microsoft.com/office/drawing/2014/main" id="{02AD74E7-5EA7-4855-90C0-43AC146C46DC}"/>
              </a:ext>
            </a:extLst>
          </p:cNvPr>
          <p:cNvGrpSpPr/>
          <p:nvPr/>
        </p:nvGrpSpPr>
        <p:grpSpPr>
          <a:xfrm>
            <a:off x="426737" y="1923152"/>
            <a:ext cx="1978997" cy="1978997"/>
            <a:chOff x="1014" y="875020"/>
            <a:chExt cx="1978997" cy="1978997"/>
          </a:xfrm>
        </p:grpSpPr>
        <p:sp>
          <p:nvSpPr>
            <p:cNvPr id="19" name="Oval 18">
              <a:extLst>
                <a:ext uri="{FF2B5EF4-FFF2-40B4-BE49-F238E27FC236}">
                  <a16:creationId xmlns:a16="http://schemas.microsoft.com/office/drawing/2014/main" id="{6E452F4F-1A89-47DF-8AB7-C46CA7726418}"/>
                </a:ext>
              </a:extLst>
            </p:cNvPr>
            <p:cNvSpPr/>
            <p:nvPr/>
          </p:nvSpPr>
          <p:spPr>
            <a:xfrm>
              <a:off x="1014" y="875020"/>
              <a:ext cx="1978997" cy="1978997"/>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20" name="Oval 4">
              <a:extLst>
                <a:ext uri="{FF2B5EF4-FFF2-40B4-BE49-F238E27FC236}">
                  <a16:creationId xmlns:a16="http://schemas.microsoft.com/office/drawing/2014/main" id="{1D750940-53DB-468C-B6B0-808F85824207}"/>
                </a:ext>
              </a:extLst>
            </p:cNvPr>
            <p:cNvSpPr txBox="1"/>
            <p:nvPr/>
          </p:nvSpPr>
          <p:spPr>
            <a:xfrm>
              <a:off x="290831"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Share the Focus</a:t>
              </a:r>
            </a:p>
          </p:txBody>
        </p:sp>
      </p:grpSp>
      <p:grpSp>
        <p:nvGrpSpPr>
          <p:cNvPr id="7" name="Group 6">
            <a:extLst>
              <a:ext uri="{FF2B5EF4-FFF2-40B4-BE49-F238E27FC236}">
                <a16:creationId xmlns:a16="http://schemas.microsoft.com/office/drawing/2014/main" id="{574150EF-5EB9-4794-8993-5F6EDD714274}"/>
              </a:ext>
            </a:extLst>
          </p:cNvPr>
          <p:cNvGrpSpPr/>
          <p:nvPr/>
        </p:nvGrpSpPr>
        <p:grpSpPr>
          <a:xfrm>
            <a:off x="2009936" y="1923152"/>
            <a:ext cx="1978997" cy="1978997"/>
            <a:chOff x="1584213" y="875020"/>
            <a:chExt cx="1978997" cy="1978997"/>
          </a:xfrm>
        </p:grpSpPr>
        <p:sp>
          <p:nvSpPr>
            <p:cNvPr id="17" name="Oval 16">
              <a:extLst>
                <a:ext uri="{FF2B5EF4-FFF2-40B4-BE49-F238E27FC236}">
                  <a16:creationId xmlns:a16="http://schemas.microsoft.com/office/drawing/2014/main" id="{C7154F8A-CC01-4307-89CB-D9D8FE63FEC3}"/>
                </a:ext>
              </a:extLst>
            </p:cNvPr>
            <p:cNvSpPr/>
            <p:nvPr/>
          </p:nvSpPr>
          <p:spPr>
            <a:xfrm>
              <a:off x="1584213" y="875020"/>
              <a:ext cx="1978997" cy="1978997"/>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8" name="Oval 6">
              <a:extLst>
                <a:ext uri="{FF2B5EF4-FFF2-40B4-BE49-F238E27FC236}">
                  <a16:creationId xmlns:a16="http://schemas.microsoft.com/office/drawing/2014/main" id="{7655BDF5-E8B7-45E4-850E-564933D620CC}"/>
                </a:ext>
              </a:extLst>
            </p:cNvPr>
            <p:cNvSpPr txBox="1"/>
            <p:nvPr/>
          </p:nvSpPr>
          <p:spPr>
            <a:xfrm>
              <a:off x="1874030"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Support and Encourage</a:t>
              </a:r>
            </a:p>
          </p:txBody>
        </p:sp>
      </p:grpSp>
      <p:grpSp>
        <p:nvGrpSpPr>
          <p:cNvPr id="8" name="Group 7">
            <a:extLst>
              <a:ext uri="{FF2B5EF4-FFF2-40B4-BE49-F238E27FC236}">
                <a16:creationId xmlns:a16="http://schemas.microsoft.com/office/drawing/2014/main" id="{2D319244-0458-4B2A-87C2-3AA06A792E5D}"/>
              </a:ext>
            </a:extLst>
          </p:cNvPr>
          <p:cNvGrpSpPr/>
          <p:nvPr/>
        </p:nvGrpSpPr>
        <p:grpSpPr>
          <a:xfrm>
            <a:off x="3593134" y="1923152"/>
            <a:ext cx="1978997" cy="1978997"/>
            <a:chOff x="3167411" y="875020"/>
            <a:chExt cx="1978997" cy="1978997"/>
          </a:xfrm>
        </p:grpSpPr>
        <p:sp>
          <p:nvSpPr>
            <p:cNvPr id="15" name="Oval 14">
              <a:extLst>
                <a:ext uri="{FF2B5EF4-FFF2-40B4-BE49-F238E27FC236}">
                  <a16:creationId xmlns:a16="http://schemas.microsoft.com/office/drawing/2014/main" id="{C71CD5CB-5669-4EDA-8792-A3FEBDBC4D6C}"/>
                </a:ext>
              </a:extLst>
            </p:cNvPr>
            <p:cNvSpPr/>
            <p:nvPr/>
          </p:nvSpPr>
          <p:spPr>
            <a:xfrm>
              <a:off x="3167411" y="875020"/>
              <a:ext cx="1978997" cy="1978997"/>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6" name="Oval 8">
              <a:extLst>
                <a:ext uri="{FF2B5EF4-FFF2-40B4-BE49-F238E27FC236}">
                  <a16:creationId xmlns:a16="http://schemas.microsoft.com/office/drawing/2014/main" id="{2642615B-AEBD-4C5B-8209-E144FFA6AF9B}"/>
                </a:ext>
              </a:extLst>
            </p:cNvPr>
            <p:cNvSpPr txBox="1"/>
            <p:nvPr/>
          </p:nvSpPr>
          <p:spPr>
            <a:xfrm>
              <a:off x="3457228"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Name It</a:t>
              </a:r>
            </a:p>
          </p:txBody>
        </p:sp>
      </p:grpSp>
      <p:grpSp>
        <p:nvGrpSpPr>
          <p:cNvPr id="9" name="Group 8">
            <a:extLst>
              <a:ext uri="{FF2B5EF4-FFF2-40B4-BE49-F238E27FC236}">
                <a16:creationId xmlns:a16="http://schemas.microsoft.com/office/drawing/2014/main" id="{725091DE-1926-4A75-ACF4-8450D84E1A65}"/>
              </a:ext>
            </a:extLst>
          </p:cNvPr>
          <p:cNvGrpSpPr/>
          <p:nvPr/>
        </p:nvGrpSpPr>
        <p:grpSpPr>
          <a:xfrm>
            <a:off x="5176332" y="1923152"/>
            <a:ext cx="1978997" cy="1978997"/>
            <a:chOff x="4750609" y="875020"/>
            <a:chExt cx="1978997" cy="1978997"/>
          </a:xfrm>
        </p:grpSpPr>
        <p:sp>
          <p:nvSpPr>
            <p:cNvPr id="13" name="Oval 12">
              <a:extLst>
                <a:ext uri="{FF2B5EF4-FFF2-40B4-BE49-F238E27FC236}">
                  <a16:creationId xmlns:a16="http://schemas.microsoft.com/office/drawing/2014/main" id="{447353D1-E385-4D6C-9BDA-CD64568D14C8}"/>
                </a:ext>
              </a:extLst>
            </p:cNvPr>
            <p:cNvSpPr/>
            <p:nvPr/>
          </p:nvSpPr>
          <p:spPr>
            <a:xfrm>
              <a:off x="4750609" y="875020"/>
              <a:ext cx="1978997" cy="1978997"/>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14" name="Oval 10">
              <a:extLst>
                <a:ext uri="{FF2B5EF4-FFF2-40B4-BE49-F238E27FC236}">
                  <a16:creationId xmlns:a16="http://schemas.microsoft.com/office/drawing/2014/main" id="{83BBB970-B7C2-4ECF-BEF1-F27522A77F8E}"/>
                </a:ext>
              </a:extLst>
            </p:cNvPr>
            <p:cNvSpPr txBox="1"/>
            <p:nvPr/>
          </p:nvSpPr>
          <p:spPr>
            <a:xfrm>
              <a:off x="5040426"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Take Turns </a:t>
              </a:r>
            </a:p>
          </p:txBody>
        </p:sp>
      </p:grpSp>
      <p:grpSp>
        <p:nvGrpSpPr>
          <p:cNvPr id="10" name="Group 9">
            <a:extLst>
              <a:ext uri="{FF2B5EF4-FFF2-40B4-BE49-F238E27FC236}">
                <a16:creationId xmlns:a16="http://schemas.microsoft.com/office/drawing/2014/main" id="{E79133FC-FA3B-4C08-9C81-95A6B9A8CDFD}"/>
              </a:ext>
            </a:extLst>
          </p:cNvPr>
          <p:cNvGrpSpPr/>
          <p:nvPr/>
        </p:nvGrpSpPr>
        <p:grpSpPr>
          <a:xfrm>
            <a:off x="6759531" y="1923152"/>
            <a:ext cx="1978997" cy="1978997"/>
            <a:chOff x="6333808" y="875020"/>
            <a:chExt cx="1978997" cy="1978997"/>
          </a:xfrm>
        </p:grpSpPr>
        <p:sp>
          <p:nvSpPr>
            <p:cNvPr id="11" name="Oval 10">
              <a:extLst>
                <a:ext uri="{FF2B5EF4-FFF2-40B4-BE49-F238E27FC236}">
                  <a16:creationId xmlns:a16="http://schemas.microsoft.com/office/drawing/2014/main" id="{DBDFC150-E71F-43DD-B0CE-B8561CAD63C6}"/>
                </a:ext>
              </a:extLst>
            </p:cNvPr>
            <p:cNvSpPr/>
            <p:nvPr/>
          </p:nvSpPr>
          <p:spPr>
            <a:xfrm>
              <a:off x="6333808" y="875020"/>
              <a:ext cx="1978997" cy="1978997"/>
            </a:xfrm>
            <a:prstGeom prst="ellipse">
              <a:avLst/>
            </a:pr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12" name="Oval 12">
              <a:extLst>
                <a:ext uri="{FF2B5EF4-FFF2-40B4-BE49-F238E27FC236}">
                  <a16:creationId xmlns:a16="http://schemas.microsoft.com/office/drawing/2014/main" id="{DB2A4EA0-70F2-4338-BA26-CD9BD3E9A576}"/>
                </a:ext>
              </a:extLst>
            </p:cNvPr>
            <p:cNvSpPr txBox="1"/>
            <p:nvPr/>
          </p:nvSpPr>
          <p:spPr>
            <a:xfrm>
              <a:off x="6623625" y="1164837"/>
              <a:ext cx="1399363" cy="139936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8911" tIns="22860" rIns="10891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Practice Endings and Beginnings</a:t>
              </a:r>
            </a:p>
          </p:txBody>
        </p:sp>
      </p:grpSp>
    </p:spTree>
    <p:extLst>
      <p:ext uri="{BB962C8B-B14F-4D97-AF65-F5344CB8AC3E}">
        <p14:creationId xmlns:p14="http://schemas.microsoft.com/office/powerpoint/2010/main" val="1811978028"/>
      </p:ext>
    </p:extLst>
  </p:cSld>
  <p:clrMapOvr>
    <a:masterClrMapping/>
  </p:clrMapOvr>
</p:sld>
</file>

<file path=ppt/theme/theme1.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9075</TotalTime>
  <Words>1135</Words>
  <Application>Microsoft Office PowerPoint</Application>
  <PresentationFormat>On-screen Show (16:9)</PresentationFormat>
  <Paragraphs>178</Paragraphs>
  <Slides>45</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Early Childhood</vt:lpstr>
      <vt:lpstr>Making Every Moment Count: Creating High-Quality Adult-Child Interactions Throughout the Day</vt:lpstr>
      <vt:lpstr>Welcome, Session &amp; Group Introductions</vt:lpstr>
      <vt:lpstr>Learning Objectives</vt:lpstr>
      <vt:lpstr>LEARNING OBJECTIVES</vt:lpstr>
      <vt:lpstr>SUCCESSFUL LEARNING EXPERIENCES</vt:lpstr>
      <vt:lpstr>PRE-ASSESSMENT RESULTS</vt:lpstr>
      <vt:lpstr>What a High-Quality Adult-Child Interaction Looks Like: Serve and Return</vt:lpstr>
      <vt:lpstr>SERVE AND RETURN</vt:lpstr>
      <vt:lpstr>FIVE STEPS FOR SERVE AND RETURN</vt:lpstr>
      <vt:lpstr>Step One: Share the Focus</vt:lpstr>
      <vt:lpstr>Step Two: Support and Encourage</vt:lpstr>
      <vt:lpstr>Step Three: Name It</vt:lpstr>
      <vt:lpstr>Step Four: Take Turns</vt:lpstr>
      <vt:lpstr>Step Five: Practice Endings and Beginnings</vt:lpstr>
      <vt:lpstr>SERVE AND RETURN</vt:lpstr>
      <vt:lpstr>Essentials at Every Age Activity</vt:lpstr>
      <vt:lpstr>ACTIVITY INSTRUCTIONS</vt:lpstr>
      <vt:lpstr>ADULT-INFANT INTERACTION</vt:lpstr>
      <vt:lpstr>REFLECTION</vt:lpstr>
      <vt:lpstr>ADULT-TODDLER INTERACTION</vt:lpstr>
      <vt:lpstr>REFLECTION</vt:lpstr>
      <vt:lpstr>ADULT-PRESCHOOLER INTERACTION</vt:lpstr>
      <vt:lpstr>REFLECTION</vt:lpstr>
      <vt:lpstr>FIVE STEPS FOR SERVE AND RETURN</vt:lpstr>
      <vt:lpstr>A Quick Look at CLASS®</vt:lpstr>
      <vt:lpstr>MEASURING CLASSROOM QUALITY</vt:lpstr>
      <vt:lpstr>Examining Serve and Return Through a CLASS® Lens</vt:lpstr>
      <vt:lpstr>CLASS®-Aligned Interactions</vt:lpstr>
      <vt:lpstr>CLASS®: Notice and Share</vt:lpstr>
      <vt:lpstr>CLASS®: NOTICE AND SHARE</vt:lpstr>
      <vt:lpstr>SERVE AND RETURN IN ACTION</vt:lpstr>
      <vt:lpstr>CLASS®: Support and Encourage</vt:lpstr>
      <vt:lpstr>CLASS®: SUPPORT AND ENCOURAGE</vt:lpstr>
      <vt:lpstr>SERVE AND RETURN IN ACTION</vt:lpstr>
      <vt:lpstr>CLASS®: Name It</vt:lpstr>
      <vt:lpstr>CLASS®: NAME IT</vt:lpstr>
      <vt:lpstr>SERVE AND RETURN IN ACTION</vt:lpstr>
      <vt:lpstr>CLASS®: Take Turns</vt:lpstr>
      <vt:lpstr>CLASS®: TAKE TURNS</vt:lpstr>
      <vt:lpstr>CLASS®: Practice Endings and Beginnings</vt:lpstr>
      <vt:lpstr>REPEAT THE PROCESS</vt:lpstr>
      <vt:lpstr>Session Review</vt:lpstr>
      <vt:lpstr>REVIEW LEARNING OBJECTIVES</vt:lpstr>
      <vt:lpstr>Reflections, Questions, &amp; Comments</vt:lpstr>
      <vt:lpstr>Please complete the Post-Assessment Evaluation.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a Closer Look at Early Childhood Development &amp; Learning: A Standards-Based Approach</dc:title>
  <dc:creator>19852</dc:creator>
  <cp:lastModifiedBy>Rachel Campbell</cp:lastModifiedBy>
  <cp:revision>121</cp:revision>
  <dcterms:modified xsi:type="dcterms:W3CDTF">2020-06-09T16:22:16Z</dcterms:modified>
</cp:coreProperties>
</file>