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321"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312" r:id="rId36"/>
    <p:sldId id="318" r:id="rId37"/>
    <p:sldId id="290" r:id="rId38"/>
    <p:sldId id="291" r:id="rId39"/>
    <p:sldId id="292" r:id="rId40"/>
    <p:sldId id="293" r:id="rId41"/>
    <p:sldId id="294" r:id="rId42"/>
    <p:sldId id="295" r:id="rId43"/>
    <p:sldId id="320"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3" r:id="rId60"/>
    <p:sldId id="314" r:id="rId61"/>
    <p:sldId id="315" r:id="rId62"/>
    <p:sldId id="317" r:id="rId63"/>
    <p:sldId id="316" r:id="rId64"/>
    <p:sldId id="311" r:id="rId6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48" autoAdjust="0"/>
    <p:restoredTop sz="50491" autoAdjust="0"/>
  </p:normalViewPr>
  <p:slideViewPr>
    <p:cSldViewPr snapToGrid="0">
      <p:cViewPr varScale="1">
        <p:scale>
          <a:sx n="66" d="100"/>
          <a:sy n="66" d="100"/>
        </p:scale>
        <p:origin x="1458" y="6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3" d="100"/>
          <a:sy n="83" d="100"/>
        </p:scale>
        <p:origin x="373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47" tIns="48324" rIns="96647" bIns="48324" rtlCol="0"/>
          <a:lstStyle>
            <a:lvl1pPr algn="l">
              <a:defRPr sz="1300"/>
            </a:lvl1pPr>
          </a:lstStyle>
          <a:p>
            <a:endParaRPr lang="en-US"/>
          </a:p>
        </p:txBody>
      </p:sp>
      <p:sp>
        <p:nvSpPr>
          <p:cNvPr id="3" name="Date Placeholder 2"/>
          <p:cNvSpPr>
            <a:spLocks noGrp="1"/>
          </p:cNvSpPr>
          <p:nvPr>
            <p:ph type="dt" idx="1"/>
          </p:nvPr>
        </p:nvSpPr>
        <p:spPr>
          <a:xfrm>
            <a:off x="4143587" y="1"/>
            <a:ext cx="3169920" cy="481727"/>
          </a:xfrm>
          <a:prstGeom prst="rect">
            <a:avLst/>
          </a:prstGeom>
        </p:spPr>
        <p:txBody>
          <a:bodyPr vert="horz" lIns="96647" tIns="48324" rIns="96647" bIns="48324" rtlCol="0"/>
          <a:lstStyle>
            <a:lvl1pPr algn="r">
              <a:defRPr sz="1300"/>
            </a:lvl1pPr>
          </a:lstStyle>
          <a:p>
            <a:fld id="{8F778420-42F3-415B-B438-15338FB61507}" type="datetimeFigureOut">
              <a:rPr lang="en-US" smtClean="0"/>
              <a:t>12/9/2019</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47" tIns="48324" rIns="96647" bIns="48324"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47" tIns="48324" rIns="96647" bIns="48324"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5"/>
            <a:ext cx="3169920" cy="481726"/>
          </a:xfrm>
          <a:prstGeom prst="rect">
            <a:avLst/>
          </a:prstGeom>
        </p:spPr>
        <p:txBody>
          <a:bodyPr vert="horz" lIns="96647" tIns="48324" rIns="96647" bIns="48324"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47" tIns="48324" rIns="96647" bIns="48324" rtlCol="0" anchor="b"/>
          <a:lstStyle>
            <a:lvl1pPr algn="r">
              <a:defRPr sz="1300"/>
            </a:lvl1pPr>
          </a:lstStyle>
          <a:p>
            <a:fld id="{604C2C52-6C44-4EF5-A838-B0EA444A75D0}" type="slidenum">
              <a:rPr lang="en-US" smtClean="0"/>
              <a:t>‹#›</a:t>
            </a:fld>
            <a:endParaRPr lang="en-US"/>
          </a:p>
        </p:txBody>
      </p:sp>
    </p:spTree>
    <p:extLst>
      <p:ext uri="{BB962C8B-B14F-4D97-AF65-F5344CB8AC3E}">
        <p14:creationId xmlns:p14="http://schemas.microsoft.com/office/powerpoint/2010/main" val="1044916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youtu.be/kGwrxzwJdRA"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youtube.com/watch?v=eZclOL7vIQQ"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youtube.com/watch?v=yQK15XlSUvg"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dx.doi.org/10.1016/j.cortex.2014.08.025"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dx.doi.org/10.1001/jamapediatrics.2015.3753" TargetMode="External"/><Relationship Id="rId4" Type="http://schemas.openxmlformats.org/officeDocument/2006/relationships/hyperlink" Target="http://dx.doi.org/10.1016/j.cognition.2016.05.004"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773113" y="1290638"/>
            <a:ext cx="5768975" cy="32448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 name="Shape 61"/>
          <p:cNvSpPr txBox="1">
            <a:spLocks noGrp="1"/>
          </p:cNvSpPr>
          <p:nvPr>
            <p:ph type="body" idx="1"/>
          </p:nvPr>
        </p:nvSpPr>
        <p:spPr>
          <a:xfrm>
            <a:off x="773906" y="4756730"/>
            <a:ext cx="5767388" cy="2281380"/>
          </a:xfrm>
          <a:prstGeom prst="rect">
            <a:avLst/>
          </a:prstGeom>
          <a:noFill/>
          <a:ln>
            <a:noFill/>
          </a:ln>
        </p:spPr>
        <p:txBody>
          <a:bodyPr spcFirstLastPara="1" wrap="square" lIns="96631" tIns="48302" rIns="96631" bIns="48302" anchor="t" anchorCtr="0">
            <a:noAutofit/>
          </a:bodyPr>
          <a:lstStyle/>
          <a:p>
            <a:pPr defTabSz="966470">
              <a:buClr>
                <a:srgbClr val="000000"/>
              </a:buClr>
              <a:buSzPts val="1400"/>
              <a:defRPr/>
            </a:pPr>
            <a:r>
              <a:rPr lang="en-US" i="1" dirty="0"/>
              <a:t>As training participants enter the room, have them complete and turn in the pre-assessment exercise.  Scan the submitted assessments as they are turned in to provide yourself with an initial assessment of trainees’ starting knowledge and knowledge gaps, to assist you in anticipating potential upcoming questions and areas needing additional emphasis or examples.</a:t>
            </a:r>
            <a:endParaRPr lang="en-US" dirty="0"/>
          </a:p>
          <a:p>
            <a:endParaRPr lang="en-US" u="none" baseline="0" dirty="0"/>
          </a:p>
          <a:p>
            <a:r>
              <a:rPr lang="en-US" u="none" baseline="0" dirty="0"/>
              <a:t>Welcome to today’s training entitled “</a:t>
            </a:r>
            <a:r>
              <a:rPr lang="en-US" b="1" u="none" baseline="0" dirty="0"/>
              <a:t>Talk to Me, Baby</a:t>
            </a:r>
            <a:r>
              <a:rPr lang="en-US" u="none" baseline="0" dirty="0"/>
              <a:t>!” about </a:t>
            </a:r>
            <a:r>
              <a:rPr lang="en-US" b="1" u="none" baseline="0" dirty="0"/>
              <a:t>Early Language Support for Infants</a:t>
            </a:r>
            <a:r>
              <a:rPr lang="en-US" u="none" baseline="0" dirty="0"/>
              <a:t>.</a:t>
            </a:r>
            <a:endParaRPr u="none" dirty="0"/>
          </a:p>
        </p:txBody>
      </p:sp>
      <p:sp>
        <p:nvSpPr>
          <p:cNvPr id="62" name="Shape 62"/>
          <p:cNvSpPr txBox="1">
            <a:spLocks noGrp="1"/>
          </p:cNvSpPr>
          <p:nvPr>
            <p:ph type="sldNum" idx="12"/>
          </p:nvPr>
        </p:nvSpPr>
        <p:spPr>
          <a:xfrm>
            <a:off x="943819" y="40036714"/>
            <a:ext cx="722037" cy="2107581"/>
          </a:xfrm>
          <a:prstGeom prst="rect">
            <a:avLst/>
          </a:prstGeom>
          <a:noFill/>
          <a:ln>
            <a:noFill/>
          </a:ln>
        </p:spPr>
        <p:txBody>
          <a:bodyPr spcFirstLastPara="1" wrap="square" lIns="96631" tIns="48302" rIns="96631" bIns="48302" anchor="b" anchorCtr="0">
            <a:noAutofit/>
          </a:bodyPr>
          <a:lstStyle/>
          <a:p>
            <a:fld id="{00000000-1234-1234-1234-123412341234}" type="slidenum">
              <a:rPr lang="en-US">
                <a:solidFill>
                  <a:srgbClr val="000000"/>
                </a:solidFill>
                <a:latin typeface="Calibri"/>
                <a:ea typeface="Calibri"/>
                <a:cs typeface="Calibri"/>
                <a:sym typeface="Calibri"/>
              </a:rPr>
              <a:pPr/>
              <a:t>1</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202538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241617" defTabSz="966470">
              <a:buClr>
                <a:srgbClr val="000000"/>
              </a:buClr>
              <a:buSzPts val="1400"/>
              <a:defRPr/>
            </a:pPr>
            <a:r>
              <a:rPr lang="en-US" dirty="0" smtClean="0"/>
              <a:t>Take </a:t>
            </a:r>
            <a:r>
              <a:rPr lang="en-US" dirty="0"/>
              <a:t>a look at this diagram from Harvard University’s Center on the Developing Child.  This diagram illustrates the development of those neural pathways</a:t>
            </a:r>
            <a:r>
              <a:rPr lang="en-US" baseline="0" dirty="0"/>
              <a:t> we saw in the last slide.</a:t>
            </a:r>
            <a:endParaRPr lang="en-US" dirty="0"/>
          </a:p>
          <a:p>
            <a:pPr marL="483236" indent="-241617" defTabSz="966470">
              <a:buClr>
                <a:srgbClr val="000000"/>
              </a:buClr>
              <a:buSzPts val="1400"/>
              <a:defRPr/>
            </a:pPr>
            <a:endParaRPr lang="en-US" dirty="0" smtClean="0"/>
          </a:p>
          <a:p>
            <a:pPr marL="483236" indent="-241617" defTabSz="966470">
              <a:buClr>
                <a:srgbClr val="000000"/>
              </a:buClr>
              <a:buSzPts val="1400"/>
              <a:defRPr/>
            </a:pPr>
            <a:endParaRPr lang="en-US" dirty="0"/>
          </a:p>
          <a:p>
            <a:pPr marL="0" indent="-241617" defTabSz="966470">
              <a:buClr>
                <a:srgbClr val="000000"/>
              </a:buClr>
              <a:buSzPts val="1400"/>
              <a:defRPr/>
            </a:pPr>
            <a:r>
              <a:rPr lang="en-US" dirty="0"/>
              <a:t>The Language Development arc</a:t>
            </a:r>
            <a:r>
              <a:rPr lang="en-US" baseline="0" dirty="0"/>
              <a:t> takes place in the middle of this diagram.  At what age do you see that the development of those language neural connections peaks?</a:t>
            </a:r>
          </a:p>
          <a:p>
            <a:pPr marL="0" indent="-241617" defTabSz="966470">
              <a:buClr>
                <a:srgbClr val="000000"/>
              </a:buClr>
              <a:buSzPts val="1400"/>
              <a:defRPr/>
            </a:pPr>
            <a:r>
              <a:rPr lang="en-US" i="1" baseline="0" dirty="0"/>
              <a:t>Pause for participants to review and answer—</a:t>
            </a:r>
            <a:endParaRPr lang="en-US" i="0" baseline="0" dirty="0"/>
          </a:p>
          <a:p>
            <a:pPr marL="0" indent="-241617" defTabSz="966470">
              <a:buClr>
                <a:srgbClr val="000000"/>
              </a:buClr>
              <a:buSzPts val="1400"/>
              <a:defRPr/>
            </a:pPr>
            <a:r>
              <a:rPr lang="en-US" i="1" baseline="0" dirty="0"/>
              <a:t>Point out that, even though it continues after that and remains important after that, the peak takes place in the FIRST YEAR of life!</a:t>
            </a:r>
          </a:p>
          <a:p>
            <a:pPr marL="0" indent="-241617" defTabSz="966470">
              <a:buClr>
                <a:srgbClr val="000000"/>
              </a:buClr>
              <a:buSzPts val="1400"/>
              <a:defRPr/>
            </a:pPr>
            <a:endParaRPr lang="en-US" dirty="0" smtClean="0"/>
          </a:p>
          <a:p>
            <a:pPr marL="0" indent="-241617" defTabSz="966470">
              <a:buClr>
                <a:srgbClr val="000000"/>
              </a:buClr>
              <a:buSzPts val="1400"/>
              <a:defRPr/>
            </a:pPr>
            <a:endParaRPr lang="en-US" dirty="0"/>
          </a:p>
          <a:p>
            <a:pPr marL="0" indent="-241617" defTabSz="966470">
              <a:buClr>
                <a:srgbClr val="000000"/>
              </a:buClr>
              <a:buSzPts val="1400"/>
              <a:defRPr/>
            </a:pPr>
            <a:r>
              <a:rPr lang="en-US" dirty="0"/>
              <a:t>Too often in the past</a:t>
            </a:r>
            <a:r>
              <a:rPr lang="en-US" baseline="0" dirty="0"/>
              <a:t> the most important component of infant care, in particular, has been viewed by many parents and other caregivers as rocking and “babysitting” to keep the infant safe from harm.  </a:t>
            </a:r>
            <a:endParaRPr lang="en-US" dirty="0"/>
          </a:p>
          <a:p>
            <a:pPr marL="0" indent="-241617" defTabSz="966470">
              <a:buClr>
                <a:srgbClr val="000000"/>
              </a:buClr>
              <a:buSzPts val="1400"/>
              <a:defRPr/>
            </a:pPr>
            <a:endParaRPr lang="en-US" dirty="0" smtClean="0"/>
          </a:p>
          <a:p>
            <a:pPr marL="0" indent="-241617" defTabSz="966470">
              <a:buClr>
                <a:srgbClr val="000000"/>
              </a:buClr>
              <a:buSzPts val="1400"/>
              <a:defRPr/>
            </a:pPr>
            <a:endParaRPr lang="en-US" dirty="0"/>
          </a:p>
          <a:p>
            <a:pPr marL="0" indent="-241617" defTabSz="966470">
              <a:buClr>
                <a:srgbClr val="000000"/>
              </a:buClr>
              <a:buSzPts val="1400"/>
              <a:defRPr/>
            </a:pPr>
            <a:r>
              <a:rPr lang="en-US" dirty="0"/>
              <a:t>As we have just seen, however, language development begins at birth, and because many people do</a:t>
            </a:r>
            <a:r>
              <a:rPr lang="en-US" baseline="0" dirty="0"/>
              <a:t> not realize this, many </a:t>
            </a:r>
            <a:r>
              <a:rPr lang="en-US" dirty="0"/>
              <a:t>children do not receive the ongoing experiences that support the</a:t>
            </a:r>
            <a:r>
              <a:rPr lang="en-US" baseline="0" dirty="0"/>
              <a:t> development of this critical foundation</a:t>
            </a:r>
            <a:r>
              <a:rPr lang="en-US" dirty="0"/>
              <a:t>.  We can change this together!!   </a:t>
            </a:r>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10</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21640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that we know the</a:t>
            </a:r>
            <a:r>
              <a:rPr lang="en-US" baseline="0" dirty="0"/>
              <a:t> importance of early language support for infants, let’s talk about </a:t>
            </a:r>
            <a:r>
              <a:rPr lang="en-US" b="1" baseline="0" dirty="0"/>
              <a:t>developmentally-appropriate language-related expectations for infants</a:t>
            </a:r>
            <a:r>
              <a:rPr lang="en-US" baseline="0" dirty="0"/>
              <a:t>.</a:t>
            </a:r>
            <a:endParaRPr lang="en-US" dirty="0"/>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11</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62244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dirty="0" smtClean="0"/>
              <a:t>At this point training participants will engage in a pair-and-share activity:</a:t>
            </a:r>
          </a:p>
          <a:p>
            <a:r>
              <a:rPr lang="en-US" i="0" baseline="0" dirty="0" smtClean="0"/>
              <a:t>Please </a:t>
            </a:r>
            <a:r>
              <a:rPr lang="en-US" i="0" baseline="0" dirty="0"/>
              <a:t>take a few minutes to reflect with a person next to you and share what you know to be </a:t>
            </a:r>
            <a:r>
              <a:rPr lang="en-US" b="1" i="0" baseline="0" dirty="0"/>
              <a:t>developmentally-appropriate language expectations for infants</a:t>
            </a:r>
            <a:r>
              <a:rPr lang="en-US" i="0" baseline="0" dirty="0"/>
              <a:t>—</a:t>
            </a:r>
          </a:p>
          <a:p>
            <a:r>
              <a:rPr lang="en-US" i="0" baseline="0" dirty="0"/>
              <a:t>Think of as many words, actions, and phrases that come to mind—</a:t>
            </a:r>
          </a:p>
          <a:p>
            <a:endParaRPr lang="en-US" i="1" dirty="0" smtClean="0"/>
          </a:p>
          <a:p>
            <a:endParaRPr lang="en-US" i="1" dirty="0"/>
          </a:p>
          <a:p>
            <a:r>
              <a:rPr lang="en-US" i="0" dirty="0"/>
              <a:t>On the </a:t>
            </a:r>
            <a:r>
              <a:rPr lang="en-US" i="0" dirty="0" smtClean="0"/>
              <a:t>CLASS® </a:t>
            </a:r>
            <a:r>
              <a:rPr lang="en-US" i="0" dirty="0"/>
              <a:t>tool, infants can</a:t>
            </a:r>
            <a:r>
              <a:rPr lang="en-US" i="0" baseline="0" dirty="0"/>
              <a:t> be measured all the way up through 15 months, so remember that there could be a wide range of responses when you take into account a 6-week-old infant versus a 15-month-old infant.</a:t>
            </a:r>
          </a:p>
          <a:p>
            <a:endParaRPr lang="en-US" i="0" dirty="0" smtClean="0"/>
          </a:p>
          <a:p>
            <a:endParaRPr lang="en-US" i="0" dirty="0"/>
          </a:p>
          <a:p>
            <a:r>
              <a:rPr lang="en-US" i="1" dirty="0"/>
              <a:t>Pause 2-3 minutes for training participants to reflect and talk together—prepare</a:t>
            </a:r>
            <a:r>
              <a:rPr lang="en-US" i="1" baseline="0" dirty="0"/>
              <a:t> to use flip chart or whiteboard.</a:t>
            </a:r>
          </a:p>
          <a:p>
            <a:r>
              <a:rPr lang="en-US" b="0" i="0" baseline="0" dirty="0"/>
              <a:t>Now let’s share what words, actions, and phrases you came up with that are developmentally-appropriate language expectations for infants—</a:t>
            </a:r>
          </a:p>
          <a:p>
            <a:r>
              <a:rPr lang="en-US" b="0" i="1" baseline="0" dirty="0"/>
              <a:t>Take time to write down quickly all the answers called out by the pairs.  Try to get at least 10 responses.  </a:t>
            </a:r>
            <a:endParaRPr lang="en-US" b="0" i="1" baseline="0" dirty="0" smtClean="0"/>
          </a:p>
          <a:p>
            <a:endParaRPr lang="en-US" b="0" i="1" baseline="0" dirty="0" smtClean="0"/>
          </a:p>
          <a:p>
            <a:r>
              <a:rPr lang="en-US" b="0" i="1" baseline="0" dirty="0" smtClean="0"/>
              <a:t>NOTE:  This </a:t>
            </a:r>
            <a:r>
              <a:rPr lang="en-US" b="0" i="1" baseline="0" dirty="0"/>
              <a:t>list is VERY important, as you will be referring back to it for most of the first half of the training.</a:t>
            </a:r>
          </a:p>
          <a:p>
            <a:endParaRPr lang="en-US" b="0" i="1" baseline="0" dirty="0" smtClean="0"/>
          </a:p>
          <a:p>
            <a:endParaRPr lang="en-US" b="0" i="1" baseline="0" dirty="0"/>
          </a:p>
          <a:p>
            <a:r>
              <a:rPr lang="en-US" b="0" i="0" baseline="0" dirty="0"/>
              <a:t>We will refer back to this list as the we “check our knowledge” about two different tools we can use to ensure that our expectations are age-appropriate</a:t>
            </a:r>
            <a:r>
              <a:rPr lang="en-US" b="0" i="0" baseline="0" dirty="0" smtClean="0"/>
              <a:t>.</a:t>
            </a:r>
            <a:endParaRPr lang="en-US" b="0" i="0" dirty="0"/>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12</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95463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241617" defTabSz="966470">
              <a:buClr>
                <a:srgbClr val="000000"/>
              </a:buClr>
              <a:buSzPts val="1400"/>
              <a:defRPr/>
            </a:pPr>
            <a:r>
              <a:rPr lang="en-US" i="1" dirty="0" smtClean="0"/>
              <a:t>Poll </a:t>
            </a:r>
            <a:r>
              <a:rPr lang="en-US" i="1" dirty="0"/>
              <a:t>participants to see who is familiar with the Louisiana Birth to Five Early</a:t>
            </a:r>
            <a:r>
              <a:rPr lang="en-US" i="1" baseline="0" dirty="0"/>
              <a:t> Learning &amp; Development Standards and to see who has completed training about the Standards.</a:t>
            </a:r>
          </a:p>
          <a:p>
            <a:pPr marL="483236" indent="-241617" defTabSz="966470">
              <a:buClr>
                <a:srgbClr val="000000"/>
              </a:buClr>
              <a:buSzPts val="1400"/>
              <a:defRPr/>
            </a:pPr>
            <a:endParaRPr lang="en-US" i="1" baseline="0" dirty="0"/>
          </a:p>
          <a:p>
            <a:pPr marL="0" indent="-241617" defTabSz="966470">
              <a:buClr>
                <a:srgbClr val="000000"/>
              </a:buClr>
              <a:buSzPts val="1400"/>
              <a:defRPr/>
            </a:pPr>
            <a:r>
              <a:rPr lang="en-US" i="1" baseline="0" dirty="0"/>
              <a:t>Depending on the responses from the participants, you might say, </a:t>
            </a:r>
          </a:p>
          <a:p>
            <a:pPr marL="0" indent="-241617" defTabSz="966470">
              <a:buClr>
                <a:srgbClr val="000000"/>
              </a:buClr>
              <a:buSzPts val="1400"/>
              <a:defRPr/>
            </a:pPr>
            <a:r>
              <a:rPr lang="en-US" b="0" i="0" baseline="0" dirty="0"/>
              <a:t>Remember that LouisianaBelieves.com is the website that centers and teachers can use to review the </a:t>
            </a:r>
            <a:r>
              <a:rPr lang="en-US" b="0" i="0" u="sng" baseline="0" dirty="0"/>
              <a:t>Louisiana Birth to Five Early Learning &amp; Development </a:t>
            </a:r>
            <a:r>
              <a:rPr lang="en-US" b="0" i="0" u="sng" baseline="0" dirty="0" smtClean="0"/>
              <a:t>Standards</a:t>
            </a:r>
            <a:r>
              <a:rPr lang="en-US" b="0" i="0" u="none" baseline="0" dirty="0" smtClean="0"/>
              <a:t>, also known as the </a:t>
            </a:r>
            <a:r>
              <a:rPr lang="en-US" b="0" i="0" u="sng" baseline="0" dirty="0" smtClean="0"/>
              <a:t>Standards</a:t>
            </a:r>
            <a:r>
              <a:rPr lang="en-US" b="0" i="0" u="none" baseline="0" dirty="0" smtClean="0"/>
              <a:t> or </a:t>
            </a:r>
            <a:r>
              <a:rPr lang="en-US" b="0" i="0" u="sng" baseline="0" dirty="0" smtClean="0"/>
              <a:t>ELDS</a:t>
            </a:r>
            <a:r>
              <a:rPr lang="en-US" b="0" i="0" u="none" baseline="0" dirty="0" smtClean="0"/>
              <a:t>, and</a:t>
            </a:r>
            <a:r>
              <a:rPr lang="en-US" b="0" i="0" baseline="0" dirty="0" smtClean="0"/>
              <a:t> </a:t>
            </a:r>
            <a:r>
              <a:rPr lang="en-US" b="0" i="0" baseline="0" dirty="0"/>
              <a:t>access trainings as well as other information on Licensing regulations, Tier 1 curricula, </a:t>
            </a:r>
            <a:r>
              <a:rPr lang="en-US" b="0" i="0" baseline="0" dirty="0" smtClean="0"/>
              <a:t>CLASS®, </a:t>
            </a:r>
            <a:r>
              <a:rPr lang="en-US" b="0" i="0" baseline="0" dirty="0"/>
              <a:t>and many other resources pertaining to </a:t>
            </a:r>
            <a:r>
              <a:rPr lang="en-US" b="0" i="0" baseline="0" dirty="0" smtClean="0"/>
              <a:t>early childhood </a:t>
            </a:r>
            <a:r>
              <a:rPr lang="en-US" b="0" i="0" baseline="0" dirty="0"/>
              <a:t>and best practices.</a:t>
            </a:r>
            <a:endParaRPr lang="en-US" i="1" dirty="0"/>
          </a:p>
          <a:p>
            <a:endParaRPr lang="en-US" i="0" baseline="0" dirty="0"/>
          </a:p>
          <a:p>
            <a:r>
              <a:rPr lang="en-US" b="1" i="0" baseline="0" dirty="0"/>
              <a:t>The </a:t>
            </a:r>
            <a:r>
              <a:rPr lang="en-US" b="1" i="0" u="sng" baseline="0" dirty="0"/>
              <a:t>Louisiana Birth to Five Early Learning &amp; Development Standards</a:t>
            </a:r>
            <a:r>
              <a:rPr lang="en-US" b="1" i="0" u="none" baseline="0" dirty="0"/>
              <a:t> </a:t>
            </a:r>
            <a:r>
              <a:rPr lang="en-US" i="0" baseline="0" dirty="0"/>
              <a:t>acknowledge that </a:t>
            </a:r>
            <a:r>
              <a:rPr lang="en-US" b="1" i="0" baseline="0" dirty="0"/>
              <a:t>children enter the world with the capacity to communicate</a:t>
            </a:r>
            <a:r>
              <a:rPr lang="en-US" i="0" baseline="0" dirty="0"/>
              <a:t>.  That is seen when, for example, infants begin to cry when they are wet, hungry, etc., as a means to get their needs met.  The </a:t>
            </a:r>
            <a:r>
              <a:rPr lang="en-US" i="0" u="sng" baseline="0" dirty="0"/>
              <a:t>Standards</a:t>
            </a:r>
            <a:r>
              <a:rPr lang="en-US" i="0" baseline="0" dirty="0"/>
              <a:t> also acknowledge that </a:t>
            </a:r>
            <a:r>
              <a:rPr lang="en-US" b="1" i="0" baseline="0" dirty="0"/>
              <a:t>as children grow and change</a:t>
            </a:r>
            <a:r>
              <a:rPr lang="en-US" i="0" baseline="0" dirty="0"/>
              <a:t>, so do </a:t>
            </a:r>
            <a:r>
              <a:rPr lang="en-US" b="1" i="0" baseline="0" dirty="0"/>
              <a:t>their communication needs</a:t>
            </a:r>
            <a:r>
              <a:rPr lang="en-US" i="0" baseline="0" dirty="0"/>
              <a:t>.</a:t>
            </a:r>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13</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23828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Here is the overall standard</a:t>
            </a:r>
            <a:r>
              <a:rPr lang="en-US" i="0" baseline="0" dirty="0"/>
              <a:t> across ages, but let’s zoom in on younger infants and older infants—</a:t>
            </a:r>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14</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8721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Depending on the responses listed from</a:t>
            </a:r>
            <a:r>
              <a:rPr lang="en-US" i="1" baseline="0" dirty="0"/>
              <a:t> the participants’ pair-and-share activity about developmentally-appropriate expectations for infants, you might say, </a:t>
            </a:r>
          </a:p>
          <a:p>
            <a:r>
              <a:rPr lang="en-US" i="0" baseline="0" dirty="0"/>
              <a:t>Let’s look at how your responses match the </a:t>
            </a:r>
            <a:r>
              <a:rPr lang="en-US" i="0" u="sng" baseline="0" dirty="0"/>
              <a:t>ELDS</a:t>
            </a:r>
            <a:r>
              <a:rPr lang="en-US" i="0" u="none" baseline="0" dirty="0"/>
              <a:t> “Language</a:t>
            </a:r>
            <a:r>
              <a:rPr lang="en-US" i="0" baseline="0" dirty="0"/>
              <a:t> and Literacy Development Standard </a:t>
            </a:r>
            <a:r>
              <a:rPr lang="en-US" i="0" baseline="0" dirty="0" smtClean="0"/>
              <a:t>LL1—Comprehend </a:t>
            </a:r>
            <a:r>
              <a:rPr lang="en-US" i="0" baseline="0" dirty="0"/>
              <a:t>or understand and use language</a:t>
            </a:r>
            <a:r>
              <a:rPr lang="en-US" i="0" baseline="0" dirty="0" smtClean="0"/>
              <a:t>”—found within the Subdomain “Speaking and Listening .”</a:t>
            </a:r>
            <a:endParaRPr lang="en-US" i="0" baseline="0" dirty="0"/>
          </a:p>
          <a:p>
            <a:endParaRPr lang="en-US" i="0" baseline="0" dirty="0"/>
          </a:p>
          <a:p>
            <a:r>
              <a:rPr lang="en-US" b="1" i="0" baseline="0" dirty="0"/>
              <a:t>Infants (Birth to 11 </a:t>
            </a:r>
            <a:r>
              <a:rPr lang="en-US" b="1" i="0" baseline="0" dirty="0" smtClean="0"/>
              <a:t>months)</a:t>
            </a:r>
          </a:p>
          <a:p>
            <a:pPr marL="171450" indent="-171450">
              <a:buFont typeface="Arial" panose="020B0604020202020204" pitchFamily="34" charset="0"/>
              <a:buChar char="•"/>
            </a:pPr>
            <a:r>
              <a:rPr lang="en-US" b="1" i="0" baseline="0" dirty="0" smtClean="0"/>
              <a:t>Show </a:t>
            </a:r>
            <a:r>
              <a:rPr lang="en-US" b="1" i="0" baseline="0" dirty="0"/>
              <a:t>interest in adult </a:t>
            </a:r>
            <a:r>
              <a:rPr lang="en-US" b="1" i="0" baseline="0" dirty="0" smtClean="0"/>
              <a:t>speech</a:t>
            </a:r>
          </a:p>
          <a:p>
            <a:pPr marL="171450" indent="-171450">
              <a:buFont typeface="Arial" panose="020B0604020202020204" pitchFamily="34" charset="0"/>
              <a:buChar char="•"/>
            </a:pPr>
            <a:r>
              <a:rPr lang="en-US" b="1" i="0" baseline="0" dirty="0" smtClean="0"/>
              <a:t>Look </a:t>
            </a:r>
            <a:r>
              <a:rPr lang="en-US" b="1" i="0" baseline="0" dirty="0"/>
              <a:t>in direction of </a:t>
            </a:r>
            <a:r>
              <a:rPr lang="en-US" b="1" i="0" baseline="0" dirty="0" smtClean="0"/>
              <a:t>sound</a:t>
            </a:r>
          </a:p>
          <a:p>
            <a:pPr marL="171450" indent="-171450">
              <a:buFont typeface="Arial" panose="020B0604020202020204" pitchFamily="34" charset="0"/>
              <a:buChar char="•"/>
            </a:pPr>
            <a:r>
              <a:rPr lang="en-US" b="1" i="0" baseline="0" dirty="0" smtClean="0"/>
              <a:t>Recognize </a:t>
            </a:r>
            <a:r>
              <a:rPr lang="en-US" b="1" i="0" baseline="0" dirty="0"/>
              <a:t>words for familiar items </a:t>
            </a:r>
            <a:r>
              <a:rPr lang="en-US" b="0" i="0" baseline="0" dirty="0"/>
              <a:t>such as “cup” or “</a:t>
            </a:r>
            <a:r>
              <a:rPr lang="en-US" b="0" i="0" baseline="0" dirty="0" smtClean="0"/>
              <a:t>bottle”</a:t>
            </a:r>
          </a:p>
          <a:p>
            <a:pPr marL="171450" indent="-171450">
              <a:buFont typeface="Arial" panose="020B0604020202020204" pitchFamily="34" charset="0"/>
              <a:buChar char="•"/>
            </a:pPr>
            <a:r>
              <a:rPr lang="en-US" b="1" i="0" baseline="0" dirty="0" smtClean="0"/>
              <a:t>Engage </a:t>
            </a:r>
            <a:r>
              <a:rPr lang="en-US" b="1" i="0" baseline="0" dirty="0"/>
              <a:t>in </a:t>
            </a:r>
            <a:r>
              <a:rPr lang="en-US" b="1" i="0" baseline="0" dirty="0" smtClean="0"/>
              <a:t>turn-taking</a:t>
            </a:r>
          </a:p>
          <a:p>
            <a:pPr marL="171450" indent="-171450">
              <a:buFont typeface="Arial" panose="020B0604020202020204" pitchFamily="34" charset="0"/>
              <a:buChar char="•"/>
            </a:pPr>
            <a:r>
              <a:rPr lang="en-US" b="1" i="0" baseline="0" dirty="0" smtClean="0"/>
              <a:t>Coo </a:t>
            </a:r>
            <a:r>
              <a:rPr lang="en-US" b="1" i="0" baseline="0" dirty="0"/>
              <a:t>when spoken </a:t>
            </a:r>
            <a:r>
              <a:rPr lang="en-US" b="1" i="0" baseline="0" dirty="0" smtClean="0"/>
              <a:t>to</a:t>
            </a:r>
          </a:p>
          <a:p>
            <a:pPr marL="171450" indent="-171450">
              <a:buFont typeface="Arial" panose="020B0604020202020204" pitchFamily="34" charset="0"/>
              <a:buChar char="•"/>
            </a:pPr>
            <a:r>
              <a:rPr lang="en-US" b="1" i="0" baseline="0" dirty="0" smtClean="0"/>
              <a:t>Smile </a:t>
            </a:r>
            <a:r>
              <a:rPr lang="en-US" b="1" i="0" baseline="0" dirty="0"/>
              <a:t>in response to social </a:t>
            </a:r>
            <a:r>
              <a:rPr lang="en-US" b="1" i="0" baseline="0" dirty="0" smtClean="0"/>
              <a:t>stimulation</a:t>
            </a:r>
          </a:p>
          <a:p>
            <a:pPr marL="171450" indent="-171450">
              <a:buFont typeface="Arial" panose="020B0604020202020204" pitchFamily="34" charset="0"/>
              <a:buChar char="•"/>
            </a:pPr>
            <a:r>
              <a:rPr lang="en-US" b="1" i="0" baseline="0" dirty="0" smtClean="0"/>
              <a:t>Know </a:t>
            </a:r>
            <a:r>
              <a:rPr lang="en-US" b="1" i="0" baseline="0" dirty="0"/>
              <a:t>own name by responding when name is </a:t>
            </a:r>
            <a:r>
              <a:rPr lang="en-US" b="1" i="0" baseline="0" dirty="0" smtClean="0"/>
              <a:t>spoken</a:t>
            </a:r>
          </a:p>
          <a:p>
            <a:pPr marL="171450" indent="-171450">
              <a:buFont typeface="Arial" panose="020B0604020202020204" pitchFamily="34" charset="0"/>
              <a:buChar char="•"/>
            </a:pPr>
            <a:r>
              <a:rPr lang="en-US" b="1" i="0" baseline="0" dirty="0" smtClean="0"/>
              <a:t>Respond </a:t>
            </a:r>
            <a:r>
              <a:rPr lang="en-US" b="1" i="0" baseline="0" dirty="0"/>
              <a:t>to the sound of language and the steady rhythm of </a:t>
            </a:r>
            <a:r>
              <a:rPr lang="en-US" b="1" i="0" baseline="0" dirty="0" smtClean="0"/>
              <a:t>words</a:t>
            </a:r>
          </a:p>
          <a:p>
            <a:pPr marL="171450" indent="-171450">
              <a:buFont typeface="Arial" panose="020B0604020202020204" pitchFamily="34" charset="0"/>
              <a:buChar char="•"/>
            </a:pPr>
            <a:r>
              <a:rPr lang="en-US" b="1" i="0" baseline="0" dirty="0" smtClean="0"/>
              <a:t>Get </a:t>
            </a:r>
            <a:r>
              <a:rPr lang="en-US" b="1" i="0" baseline="0" dirty="0"/>
              <a:t>attention or express needs through sound, facial expressions, and </a:t>
            </a:r>
            <a:r>
              <a:rPr lang="en-US" b="1" i="0" baseline="0" dirty="0" smtClean="0"/>
              <a:t>movements</a:t>
            </a:r>
          </a:p>
          <a:p>
            <a:pPr marL="171450" indent="-171450">
              <a:buFont typeface="Arial" panose="020B0604020202020204" pitchFamily="34" charset="0"/>
              <a:buChar char="•"/>
            </a:pPr>
            <a:r>
              <a:rPr lang="en-US" b="1" i="0" baseline="0" dirty="0" smtClean="0"/>
              <a:t>Imitate </a:t>
            </a:r>
            <a:r>
              <a:rPr lang="en-US" b="1" i="0" baseline="0" dirty="0"/>
              <a:t>different sounds</a:t>
            </a:r>
          </a:p>
          <a:p>
            <a:pPr marL="0"/>
            <a:endParaRPr lang="en-US" i="1" baseline="0" dirty="0" smtClean="0"/>
          </a:p>
          <a:p>
            <a:pPr marL="0"/>
            <a:r>
              <a:rPr lang="en-US" i="1" baseline="0" dirty="0" smtClean="0"/>
              <a:t>Note </a:t>
            </a:r>
            <a:r>
              <a:rPr lang="en-US" i="1" baseline="0" dirty="0"/>
              <a:t>how these may match responses from the pair-and-share activity</a:t>
            </a:r>
            <a:r>
              <a:rPr lang="en-US" i="1" baseline="0" dirty="0" smtClean="0"/>
              <a:t>.  Consider marking the relevant participant responses with a symbol or color to show and highlight the younger infant expectations.</a:t>
            </a:r>
            <a:endParaRPr lang="en-US" i="1" baseline="0" dirty="0"/>
          </a:p>
          <a:p>
            <a:pPr marL="0"/>
            <a:endParaRPr lang="en-US" i="0" baseline="0" dirty="0" smtClean="0"/>
          </a:p>
          <a:p>
            <a:pPr marL="0"/>
            <a:endParaRPr lang="en-US" i="0" baseline="0" dirty="0"/>
          </a:p>
          <a:p>
            <a:pPr marL="0"/>
            <a:r>
              <a:rPr lang="en-US" i="0" baseline="0" dirty="0"/>
              <a:t>Next let’s look at expectations for older Infants, or “Young Toddlers”—</a:t>
            </a:r>
          </a:p>
          <a:p>
            <a:pPr marL="0"/>
            <a:r>
              <a:rPr lang="en-US" i="0" baseline="0" dirty="0"/>
              <a:t>Notice some of the subtle differences between what the </a:t>
            </a:r>
            <a:r>
              <a:rPr lang="en-US" i="0" u="sng" baseline="0" dirty="0"/>
              <a:t>Standards</a:t>
            </a:r>
            <a:r>
              <a:rPr lang="en-US" i="0" baseline="0" dirty="0"/>
              <a:t> classify as “infants” and “young toddlers” and how they overlap for a couple of months because infants progress at their own pace. </a:t>
            </a:r>
            <a:r>
              <a:rPr lang="en-US" i="0" baseline="0" dirty="0" smtClean="0"/>
              <a:t> Also notice how the expectations for older infants, classified in the </a:t>
            </a:r>
            <a:r>
              <a:rPr lang="en-US" i="0" u="sng" baseline="0" dirty="0" smtClean="0"/>
              <a:t>Standards</a:t>
            </a:r>
            <a:r>
              <a:rPr lang="en-US" i="0" u="none" baseline="0" dirty="0" smtClean="0"/>
              <a:t> as “young toddlers,” build upon the developmental expectations of young infants.</a:t>
            </a:r>
            <a:endParaRPr lang="en-US" i="1" dirty="0"/>
          </a:p>
          <a:p>
            <a:endParaRPr lang="en-US" i="1" dirty="0"/>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15</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29165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b="1" i="0" baseline="0" dirty="0"/>
              <a:t>Young Toddlers (9-18 months)</a:t>
            </a:r>
          </a:p>
          <a:p>
            <a:pPr marL="0" indent="-181213">
              <a:buFont typeface="Arial" panose="020B0604020202020204" pitchFamily="34" charset="0"/>
              <a:buChar char="•"/>
            </a:pPr>
            <a:r>
              <a:rPr lang="en-US" b="1" i="0" baseline="0" dirty="0"/>
              <a:t>Attend to adult language</a:t>
            </a:r>
          </a:p>
          <a:p>
            <a:pPr marL="0" indent="-181213">
              <a:buFont typeface="Arial" panose="020B0604020202020204" pitchFamily="34" charset="0"/>
              <a:buChar char="•"/>
            </a:pPr>
            <a:r>
              <a:rPr lang="en-US" b="1" i="0" baseline="0" dirty="0"/>
              <a:t>Respond to adult’s facial expressions</a:t>
            </a:r>
            <a:r>
              <a:rPr lang="en-US" b="0" i="0" baseline="0" dirty="0"/>
              <a:t>, such as stop throwing blocks after a stern look from an adult</a:t>
            </a:r>
            <a:endParaRPr lang="en-US" b="1" i="0" baseline="0" dirty="0"/>
          </a:p>
          <a:p>
            <a:pPr marL="0" indent="-181213">
              <a:buFont typeface="Arial" panose="020B0604020202020204" pitchFamily="34" charset="0"/>
              <a:buChar char="•"/>
            </a:pPr>
            <a:r>
              <a:rPr lang="en-US" b="1" i="0" baseline="0" dirty="0"/>
              <a:t>Identify familiar people or objects when asked</a:t>
            </a:r>
          </a:p>
          <a:p>
            <a:pPr marL="0" indent="-181213">
              <a:buFont typeface="Arial" panose="020B0604020202020204" pitchFamily="34" charset="0"/>
              <a:buChar char="•"/>
            </a:pPr>
            <a:r>
              <a:rPr lang="en-US" b="1" i="0" baseline="0" dirty="0"/>
              <a:t>Follow simple commands</a:t>
            </a:r>
            <a:r>
              <a:rPr lang="en-US" b="0" i="0" baseline="0" dirty="0"/>
              <a:t>, such as “Come here”</a:t>
            </a:r>
            <a:endParaRPr lang="en-US" b="1" i="0" baseline="0" dirty="0"/>
          </a:p>
          <a:p>
            <a:pPr marL="0" indent="-181213">
              <a:buFont typeface="Arial" panose="020B0604020202020204" pitchFamily="34" charset="0"/>
              <a:buChar char="•"/>
            </a:pPr>
            <a:r>
              <a:rPr lang="en-US" b="1" i="0" baseline="0" dirty="0"/>
              <a:t>Use facial expression to show excitement or distress</a:t>
            </a:r>
          </a:p>
          <a:p>
            <a:pPr marL="0" indent="-181213">
              <a:buFont typeface="Arial" panose="020B0604020202020204" pitchFamily="34" charset="0"/>
              <a:buChar char="•"/>
            </a:pPr>
            <a:r>
              <a:rPr lang="en-US" b="1" i="0" baseline="0" dirty="0"/>
              <a:t>Use gestures to communicate needs</a:t>
            </a:r>
          </a:p>
          <a:p>
            <a:pPr marL="0" indent="-181213">
              <a:buFont typeface="Arial" panose="020B0604020202020204" pitchFamily="34" charset="0"/>
              <a:buChar char="•"/>
            </a:pPr>
            <a:r>
              <a:rPr lang="en-US" b="1" i="0" baseline="0" dirty="0"/>
              <a:t>Repeat familiar words</a:t>
            </a:r>
          </a:p>
          <a:p>
            <a:pPr marL="0" indent="-181213">
              <a:buFont typeface="Arial" panose="020B0604020202020204" pitchFamily="34" charset="0"/>
              <a:buChar char="•"/>
            </a:pPr>
            <a:r>
              <a:rPr lang="en-US" b="1" i="0" baseline="0" dirty="0"/>
              <a:t>Respond to simple rhymes and </a:t>
            </a:r>
            <a:r>
              <a:rPr lang="en-US" b="1" i="0" baseline="0" dirty="0" err="1"/>
              <a:t>fingerplays</a:t>
            </a:r>
            <a:endParaRPr lang="en-US" b="1" i="0" baseline="0" dirty="0"/>
          </a:p>
          <a:p>
            <a:pPr marL="0" indent="-181213">
              <a:buFont typeface="Arial" panose="020B0604020202020204" pitchFamily="34" charset="0"/>
              <a:buChar char="•"/>
            </a:pPr>
            <a:r>
              <a:rPr lang="en-US" b="1" i="0" baseline="0" dirty="0"/>
              <a:t>Use hand gestures to show recognition of song</a:t>
            </a:r>
          </a:p>
          <a:p>
            <a:pPr marL="0" indent="-181213">
              <a:buFont typeface="Arial" panose="020B0604020202020204" pitchFamily="34" charset="0"/>
              <a:buChar char="•"/>
            </a:pPr>
            <a:r>
              <a:rPr lang="en-US" b="1" i="0" baseline="0" dirty="0"/>
              <a:t>Use one to two words to communicate</a:t>
            </a:r>
            <a:r>
              <a:rPr lang="en-US" b="0" i="0" baseline="0" dirty="0"/>
              <a:t>, to ask questions or signal needs, </a:t>
            </a:r>
            <a:r>
              <a:rPr lang="en-US" b="1" i="0" baseline="0" dirty="0"/>
              <a:t>so that the communication is understood by family and familiar adults most </a:t>
            </a:r>
            <a:endParaRPr lang="en-US" b="1" i="0" baseline="0" dirty="0" smtClean="0"/>
          </a:p>
          <a:p>
            <a:pPr marL="0" indent="0">
              <a:buFont typeface="Arial" panose="020B0604020202020204" pitchFamily="34" charset="0"/>
              <a:buNone/>
            </a:pPr>
            <a:r>
              <a:rPr lang="en-US" b="1" i="0" baseline="0" dirty="0" smtClean="0"/>
              <a:t>     of </a:t>
            </a:r>
            <a:r>
              <a:rPr lang="en-US" b="1" i="0" baseline="0" dirty="0"/>
              <a:t>the time</a:t>
            </a:r>
          </a:p>
          <a:p>
            <a:pPr marL="241617"/>
            <a:endParaRPr lang="en-US" i="0" baseline="0" dirty="0" smtClean="0"/>
          </a:p>
          <a:p>
            <a:pPr marL="241617"/>
            <a:endParaRPr lang="en-US" i="0" baseline="0" dirty="0"/>
          </a:p>
          <a:p>
            <a:pPr marL="0" defTabSz="966470">
              <a:buClr>
                <a:srgbClr val="000000"/>
              </a:buClr>
              <a:buSzPts val="1400"/>
              <a:defRPr/>
            </a:pPr>
            <a:r>
              <a:rPr lang="en-US" i="1" baseline="0" dirty="0" smtClean="0"/>
              <a:t>Again </a:t>
            </a:r>
            <a:r>
              <a:rPr lang="en-US" i="1" baseline="0" dirty="0"/>
              <a:t>note how these may match responses from the pair-and-share activity</a:t>
            </a:r>
            <a:r>
              <a:rPr lang="en-US" i="1" baseline="0" dirty="0" smtClean="0"/>
              <a:t>. Consider marking the relevant participant responses with a symbol or color to show and highlight the older infant expectations.</a:t>
            </a:r>
          </a:p>
          <a:p>
            <a:pPr marL="0" defTabSz="966470">
              <a:buClr>
                <a:srgbClr val="000000"/>
              </a:buClr>
              <a:buSzPts val="1400"/>
              <a:defRPr/>
            </a:pPr>
            <a:endParaRPr lang="en-US" i="1" baseline="0" dirty="0" smtClean="0"/>
          </a:p>
          <a:p>
            <a:pPr marL="0" defTabSz="966470">
              <a:buClr>
                <a:srgbClr val="000000"/>
              </a:buClr>
              <a:buSzPts val="1400"/>
              <a:defRPr/>
            </a:pPr>
            <a:r>
              <a:rPr lang="en-US" i="0" baseline="0" dirty="0" smtClean="0"/>
              <a:t>How do the expectations for older infants, classified in the </a:t>
            </a:r>
            <a:r>
              <a:rPr lang="en-US" i="0" u="sng" baseline="0" dirty="0" smtClean="0"/>
              <a:t>Standards</a:t>
            </a:r>
            <a:r>
              <a:rPr lang="en-US" i="0" u="none" baseline="0" dirty="0" smtClean="0"/>
              <a:t> as “young toddlers,” build upon the developmental expectations of young infants?</a:t>
            </a:r>
          </a:p>
          <a:p>
            <a:pPr marL="0" defTabSz="966470">
              <a:buClr>
                <a:srgbClr val="000000"/>
              </a:buClr>
              <a:buSzPts val="1400"/>
              <a:defRPr/>
            </a:pPr>
            <a:r>
              <a:rPr lang="en-US" i="1" u="none" baseline="0" dirty="0" smtClean="0"/>
              <a:t>Pause for responses.  Responses may include the development of additional, more advanced facial expressions, gestures, and words; imitating words rather than just sounds; etc.</a:t>
            </a:r>
            <a:endParaRPr lang="en-US" i="1" baseline="0" dirty="0"/>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16</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282067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241617" defTabSz="966470">
              <a:buClr>
                <a:srgbClr val="000000"/>
              </a:buClr>
              <a:buSzPts val="1400"/>
              <a:defRPr/>
            </a:pPr>
            <a:r>
              <a:rPr lang="en-US" i="1" dirty="0"/>
              <a:t>Again,</a:t>
            </a:r>
            <a:r>
              <a:rPr lang="en-US" i="1" baseline="0" dirty="0"/>
              <a:t> depending on the </a:t>
            </a:r>
            <a:r>
              <a:rPr lang="en-US" i="1" dirty="0"/>
              <a:t>responses charted from</a:t>
            </a:r>
            <a:r>
              <a:rPr lang="en-US" i="1" baseline="0" dirty="0"/>
              <a:t> the participants pair-and-share activity, you might say, </a:t>
            </a:r>
          </a:p>
          <a:p>
            <a:pPr marL="0" indent="-241617" defTabSz="966470">
              <a:buClr>
                <a:srgbClr val="000000"/>
              </a:buClr>
              <a:buSzPts val="1400"/>
              <a:defRPr/>
            </a:pPr>
            <a:r>
              <a:rPr lang="en-US" i="0" baseline="0" dirty="0"/>
              <a:t>Let’s look at how your responses match the </a:t>
            </a:r>
            <a:r>
              <a:rPr lang="en-US" i="0" u="sng" baseline="0" dirty="0"/>
              <a:t>ELDS</a:t>
            </a:r>
            <a:r>
              <a:rPr lang="en-US" i="0" baseline="0" dirty="0"/>
              <a:t> “</a:t>
            </a:r>
            <a:r>
              <a:rPr lang="en-US" b="1" i="0" baseline="0" dirty="0"/>
              <a:t>Language</a:t>
            </a:r>
            <a:r>
              <a:rPr lang="en-US" i="0" baseline="0" dirty="0"/>
              <a:t> and Literacy Development Standard LL2: </a:t>
            </a:r>
            <a:r>
              <a:rPr lang="en-US" b="1" i="0" baseline="0" dirty="0"/>
              <a:t>Comprehend and use increasingly complex and varied vocabulary</a:t>
            </a:r>
            <a:r>
              <a:rPr lang="en-US" i="0" baseline="0" dirty="0"/>
              <a:t>.”</a:t>
            </a:r>
          </a:p>
          <a:p>
            <a:pPr marL="0" indent="-241617" defTabSz="966470">
              <a:buClr>
                <a:srgbClr val="000000"/>
              </a:buClr>
              <a:buSzPts val="1400"/>
              <a:defRPr/>
            </a:pPr>
            <a:endParaRPr lang="en-US" i="0" baseline="0" dirty="0"/>
          </a:p>
          <a:p>
            <a:pPr marL="0" indent="-241617" defTabSz="966470">
              <a:buClr>
                <a:srgbClr val="000000"/>
              </a:buClr>
              <a:buSzPts val="1400"/>
              <a:defRPr/>
            </a:pPr>
            <a:r>
              <a:rPr lang="en-US" b="1" i="0" baseline="0" dirty="0"/>
              <a:t>Infants (Birth to 11 months)</a:t>
            </a:r>
          </a:p>
          <a:p>
            <a:pPr marL="0" indent="-241617" defTabSz="966470">
              <a:buClr>
                <a:srgbClr val="000000"/>
              </a:buClr>
              <a:buSzPts val="1400"/>
              <a:buFont typeface="Arial" panose="020B0604020202020204" pitchFamily="34" charset="0"/>
              <a:buChar char="•"/>
              <a:defRPr/>
            </a:pPr>
            <a:r>
              <a:rPr lang="en-US" b="1" i="0" baseline="0" dirty="0"/>
              <a:t>Engage in brief moments of joint attention to imitate positional words through language, music and sounds</a:t>
            </a:r>
          </a:p>
          <a:p>
            <a:pPr marL="0" indent="-241617" defTabSz="966470">
              <a:buClr>
                <a:srgbClr val="000000"/>
              </a:buClr>
              <a:buSzPts val="1400"/>
              <a:buFont typeface="Arial" panose="020B0604020202020204" pitchFamily="34" charset="0"/>
              <a:buChar char="•"/>
              <a:defRPr/>
            </a:pPr>
            <a:r>
              <a:rPr lang="en-US" b="1" i="0" baseline="0" dirty="0"/>
              <a:t>Recognize names of familiar people and objects</a:t>
            </a:r>
          </a:p>
          <a:p>
            <a:pPr marL="0" indent="-241617" defTabSz="966470">
              <a:buClr>
                <a:srgbClr val="000000"/>
              </a:buClr>
              <a:buSzPts val="1400"/>
              <a:buFont typeface="Arial" panose="020B0604020202020204" pitchFamily="34" charset="0"/>
              <a:buChar char="•"/>
              <a:defRPr/>
            </a:pPr>
            <a:r>
              <a:rPr lang="en-US" b="1" i="0" baseline="0" dirty="0"/>
              <a:t>Use gestures and sounds to communicate needs</a:t>
            </a:r>
          </a:p>
          <a:p>
            <a:pPr marL="241617" defTabSz="966470">
              <a:buClr>
                <a:srgbClr val="000000"/>
              </a:buClr>
              <a:buSzPts val="1400"/>
              <a:defRPr/>
            </a:pPr>
            <a:endParaRPr lang="en-US" b="1" i="0" baseline="0" dirty="0"/>
          </a:p>
          <a:p>
            <a:pPr marL="0" defTabSz="966470">
              <a:buClr>
                <a:srgbClr val="000000"/>
              </a:buClr>
              <a:buSzPts val="1400"/>
              <a:defRPr/>
            </a:pPr>
            <a:r>
              <a:rPr lang="en-US" b="1" i="0" baseline="0" dirty="0"/>
              <a:t>Young Toddlers (9-18 months)</a:t>
            </a:r>
          </a:p>
          <a:p>
            <a:pPr marL="0" indent="-181213" defTabSz="966470">
              <a:buClr>
                <a:srgbClr val="000000"/>
              </a:buClr>
              <a:buSzPts val="1400"/>
              <a:buFont typeface="Arial" panose="020B0604020202020204" pitchFamily="34" charset="0"/>
              <a:buChar char="•"/>
              <a:defRPr/>
            </a:pPr>
            <a:r>
              <a:rPr lang="en-US" b="1" i="0" baseline="0" dirty="0"/>
              <a:t>Demonstrate positional words with body movement or through gestures</a:t>
            </a:r>
          </a:p>
          <a:p>
            <a:pPr marL="0" indent="-181213" defTabSz="966470">
              <a:buClr>
                <a:srgbClr val="000000"/>
              </a:buClr>
              <a:buSzPts val="1400"/>
              <a:buFont typeface="Arial" panose="020B0604020202020204" pitchFamily="34" charset="0"/>
              <a:buChar char="•"/>
              <a:defRPr/>
            </a:pPr>
            <a:r>
              <a:rPr lang="en-US" b="1" i="0" baseline="0" dirty="0"/>
              <a:t>Use words such as “mama” and “dada”</a:t>
            </a:r>
          </a:p>
          <a:p>
            <a:pPr marL="0" indent="-181213" defTabSz="966470">
              <a:buClr>
                <a:srgbClr val="000000"/>
              </a:buClr>
              <a:buSzPts val="1400"/>
              <a:buFont typeface="Arial" panose="020B0604020202020204" pitchFamily="34" charset="0"/>
              <a:buChar char="•"/>
              <a:defRPr/>
            </a:pPr>
            <a:r>
              <a:rPr lang="en-US" b="1" i="0" baseline="0" dirty="0"/>
              <a:t>Attempt to say new word offered by an adult</a:t>
            </a:r>
          </a:p>
          <a:p>
            <a:pPr marL="422831" indent="-181213" defTabSz="966470">
              <a:buClr>
                <a:srgbClr val="000000"/>
              </a:buClr>
              <a:buSzPts val="1400"/>
              <a:buFont typeface="Arial" panose="020B0604020202020204" pitchFamily="34" charset="0"/>
              <a:buChar char="•"/>
              <a:defRPr/>
            </a:pPr>
            <a:endParaRPr lang="en-US" i="0" baseline="0" dirty="0" smtClean="0"/>
          </a:p>
          <a:p>
            <a:pPr marL="422831" indent="-181213" defTabSz="966470">
              <a:buClr>
                <a:srgbClr val="000000"/>
              </a:buClr>
              <a:buSzPts val="1400"/>
              <a:buFont typeface="Arial" panose="020B0604020202020204" pitchFamily="34" charset="0"/>
              <a:buChar char="•"/>
              <a:defRPr/>
            </a:pPr>
            <a:endParaRPr lang="en-US" i="0" baseline="0" dirty="0"/>
          </a:p>
          <a:p>
            <a:pPr marL="0" defTabSz="966470">
              <a:buClr>
                <a:srgbClr val="000000"/>
              </a:buClr>
              <a:buSzPts val="1400"/>
              <a:defRPr/>
            </a:pPr>
            <a:r>
              <a:rPr lang="en-US" i="1" baseline="0" dirty="0"/>
              <a:t>Referring again to the charted responses submitted by the pair-and-share activity, you might say, </a:t>
            </a:r>
          </a:p>
          <a:p>
            <a:pPr marL="0" defTabSz="966470">
              <a:buClr>
                <a:srgbClr val="000000"/>
              </a:buClr>
              <a:buSzPts val="1400"/>
              <a:defRPr/>
            </a:pPr>
            <a:r>
              <a:rPr lang="en-US" i="0" baseline="0" dirty="0"/>
              <a:t>How have we done so far in matching up to the </a:t>
            </a:r>
            <a:r>
              <a:rPr lang="en-US" i="0" u="sng" baseline="0" dirty="0"/>
              <a:t>Louisiana Birth to Five Early Learning &amp; Development Standards</a:t>
            </a:r>
            <a:r>
              <a:rPr lang="en-US" i="0" u="none" baseline="0" dirty="0"/>
              <a:t> </a:t>
            </a:r>
            <a:r>
              <a:rPr lang="en-US" i="0" baseline="0" dirty="0"/>
              <a:t>as they pertain to Language and Literacy for our infants?  </a:t>
            </a:r>
            <a:r>
              <a:rPr lang="en-US" i="1" baseline="0" dirty="0"/>
              <a:t>Depending on time, allow for a little discussion.</a:t>
            </a:r>
          </a:p>
          <a:p>
            <a:endParaRPr lang="en-US" i="1" dirty="0"/>
          </a:p>
          <a:p>
            <a:r>
              <a:rPr lang="en-US" i="1" dirty="0"/>
              <a:t>Depending</a:t>
            </a:r>
            <a:r>
              <a:rPr lang="en-US" i="1" baseline="0" dirty="0"/>
              <a:t> on time, you may also poll participants on </a:t>
            </a:r>
          </a:p>
          <a:p>
            <a:r>
              <a:rPr lang="en-US" i="0" baseline="0" dirty="0"/>
              <a:t>Do you know of another tool used in centers that you could refer to for developmentally-appropriate language expectations for infants?</a:t>
            </a:r>
            <a:endParaRPr lang="en-US" i="0" dirty="0"/>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17</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705612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41617" algn="l" defTabSz="966470" rtl="0" eaLnBrk="1" fontAlgn="auto" latinLnBrk="0" hangingPunct="1">
              <a:lnSpc>
                <a:spcPct val="100000"/>
              </a:lnSpc>
              <a:spcBef>
                <a:spcPts val="0"/>
              </a:spcBef>
              <a:spcAft>
                <a:spcPts val="0"/>
              </a:spcAft>
              <a:buClr>
                <a:srgbClr val="000000"/>
              </a:buClr>
              <a:buSzPts val="1400"/>
              <a:buFontTx/>
              <a:buNone/>
              <a:tabLst/>
              <a:defRPr/>
            </a:pPr>
            <a:r>
              <a:rPr lang="en-US" i="0" dirty="0" smtClean="0"/>
              <a:t>Another</a:t>
            </a:r>
            <a:r>
              <a:rPr lang="en-US" i="0" baseline="0" dirty="0" smtClean="0"/>
              <a:t> tool you could use to check developmentally-appropriate language expectations for infants are the Teaching Strategies GOLD® “Objectives for Development &amp; Learning.”  </a:t>
            </a:r>
          </a:p>
          <a:p>
            <a:pPr marL="0" indent="-241617" defTabSz="966470">
              <a:buClr>
                <a:srgbClr val="000000"/>
              </a:buClr>
              <a:buSzPts val="1400"/>
              <a:defRPr/>
            </a:pPr>
            <a:endParaRPr lang="en-US" i="1" baseline="0" dirty="0" smtClean="0"/>
          </a:p>
          <a:p>
            <a:pPr marL="0" indent="-241617" defTabSz="966470">
              <a:buClr>
                <a:srgbClr val="000000"/>
              </a:buClr>
              <a:buSzPts val="1400"/>
              <a:defRPr/>
            </a:pPr>
            <a:r>
              <a:rPr lang="en-US" i="1" baseline="0" dirty="0" smtClean="0"/>
              <a:t>Poll </a:t>
            </a:r>
            <a:r>
              <a:rPr lang="en-US" i="1" baseline="0" dirty="0"/>
              <a:t>participants as to “</a:t>
            </a:r>
            <a:r>
              <a:rPr lang="en-US" i="0" baseline="0" dirty="0"/>
              <a:t>Who is familiar with TS </a:t>
            </a:r>
            <a:r>
              <a:rPr lang="en-US" i="0" baseline="0" dirty="0" smtClean="0"/>
              <a:t>GOLD®?” </a:t>
            </a:r>
            <a:r>
              <a:rPr lang="en-US" i="1" baseline="0" dirty="0"/>
              <a:t>“and </a:t>
            </a:r>
            <a:r>
              <a:rPr lang="en-US" i="0" baseline="0" dirty="0"/>
              <a:t>“Who has actually completed observations on infants using this tool</a:t>
            </a:r>
            <a:r>
              <a:rPr lang="en-US" i="0" baseline="0" dirty="0" smtClean="0"/>
              <a:t>?”</a:t>
            </a:r>
          </a:p>
          <a:p>
            <a:pPr marL="0" indent="-241617" defTabSz="966470">
              <a:buClr>
                <a:srgbClr val="000000"/>
              </a:buClr>
              <a:buSzPts val="1400"/>
              <a:defRPr/>
            </a:pPr>
            <a:r>
              <a:rPr lang="en-US" i="1" baseline="0" dirty="0" smtClean="0"/>
              <a:t>Pause for responses.</a:t>
            </a:r>
            <a:endParaRPr lang="en-US" i="0" baseline="0" dirty="0" smtClean="0"/>
          </a:p>
          <a:p>
            <a:pPr marL="0" indent="-241617" defTabSz="966470">
              <a:buClr>
                <a:srgbClr val="000000"/>
              </a:buClr>
              <a:buSzPts val="1400"/>
              <a:defRPr/>
            </a:pPr>
            <a:endParaRPr lang="en-US" i="0" baseline="0" dirty="0" smtClean="0"/>
          </a:p>
          <a:p>
            <a:pPr marL="0" marR="0" lvl="0" indent="-241617" algn="l" defTabSz="966470" rtl="0" eaLnBrk="1" fontAlgn="auto" latinLnBrk="0" hangingPunct="1">
              <a:lnSpc>
                <a:spcPct val="100000"/>
              </a:lnSpc>
              <a:spcBef>
                <a:spcPts val="0"/>
              </a:spcBef>
              <a:spcAft>
                <a:spcPts val="0"/>
              </a:spcAft>
              <a:buClr>
                <a:srgbClr val="000000"/>
              </a:buClr>
              <a:buSzPts val="1400"/>
              <a:buFontTx/>
              <a:buNone/>
              <a:tabLst/>
              <a:defRPr/>
            </a:pPr>
            <a:endParaRPr lang="en-US" i="0" baseline="0" dirty="0" smtClean="0"/>
          </a:p>
          <a:p>
            <a:pPr marL="0" marR="0" lvl="0" indent="-241617" algn="l" defTabSz="966470" rtl="0" eaLnBrk="1" fontAlgn="auto" latinLnBrk="0" hangingPunct="1">
              <a:lnSpc>
                <a:spcPct val="100000"/>
              </a:lnSpc>
              <a:spcBef>
                <a:spcPts val="0"/>
              </a:spcBef>
              <a:spcAft>
                <a:spcPts val="0"/>
              </a:spcAft>
              <a:buClr>
                <a:srgbClr val="000000"/>
              </a:buClr>
              <a:buSzPts val="1400"/>
              <a:buFontTx/>
              <a:buNone/>
              <a:tabLst/>
              <a:defRPr/>
            </a:pPr>
            <a:r>
              <a:rPr lang="en-US" i="0" baseline="0" dirty="0" smtClean="0"/>
              <a:t>Teaching Strategies GOLD®, or TS GOLD®, is an observation-based assessment tool used in Louisiana early childhood classrooms.  It is a research-based tool that supports effective teaching through a process of “ongoing observational assessment for all areas of development and learning” and helping “teachers see children’s development and learning as a progression across the whole of the early childhood years.”  The TS </a:t>
            </a:r>
            <a:r>
              <a:rPr lang="en-US" sz="1200" kern="1200" dirty="0" smtClean="0">
                <a:solidFill>
                  <a:schemeClr val="tx1"/>
                </a:solidFill>
                <a:effectLst/>
                <a:latin typeface="+mn-lt"/>
                <a:ea typeface="+mn-ea"/>
                <a:cs typeface="+mn-cs"/>
              </a:rPr>
              <a:t>GOLD®</a:t>
            </a:r>
            <a:r>
              <a:rPr lang="en-US" sz="1200" kern="1200" baseline="0" dirty="0" smtClean="0">
                <a:solidFill>
                  <a:schemeClr val="tx1"/>
                </a:solidFill>
                <a:effectLst/>
                <a:latin typeface="+mn-lt"/>
                <a:ea typeface="+mn-ea"/>
                <a:cs typeface="+mn-cs"/>
              </a:rPr>
              <a:t> tool is divided into areas of learning called “Objectives.”</a:t>
            </a:r>
            <a:endParaRPr lang="en-US" sz="1200" kern="1200" dirty="0" smtClean="0">
              <a:solidFill>
                <a:schemeClr val="tx1"/>
              </a:solidFill>
              <a:effectLst/>
              <a:latin typeface="+mn-lt"/>
              <a:ea typeface="+mn-ea"/>
              <a:cs typeface="+mn-cs"/>
            </a:endParaRPr>
          </a:p>
          <a:p>
            <a:endParaRPr lang="en-US" i="0" baseline="0" dirty="0"/>
          </a:p>
          <a:p>
            <a:r>
              <a:rPr lang="en-US" b="1" i="0" baseline="0" dirty="0"/>
              <a:t>TS </a:t>
            </a:r>
            <a:r>
              <a:rPr lang="en-US" b="1" i="0" baseline="0" dirty="0" smtClean="0"/>
              <a:t>GOLD® </a:t>
            </a:r>
            <a:r>
              <a:rPr lang="en-US" b="1" i="0" baseline="0" dirty="0"/>
              <a:t>Language Objectives </a:t>
            </a:r>
            <a:r>
              <a:rPr lang="en-US" b="1" i="0" baseline="0" dirty="0" smtClean="0"/>
              <a:t>are</a:t>
            </a:r>
            <a:r>
              <a:rPr lang="en-US" b="1" i="0" baseline="0" dirty="0"/>
              <a:t>:	</a:t>
            </a:r>
          </a:p>
          <a:p>
            <a:r>
              <a:rPr lang="en-US" b="1" i="0" baseline="0" dirty="0"/>
              <a:t>8-Listens to and understands increasingly complex language		</a:t>
            </a:r>
          </a:p>
          <a:p>
            <a:r>
              <a:rPr lang="en-US" b="1" i="0" baseline="0" dirty="0"/>
              <a:t>9-Uses language to express thoughts and needs			</a:t>
            </a:r>
          </a:p>
          <a:p>
            <a:r>
              <a:rPr lang="en-US" b="1" i="0" baseline="0" dirty="0"/>
              <a:t>10-Uses appropriate conversational and other communication skills</a:t>
            </a:r>
          </a:p>
          <a:p>
            <a:endParaRPr lang="en-US" i="0" baseline="0" dirty="0"/>
          </a:p>
          <a:p>
            <a:r>
              <a:rPr lang="en-US" i="0" baseline="0" dirty="0"/>
              <a:t>Let’s take a look at each of these objectives to see how our list from the pair-and-share activity compares</a:t>
            </a:r>
            <a:r>
              <a:rPr lang="en-US" i="0" baseline="0" dirty="0" smtClean="0"/>
              <a:t>—</a:t>
            </a:r>
            <a:endParaRPr lang="en-US" i="0" baseline="0" dirty="0"/>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18</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92969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Depending</a:t>
            </a:r>
            <a:r>
              <a:rPr lang="en-US" i="1" baseline="0" dirty="0"/>
              <a:t> on the responses by participants in the poll, you might say, </a:t>
            </a:r>
          </a:p>
          <a:p>
            <a:r>
              <a:rPr lang="en-US" i="0" baseline="0" dirty="0"/>
              <a:t>For those of you familiar with TS </a:t>
            </a:r>
            <a:r>
              <a:rPr lang="en-US" i="0" baseline="0" dirty="0" smtClean="0"/>
              <a:t>GOLD®, </a:t>
            </a:r>
            <a:r>
              <a:rPr lang="en-US" i="0" baseline="0" dirty="0"/>
              <a:t>remember that the red color band you see here is for the infants under 1, and the orange color band is for 1-2 year </a:t>
            </a:r>
            <a:r>
              <a:rPr lang="en-US" i="0" baseline="0" dirty="0" smtClean="0"/>
              <a:t>olds, the yellow color band is for 2-3 year olds, and so on.</a:t>
            </a:r>
            <a:r>
              <a:rPr lang="en-US" i="1" baseline="0" dirty="0" smtClean="0"/>
              <a:t>  </a:t>
            </a:r>
            <a:r>
              <a:rPr lang="en-US" i="0" baseline="0" dirty="0" smtClean="0"/>
              <a:t>See how the color bands for infants (red and some orange) overlap?  This is because, as we know, </a:t>
            </a:r>
            <a:r>
              <a:rPr lang="en-US" i="0" baseline="0" dirty="0"/>
              <a:t>children develop differently and at their own pace.</a:t>
            </a:r>
          </a:p>
          <a:p>
            <a:endParaRPr lang="en-US" i="0" baseline="0" dirty="0"/>
          </a:p>
          <a:p>
            <a:r>
              <a:rPr lang="en-US" i="0" baseline="0" dirty="0" smtClean="0"/>
              <a:t>TS GOLD® Objectives 8, 9, and 10 deal with Language development.</a:t>
            </a:r>
          </a:p>
          <a:p>
            <a:r>
              <a:rPr lang="en-US" i="0" baseline="0" dirty="0" smtClean="0"/>
              <a:t>Objective 8 is “Listens to and understands increasingly complex language.”</a:t>
            </a:r>
          </a:p>
          <a:p>
            <a:r>
              <a:rPr lang="en-US" i="0" baseline="0" dirty="0" smtClean="0"/>
              <a:t>Let’s </a:t>
            </a:r>
            <a:r>
              <a:rPr lang="en-US" i="0" baseline="0" dirty="0"/>
              <a:t>go through </a:t>
            </a:r>
            <a:r>
              <a:rPr lang="en-US" i="0" baseline="0" dirty="0" smtClean="0"/>
              <a:t>Dimension a of Objective 8, which is “Comprehends language,” </a:t>
            </a:r>
            <a:r>
              <a:rPr lang="en-US" i="0" baseline="0" dirty="0"/>
              <a:t>to see how your charted responses match up for appropriate language expectations for infants.</a:t>
            </a:r>
          </a:p>
          <a:p>
            <a:endParaRPr lang="en-US" i="0" baseline="0" dirty="0"/>
          </a:p>
          <a:p>
            <a:r>
              <a:rPr lang="en-US" i="0" baseline="0" dirty="0"/>
              <a:t>Column 2, which shows the red and orange </a:t>
            </a:r>
            <a:r>
              <a:rPr lang="en-US" i="0" baseline="0" dirty="0" smtClean="0"/>
              <a:t>color bands</a:t>
            </a:r>
            <a:r>
              <a:rPr lang="en-US" i="0" baseline="0" dirty="0"/>
              <a:t>, contains the Indicator </a:t>
            </a:r>
            <a:r>
              <a:rPr lang="en-US" b="1" i="0" baseline="0" dirty="0"/>
              <a:t>“Shows an interest in the speech of others”</a:t>
            </a:r>
            <a:r>
              <a:rPr lang="en-US" b="0" i="0" baseline="0" dirty="0"/>
              <a:t> and, more specifically,</a:t>
            </a:r>
            <a:endParaRPr lang="en-US" b="1" i="0" baseline="0" dirty="0"/>
          </a:p>
          <a:p>
            <a:pPr marL="171450" indent="-171450">
              <a:buFont typeface="Arial" panose="020B0604020202020204" pitchFamily="34" charset="0"/>
              <a:buChar char="•"/>
            </a:pPr>
            <a:r>
              <a:rPr lang="en-US" b="1" i="0" baseline="0" dirty="0"/>
              <a:t>Turns head toward people who are </a:t>
            </a:r>
            <a:r>
              <a:rPr lang="en-US" b="1" i="0" baseline="0" dirty="0" smtClean="0"/>
              <a:t>talking</a:t>
            </a:r>
          </a:p>
          <a:p>
            <a:pPr marL="171450" indent="-171450">
              <a:buFont typeface="Arial" panose="020B0604020202020204" pitchFamily="34" charset="0"/>
              <a:buChar char="•"/>
            </a:pPr>
            <a:r>
              <a:rPr lang="en-US" b="1" i="0" baseline="0" dirty="0" smtClean="0"/>
              <a:t>Recognizes </a:t>
            </a:r>
            <a:r>
              <a:rPr lang="en-US" b="1" i="0" baseline="0" dirty="0"/>
              <a:t>familiar voice before the adult enters the </a:t>
            </a:r>
            <a:r>
              <a:rPr lang="en-US" b="1" i="0" baseline="0" dirty="0" smtClean="0"/>
              <a:t>room</a:t>
            </a:r>
          </a:p>
          <a:p>
            <a:pPr marL="171450" indent="-171450">
              <a:buFont typeface="Arial" panose="020B0604020202020204" pitchFamily="34" charset="0"/>
              <a:buChar char="•"/>
            </a:pPr>
            <a:r>
              <a:rPr lang="en-US" b="1" i="0" baseline="0" dirty="0" smtClean="0"/>
              <a:t>Looks </a:t>
            </a:r>
            <a:r>
              <a:rPr lang="en-US" b="1" i="0" baseline="0" dirty="0"/>
              <a:t>at favorite toy when adult labels and points to </a:t>
            </a:r>
            <a:r>
              <a:rPr lang="en-US" b="1" i="0" baseline="0" dirty="0" smtClean="0"/>
              <a:t>it</a:t>
            </a:r>
          </a:p>
          <a:p>
            <a:pPr marL="171450" indent="-171450">
              <a:buFont typeface="Arial" panose="020B0604020202020204" pitchFamily="34" charset="0"/>
              <a:buChar char="•"/>
            </a:pPr>
            <a:r>
              <a:rPr lang="en-US" b="1" i="0" baseline="0" dirty="0" smtClean="0"/>
              <a:t>Responds </a:t>
            </a:r>
            <a:r>
              <a:rPr lang="en-US" b="1" i="0" baseline="0" dirty="0"/>
              <a:t>to own name</a:t>
            </a:r>
          </a:p>
          <a:p>
            <a:pPr>
              <a:buFont typeface="Arial" panose="020B0604020202020204" pitchFamily="34" charset="0"/>
              <a:buChar char="•"/>
            </a:pPr>
            <a:endParaRPr lang="en-US" b="1" i="0" baseline="0" dirty="0"/>
          </a:p>
          <a:p>
            <a:pPr marL="0"/>
            <a:r>
              <a:rPr lang="en-US" b="0" i="0" baseline="0" dirty="0"/>
              <a:t>Does that match what we charted before for both younger and older infants?</a:t>
            </a:r>
          </a:p>
          <a:p>
            <a:pPr marL="0"/>
            <a:r>
              <a:rPr lang="en-US" b="0" i="1" baseline="0" dirty="0"/>
              <a:t>Pause for some brief participant response, even if it is just head-nodding.</a:t>
            </a:r>
            <a:r>
              <a:rPr lang="en-US" b="0" i="0" baseline="0" dirty="0"/>
              <a:t> </a:t>
            </a:r>
          </a:p>
          <a:p>
            <a:pPr marL="0"/>
            <a:endParaRPr lang="en-US" b="0" i="0" baseline="0" dirty="0"/>
          </a:p>
          <a:p>
            <a:pPr marL="0"/>
            <a:r>
              <a:rPr lang="en-US" i="0" baseline="0" dirty="0"/>
              <a:t>Column 4, which shows the orange and yellow </a:t>
            </a:r>
            <a:r>
              <a:rPr lang="en-US" i="0" baseline="0" dirty="0" smtClean="0"/>
              <a:t>color bands</a:t>
            </a:r>
            <a:r>
              <a:rPr lang="en-US" i="0" baseline="0" dirty="0"/>
              <a:t>, contains the Indicator </a:t>
            </a:r>
            <a:r>
              <a:rPr lang="en-US" b="1" i="0" baseline="0" dirty="0"/>
              <a:t>“Identifies familiar people, animals, and objects when prompted” </a:t>
            </a:r>
            <a:r>
              <a:rPr lang="en-US" i="0" baseline="0" dirty="0"/>
              <a:t>and, more specifically</a:t>
            </a:r>
          </a:p>
          <a:p>
            <a:pPr marL="0" indent="-181213">
              <a:buFont typeface="Arial" panose="020B0604020202020204" pitchFamily="34" charset="0"/>
              <a:buChar char="•"/>
            </a:pPr>
            <a:r>
              <a:rPr lang="en-US" b="1" i="0" baseline="0" dirty="0"/>
              <a:t>Picks up cup when asked, “Where’s your cup?”</a:t>
            </a:r>
          </a:p>
          <a:p>
            <a:pPr marL="0" indent="-181213">
              <a:buFont typeface="Arial" panose="020B0604020202020204" pitchFamily="34" charset="0"/>
              <a:buChar char="•"/>
            </a:pPr>
            <a:r>
              <a:rPr lang="en-US" b="1" i="0" baseline="0" dirty="0"/>
              <a:t>Goes to sink when told to wash hands</a:t>
            </a:r>
          </a:p>
          <a:p>
            <a:pPr marL="0" indent="-181213">
              <a:buFont typeface="Arial" panose="020B0604020202020204" pitchFamily="34" charset="0"/>
              <a:buChar char="•"/>
            </a:pPr>
            <a:r>
              <a:rPr lang="en-US" b="1" i="0" baseline="0" dirty="0"/>
              <a:t>Touches body parts while singing “Head, Shoulders, Knees, and Toes”</a:t>
            </a:r>
            <a:endParaRPr lang="en-US" b="0" i="0" baseline="0" dirty="0"/>
          </a:p>
          <a:p>
            <a:pPr marL="241617"/>
            <a:endParaRPr lang="en-US" b="0" i="0" baseline="0" dirty="0"/>
          </a:p>
          <a:p>
            <a:pPr marL="0"/>
            <a:r>
              <a:rPr lang="en-US" b="0" i="0" baseline="0" dirty="0"/>
              <a:t>This column does not contain the red </a:t>
            </a:r>
            <a:r>
              <a:rPr lang="en-US" b="0" i="0" baseline="0" dirty="0" smtClean="0"/>
              <a:t>color band</a:t>
            </a:r>
            <a:r>
              <a:rPr lang="en-US" b="0" i="0" baseline="0" dirty="0"/>
              <a:t>, so this would not be a developmentally-appropriate expectation for young infants, under age 1; rather, it shows that this would be a developmentally-appropriate expectation for some older infants and for toddlers, as the yellow </a:t>
            </a:r>
            <a:r>
              <a:rPr lang="en-US" b="0" i="0" baseline="0" dirty="0" smtClean="0"/>
              <a:t>color band </a:t>
            </a:r>
            <a:r>
              <a:rPr lang="en-US" b="0" i="0" baseline="0" dirty="0"/>
              <a:t>represents ages 2-3.</a:t>
            </a:r>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19</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1390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get started today by talking about </a:t>
            </a:r>
            <a:r>
              <a:rPr lang="en-US" b="1" dirty="0"/>
              <a:t>your</a:t>
            </a:r>
            <a:r>
              <a:rPr lang="en-US" b="1" baseline="0" dirty="0"/>
              <a:t> experience in the infant classroom!</a:t>
            </a:r>
            <a:endParaRPr lang="en-US" b="0" baseline="0" dirty="0"/>
          </a:p>
          <a:p>
            <a:endParaRPr lang="en-US" b="0" baseline="0" dirty="0"/>
          </a:p>
          <a:p>
            <a:r>
              <a:rPr lang="en-US" b="0" baseline="0" dirty="0"/>
              <a:t>First let’s share with each other how long you’ve each been working in </a:t>
            </a:r>
            <a:r>
              <a:rPr lang="en-US" b="0" baseline="0" dirty="0" smtClean="0"/>
              <a:t>or with an </a:t>
            </a:r>
            <a:r>
              <a:rPr lang="en-US" b="0" baseline="0" dirty="0"/>
              <a:t>infant </a:t>
            </a:r>
            <a:r>
              <a:rPr lang="en-US" b="0" baseline="0" dirty="0" smtClean="0"/>
              <a:t>classroom:</a:t>
            </a:r>
          </a:p>
          <a:p>
            <a:r>
              <a:rPr lang="en-US" b="0" i="1" baseline="0" dirty="0" smtClean="0"/>
              <a:t>Ask </a:t>
            </a:r>
            <a:r>
              <a:rPr lang="en-US" b="0" i="1" baseline="0" dirty="0"/>
              <a:t>each question, pausing after each question to give training participants time to </a:t>
            </a:r>
            <a:r>
              <a:rPr lang="en-US" b="0" i="1" baseline="0" dirty="0" smtClean="0"/>
              <a:t>answer– </a:t>
            </a:r>
          </a:p>
          <a:p>
            <a:pPr lvl="1"/>
            <a:r>
              <a:rPr lang="en-US" b="0" i="0" baseline="0" dirty="0" smtClean="0"/>
              <a:t>For those of you who are Infant teachers, </a:t>
            </a:r>
            <a:endParaRPr lang="en-US" b="0" i="0" baseline="0" dirty="0"/>
          </a:p>
          <a:p>
            <a:pPr marL="628650" lvl="1" indent="-171450">
              <a:buFont typeface="Arial" panose="020B0604020202020204" pitchFamily="34" charset="0"/>
              <a:buChar char="•"/>
            </a:pPr>
            <a:r>
              <a:rPr lang="en-US" b="0" baseline="0" dirty="0" smtClean="0"/>
              <a:t>How </a:t>
            </a:r>
            <a:r>
              <a:rPr lang="en-US" b="0" baseline="0" dirty="0"/>
              <a:t>many of you are new to an infant classroom, working in one for less than a </a:t>
            </a:r>
            <a:r>
              <a:rPr lang="en-US" b="0" baseline="0" dirty="0" smtClean="0"/>
              <a:t>year?</a:t>
            </a:r>
          </a:p>
          <a:p>
            <a:pPr marL="628650" lvl="1" indent="-171450">
              <a:buFont typeface="Arial" panose="020B0604020202020204" pitchFamily="34" charset="0"/>
              <a:buChar char="•"/>
            </a:pPr>
            <a:r>
              <a:rPr lang="en-US" b="0" baseline="0" dirty="0" smtClean="0"/>
              <a:t>How </a:t>
            </a:r>
            <a:r>
              <a:rPr lang="en-US" b="0" baseline="0" dirty="0"/>
              <a:t>many of you have worked in an infant classroom for 1-3 </a:t>
            </a:r>
            <a:r>
              <a:rPr lang="en-US" b="0" baseline="0" dirty="0" smtClean="0"/>
              <a:t>years?</a:t>
            </a:r>
          </a:p>
          <a:p>
            <a:pPr marL="628650" lvl="1" indent="-171450">
              <a:buFont typeface="Arial" panose="020B0604020202020204" pitchFamily="34" charset="0"/>
              <a:buChar char="•"/>
            </a:pPr>
            <a:r>
              <a:rPr lang="en-US" b="0" baseline="0" dirty="0" smtClean="0"/>
              <a:t>How </a:t>
            </a:r>
            <a:r>
              <a:rPr lang="en-US" b="0" baseline="0" dirty="0"/>
              <a:t>many of you have worked in an infant classroom for 3-5 </a:t>
            </a:r>
            <a:r>
              <a:rPr lang="en-US" b="0" baseline="0" dirty="0" smtClean="0"/>
              <a:t>years?</a:t>
            </a:r>
          </a:p>
          <a:p>
            <a:pPr marL="628650" lvl="1" indent="-171450">
              <a:buFont typeface="Arial" panose="020B0604020202020204" pitchFamily="34" charset="0"/>
              <a:buChar char="•"/>
            </a:pPr>
            <a:r>
              <a:rPr lang="en-US" b="0" baseline="0" dirty="0" smtClean="0"/>
              <a:t>How </a:t>
            </a:r>
            <a:r>
              <a:rPr lang="en-US" b="0" baseline="0" dirty="0"/>
              <a:t>many of you have worked in an infant classroom for 5-10 </a:t>
            </a:r>
            <a:r>
              <a:rPr lang="en-US" b="0" baseline="0" dirty="0" smtClean="0"/>
              <a:t>years?</a:t>
            </a:r>
          </a:p>
          <a:p>
            <a:pPr marL="628650" lvl="1" indent="-171450">
              <a:buFont typeface="Arial" panose="020B0604020202020204" pitchFamily="34" charset="0"/>
              <a:buChar char="•"/>
            </a:pPr>
            <a:r>
              <a:rPr lang="en-US" b="0" baseline="0" dirty="0" smtClean="0"/>
              <a:t>How </a:t>
            </a:r>
            <a:r>
              <a:rPr lang="en-US" b="0" baseline="0" dirty="0"/>
              <a:t>many of you have worked in an infant classroom for more than 10 years?</a:t>
            </a:r>
          </a:p>
          <a:p>
            <a:pPr>
              <a:buFont typeface="Arial" panose="020B0604020202020204" pitchFamily="34" charset="0"/>
              <a:buNone/>
            </a:pPr>
            <a:endParaRPr lang="en-US" b="0" baseline="0" dirty="0" smtClean="0"/>
          </a:p>
          <a:p>
            <a:pPr>
              <a:buFont typeface="Arial" panose="020B0604020202020204" pitchFamily="34" charset="0"/>
              <a:buNone/>
            </a:pPr>
            <a:r>
              <a:rPr lang="en-US" b="0" i="1" baseline="0" dirty="0" smtClean="0"/>
              <a:t>[If there are any training participants who did not identify themselves in the first questions, please also ask the following questions:] </a:t>
            </a:r>
          </a:p>
          <a:p>
            <a:pPr marL="628650" lvl="1" indent="-171450">
              <a:buFont typeface="Arial" panose="020B0604020202020204" pitchFamily="34" charset="0"/>
              <a:buChar char="•"/>
            </a:pPr>
            <a:r>
              <a:rPr lang="en-US" b="0" baseline="0" dirty="0" smtClean="0"/>
              <a:t>How many of you are Directors of a center with an Infant classroom?</a:t>
            </a:r>
          </a:p>
          <a:p>
            <a:pPr marL="628650" lvl="1" indent="-171450">
              <a:buFont typeface="Arial" panose="020B0604020202020204" pitchFamily="34" charset="0"/>
              <a:buChar char="•"/>
            </a:pPr>
            <a:r>
              <a:rPr lang="en-US" b="0" baseline="0" dirty="0" smtClean="0"/>
              <a:t>And how many of you are floater teachers who may sometimes work in an Infant classroom?</a:t>
            </a:r>
          </a:p>
          <a:p>
            <a:pPr marL="628650" lvl="1" indent="-171450">
              <a:buFont typeface="Arial" panose="020B0604020202020204" pitchFamily="34" charset="0"/>
              <a:buChar char="•"/>
            </a:pPr>
            <a:r>
              <a:rPr lang="en-US" b="0" baseline="0" dirty="0" smtClean="0"/>
              <a:t>Does anyone have any other role in Infant care?</a:t>
            </a:r>
          </a:p>
          <a:p>
            <a:pPr lvl="1">
              <a:buFont typeface="Arial" panose="020B0604020202020204" pitchFamily="34" charset="0"/>
              <a:buNone/>
            </a:pPr>
            <a:endParaRPr lang="en-US" b="0" baseline="0" dirty="0"/>
          </a:p>
          <a:p>
            <a:pPr marL="628650" lvl="1" indent="-171450">
              <a:buFont typeface="Arial" panose="020B0604020202020204" pitchFamily="34" charset="0"/>
              <a:buChar char="•"/>
            </a:pPr>
            <a:r>
              <a:rPr lang="en-US" b="0" baseline="0" dirty="0"/>
              <a:t>And how many of you care for younger infants, who are primarily under 1 year </a:t>
            </a:r>
            <a:r>
              <a:rPr lang="en-US" b="0" baseline="0" dirty="0" smtClean="0"/>
              <a:t>old?</a:t>
            </a:r>
          </a:p>
          <a:p>
            <a:pPr marL="628650" lvl="1" indent="-171450">
              <a:buFont typeface="Arial" panose="020B0604020202020204" pitchFamily="34" charset="0"/>
              <a:buChar char="•"/>
            </a:pPr>
            <a:r>
              <a:rPr lang="en-US" b="0" baseline="0" dirty="0" smtClean="0"/>
              <a:t>How </a:t>
            </a:r>
            <a:r>
              <a:rPr lang="en-US" b="0" baseline="0" dirty="0"/>
              <a:t>many of you care for older infants, who are primarily between 12 and 18 months </a:t>
            </a:r>
            <a:r>
              <a:rPr lang="en-US" b="0" baseline="0" dirty="0" smtClean="0"/>
              <a:t>old?</a:t>
            </a:r>
          </a:p>
          <a:p>
            <a:pPr marL="628650" lvl="1" indent="-171450">
              <a:buFont typeface="Arial" panose="020B0604020202020204" pitchFamily="34" charset="0"/>
              <a:buChar char="•"/>
            </a:pPr>
            <a:r>
              <a:rPr lang="en-US" b="0" baseline="0" dirty="0" smtClean="0"/>
              <a:t>Finally </a:t>
            </a:r>
            <a:r>
              <a:rPr lang="en-US" b="0" baseline="0" dirty="0"/>
              <a:t>how many of you teach in a classroom with significant numbers of both younger and older infants?</a:t>
            </a:r>
            <a:endParaRPr lang="en-US" dirty="0"/>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2</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51964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241617" defTabSz="966470">
              <a:buClr>
                <a:srgbClr val="000000"/>
              </a:buClr>
              <a:buSzPts val="1400"/>
              <a:defRPr/>
            </a:pPr>
            <a:r>
              <a:rPr lang="en-US" i="0" baseline="0" dirty="0"/>
              <a:t>Next let’s go through </a:t>
            </a:r>
            <a:r>
              <a:rPr lang="en-US" i="0" baseline="0" dirty="0" smtClean="0"/>
              <a:t>Dimension b, “Follows directions,” of Objective 8, to </a:t>
            </a:r>
            <a:r>
              <a:rPr lang="en-US" i="0" baseline="0" dirty="0"/>
              <a:t>see how your charted responses match up for appropriate language expectations for infants:</a:t>
            </a:r>
          </a:p>
          <a:p>
            <a:pPr marL="0" indent="-241617" defTabSz="966470">
              <a:buClr>
                <a:srgbClr val="000000"/>
              </a:buClr>
              <a:buSzPts val="1400"/>
              <a:defRPr/>
            </a:pPr>
            <a:endParaRPr lang="en-US" i="0" baseline="0" dirty="0"/>
          </a:p>
          <a:p>
            <a:pPr marL="0" indent="-241617" defTabSz="966470">
              <a:buClr>
                <a:srgbClr val="000000"/>
              </a:buClr>
              <a:buSzPts val="1400"/>
              <a:defRPr/>
            </a:pPr>
            <a:r>
              <a:rPr lang="en-US" i="0" baseline="0" dirty="0"/>
              <a:t>You see that the red band starts in the “Not Yet” column as it may not be developmentally-appropriate based on the infant’s age.</a:t>
            </a:r>
          </a:p>
          <a:p>
            <a:pPr marL="0" indent="-241617" defTabSz="966470">
              <a:buClr>
                <a:srgbClr val="000000"/>
              </a:buClr>
              <a:buSzPts val="1400"/>
              <a:defRPr/>
            </a:pPr>
            <a:endParaRPr lang="en-US" i="0" baseline="0" dirty="0"/>
          </a:p>
          <a:p>
            <a:pPr marL="0" indent="-241617" defTabSz="966470">
              <a:buClr>
                <a:srgbClr val="000000"/>
              </a:buClr>
              <a:buSzPts val="1400"/>
              <a:defRPr/>
            </a:pPr>
            <a:r>
              <a:rPr lang="en-US" i="0" baseline="0" dirty="0"/>
              <a:t>Column 2, which shows the red and orange </a:t>
            </a:r>
            <a:r>
              <a:rPr lang="en-US" i="0" baseline="0" dirty="0" smtClean="0"/>
              <a:t>color bands, </a:t>
            </a:r>
            <a:r>
              <a:rPr lang="en-US" i="0" baseline="0" dirty="0"/>
              <a:t>contains the Indicator “</a:t>
            </a:r>
            <a:r>
              <a:rPr lang="en-US" b="1" i="0" baseline="0" dirty="0"/>
              <a:t>Responds to simple verbal requests accompanied by gestures or tone of voice</a:t>
            </a:r>
            <a:r>
              <a:rPr lang="en-US" i="0" baseline="0" dirty="0"/>
              <a:t>” and, more </a:t>
            </a:r>
            <a:r>
              <a:rPr lang="en-US" i="0" baseline="0" dirty="0" smtClean="0"/>
              <a:t>specifically, the examples </a:t>
            </a:r>
            <a:endParaRPr lang="en-US" i="0" baseline="0" dirty="0"/>
          </a:p>
          <a:p>
            <a:pPr marL="0" indent="-241617" defTabSz="966470">
              <a:buClr>
                <a:srgbClr val="000000"/>
              </a:buClr>
              <a:buSzPts val="1400"/>
              <a:buFont typeface="Arial" panose="020B0604020202020204" pitchFamily="34" charset="0"/>
              <a:buChar char="•"/>
              <a:defRPr/>
            </a:pPr>
            <a:r>
              <a:rPr lang="en-US" b="1" i="0" baseline="0" dirty="0"/>
              <a:t>Waves when mother says, “Wave bye-bye,” as she waves her hand</a:t>
            </a:r>
          </a:p>
          <a:p>
            <a:pPr marL="0" indent="-241617" defTabSz="966470">
              <a:buClr>
                <a:srgbClr val="000000"/>
              </a:buClr>
              <a:buSzPts val="1400"/>
              <a:buFont typeface="Arial" panose="020B0604020202020204" pitchFamily="34" charset="0"/>
              <a:buChar char="•"/>
              <a:defRPr/>
            </a:pPr>
            <a:r>
              <a:rPr lang="en-US" b="1" i="0" baseline="0" dirty="0"/>
              <a:t>Covers eyes when adult prompts, “</a:t>
            </a:r>
            <a:r>
              <a:rPr lang="en-US" b="1" i="0" baseline="0" dirty="0" err="1"/>
              <a:t>Wheeeeere’s</a:t>
            </a:r>
            <a:r>
              <a:rPr lang="en-US" b="1" i="0" baseline="0" dirty="0"/>
              <a:t> Lucy?”</a:t>
            </a:r>
          </a:p>
          <a:p>
            <a:pPr marL="0" indent="-241617" defTabSz="966470">
              <a:buClr>
                <a:srgbClr val="000000"/>
              </a:buClr>
              <a:buSzPts val="1400"/>
              <a:buFont typeface="Arial" panose="020B0604020202020204" pitchFamily="34" charset="0"/>
              <a:buChar char="•"/>
              <a:defRPr/>
            </a:pPr>
            <a:r>
              <a:rPr lang="en-US" b="1" i="0" baseline="0" dirty="0"/>
              <a:t>Drops toy when teacher extends hand and says, “Please give it to me.”</a:t>
            </a:r>
          </a:p>
          <a:p>
            <a:pPr marL="483236" indent="-241617" defTabSz="966470">
              <a:buClr>
                <a:srgbClr val="000000"/>
              </a:buClr>
              <a:buSzPts val="1400"/>
              <a:buFont typeface="Arial" panose="020B0604020202020204" pitchFamily="34" charset="0"/>
              <a:buChar char="•"/>
              <a:defRPr/>
            </a:pPr>
            <a:endParaRPr lang="en-US" i="0" baseline="0" dirty="0"/>
          </a:p>
          <a:p>
            <a:pPr marL="0" defTabSz="966470">
              <a:buClr>
                <a:srgbClr val="000000"/>
              </a:buClr>
              <a:buSzPts val="1400"/>
              <a:defRPr/>
            </a:pPr>
            <a:r>
              <a:rPr lang="en-US" i="0" baseline="0" dirty="0"/>
              <a:t>Column 4, which shows the orange, yellow, and green </a:t>
            </a:r>
            <a:r>
              <a:rPr lang="en-US" i="0" baseline="0" dirty="0" smtClean="0"/>
              <a:t>color bands, </a:t>
            </a:r>
            <a:r>
              <a:rPr lang="en-US" i="0" baseline="0" dirty="0"/>
              <a:t>contains the Indicator “</a:t>
            </a:r>
            <a:r>
              <a:rPr lang="en-US" b="1" i="0" baseline="0" dirty="0"/>
              <a:t>Follows simple requests not accompanied by gestures</a:t>
            </a:r>
            <a:r>
              <a:rPr lang="en-US" i="0" baseline="0" dirty="0"/>
              <a:t>” and, more specifically</a:t>
            </a:r>
            <a:r>
              <a:rPr lang="en-US" i="0" baseline="0" dirty="0" smtClean="0"/>
              <a:t>, the examples</a:t>
            </a:r>
            <a:endParaRPr lang="en-US" i="0" baseline="0" dirty="0"/>
          </a:p>
          <a:p>
            <a:pPr marL="0" indent="-181213" defTabSz="966470">
              <a:buClr>
                <a:srgbClr val="000000"/>
              </a:buClr>
              <a:buSzPts val="1400"/>
              <a:buFont typeface="Arial" panose="020B0604020202020204" pitchFamily="34" charset="0"/>
              <a:buChar char="•"/>
              <a:defRPr/>
            </a:pPr>
            <a:r>
              <a:rPr lang="en-US" b="1" i="0" baseline="0" dirty="0"/>
              <a:t>Throws trash in can when asked, “Will you please throw this away?”</a:t>
            </a:r>
          </a:p>
          <a:p>
            <a:pPr marL="0" indent="-181213" defTabSz="966470">
              <a:buClr>
                <a:srgbClr val="000000"/>
              </a:buClr>
              <a:buSzPts val="1400"/>
              <a:buFont typeface="Arial" panose="020B0604020202020204" pitchFamily="34" charset="0"/>
              <a:buChar char="•"/>
              <a:defRPr/>
            </a:pPr>
            <a:r>
              <a:rPr lang="en-US" b="1" i="0" baseline="0" dirty="0"/>
              <a:t>Puts the balls in the basket when told, “Put all the balls in the basket, please.”</a:t>
            </a:r>
          </a:p>
          <a:p>
            <a:pPr marL="0" indent="-181213" defTabSz="966470">
              <a:buClr>
                <a:srgbClr val="000000"/>
              </a:buClr>
              <a:buSzPts val="1400"/>
              <a:buFont typeface="Arial" panose="020B0604020202020204" pitchFamily="34" charset="0"/>
              <a:buChar char="•"/>
              <a:defRPr/>
            </a:pPr>
            <a:r>
              <a:rPr lang="en-US" b="1" i="0" baseline="0" dirty="0"/>
              <a:t>Goes to cubby when teacher says, “It’s time to put coats on to go outside.”</a:t>
            </a:r>
            <a:endParaRPr lang="en-US" b="0" i="0" baseline="0" dirty="0"/>
          </a:p>
          <a:p>
            <a:pPr marL="0" defTabSz="966470">
              <a:buClr>
                <a:srgbClr val="000000"/>
              </a:buClr>
              <a:buSzPts val="1400"/>
              <a:defRPr/>
            </a:pPr>
            <a:r>
              <a:rPr lang="en-US" b="0" i="0" baseline="0" dirty="0"/>
              <a:t>This column does not contain the red </a:t>
            </a:r>
            <a:r>
              <a:rPr lang="en-US" b="0" i="0" baseline="0" dirty="0" smtClean="0"/>
              <a:t>color band, </a:t>
            </a:r>
            <a:r>
              <a:rPr lang="en-US" b="0" i="0" baseline="0" dirty="0"/>
              <a:t>so this would not be a developmentally-appropriate expectation for young infants, under age 1; rather, it shows that this would be a developmentally-appropriate expectation for some older infants and for toddlers and some 3-year olds, as the yellow </a:t>
            </a:r>
            <a:r>
              <a:rPr lang="en-US" b="0" i="0" baseline="0" dirty="0" smtClean="0"/>
              <a:t>color band </a:t>
            </a:r>
            <a:r>
              <a:rPr lang="en-US" b="0" i="0" baseline="0" dirty="0"/>
              <a:t>represents ages 2-3 and the green </a:t>
            </a:r>
            <a:r>
              <a:rPr lang="en-US" b="0" i="0" baseline="0" dirty="0" smtClean="0"/>
              <a:t>color band </a:t>
            </a:r>
            <a:r>
              <a:rPr lang="en-US" b="0" i="0" baseline="0" dirty="0"/>
              <a:t>represents ages 3-4</a:t>
            </a:r>
            <a:r>
              <a:rPr lang="en-US" b="0" i="0" baseline="0" dirty="0" smtClean="0"/>
              <a:t>.</a:t>
            </a:r>
            <a:endParaRPr lang="en-US" b="1" i="0" baseline="0" dirty="0"/>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20</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715814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Objective </a:t>
            </a:r>
            <a:r>
              <a:rPr lang="en-US" b="0" baseline="0" dirty="0" smtClean="0"/>
              <a:t>9 is “Uses language to express thoughts and needs.”  Dimension a of Objective 9 </a:t>
            </a:r>
            <a:r>
              <a:rPr lang="en-US" baseline="0" dirty="0" smtClean="0"/>
              <a:t>is </a:t>
            </a:r>
            <a:r>
              <a:rPr lang="en-US" baseline="0" dirty="0"/>
              <a:t>“</a:t>
            </a:r>
            <a:r>
              <a:rPr lang="en-US" b="1" baseline="0" dirty="0"/>
              <a:t>Uses an expanding expressive vocabulary</a:t>
            </a:r>
            <a:r>
              <a:rPr lang="en-US" baseline="0" dirty="0"/>
              <a:t>.”</a:t>
            </a:r>
          </a:p>
          <a:p>
            <a:endParaRPr lang="en-US" baseline="0" dirty="0"/>
          </a:p>
          <a:p>
            <a:r>
              <a:rPr lang="en-US" i="0" baseline="0" dirty="0"/>
              <a:t>Column 2, which shows the red </a:t>
            </a:r>
            <a:r>
              <a:rPr lang="en-US" i="0" baseline="0" dirty="0" smtClean="0"/>
              <a:t>color band, </a:t>
            </a:r>
            <a:r>
              <a:rPr lang="en-US" i="0" baseline="0" dirty="0"/>
              <a:t>contains the Indicator “</a:t>
            </a:r>
            <a:r>
              <a:rPr lang="en-US" b="1" baseline="0" dirty="0"/>
              <a:t>Vocalizes and gestures to communicate</a:t>
            </a:r>
            <a:r>
              <a:rPr lang="en-US" baseline="0" dirty="0"/>
              <a:t>” and, more specifically</a:t>
            </a:r>
            <a:r>
              <a:rPr lang="en-US" baseline="0" dirty="0" smtClean="0"/>
              <a:t>, the examples of </a:t>
            </a:r>
            <a:endParaRPr lang="en-US" baseline="0" dirty="0"/>
          </a:p>
          <a:p>
            <a:pPr marL="171450" indent="-171450">
              <a:buFont typeface="Arial" panose="020B0604020202020204" pitchFamily="34" charset="0"/>
              <a:buChar char="•"/>
            </a:pPr>
            <a:r>
              <a:rPr lang="en-US" b="1" baseline="0" dirty="0"/>
              <a:t>Coos and squeals when </a:t>
            </a:r>
            <a:r>
              <a:rPr lang="en-US" b="1" baseline="0" dirty="0" smtClean="0"/>
              <a:t>happy</a:t>
            </a:r>
          </a:p>
          <a:p>
            <a:pPr marL="171450" indent="-171450">
              <a:buFont typeface="Arial" panose="020B0604020202020204" pitchFamily="34" charset="0"/>
              <a:buChar char="•"/>
            </a:pPr>
            <a:r>
              <a:rPr lang="en-US" b="1" baseline="0" dirty="0" smtClean="0"/>
              <a:t>Cries </a:t>
            </a:r>
            <a:r>
              <a:rPr lang="en-US" b="1" baseline="0" dirty="0"/>
              <a:t>after trying several times to get toy just out of </a:t>
            </a:r>
            <a:r>
              <a:rPr lang="en-US" b="1" baseline="0" dirty="0" smtClean="0"/>
              <a:t>reach</a:t>
            </a:r>
          </a:p>
          <a:p>
            <a:pPr marL="171450" indent="-171450">
              <a:buFont typeface="Arial" panose="020B0604020202020204" pitchFamily="34" charset="0"/>
              <a:buChar char="•"/>
            </a:pPr>
            <a:r>
              <a:rPr lang="en-US" b="1" baseline="0" dirty="0" smtClean="0"/>
              <a:t>Waves </a:t>
            </a:r>
            <a:r>
              <a:rPr lang="en-US" b="1" baseline="0" dirty="0"/>
              <a:t>hands in front of face to push away spoon during a </a:t>
            </a:r>
            <a:r>
              <a:rPr lang="en-US" b="1" baseline="0" dirty="0" smtClean="0"/>
              <a:t>feeding</a:t>
            </a:r>
          </a:p>
          <a:p>
            <a:pPr marL="171450" indent="-171450">
              <a:buFont typeface="Arial" panose="020B0604020202020204" pitchFamily="34" charset="0"/>
              <a:buChar char="•"/>
            </a:pPr>
            <a:r>
              <a:rPr lang="en-US" b="1" baseline="0" dirty="0" smtClean="0"/>
              <a:t>Uses </a:t>
            </a:r>
            <a:r>
              <a:rPr lang="en-US" b="1" baseline="0" dirty="0"/>
              <a:t>hand gestures to sign or indicate “more”</a:t>
            </a:r>
          </a:p>
          <a:p>
            <a:pPr marL="241617"/>
            <a:endParaRPr lang="en-US" baseline="0" dirty="0"/>
          </a:p>
          <a:p>
            <a:pPr marL="0"/>
            <a:r>
              <a:rPr lang="en-US" i="1" baseline="0" dirty="0"/>
              <a:t>Point out how these expectations match the chart of developmentally-appropriate expectations, for younger infants—under age 1</a:t>
            </a:r>
            <a:r>
              <a:rPr lang="en-US" i="1" baseline="0" dirty="0" smtClean="0"/>
              <a:t>.</a:t>
            </a:r>
          </a:p>
          <a:p>
            <a:pPr marL="0"/>
            <a:endParaRPr lang="en-US" i="1" baseline="0" dirty="0" smtClean="0"/>
          </a:p>
          <a:p>
            <a:pPr marL="0"/>
            <a:r>
              <a:rPr lang="en-US" i="0" baseline="0" dirty="0" smtClean="0"/>
              <a:t>Because, as we have discussed, children develop at their own pace, sometimes children’s development does not fall within this color age bands—</a:t>
            </a:r>
          </a:p>
          <a:p>
            <a:pPr marL="0"/>
            <a:r>
              <a:rPr lang="en-US" i="0" baseline="0" dirty="0" smtClean="0"/>
              <a:t>For example, if an older infant, aged 12-15 months, is NOT showing that Indicator or those Behavioral Markers, that child is exhibiting a developmental delay and may need additional supports in and out of the classroom, in order to achieve that level of development.</a:t>
            </a:r>
            <a:endParaRPr lang="en-US" i="0" baseline="0" dirty="0"/>
          </a:p>
          <a:p>
            <a:pPr marL="0"/>
            <a:endParaRPr lang="en-US" i="1" baseline="0" dirty="0"/>
          </a:p>
          <a:p>
            <a:pPr marL="0"/>
            <a:r>
              <a:rPr lang="en-US" i="0" baseline="0" dirty="0"/>
              <a:t>Column 4, which shows the orange and yellow </a:t>
            </a:r>
            <a:r>
              <a:rPr lang="en-US" i="0" baseline="0" dirty="0" smtClean="0"/>
              <a:t>color bands, </a:t>
            </a:r>
            <a:r>
              <a:rPr lang="en-US" i="0" baseline="0" dirty="0"/>
              <a:t>contains the Indicator “</a:t>
            </a:r>
            <a:r>
              <a:rPr lang="en-US" b="1" baseline="0" dirty="0"/>
              <a:t>Names familiar people, animals, and objects</a:t>
            </a:r>
            <a:r>
              <a:rPr lang="en-US" baseline="0" dirty="0"/>
              <a:t>” and, more specifically, </a:t>
            </a:r>
            <a:r>
              <a:rPr lang="en-US" baseline="0" dirty="0" smtClean="0"/>
              <a:t>the examples of </a:t>
            </a:r>
            <a:endParaRPr lang="en-US" baseline="0" dirty="0"/>
          </a:p>
          <a:p>
            <a:pPr marL="0" indent="-181213">
              <a:buFont typeface="Arial" panose="020B0604020202020204" pitchFamily="34" charset="0"/>
              <a:buChar char="•"/>
            </a:pPr>
            <a:r>
              <a:rPr lang="en-US" b="1" baseline="0" dirty="0"/>
              <a:t>Says “Nana,” when grandmother comes into the room</a:t>
            </a:r>
          </a:p>
          <a:p>
            <a:pPr marL="0" indent="-181213">
              <a:buFont typeface="Arial" panose="020B0604020202020204" pitchFamily="34" charset="0"/>
              <a:buChar char="•"/>
            </a:pPr>
            <a:r>
              <a:rPr lang="en-US" b="1" baseline="0" dirty="0"/>
              <a:t>Names the cow, horse, chicken, pig, sheep, and goat as she sees them on the trip to the farm</a:t>
            </a:r>
          </a:p>
          <a:p>
            <a:pPr marL="422831" indent="-181213">
              <a:buFont typeface="Arial" panose="020B0604020202020204" pitchFamily="34" charset="0"/>
              <a:buChar char="•"/>
            </a:pPr>
            <a:endParaRPr lang="en-US" baseline="0" dirty="0"/>
          </a:p>
          <a:p>
            <a:pPr marL="0" defTabSz="966470">
              <a:buClr>
                <a:srgbClr val="000000"/>
              </a:buClr>
              <a:buSzPts val="1400"/>
              <a:defRPr/>
            </a:pPr>
            <a:r>
              <a:rPr lang="en-US" b="0" i="0" baseline="0" dirty="0"/>
              <a:t>This column does not contain the red </a:t>
            </a:r>
            <a:r>
              <a:rPr lang="en-US" b="0" i="0" baseline="0" dirty="0" smtClean="0"/>
              <a:t>color band, </a:t>
            </a:r>
            <a:r>
              <a:rPr lang="en-US" b="0" i="0" baseline="0" dirty="0"/>
              <a:t>so this would not be a developmentally-appropriate expectation for young infants, under age 1; rather, it shows that this would be a developmentally-appropriate expectation for some older infants and for toddlers, as the yellow </a:t>
            </a:r>
            <a:r>
              <a:rPr lang="en-US" b="0" i="0" baseline="0" dirty="0" smtClean="0"/>
              <a:t>color band </a:t>
            </a:r>
            <a:r>
              <a:rPr lang="en-US" b="0" i="0" baseline="0" dirty="0"/>
              <a:t>represents ages 2-3</a:t>
            </a:r>
            <a:r>
              <a:rPr lang="en-US" b="0" i="0" baseline="0" dirty="0" smtClean="0"/>
              <a:t>.</a:t>
            </a:r>
          </a:p>
          <a:p>
            <a:pPr marL="0" defTabSz="966470">
              <a:buClr>
                <a:srgbClr val="000000"/>
              </a:buClr>
              <a:buSzPts val="1400"/>
              <a:defRPr/>
            </a:pPr>
            <a:endParaRPr lang="en-US" b="0" i="0" baseline="0" dirty="0" smtClean="0"/>
          </a:p>
          <a:p>
            <a:pPr marL="0" defTabSz="966470">
              <a:buClr>
                <a:srgbClr val="000000"/>
              </a:buClr>
              <a:buSzPts val="1400"/>
              <a:defRPr/>
            </a:pPr>
            <a:r>
              <a:rPr lang="en-US" b="0" i="0" baseline="0" dirty="0" smtClean="0"/>
              <a:t>At the same time, if a 9-11 month old infant said “Nana” when her grandmother entered the room, indicating that the infant is not merely babbling but recognizes her grandmother and that the infant knows who Nana is, that child would be developing, in that area of development, slightly ahead of the typical development for her peers.</a:t>
            </a:r>
            <a:endParaRPr lang="en-US" b="1" i="0" baseline="0" dirty="0"/>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21</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924974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2396" indent="0" algn="l">
              <a:buNone/>
            </a:pPr>
            <a:r>
              <a:rPr lang="en-US" dirty="0" smtClean="0"/>
              <a:t>Now let’s practice matching </a:t>
            </a:r>
          </a:p>
          <a:p>
            <a:pPr marL="152396" indent="0" algn="l">
              <a:buNone/>
            </a:pPr>
            <a:r>
              <a:rPr lang="en-US" b="1" dirty="0" smtClean="0">
                <a:solidFill>
                  <a:srgbClr val="FF0000"/>
                </a:solidFill>
              </a:rPr>
              <a:t>red</a:t>
            </a:r>
            <a:r>
              <a:rPr lang="en-US" dirty="0" smtClean="0"/>
              <a:t> color bands (for ages birth through 1) and </a:t>
            </a:r>
          </a:p>
          <a:p>
            <a:pPr marL="152396" indent="0" algn="l">
              <a:buNone/>
            </a:pPr>
            <a:r>
              <a:rPr lang="en-US" b="1" dirty="0" smtClean="0">
                <a:solidFill>
                  <a:srgbClr val="FFC000"/>
                </a:solidFill>
              </a:rPr>
              <a:t>orange</a:t>
            </a:r>
            <a:r>
              <a:rPr lang="en-US" dirty="0" smtClean="0"/>
              <a:t> color bands (for ages 1 to 2 years old)</a:t>
            </a:r>
          </a:p>
          <a:p>
            <a:pPr marL="152396" indent="0" algn="l">
              <a:buNone/>
            </a:pPr>
            <a:r>
              <a:rPr lang="en-US" dirty="0" smtClean="0"/>
              <a:t>to the appropriate Indicators and examples of the </a:t>
            </a:r>
          </a:p>
          <a:p>
            <a:pPr marL="152396" indent="0" algn="l">
              <a:buNone/>
            </a:pPr>
            <a:r>
              <a:rPr lang="en-US" dirty="0" smtClean="0"/>
              <a:t>remaining TS GOLD® Language Objectives and their Dimensions—</a:t>
            </a:r>
          </a:p>
          <a:p>
            <a:pPr marL="152396" indent="0" algn="l">
              <a:buNone/>
            </a:pPr>
            <a:endParaRPr lang="en-US" dirty="0" smtClean="0"/>
          </a:p>
          <a:p>
            <a:pPr marL="152396" marR="0" lvl="0" indent="0" algn="l" defTabSz="914400" rtl="0" eaLnBrk="1" fontAlgn="auto" latinLnBrk="0" hangingPunct="1">
              <a:lnSpc>
                <a:spcPct val="100000"/>
              </a:lnSpc>
              <a:spcBef>
                <a:spcPts val="0"/>
              </a:spcBef>
              <a:spcAft>
                <a:spcPts val="0"/>
              </a:spcAft>
              <a:buClrTx/>
              <a:buSzTx/>
              <a:buFontTx/>
              <a:buNone/>
              <a:tabLst/>
              <a:defRPr/>
            </a:pPr>
            <a:r>
              <a:rPr lang="en-US" i="1" dirty="0" smtClean="0"/>
              <a:t>Distribute the </a:t>
            </a:r>
            <a:r>
              <a:rPr lang="en-US" sz="1200" i="1" u="none" kern="1200" dirty="0" smtClean="0">
                <a:solidFill>
                  <a:schemeClr val="tx1"/>
                </a:solidFill>
                <a:effectLst/>
                <a:latin typeface="+mn-lt"/>
                <a:ea typeface="+mn-ea"/>
                <a:cs typeface="+mn-cs"/>
              </a:rPr>
              <a:t>“TS GOLD® Objectives 9-10 Color Band” activity handout.  </a:t>
            </a:r>
          </a:p>
          <a:p>
            <a:pPr marL="152396" marR="0" lvl="0" indent="0" algn="l" defTabSz="914400" rtl="0" eaLnBrk="1" fontAlgn="auto" latinLnBrk="0" hangingPunct="1">
              <a:lnSpc>
                <a:spcPct val="100000"/>
              </a:lnSpc>
              <a:spcBef>
                <a:spcPts val="0"/>
              </a:spcBef>
              <a:spcAft>
                <a:spcPts val="0"/>
              </a:spcAft>
              <a:buClrTx/>
              <a:buSzTx/>
              <a:buFontTx/>
              <a:buNone/>
              <a:tabLst/>
              <a:defRPr/>
            </a:pPr>
            <a:r>
              <a:rPr lang="en-US" sz="1200" i="1" u="none" kern="1200" dirty="0" smtClean="0">
                <a:solidFill>
                  <a:schemeClr val="tx1"/>
                </a:solidFill>
                <a:effectLst/>
                <a:latin typeface="+mn-lt"/>
                <a:ea typeface="+mn-ea"/>
                <a:cs typeface="+mn-cs"/>
              </a:rPr>
              <a:t>Ask participants</a:t>
            </a:r>
            <a:r>
              <a:rPr lang="en-US" sz="1200" i="1" u="none" kern="1200" baseline="0" dirty="0" smtClean="0">
                <a:solidFill>
                  <a:schemeClr val="tx1"/>
                </a:solidFill>
                <a:effectLst/>
                <a:latin typeface="+mn-lt"/>
                <a:ea typeface="+mn-ea"/>
                <a:cs typeface="+mn-cs"/>
              </a:rPr>
              <a:t> to review 9b and its Indicators and examples.  Then poll the group regarding which color band(s) are associated with the “Not Yet” column, column 2, and column 4.  Then, after participants give their answer, pull up the next slide.  If the group did not have the correct answer, explain why that color band is appropriate for that Indicator and examples.</a:t>
            </a:r>
          </a:p>
          <a:p>
            <a:pPr marL="152396" marR="0" lvl="0" indent="0" algn="l" defTabSz="914400" rtl="0" eaLnBrk="1" fontAlgn="auto" latinLnBrk="0" hangingPunct="1">
              <a:lnSpc>
                <a:spcPct val="100000"/>
              </a:lnSpc>
              <a:spcBef>
                <a:spcPts val="0"/>
              </a:spcBef>
              <a:spcAft>
                <a:spcPts val="0"/>
              </a:spcAft>
              <a:buClrTx/>
              <a:buSzTx/>
              <a:buFontTx/>
              <a:buNone/>
              <a:tabLst/>
              <a:defRPr/>
            </a:pPr>
            <a:endParaRPr lang="en-US" sz="1200" i="1" u="none" kern="1200" baseline="0" dirty="0" smtClean="0">
              <a:solidFill>
                <a:schemeClr val="tx1"/>
              </a:solidFill>
              <a:effectLst/>
              <a:latin typeface="+mn-lt"/>
              <a:ea typeface="+mn-ea"/>
              <a:cs typeface="+mn-cs"/>
            </a:endParaRPr>
          </a:p>
          <a:p>
            <a:pPr marL="152396" marR="0" lvl="0" indent="0" algn="l" defTabSz="914400" rtl="0" eaLnBrk="1" fontAlgn="auto" latinLnBrk="0" hangingPunct="1">
              <a:lnSpc>
                <a:spcPct val="100000"/>
              </a:lnSpc>
              <a:spcBef>
                <a:spcPts val="0"/>
              </a:spcBef>
              <a:spcAft>
                <a:spcPts val="0"/>
              </a:spcAft>
              <a:buClrTx/>
              <a:buSzTx/>
              <a:buFontTx/>
              <a:buNone/>
              <a:tabLst/>
              <a:defRPr/>
            </a:pPr>
            <a:r>
              <a:rPr lang="en-US" sz="1200" i="1" u="none" kern="1200" baseline="0" dirty="0" smtClean="0">
                <a:solidFill>
                  <a:schemeClr val="tx1"/>
                </a:solidFill>
                <a:effectLst/>
                <a:latin typeface="+mn-lt"/>
                <a:ea typeface="+mn-ea"/>
                <a:cs typeface="+mn-cs"/>
              </a:rPr>
              <a:t>Repeat for each successive Dimension.  Use the Facilitator Notes for the remaining Objective and color band slides as you see fit—</a:t>
            </a:r>
            <a:endParaRPr lang="en-US" sz="1200" i="1" u="none" kern="1200" dirty="0" smtClean="0">
              <a:solidFill>
                <a:schemeClr val="tx1"/>
              </a:solidFill>
              <a:effectLst/>
              <a:latin typeface="+mn-lt"/>
              <a:ea typeface="+mn-ea"/>
              <a:cs typeface="+mn-cs"/>
            </a:endParaRPr>
          </a:p>
          <a:p>
            <a:pPr marL="152396" indent="0" algn="l">
              <a:buNone/>
            </a:pPr>
            <a:endParaRPr lang="en-US" i="1" dirty="0" smtClean="0"/>
          </a:p>
          <a:p>
            <a:endParaRPr lang="en-US" dirty="0"/>
          </a:p>
        </p:txBody>
      </p:sp>
      <p:sp>
        <p:nvSpPr>
          <p:cNvPr id="4" name="Slide Number Placeholder 3"/>
          <p:cNvSpPr>
            <a:spLocks noGrp="1"/>
          </p:cNvSpPr>
          <p:nvPr>
            <p:ph type="sldNum" sz="quarter" idx="10"/>
          </p:nvPr>
        </p:nvSpPr>
        <p:spPr/>
        <p:txBody>
          <a:bodyPr/>
          <a:lstStyle/>
          <a:p>
            <a:fld id="{604C2C52-6C44-4EF5-A838-B0EA444A75D0}" type="slidenum">
              <a:rPr lang="en-US" smtClean="0"/>
              <a:t>22</a:t>
            </a:fld>
            <a:endParaRPr lang="en-US"/>
          </a:p>
        </p:txBody>
      </p:sp>
    </p:spTree>
    <p:extLst>
      <p:ext uri="{BB962C8B-B14F-4D97-AF65-F5344CB8AC3E}">
        <p14:creationId xmlns:p14="http://schemas.microsoft.com/office/powerpoint/2010/main" val="14804595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Dimension </a:t>
            </a:r>
            <a:r>
              <a:rPr lang="en-US" b="0" baseline="0" dirty="0" smtClean="0"/>
              <a:t>b of Objective 9 </a:t>
            </a:r>
            <a:r>
              <a:rPr lang="en-US" baseline="0" dirty="0" smtClean="0"/>
              <a:t>is </a:t>
            </a:r>
            <a:r>
              <a:rPr lang="en-US" baseline="0" dirty="0"/>
              <a:t>“</a:t>
            </a:r>
            <a:r>
              <a:rPr lang="en-US" b="1" baseline="0" dirty="0"/>
              <a:t>Speaks clearly</a:t>
            </a:r>
            <a:r>
              <a:rPr lang="en-US" baseline="0" dirty="0"/>
              <a:t>.” </a:t>
            </a:r>
          </a:p>
          <a:p>
            <a:pPr marL="0" indent="-241617" defTabSz="966470">
              <a:buClr>
                <a:srgbClr val="000000"/>
              </a:buClr>
              <a:buSzPts val="1400"/>
              <a:defRPr/>
            </a:pPr>
            <a:r>
              <a:rPr lang="en-US" i="0" baseline="0" dirty="0"/>
              <a:t>Again you see that the red </a:t>
            </a:r>
            <a:r>
              <a:rPr lang="en-US" i="0" baseline="0" dirty="0" smtClean="0"/>
              <a:t>color band </a:t>
            </a:r>
            <a:r>
              <a:rPr lang="en-US" i="0" baseline="0" dirty="0"/>
              <a:t>starts in the “Not Yet” column, as it would not be developmentally-appropriate for </a:t>
            </a:r>
            <a:r>
              <a:rPr lang="en-US" baseline="0" dirty="0"/>
              <a:t>our youngest infants to be expected to speak clearly.</a:t>
            </a:r>
          </a:p>
          <a:p>
            <a:endParaRPr lang="en-US" baseline="0" dirty="0"/>
          </a:p>
          <a:p>
            <a:r>
              <a:rPr lang="en-US" baseline="0" dirty="0"/>
              <a:t>Let’s see if any of these other Indicators match our list:</a:t>
            </a:r>
          </a:p>
          <a:p>
            <a:endParaRPr lang="en-US" baseline="0" dirty="0"/>
          </a:p>
          <a:p>
            <a:r>
              <a:rPr lang="en-US" i="0" baseline="0" dirty="0"/>
              <a:t>Column 2, which shows the red </a:t>
            </a:r>
            <a:r>
              <a:rPr lang="en-US" i="0" baseline="0" dirty="0" smtClean="0"/>
              <a:t>color band, </a:t>
            </a:r>
            <a:r>
              <a:rPr lang="en-US" i="0" baseline="0" dirty="0"/>
              <a:t>contains the Indicator “</a:t>
            </a:r>
            <a:r>
              <a:rPr lang="en-US" b="1" baseline="0" dirty="0"/>
              <a:t>Babbles strings of single consonant sounds and combines sounds</a:t>
            </a:r>
            <a:r>
              <a:rPr lang="en-US" baseline="0" dirty="0"/>
              <a:t>” and, more specifically</a:t>
            </a:r>
            <a:r>
              <a:rPr lang="en-US" baseline="0" dirty="0" smtClean="0"/>
              <a:t>, the examples of</a:t>
            </a:r>
            <a:endParaRPr lang="en-US" baseline="0" dirty="0"/>
          </a:p>
          <a:p>
            <a:pPr marL="171450" indent="-171450">
              <a:buFont typeface="Arial" panose="020B0604020202020204" pitchFamily="34" charset="0"/>
              <a:buChar char="•"/>
            </a:pPr>
            <a:r>
              <a:rPr lang="en-US" b="1" baseline="0" dirty="0"/>
              <a:t>Says, “M-m-m,” “</a:t>
            </a:r>
            <a:r>
              <a:rPr lang="en-US" b="1" baseline="0" dirty="0" smtClean="0"/>
              <a:t>D-d-d”</a:t>
            </a:r>
          </a:p>
          <a:p>
            <a:pPr marL="171450" indent="-171450">
              <a:buFont typeface="Arial" panose="020B0604020202020204" pitchFamily="34" charset="0"/>
              <a:buChar char="•"/>
            </a:pPr>
            <a:r>
              <a:rPr lang="en-US" b="1" baseline="0" dirty="0" smtClean="0"/>
              <a:t>Says</a:t>
            </a:r>
            <a:r>
              <a:rPr lang="en-US" b="1" baseline="0" dirty="0"/>
              <a:t>, “Ba-</a:t>
            </a:r>
            <a:r>
              <a:rPr lang="en-US" b="1" baseline="0" dirty="0" err="1"/>
              <a:t>ba</a:t>
            </a:r>
            <a:r>
              <a:rPr lang="en-US" b="1" baseline="0" dirty="0"/>
              <a:t>-</a:t>
            </a:r>
            <a:r>
              <a:rPr lang="en-US" b="1" baseline="0" dirty="0" err="1"/>
              <a:t>ba</a:t>
            </a:r>
            <a:r>
              <a:rPr lang="en-US" b="1" baseline="0" dirty="0" smtClean="0"/>
              <a:t>.”</a:t>
            </a:r>
          </a:p>
          <a:p>
            <a:pPr marL="171450" indent="-171450">
              <a:buFont typeface="Arial" panose="020B0604020202020204" pitchFamily="34" charset="0"/>
              <a:buChar char="•"/>
            </a:pPr>
            <a:r>
              <a:rPr lang="en-US" b="1" baseline="0" dirty="0" smtClean="0"/>
              <a:t>Babbles </a:t>
            </a:r>
            <a:r>
              <a:rPr lang="en-US" b="1" baseline="0" dirty="0"/>
              <a:t>with sentence-like intonation</a:t>
            </a:r>
          </a:p>
          <a:p>
            <a:pPr>
              <a:buFont typeface="Arial" panose="020B0604020202020204" pitchFamily="34" charset="0"/>
              <a:buChar char="•"/>
            </a:pPr>
            <a:endParaRPr lang="en-US" baseline="0" dirty="0"/>
          </a:p>
          <a:p>
            <a:pPr marL="0"/>
            <a:r>
              <a:rPr lang="en-US" i="0" baseline="0" dirty="0"/>
              <a:t>Column 4, which shows the orange and yellow </a:t>
            </a:r>
            <a:r>
              <a:rPr lang="en-US" i="0" baseline="0" dirty="0" smtClean="0"/>
              <a:t>color bands, </a:t>
            </a:r>
            <a:r>
              <a:rPr lang="en-US" i="0" baseline="0" dirty="0"/>
              <a:t>contains the Indicator “</a:t>
            </a:r>
            <a:r>
              <a:rPr lang="en-US" b="1" baseline="0" dirty="0"/>
              <a:t>Uses some words and word-like sounds and is understood by most familiar people</a:t>
            </a:r>
            <a:r>
              <a:rPr lang="en-US" baseline="0" dirty="0"/>
              <a:t>” and, more specifically, </a:t>
            </a:r>
            <a:r>
              <a:rPr lang="en-US" baseline="0" dirty="0" smtClean="0"/>
              <a:t>the examples of</a:t>
            </a:r>
            <a:endParaRPr lang="en-US" baseline="0" dirty="0"/>
          </a:p>
          <a:p>
            <a:pPr marL="0" indent="-181213">
              <a:buFont typeface="Arial" panose="020B0604020202020204" pitchFamily="34" charset="0"/>
              <a:buChar char="•"/>
            </a:pPr>
            <a:r>
              <a:rPr lang="en-US" b="1" baseline="0" dirty="0"/>
              <a:t>Refers to grandma as “Gum-gum”</a:t>
            </a:r>
          </a:p>
          <a:p>
            <a:pPr marL="0" indent="-181213">
              <a:buFont typeface="Arial" panose="020B0604020202020204" pitchFamily="34" charset="0"/>
              <a:buChar char="•"/>
            </a:pPr>
            <a:r>
              <a:rPr lang="en-US" b="1" baseline="0" dirty="0"/>
              <a:t>Asks, “Where </a:t>
            </a:r>
            <a:r>
              <a:rPr lang="en-US" b="1" baseline="0" dirty="0" err="1"/>
              <a:t>bankit</a:t>
            </a:r>
            <a:r>
              <a:rPr lang="en-US" b="1" baseline="0" dirty="0"/>
              <a:t>?” and a friend brings his blanket to him</a:t>
            </a:r>
          </a:p>
          <a:p>
            <a:pPr marL="0" indent="-181213">
              <a:buFont typeface="Arial" panose="020B0604020202020204" pitchFamily="34" charset="0"/>
              <a:buChar char="•"/>
            </a:pPr>
            <a:r>
              <a:rPr lang="en-US" b="1" baseline="0" dirty="0"/>
              <a:t>Says, “No go!” to indicate she doesn’t want to go inside</a:t>
            </a:r>
            <a:endParaRPr lang="en-US" b="0" baseline="0" dirty="0"/>
          </a:p>
          <a:p>
            <a:pPr marL="422831" indent="-181213">
              <a:buFont typeface="Arial" panose="020B0604020202020204" pitchFamily="34" charset="0"/>
              <a:buChar char="•"/>
            </a:pPr>
            <a:endParaRPr lang="en-US" b="0" baseline="0" dirty="0"/>
          </a:p>
          <a:p>
            <a:pPr marL="0"/>
            <a:r>
              <a:rPr lang="en-US" b="0" baseline="0" dirty="0"/>
              <a:t>As we have seen in the previous slides, this behavior in Column 4 is not developmentally-appropriate to expect of younger infants but might be expected of </a:t>
            </a:r>
            <a:r>
              <a:rPr lang="en-US" b="0" u="sng" baseline="0" dirty="0"/>
              <a:t>some</a:t>
            </a:r>
            <a:r>
              <a:rPr lang="en-US" b="0" baseline="0" dirty="0"/>
              <a:t> older infants.  </a:t>
            </a:r>
            <a:endParaRPr lang="en-US" b="1" baseline="0" dirty="0"/>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23</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82793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t>Dimension c of Objective 9 </a:t>
            </a:r>
            <a:r>
              <a:rPr lang="en-US" baseline="0" dirty="0" smtClean="0"/>
              <a:t>is </a:t>
            </a:r>
            <a:r>
              <a:rPr lang="en-US" baseline="0" dirty="0"/>
              <a:t>“</a:t>
            </a:r>
            <a:r>
              <a:rPr lang="en-US" b="1" baseline="0" dirty="0"/>
              <a:t>Uses conventional grammar</a:t>
            </a:r>
            <a:r>
              <a:rPr lang="en-US" baseline="0" dirty="0"/>
              <a:t>.” </a:t>
            </a:r>
          </a:p>
          <a:p>
            <a:pPr marL="0" indent="-241617" defTabSz="966470">
              <a:buClr>
                <a:srgbClr val="000000"/>
              </a:buClr>
              <a:buSzPts val="1400"/>
              <a:defRPr/>
            </a:pPr>
            <a:r>
              <a:rPr lang="en-US" i="0" baseline="0" dirty="0"/>
              <a:t>Again you see that the red </a:t>
            </a:r>
            <a:r>
              <a:rPr lang="en-US" i="0" baseline="0" dirty="0" smtClean="0"/>
              <a:t>color band </a:t>
            </a:r>
            <a:r>
              <a:rPr lang="en-US" i="0" baseline="0" dirty="0"/>
              <a:t>not only starts but remains in the “Not Yet” column, as it would not be developmentally-appropriate for </a:t>
            </a:r>
            <a:r>
              <a:rPr lang="en-US" baseline="0" dirty="0"/>
              <a:t>our youngest infants to be </a:t>
            </a:r>
            <a:r>
              <a:rPr lang="en-US" baseline="0" dirty="0" smtClean="0"/>
              <a:t>able to use </a:t>
            </a:r>
            <a:r>
              <a:rPr lang="en-US" baseline="0" dirty="0"/>
              <a:t>conventional grammar.  As you can see from the Behavioral Markers described in the column, this Objective is the starting point for sentence formation, so of course that is why young infants would fall under the “Not Yet” column.</a:t>
            </a:r>
          </a:p>
          <a:p>
            <a:endParaRPr lang="en-US" baseline="0" dirty="0"/>
          </a:p>
          <a:p>
            <a:r>
              <a:rPr lang="en-US" i="0" baseline="0" dirty="0"/>
              <a:t>Column 2, which shows the orange and yellow </a:t>
            </a:r>
            <a:r>
              <a:rPr lang="en-US" i="0" baseline="0" dirty="0" smtClean="0"/>
              <a:t>color bands, </a:t>
            </a:r>
            <a:r>
              <a:rPr lang="en-US" i="0" baseline="0" dirty="0"/>
              <a:t>contains the Indicator “</a:t>
            </a:r>
            <a:r>
              <a:rPr lang="en-US" b="1" baseline="0" dirty="0"/>
              <a:t>Uses one- or two- word sentences or phrases</a:t>
            </a:r>
            <a:r>
              <a:rPr lang="en-US" baseline="0" dirty="0"/>
              <a:t>” and, more specifically, </a:t>
            </a:r>
            <a:r>
              <a:rPr lang="en-US" baseline="0" dirty="0" smtClean="0"/>
              <a:t>the examples of</a:t>
            </a:r>
            <a:endParaRPr lang="en-US" baseline="0" dirty="0"/>
          </a:p>
          <a:p>
            <a:pPr marL="171450" indent="-171450">
              <a:buFont typeface="Arial" panose="020B0604020202020204" pitchFamily="34" charset="0"/>
              <a:buChar char="•"/>
            </a:pPr>
            <a:r>
              <a:rPr lang="en-US" b="1" baseline="0" dirty="0"/>
              <a:t>Asks, “More</a:t>
            </a:r>
            <a:r>
              <a:rPr lang="en-US" b="1" baseline="0" dirty="0" smtClean="0"/>
              <a:t>?”</a:t>
            </a:r>
          </a:p>
          <a:p>
            <a:pPr marL="171450" indent="-171450">
              <a:buFont typeface="Arial" panose="020B0604020202020204" pitchFamily="34" charset="0"/>
              <a:buChar char="•"/>
            </a:pPr>
            <a:r>
              <a:rPr lang="en-US" b="1" baseline="0" dirty="0" smtClean="0"/>
              <a:t>Says</a:t>
            </a:r>
            <a:r>
              <a:rPr lang="en-US" b="1" baseline="0" dirty="0"/>
              <a:t>, “Daddy go</a:t>
            </a:r>
            <a:r>
              <a:rPr lang="en-US" b="1" baseline="0" dirty="0" smtClean="0"/>
              <a:t>.”</a:t>
            </a:r>
          </a:p>
          <a:p>
            <a:pPr marL="171450" indent="-171450">
              <a:buFont typeface="Arial" panose="020B0604020202020204" pitchFamily="34" charset="0"/>
              <a:buChar char="•"/>
            </a:pPr>
            <a:r>
              <a:rPr lang="en-US" b="1" baseline="0" dirty="0" smtClean="0"/>
              <a:t>Uses </a:t>
            </a:r>
            <a:r>
              <a:rPr lang="en-US" b="1" baseline="0" dirty="0"/>
              <a:t>one word, “Juice,” to mean, “I want some juice</a:t>
            </a:r>
            <a:r>
              <a:rPr lang="en-US" b="1" baseline="0" dirty="0" smtClean="0"/>
              <a:t>.”</a:t>
            </a:r>
          </a:p>
          <a:p>
            <a:pPr>
              <a:buFont typeface="Arial" panose="020B0604020202020204" pitchFamily="34" charset="0"/>
              <a:buNone/>
            </a:pPr>
            <a:endParaRPr lang="en-US" b="1" baseline="0" dirty="0" smtClean="0"/>
          </a:p>
          <a:p>
            <a:pPr>
              <a:buFont typeface="Arial" panose="020B0604020202020204" pitchFamily="34" charset="0"/>
              <a:buNone/>
            </a:pPr>
            <a:r>
              <a:rPr lang="en-US" baseline="0" dirty="0" smtClean="0"/>
              <a:t>Remember that the orange color band represents 1-2 year olds, which means that this </a:t>
            </a:r>
            <a:r>
              <a:rPr lang="en-US" baseline="0" dirty="0"/>
              <a:t>behavior </a:t>
            </a:r>
            <a:r>
              <a:rPr lang="en-US" u="sng" baseline="0" dirty="0"/>
              <a:t>may</a:t>
            </a:r>
            <a:r>
              <a:rPr lang="en-US" u="none" baseline="0" dirty="0"/>
              <a:t> be seen in some older infants, between ages </a:t>
            </a:r>
            <a:r>
              <a:rPr lang="en-US" u="none" baseline="0" dirty="0" smtClean="0"/>
              <a:t>12-15 months; however, because Column 2 also shows the yellow color band, which represents 2-3 year olds, that means that it is developmentally-appropriate for children to develop this skill AFTER 15 months, when they are toddlers.</a:t>
            </a:r>
            <a:endParaRPr lang="en-US" baseline="0" dirty="0"/>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24</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860428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Dimension</a:t>
            </a:r>
            <a:r>
              <a:rPr lang="en-US" b="0" baseline="0" dirty="0" smtClean="0"/>
              <a:t> d of Objective 9</a:t>
            </a:r>
            <a:r>
              <a:rPr lang="en-US" b="0" dirty="0" smtClean="0"/>
              <a:t> </a:t>
            </a:r>
            <a:r>
              <a:rPr lang="en-US" dirty="0"/>
              <a:t>is “</a:t>
            </a:r>
            <a:r>
              <a:rPr lang="en-US" b="1" dirty="0"/>
              <a:t>Tells about</a:t>
            </a:r>
            <a:r>
              <a:rPr lang="en-US" b="1" baseline="0" dirty="0"/>
              <a:t> another time or place</a:t>
            </a:r>
            <a:r>
              <a:rPr lang="en-US" baseline="0" dirty="0"/>
              <a:t>” and is very similar to Objective 9c, in that it describes simple statements that are not developmentally-appropriate to expect infants to do this and might not even be an objective that one year olds are able to accomplish yet either.</a:t>
            </a:r>
          </a:p>
          <a:p>
            <a:endParaRPr lang="en-US" baseline="0" dirty="0"/>
          </a:p>
          <a:p>
            <a:r>
              <a:rPr lang="en-US" baseline="0" dirty="0"/>
              <a:t>Column 2, with the Indicator, “</a:t>
            </a:r>
            <a:r>
              <a:rPr lang="en-US" b="1" baseline="0" dirty="0"/>
              <a:t>Makes simple statements about recent events, and familiar people and objects that are not present</a:t>
            </a:r>
            <a:r>
              <a:rPr lang="en-US" baseline="0" dirty="0"/>
              <a:t>,” is when a child, for example,</a:t>
            </a:r>
          </a:p>
          <a:p>
            <a:pPr marL="171450" indent="-171450">
              <a:buFont typeface="Arial" panose="020B0604020202020204" pitchFamily="34" charset="0"/>
              <a:buChar char="•"/>
            </a:pPr>
            <a:r>
              <a:rPr lang="en-US" b="1" baseline="0" dirty="0"/>
              <a:t>Says, “Got shoes</a:t>
            </a:r>
            <a:r>
              <a:rPr lang="en-US" b="1" baseline="0" dirty="0" smtClean="0"/>
              <a:t>.”</a:t>
            </a:r>
          </a:p>
          <a:p>
            <a:pPr marL="171450" indent="-171450">
              <a:buFont typeface="Arial" panose="020B0604020202020204" pitchFamily="34" charset="0"/>
              <a:buChar char="•"/>
            </a:pPr>
            <a:r>
              <a:rPr lang="en-US" b="1" baseline="0" dirty="0" smtClean="0"/>
              <a:t>Hears </a:t>
            </a:r>
            <a:r>
              <a:rPr lang="en-US" b="1" baseline="0" dirty="0"/>
              <a:t>helicopter stops and says, “copter</a:t>
            </a:r>
            <a:r>
              <a:rPr lang="en-US" b="1" baseline="0" dirty="0" smtClean="0"/>
              <a:t>.”</a:t>
            </a:r>
          </a:p>
          <a:p>
            <a:pPr marL="171450" indent="-171450">
              <a:buFont typeface="Arial" panose="020B0604020202020204" pitchFamily="34" charset="0"/>
              <a:buChar char="•"/>
            </a:pPr>
            <a:r>
              <a:rPr lang="en-US" b="1" baseline="0" dirty="0" smtClean="0"/>
              <a:t>Tells</a:t>
            </a:r>
            <a:r>
              <a:rPr lang="en-US" b="1" baseline="0" dirty="0"/>
              <a:t>, “Gran lives far away.”</a:t>
            </a:r>
          </a:p>
          <a:p>
            <a:pPr marL="0" defTabSz="966470">
              <a:buClr>
                <a:srgbClr val="000000"/>
              </a:buClr>
              <a:buSzPts val="1400"/>
              <a:defRPr/>
            </a:pPr>
            <a:r>
              <a:rPr lang="en-US" baseline="0" dirty="0"/>
              <a:t>Again, it may or may not be possible for older infants and children ages 1-2 years old to reach this milestone, as children develop differently and at their own pace.</a:t>
            </a:r>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25</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1468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last TS </a:t>
            </a:r>
            <a:r>
              <a:rPr lang="en-US" dirty="0" smtClean="0"/>
              <a:t>GOLD® </a:t>
            </a:r>
            <a:r>
              <a:rPr lang="en-US" dirty="0"/>
              <a:t>objective is 10</a:t>
            </a:r>
            <a:r>
              <a:rPr lang="en-US" baseline="0" dirty="0"/>
              <a:t>, “Uses appropriate conversational and other communication skills.”</a:t>
            </a:r>
          </a:p>
          <a:p>
            <a:endParaRPr lang="en-US" baseline="0" dirty="0"/>
          </a:p>
          <a:p>
            <a:r>
              <a:rPr lang="en-US" b="0" baseline="0" dirty="0" smtClean="0"/>
              <a:t>Dimension a of Objective 10 </a:t>
            </a:r>
            <a:r>
              <a:rPr lang="en-US" baseline="0" dirty="0" smtClean="0"/>
              <a:t>is </a:t>
            </a:r>
            <a:r>
              <a:rPr lang="en-US" baseline="0" dirty="0"/>
              <a:t>“</a:t>
            </a:r>
            <a:r>
              <a:rPr lang="en-US" b="1" baseline="0" dirty="0"/>
              <a:t>Engages in conversations</a:t>
            </a:r>
            <a:r>
              <a:rPr lang="en-US" baseline="0" dirty="0"/>
              <a:t>.”</a:t>
            </a:r>
          </a:p>
          <a:p>
            <a:endParaRPr lang="en-US" baseline="0" dirty="0"/>
          </a:p>
          <a:p>
            <a:r>
              <a:rPr lang="en-US" baseline="0" dirty="0"/>
              <a:t>Column 2 has the Indicator, “</a:t>
            </a:r>
            <a:r>
              <a:rPr lang="en-US" b="1" baseline="0" dirty="0"/>
              <a:t>Engages in simple back-and-forth exchanges with others” </a:t>
            </a:r>
            <a:r>
              <a:rPr lang="en-US" b="0" baseline="0" dirty="0"/>
              <a:t>and, more specifically, </a:t>
            </a:r>
            <a:r>
              <a:rPr lang="en-US" b="0" baseline="0" dirty="0" smtClean="0"/>
              <a:t>the examples of</a:t>
            </a:r>
            <a:endParaRPr lang="en-US" b="0" baseline="0" dirty="0"/>
          </a:p>
          <a:p>
            <a:pPr marL="171450" indent="-171450">
              <a:buFont typeface="Arial" panose="020B0604020202020204" pitchFamily="34" charset="0"/>
              <a:buChar char="•"/>
            </a:pPr>
            <a:r>
              <a:rPr lang="en-US" b="1" baseline="0" dirty="0"/>
              <a:t>Coos at adult who says, “Sweet Jeremy is talking.”  He coos again, and adult imitates the </a:t>
            </a:r>
            <a:r>
              <a:rPr lang="en-US" b="1" baseline="0" dirty="0" smtClean="0"/>
              <a:t>sounds.</a:t>
            </a:r>
          </a:p>
          <a:p>
            <a:pPr marL="171450" indent="-171450">
              <a:buFont typeface="Arial" panose="020B0604020202020204" pitchFamily="34" charset="0"/>
              <a:buChar char="•"/>
            </a:pPr>
            <a:r>
              <a:rPr lang="en-US" b="1" baseline="0" dirty="0" smtClean="0"/>
              <a:t>Shakes </a:t>
            </a:r>
            <a:r>
              <a:rPr lang="en-US" b="1" baseline="0" dirty="0"/>
              <a:t>head for no; waves </a:t>
            </a:r>
            <a:r>
              <a:rPr lang="en-US" b="1" baseline="0" dirty="0" smtClean="0"/>
              <a:t>bye-bye</a:t>
            </a:r>
          </a:p>
          <a:p>
            <a:pPr marL="171450" indent="-171450">
              <a:buFont typeface="Arial" panose="020B0604020202020204" pitchFamily="34" charset="0"/>
              <a:buChar char="•"/>
            </a:pPr>
            <a:r>
              <a:rPr lang="en-US" b="1" baseline="0" dirty="0" smtClean="0"/>
              <a:t>Joins </a:t>
            </a:r>
            <a:r>
              <a:rPr lang="en-US" b="1" baseline="0" dirty="0"/>
              <a:t>in games such as pat-a-cake and peekaboo</a:t>
            </a:r>
          </a:p>
          <a:p>
            <a:pPr>
              <a:buFont typeface="Arial" panose="020B0604020202020204" pitchFamily="34" charset="0"/>
              <a:buChar char="•"/>
            </a:pPr>
            <a:endParaRPr lang="en-US" baseline="0" dirty="0"/>
          </a:p>
          <a:p>
            <a:pPr marL="0"/>
            <a:r>
              <a:rPr lang="en-US" baseline="0" dirty="0"/>
              <a:t>Column 4 has the Indicator, “</a:t>
            </a:r>
            <a:r>
              <a:rPr lang="en-US" b="1" baseline="0" dirty="0"/>
              <a:t>Initiates and attends to brief conversations</a:t>
            </a:r>
            <a:r>
              <a:rPr lang="en-US" baseline="0" dirty="0"/>
              <a:t>” and, more specifically, </a:t>
            </a:r>
            <a:r>
              <a:rPr lang="en-US" baseline="0" dirty="0" smtClean="0"/>
              <a:t>the examples of </a:t>
            </a:r>
            <a:endParaRPr lang="en-US" baseline="0" dirty="0"/>
          </a:p>
          <a:p>
            <a:pPr marL="0" indent="-181213">
              <a:buFont typeface="Arial" panose="020B0604020202020204" pitchFamily="34" charset="0"/>
              <a:buChar char="•"/>
            </a:pPr>
            <a:r>
              <a:rPr lang="en-US" b="1" baseline="0" dirty="0"/>
              <a:t>Says, “Doggy.”  Teacher responds, “You see a doggy.”  Child says, “Doggy woof.”</a:t>
            </a:r>
          </a:p>
          <a:p>
            <a:pPr marL="0" indent="-181213">
              <a:buFont typeface="Arial" panose="020B0604020202020204" pitchFamily="34" charset="0"/>
              <a:buChar char="•"/>
            </a:pPr>
            <a:r>
              <a:rPr lang="en-US" b="1" baseline="0" dirty="0"/>
              <a:t>Asks teacher, “Home now?”  Teacher responds, “Yes, I’m leaving to go home.”</a:t>
            </a:r>
          </a:p>
          <a:p>
            <a:pPr marL="0" indent="-181213">
              <a:buFont typeface="Arial" panose="020B0604020202020204" pitchFamily="34" charset="0"/>
              <a:buChar char="•"/>
            </a:pPr>
            <a:r>
              <a:rPr lang="en-US" b="1" baseline="0" dirty="0"/>
              <a:t>Looks at teacher and points to picture of car.  Teacher responds, “No, I’m going to walk home.”</a:t>
            </a:r>
          </a:p>
          <a:p>
            <a:pPr marL="422831" indent="-181213">
              <a:buFont typeface="Arial" panose="020B0604020202020204" pitchFamily="34" charset="0"/>
              <a:buChar char="•"/>
            </a:pPr>
            <a:endParaRPr lang="en-US" baseline="0" dirty="0"/>
          </a:p>
          <a:p>
            <a:pPr marL="0"/>
            <a:r>
              <a:rPr lang="en-US" baseline="0" dirty="0"/>
              <a:t>At what ages might we expect to see these behaviors, and how do you know?</a:t>
            </a:r>
            <a:endParaRPr lang="en-US" b="1" baseline="0" dirty="0"/>
          </a:p>
          <a:p>
            <a:pPr marL="0"/>
            <a:r>
              <a:rPr lang="en-US" b="0" i="1" baseline="0" dirty="0"/>
              <a:t>Pause for training participants to explain about the red and orange </a:t>
            </a:r>
            <a:r>
              <a:rPr lang="en-US" b="0" i="1" baseline="0" dirty="0" smtClean="0"/>
              <a:t>color bands</a:t>
            </a:r>
            <a:r>
              <a:rPr lang="en-US" b="0" i="1" baseline="0" dirty="0"/>
              <a:t>.</a:t>
            </a:r>
            <a:endParaRPr lang="en-US" b="0" i="1" dirty="0"/>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26</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665710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a:t>
            </a:r>
            <a:r>
              <a:rPr lang="en-US" dirty="0" smtClean="0"/>
              <a:t>dimension </a:t>
            </a:r>
            <a:r>
              <a:rPr lang="en-US" dirty="0"/>
              <a:t>we will review</a:t>
            </a:r>
            <a:r>
              <a:rPr lang="en-US" baseline="0" dirty="0"/>
              <a:t> together today is </a:t>
            </a:r>
            <a:r>
              <a:rPr lang="en-US" b="1" dirty="0"/>
              <a:t>10b</a:t>
            </a:r>
            <a:r>
              <a:rPr lang="en-US" b="0" dirty="0"/>
              <a:t>,</a:t>
            </a:r>
            <a:r>
              <a:rPr lang="en-US" dirty="0"/>
              <a:t> “Uses social rules of language.”</a:t>
            </a:r>
          </a:p>
          <a:p>
            <a:endParaRPr lang="en-US" baseline="0" dirty="0"/>
          </a:p>
          <a:p>
            <a:r>
              <a:rPr lang="en-US" baseline="0" dirty="0"/>
              <a:t>Column 2 has the Indicator “</a:t>
            </a:r>
            <a:r>
              <a:rPr lang="en-US" b="1" baseline="0" dirty="0"/>
              <a:t>Responds to speech by looking toward speaker; watches for signs of being understood when communicating</a:t>
            </a:r>
            <a:r>
              <a:rPr lang="en-US" baseline="0" dirty="0"/>
              <a:t>” and, more specifically</a:t>
            </a:r>
            <a:r>
              <a:rPr lang="en-US" baseline="0" dirty="0" smtClean="0"/>
              <a:t>, the examples of</a:t>
            </a:r>
            <a:endParaRPr lang="en-US" baseline="0" dirty="0"/>
          </a:p>
          <a:p>
            <a:pPr marL="171450" indent="-171450">
              <a:buFont typeface="Arial" panose="020B0604020202020204" pitchFamily="34" charset="0"/>
              <a:buChar char="•"/>
            </a:pPr>
            <a:r>
              <a:rPr lang="en-US" b="1" baseline="0" dirty="0"/>
              <a:t>Hears siren and goes to adult pointing, “Fire truck</a:t>
            </a:r>
            <a:r>
              <a:rPr lang="en-US" b="1" baseline="0" dirty="0" smtClean="0"/>
              <a:t>.”</a:t>
            </a:r>
          </a:p>
          <a:p>
            <a:pPr marL="171450" indent="-171450">
              <a:buFont typeface="Arial" panose="020B0604020202020204" pitchFamily="34" charset="0"/>
              <a:buChar char="•"/>
            </a:pPr>
            <a:r>
              <a:rPr lang="en-US" b="1" baseline="0" dirty="0" smtClean="0"/>
              <a:t>Looks </a:t>
            </a:r>
            <a:r>
              <a:rPr lang="en-US" b="1" baseline="0" dirty="0"/>
              <a:t>at adult and says, “Ball”, repeatedly until adult says, “Ball.  You want the ball?”</a:t>
            </a:r>
            <a:endParaRPr lang="en-US" b="0" baseline="0" dirty="0"/>
          </a:p>
          <a:p>
            <a:pPr marL="0"/>
            <a:r>
              <a:rPr lang="en-US" b="0" baseline="0" dirty="0"/>
              <a:t>It has the orange </a:t>
            </a:r>
            <a:r>
              <a:rPr lang="en-US" b="0" baseline="0" dirty="0" smtClean="0"/>
              <a:t>color band, </a:t>
            </a:r>
            <a:r>
              <a:rPr lang="en-US" b="0" baseline="0" dirty="0"/>
              <a:t>so it may be behavior that may be seen in some older infant/toddlers.</a:t>
            </a:r>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27</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755355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Poll the group with</a:t>
            </a:r>
            <a:r>
              <a:rPr lang="en-US" i="1" baseline="0" dirty="0"/>
              <a:t> the following questions, allowing a little time for discussion if time permits:</a:t>
            </a:r>
          </a:p>
          <a:p>
            <a:endParaRPr lang="en-US" i="1" baseline="0" dirty="0"/>
          </a:p>
          <a:p>
            <a:r>
              <a:rPr lang="en-US" dirty="0"/>
              <a:t>Well, how did we do?  </a:t>
            </a:r>
          </a:p>
          <a:p>
            <a:endParaRPr lang="en-US" dirty="0"/>
          </a:p>
          <a:p>
            <a:r>
              <a:rPr lang="en-US" dirty="0"/>
              <a:t>After</a:t>
            </a:r>
            <a:r>
              <a:rPr lang="en-US" baseline="0" dirty="0"/>
              <a:t> going through the </a:t>
            </a:r>
            <a:r>
              <a:rPr lang="en-US" u="sng" baseline="0" dirty="0"/>
              <a:t>Louisiana Birth to Five Early Learning &amp; Development Standards </a:t>
            </a:r>
            <a:r>
              <a:rPr lang="en-US" baseline="0" dirty="0"/>
              <a:t>and Teaching Strategies </a:t>
            </a:r>
            <a:r>
              <a:rPr lang="en-US" baseline="0" dirty="0" smtClean="0"/>
              <a:t>GOLD® </a:t>
            </a:r>
            <a:r>
              <a:rPr lang="en-US" baseline="0" dirty="0"/>
              <a:t>“Objectives for Development &amp; Learning,” as they each pertain to developmentally-appropriate language expectations for infants, where were we on target?</a:t>
            </a:r>
          </a:p>
          <a:p>
            <a:endParaRPr lang="en-US" baseline="0" dirty="0"/>
          </a:p>
          <a:p>
            <a:r>
              <a:rPr lang="en-US" baseline="0" dirty="0"/>
              <a:t>Is there anything that surprised you?  </a:t>
            </a:r>
            <a:endParaRPr lang="en-US" baseline="0" dirty="0" smtClean="0"/>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smtClean="0"/>
              <a:t>Distribute the </a:t>
            </a:r>
            <a:r>
              <a:rPr lang="en-US" sz="1200" i="1" u="none" kern="1200" dirty="0" smtClean="0">
                <a:solidFill>
                  <a:schemeClr val="tx1"/>
                </a:solidFill>
                <a:effectLst/>
                <a:latin typeface="+mn-lt"/>
                <a:ea typeface="+mn-ea"/>
                <a:cs typeface="+mn-cs"/>
              </a:rPr>
              <a:t>“TS GOLD® Objectives 8-10 Color Band” takeaway handout either now or at the conclusion of the training, so that participants have it for follow-up</a:t>
            </a:r>
            <a:r>
              <a:rPr lang="en-US" sz="1200" i="1" u="none" kern="1200" baseline="0" dirty="0" smtClean="0">
                <a:solidFill>
                  <a:schemeClr val="tx1"/>
                </a:solidFill>
                <a:effectLst/>
                <a:latin typeface="+mn-lt"/>
                <a:ea typeface="+mn-ea"/>
                <a:cs typeface="+mn-cs"/>
              </a:rPr>
              <a:t> review after leaving the training.</a:t>
            </a:r>
            <a:endParaRPr lang="en-US" sz="1200" i="1" u="non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28</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26264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241617" defTabSz="966470">
              <a:buClr>
                <a:srgbClr val="000000"/>
              </a:buClr>
              <a:buSzPts val="1400"/>
              <a:defRPr/>
            </a:pPr>
            <a:r>
              <a:rPr lang="en-US" i="0" dirty="0"/>
              <a:t>Now that we have reviewed</a:t>
            </a:r>
            <a:r>
              <a:rPr lang="en-US" i="0" baseline="0" dirty="0"/>
              <a:t> and established what are developmentally appropriate language-related expectations for infants, we are going to change gears a little and begin to talk about the </a:t>
            </a:r>
            <a:r>
              <a:rPr lang="en-US" b="1" i="0" baseline="0" dirty="0"/>
              <a:t>Infant </a:t>
            </a:r>
            <a:r>
              <a:rPr lang="en-US" b="1" i="0" baseline="0" dirty="0" smtClean="0"/>
              <a:t>CLASS® </a:t>
            </a:r>
            <a:r>
              <a:rPr lang="en-US" b="1" i="0" baseline="0" dirty="0"/>
              <a:t>tool</a:t>
            </a:r>
            <a:r>
              <a:rPr lang="en-US" i="0" baseline="0" dirty="0"/>
              <a:t>, specifically the </a:t>
            </a:r>
            <a:r>
              <a:rPr lang="en-US" b="1" i="0" baseline="0" dirty="0"/>
              <a:t>Early Language Support </a:t>
            </a:r>
            <a:r>
              <a:rPr lang="en-US" i="0" baseline="0" dirty="0"/>
              <a:t>portion of that tool.  This information will help you understand developmentally-appropriate ways to support the early language development of the infants in your care</a:t>
            </a:r>
            <a:r>
              <a:rPr lang="en-US" i="0" baseline="0" dirty="0" smtClean="0"/>
              <a:t>.</a:t>
            </a:r>
            <a:endParaRPr lang="en-US" i="0" dirty="0"/>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29</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82603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talk about </a:t>
            </a:r>
            <a:r>
              <a:rPr lang="en-US" b="1" dirty="0"/>
              <a:t>your</a:t>
            </a:r>
            <a:r>
              <a:rPr lang="en-US" b="1" baseline="0" dirty="0"/>
              <a:t> daily routine in your infant classroom</a:t>
            </a:r>
            <a:r>
              <a:rPr lang="en-US" b="0" baseline="0" dirty="0" smtClean="0"/>
              <a:t>—</a:t>
            </a:r>
            <a:endParaRPr lang="en-US" b="0" baseline="0" dirty="0"/>
          </a:p>
          <a:p>
            <a:r>
              <a:rPr lang="en-US" b="0" i="1" baseline="0" dirty="0"/>
              <a:t>Go to a flipchart or whiteboard—</a:t>
            </a:r>
            <a:endParaRPr lang="en-US" b="0" i="0" baseline="0" dirty="0"/>
          </a:p>
          <a:p>
            <a:r>
              <a:rPr lang="en-US" b="0" i="0" baseline="0" dirty="0"/>
              <a:t>Please share with me </a:t>
            </a:r>
            <a:r>
              <a:rPr lang="en-US" b="1" i="0" baseline="0" dirty="0"/>
              <a:t>words</a:t>
            </a:r>
            <a:r>
              <a:rPr lang="en-US" b="0" i="0" baseline="0" dirty="0"/>
              <a:t> that </a:t>
            </a:r>
            <a:r>
              <a:rPr lang="en-US" b="1" i="0" baseline="0" dirty="0"/>
              <a:t>describe the infants in your classroom</a:t>
            </a:r>
            <a:r>
              <a:rPr lang="en-US" b="0" i="0" baseline="0" dirty="0"/>
              <a:t>—their behavior, your care of them, and your classroom daily routine:</a:t>
            </a:r>
          </a:p>
          <a:p>
            <a:r>
              <a:rPr lang="en-US" b="0" i="1" baseline="0" dirty="0"/>
              <a:t>Capture the shared words on the flipchart/whiteboard.  Make sure that everyone has the opportunity to share and that you have at least/approximately 20 words or phrases on the chart.</a:t>
            </a:r>
          </a:p>
          <a:p>
            <a:endParaRPr lang="en-US" b="0" i="1" baseline="0" dirty="0"/>
          </a:p>
          <a:p>
            <a:r>
              <a:rPr lang="en-US" b="0" i="0" baseline="0" dirty="0"/>
              <a:t>Now let’s make </a:t>
            </a:r>
            <a:r>
              <a:rPr lang="en-US" b="0" i="0" baseline="0" dirty="0" smtClean="0"/>
              <a:t>an acrostic poem out </a:t>
            </a:r>
            <a:r>
              <a:rPr lang="en-US" b="0" i="0" baseline="0" dirty="0"/>
              <a:t>of your name and your experience providing care in an infant classroom—</a:t>
            </a:r>
          </a:p>
          <a:p>
            <a:r>
              <a:rPr lang="en-US" b="0" i="0" baseline="0" dirty="0"/>
              <a:t>You will use your first name as the inspiration for your </a:t>
            </a:r>
            <a:r>
              <a:rPr lang="en-US" b="0" i="0" baseline="0" dirty="0" smtClean="0"/>
              <a:t>acrostic, </a:t>
            </a:r>
            <a:r>
              <a:rPr lang="en-US" b="0" i="0" baseline="0" dirty="0"/>
              <a:t>with a word or phrase stemming off each letter of your first name.  That word or phrase for each letter of your name should start with that letter of you name and should describe what you enjoy about your work in the infant classroom.</a:t>
            </a:r>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3</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759429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Poll group</a:t>
            </a:r>
            <a:r>
              <a:rPr lang="en-US" i="0" dirty="0"/>
              <a:t>:</a:t>
            </a:r>
            <a:r>
              <a:rPr lang="en-US" i="0" baseline="0" dirty="0"/>
              <a:t>  </a:t>
            </a:r>
            <a:r>
              <a:rPr lang="en-US" dirty="0"/>
              <a:t>How many of you are familiar with Toddler or Pre-K </a:t>
            </a:r>
            <a:r>
              <a:rPr lang="en-US" dirty="0" smtClean="0"/>
              <a:t>CLASS®?</a:t>
            </a:r>
            <a:endParaRPr lang="en-US" dirty="0"/>
          </a:p>
          <a:p>
            <a:endParaRPr lang="en-US" dirty="0"/>
          </a:p>
          <a:p>
            <a:r>
              <a:rPr lang="en-US" b="1" dirty="0"/>
              <a:t>Infant </a:t>
            </a:r>
            <a:r>
              <a:rPr lang="en-US" b="1" dirty="0" smtClean="0"/>
              <a:t>CLASS® </a:t>
            </a:r>
            <a:r>
              <a:rPr lang="en-US" dirty="0"/>
              <a:t>is</a:t>
            </a:r>
            <a:r>
              <a:rPr lang="en-US" baseline="0" dirty="0"/>
              <a:t> similar, in that it is, like Toddler and Pre-K </a:t>
            </a:r>
            <a:r>
              <a:rPr lang="en-US" baseline="0" dirty="0" smtClean="0"/>
              <a:t>CLASS®, </a:t>
            </a:r>
            <a:r>
              <a:rPr lang="en-US" baseline="0" dirty="0"/>
              <a:t>divided into levels called “</a:t>
            </a:r>
            <a:r>
              <a:rPr lang="en-US" b="1" baseline="0" dirty="0"/>
              <a:t>Domains</a:t>
            </a:r>
            <a:r>
              <a:rPr lang="en-US" baseline="0" dirty="0"/>
              <a:t>” and “</a:t>
            </a:r>
            <a:r>
              <a:rPr lang="en-US" b="1" baseline="0" dirty="0"/>
              <a:t>Dimensions</a:t>
            </a:r>
            <a:r>
              <a:rPr lang="en-US" baseline="0" dirty="0"/>
              <a:t>.”  While Pre-K has 3 domains and Toddler has 2 domains, Infant </a:t>
            </a:r>
            <a:r>
              <a:rPr lang="en-US" baseline="0" dirty="0" smtClean="0"/>
              <a:t>CLASS® </a:t>
            </a:r>
            <a:r>
              <a:rPr lang="en-US" baseline="0" dirty="0"/>
              <a:t>has just 1 domain, divided into 4 dimensions.  </a:t>
            </a:r>
          </a:p>
          <a:p>
            <a:endParaRPr lang="en-US" baseline="0" dirty="0"/>
          </a:p>
          <a:p>
            <a:r>
              <a:rPr lang="en-US" baseline="0" dirty="0"/>
              <a:t>And, like the other </a:t>
            </a:r>
            <a:r>
              <a:rPr lang="en-US" baseline="0" dirty="0" smtClean="0"/>
              <a:t>CLASS® </a:t>
            </a:r>
            <a:r>
              <a:rPr lang="en-US" baseline="0" dirty="0"/>
              <a:t>tools, many of these areas overlap.</a:t>
            </a:r>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30</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75778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70" eaLnBrk="0" fontAlgn="base" hangingPunct="0">
              <a:spcBef>
                <a:spcPct val="30000"/>
              </a:spcBef>
              <a:spcAft>
                <a:spcPct val="0"/>
              </a:spcAft>
              <a:defRPr/>
            </a:pPr>
            <a:r>
              <a:rPr lang="en-US" baseline="0" dirty="0"/>
              <a:t>The </a:t>
            </a:r>
            <a:r>
              <a:rPr lang="en-US" b="1" dirty="0"/>
              <a:t>Early Language Support Dimension</a:t>
            </a:r>
            <a:r>
              <a:rPr lang="en-US" b="1" baseline="0" dirty="0"/>
              <a:t> </a:t>
            </a:r>
            <a:r>
              <a:rPr lang="en-US" b="1" baseline="0" dirty="0" smtClean="0"/>
              <a:t>“</a:t>
            </a:r>
            <a:r>
              <a:rPr lang="en-US" b="0" baseline="0" dirty="0" smtClean="0"/>
              <a:t>captures the amount and effectiveness of teachers’ use of language-stimulation and language-facilitation techniques to encourage infants’ early language development.”</a:t>
            </a:r>
            <a:endParaRPr lang="en-US" b="1" baseline="0" dirty="0" smtClean="0"/>
          </a:p>
          <a:p>
            <a:pPr defTabSz="966470" eaLnBrk="0" fontAlgn="base" hangingPunct="0">
              <a:spcBef>
                <a:spcPct val="30000"/>
              </a:spcBef>
              <a:spcAft>
                <a:spcPct val="0"/>
              </a:spcAft>
              <a:defRPr/>
            </a:pPr>
            <a:endParaRPr lang="en-US" b="1" baseline="0" dirty="0" smtClean="0"/>
          </a:p>
          <a:p>
            <a:pPr defTabSz="966470" eaLnBrk="0" fontAlgn="base" hangingPunct="0">
              <a:spcBef>
                <a:spcPct val="30000"/>
              </a:spcBef>
              <a:spcAft>
                <a:spcPct val="0"/>
              </a:spcAft>
              <a:defRPr/>
            </a:pPr>
            <a:r>
              <a:rPr lang="en-US" baseline="0" dirty="0" smtClean="0"/>
              <a:t>The Early Language Support Dimension is </a:t>
            </a:r>
            <a:r>
              <a:rPr lang="en-US" baseline="0" dirty="0"/>
              <a:t>divided further, into “</a:t>
            </a:r>
            <a:r>
              <a:rPr lang="en-US" b="1" baseline="0" dirty="0"/>
              <a:t>Indicators</a:t>
            </a:r>
            <a:r>
              <a:rPr lang="en-US" baseline="0" dirty="0" smtClean="0"/>
              <a:t>”—these are </a:t>
            </a:r>
            <a:r>
              <a:rPr lang="en-US" b="1" baseline="0" dirty="0"/>
              <a:t>“Teacher Talk,” “Communication Support,” and “Communication Extension.”  </a:t>
            </a:r>
            <a:r>
              <a:rPr lang="en-US" baseline="0" dirty="0"/>
              <a:t>When </a:t>
            </a:r>
            <a:r>
              <a:rPr lang="en-US" baseline="0" dirty="0" smtClean="0"/>
              <a:t>your interactions within your classroom </a:t>
            </a:r>
            <a:r>
              <a:rPr lang="en-US" baseline="0" dirty="0"/>
              <a:t>are being observed, the observer is looking at the Dimension level, but then even more specifically at the Indicator level.</a:t>
            </a:r>
          </a:p>
          <a:p>
            <a:pPr defTabSz="966470" eaLnBrk="0" fontAlgn="base" hangingPunct="0">
              <a:spcBef>
                <a:spcPct val="30000"/>
              </a:spcBef>
              <a:spcAft>
                <a:spcPct val="0"/>
              </a:spcAft>
              <a:defRPr/>
            </a:pPr>
            <a:endParaRPr lang="en-US" baseline="0" dirty="0"/>
          </a:p>
          <a:p>
            <a:pPr defTabSz="966470" eaLnBrk="0" fontAlgn="base" hangingPunct="0">
              <a:spcBef>
                <a:spcPct val="30000"/>
              </a:spcBef>
              <a:spcAft>
                <a:spcPct val="0"/>
              </a:spcAft>
              <a:defRPr/>
            </a:pPr>
            <a:r>
              <a:rPr lang="en-US" baseline="0" dirty="0"/>
              <a:t>Under each Indicator is a series of “Behavioral Markers.”  An observer looks for instances of these Behavioral Markers and the frequency of them when observing a classroom.</a:t>
            </a:r>
          </a:p>
          <a:p>
            <a:pPr defTabSz="966470" eaLnBrk="0" fontAlgn="base" hangingPunct="0">
              <a:spcBef>
                <a:spcPct val="30000"/>
              </a:spcBef>
              <a:spcAft>
                <a:spcPct val="0"/>
              </a:spcAft>
              <a:defRPr/>
            </a:pPr>
            <a:endParaRPr lang="en-US" baseline="0" dirty="0"/>
          </a:p>
          <a:p>
            <a:pPr defTabSz="966470" eaLnBrk="0" fontAlgn="base" hangingPunct="0">
              <a:spcBef>
                <a:spcPct val="30000"/>
              </a:spcBef>
              <a:spcAft>
                <a:spcPct val="0"/>
              </a:spcAft>
              <a:defRPr/>
            </a:pPr>
            <a:r>
              <a:rPr lang="en-US" dirty="0"/>
              <a:t>Let’s dive deeper into these 3 Infant Early Language Support Indicators, looking at the definitions for the </a:t>
            </a:r>
            <a:r>
              <a:rPr lang="en-US" dirty="0" smtClean="0"/>
              <a:t>Indicators,</a:t>
            </a:r>
            <a:r>
              <a:rPr lang="en-US" baseline="0" dirty="0" smtClean="0"/>
              <a:t> </a:t>
            </a:r>
            <a:r>
              <a:rPr lang="en-US" baseline="0" dirty="0"/>
              <a:t>including</a:t>
            </a:r>
            <a:r>
              <a:rPr lang="en-US" dirty="0"/>
              <a:t> the Behavioral</a:t>
            </a:r>
            <a:r>
              <a:rPr lang="en-US" baseline="0" dirty="0"/>
              <a:t> Markers for each--</a:t>
            </a:r>
            <a:endParaRPr lang="en-US" dirty="0"/>
          </a:p>
          <a:p>
            <a:endParaRPr lang="en-US" dirty="0"/>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31</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790960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The</a:t>
            </a:r>
            <a:r>
              <a:rPr lang="en-US" sz="1200" baseline="0" dirty="0">
                <a:latin typeface="+mn-lt"/>
              </a:rPr>
              <a:t> Indicator </a:t>
            </a:r>
            <a:r>
              <a:rPr lang="en-US" sz="1200" b="1" baseline="0" dirty="0">
                <a:latin typeface="+mn-lt"/>
              </a:rPr>
              <a:t>“Teacher Talk” </a:t>
            </a:r>
            <a:r>
              <a:rPr lang="en-US" sz="1200" b="0" baseline="0" dirty="0" smtClean="0">
                <a:latin typeface="+mn-lt"/>
              </a:rPr>
              <a:t>“reflects the consistency with which teachers provide language in the classroom.” </a:t>
            </a:r>
          </a:p>
          <a:p>
            <a:r>
              <a:rPr lang="en-US" sz="1200" b="0" baseline="0" dirty="0" smtClean="0">
                <a:latin typeface="+mn-lt"/>
                <a:ea typeface="Calibri"/>
                <a:cs typeface="Calibri"/>
                <a:sym typeface="Calibri"/>
              </a:rPr>
              <a:t>This </a:t>
            </a:r>
            <a:r>
              <a:rPr lang="en-US" sz="1200" dirty="0" smtClean="0">
                <a:latin typeface="+mn-lt"/>
                <a:ea typeface="Calibri"/>
                <a:cs typeface="Calibri"/>
                <a:sym typeface="Calibri"/>
              </a:rPr>
              <a:t>means that in the infant classroom you should </a:t>
            </a:r>
          </a:p>
          <a:p>
            <a:pPr marL="171450" indent="-171450">
              <a:buFont typeface="Arial" panose="020B0604020202020204" pitchFamily="34" charset="0"/>
              <a:buChar char="•"/>
            </a:pPr>
            <a:r>
              <a:rPr lang="en-US" sz="1200" dirty="0" smtClean="0">
                <a:latin typeface="+mn-lt"/>
                <a:ea typeface="Calibri"/>
                <a:cs typeface="Calibri"/>
                <a:sym typeface="Calibri"/>
              </a:rPr>
              <a:t>“d</a:t>
            </a:r>
            <a:r>
              <a:rPr lang="en-US" sz="1200" baseline="0" dirty="0" smtClean="0">
                <a:latin typeface="+mn-lt"/>
                <a:ea typeface="Calibri"/>
                <a:cs typeface="Calibri"/>
                <a:sym typeface="Calibri"/>
              </a:rPr>
              <a:t>escribe [your] own and infants’ actions during activities and routines [throughout the whole day]</a:t>
            </a:r>
          </a:p>
          <a:p>
            <a:pPr marL="171450" indent="-171450">
              <a:buFont typeface="Arial" panose="020B0604020202020204" pitchFamily="34" charset="0"/>
              <a:buChar char="•"/>
            </a:pPr>
            <a:r>
              <a:rPr lang="en-US" sz="1200" baseline="0" dirty="0" smtClean="0">
                <a:latin typeface="+mn-lt"/>
                <a:ea typeface="Calibri"/>
                <a:cs typeface="Calibri"/>
                <a:sym typeface="Calibri"/>
              </a:rPr>
              <a:t>comment on events happening in the classroom</a:t>
            </a:r>
          </a:p>
          <a:p>
            <a:pPr marL="171450" indent="-171450">
              <a:buFont typeface="Arial" panose="020B0604020202020204" pitchFamily="34" charset="0"/>
              <a:buChar char="•"/>
            </a:pPr>
            <a:r>
              <a:rPr lang="en-US" sz="1200" baseline="0" dirty="0" smtClean="0">
                <a:latin typeface="+mn-lt"/>
                <a:ea typeface="Calibri"/>
                <a:cs typeface="Calibri"/>
                <a:sym typeface="Calibri"/>
              </a:rPr>
              <a:t>[and use] language…[that] includes descriptive and variable words, spoken in complete sentences.” </a:t>
            </a:r>
          </a:p>
          <a:p>
            <a:endParaRPr lang="en-US" sz="1200" b="1" baseline="0" dirty="0" smtClean="0">
              <a:latin typeface="+mn-lt"/>
            </a:endParaRPr>
          </a:p>
          <a:p>
            <a:r>
              <a:rPr lang="en-US" sz="1200" baseline="0" dirty="0" smtClean="0">
                <a:latin typeface="+mn-lt"/>
              </a:rPr>
              <a:t>Teacher talk is </a:t>
            </a:r>
            <a:r>
              <a:rPr lang="en-US" sz="1200" baseline="0" dirty="0">
                <a:latin typeface="+mn-lt"/>
              </a:rPr>
              <a:t>broken down into </a:t>
            </a:r>
            <a:r>
              <a:rPr lang="en-US" sz="1200" baseline="0" dirty="0" smtClean="0">
                <a:latin typeface="+mn-lt"/>
              </a:rPr>
              <a:t>4</a:t>
            </a:r>
            <a:r>
              <a:rPr lang="en-US" sz="1200" b="1" baseline="0" dirty="0" smtClean="0">
                <a:latin typeface="+mn-lt"/>
              </a:rPr>
              <a:t>“Behavioral </a:t>
            </a:r>
            <a:r>
              <a:rPr lang="en-US" sz="1200" b="1" baseline="0" dirty="0">
                <a:latin typeface="+mn-lt"/>
              </a:rPr>
              <a:t>Markers”:  self-talk, describe classroom events, verbally label objects, and use complete and varied sentences.</a:t>
            </a:r>
            <a:r>
              <a:rPr lang="en-US" sz="1200" b="1" dirty="0">
                <a:latin typeface="+mn-lt"/>
              </a:rPr>
              <a:t> </a:t>
            </a:r>
          </a:p>
          <a:p>
            <a:pPr marL="171450" indent="-171450">
              <a:buFont typeface="Arial" panose="020B0604020202020204" pitchFamily="34" charset="0"/>
              <a:buChar char="•"/>
            </a:pPr>
            <a:r>
              <a:rPr lang="en-US" sz="1200" dirty="0" smtClean="0">
                <a:latin typeface="+mn-lt"/>
                <a:ea typeface="Calibri"/>
                <a:cs typeface="Calibri"/>
                <a:sym typeface="Calibri"/>
              </a:rPr>
              <a:t>Self-talk means talking about yourself through the day, mapping all your actions during free</a:t>
            </a:r>
            <a:r>
              <a:rPr lang="en-US" sz="1200" baseline="0" dirty="0" smtClean="0">
                <a:latin typeface="+mn-lt"/>
                <a:ea typeface="Calibri"/>
                <a:cs typeface="Calibri"/>
                <a:sym typeface="Calibri"/>
              </a:rPr>
              <a:t> play activities and during routines, and providing words for your actions.  T</a:t>
            </a:r>
            <a:r>
              <a:rPr lang="en-US" sz="1200" dirty="0" smtClean="0">
                <a:latin typeface="+mn-lt"/>
                <a:ea typeface="Calibri"/>
                <a:cs typeface="Calibri"/>
                <a:sym typeface="Calibri"/>
              </a:rPr>
              <a:t>his </a:t>
            </a:r>
            <a:r>
              <a:rPr lang="en-US" sz="1200" dirty="0">
                <a:latin typeface="+mn-lt"/>
                <a:ea typeface="Calibri"/>
                <a:cs typeface="Calibri"/>
                <a:sym typeface="Calibri"/>
              </a:rPr>
              <a:t>should look the same for both younger and older infants.</a:t>
            </a:r>
          </a:p>
          <a:p>
            <a:pPr>
              <a:buFont typeface="Arial" panose="020B0604020202020204" pitchFamily="34" charset="0"/>
              <a:buChar char="•"/>
            </a:pPr>
            <a:endParaRPr lang="en-US" sz="1200" dirty="0">
              <a:latin typeface="+mn-lt"/>
              <a:ea typeface="Calibri"/>
              <a:cs typeface="Calibri"/>
              <a:sym typeface="Calibri"/>
            </a:endParaRPr>
          </a:p>
          <a:p>
            <a:pPr marL="171450" indent="-171450">
              <a:buFont typeface="Arial" panose="020B0604020202020204" pitchFamily="34" charset="0"/>
              <a:buChar char="•"/>
            </a:pPr>
            <a:r>
              <a:rPr lang="en-US" sz="1200" dirty="0">
                <a:latin typeface="+mn-lt"/>
                <a:ea typeface="Calibri"/>
                <a:cs typeface="Calibri"/>
                <a:sym typeface="Calibri"/>
              </a:rPr>
              <a:t>Describing classroom events means describing all classroom events, </a:t>
            </a:r>
            <a:r>
              <a:rPr lang="en-US" sz="1200" dirty="0" smtClean="0">
                <a:latin typeface="+mn-lt"/>
                <a:ea typeface="Calibri"/>
                <a:cs typeface="Calibri"/>
                <a:sym typeface="Calibri"/>
              </a:rPr>
              <a:t>such as </a:t>
            </a:r>
            <a:r>
              <a:rPr lang="en-US" sz="1200" dirty="0">
                <a:latin typeface="+mn-lt"/>
                <a:ea typeface="Calibri"/>
                <a:cs typeface="Calibri"/>
                <a:sym typeface="Calibri"/>
              </a:rPr>
              <a:t>people entering or leaving room, a child waking up from nap, a child talking or crying because he or she is hungry or he or she dropped a </a:t>
            </a:r>
            <a:r>
              <a:rPr lang="en-US" sz="1200" dirty="0" smtClean="0">
                <a:latin typeface="+mn-lt"/>
                <a:ea typeface="Calibri"/>
                <a:cs typeface="Calibri"/>
                <a:sym typeface="Calibri"/>
              </a:rPr>
              <a:t>pacifier—again </a:t>
            </a:r>
            <a:r>
              <a:rPr lang="en-US" sz="1200" dirty="0">
                <a:latin typeface="+mn-lt"/>
                <a:ea typeface="Calibri"/>
                <a:cs typeface="Calibri"/>
                <a:sym typeface="Calibri"/>
              </a:rPr>
              <a:t>providing words for actions taking place in the room.  This should look the same for both younger and older infants.</a:t>
            </a:r>
          </a:p>
          <a:p>
            <a:endParaRPr lang="en-US" sz="1200" dirty="0">
              <a:latin typeface="+mn-lt"/>
              <a:ea typeface="Calibri"/>
              <a:cs typeface="Calibri"/>
              <a:sym typeface="Calibri"/>
            </a:endParaRPr>
          </a:p>
          <a:p>
            <a:pPr marL="171450" indent="-171450">
              <a:buFont typeface="Arial" panose="020B0604020202020204" pitchFamily="34" charset="0"/>
              <a:buChar char="•"/>
            </a:pPr>
            <a:r>
              <a:rPr lang="en-US" sz="1200" dirty="0">
                <a:latin typeface="+mn-lt"/>
                <a:ea typeface="Calibri"/>
                <a:cs typeface="Calibri"/>
                <a:sym typeface="Calibri"/>
              </a:rPr>
              <a:t>Verbally labeling objects means using descriptive and specific words to label all objects in the room or items infants are playing with.  When working with older infants, add in labelling regarding colors, shapes, numbers, etc.</a:t>
            </a:r>
          </a:p>
          <a:p>
            <a:pPr>
              <a:buFont typeface="Arial" panose="020B0604020202020204" pitchFamily="34" charset="0"/>
              <a:buChar char="•"/>
            </a:pPr>
            <a:endParaRPr lang="en-US" sz="1200" dirty="0">
              <a:latin typeface="+mn-lt"/>
              <a:ea typeface="Calibri"/>
              <a:cs typeface="Calibri"/>
              <a:sym typeface="Calibri"/>
            </a:endParaRPr>
          </a:p>
          <a:p>
            <a:pPr marL="171450" indent="-171450">
              <a:buFont typeface="Arial" panose="020B0604020202020204" pitchFamily="34" charset="0"/>
              <a:buChar char="•"/>
            </a:pPr>
            <a:r>
              <a:rPr lang="en-US" sz="1200" dirty="0">
                <a:latin typeface="+mn-lt"/>
                <a:ea typeface="Calibri"/>
                <a:cs typeface="Calibri"/>
                <a:sym typeface="Calibri"/>
              </a:rPr>
              <a:t>Using complete and varied sentences means talking to the children in complete sentences, asking them questions, carrying on conversations with them as part of your interactions. This should look the same for both younger and older infants—</a:t>
            </a:r>
          </a:p>
          <a:p>
            <a:pPr defTabSz="966470" eaLnBrk="0" fontAlgn="base" hangingPunct="0">
              <a:spcBef>
                <a:spcPct val="30000"/>
              </a:spcBef>
              <a:spcAft>
                <a:spcPct val="0"/>
              </a:spcAft>
              <a:defRPr/>
            </a:pPr>
            <a:endParaRPr lang="en-US" sz="1200" dirty="0">
              <a:latin typeface="+mn-lt"/>
              <a:ea typeface="Calibri"/>
              <a:cs typeface="Calibri"/>
              <a:sym typeface="Calibri"/>
            </a:endParaRPr>
          </a:p>
          <a:p>
            <a:pPr defTabSz="966470" eaLnBrk="0" fontAlgn="base" hangingPunct="0">
              <a:spcBef>
                <a:spcPct val="30000"/>
              </a:spcBef>
              <a:spcAft>
                <a:spcPct val="0"/>
              </a:spcAft>
              <a:defRPr/>
            </a:pPr>
            <a:endParaRPr lang="en-US" sz="1200" dirty="0">
              <a:latin typeface="+mn-lt"/>
              <a:ea typeface="Calibri"/>
              <a:cs typeface="Calibri"/>
              <a:sym typeface="Calibri"/>
            </a:endParaRPr>
          </a:p>
          <a:p>
            <a:pPr defTabSz="966470" eaLnBrk="0" fontAlgn="base" hangingPunct="0">
              <a:spcBef>
                <a:spcPct val="30000"/>
              </a:spcBef>
              <a:spcAft>
                <a:spcPct val="0"/>
              </a:spcAft>
              <a:defRPr/>
            </a:pPr>
            <a:r>
              <a:rPr lang="en-US" sz="1200" dirty="0">
                <a:latin typeface="+mn-lt"/>
                <a:ea typeface="Calibri"/>
                <a:cs typeface="Calibri"/>
                <a:sym typeface="Calibri"/>
              </a:rPr>
              <a:t>Why shouldn’t we use “baby talk” with younger Infants…why should we use complete sentences even with younger infants?</a:t>
            </a:r>
          </a:p>
          <a:p>
            <a:pPr defTabSz="966470" eaLnBrk="0" fontAlgn="base" hangingPunct="0">
              <a:spcBef>
                <a:spcPct val="30000"/>
              </a:spcBef>
              <a:spcAft>
                <a:spcPct val="0"/>
              </a:spcAft>
              <a:defRPr/>
            </a:pPr>
            <a:r>
              <a:rPr lang="en-US" sz="1200" i="1" dirty="0">
                <a:latin typeface="+mn-lt"/>
                <a:ea typeface="Calibri"/>
                <a:cs typeface="Calibri"/>
                <a:sym typeface="Calibri"/>
              </a:rPr>
              <a:t>Pause for responses—point out the importance of teaching consistent, proper language structure</a:t>
            </a:r>
            <a:r>
              <a:rPr lang="en-US" sz="1200" i="1" dirty="0" smtClean="0">
                <a:latin typeface="+mn-lt"/>
                <a:ea typeface="Calibri"/>
                <a:cs typeface="Calibri"/>
                <a:sym typeface="Calibri"/>
              </a:rPr>
              <a:t>.</a:t>
            </a:r>
            <a:endParaRPr lang="en-US" sz="1200" baseline="0" dirty="0">
              <a:latin typeface="+mn-lt"/>
            </a:endParaRPr>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32</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625595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a:t>
            </a:r>
            <a:r>
              <a:rPr lang="en-US" baseline="0" dirty="0"/>
              <a:t> of </a:t>
            </a:r>
            <a:r>
              <a:rPr lang="en-US" b="1" baseline="0" dirty="0" smtClean="0"/>
              <a:t>self-talk and labeling </a:t>
            </a:r>
            <a:r>
              <a:rPr lang="en-US" b="1" baseline="0" dirty="0"/>
              <a:t>opportunities </a:t>
            </a:r>
            <a:r>
              <a:rPr lang="en-US" baseline="0" dirty="0"/>
              <a:t>actually occur </a:t>
            </a:r>
            <a:r>
              <a:rPr lang="en-US" u="sng" baseline="0" dirty="0"/>
              <a:t>every time you go to do something</a:t>
            </a:r>
            <a:r>
              <a:rPr lang="en-US" baseline="0" dirty="0"/>
              <a:t>—</a:t>
            </a:r>
          </a:p>
          <a:p>
            <a:endParaRPr lang="en-US" i="1" baseline="0" dirty="0"/>
          </a:p>
          <a:p>
            <a:pPr marL="171450" indent="-171450">
              <a:buFont typeface="Arial" panose="020B0604020202020204" pitchFamily="34" charset="0"/>
              <a:buChar char="•"/>
            </a:pPr>
            <a:r>
              <a:rPr lang="en-US" i="0" baseline="0" dirty="0"/>
              <a:t>For example, </a:t>
            </a:r>
            <a:r>
              <a:rPr lang="en-US" b="1" i="0" baseline="0" dirty="0"/>
              <a:t>every time you go to change a child </a:t>
            </a:r>
            <a:r>
              <a:rPr lang="en-US" b="0" i="0" baseline="0" dirty="0"/>
              <a:t>or</a:t>
            </a:r>
            <a:r>
              <a:rPr lang="en-US" b="1" i="0" baseline="0" dirty="0"/>
              <a:t> wipe a child’s nose, </a:t>
            </a:r>
            <a:r>
              <a:rPr lang="en-US" b="0" i="0" baseline="0" dirty="0"/>
              <a:t>you can </a:t>
            </a:r>
            <a:r>
              <a:rPr lang="en-US" b="0" i="0" baseline="0" dirty="0" smtClean="0"/>
              <a:t>describe what you are doing, </a:t>
            </a:r>
            <a:r>
              <a:rPr lang="en-US" b="0" i="0" baseline="0" dirty="0"/>
              <a:t>such as saying, </a:t>
            </a:r>
            <a:r>
              <a:rPr lang="en-US" b="1" i="0" baseline="0" dirty="0"/>
              <a:t>“</a:t>
            </a:r>
            <a:r>
              <a:rPr lang="en-US" i="0" baseline="0" dirty="0" smtClean="0"/>
              <a:t>Alright, </a:t>
            </a:r>
            <a:r>
              <a:rPr lang="en-US" i="0" baseline="0" dirty="0"/>
              <a:t>Maggie, I am coming to get you for a diaper change” or “I need to wipe your nose, Will.”  </a:t>
            </a:r>
          </a:p>
          <a:p>
            <a:pPr marL="171450" indent="-171450">
              <a:buFont typeface="Arial" panose="020B0604020202020204" pitchFamily="34" charset="0"/>
              <a:buChar char="•"/>
            </a:pPr>
            <a:r>
              <a:rPr lang="en-US" i="0" baseline="0" dirty="0"/>
              <a:t>As you move to </a:t>
            </a:r>
            <a:r>
              <a:rPr lang="en-US" b="1" i="0" baseline="0" dirty="0"/>
              <a:t>pick up a child</a:t>
            </a:r>
            <a:r>
              <a:rPr lang="en-US" b="0" i="0" baseline="0" dirty="0"/>
              <a:t> you can explain “</a:t>
            </a:r>
            <a:r>
              <a:rPr lang="en-US" i="0" baseline="0" dirty="0"/>
              <a:t>I am picking you up to give you a bottle.”  </a:t>
            </a:r>
          </a:p>
          <a:p>
            <a:pPr marL="171450" indent="-171450">
              <a:buFont typeface="Arial" panose="020B0604020202020204" pitchFamily="34" charset="0"/>
              <a:buChar char="•"/>
            </a:pPr>
            <a:r>
              <a:rPr lang="en-US" i="0" baseline="0" dirty="0"/>
              <a:t>When you </a:t>
            </a:r>
            <a:r>
              <a:rPr lang="en-US" b="1" i="0" baseline="0" dirty="0"/>
              <a:t>give a child a toy to play with</a:t>
            </a:r>
            <a:r>
              <a:rPr lang="en-US" b="0" i="0" baseline="0" dirty="0"/>
              <a:t>, you can label that toy, for example saying, “</a:t>
            </a:r>
            <a:r>
              <a:rPr lang="en-US" i="0" baseline="0" dirty="0"/>
              <a:t>Here is a ball for you to play with.”</a:t>
            </a:r>
          </a:p>
          <a:p>
            <a:endParaRPr lang="en-US" i="0" baseline="0" dirty="0"/>
          </a:p>
          <a:p>
            <a:r>
              <a:rPr lang="en-US" i="0" baseline="0" dirty="0"/>
              <a:t>Note that you should </a:t>
            </a:r>
            <a:r>
              <a:rPr lang="en-US" b="1" i="0" baseline="0" dirty="0"/>
              <a:t>state what you are </a:t>
            </a:r>
            <a:r>
              <a:rPr lang="en-US" b="1" i="0" baseline="0" dirty="0" smtClean="0"/>
              <a:t>doing as </a:t>
            </a:r>
            <a:r>
              <a:rPr lang="en-US" b="1" i="0" baseline="0" dirty="0"/>
              <a:t>you </a:t>
            </a:r>
            <a:r>
              <a:rPr lang="en-US" b="1" i="0" baseline="0" dirty="0" smtClean="0"/>
              <a:t>begin and while you are </a:t>
            </a:r>
            <a:r>
              <a:rPr lang="en-US" b="1" i="0" baseline="0" dirty="0"/>
              <a:t>doing it</a:t>
            </a:r>
            <a:r>
              <a:rPr lang="en-US" b="1" i="0" baseline="0" dirty="0" smtClean="0"/>
              <a:t>.</a:t>
            </a:r>
          </a:p>
          <a:p>
            <a:endParaRPr lang="en-US" b="1" i="0" baseline="0" dirty="0" smtClean="0"/>
          </a:p>
          <a:p>
            <a:r>
              <a:rPr lang="en-US" b="0" i="0" baseline="0" dirty="0" smtClean="0"/>
              <a:t>Also note that in those examples I just shared I used complete and varied sentences, to help children begin hearing and getting comfortable with the structure of language communication—</a:t>
            </a:r>
          </a:p>
          <a:p>
            <a:r>
              <a:rPr lang="en-US" b="0" i="0" baseline="0" dirty="0" smtClean="0"/>
              <a:t>For example, instead of merely saying “wipe, wipe!” I said, “I need to wipe your nose, Will.”</a:t>
            </a:r>
            <a:endParaRPr lang="en-US" b="0" i="0" baseline="0" dirty="0"/>
          </a:p>
          <a:p>
            <a:pPr>
              <a:buFont typeface="Arial" panose="020B0604020202020204" pitchFamily="34" charset="0"/>
              <a:buChar char="•"/>
            </a:pPr>
            <a:endParaRPr lang="en-US" i="0" baseline="0" dirty="0"/>
          </a:p>
          <a:p>
            <a:pPr marL="241617"/>
            <a:endParaRPr lang="en-US" i="0" baseline="0" dirty="0"/>
          </a:p>
          <a:p>
            <a:pPr marL="241617"/>
            <a:endParaRPr lang="en-US" i="0" baseline="0" dirty="0"/>
          </a:p>
          <a:p>
            <a:endParaRPr lang="en-US" i="0" baseline="0" dirty="0"/>
          </a:p>
          <a:p>
            <a:endParaRPr lang="en-US" i="0" baseline="0" dirty="0"/>
          </a:p>
          <a:p>
            <a:endParaRPr lang="en-US" dirty="0"/>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33</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60222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a:t>
            </a:r>
            <a:r>
              <a:rPr lang="en-US" baseline="0" dirty="0"/>
              <a:t> behavioral marker under </a:t>
            </a:r>
            <a:r>
              <a:rPr lang="en-US" b="1" baseline="0" dirty="0"/>
              <a:t>Teacher Talk </a:t>
            </a:r>
            <a:r>
              <a:rPr lang="en-US" baseline="0" dirty="0"/>
              <a:t>is “</a:t>
            </a:r>
            <a:r>
              <a:rPr lang="en-US" b="1" baseline="0" dirty="0"/>
              <a:t>describing classroom events</a:t>
            </a:r>
            <a:r>
              <a:rPr lang="en-US" baseline="0" dirty="0"/>
              <a:t>,” which is similar to parallel talk in Toddler and Pre-K </a:t>
            </a:r>
            <a:r>
              <a:rPr lang="en-US" baseline="0" dirty="0" smtClean="0"/>
              <a:t>CLASS®.</a:t>
            </a:r>
            <a:endParaRPr lang="en-US" baseline="0" dirty="0"/>
          </a:p>
          <a:p>
            <a:endParaRPr lang="en-US" baseline="0" dirty="0"/>
          </a:p>
          <a:p>
            <a:r>
              <a:rPr lang="en-US" baseline="0" dirty="0"/>
              <a:t>Here are some opportunities to embed describing classroom events throughout your day--  </a:t>
            </a:r>
          </a:p>
          <a:p>
            <a:endParaRPr lang="en-US" baseline="0" dirty="0"/>
          </a:p>
          <a:p>
            <a:pPr marL="181213" indent="-181213" defTabSz="966470" eaLnBrk="0" fontAlgn="base" hangingPunct="0">
              <a:spcBef>
                <a:spcPct val="30000"/>
              </a:spcBef>
              <a:spcAft>
                <a:spcPct val="0"/>
              </a:spcAft>
              <a:buFont typeface="Arial" panose="020B0604020202020204" pitchFamily="34" charset="0"/>
              <a:buChar char="•"/>
              <a:defRPr/>
            </a:pPr>
            <a:r>
              <a:rPr lang="en-US" b="0" i="0" baseline="0" dirty="0"/>
              <a:t>Whenever</a:t>
            </a:r>
            <a:r>
              <a:rPr lang="en-US" b="1" i="0" baseline="0" dirty="0"/>
              <a:t> there is a change in what is happening in the classroom environment</a:t>
            </a:r>
            <a:r>
              <a:rPr lang="en-US" b="0" i="0" baseline="0" dirty="0"/>
              <a:t>, such as by saying, “It</a:t>
            </a:r>
            <a:r>
              <a:rPr lang="en-US" i="0" baseline="0" dirty="0"/>
              <a:t> is time to turn our lights out for nap.”</a:t>
            </a:r>
          </a:p>
          <a:p>
            <a:pPr marL="181213" indent="-181213" defTabSz="966470" eaLnBrk="0" fontAlgn="base" hangingPunct="0">
              <a:spcBef>
                <a:spcPct val="30000"/>
              </a:spcBef>
              <a:spcAft>
                <a:spcPct val="0"/>
              </a:spcAft>
              <a:buFont typeface="Arial" panose="020B0604020202020204" pitchFamily="34" charset="0"/>
              <a:buChar char="•"/>
              <a:defRPr/>
            </a:pPr>
            <a:r>
              <a:rPr lang="en-US" b="0" i="0" baseline="0" dirty="0"/>
              <a:t>Whenever</a:t>
            </a:r>
            <a:r>
              <a:rPr lang="en-US" b="1" i="0" baseline="0" dirty="0"/>
              <a:t> someone enters the classroom, either in the morning at drop-off or mid-day</a:t>
            </a:r>
            <a:r>
              <a:rPr lang="en-US" b="0" i="0" baseline="0" dirty="0"/>
              <a:t>, such as by saying,</a:t>
            </a:r>
            <a:r>
              <a:rPr lang="en-US" b="1" i="0" baseline="0" dirty="0"/>
              <a:t> “</a:t>
            </a:r>
            <a:r>
              <a:rPr lang="en-US" i="0" baseline="0" dirty="0"/>
              <a:t>Look, Isaac is here today…hi, Isaac.”</a:t>
            </a:r>
          </a:p>
          <a:p>
            <a:pPr marL="181213" indent="-181213" defTabSz="966470" eaLnBrk="0" fontAlgn="base" hangingPunct="0">
              <a:spcBef>
                <a:spcPct val="30000"/>
              </a:spcBef>
              <a:spcAft>
                <a:spcPct val="0"/>
              </a:spcAft>
              <a:buFont typeface="Arial" panose="020B0604020202020204" pitchFamily="34" charset="0"/>
              <a:buChar char="•"/>
              <a:defRPr/>
            </a:pPr>
            <a:r>
              <a:rPr lang="en-US" b="0" i="0" baseline="0" dirty="0"/>
              <a:t>Whenever</a:t>
            </a:r>
            <a:r>
              <a:rPr lang="en-US" b="1" i="0" baseline="0" dirty="0"/>
              <a:t> someone wakes up from a nap</a:t>
            </a:r>
            <a:r>
              <a:rPr lang="en-US" b="0" i="0" baseline="0" dirty="0"/>
              <a:t>, such as by saying,</a:t>
            </a:r>
            <a:r>
              <a:rPr lang="en-US" i="0" baseline="0" dirty="0"/>
              <a:t> “Kennedy is waking up from nap; I see you Kennedy.”</a:t>
            </a:r>
          </a:p>
          <a:p>
            <a:pPr marL="181213" indent="-181213" defTabSz="966470" eaLnBrk="0" fontAlgn="base" hangingPunct="0">
              <a:spcBef>
                <a:spcPct val="30000"/>
              </a:spcBef>
              <a:spcAft>
                <a:spcPct val="0"/>
              </a:spcAft>
              <a:buFont typeface="Arial" panose="020B0604020202020204" pitchFamily="34" charset="0"/>
              <a:buChar char="•"/>
              <a:defRPr/>
            </a:pPr>
            <a:r>
              <a:rPr lang="en-US" b="0" i="0" baseline="0" dirty="0"/>
              <a:t>Whenever</a:t>
            </a:r>
            <a:r>
              <a:rPr lang="en-US" b="1" i="0" baseline="0" dirty="0"/>
              <a:t> someone is playing with a toy or making other sounds</a:t>
            </a:r>
            <a:r>
              <a:rPr lang="en-US" b="0" i="0" baseline="0" dirty="0"/>
              <a:t>, such as by saying,</a:t>
            </a:r>
            <a:r>
              <a:rPr lang="en-US" i="0" baseline="0" dirty="0"/>
              <a:t> “I hear Jamie shaking the rattle.”</a:t>
            </a:r>
          </a:p>
          <a:p>
            <a:pPr marL="181213" indent="-181213" defTabSz="966470" eaLnBrk="0" fontAlgn="base" hangingPunct="0">
              <a:spcBef>
                <a:spcPct val="30000"/>
              </a:spcBef>
              <a:spcAft>
                <a:spcPct val="0"/>
              </a:spcAft>
              <a:buFont typeface="Arial" panose="020B0604020202020204" pitchFamily="34" charset="0"/>
              <a:buChar char="•"/>
              <a:defRPr/>
            </a:pPr>
            <a:r>
              <a:rPr lang="en-US" b="0" i="0" baseline="0" dirty="0"/>
              <a:t>Whenever</a:t>
            </a:r>
            <a:r>
              <a:rPr lang="en-US" b="1" i="0" baseline="0" dirty="0"/>
              <a:t> someone gets picked up in the afternoon</a:t>
            </a:r>
            <a:r>
              <a:rPr lang="en-US" b="0" i="0" baseline="0" dirty="0"/>
              <a:t>, such as by saying,</a:t>
            </a:r>
            <a:r>
              <a:rPr lang="en-US" i="0" baseline="0" dirty="0"/>
              <a:t> “Here is Dominic’s mom; it is time for him to go home today</a:t>
            </a:r>
            <a:r>
              <a:rPr lang="en-US" i="0" baseline="0" dirty="0" smtClean="0"/>
              <a:t>.”</a:t>
            </a:r>
            <a:endParaRPr lang="en-US" i="0" baseline="0" dirty="0"/>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34</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358785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Let’s practice how you can provide Early Language Support in routines such as diapering and feeding times—</a:t>
            </a:r>
          </a:p>
          <a:p>
            <a:endParaRPr lang="en-US" baseline="0" dirty="0" smtClean="0"/>
          </a:p>
          <a:p>
            <a:r>
              <a:rPr lang="en-US" baseline="0" dirty="0" smtClean="0"/>
              <a:t>One of the best times to practice and focus on Teacher talk is when you are changing a child.</a:t>
            </a:r>
          </a:p>
          <a:p>
            <a:r>
              <a:rPr lang="en-US" baseline="0" dirty="0" smtClean="0"/>
              <a:t>Let’s give this a try with one of our baby props!</a:t>
            </a:r>
          </a:p>
          <a:p>
            <a:r>
              <a:rPr lang="en-US" baseline="0" dirty="0" smtClean="0"/>
              <a:t>Remember that Teacher talk means self-talk (or describing your own and the infants’ actions), describing classroom events, verbally labeling objects, and using complete and varied sentences.</a:t>
            </a:r>
          </a:p>
          <a:p>
            <a:endParaRPr lang="en-US" baseline="0" dirty="0" smtClean="0"/>
          </a:p>
          <a:p>
            <a:r>
              <a:rPr lang="en-US" i="1" u="sng" baseline="0" dirty="0" smtClean="0"/>
              <a:t>Activity options:</a:t>
            </a:r>
          </a:p>
          <a:p>
            <a:r>
              <a:rPr lang="en-US" i="1" baseline="0" dirty="0" smtClean="0"/>
              <a:t>Depending on time and comfort level of training participants, this activity could be completed in whole group, in small groups, or could first be practiced in small groups and then shared out in whole group.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smtClean="0"/>
              <a:t>Have some training participants practice Teacher talk during diapering, with some participants practicing with an infant 6 weeks-9 months old and others practicing with an infant 9-15 months old.  Have other training participants describe the effective examples they saw of self-talk, describing classroom events, verbally labeling objects, and using complete and varied sentences in the volunteers’ demonstrations.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smtClean="0"/>
              <a:t>If activity is done in small group: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smtClean="0"/>
              <a:t>As trainer you can walk around while participants work in small group and you can give feedback to small groups as they practice.  Otherwise or in addition you can silently observe and note and then share with whole group best practices observed from the training participants.  After, if time allows and if participants are comfortable, some could model their practice before the whole group.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baseline="0" dirty="0" smtClean="0"/>
          </a:p>
          <a:p>
            <a:r>
              <a:rPr lang="en-US" i="1" baseline="0" dirty="0" smtClean="0"/>
              <a:t>If activity is done in whole group:</a:t>
            </a:r>
          </a:p>
          <a:p>
            <a:r>
              <a:rPr lang="en-US" baseline="0" dirty="0" smtClean="0"/>
              <a:t>Is anyone willing to volunteer to come up here and model Teacher talk for us with diapering?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smtClean="0"/>
              <a:t>After the demonstration, have other training participants and yourself share other examples of how a teacher might exhibit Teacher talk during diapering.  </a:t>
            </a:r>
          </a:p>
        </p:txBody>
      </p:sp>
      <p:sp>
        <p:nvSpPr>
          <p:cNvPr id="4" name="Slide Number Placeholder 3"/>
          <p:cNvSpPr>
            <a:spLocks noGrp="1"/>
          </p:cNvSpPr>
          <p:nvPr>
            <p:ph type="sldNum" sz="quarter" idx="10"/>
          </p:nvPr>
        </p:nvSpPr>
        <p:spPr/>
        <p:txBody>
          <a:bodyPr/>
          <a:lstStyle/>
          <a:p>
            <a:fld id="{604C2C52-6C44-4EF5-A838-B0EA444A75D0}" type="slidenum">
              <a:rPr lang="en-US" smtClean="0"/>
              <a:t>35</a:t>
            </a:fld>
            <a:endParaRPr lang="en-US"/>
          </a:p>
        </p:txBody>
      </p:sp>
    </p:spTree>
    <p:extLst>
      <p:ext uri="{BB962C8B-B14F-4D97-AF65-F5344CB8AC3E}">
        <p14:creationId xmlns:p14="http://schemas.microsoft.com/office/powerpoint/2010/main" val="751915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let’s practice Teacher talk </a:t>
            </a:r>
            <a:r>
              <a:rPr lang="en-US" baseline="0" dirty="0" smtClean="0"/>
              <a:t>while feeding an infant.</a:t>
            </a:r>
          </a:p>
          <a:p>
            <a:endParaRPr lang="en-US" baseline="0" dirty="0" smtClean="0"/>
          </a:p>
          <a:p>
            <a:r>
              <a:rPr lang="en-US" i="1" u="sng" baseline="0" dirty="0" smtClean="0"/>
              <a:t>Activity options:</a:t>
            </a:r>
          </a:p>
          <a:p>
            <a:r>
              <a:rPr lang="en-US" i="1" baseline="0" dirty="0" smtClean="0"/>
              <a:t>Depending on time and comfort level of training participants, this activity could be completed in whole group, in small groups, or could first be practiced in small groups and then shared out in whole group.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smtClean="0"/>
              <a:t>Have some training participants practice Teacher talk during feeding, with some participants practicing with an infant 6 weeks-9 months old and others practicing with an infant 9-15 months old.  Have other training participants describe the effective examples they saw of self-talk, describing classroom events, verbally labeling objects, and using complete and varied sentences in the volunteers’ demonstrations.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smtClean="0"/>
              <a:t>If activity is done in small group: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smtClean="0"/>
              <a:t>As trainer you can walk around while participants work in small group and you can give feedback to small groups as they practice.  Otherwise or in addition you can silently observe and note and then share with whole group best practices observed from the training participants.  After, if time allows and if participants are comfortable, some could model their practice before the whole group.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baseline="0" dirty="0" smtClean="0"/>
          </a:p>
          <a:p>
            <a:r>
              <a:rPr lang="en-US" i="1" baseline="0" dirty="0" smtClean="0"/>
              <a:t>If activity is done in whole group:</a:t>
            </a:r>
          </a:p>
          <a:p>
            <a:r>
              <a:rPr lang="en-US" baseline="0" dirty="0" smtClean="0"/>
              <a:t>Is anyone willing to volunteer to come up here and model Teacher talk for us with feeding?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smtClean="0"/>
              <a:t>After the demonstration, have other training participants and yourself share other examples of how a teacher might exhibit Teacher talk during feeding.  </a:t>
            </a:r>
          </a:p>
        </p:txBody>
      </p:sp>
      <p:sp>
        <p:nvSpPr>
          <p:cNvPr id="4" name="Slide Number Placeholder 3"/>
          <p:cNvSpPr>
            <a:spLocks noGrp="1"/>
          </p:cNvSpPr>
          <p:nvPr>
            <p:ph type="sldNum" sz="quarter" idx="10"/>
          </p:nvPr>
        </p:nvSpPr>
        <p:spPr/>
        <p:txBody>
          <a:bodyPr/>
          <a:lstStyle/>
          <a:p>
            <a:fld id="{604C2C52-6C44-4EF5-A838-B0EA444A75D0}" type="slidenum">
              <a:rPr lang="en-US" smtClean="0"/>
              <a:t>36</a:t>
            </a:fld>
            <a:endParaRPr lang="en-US"/>
          </a:p>
        </p:txBody>
      </p:sp>
    </p:spTree>
    <p:extLst>
      <p:ext uri="{BB962C8B-B14F-4D97-AF65-F5344CB8AC3E}">
        <p14:creationId xmlns:p14="http://schemas.microsoft.com/office/powerpoint/2010/main" val="2041785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241617" defTabSz="966470">
              <a:buClr>
                <a:srgbClr val="000000"/>
              </a:buClr>
              <a:buSzPts val="1400"/>
              <a:defRPr/>
            </a:pPr>
            <a:r>
              <a:rPr lang="en-US" sz="1200" dirty="0" smtClean="0">
                <a:latin typeface="+mn-lt"/>
                <a:ea typeface="Calibri"/>
                <a:cs typeface="Calibri"/>
                <a:sym typeface="Calibri"/>
              </a:rPr>
              <a:t>We</a:t>
            </a:r>
            <a:r>
              <a:rPr lang="en-US" sz="1200" baseline="0" dirty="0" smtClean="0">
                <a:latin typeface="+mn-lt"/>
                <a:ea typeface="Calibri"/>
                <a:cs typeface="Calibri"/>
                <a:sym typeface="Calibri"/>
              </a:rPr>
              <a:t> have practiced how we can provide Early Language Support through Teacher talk—</a:t>
            </a:r>
          </a:p>
          <a:p>
            <a:pPr marL="0" indent="-241617" defTabSz="966470">
              <a:buClr>
                <a:srgbClr val="000000"/>
              </a:buClr>
              <a:buSzPts val="1400"/>
              <a:defRPr/>
            </a:pPr>
            <a:r>
              <a:rPr lang="en-US" sz="1200" baseline="0" dirty="0" smtClean="0">
                <a:latin typeface="+mn-lt"/>
                <a:ea typeface="Calibri"/>
                <a:cs typeface="Calibri"/>
                <a:sym typeface="Calibri"/>
              </a:rPr>
              <a:t>Now let’s learn about a</a:t>
            </a:r>
            <a:r>
              <a:rPr lang="en-US" sz="1200" dirty="0" smtClean="0">
                <a:latin typeface="+mn-lt"/>
                <a:ea typeface="Calibri"/>
                <a:cs typeface="Calibri"/>
                <a:sym typeface="Calibri"/>
              </a:rPr>
              <a:t>nother </a:t>
            </a:r>
            <a:r>
              <a:rPr lang="en-US" sz="1200" dirty="0">
                <a:latin typeface="+mn-lt"/>
                <a:ea typeface="Calibri"/>
                <a:cs typeface="Calibri"/>
                <a:sym typeface="Calibri"/>
              </a:rPr>
              <a:t>Indicator under the Dimension “Early Language </a:t>
            </a:r>
            <a:r>
              <a:rPr lang="en-US" sz="1200" dirty="0" smtClean="0">
                <a:latin typeface="+mn-lt"/>
                <a:ea typeface="Calibri"/>
                <a:cs typeface="Calibri"/>
                <a:sym typeface="Calibri"/>
              </a:rPr>
              <a:t>Support,” called </a:t>
            </a:r>
            <a:r>
              <a:rPr lang="en-US" sz="1200" dirty="0">
                <a:latin typeface="+mn-lt"/>
                <a:ea typeface="Calibri"/>
                <a:cs typeface="Calibri"/>
                <a:sym typeface="Calibri"/>
              </a:rPr>
              <a:t>“</a:t>
            </a:r>
            <a:r>
              <a:rPr lang="en-US" sz="1200" b="1" dirty="0">
                <a:latin typeface="+mn-lt"/>
                <a:ea typeface="Calibri"/>
                <a:cs typeface="Calibri"/>
                <a:sym typeface="Calibri"/>
              </a:rPr>
              <a:t>Communication Support</a:t>
            </a:r>
            <a:r>
              <a:rPr lang="en-US" sz="1200" dirty="0">
                <a:latin typeface="+mn-lt"/>
                <a:ea typeface="Calibri"/>
                <a:cs typeface="Calibri"/>
                <a:sym typeface="Calibri"/>
              </a:rPr>
              <a:t>.” </a:t>
            </a:r>
          </a:p>
          <a:p>
            <a:pPr marL="0" indent="-241617" defTabSz="966470">
              <a:buClr>
                <a:srgbClr val="000000"/>
              </a:buClr>
              <a:buSzPts val="1400"/>
              <a:defRPr/>
            </a:pPr>
            <a:endParaRPr lang="en-US" sz="1200" dirty="0" smtClean="0">
              <a:latin typeface="+mn-lt"/>
              <a:ea typeface="Calibri"/>
              <a:cs typeface="Calibri"/>
              <a:sym typeface="Calibri"/>
            </a:endParaRPr>
          </a:p>
          <a:p>
            <a:pPr marL="0" indent="-241617" defTabSz="966470">
              <a:buClr>
                <a:srgbClr val="000000"/>
              </a:buClr>
              <a:buSzPts val="1400"/>
              <a:defRPr/>
            </a:pPr>
            <a:r>
              <a:rPr lang="en-US" sz="1200" dirty="0" smtClean="0">
                <a:latin typeface="+mn-lt"/>
                <a:ea typeface="Calibri"/>
                <a:cs typeface="Calibri"/>
                <a:sym typeface="Calibri"/>
              </a:rPr>
              <a:t>Communication support</a:t>
            </a:r>
            <a:r>
              <a:rPr lang="en-US" sz="1200" baseline="0" dirty="0" smtClean="0">
                <a:latin typeface="+mn-lt"/>
                <a:ea typeface="Calibri"/>
                <a:cs typeface="Calibri"/>
                <a:sym typeface="Calibri"/>
              </a:rPr>
              <a:t> “captures teachers’ initiation and/or repetition of sounds in direct interactions with infants.”  This means that in the infant classroom you should </a:t>
            </a:r>
          </a:p>
          <a:p>
            <a:pPr marL="0" indent="-241617" defTabSz="966470">
              <a:buClr>
                <a:srgbClr val="000000"/>
              </a:buClr>
              <a:buSzPts val="1400"/>
              <a:buFont typeface="Arial" panose="020B0604020202020204" pitchFamily="34" charset="0"/>
              <a:buChar char="•"/>
              <a:defRPr/>
            </a:pPr>
            <a:r>
              <a:rPr lang="en-US" sz="1200" baseline="0" dirty="0" smtClean="0">
                <a:latin typeface="+mn-lt"/>
                <a:ea typeface="Calibri"/>
                <a:cs typeface="Calibri"/>
                <a:sym typeface="Calibri"/>
              </a:rPr>
              <a:t>“encourage infants to verbalize by initiating sounds and words with [the] infants </a:t>
            </a:r>
          </a:p>
          <a:p>
            <a:pPr marL="0" indent="-241617" defTabSz="966470">
              <a:buClr>
                <a:srgbClr val="000000"/>
              </a:buClr>
              <a:buSzPts val="1400"/>
              <a:buFont typeface="Arial" panose="020B0604020202020204" pitchFamily="34" charset="0"/>
              <a:buChar char="•"/>
              <a:defRPr/>
            </a:pPr>
            <a:r>
              <a:rPr lang="en-US" sz="1200" baseline="0" dirty="0" smtClean="0">
                <a:latin typeface="+mn-lt"/>
                <a:ea typeface="Calibri"/>
                <a:cs typeface="Calibri"/>
                <a:sym typeface="Calibri"/>
              </a:rPr>
              <a:t>[and] imitate[e] sounds expressed by infants.”</a:t>
            </a:r>
          </a:p>
          <a:p>
            <a:pPr marL="0" indent="-241617" defTabSz="966470">
              <a:buClr>
                <a:srgbClr val="000000"/>
              </a:buClr>
              <a:buSzPts val="1400"/>
              <a:defRPr/>
            </a:pPr>
            <a:endParaRPr lang="en-US" sz="1200" dirty="0" smtClean="0">
              <a:latin typeface="+mn-lt"/>
              <a:ea typeface="Calibri"/>
              <a:cs typeface="Calibri"/>
              <a:sym typeface="Calibri"/>
            </a:endParaRPr>
          </a:p>
          <a:p>
            <a:pPr marL="0" indent="-241617" defTabSz="966470">
              <a:buClr>
                <a:srgbClr val="000000"/>
              </a:buClr>
              <a:buSzPts val="1400"/>
              <a:defRPr/>
            </a:pPr>
            <a:r>
              <a:rPr lang="en-US" sz="1200" dirty="0" smtClean="0">
                <a:latin typeface="+mn-lt"/>
                <a:ea typeface="Calibri"/>
                <a:cs typeface="Calibri"/>
                <a:sym typeface="Calibri"/>
              </a:rPr>
              <a:t>Communication support is important because it encourages infants to talk—</a:t>
            </a:r>
          </a:p>
          <a:p>
            <a:pPr marL="0" indent="-241617" defTabSz="966470">
              <a:buClr>
                <a:srgbClr val="000000"/>
              </a:buClr>
              <a:buSzPts val="1400"/>
              <a:defRPr/>
            </a:pPr>
            <a:endParaRPr lang="en-US" sz="1200" dirty="0" smtClean="0">
              <a:latin typeface="+mn-lt"/>
              <a:ea typeface="Calibri"/>
              <a:cs typeface="Calibri"/>
              <a:sym typeface="Calibri"/>
            </a:endParaRPr>
          </a:p>
          <a:p>
            <a:pPr marL="0" indent="-241617" defTabSz="966470">
              <a:buClr>
                <a:srgbClr val="000000"/>
              </a:buClr>
              <a:buSzPts val="1400"/>
              <a:defRPr/>
            </a:pPr>
            <a:r>
              <a:rPr lang="en-US" sz="1200" dirty="0" smtClean="0">
                <a:latin typeface="+mn-lt"/>
                <a:ea typeface="Calibri"/>
                <a:cs typeface="Calibri"/>
                <a:sym typeface="Calibri"/>
              </a:rPr>
              <a:t>This Indicator </a:t>
            </a:r>
            <a:r>
              <a:rPr lang="en-US" sz="1200" baseline="0" dirty="0">
                <a:latin typeface="+mn-lt"/>
              </a:rPr>
              <a:t>is measured by </a:t>
            </a:r>
            <a:r>
              <a:rPr lang="en-US" sz="1200" baseline="0" dirty="0" smtClean="0">
                <a:latin typeface="+mn-lt"/>
              </a:rPr>
              <a:t>2 </a:t>
            </a:r>
            <a:r>
              <a:rPr lang="en-US" sz="1200" b="1" baseline="0" dirty="0">
                <a:latin typeface="+mn-lt"/>
              </a:rPr>
              <a:t>Behavioral </a:t>
            </a:r>
            <a:r>
              <a:rPr lang="en-US" sz="1200" b="1" baseline="0" dirty="0" smtClean="0">
                <a:latin typeface="+mn-lt"/>
              </a:rPr>
              <a:t>Markers: </a:t>
            </a:r>
            <a:r>
              <a:rPr lang="en-US" sz="1200" baseline="0" dirty="0">
                <a:latin typeface="+mn-lt"/>
              </a:rPr>
              <a:t>“</a:t>
            </a:r>
            <a:r>
              <a:rPr lang="en-US" sz="1200" b="1" baseline="0" dirty="0">
                <a:latin typeface="+mn-lt"/>
              </a:rPr>
              <a:t>initiate sounds or words</a:t>
            </a:r>
            <a:r>
              <a:rPr lang="en-US" sz="1200" baseline="0" dirty="0">
                <a:latin typeface="+mn-lt"/>
              </a:rPr>
              <a:t>” and “</a:t>
            </a:r>
            <a:r>
              <a:rPr lang="en-US" sz="1200" b="1" baseline="0" dirty="0">
                <a:latin typeface="+mn-lt"/>
              </a:rPr>
              <a:t>imitate or repeat sounds</a:t>
            </a:r>
            <a:r>
              <a:rPr lang="en-US" sz="1200" baseline="0" dirty="0">
                <a:latin typeface="+mn-lt"/>
              </a:rPr>
              <a:t>.”</a:t>
            </a:r>
          </a:p>
          <a:p>
            <a:pPr marL="0" indent="-241617" defTabSz="966470">
              <a:buClr>
                <a:srgbClr val="000000"/>
              </a:buClr>
              <a:buSzPts val="1400"/>
              <a:defRPr/>
            </a:pPr>
            <a:r>
              <a:rPr lang="en-US" sz="1200" baseline="0" dirty="0">
                <a:latin typeface="+mn-lt"/>
              </a:rPr>
              <a:t>This is where you m</a:t>
            </a:r>
            <a:r>
              <a:rPr lang="en-US" sz="1200" dirty="0">
                <a:latin typeface="+mn-lt"/>
              </a:rPr>
              <a:t>ake sounds,</a:t>
            </a:r>
            <a:r>
              <a:rPr lang="en-US" sz="1200" baseline="0" dirty="0">
                <a:latin typeface="+mn-lt"/>
              </a:rPr>
              <a:t> sound out words, and repeat sounds a baby says in back-and-forth exchanges.</a:t>
            </a:r>
            <a:endParaRPr lang="en-US" sz="1200" dirty="0">
              <a:latin typeface="+mn-lt"/>
            </a:endParaRPr>
          </a:p>
          <a:p>
            <a:endParaRPr lang="en-US" sz="1200" dirty="0">
              <a:latin typeface="+mn-lt"/>
              <a:ea typeface="Calibri"/>
              <a:cs typeface="Calibri"/>
              <a:sym typeface="Calibri"/>
            </a:endParaRPr>
          </a:p>
          <a:p>
            <a:r>
              <a:rPr lang="en-US" sz="1200" dirty="0">
                <a:latin typeface="+mn-lt"/>
                <a:ea typeface="Calibri"/>
                <a:cs typeface="Calibri"/>
                <a:sym typeface="Calibri"/>
              </a:rPr>
              <a:t>From birth, babies begin to develop two sets of communication skills:  receptive skills and expressive skills.  Just like other ages, they learn by watching and listening to adults around them and then trying to imitate them.</a:t>
            </a:r>
          </a:p>
          <a:p>
            <a:endParaRPr lang="en-US" sz="1200" dirty="0">
              <a:latin typeface="+mn-lt"/>
              <a:cs typeface="Calibri"/>
              <a:sym typeface="Calibri"/>
            </a:endParaRPr>
          </a:p>
          <a:p>
            <a:r>
              <a:rPr lang="en-US" sz="1200" dirty="0">
                <a:latin typeface="+mn-lt"/>
                <a:cs typeface="Calibri"/>
                <a:sym typeface="Calibri"/>
              </a:rPr>
              <a:t>Your Communication Support of your infants will </a:t>
            </a:r>
            <a:r>
              <a:rPr lang="en-US" sz="1200" dirty="0" smtClean="0">
                <a:latin typeface="+mn-lt"/>
                <a:cs typeface="Calibri"/>
                <a:sym typeface="Calibri"/>
              </a:rPr>
              <a:t>help them </a:t>
            </a:r>
            <a:r>
              <a:rPr lang="en-US" sz="1200" dirty="0">
                <a:latin typeface="+mn-lt"/>
                <a:cs typeface="Calibri"/>
                <a:sym typeface="Calibri"/>
              </a:rPr>
              <a:t>develop both their receptive and their expressive skills.</a:t>
            </a:r>
            <a:endParaRPr lang="en-US" sz="1200" dirty="0">
              <a:latin typeface="+mn-lt"/>
            </a:endParaRPr>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37</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609385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Here are some </a:t>
            </a:r>
            <a:r>
              <a:rPr lang="en-US" b="1" baseline="0" dirty="0"/>
              <a:t>examples of opportunities </a:t>
            </a:r>
            <a:r>
              <a:rPr lang="en-US" baseline="0" dirty="0"/>
              <a:t>for </a:t>
            </a:r>
            <a:r>
              <a:rPr lang="en-US" b="1" baseline="0" dirty="0"/>
              <a:t>initiating sounds or words</a:t>
            </a:r>
            <a:r>
              <a:rPr lang="en-US" baseline="0" dirty="0"/>
              <a:t>—</a:t>
            </a:r>
          </a:p>
          <a:p>
            <a:endParaRPr lang="en-US" baseline="0" dirty="0"/>
          </a:p>
          <a:p>
            <a:r>
              <a:rPr lang="en-US" baseline="0" dirty="0"/>
              <a:t>A great way to do this is with mirrors.  How many of you have mirrors in your classroom?</a:t>
            </a:r>
          </a:p>
          <a:p>
            <a:endParaRPr lang="en-US" baseline="0" dirty="0"/>
          </a:p>
          <a:p>
            <a:r>
              <a:rPr lang="en-US" i="1" baseline="0" dirty="0"/>
              <a:t>Presenter models with mirrors—shows mouth shape/formation.</a:t>
            </a:r>
          </a:p>
          <a:p>
            <a:endParaRPr lang="en-US" baseline="0" dirty="0"/>
          </a:p>
          <a:p>
            <a:r>
              <a:rPr lang="en-US" baseline="0" dirty="0"/>
              <a:t>For younger infants—make simpler sounds, such as</a:t>
            </a:r>
          </a:p>
          <a:p>
            <a:pPr marL="171450" indent="-171450">
              <a:buFont typeface="Arial" panose="020B0604020202020204" pitchFamily="34" charset="0"/>
              <a:buChar char="•"/>
            </a:pPr>
            <a:r>
              <a:rPr lang="en-US" baseline="0" dirty="0" err="1" smtClean="0"/>
              <a:t>Ooooo</a:t>
            </a:r>
            <a:endParaRPr lang="en-US" baseline="0" dirty="0"/>
          </a:p>
          <a:p>
            <a:pPr marL="171450" indent="-171450">
              <a:buFont typeface="Arial" panose="020B0604020202020204" pitchFamily="34" charset="0"/>
              <a:buChar char="•"/>
            </a:pPr>
            <a:r>
              <a:rPr lang="en-US" baseline="0" dirty="0" err="1" smtClean="0"/>
              <a:t>Bbbbbbbb</a:t>
            </a:r>
            <a:endParaRPr lang="en-US" baseline="0" dirty="0"/>
          </a:p>
          <a:p>
            <a:endParaRPr lang="en-US" baseline="0" dirty="0"/>
          </a:p>
          <a:p>
            <a:r>
              <a:rPr lang="en-US" baseline="0" dirty="0"/>
              <a:t>Older infants can make more complex sounds like</a:t>
            </a:r>
          </a:p>
          <a:p>
            <a:pPr marL="171450" indent="-171450">
              <a:buFont typeface="Arial" panose="020B0604020202020204" pitchFamily="34" charset="0"/>
              <a:buChar char="•"/>
            </a:pPr>
            <a:r>
              <a:rPr lang="en-US" baseline="0" dirty="0"/>
              <a:t>Tongue </a:t>
            </a:r>
            <a:r>
              <a:rPr lang="en-US" baseline="0" dirty="0" smtClean="0"/>
              <a:t>clicking/clacking</a:t>
            </a:r>
          </a:p>
          <a:p>
            <a:pPr marL="171450" indent="-171450">
              <a:buFont typeface="Arial" panose="020B0604020202020204" pitchFamily="34" charset="0"/>
              <a:buChar char="•"/>
            </a:pPr>
            <a:r>
              <a:rPr lang="en-US" baseline="0" dirty="0" smtClean="0"/>
              <a:t>The </a:t>
            </a:r>
            <a:r>
              <a:rPr lang="en-US" baseline="0" dirty="0"/>
              <a:t>sound of a motor, such as of a vehicle </a:t>
            </a:r>
          </a:p>
          <a:p>
            <a:endParaRPr lang="en-US" baseline="0" dirty="0"/>
          </a:p>
          <a:p>
            <a:r>
              <a:rPr lang="en-US" baseline="0" dirty="0"/>
              <a:t>By doing this initiating with your Infants, simple sounds can develop into words as a child progresses to the next stage.</a:t>
            </a:r>
          </a:p>
          <a:p>
            <a:r>
              <a:rPr lang="en-US" baseline="0" dirty="0"/>
              <a:t>For example, “</a:t>
            </a:r>
            <a:r>
              <a:rPr lang="en-US" baseline="0" dirty="0" err="1"/>
              <a:t>bbb</a:t>
            </a:r>
            <a:r>
              <a:rPr lang="en-US" baseline="0" dirty="0"/>
              <a:t>” can turn into “baby,” “</a:t>
            </a:r>
            <a:r>
              <a:rPr lang="en-US" baseline="0" dirty="0" err="1"/>
              <a:t>bbb</a:t>
            </a:r>
            <a:r>
              <a:rPr lang="en-US" baseline="0" dirty="0"/>
              <a:t>…bottle,” “</a:t>
            </a:r>
            <a:r>
              <a:rPr lang="en-US" baseline="0" dirty="0" err="1"/>
              <a:t>bbb</a:t>
            </a:r>
            <a:r>
              <a:rPr lang="en-US" baseline="0" dirty="0"/>
              <a:t>…ball,” “</a:t>
            </a:r>
            <a:r>
              <a:rPr lang="en-US" baseline="0" dirty="0" err="1"/>
              <a:t>ddd</a:t>
            </a:r>
            <a:r>
              <a:rPr lang="en-US" baseline="0" dirty="0"/>
              <a:t>…daddy,” “mmm…mama.”</a:t>
            </a:r>
          </a:p>
          <a:p>
            <a:endParaRPr lang="en-US" baseline="0" dirty="0" smtClean="0"/>
          </a:p>
          <a:p>
            <a:r>
              <a:rPr lang="en-US" baseline="0" dirty="0" smtClean="0"/>
              <a:t>You can also initiate sounds or words with infants in response to the infants’ vocalizations:  for example, you can say “</a:t>
            </a:r>
            <a:r>
              <a:rPr lang="en-US" baseline="0" dirty="0" err="1" smtClean="0"/>
              <a:t>oooh</a:t>
            </a:r>
            <a:r>
              <a:rPr lang="en-US" baseline="0" dirty="0" smtClean="0"/>
              <a:t>!” after an infant squeals with excitement.</a:t>
            </a:r>
          </a:p>
          <a:p>
            <a:endParaRPr lang="en-US" baseline="0" dirty="0"/>
          </a:p>
          <a:p>
            <a:r>
              <a:rPr lang="en-US" baseline="0" dirty="0"/>
              <a:t>What else can you do or have seen done, to make sounds or initiate and sound out simple words?</a:t>
            </a:r>
          </a:p>
          <a:p>
            <a:r>
              <a:rPr lang="en-US" i="1" baseline="0" dirty="0"/>
              <a:t>Pause 2 minutes for training participants to share.</a:t>
            </a:r>
            <a:endParaRPr lang="en-US" i="1" dirty="0"/>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38</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613391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Here are some </a:t>
            </a:r>
            <a:r>
              <a:rPr lang="en-US" b="1" baseline="0" dirty="0"/>
              <a:t>examples</a:t>
            </a:r>
            <a:r>
              <a:rPr lang="en-US" baseline="0" dirty="0"/>
              <a:t> of ways </a:t>
            </a:r>
            <a:r>
              <a:rPr lang="en-US" b="1" baseline="0" dirty="0"/>
              <a:t>to imitate or repeat sounds </a:t>
            </a:r>
            <a:r>
              <a:rPr lang="en-US" baseline="0" dirty="0"/>
              <a:t>during activities or routines:</a:t>
            </a:r>
          </a:p>
          <a:p>
            <a:endParaRPr lang="en-US" baseline="0" dirty="0"/>
          </a:p>
          <a:p>
            <a:r>
              <a:rPr lang="en-US" baseline="0" dirty="0"/>
              <a:t>You can repeat the sounds a baby is making by simply saying it:  like “uh, uh, uh.”</a:t>
            </a:r>
          </a:p>
          <a:p>
            <a:endParaRPr lang="en-US" baseline="0" dirty="0"/>
          </a:p>
          <a:p>
            <a:r>
              <a:rPr lang="en-US" baseline="0" dirty="0" smtClean="0"/>
              <a:t>You can also indicate to an infant that  you are repeating the sounds he is making through a back-and-forth exchange.  </a:t>
            </a:r>
          </a:p>
          <a:p>
            <a:endParaRPr lang="en-US" baseline="0" dirty="0" smtClean="0"/>
          </a:p>
          <a:p>
            <a:r>
              <a:rPr lang="en-US" baseline="0" dirty="0" smtClean="0"/>
              <a:t>A </a:t>
            </a:r>
            <a:r>
              <a:rPr lang="en-US" baseline="0" dirty="0"/>
              <a:t>great way to work </a:t>
            </a:r>
            <a:r>
              <a:rPr lang="en-US" baseline="0" dirty="0" smtClean="0"/>
              <a:t>on imitation/repetition through </a:t>
            </a:r>
            <a:r>
              <a:rPr lang="en-US" b="1" baseline="0" dirty="0" smtClean="0"/>
              <a:t>back-and-forth </a:t>
            </a:r>
            <a:r>
              <a:rPr lang="en-US" b="1" baseline="0" dirty="0"/>
              <a:t>exchange </a:t>
            </a:r>
            <a:r>
              <a:rPr lang="en-US" baseline="0" dirty="0"/>
              <a:t>is with a rattle.  You shake </a:t>
            </a:r>
            <a:r>
              <a:rPr lang="en-US" baseline="0" dirty="0" smtClean="0"/>
              <a:t>the rattle, </a:t>
            </a:r>
            <a:r>
              <a:rPr lang="en-US" baseline="0" dirty="0"/>
              <a:t>and then you let the baby shake </a:t>
            </a:r>
            <a:r>
              <a:rPr lang="en-US" baseline="0" dirty="0" smtClean="0"/>
              <a:t>the rattle.  </a:t>
            </a:r>
            <a:endParaRPr lang="en-US" baseline="0" dirty="0"/>
          </a:p>
          <a:p>
            <a:r>
              <a:rPr lang="en-US" i="1" baseline="0" dirty="0" smtClean="0"/>
              <a:t>Presenter </a:t>
            </a:r>
            <a:r>
              <a:rPr lang="en-US" i="1" baseline="0" dirty="0"/>
              <a:t>models using the rattle, shaking and pausing—creating rhythms.</a:t>
            </a:r>
          </a:p>
          <a:p>
            <a:r>
              <a:rPr lang="en-US" baseline="0" dirty="0" smtClean="0"/>
              <a:t>Imitating and repeating those rattle sounds helps infants learning to imitate and repeat language sounds, too.</a:t>
            </a:r>
          </a:p>
          <a:p>
            <a:endParaRPr lang="en-US" baseline="0" dirty="0"/>
          </a:p>
          <a:p>
            <a:r>
              <a:rPr lang="en-US" baseline="0" dirty="0" smtClean="0"/>
              <a:t>Furthermore, in addition to Communication Support, this </a:t>
            </a:r>
            <a:r>
              <a:rPr lang="en-US" baseline="0" dirty="0"/>
              <a:t>activity also gives you the opportunity to “label” action, saying something like, “Shake it!”, thereby linking action with communication</a:t>
            </a:r>
            <a:r>
              <a:rPr lang="en-US" baseline="0" dirty="0" smtClean="0"/>
              <a:t>.</a:t>
            </a:r>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39</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51582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baseline="0" dirty="0"/>
              <a:t>Prepare in advance an example of your own to share with the training participants and share it now—put it into this slide, in place of the example provided here—</a:t>
            </a:r>
          </a:p>
          <a:p>
            <a:pPr lvl="1"/>
            <a:r>
              <a:rPr lang="en-US" b="0" i="1" baseline="0" dirty="0"/>
              <a:t>For example, if your or a participant’s first name is “Effie,” the </a:t>
            </a:r>
            <a:r>
              <a:rPr lang="en-US" b="0" i="1" baseline="0" dirty="0" smtClean="0"/>
              <a:t>acrostic poem might </a:t>
            </a:r>
            <a:r>
              <a:rPr lang="en-US" b="0" i="1" baseline="0" dirty="0"/>
              <a:t>look as follows:</a:t>
            </a:r>
          </a:p>
          <a:p>
            <a:pPr lvl="1"/>
            <a:r>
              <a:rPr lang="en-US" b="0" i="1" baseline="0" dirty="0"/>
              <a:t>E</a:t>
            </a:r>
            <a:r>
              <a:rPr lang="en-US" b="0" i="1" baseline="0" dirty="0">
                <a:sym typeface="Wingdings" panose="05000000000000000000" pitchFamily="2" charset="2"/>
              </a:rPr>
              <a:t> </a:t>
            </a:r>
            <a:r>
              <a:rPr lang="en-US" b="0" i="1" baseline="0" dirty="0"/>
              <a:t>eager young minds</a:t>
            </a:r>
          </a:p>
          <a:p>
            <a:pPr lvl="1"/>
            <a:r>
              <a:rPr lang="en-US" b="0" i="1" baseline="0" dirty="0"/>
              <a:t>F</a:t>
            </a:r>
            <a:r>
              <a:rPr lang="en-US" b="0" i="1" baseline="0" dirty="0">
                <a:sym typeface="Wingdings" panose="05000000000000000000" pitchFamily="2" charset="2"/>
              </a:rPr>
              <a:t> </a:t>
            </a:r>
            <a:r>
              <a:rPr lang="en-US" b="0" i="1" baseline="0" dirty="0"/>
              <a:t>funny faces</a:t>
            </a:r>
          </a:p>
          <a:p>
            <a:pPr lvl="1"/>
            <a:r>
              <a:rPr lang="en-US" b="0" i="1" baseline="0" dirty="0"/>
              <a:t>F</a:t>
            </a:r>
            <a:r>
              <a:rPr lang="en-US" b="0" i="1" baseline="0" dirty="0">
                <a:sym typeface="Wingdings" panose="05000000000000000000" pitchFamily="2" charset="2"/>
              </a:rPr>
              <a:t> </a:t>
            </a:r>
            <a:r>
              <a:rPr lang="en-US" b="0" i="1" baseline="0" dirty="0" smtClean="0"/>
              <a:t>family collaboration</a:t>
            </a:r>
            <a:endParaRPr lang="en-US" b="0" i="1" baseline="0" dirty="0"/>
          </a:p>
          <a:p>
            <a:pPr lvl="1"/>
            <a:r>
              <a:rPr lang="en-US" b="0" i="1" baseline="0" dirty="0"/>
              <a:t>I</a:t>
            </a:r>
            <a:r>
              <a:rPr lang="en-US" b="0" i="1" baseline="0" dirty="0">
                <a:sym typeface="Wingdings" panose="05000000000000000000" pitchFamily="2" charset="2"/>
              </a:rPr>
              <a:t> </a:t>
            </a:r>
            <a:r>
              <a:rPr lang="en-US" b="0" i="1" baseline="0" dirty="0"/>
              <a:t>interesting sounds</a:t>
            </a:r>
          </a:p>
          <a:p>
            <a:pPr lvl="1"/>
            <a:r>
              <a:rPr lang="en-US" b="0" i="1" baseline="0" dirty="0"/>
              <a:t>E</a:t>
            </a:r>
            <a:r>
              <a:rPr lang="en-US" b="0" i="1" baseline="0" dirty="0">
                <a:sym typeface="Wingdings" panose="05000000000000000000" pitchFamily="2" charset="2"/>
              </a:rPr>
              <a:t> </a:t>
            </a:r>
            <a:r>
              <a:rPr lang="en-US" b="0" i="1" baseline="0" dirty="0"/>
              <a:t>extraordinary love</a:t>
            </a:r>
          </a:p>
          <a:p>
            <a:endParaRPr lang="en-US" b="0" i="1" baseline="0" dirty="0"/>
          </a:p>
          <a:p>
            <a:r>
              <a:rPr lang="en-US" b="0" i="1" baseline="0" dirty="0"/>
              <a:t>Have 2-3 people share their names and their </a:t>
            </a:r>
            <a:r>
              <a:rPr lang="en-US" b="0" i="1" baseline="0" dirty="0" smtClean="0"/>
              <a:t>acrostic poem with </a:t>
            </a:r>
            <a:r>
              <a:rPr lang="en-US" b="0" i="1" baseline="0" dirty="0"/>
              <a:t>the group.</a:t>
            </a:r>
            <a:endParaRPr lang="en-US" i="1" dirty="0"/>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4</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47598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and final Indicator</a:t>
            </a:r>
            <a:r>
              <a:rPr lang="en-US" baseline="0" dirty="0"/>
              <a:t> under the Dimension Early Language Support is “</a:t>
            </a:r>
            <a:r>
              <a:rPr lang="en-US" b="1" baseline="0" dirty="0"/>
              <a:t>Communication Extension</a:t>
            </a:r>
            <a:r>
              <a:rPr lang="en-US" baseline="0" dirty="0" smtClean="0"/>
              <a:t>.”</a:t>
            </a:r>
          </a:p>
          <a:p>
            <a:r>
              <a:rPr lang="en-US" baseline="0" dirty="0" smtClean="0"/>
              <a:t>Communication extension “encompasses teachers’ efforts to extend communication attempts by adding words to actions and sounds and modeling turn-taking.”  This means that in the infant classroom you should </a:t>
            </a:r>
          </a:p>
          <a:p>
            <a:pPr marL="171450" indent="-171450">
              <a:buFont typeface="Arial" panose="020B0604020202020204" pitchFamily="34" charset="0"/>
              <a:buChar char="•"/>
            </a:pPr>
            <a:r>
              <a:rPr lang="en-US" baseline="0" dirty="0" smtClean="0"/>
              <a:t>“extend infants’ communication attempts by adding words to actions and sounds…</a:t>
            </a:r>
          </a:p>
          <a:p>
            <a:pPr marL="171450" indent="-171450">
              <a:buFont typeface="Arial" panose="020B0604020202020204" pitchFamily="34" charset="0"/>
              <a:buChar char="•"/>
            </a:pPr>
            <a:r>
              <a:rPr lang="en-US" baseline="0" dirty="0" smtClean="0"/>
              <a:t>engage in back-and-forth verbal exchanges with infants….</a:t>
            </a:r>
          </a:p>
          <a:p>
            <a:pPr marL="171450" indent="-171450">
              <a:buFont typeface="Arial" panose="020B0604020202020204" pitchFamily="34" charset="0"/>
              <a:buChar char="•"/>
            </a:pPr>
            <a:r>
              <a:rPr lang="en-US" baseline="0" dirty="0" smtClean="0"/>
              <a:t>[and] us[e] pauses and eye contact to encourage turn taking.”</a:t>
            </a:r>
            <a:endParaRPr lang="en-US" baseline="0" dirty="0"/>
          </a:p>
          <a:p>
            <a:endParaRPr lang="en-US" b="0" dirty="0" smtClean="0"/>
          </a:p>
          <a:p>
            <a:r>
              <a:rPr lang="en-US" b="0" dirty="0" smtClean="0"/>
              <a:t>This</a:t>
            </a:r>
            <a:r>
              <a:rPr lang="en-US" b="0" baseline="0" dirty="0" smtClean="0"/>
              <a:t> Indicator is divided into 3 </a:t>
            </a:r>
            <a:r>
              <a:rPr lang="en-US" b="1" dirty="0" smtClean="0"/>
              <a:t>Behavioral Markers</a:t>
            </a:r>
            <a:r>
              <a:rPr lang="en-US" b="0" dirty="0" smtClean="0"/>
              <a:t>: </a:t>
            </a:r>
            <a:r>
              <a:rPr lang="en-US" b="1" dirty="0" smtClean="0"/>
              <a:t>“</a:t>
            </a:r>
            <a:r>
              <a:rPr lang="en-US" b="1" dirty="0"/>
              <a:t>Provide words for infant communication,” “expand and extend</a:t>
            </a:r>
            <a:r>
              <a:rPr lang="en-US" b="1" baseline="0" dirty="0"/>
              <a:t> on infants’ communication,” and “model turn-taking.”</a:t>
            </a:r>
          </a:p>
          <a:p>
            <a:endParaRPr lang="en-US" baseline="0" dirty="0"/>
          </a:p>
          <a:p>
            <a:r>
              <a:rPr lang="en-US" baseline="0" dirty="0"/>
              <a:t>As you can see from those </a:t>
            </a:r>
            <a:r>
              <a:rPr lang="en-US" baseline="0" dirty="0" smtClean="0"/>
              <a:t>Behavioral Markers</a:t>
            </a:r>
            <a:r>
              <a:rPr lang="en-US" baseline="0" dirty="0"/>
              <a:t>, “communication support” and “communication extension” especially overlap into each other.</a:t>
            </a:r>
          </a:p>
          <a:p>
            <a:endParaRPr lang="en-US" baseline="0" dirty="0"/>
          </a:p>
          <a:p>
            <a:r>
              <a:rPr lang="en-US" baseline="0" dirty="0" smtClean="0"/>
              <a:t>Here are some examples of providing </a:t>
            </a:r>
            <a:r>
              <a:rPr lang="en-US" baseline="0" dirty="0"/>
              <a:t>words for infants’ </a:t>
            </a:r>
            <a:r>
              <a:rPr lang="en-US" baseline="0" dirty="0" smtClean="0"/>
              <a:t>communication: </a:t>
            </a:r>
          </a:p>
          <a:p>
            <a:pPr marL="171450" indent="-171450">
              <a:buFont typeface="Arial" panose="020B0604020202020204" pitchFamily="34" charset="0"/>
              <a:buChar char="•"/>
            </a:pPr>
            <a:r>
              <a:rPr lang="en-US" baseline="0" dirty="0" smtClean="0"/>
              <a:t>When </a:t>
            </a:r>
            <a:r>
              <a:rPr lang="en-US" baseline="0" dirty="0"/>
              <a:t>an infant is making a noise when they see you warming up a </a:t>
            </a:r>
            <a:r>
              <a:rPr lang="en-US" baseline="0" dirty="0" smtClean="0"/>
              <a:t>bottle, you can acknowledge the infant’s communication </a:t>
            </a:r>
            <a:r>
              <a:rPr lang="en-US" baseline="0" dirty="0"/>
              <a:t>by saying, “I see you are hungry; I am warming up your bottle</a:t>
            </a:r>
            <a:r>
              <a:rPr lang="en-US" baseline="0" dirty="0" smtClean="0"/>
              <a:t>.”  </a:t>
            </a:r>
          </a:p>
          <a:p>
            <a:pPr marL="171450" indent="-171450">
              <a:buFont typeface="Arial" panose="020B0604020202020204" pitchFamily="34" charset="0"/>
              <a:buChar char="•"/>
            </a:pPr>
            <a:r>
              <a:rPr lang="en-US" baseline="0" dirty="0" smtClean="0"/>
              <a:t>When an infant yawns after being wrapped in a blanket, you can say, “Does your blanket make you sleepy?”</a:t>
            </a:r>
          </a:p>
          <a:p>
            <a:pPr marL="171450" indent="-171450">
              <a:buFont typeface="Arial" panose="020B0604020202020204" pitchFamily="34" charset="0"/>
              <a:buChar char="•"/>
            </a:pPr>
            <a:r>
              <a:rPr lang="en-US" baseline="0" dirty="0" smtClean="0"/>
              <a:t>When an infant sneezes, you can say, “Bless you!  That was a big sneeze!”</a:t>
            </a:r>
            <a:endParaRPr lang="en-US" baseline="0" dirty="0"/>
          </a:p>
          <a:p>
            <a:endParaRPr lang="en-US" baseline="0" dirty="0"/>
          </a:p>
          <a:p>
            <a:r>
              <a:rPr lang="en-US" baseline="0" dirty="0" smtClean="0"/>
              <a:t>Now</a:t>
            </a:r>
            <a:r>
              <a:rPr lang="en-US" baseline="0" dirty="0"/>
              <a:t>, let’s take a deeper dive into expanding and extending on infants’ communication and modeling turn-taking—</a:t>
            </a:r>
          </a:p>
          <a:p>
            <a:endParaRPr lang="en-US" dirty="0"/>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40</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028977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t>
            </a:r>
            <a:r>
              <a:rPr lang="en-US" b="1" baseline="0" dirty="0"/>
              <a:t>Expanding and extending on communication</a:t>
            </a:r>
            <a:r>
              <a:rPr lang="en-US" baseline="0" dirty="0"/>
              <a:t>” is where teachers can begin to link babble or sounds like “</a:t>
            </a:r>
            <a:r>
              <a:rPr lang="en-US" baseline="0" dirty="0" err="1"/>
              <a:t>ba</a:t>
            </a:r>
            <a:r>
              <a:rPr lang="en-US" baseline="0" dirty="0"/>
              <a:t> </a:t>
            </a:r>
            <a:r>
              <a:rPr lang="en-US" baseline="0" dirty="0" err="1"/>
              <a:t>ba</a:t>
            </a:r>
            <a:r>
              <a:rPr lang="en-US" baseline="0" dirty="0"/>
              <a:t>” to words like</a:t>
            </a:r>
            <a:r>
              <a:rPr lang="en-US" dirty="0"/>
              <a:t> “bottle”</a:t>
            </a:r>
            <a:r>
              <a:rPr lang="en-US" baseline="0" dirty="0"/>
              <a:t> or “ball.”</a:t>
            </a:r>
            <a:endParaRPr lang="en-US" dirty="0"/>
          </a:p>
          <a:p>
            <a:endParaRPr lang="en-US" dirty="0"/>
          </a:p>
          <a:p>
            <a:r>
              <a:rPr lang="en-US" dirty="0"/>
              <a:t>For example:</a:t>
            </a:r>
            <a:r>
              <a:rPr lang="en-US" baseline="0" dirty="0"/>
              <a:t>  when a baby says “</a:t>
            </a:r>
            <a:r>
              <a:rPr lang="en-US" baseline="0" dirty="0" err="1"/>
              <a:t>ba</a:t>
            </a:r>
            <a:r>
              <a:rPr lang="en-US" baseline="0" dirty="0"/>
              <a:t> </a:t>
            </a:r>
            <a:r>
              <a:rPr lang="en-US" baseline="0" dirty="0" err="1"/>
              <a:t>ba</a:t>
            </a:r>
            <a:r>
              <a:rPr lang="en-US" baseline="0" dirty="0"/>
              <a:t>” and is looking towards their bottle, the teacher can say, “You want your bottle; are you hungry?” or “Yes, that is your bottle! Are you ready to drink your bottle?” thereby linking sounds to intention.</a:t>
            </a:r>
            <a:endParaRPr lang="en-US" dirty="0"/>
          </a:p>
          <a:p>
            <a:endParaRPr lang="en-US" dirty="0"/>
          </a:p>
          <a:p>
            <a:r>
              <a:rPr lang="en-US" dirty="0"/>
              <a:t>What</a:t>
            </a:r>
            <a:r>
              <a:rPr lang="en-US" baseline="0" dirty="0"/>
              <a:t> are some other sounds or partial words that you can think of that babies typically make that you could expand or extend on, to advance their language development?</a:t>
            </a:r>
          </a:p>
          <a:p>
            <a:r>
              <a:rPr lang="en-US" i="1" baseline="0" dirty="0"/>
              <a:t>Pause 2-3 minutes for responses…some example might include the following:</a:t>
            </a:r>
          </a:p>
          <a:p>
            <a:r>
              <a:rPr lang="en-US" i="1" baseline="0" dirty="0"/>
              <a:t>Ma </a:t>
            </a:r>
            <a:r>
              <a:rPr lang="en-US" i="1" baseline="0" dirty="0" err="1"/>
              <a:t>ma</a:t>
            </a:r>
            <a:r>
              <a:rPr lang="en-US" i="1" baseline="0" dirty="0"/>
              <a:t>, da </a:t>
            </a:r>
            <a:r>
              <a:rPr lang="en-US" i="1" baseline="0" dirty="0" err="1"/>
              <a:t>da</a:t>
            </a:r>
            <a:r>
              <a:rPr lang="en-US" i="1" baseline="0" dirty="0"/>
              <a:t>, ball, drink, bye-bye, more, </a:t>
            </a:r>
            <a:r>
              <a:rPr lang="en-US" i="1" baseline="0" dirty="0" smtClean="0"/>
              <a:t>diaper</a:t>
            </a:r>
            <a:endParaRPr lang="en-US" i="1" dirty="0"/>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41</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353506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sng" dirty="0" smtClean="0"/>
              <a:t>[use Shutterstock</a:t>
            </a:r>
            <a:r>
              <a:rPr lang="en-US" b="0" u="sng" baseline="0" dirty="0" smtClean="0"/>
              <a:t> 203101564]</a:t>
            </a:r>
            <a:endParaRPr lang="en-US" b="0" u="none" baseline="0" dirty="0" smtClean="0"/>
          </a:p>
          <a:p>
            <a:endParaRPr lang="en-US" b="0" u="sng" dirty="0" smtClean="0"/>
          </a:p>
          <a:p>
            <a:r>
              <a:rPr lang="en-US" b="1" dirty="0" smtClean="0"/>
              <a:t>Modeling</a:t>
            </a:r>
            <a:r>
              <a:rPr lang="en-US" b="1" baseline="0" dirty="0" smtClean="0"/>
              <a:t> turn-taking</a:t>
            </a:r>
            <a:r>
              <a:rPr lang="en-US" b="0" baseline="0" dirty="0" smtClean="0"/>
              <a:t> is when teachers engage in back-and-forth verbal exchanges with infants, using pauses and eye contact to encourage turn-taking.</a:t>
            </a:r>
            <a:endParaRPr lang="en-US" b="1" dirty="0" smtClean="0"/>
          </a:p>
          <a:p>
            <a:r>
              <a:rPr lang="en-US" dirty="0" smtClean="0"/>
              <a:t>A</a:t>
            </a:r>
            <a:r>
              <a:rPr lang="en-US" baseline="0" dirty="0" smtClean="0"/>
              <a:t> </a:t>
            </a:r>
            <a:r>
              <a:rPr lang="en-US" baseline="0" dirty="0"/>
              <a:t>great way to </a:t>
            </a:r>
            <a:r>
              <a:rPr lang="en-US" b="0" baseline="0" dirty="0"/>
              <a:t>model turn-taking </a:t>
            </a:r>
            <a:r>
              <a:rPr lang="en-US" baseline="0" dirty="0"/>
              <a:t>is by u</a:t>
            </a:r>
            <a:r>
              <a:rPr lang="en-US" dirty="0"/>
              <a:t>sing</a:t>
            </a:r>
            <a:r>
              <a:rPr lang="en-US" baseline="0" dirty="0"/>
              <a:t> a play phone.</a:t>
            </a:r>
          </a:p>
          <a:p>
            <a:endParaRPr lang="en-US" baseline="0" dirty="0"/>
          </a:p>
          <a:p>
            <a:r>
              <a:rPr lang="en-US" baseline="0" dirty="0"/>
              <a:t>Hold the phone up to your ear and speak, and then hold the phone up to the baby and speak for the baby.  Model a conversation with the baby, using the phone, moving it back-and-forth.  </a:t>
            </a:r>
          </a:p>
          <a:p>
            <a:endParaRPr lang="en-US" baseline="0" dirty="0"/>
          </a:p>
          <a:p>
            <a:r>
              <a:rPr lang="en-US" baseline="0" dirty="0" smtClean="0"/>
              <a:t>Can you think of any additional activities in which you can model turn-taking?</a:t>
            </a:r>
          </a:p>
          <a:p>
            <a:r>
              <a:rPr lang="en-US" i="1" baseline="0" dirty="0" smtClean="0"/>
              <a:t>Pause for responses.  Answers might include turn taking with looking in mirrors, holding play babies, rolling balls, stacking blocks, blowing bubbles, or more…including, of course, turn-taking with making noises or sounds.</a:t>
            </a:r>
            <a:endParaRPr lang="en-US" i="1" baseline="0" dirty="0"/>
          </a:p>
          <a:p>
            <a:endParaRPr lang="en-US" baseline="0" dirty="0"/>
          </a:p>
          <a:p>
            <a:r>
              <a:rPr lang="en-US" baseline="0" dirty="0"/>
              <a:t>What does turn-taking help babies learn and do?</a:t>
            </a:r>
          </a:p>
          <a:p>
            <a:r>
              <a:rPr lang="en-US" i="1" baseline="0" dirty="0"/>
              <a:t>Pause for responses.</a:t>
            </a:r>
          </a:p>
          <a:p>
            <a:r>
              <a:rPr lang="en-US" baseline="0" dirty="0"/>
              <a:t>Back-and-forth exchanges that are critical to conversational skills and future classroom learning skills.</a:t>
            </a:r>
          </a:p>
          <a:p>
            <a:r>
              <a:rPr lang="en-US" baseline="0" dirty="0"/>
              <a:t>Back-and-forth exchanges teach vital social skills as well—such as pausing, showing the courtesy of giving others a chance to talk, and listening to others.</a:t>
            </a:r>
          </a:p>
          <a:p>
            <a:endParaRPr lang="en-US" baseline="0" dirty="0"/>
          </a:p>
          <a:p>
            <a:r>
              <a:rPr lang="en-US" baseline="0" dirty="0"/>
              <a:t>Model simpler conversations with your youngest infants.  Your older infants are likely to be able to respond with sounds or talk (babble) when you put the phone up to them as well as to respond with facial and other cues to your conversation</a:t>
            </a:r>
            <a:r>
              <a:rPr lang="en-US" baseline="0" dirty="0" smtClean="0"/>
              <a:t>.</a:t>
            </a:r>
            <a:endParaRPr lang="en-US" dirty="0"/>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42</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254263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You can also use a rattle for Teacher Talk and Communication Extension—</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Playing with a rattle is also a good way to model turn-taking: you can hold and shake the rattle and then give the rattle to the baby and help the baby shake the rattle, moving the rattle back-and-forth.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Pauses in shaking, when the infant and teacher listen, can not only help model conversational “turn-taking” patterns but also develop an infant’s listening skills and concentration skills.</a:t>
            </a:r>
          </a:p>
          <a:p>
            <a:endParaRPr lang="en-US" baseline="0" dirty="0" smtClean="0"/>
          </a:p>
          <a:p>
            <a:r>
              <a:rPr lang="en-US" baseline="0" dirty="0" smtClean="0"/>
              <a:t>With younger infants, you may likely have to assist with the pauses and taking turns of the rattle-shaking, whereas older infants are more likely cognitively to be able to take their turn with verbal directions.</a:t>
            </a:r>
            <a:endParaRPr lang="en-US" dirty="0" smtClean="0"/>
          </a:p>
          <a:p>
            <a:endParaRPr lang="en-US" baseline="0" dirty="0"/>
          </a:p>
          <a:p>
            <a:r>
              <a:rPr lang="en-US" baseline="0" dirty="0" smtClean="0"/>
              <a:t>Playing with a rattle also gives </a:t>
            </a:r>
            <a:r>
              <a:rPr lang="en-US" baseline="0" dirty="0"/>
              <a:t>you the opportunity to “label” action, saying something like, “Shake it!”, thereby linking action with communication</a:t>
            </a:r>
            <a:r>
              <a:rPr lang="en-US" baseline="0" dirty="0" smtClean="0"/>
              <a:t>.</a:t>
            </a:r>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43</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70333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next take a look at some examples of opportunities</a:t>
            </a:r>
            <a:r>
              <a:rPr lang="en-US" baseline="0" dirty="0"/>
              <a:t> for early language support and analyze them together--</a:t>
            </a:r>
            <a:endParaRPr lang="en-US" dirty="0"/>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44</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07311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sz="1200" i="1" dirty="0">
                <a:solidFill>
                  <a:schemeClr val="dk1"/>
                </a:solidFill>
                <a:latin typeface="+mn-lt"/>
                <a:ea typeface="Calibri"/>
                <a:cs typeface="Calibri"/>
                <a:sym typeface="Calibri"/>
              </a:rPr>
              <a:t>[Video link found at </a:t>
            </a:r>
            <a:r>
              <a:rPr lang="en-US" sz="1200" u="sng" dirty="0">
                <a:latin typeface="+mn-lt"/>
                <a:hlinkClick r:id="rId3"/>
              </a:rPr>
              <a:t>https://youtu.be/kGwrxzwJdRA</a:t>
            </a:r>
            <a:r>
              <a:rPr lang="en-US" sz="1200" i="1" dirty="0">
                <a:latin typeface="+mn-lt"/>
              </a:rPr>
              <a:t>]</a:t>
            </a:r>
          </a:p>
          <a:p>
            <a:endParaRPr lang="en-US" sz="1200" i="1" dirty="0">
              <a:solidFill>
                <a:schemeClr val="dk1"/>
              </a:solidFill>
              <a:latin typeface="+mn-lt"/>
              <a:ea typeface="Calibri"/>
              <a:cs typeface="Calibri"/>
              <a:sym typeface="Calibri"/>
            </a:endParaRPr>
          </a:p>
          <a:p>
            <a:r>
              <a:rPr lang="en-US" sz="1200" dirty="0">
                <a:solidFill>
                  <a:schemeClr val="dk1"/>
                </a:solidFill>
                <a:latin typeface="+mn-lt"/>
                <a:ea typeface="Calibri"/>
                <a:cs typeface="Calibri"/>
                <a:sym typeface="Calibri"/>
              </a:rPr>
              <a:t>Let’s take a look together at an example of a baby’s early language efforts:</a:t>
            </a:r>
          </a:p>
          <a:p>
            <a:r>
              <a:rPr lang="en-US" sz="1200" i="1" dirty="0">
                <a:solidFill>
                  <a:schemeClr val="dk1"/>
                </a:solidFill>
                <a:latin typeface="+mn-lt"/>
                <a:ea typeface="Calibri"/>
                <a:cs typeface="Calibri"/>
                <a:sym typeface="Calibri"/>
              </a:rPr>
              <a:t>Watch video together.</a:t>
            </a:r>
          </a:p>
          <a:p>
            <a:r>
              <a:rPr lang="en-US" sz="1200" dirty="0">
                <a:solidFill>
                  <a:schemeClr val="dk1"/>
                </a:solidFill>
                <a:latin typeface="+mn-lt"/>
                <a:ea typeface="Calibri"/>
                <a:cs typeface="Calibri"/>
                <a:sym typeface="Calibri"/>
              </a:rPr>
              <a:t>Take a moment to write down what you have observed in the video—</a:t>
            </a:r>
          </a:p>
          <a:p>
            <a:r>
              <a:rPr lang="en-US" sz="1200" i="1" dirty="0">
                <a:solidFill>
                  <a:schemeClr val="dk1"/>
                </a:solidFill>
                <a:latin typeface="+mn-lt"/>
                <a:ea typeface="Calibri"/>
                <a:cs typeface="Calibri"/>
                <a:sym typeface="Calibri"/>
              </a:rPr>
              <a:t>Pause for 1-2 </a:t>
            </a:r>
            <a:r>
              <a:rPr lang="en-US" sz="1200" dirty="0">
                <a:solidFill>
                  <a:schemeClr val="dk1"/>
                </a:solidFill>
                <a:latin typeface="+mn-lt"/>
                <a:ea typeface="Calibri"/>
                <a:cs typeface="Calibri"/>
                <a:sym typeface="Calibri"/>
              </a:rPr>
              <a:t>minutes.</a:t>
            </a:r>
          </a:p>
          <a:p>
            <a:endParaRPr lang="en-US" sz="1200" dirty="0">
              <a:solidFill>
                <a:schemeClr val="dk1"/>
              </a:solidFill>
              <a:latin typeface="+mn-lt"/>
              <a:ea typeface="Calibri"/>
              <a:cs typeface="Calibri"/>
              <a:sym typeface="Calibri"/>
            </a:endParaRPr>
          </a:p>
          <a:p>
            <a:r>
              <a:rPr lang="en-US" sz="1200" dirty="0">
                <a:solidFill>
                  <a:schemeClr val="dk1"/>
                </a:solidFill>
                <a:latin typeface="+mn-lt"/>
                <a:ea typeface="Calibri"/>
                <a:cs typeface="Calibri"/>
                <a:sym typeface="Calibri"/>
              </a:rPr>
              <a:t>Tell me some examples of what you early language efforts you see from the baby:</a:t>
            </a:r>
          </a:p>
          <a:p>
            <a:r>
              <a:rPr lang="en-US" sz="1200" i="1" dirty="0">
                <a:solidFill>
                  <a:schemeClr val="dk1"/>
                </a:solidFill>
                <a:latin typeface="+mn-lt"/>
                <a:ea typeface="Calibri"/>
                <a:cs typeface="Calibri"/>
                <a:sym typeface="Calibri"/>
              </a:rPr>
              <a:t>Answers might include the infant babbling, saying “</a:t>
            </a:r>
            <a:r>
              <a:rPr lang="en-US" sz="1200" i="1" dirty="0" err="1">
                <a:solidFill>
                  <a:schemeClr val="dk1"/>
                </a:solidFill>
                <a:latin typeface="+mn-lt"/>
                <a:ea typeface="Calibri"/>
                <a:cs typeface="Calibri"/>
                <a:sym typeface="Calibri"/>
              </a:rPr>
              <a:t>na</a:t>
            </a:r>
            <a:r>
              <a:rPr lang="en-US" sz="1200" i="1" dirty="0">
                <a:solidFill>
                  <a:schemeClr val="dk1"/>
                </a:solidFill>
                <a:latin typeface="+mn-lt"/>
                <a:ea typeface="Calibri"/>
                <a:cs typeface="Calibri"/>
                <a:sym typeface="Calibri"/>
              </a:rPr>
              <a:t>” and “da” sounds, looking at the camera and smiling and pausing.  Point out examples that training participants don’t mention.</a:t>
            </a:r>
          </a:p>
          <a:p>
            <a:endParaRPr lang="en-US" sz="1200" dirty="0">
              <a:solidFill>
                <a:schemeClr val="dk1"/>
              </a:solidFill>
              <a:latin typeface="+mn-lt"/>
              <a:ea typeface="Calibri"/>
              <a:cs typeface="Calibri"/>
              <a:sym typeface="Calibri"/>
            </a:endParaRPr>
          </a:p>
          <a:p>
            <a:r>
              <a:rPr lang="en-US" sz="1200" dirty="0">
                <a:solidFill>
                  <a:schemeClr val="dk1"/>
                </a:solidFill>
                <a:latin typeface="+mn-lt"/>
                <a:ea typeface="Calibri"/>
                <a:cs typeface="Calibri"/>
                <a:sym typeface="Calibri"/>
              </a:rPr>
              <a:t>Is the caregiver providing Early Language Support?</a:t>
            </a:r>
          </a:p>
          <a:p>
            <a:r>
              <a:rPr lang="en-US" sz="1200" i="1" dirty="0">
                <a:solidFill>
                  <a:schemeClr val="dk1"/>
                </a:solidFill>
                <a:latin typeface="+mn-lt"/>
                <a:ea typeface="Calibri"/>
                <a:cs typeface="Calibri"/>
                <a:sym typeface="Calibri"/>
              </a:rPr>
              <a:t>Listen to participants’ answers—if they say yes, ask them what they see that you have been learning about. If participants do not make mention of it, note that the infant looks like she is waiting for someone to talk back to her, but no one responds, repeats, or encourages talking.  </a:t>
            </a:r>
          </a:p>
          <a:p>
            <a:endParaRPr lang="en-US" sz="1200" i="1" dirty="0">
              <a:solidFill>
                <a:schemeClr val="dk1"/>
              </a:solidFill>
              <a:latin typeface="+mn-lt"/>
              <a:ea typeface="Calibri"/>
              <a:cs typeface="Calibri"/>
              <a:sym typeface="Calibri"/>
            </a:endParaRPr>
          </a:p>
          <a:p>
            <a:pPr marL="0" indent="-241617" defTabSz="966470">
              <a:buClr>
                <a:srgbClr val="000000"/>
              </a:buClr>
              <a:buSzPts val="1400"/>
              <a:defRPr/>
            </a:pPr>
            <a:r>
              <a:rPr lang="en-US" sz="1200" dirty="0">
                <a:solidFill>
                  <a:schemeClr val="dk1"/>
                </a:solidFill>
                <a:latin typeface="+mn-lt"/>
                <a:ea typeface="Calibri"/>
                <a:cs typeface="Calibri"/>
                <a:sym typeface="Calibri"/>
              </a:rPr>
              <a:t>What could been done differently by the caregiver, to encourage Early Language Support? </a:t>
            </a:r>
          </a:p>
          <a:p>
            <a:pPr marL="0" indent="-241617" defTabSz="966470">
              <a:buClr>
                <a:srgbClr val="000000"/>
              </a:buClr>
              <a:buSzPts val="1400"/>
              <a:defRPr/>
            </a:pPr>
            <a:r>
              <a:rPr lang="en-US" sz="1200" i="1" dirty="0">
                <a:solidFill>
                  <a:schemeClr val="dk1"/>
                </a:solidFill>
                <a:latin typeface="+mn-lt"/>
                <a:ea typeface="Calibri"/>
                <a:cs typeface="Calibri"/>
                <a:sym typeface="Calibri"/>
              </a:rPr>
              <a:t>Allow participants 3-5 minutes to share answers, and add in additional answers, depending on what the participants suggest.  For example, the teacher/caregiver could</a:t>
            </a:r>
          </a:p>
          <a:p>
            <a:pPr marL="628650" lvl="1" indent="-171450">
              <a:buFont typeface="Arial" panose="020B0604020202020204" pitchFamily="34" charset="0"/>
              <a:buChar char="•"/>
            </a:pPr>
            <a:r>
              <a:rPr lang="en-US" sz="1200" i="1" dirty="0">
                <a:solidFill>
                  <a:schemeClr val="dk1"/>
                </a:solidFill>
                <a:latin typeface="+mn-lt"/>
                <a:ea typeface="Calibri"/>
                <a:cs typeface="Calibri"/>
                <a:sym typeface="Calibri"/>
              </a:rPr>
              <a:t>Repeat back, when the infant pauses, the sounds that the infant is saying--“</a:t>
            </a:r>
            <a:r>
              <a:rPr lang="en-US" sz="1200" i="1" dirty="0" err="1">
                <a:solidFill>
                  <a:schemeClr val="dk1"/>
                </a:solidFill>
                <a:latin typeface="+mn-lt"/>
                <a:ea typeface="Calibri"/>
                <a:cs typeface="Calibri"/>
                <a:sym typeface="Calibri"/>
              </a:rPr>
              <a:t>na</a:t>
            </a:r>
            <a:r>
              <a:rPr lang="en-US" sz="1200" i="1" dirty="0">
                <a:solidFill>
                  <a:schemeClr val="dk1"/>
                </a:solidFill>
                <a:latin typeface="+mn-lt"/>
                <a:ea typeface="Calibri"/>
                <a:cs typeface="Calibri"/>
                <a:sym typeface="Calibri"/>
              </a:rPr>
              <a:t>” and “</a:t>
            </a:r>
            <a:r>
              <a:rPr lang="en-US" sz="1200" i="1" dirty="0" err="1">
                <a:solidFill>
                  <a:schemeClr val="dk1"/>
                </a:solidFill>
                <a:latin typeface="+mn-lt"/>
                <a:ea typeface="Calibri"/>
                <a:cs typeface="Calibri"/>
                <a:sym typeface="Calibri"/>
              </a:rPr>
              <a:t>ba</a:t>
            </a:r>
            <a:r>
              <a:rPr lang="en-US" sz="1200" i="1" dirty="0">
                <a:solidFill>
                  <a:schemeClr val="dk1"/>
                </a:solidFill>
                <a:latin typeface="+mn-lt"/>
                <a:ea typeface="Calibri"/>
                <a:cs typeface="Calibri"/>
                <a:sym typeface="Calibri"/>
              </a:rPr>
              <a:t>"...”Na </a:t>
            </a:r>
            <a:r>
              <a:rPr lang="en-US" sz="1200" i="1" dirty="0" err="1">
                <a:solidFill>
                  <a:schemeClr val="dk1"/>
                </a:solidFill>
                <a:latin typeface="+mn-lt"/>
                <a:ea typeface="Calibri"/>
                <a:cs typeface="Calibri"/>
                <a:sym typeface="Calibri"/>
              </a:rPr>
              <a:t>na</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na</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ba</a:t>
            </a:r>
            <a:r>
              <a:rPr lang="en-US" sz="1200" i="1" dirty="0">
                <a:solidFill>
                  <a:schemeClr val="dk1"/>
                </a:solidFill>
                <a:latin typeface="+mn-lt"/>
                <a:ea typeface="Calibri"/>
                <a:cs typeface="Calibri"/>
                <a:sym typeface="Calibri"/>
              </a:rPr>
              <a:t> </a:t>
            </a:r>
            <a:r>
              <a:rPr lang="en-US" sz="1200" i="1" dirty="0" err="1">
                <a:solidFill>
                  <a:schemeClr val="dk1"/>
                </a:solidFill>
                <a:latin typeface="+mn-lt"/>
                <a:ea typeface="Calibri"/>
                <a:cs typeface="Calibri"/>
                <a:sym typeface="Calibri"/>
              </a:rPr>
              <a:t>ba</a:t>
            </a:r>
            <a:r>
              <a:rPr lang="en-US" sz="1200" i="1" dirty="0">
                <a:solidFill>
                  <a:schemeClr val="dk1"/>
                </a:solidFill>
                <a:latin typeface="+mn-lt"/>
                <a:ea typeface="Calibri"/>
                <a:cs typeface="Calibri"/>
                <a:sym typeface="Calibri"/>
              </a:rPr>
              <a:t> </a:t>
            </a:r>
            <a:r>
              <a:rPr lang="en-US" sz="1200" i="1" dirty="0" err="1" smtClean="0">
                <a:solidFill>
                  <a:schemeClr val="dk1"/>
                </a:solidFill>
                <a:latin typeface="+mn-lt"/>
                <a:ea typeface="Calibri"/>
                <a:cs typeface="Calibri"/>
                <a:sym typeface="Calibri"/>
              </a:rPr>
              <a:t>ba</a:t>
            </a:r>
            <a:r>
              <a:rPr lang="en-US" sz="1200" i="1" dirty="0" smtClean="0">
                <a:solidFill>
                  <a:schemeClr val="dk1"/>
                </a:solidFill>
                <a:latin typeface="+mn-lt"/>
                <a:ea typeface="Calibri"/>
                <a:cs typeface="Calibri"/>
                <a:sym typeface="Calibri"/>
              </a:rPr>
              <a:t>”</a:t>
            </a:r>
          </a:p>
          <a:p>
            <a:pPr marL="628650" lvl="1" indent="-171450">
              <a:buFont typeface="Arial" panose="020B0604020202020204" pitchFamily="34" charset="0"/>
              <a:buChar char="•"/>
            </a:pPr>
            <a:r>
              <a:rPr lang="en-US" sz="1200" i="1" dirty="0" smtClean="0">
                <a:solidFill>
                  <a:schemeClr val="dk1"/>
                </a:solidFill>
                <a:latin typeface="+mn-lt"/>
                <a:ea typeface="Calibri"/>
                <a:cs typeface="Calibri"/>
                <a:sym typeface="Calibri"/>
              </a:rPr>
              <a:t>Expand </a:t>
            </a:r>
            <a:r>
              <a:rPr lang="en-US" sz="1200" i="1" dirty="0">
                <a:solidFill>
                  <a:schemeClr val="dk1"/>
                </a:solidFill>
                <a:latin typeface="+mn-lt"/>
                <a:ea typeface="Calibri"/>
                <a:cs typeface="Calibri"/>
                <a:sym typeface="Calibri"/>
              </a:rPr>
              <a:t>on “</a:t>
            </a:r>
            <a:r>
              <a:rPr lang="en-US" sz="1200" i="1" dirty="0" err="1">
                <a:solidFill>
                  <a:schemeClr val="dk1"/>
                </a:solidFill>
                <a:latin typeface="+mn-lt"/>
                <a:ea typeface="Calibri"/>
                <a:cs typeface="Calibri"/>
                <a:sym typeface="Calibri"/>
              </a:rPr>
              <a:t>na</a:t>
            </a:r>
            <a:r>
              <a:rPr lang="en-US" sz="1200" i="1" dirty="0">
                <a:solidFill>
                  <a:schemeClr val="dk1"/>
                </a:solidFill>
                <a:latin typeface="+mn-lt"/>
                <a:ea typeface="Calibri"/>
                <a:cs typeface="Calibri"/>
                <a:sym typeface="Calibri"/>
              </a:rPr>
              <a:t>” and “</a:t>
            </a:r>
            <a:r>
              <a:rPr lang="en-US" sz="1200" i="1" dirty="0" err="1">
                <a:solidFill>
                  <a:schemeClr val="dk1"/>
                </a:solidFill>
                <a:latin typeface="+mn-lt"/>
                <a:ea typeface="Calibri"/>
                <a:cs typeface="Calibri"/>
                <a:sym typeface="Calibri"/>
              </a:rPr>
              <a:t>ba</a:t>
            </a:r>
            <a:r>
              <a:rPr lang="en-US" sz="1200" i="1" dirty="0">
                <a:solidFill>
                  <a:schemeClr val="dk1"/>
                </a:solidFill>
                <a:latin typeface="+mn-lt"/>
                <a:ea typeface="Calibri"/>
                <a:cs typeface="Calibri"/>
                <a:sym typeface="Calibri"/>
              </a:rPr>
              <a:t>” by saying, “Oh, are you saying ‘bottle,’ do you want your bottle</a:t>
            </a:r>
            <a:r>
              <a:rPr lang="en-US" sz="1200" i="1" dirty="0" smtClean="0">
                <a:solidFill>
                  <a:schemeClr val="dk1"/>
                </a:solidFill>
                <a:latin typeface="+mn-lt"/>
                <a:ea typeface="Calibri"/>
                <a:cs typeface="Calibri"/>
                <a:sym typeface="Calibri"/>
              </a:rPr>
              <a:t>?”</a:t>
            </a:r>
          </a:p>
          <a:p>
            <a:pPr marL="628650" lvl="1" indent="-171450">
              <a:buFont typeface="Arial" panose="020B0604020202020204" pitchFamily="34" charset="0"/>
              <a:buChar char="•"/>
            </a:pPr>
            <a:r>
              <a:rPr lang="en-US" sz="1200" i="1" dirty="0" smtClean="0">
                <a:solidFill>
                  <a:schemeClr val="dk1"/>
                </a:solidFill>
                <a:latin typeface="+mn-lt"/>
                <a:ea typeface="Calibri"/>
                <a:cs typeface="Calibri"/>
                <a:sym typeface="Calibri"/>
              </a:rPr>
              <a:t>Encourage </a:t>
            </a:r>
            <a:r>
              <a:rPr lang="en-US" sz="1200" i="1" dirty="0">
                <a:solidFill>
                  <a:schemeClr val="dk1"/>
                </a:solidFill>
                <a:latin typeface="+mn-lt"/>
                <a:ea typeface="Calibri"/>
                <a:cs typeface="Calibri"/>
                <a:sym typeface="Calibri"/>
              </a:rPr>
              <a:t>the infant to make additional and different sounds—for example, “ma,” “da”—”can you say </a:t>
            </a:r>
            <a:r>
              <a:rPr lang="en-US" sz="1200" i="1" dirty="0" err="1">
                <a:solidFill>
                  <a:schemeClr val="dk1"/>
                </a:solidFill>
                <a:latin typeface="+mn-lt"/>
                <a:ea typeface="Calibri"/>
                <a:cs typeface="Calibri"/>
                <a:sym typeface="Calibri"/>
              </a:rPr>
              <a:t>MaMa</a:t>
            </a:r>
            <a:r>
              <a:rPr lang="en-US" sz="1200" i="1" dirty="0">
                <a:solidFill>
                  <a:schemeClr val="dk1"/>
                </a:solidFill>
                <a:latin typeface="+mn-lt"/>
                <a:ea typeface="Calibri"/>
                <a:cs typeface="Calibri"/>
                <a:sym typeface="Calibri"/>
              </a:rPr>
              <a:t>, or </a:t>
            </a:r>
            <a:r>
              <a:rPr lang="en-US" sz="1200" i="1" dirty="0" err="1">
                <a:solidFill>
                  <a:schemeClr val="dk1"/>
                </a:solidFill>
                <a:latin typeface="+mn-lt"/>
                <a:ea typeface="Calibri"/>
                <a:cs typeface="Calibri"/>
                <a:sym typeface="Calibri"/>
              </a:rPr>
              <a:t>DaDa</a:t>
            </a:r>
            <a:r>
              <a:rPr lang="en-US" sz="1200" i="1" dirty="0" smtClean="0">
                <a:solidFill>
                  <a:schemeClr val="dk1"/>
                </a:solidFill>
                <a:latin typeface="+mn-lt"/>
                <a:ea typeface="Calibri"/>
                <a:cs typeface="Calibri"/>
                <a:sym typeface="Calibri"/>
              </a:rPr>
              <a:t>?”</a:t>
            </a:r>
          </a:p>
          <a:p>
            <a:pPr marL="628650" lvl="1" indent="-171450">
              <a:buFont typeface="Arial" panose="020B0604020202020204" pitchFamily="34" charset="0"/>
              <a:buChar char="•"/>
            </a:pPr>
            <a:r>
              <a:rPr lang="en-US" sz="1200" i="1" dirty="0" smtClean="0">
                <a:solidFill>
                  <a:schemeClr val="dk1"/>
                </a:solidFill>
                <a:latin typeface="+mn-lt"/>
                <a:ea typeface="Calibri"/>
                <a:cs typeface="Calibri"/>
                <a:sym typeface="Calibri"/>
              </a:rPr>
              <a:t>Start </a:t>
            </a:r>
            <a:r>
              <a:rPr lang="en-US" sz="1200" i="1" dirty="0">
                <a:solidFill>
                  <a:schemeClr val="dk1"/>
                </a:solidFill>
                <a:latin typeface="+mn-lt"/>
                <a:ea typeface="Calibri"/>
                <a:cs typeface="Calibri"/>
                <a:sym typeface="Calibri"/>
              </a:rPr>
              <a:t>to have a back-and-forth conversation with the infant. When the infant is pausing and smiling at the camera it would be a perfect opportunity for the teacher/caregiver to have that back-and-forth conversation with her.  </a:t>
            </a:r>
          </a:p>
          <a:p>
            <a:pPr marL="0"/>
            <a:r>
              <a:rPr lang="en-US" sz="1200" i="1" dirty="0">
                <a:solidFill>
                  <a:schemeClr val="dk1"/>
                </a:solidFill>
                <a:latin typeface="+mn-lt"/>
                <a:ea typeface="Calibri"/>
                <a:cs typeface="Calibri"/>
                <a:sym typeface="Calibri"/>
              </a:rPr>
              <a:t>	</a:t>
            </a:r>
            <a:r>
              <a:rPr lang="en-US" sz="1200" i="1" dirty="0" smtClean="0">
                <a:solidFill>
                  <a:schemeClr val="dk1"/>
                </a:solidFill>
                <a:latin typeface="+mn-lt"/>
                <a:ea typeface="Calibri"/>
                <a:cs typeface="Calibri"/>
                <a:sym typeface="Calibri"/>
              </a:rPr>
              <a:t>For </a:t>
            </a:r>
            <a:r>
              <a:rPr lang="en-US" sz="1200" i="1" dirty="0">
                <a:solidFill>
                  <a:schemeClr val="dk1"/>
                </a:solidFill>
                <a:latin typeface="+mn-lt"/>
                <a:ea typeface="Calibri"/>
                <a:cs typeface="Calibri"/>
                <a:sym typeface="Calibri"/>
              </a:rPr>
              <a:t>example, “Oh, are you saying ‘</a:t>
            </a:r>
            <a:r>
              <a:rPr lang="en-US" sz="1200" i="1" dirty="0" err="1">
                <a:solidFill>
                  <a:schemeClr val="dk1"/>
                </a:solidFill>
                <a:latin typeface="+mn-lt"/>
                <a:ea typeface="Calibri"/>
                <a:cs typeface="Calibri"/>
                <a:sym typeface="Calibri"/>
              </a:rPr>
              <a:t>ba-ba</a:t>
            </a:r>
            <a:r>
              <a:rPr lang="en-US" sz="1200" i="1" dirty="0">
                <a:solidFill>
                  <a:schemeClr val="dk1"/>
                </a:solidFill>
                <a:latin typeface="+mn-lt"/>
                <a:ea typeface="Calibri"/>
                <a:cs typeface="Calibri"/>
                <a:sym typeface="Calibri"/>
              </a:rPr>
              <a:t>’ because you are ready to eat, are you hungry?” </a:t>
            </a:r>
          </a:p>
          <a:p>
            <a:pPr marL="0"/>
            <a:r>
              <a:rPr lang="en-US" sz="1200" i="1" dirty="0">
                <a:solidFill>
                  <a:schemeClr val="dk1"/>
                </a:solidFill>
                <a:latin typeface="+mn-lt"/>
                <a:ea typeface="Calibri"/>
                <a:cs typeface="Calibri"/>
                <a:sym typeface="Calibri"/>
              </a:rPr>
              <a:t>	Then the caregiver could pause, and after the infant responds the caregiver could speak again, saying,</a:t>
            </a:r>
            <a:r>
              <a:rPr lang="en-US" sz="1200" b="1" i="1" dirty="0">
                <a:solidFill>
                  <a:schemeClr val="dk1"/>
                </a:solidFill>
                <a:latin typeface="+mn-lt"/>
                <a:ea typeface="Calibri"/>
                <a:cs typeface="Calibri"/>
                <a:sym typeface="Calibri"/>
              </a:rPr>
              <a:t> “</a:t>
            </a:r>
            <a:r>
              <a:rPr lang="en-US" sz="1200" i="1" dirty="0">
                <a:solidFill>
                  <a:schemeClr val="dk1"/>
                </a:solidFill>
                <a:latin typeface="+mn-lt"/>
                <a:ea typeface="Calibri"/>
                <a:cs typeface="Calibri"/>
                <a:sym typeface="Calibri"/>
              </a:rPr>
              <a:t>Yes, I know you are hungry; I have you in </a:t>
            </a:r>
            <a:r>
              <a:rPr lang="en-US" sz="1200" i="1" dirty="0" smtClean="0">
                <a:solidFill>
                  <a:schemeClr val="dk1"/>
                </a:solidFill>
                <a:latin typeface="+mn-lt"/>
                <a:ea typeface="Calibri"/>
                <a:cs typeface="Calibri"/>
                <a:sym typeface="Calibri"/>
              </a:rPr>
              <a:t>	your </a:t>
            </a:r>
            <a:r>
              <a:rPr lang="en-US" sz="1200" i="1" dirty="0">
                <a:solidFill>
                  <a:schemeClr val="dk1"/>
                </a:solidFill>
                <a:latin typeface="+mn-lt"/>
                <a:ea typeface="Calibri"/>
                <a:cs typeface="Calibri"/>
                <a:sym typeface="Calibri"/>
              </a:rPr>
              <a:t>highchair.”</a:t>
            </a:r>
          </a:p>
          <a:p>
            <a:pPr marL="241617"/>
            <a:r>
              <a:rPr lang="en-US" sz="1200" i="1" dirty="0">
                <a:solidFill>
                  <a:schemeClr val="dk1"/>
                </a:solidFill>
                <a:latin typeface="+mn-lt"/>
                <a:ea typeface="Calibri"/>
                <a:cs typeface="Calibri"/>
                <a:sym typeface="Calibri"/>
              </a:rPr>
              <a:t>	Then the caregiver could pause, and after the infant responds the caregiver could speak again, saying, “I am fixing your lunch.”</a:t>
            </a:r>
          </a:p>
          <a:p>
            <a:pPr marL="628650" lvl="1" indent="-171450">
              <a:buFont typeface="Arial" panose="020B0604020202020204" pitchFamily="34" charset="0"/>
              <a:buChar char="•"/>
            </a:pPr>
            <a:r>
              <a:rPr lang="en-US" sz="1200" i="1" dirty="0">
                <a:solidFill>
                  <a:schemeClr val="dk1"/>
                </a:solidFill>
                <a:latin typeface="+mn-lt"/>
                <a:ea typeface="Calibri"/>
                <a:cs typeface="Calibri"/>
                <a:sym typeface="Calibri"/>
              </a:rPr>
              <a:t>Practice self-talk, talking to the infant about what the teacher/caregiver is doing, to keep the infant engaged and keeps “conversation” ongoing between the two</a:t>
            </a:r>
            <a:r>
              <a:rPr lang="en-US" sz="1200" i="1" dirty="0" smtClean="0">
                <a:solidFill>
                  <a:schemeClr val="dk1"/>
                </a:solidFill>
                <a:latin typeface="+mn-lt"/>
                <a:ea typeface="Calibri"/>
                <a:cs typeface="Calibri"/>
                <a:sym typeface="Calibri"/>
              </a:rPr>
              <a:t>.</a:t>
            </a:r>
            <a:endParaRPr lang="en-US" sz="1200" dirty="0">
              <a:solidFill>
                <a:schemeClr val="dk1"/>
              </a:solidFill>
              <a:latin typeface="+mn-lt"/>
              <a:ea typeface="Calibri"/>
              <a:cs typeface="Calibri"/>
              <a:sym typeface="Calibri"/>
            </a:endParaRPr>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45</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859867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241617" defTabSz="966470">
              <a:buClr>
                <a:srgbClr val="000000"/>
              </a:buClr>
              <a:buSzPts val="1400"/>
              <a:defRPr/>
            </a:pPr>
            <a:r>
              <a:rPr lang="en-US" sz="1200" dirty="0">
                <a:solidFill>
                  <a:schemeClr val="dk1"/>
                </a:solidFill>
                <a:latin typeface="+mn-lt"/>
                <a:ea typeface="Calibri"/>
                <a:cs typeface="Calibri"/>
                <a:sym typeface="Calibri"/>
              </a:rPr>
              <a:t>That last video was an example of a </a:t>
            </a:r>
            <a:r>
              <a:rPr lang="en-US" sz="1200" u="sng" dirty="0">
                <a:solidFill>
                  <a:schemeClr val="dk1"/>
                </a:solidFill>
                <a:latin typeface="+mn-lt"/>
                <a:ea typeface="Calibri"/>
                <a:cs typeface="Calibri"/>
                <a:sym typeface="Calibri"/>
              </a:rPr>
              <a:t>low</a:t>
            </a:r>
            <a:r>
              <a:rPr lang="en-US" sz="1200" dirty="0">
                <a:solidFill>
                  <a:schemeClr val="dk1"/>
                </a:solidFill>
                <a:latin typeface="+mn-lt"/>
                <a:ea typeface="Calibri"/>
                <a:cs typeface="Calibri"/>
                <a:sym typeface="Calibri"/>
              </a:rPr>
              <a:t> level of </a:t>
            </a:r>
            <a:r>
              <a:rPr lang="en-US" sz="1200" b="1" dirty="0">
                <a:solidFill>
                  <a:schemeClr val="dk1"/>
                </a:solidFill>
                <a:latin typeface="+mn-lt"/>
                <a:ea typeface="Calibri"/>
                <a:cs typeface="Calibri"/>
                <a:sym typeface="Calibri"/>
              </a:rPr>
              <a:t>Early Language Support</a:t>
            </a:r>
            <a:r>
              <a:rPr lang="en-US" sz="1200" dirty="0">
                <a:solidFill>
                  <a:schemeClr val="dk1"/>
                </a:solidFill>
                <a:latin typeface="+mn-lt"/>
                <a:ea typeface="Calibri"/>
                <a:cs typeface="Calibri"/>
                <a:sym typeface="Calibri"/>
              </a:rPr>
              <a:t> from the caregiver.</a:t>
            </a:r>
          </a:p>
          <a:p>
            <a:pPr marL="0" indent="-241617" defTabSz="966470">
              <a:buClr>
                <a:srgbClr val="000000"/>
              </a:buClr>
              <a:buSzPts val="1400"/>
              <a:defRPr/>
            </a:pPr>
            <a:r>
              <a:rPr lang="en-US" sz="1200" dirty="0">
                <a:solidFill>
                  <a:schemeClr val="dk1"/>
                </a:solidFill>
                <a:latin typeface="+mn-lt"/>
                <a:ea typeface="Calibri"/>
                <a:cs typeface="Calibri"/>
                <a:sym typeface="Calibri"/>
              </a:rPr>
              <a:t>We want to provide a </a:t>
            </a:r>
            <a:r>
              <a:rPr lang="en-US" sz="1200" u="sng" dirty="0">
                <a:solidFill>
                  <a:schemeClr val="dk1"/>
                </a:solidFill>
                <a:latin typeface="+mn-lt"/>
                <a:ea typeface="Calibri"/>
                <a:cs typeface="Calibri"/>
                <a:sym typeface="Calibri"/>
              </a:rPr>
              <a:t>high</a:t>
            </a:r>
            <a:r>
              <a:rPr lang="en-US" sz="1200" dirty="0">
                <a:solidFill>
                  <a:schemeClr val="dk1"/>
                </a:solidFill>
                <a:latin typeface="+mn-lt"/>
                <a:ea typeface="Calibri"/>
                <a:cs typeface="Calibri"/>
                <a:sym typeface="Calibri"/>
              </a:rPr>
              <a:t> level of Early Language Support to the infants in our care.  </a:t>
            </a:r>
          </a:p>
          <a:p>
            <a:pPr marL="0" indent="-241617" defTabSz="966470">
              <a:buClr>
                <a:srgbClr val="000000"/>
              </a:buClr>
              <a:buSzPts val="1400"/>
              <a:defRPr/>
            </a:pPr>
            <a:r>
              <a:rPr lang="en-US" sz="1200" dirty="0">
                <a:solidFill>
                  <a:schemeClr val="dk1"/>
                </a:solidFill>
                <a:latin typeface="+mn-lt"/>
                <a:ea typeface="Calibri"/>
                <a:cs typeface="Calibri"/>
                <a:sym typeface="Calibri"/>
              </a:rPr>
              <a:t>Let’s take a look at another example of a caregiver with an infant and assess whether this is a higher level of Early Language Support--</a:t>
            </a:r>
          </a:p>
          <a:p>
            <a:pPr marL="0" indent="-241617" defTabSz="966470">
              <a:buClr>
                <a:srgbClr val="000000"/>
              </a:buClr>
              <a:buSzPts val="1400"/>
              <a:defRPr/>
            </a:pPr>
            <a:endParaRPr lang="en-US" sz="1200" dirty="0">
              <a:solidFill>
                <a:schemeClr val="dk1"/>
              </a:solidFill>
              <a:latin typeface="+mn-lt"/>
              <a:ea typeface="Calibri"/>
              <a:cs typeface="Calibri"/>
              <a:sym typeface="Calibri"/>
            </a:endParaRPr>
          </a:p>
          <a:p>
            <a:pPr marL="0" indent="-241617" defTabSz="966470">
              <a:buClr>
                <a:srgbClr val="000000"/>
              </a:buClr>
              <a:buSzPts val="1400"/>
              <a:defRPr/>
            </a:pPr>
            <a:r>
              <a:rPr lang="en-US" sz="1200" i="1" dirty="0">
                <a:solidFill>
                  <a:schemeClr val="dk1"/>
                </a:solidFill>
                <a:latin typeface="+mn-lt"/>
                <a:ea typeface="Calibri"/>
                <a:cs typeface="Calibri"/>
                <a:sym typeface="Calibri"/>
              </a:rPr>
              <a:t>[Video link found at </a:t>
            </a:r>
            <a:r>
              <a:rPr lang="en-US" sz="1200" u="sng" dirty="0">
                <a:solidFill>
                  <a:schemeClr val="dk1"/>
                </a:solidFill>
                <a:latin typeface="+mn-lt"/>
                <a:ea typeface="Calibri"/>
                <a:cs typeface="Calibri"/>
                <a:sym typeface="Calibri"/>
                <a:hlinkClick r:id="rId3"/>
              </a:rPr>
              <a:t>https://www.youtube.com/watch?v=eZclOL7vIQQ</a:t>
            </a:r>
            <a:r>
              <a:rPr lang="en-US" sz="1200" dirty="0">
                <a:solidFill>
                  <a:schemeClr val="dk1"/>
                </a:solidFill>
                <a:latin typeface="+mn-lt"/>
                <a:ea typeface="Calibri"/>
                <a:cs typeface="Calibri"/>
                <a:sym typeface="Calibri"/>
              </a:rPr>
              <a:t> </a:t>
            </a:r>
            <a:r>
              <a:rPr lang="en-US" sz="1200" i="1" dirty="0">
                <a:solidFill>
                  <a:schemeClr val="dk1"/>
                </a:solidFill>
                <a:latin typeface="+mn-lt"/>
                <a:ea typeface="Calibri"/>
                <a:cs typeface="Calibri"/>
                <a:sym typeface="Calibri"/>
              </a:rPr>
              <a:t>and is 3:12 minutes, showing a 2 month old baby cooing, smiling, turn-taking, and eye contact.]</a:t>
            </a:r>
          </a:p>
          <a:p>
            <a:pPr marL="483236" indent="-241617" defTabSz="966470">
              <a:buClr>
                <a:srgbClr val="000000"/>
              </a:buClr>
              <a:buSzPts val="1400"/>
              <a:defRPr/>
            </a:pPr>
            <a:endParaRPr lang="en-US" sz="1200" dirty="0">
              <a:solidFill>
                <a:schemeClr val="dk1"/>
              </a:solidFill>
              <a:latin typeface="+mn-lt"/>
              <a:ea typeface="Calibri"/>
              <a:cs typeface="Calibri"/>
              <a:sym typeface="Calibri"/>
            </a:endParaRPr>
          </a:p>
          <a:p>
            <a:r>
              <a:rPr lang="en-US" sz="1200" i="1" dirty="0">
                <a:solidFill>
                  <a:schemeClr val="dk1"/>
                </a:solidFill>
                <a:latin typeface="+mn-lt"/>
                <a:ea typeface="Calibri"/>
                <a:cs typeface="Calibri"/>
                <a:sym typeface="Calibri"/>
              </a:rPr>
              <a:t>Watch video together.</a:t>
            </a:r>
          </a:p>
          <a:p>
            <a:r>
              <a:rPr lang="en-US" sz="1200" dirty="0">
                <a:solidFill>
                  <a:schemeClr val="dk1"/>
                </a:solidFill>
                <a:latin typeface="+mn-lt"/>
                <a:ea typeface="Calibri"/>
                <a:cs typeface="Calibri"/>
                <a:sym typeface="Calibri"/>
              </a:rPr>
              <a:t>Take a moment to write down what you have observed in the video—</a:t>
            </a:r>
          </a:p>
          <a:p>
            <a:r>
              <a:rPr lang="en-US" sz="1200" i="1" dirty="0">
                <a:solidFill>
                  <a:schemeClr val="dk1"/>
                </a:solidFill>
                <a:latin typeface="+mn-lt"/>
                <a:ea typeface="Calibri"/>
                <a:cs typeface="Calibri"/>
                <a:sym typeface="Calibri"/>
              </a:rPr>
              <a:t>Pause for 1-2 </a:t>
            </a:r>
            <a:r>
              <a:rPr lang="en-US" sz="1200" dirty="0">
                <a:solidFill>
                  <a:schemeClr val="dk1"/>
                </a:solidFill>
                <a:latin typeface="+mn-lt"/>
                <a:ea typeface="Calibri"/>
                <a:cs typeface="Calibri"/>
                <a:sym typeface="Calibri"/>
              </a:rPr>
              <a:t>minutes.</a:t>
            </a:r>
          </a:p>
          <a:p>
            <a:pPr marL="483236" indent="-241617" defTabSz="966470">
              <a:buClr>
                <a:srgbClr val="000000"/>
              </a:buClr>
              <a:buSzPts val="1400"/>
              <a:defRPr/>
            </a:pPr>
            <a:endParaRPr lang="en-US" sz="1200" dirty="0">
              <a:solidFill>
                <a:schemeClr val="dk1"/>
              </a:solidFill>
              <a:latin typeface="+mn-lt"/>
              <a:ea typeface="Calibri"/>
              <a:cs typeface="Calibri"/>
              <a:sym typeface="Calibri"/>
            </a:endParaRPr>
          </a:p>
          <a:p>
            <a:pPr marL="0" indent="-241617" defTabSz="966470">
              <a:buClr>
                <a:srgbClr val="000000"/>
              </a:buClr>
              <a:buSzPts val="1400"/>
              <a:defRPr/>
            </a:pPr>
            <a:r>
              <a:rPr lang="en-US" sz="1200" dirty="0">
                <a:solidFill>
                  <a:schemeClr val="dk1"/>
                </a:solidFill>
                <a:latin typeface="+mn-lt"/>
                <a:ea typeface="Calibri"/>
                <a:cs typeface="Calibri"/>
                <a:sym typeface="Calibri"/>
              </a:rPr>
              <a:t>Does this caregiver provide Early Language Support?  </a:t>
            </a:r>
          </a:p>
          <a:p>
            <a:pPr marL="0" indent="-241617" defTabSz="966470">
              <a:buClr>
                <a:srgbClr val="000000"/>
              </a:buClr>
              <a:buSzPts val="1400"/>
              <a:defRPr/>
            </a:pPr>
            <a:r>
              <a:rPr lang="en-US" sz="1200" i="1" dirty="0">
                <a:solidFill>
                  <a:schemeClr val="dk1"/>
                </a:solidFill>
                <a:latin typeface="+mn-lt"/>
                <a:ea typeface="Calibri"/>
                <a:cs typeface="Calibri"/>
                <a:sym typeface="Calibri"/>
              </a:rPr>
              <a:t>Listen to participants’ answers and ask them to explain how what they saw links back to what they have been learning about in this training--</a:t>
            </a:r>
            <a:endParaRPr lang="en-US" sz="1200" dirty="0">
              <a:solidFill>
                <a:schemeClr val="dk1"/>
              </a:solidFill>
              <a:latin typeface="+mn-lt"/>
              <a:ea typeface="Calibri"/>
              <a:cs typeface="Calibri"/>
              <a:sym typeface="Calibri"/>
            </a:endParaRPr>
          </a:p>
          <a:p>
            <a:r>
              <a:rPr lang="en-US" sz="1200" i="1" dirty="0">
                <a:solidFill>
                  <a:schemeClr val="dk1"/>
                </a:solidFill>
                <a:latin typeface="+mn-lt"/>
                <a:ea typeface="Calibri"/>
                <a:cs typeface="Calibri"/>
                <a:sym typeface="Calibri"/>
              </a:rPr>
              <a:t>Answers might include the following; add in additional answers, depending on what the participants suggest:</a:t>
            </a:r>
          </a:p>
          <a:p>
            <a:pPr marL="628650" lvl="1" indent="-171450">
              <a:buFont typeface="Arial" panose="020B0604020202020204" pitchFamily="34" charset="0"/>
              <a:buChar char="•"/>
            </a:pPr>
            <a:r>
              <a:rPr lang="en-US" sz="1200" i="1" dirty="0">
                <a:solidFill>
                  <a:schemeClr val="dk1"/>
                </a:solidFill>
                <a:latin typeface="+mn-lt"/>
                <a:ea typeface="Calibri"/>
                <a:cs typeface="Calibri"/>
                <a:sym typeface="Calibri"/>
              </a:rPr>
              <a:t>Examples of teacher talk are seen when the mom provides language to the infant when the infant is smiling, by saying, “Hi, Smiley!” and “Where’s my happy baby?”  The caregiver is verbally describing the infant’s actions and using complete and varied sentences. Teacher talk is again seen when the baby seems to cough, and the mom responds back “Uh-oh.” </a:t>
            </a:r>
            <a:endParaRPr lang="en-US" sz="1200" i="1" dirty="0" smtClean="0">
              <a:solidFill>
                <a:schemeClr val="dk1"/>
              </a:solidFill>
              <a:latin typeface="+mn-lt"/>
              <a:ea typeface="Calibri"/>
              <a:cs typeface="Calibri"/>
              <a:sym typeface="Calibri"/>
            </a:endParaRPr>
          </a:p>
          <a:p>
            <a:pPr marL="628650" lvl="1" indent="-171450">
              <a:buFont typeface="Arial" panose="020B0604020202020204" pitchFamily="34" charset="0"/>
              <a:buChar char="•"/>
            </a:pPr>
            <a:r>
              <a:rPr lang="en-US" sz="1200" i="1" dirty="0" smtClean="0">
                <a:solidFill>
                  <a:schemeClr val="dk1"/>
                </a:solidFill>
                <a:latin typeface="+mn-lt"/>
                <a:ea typeface="Calibri"/>
                <a:cs typeface="Calibri"/>
                <a:sym typeface="Calibri"/>
              </a:rPr>
              <a:t>Examples </a:t>
            </a:r>
            <a:r>
              <a:rPr lang="en-US" sz="1200" i="1" dirty="0">
                <a:solidFill>
                  <a:schemeClr val="dk1"/>
                </a:solidFill>
                <a:latin typeface="+mn-lt"/>
                <a:ea typeface="Calibri"/>
                <a:cs typeface="Calibri"/>
                <a:sym typeface="Calibri"/>
              </a:rPr>
              <a:t>of communication support are observed as the caregiver initiates sounds and encourages the infant to talk by asking and saying, “What is it?” “Talk to mama,” “Say uh-oh</a:t>
            </a:r>
            <a:r>
              <a:rPr lang="en-US" sz="1200" i="1" dirty="0" smtClean="0">
                <a:solidFill>
                  <a:schemeClr val="dk1"/>
                </a:solidFill>
                <a:latin typeface="+mn-lt"/>
                <a:ea typeface="Calibri"/>
                <a:cs typeface="Calibri"/>
                <a:sym typeface="Calibri"/>
              </a:rPr>
              <a:t>!”</a:t>
            </a:r>
          </a:p>
          <a:p>
            <a:pPr marL="628650" lvl="1" indent="-171450">
              <a:buFont typeface="Arial" panose="020B0604020202020204" pitchFamily="34" charset="0"/>
              <a:buChar char="•"/>
            </a:pPr>
            <a:r>
              <a:rPr lang="en-US" sz="1200" i="1" dirty="0" smtClean="0">
                <a:solidFill>
                  <a:schemeClr val="dk1"/>
                </a:solidFill>
                <a:latin typeface="+mn-lt"/>
                <a:ea typeface="Calibri"/>
                <a:cs typeface="Calibri"/>
                <a:sym typeface="Calibri"/>
              </a:rPr>
              <a:t>The </a:t>
            </a:r>
            <a:r>
              <a:rPr lang="en-US" sz="1200" i="1" dirty="0">
                <a:solidFill>
                  <a:schemeClr val="dk1"/>
                </a:solidFill>
                <a:latin typeface="+mn-lt"/>
                <a:ea typeface="Calibri"/>
                <a:cs typeface="Calibri"/>
                <a:sym typeface="Calibri"/>
              </a:rPr>
              <a:t>caregiver also imitates and repeats sounds expressed by the infant, such as when the baby says, “Ah-yah” and the caregiver repeats back that </a:t>
            </a:r>
            <a:r>
              <a:rPr lang="en-US" sz="1200" i="1" dirty="0" smtClean="0">
                <a:solidFill>
                  <a:schemeClr val="dk1"/>
                </a:solidFill>
                <a:latin typeface="+mn-lt"/>
                <a:ea typeface="Calibri"/>
                <a:cs typeface="Calibri"/>
                <a:sym typeface="Calibri"/>
              </a:rPr>
              <a:t>sound.</a:t>
            </a:r>
          </a:p>
          <a:p>
            <a:pPr marL="628650" lvl="1" indent="-171450">
              <a:buFont typeface="Arial" panose="020B0604020202020204" pitchFamily="34" charset="0"/>
              <a:buChar char="•"/>
            </a:pPr>
            <a:r>
              <a:rPr lang="en-US" sz="1200" i="1" dirty="0" smtClean="0">
                <a:latin typeface="+mn-lt"/>
              </a:rPr>
              <a:t>We </a:t>
            </a:r>
            <a:r>
              <a:rPr lang="en-US" sz="1200" i="1" dirty="0">
                <a:latin typeface="+mn-lt"/>
              </a:rPr>
              <a:t>also see communication </a:t>
            </a:r>
            <a:r>
              <a:rPr lang="en-US" sz="1200" i="1" dirty="0">
                <a:solidFill>
                  <a:schemeClr val="dk1"/>
                </a:solidFill>
                <a:latin typeface="+mn-lt"/>
                <a:ea typeface="Calibri"/>
                <a:cs typeface="Calibri"/>
                <a:sym typeface="Calibri"/>
              </a:rPr>
              <a:t>extension </a:t>
            </a:r>
            <a:r>
              <a:rPr lang="en-US" sz="1200" i="1" dirty="0">
                <a:latin typeface="+mn-lt"/>
              </a:rPr>
              <a:t>in this video, specifically in the behavior</a:t>
            </a:r>
            <a:r>
              <a:rPr lang="en-US" sz="1200" i="1" dirty="0">
                <a:solidFill>
                  <a:schemeClr val="dk1"/>
                </a:solidFill>
                <a:latin typeface="+mn-lt"/>
                <a:ea typeface="Calibri"/>
                <a:cs typeface="Calibri"/>
                <a:sym typeface="Calibri"/>
              </a:rPr>
              <a:t> indicators of </a:t>
            </a:r>
            <a:r>
              <a:rPr lang="en-US" sz="1200" i="1" dirty="0">
                <a:latin typeface="+mn-lt"/>
              </a:rPr>
              <a:t>the caregiver providing</a:t>
            </a:r>
            <a:r>
              <a:rPr lang="en-US" sz="1200" i="1" dirty="0">
                <a:solidFill>
                  <a:schemeClr val="dk1"/>
                </a:solidFill>
                <a:latin typeface="+mn-lt"/>
                <a:ea typeface="Calibri"/>
                <a:cs typeface="Calibri"/>
                <a:sym typeface="Calibri"/>
              </a:rPr>
              <a:t> words for </a:t>
            </a:r>
            <a:r>
              <a:rPr lang="en-US" sz="1200" i="1" dirty="0">
                <a:latin typeface="+mn-lt"/>
              </a:rPr>
              <a:t>the infant's</a:t>
            </a:r>
            <a:r>
              <a:rPr lang="en-US" sz="1200" i="1" dirty="0">
                <a:solidFill>
                  <a:schemeClr val="dk1"/>
                </a:solidFill>
                <a:latin typeface="+mn-lt"/>
                <a:ea typeface="Calibri"/>
                <a:cs typeface="Calibri"/>
                <a:sym typeface="Calibri"/>
              </a:rPr>
              <a:t> communication and expanding/extending on the </a:t>
            </a:r>
            <a:r>
              <a:rPr lang="en-US" sz="1200" i="1" dirty="0">
                <a:latin typeface="+mn-lt"/>
              </a:rPr>
              <a:t>infant's</a:t>
            </a:r>
            <a:r>
              <a:rPr lang="en-US" sz="1200" i="1" dirty="0">
                <a:solidFill>
                  <a:schemeClr val="dk1"/>
                </a:solidFill>
                <a:latin typeface="+mn-lt"/>
                <a:ea typeface="Calibri"/>
                <a:cs typeface="Calibri"/>
                <a:sym typeface="Calibri"/>
              </a:rPr>
              <a:t> communication</a:t>
            </a:r>
            <a:r>
              <a:rPr lang="en-US" sz="1200" i="1" dirty="0">
                <a:latin typeface="+mn-lt"/>
              </a:rPr>
              <a:t>.  We see this, for example, when</a:t>
            </a:r>
            <a:r>
              <a:rPr lang="en-US" sz="1200" i="1" dirty="0">
                <a:solidFill>
                  <a:schemeClr val="dk1"/>
                </a:solidFill>
                <a:latin typeface="+mn-lt"/>
                <a:ea typeface="Calibri"/>
                <a:cs typeface="Calibri"/>
                <a:sym typeface="Calibri"/>
              </a:rPr>
              <a:t> the</a:t>
            </a:r>
            <a:r>
              <a:rPr lang="en-US" sz="1200" i="1" dirty="0">
                <a:latin typeface="+mn-lt"/>
              </a:rPr>
              <a:t> caregiver sees</a:t>
            </a:r>
            <a:r>
              <a:rPr lang="en-US" sz="1200" i="1" dirty="0">
                <a:solidFill>
                  <a:schemeClr val="dk1"/>
                </a:solidFill>
                <a:latin typeface="+mn-lt"/>
                <a:ea typeface="Calibri"/>
                <a:cs typeface="Calibri"/>
                <a:sym typeface="Calibri"/>
              </a:rPr>
              <a:t> the infant smiling and responds by </a:t>
            </a:r>
            <a:r>
              <a:rPr lang="en-US" sz="1200" i="1" dirty="0">
                <a:latin typeface="+mn-lt"/>
              </a:rPr>
              <a:t>saying, </a:t>
            </a:r>
            <a:r>
              <a:rPr lang="en-US" sz="1200" i="1" dirty="0">
                <a:solidFill>
                  <a:schemeClr val="dk1"/>
                </a:solidFill>
                <a:latin typeface="+mn-lt"/>
                <a:ea typeface="Calibri"/>
                <a:cs typeface="Calibri"/>
                <a:sym typeface="Calibri"/>
              </a:rPr>
              <a:t>“Hi</a:t>
            </a:r>
            <a:r>
              <a:rPr lang="en-US" sz="1200" i="1" dirty="0">
                <a:latin typeface="+mn-lt"/>
              </a:rPr>
              <a:t>,</a:t>
            </a:r>
            <a:r>
              <a:rPr lang="en-US" sz="1200" i="1" dirty="0">
                <a:solidFill>
                  <a:schemeClr val="dk1"/>
                </a:solidFill>
                <a:latin typeface="+mn-lt"/>
                <a:ea typeface="Calibri"/>
                <a:cs typeface="Calibri"/>
                <a:sym typeface="Calibri"/>
              </a:rPr>
              <a:t> smiley</a:t>
            </a:r>
            <a:r>
              <a:rPr lang="en-US" sz="1200" i="1" dirty="0">
                <a:latin typeface="+mn-lt"/>
              </a:rPr>
              <a:t>”</a:t>
            </a:r>
            <a:r>
              <a:rPr lang="en-US" sz="1200" i="1" dirty="0">
                <a:solidFill>
                  <a:schemeClr val="dk1"/>
                </a:solidFill>
                <a:latin typeface="+mn-lt"/>
                <a:ea typeface="Calibri"/>
                <a:cs typeface="Calibri"/>
                <a:sym typeface="Calibri"/>
              </a:rPr>
              <a:t> and “Where’s my happy baby?”</a:t>
            </a:r>
            <a:r>
              <a:rPr lang="en-US" sz="1200" i="1" dirty="0">
                <a:latin typeface="+mn-lt"/>
              </a:rPr>
              <a:t> </a:t>
            </a:r>
            <a:r>
              <a:rPr lang="en-US" sz="1200" i="1" dirty="0">
                <a:solidFill>
                  <a:schemeClr val="dk1"/>
                </a:solidFill>
                <a:latin typeface="+mn-lt"/>
                <a:ea typeface="Calibri"/>
                <a:cs typeface="Calibri"/>
                <a:sym typeface="Calibri"/>
              </a:rPr>
              <a:t> Several times the</a:t>
            </a:r>
            <a:r>
              <a:rPr lang="en-US" sz="1200" i="1" dirty="0">
                <a:latin typeface="+mn-lt"/>
              </a:rPr>
              <a:t> caregiver</a:t>
            </a:r>
            <a:r>
              <a:rPr lang="en-US" sz="1200" i="1" dirty="0">
                <a:solidFill>
                  <a:schemeClr val="dk1"/>
                </a:solidFill>
                <a:latin typeface="+mn-lt"/>
                <a:ea typeface="Calibri"/>
                <a:cs typeface="Calibri"/>
                <a:sym typeface="Calibri"/>
              </a:rPr>
              <a:t> also follows the infant’s gaze and asks, “What is it?”</a:t>
            </a:r>
            <a:r>
              <a:rPr lang="en-US" sz="1200" i="1" dirty="0">
                <a:latin typeface="+mn-lt"/>
              </a:rPr>
              <a:t> </a:t>
            </a:r>
            <a:r>
              <a:rPr lang="en-US" sz="1200" i="1" dirty="0">
                <a:solidFill>
                  <a:schemeClr val="dk1"/>
                </a:solidFill>
                <a:latin typeface="+mn-lt"/>
                <a:ea typeface="Calibri"/>
                <a:cs typeface="Calibri"/>
                <a:sym typeface="Calibri"/>
              </a:rPr>
              <a:t> </a:t>
            </a:r>
            <a:r>
              <a:rPr lang="en-US" sz="1200" i="1" dirty="0">
                <a:latin typeface="+mn-lt"/>
              </a:rPr>
              <a:t>Again, </a:t>
            </a:r>
            <a:r>
              <a:rPr lang="en-US" sz="1200" i="1" dirty="0">
                <a:solidFill>
                  <a:schemeClr val="dk1"/>
                </a:solidFill>
                <a:latin typeface="+mn-lt"/>
                <a:ea typeface="Calibri"/>
                <a:cs typeface="Calibri"/>
                <a:sym typeface="Calibri"/>
              </a:rPr>
              <a:t>towards the end </a:t>
            </a:r>
            <a:r>
              <a:rPr lang="en-US" sz="1200" i="1" dirty="0">
                <a:latin typeface="+mn-lt"/>
              </a:rPr>
              <a:t>of the video clip the</a:t>
            </a:r>
            <a:r>
              <a:rPr lang="en-US" sz="1200" i="1" dirty="0">
                <a:solidFill>
                  <a:schemeClr val="dk1"/>
                </a:solidFill>
                <a:latin typeface="+mn-lt"/>
                <a:ea typeface="Calibri"/>
                <a:cs typeface="Calibri"/>
                <a:sym typeface="Calibri"/>
              </a:rPr>
              <a:t> baby is making a scowl of sorts</a:t>
            </a:r>
            <a:r>
              <a:rPr lang="en-US" sz="1200" i="1" dirty="0">
                <a:latin typeface="+mn-lt"/>
              </a:rPr>
              <a:t>,</a:t>
            </a:r>
            <a:r>
              <a:rPr lang="en-US" sz="1200" i="1" dirty="0">
                <a:solidFill>
                  <a:schemeClr val="dk1"/>
                </a:solidFill>
                <a:latin typeface="+mn-lt"/>
                <a:ea typeface="Calibri"/>
                <a:cs typeface="Calibri"/>
                <a:sym typeface="Calibri"/>
              </a:rPr>
              <a:t> and the</a:t>
            </a:r>
            <a:r>
              <a:rPr lang="en-US" sz="1200" i="1" dirty="0">
                <a:latin typeface="+mn-lt"/>
              </a:rPr>
              <a:t> caregiver</a:t>
            </a:r>
            <a:r>
              <a:rPr lang="en-US" sz="1200" i="1" dirty="0">
                <a:solidFill>
                  <a:schemeClr val="dk1"/>
                </a:solidFill>
                <a:latin typeface="+mn-lt"/>
                <a:ea typeface="Calibri"/>
                <a:cs typeface="Calibri"/>
                <a:sym typeface="Calibri"/>
              </a:rPr>
              <a:t> again asks, “What is it?</a:t>
            </a:r>
            <a:endParaRPr lang="en-US" sz="1200" i="1" dirty="0">
              <a:solidFill>
                <a:schemeClr val="dk1"/>
              </a:solidFill>
              <a:latin typeface="+mn-lt"/>
              <a:ea typeface="Calibri"/>
              <a:cs typeface="Calibri"/>
            </a:endParaRPr>
          </a:p>
          <a:p>
            <a:pPr marL="698817" lvl="1"/>
            <a:r>
              <a:rPr lang="en-US" sz="1200" i="1" dirty="0">
                <a:solidFill>
                  <a:schemeClr val="dk1"/>
                </a:solidFill>
                <a:latin typeface="+mn-lt"/>
                <a:ea typeface="Calibri"/>
                <a:cs typeface="Calibri"/>
                <a:sym typeface="Calibri"/>
              </a:rPr>
              <a:t>	*(Remember that especially in </a:t>
            </a:r>
            <a:r>
              <a:rPr lang="en-US" sz="1200" i="1" dirty="0">
                <a:latin typeface="+mn-lt"/>
              </a:rPr>
              <a:t>non-verbal</a:t>
            </a:r>
            <a:r>
              <a:rPr lang="en-US" sz="1200" i="1" dirty="0">
                <a:solidFill>
                  <a:schemeClr val="dk1"/>
                </a:solidFill>
                <a:latin typeface="+mn-lt"/>
                <a:ea typeface="Calibri"/>
                <a:cs typeface="Calibri"/>
                <a:sym typeface="Calibri"/>
              </a:rPr>
              <a:t> infants, facial expressions are a </a:t>
            </a:r>
            <a:r>
              <a:rPr lang="en-US" sz="1200" i="1" dirty="0">
                <a:latin typeface="+mn-lt"/>
              </a:rPr>
              <a:t>primary form</a:t>
            </a:r>
            <a:r>
              <a:rPr lang="en-US" sz="1200" i="1" dirty="0">
                <a:solidFill>
                  <a:schemeClr val="dk1"/>
                </a:solidFill>
                <a:latin typeface="+mn-lt"/>
                <a:ea typeface="Calibri"/>
                <a:cs typeface="Calibri"/>
                <a:sym typeface="Calibri"/>
              </a:rPr>
              <a:t> of communication</a:t>
            </a:r>
            <a:r>
              <a:rPr lang="en-US" sz="1200" i="1" dirty="0" smtClean="0">
                <a:latin typeface="+mn-lt"/>
              </a:rPr>
              <a:t>.)</a:t>
            </a:r>
            <a:endParaRPr lang="en-US" sz="1200" i="1" dirty="0" smtClean="0">
              <a:solidFill>
                <a:schemeClr val="dk1"/>
              </a:solidFill>
              <a:latin typeface="+mn-lt"/>
              <a:ea typeface="Calibri"/>
              <a:cs typeface="Calibri"/>
            </a:endParaRPr>
          </a:p>
          <a:p>
            <a:pPr marL="628650" lvl="1" indent="-171450">
              <a:buFont typeface="Arial" panose="020B0604020202020204" pitchFamily="34" charset="0"/>
              <a:buChar char="•"/>
            </a:pPr>
            <a:r>
              <a:rPr lang="en-US" sz="1200" i="1" dirty="0" smtClean="0">
                <a:solidFill>
                  <a:schemeClr val="dk1"/>
                </a:solidFill>
                <a:latin typeface="+mn-lt"/>
                <a:ea typeface="Calibri"/>
                <a:cs typeface="Calibri"/>
                <a:sym typeface="Calibri"/>
              </a:rPr>
              <a:t>Model </a:t>
            </a:r>
            <a:r>
              <a:rPr lang="en-US" sz="1200" i="1" dirty="0" smtClean="0">
                <a:latin typeface="+mn-lt"/>
              </a:rPr>
              <a:t>turn-taking</a:t>
            </a:r>
            <a:r>
              <a:rPr lang="en-US" sz="1200" i="1" dirty="0" smtClean="0">
                <a:solidFill>
                  <a:schemeClr val="dk1"/>
                </a:solidFill>
                <a:latin typeface="+mn-lt"/>
                <a:ea typeface="Calibri"/>
                <a:cs typeface="Calibri"/>
                <a:sym typeface="Calibri"/>
              </a:rPr>
              <a:t> is seen throughout this </a:t>
            </a:r>
            <a:r>
              <a:rPr lang="en-US" sz="1200" i="1" dirty="0" smtClean="0">
                <a:latin typeface="+mn-lt"/>
              </a:rPr>
              <a:t>video:  each</a:t>
            </a:r>
            <a:r>
              <a:rPr lang="en-US" sz="1200" i="1" dirty="0" smtClean="0">
                <a:solidFill>
                  <a:schemeClr val="dk1"/>
                </a:solidFill>
                <a:latin typeface="+mn-lt"/>
                <a:ea typeface="Calibri"/>
                <a:cs typeface="Calibri"/>
                <a:sym typeface="Calibri"/>
              </a:rPr>
              <a:t> time the baby makes a sound the</a:t>
            </a:r>
            <a:r>
              <a:rPr lang="en-US" sz="1200" i="1" dirty="0" smtClean="0">
                <a:latin typeface="+mn-lt"/>
              </a:rPr>
              <a:t> caregiver responds; moreover, frequently </a:t>
            </a:r>
            <a:r>
              <a:rPr lang="en-US" sz="1200" i="1" dirty="0" smtClean="0">
                <a:solidFill>
                  <a:schemeClr val="dk1"/>
                </a:solidFill>
                <a:latin typeface="+mn-lt"/>
                <a:ea typeface="Calibri"/>
                <a:cs typeface="Calibri"/>
                <a:sym typeface="Calibri"/>
              </a:rPr>
              <a:t>the</a:t>
            </a:r>
            <a:r>
              <a:rPr lang="en-US" sz="1200" i="1" dirty="0" smtClean="0">
                <a:latin typeface="+mn-lt"/>
              </a:rPr>
              <a:t> caregiver</a:t>
            </a:r>
            <a:r>
              <a:rPr lang="en-US" sz="1200" i="1" dirty="0" smtClean="0">
                <a:solidFill>
                  <a:schemeClr val="dk1"/>
                </a:solidFill>
                <a:latin typeface="+mn-lt"/>
                <a:ea typeface="Calibri"/>
                <a:cs typeface="Calibri"/>
                <a:sym typeface="Calibri"/>
              </a:rPr>
              <a:t> says something and pauses</a:t>
            </a:r>
            <a:r>
              <a:rPr lang="en-US" sz="1200" i="1" dirty="0" smtClean="0">
                <a:latin typeface="+mn-lt"/>
              </a:rPr>
              <a:t>,</a:t>
            </a:r>
            <a:r>
              <a:rPr lang="en-US" sz="1200" i="1" dirty="0" smtClean="0">
                <a:solidFill>
                  <a:schemeClr val="dk1"/>
                </a:solidFill>
                <a:latin typeface="+mn-lt"/>
                <a:ea typeface="Calibri"/>
                <a:cs typeface="Calibri"/>
                <a:sym typeface="Calibri"/>
              </a:rPr>
              <a:t> waiting for the infant to respond either verbally or by expression.</a:t>
            </a:r>
            <a:endParaRPr lang="en-US" sz="1200" i="1" dirty="0" smtClean="0">
              <a:solidFill>
                <a:schemeClr val="dk1"/>
              </a:solidFill>
              <a:latin typeface="+mn-lt"/>
              <a:ea typeface="Calibri"/>
              <a:cs typeface="Calibri"/>
            </a:endParaRPr>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46</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074676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dirty="0">
                <a:latin typeface="+mn-lt"/>
              </a:rPr>
              <a:t>Let’s take a look at another example of a caregiver with an infant and assess whether the level of Early Language Support--</a:t>
            </a:r>
          </a:p>
          <a:p>
            <a:pPr>
              <a:defRPr/>
            </a:pPr>
            <a:endParaRPr lang="en-US" sz="1200" dirty="0">
              <a:latin typeface="+mn-lt"/>
            </a:endParaRPr>
          </a:p>
          <a:p>
            <a:pPr>
              <a:defRPr/>
            </a:pPr>
            <a:r>
              <a:rPr lang="en-US" sz="1200" i="1" dirty="0">
                <a:latin typeface="+mn-lt"/>
              </a:rPr>
              <a:t>[Video link found at </a:t>
            </a:r>
            <a:r>
              <a:rPr lang="en-US" sz="1200" u="sng" dirty="0">
                <a:latin typeface="+mn-lt"/>
                <a:hlinkClick r:id="rId3"/>
              </a:rPr>
              <a:t>https://www.youtube.com/watch?v=yQK15XlSUvg</a:t>
            </a:r>
            <a:r>
              <a:rPr lang="en-US" sz="1200" i="1" dirty="0">
                <a:latin typeface="+mn-lt"/>
              </a:rPr>
              <a:t> and is 1:40 minutes, showing turn-taking]</a:t>
            </a:r>
            <a:endParaRPr lang="en-US" sz="1200" dirty="0">
              <a:latin typeface="+mn-lt"/>
            </a:endParaRPr>
          </a:p>
          <a:p>
            <a:pPr>
              <a:defRPr/>
            </a:pPr>
            <a:endParaRPr lang="en-US" sz="1200" i="1" dirty="0">
              <a:latin typeface="+mn-lt"/>
            </a:endParaRPr>
          </a:p>
          <a:p>
            <a:pPr>
              <a:defRPr/>
            </a:pPr>
            <a:r>
              <a:rPr lang="en-US" sz="1200" i="1" dirty="0">
                <a:latin typeface="+mn-lt"/>
              </a:rPr>
              <a:t>Watch video together.</a:t>
            </a:r>
            <a:endParaRPr lang="en-US" sz="1200" dirty="0">
              <a:latin typeface="+mn-lt"/>
            </a:endParaRPr>
          </a:p>
          <a:p>
            <a:pPr>
              <a:defRPr/>
            </a:pPr>
            <a:r>
              <a:rPr lang="en-US" sz="1200" dirty="0">
                <a:latin typeface="+mn-lt"/>
              </a:rPr>
              <a:t>Take a moment to write down what you have observed in the video—</a:t>
            </a:r>
          </a:p>
          <a:p>
            <a:pPr>
              <a:defRPr/>
            </a:pPr>
            <a:r>
              <a:rPr lang="en-US" sz="1200" i="1" dirty="0">
                <a:latin typeface="+mn-lt"/>
              </a:rPr>
              <a:t>Pause for 1-2 </a:t>
            </a:r>
            <a:r>
              <a:rPr lang="en-US" sz="1200" dirty="0">
                <a:latin typeface="+mn-lt"/>
              </a:rPr>
              <a:t>minutes.</a:t>
            </a:r>
          </a:p>
          <a:p>
            <a:pPr>
              <a:defRPr/>
            </a:pPr>
            <a:endParaRPr lang="en-US" sz="1200" dirty="0">
              <a:latin typeface="+mn-lt"/>
            </a:endParaRPr>
          </a:p>
          <a:p>
            <a:pPr>
              <a:defRPr/>
            </a:pPr>
            <a:r>
              <a:rPr lang="en-US" sz="1200" dirty="0">
                <a:latin typeface="+mn-lt"/>
              </a:rPr>
              <a:t>This video is a great example of what as it pertains to Early Language Support?</a:t>
            </a:r>
          </a:p>
          <a:p>
            <a:pPr>
              <a:defRPr/>
            </a:pPr>
            <a:r>
              <a:rPr lang="en-US" sz="1200" i="1" dirty="0">
                <a:latin typeface="+mn-lt"/>
              </a:rPr>
              <a:t>Listen to participants’ answers and ask them to explain how what they saw links back to what they have been learning about in this training--</a:t>
            </a:r>
            <a:endParaRPr lang="en-US" sz="1200" dirty="0">
              <a:latin typeface="+mn-lt"/>
            </a:endParaRPr>
          </a:p>
          <a:p>
            <a:pPr>
              <a:defRPr/>
            </a:pPr>
            <a:r>
              <a:rPr lang="en-US" sz="1200" i="1" dirty="0">
                <a:latin typeface="+mn-lt"/>
              </a:rPr>
              <a:t>Answers might include the following; add in additional answers, depending on what the participants </a:t>
            </a:r>
            <a:r>
              <a:rPr lang="en-US" sz="1200" i="1" dirty="0" smtClean="0">
                <a:latin typeface="+mn-lt"/>
              </a:rPr>
              <a:t>suggest:</a:t>
            </a:r>
          </a:p>
          <a:p>
            <a:pPr marL="628650" lvl="1" indent="-171450">
              <a:buFont typeface="Arial" panose="020B0604020202020204" pitchFamily="34" charset="0"/>
              <a:buChar char="•"/>
              <a:defRPr/>
            </a:pPr>
            <a:r>
              <a:rPr lang="en-US" sz="1200" i="1" dirty="0" smtClean="0">
                <a:solidFill>
                  <a:schemeClr val="dk1"/>
                </a:solidFill>
                <a:latin typeface="+mn-lt"/>
                <a:ea typeface="Calibri"/>
                <a:cs typeface="Calibri"/>
                <a:sym typeface="Calibri"/>
              </a:rPr>
              <a:t>Teacher </a:t>
            </a:r>
            <a:r>
              <a:rPr lang="en-US" sz="1200" i="1" dirty="0">
                <a:latin typeface="+mn-lt"/>
              </a:rPr>
              <a:t>talk:  The caregiver engages in self-talk</a:t>
            </a:r>
            <a:r>
              <a:rPr lang="en-US" sz="1200" i="1" dirty="0">
                <a:solidFill>
                  <a:schemeClr val="dk1"/>
                </a:solidFill>
                <a:latin typeface="+mn-lt"/>
                <a:ea typeface="Calibri"/>
                <a:cs typeface="Calibri"/>
                <a:sym typeface="Calibri"/>
              </a:rPr>
              <a:t>, verbally labeling </a:t>
            </a:r>
            <a:r>
              <a:rPr lang="en-US" sz="1200" i="1" dirty="0">
                <a:latin typeface="+mn-lt"/>
              </a:rPr>
              <a:t>whose</a:t>
            </a:r>
            <a:r>
              <a:rPr lang="en-US" sz="1200" i="1" dirty="0">
                <a:solidFill>
                  <a:schemeClr val="dk1"/>
                </a:solidFill>
                <a:latin typeface="+mn-lt"/>
                <a:ea typeface="Calibri"/>
                <a:cs typeface="Calibri"/>
                <a:sym typeface="Calibri"/>
              </a:rPr>
              <a:t> turn </a:t>
            </a:r>
            <a:r>
              <a:rPr lang="en-US" sz="1200" i="1" dirty="0">
                <a:latin typeface="+mn-lt"/>
              </a:rPr>
              <a:t>and using </a:t>
            </a:r>
            <a:r>
              <a:rPr lang="en-US" sz="1200" i="1" dirty="0">
                <a:solidFill>
                  <a:schemeClr val="dk1"/>
                </a:solidFill>
                <a:latin typeface="+mn-lt"/>
                <a:ea typeface="Calibri"/>
                <a:cs typeface="Calibri"/>
                <a:sym typeface="Calibri"/>
              </a:rPr>
              <a:t>complete and varied sentences.</a:t>
            </a:r>
            <a:r>
              <a:rPr lang="en-US" sz="1200" i="1" dirty="0">
                <a:latin typeface="+mn-lt"/>
              </a:rPr>
              <a:t>  </a:t>
            </a:r>
            <a:endParaRPr lang="en-US" sz="1200" i="1" dirty="0">
              <a:solidFill>
                <a:schemeClr val="dk1"/>
              </a:solidFill>
              <a:latin typeface="+mn-lt"/>
              <a:cs typeface="Calibri"/>
            </a:endParaRPr>
          </a:p>
          <a:p>
            <a:pPr marL="628650" lvl="1" indent="-171450">
              <a:buFont typeface="Arial" panose="020B0604020202020204" pitchFamily="34" charset="0"/>
              <a:buChar char="•"/>
              <a:defRPr/>
            </a:pPr>
            <a:r>
              <a:rPr lang="en-US" sz="1200" i="1" dirty="0" smtClean="0">
                <a:solidFill>
                  <a:schemeClr val="dk1"/>
                </a:solidFill>
                <a:latin typeface="+mn-lt"/>
                <a:ea typeface="Calibri"/>
                <a:cs typeface="Calibri"/>
                <a:sym typeface="Calibri"/>
              </a:rPr>
              <a:t>Communication </a:t>
            </a:r>
            <a:r>
              <a:rPr lang="en-US" sz="1200" i="1" dirty="0">
                <a:latin typeface="+mn-lt"/>
              </a:rPr>
              <a:t>support:  The caregiver initiates</a:t>
            </a:r>
            <a:r>
              <a:rPr lang="en-US" sz="1200" i="1" dirty="0">
                <a:solidFill>
                  <a:schemeClr val="dk1"/>
                </a:solidFill>
                <a:latin typeface="+mn-lt"/>
                <a:ea typeface="Calibri"/>
                <a:cs typeface="Calibri"/>
                <a:sym typeface="Calibri"/>
              </a:rPr>
              <a:t> sounds, </a:t>
            </a:r>
            <a:r>
              <a:rPr lang="en-US" sz="1200" i="1" dirty="0">
                <a:latin typeface="+mn-lt"/>
              </a:rPr>
              <a:t>imitates</a:t>
            </a:r>
            <a:r>
              <a:rPr lang="en-US" sz="1200" i="1" dirty="0">
                <a:solidFill>
                  <a:schemeClr val="dk1"/>
                </a:solidFill>
                <a:latin typeface="+mn-lt"/>
                <a:ea typeface="Calibri"/>
                <a:cs typeface="Calibri"/>
                <a:sym typeface="Calibri"/>
              </a:rPr>
              <a:t> and </a:t>
            </a:r>
            <a:r>
              <a:rPr lang="en-US" sz="1200" i="1" dirty="0">
                <a:latin typeface="+mn-lt"/>
              </a:rPr>
              <a:t>repeats</a:t>
            </a:r>
            <a:r>
              <a:rPr lang="en-US" sz="1200" i="1" dirty="0">
                <a:solidFill>
                  <a:schemeClr val="dk1"/>
                </a:solidFill>
                <a:latin typeface="+mn-lt"/>
                <a:ea typeface="Calibri"/>
                <a:cs typeface="Calibri"/>
                <a:sym typeface="Calibri"/>
              </a:rPr>
              <a:t> sounds,</a:t>
            </a:r>
            <a:r>
              <a:rPr lang="en-US" sz="1200" i="1" dirty="0">
                <a:latin typeface="+mn-lt"/>
              </a:rPr>
              <a:t> and</a:t>
            </a:r>
            <a:r>
              <a:rPr lang="en-US" sz="1200" i="1" dirty="0">
                <a:solidFill>
                  <a:schemeClr val="dk1"/>
                </a:solidFill>
                <a:latin typeface="+mn-lt"/>
                <a:ea typeface="Calibri"/>
                <a:cs typeface="Calibri"/>
                <a:sym typeface="Calibri"/>
              </a:rPr>
              <a:t> </a:t>
            </a:r>
            <a:r>
              <a:rPr lang="en-US" sz="1200" i="1" dirty="0">
                <a:latin typeface="+mn-lt"/>
              </a:rPr>
              <a:t>encourages</a:t>
            </a:r>
            <a:r>
              <a:rPr lang="en-US" sz="1200" i="1" dirty="0">
                <a:solidFill>
                  <a:schemeClr val="dk1"/>
                </a:solidFill>
                <a:latin typeface="+mn-lt"/>
                <a:ea typeface="Calibri"/>
                <a:cs typeface="Calibri"/>
                <a:sym typeface="Calibri"/>
              </a:rPr>
              <a:t> </a:t>
            </a:r>
            <a:r>
              <a:rPr lang="en-US" sz="1200" i="1" dirty="0" smtClean="0">
                <a:solidFill>
                  <a:schemeClr val="dk1"/>
                </a:solidFill>
                <a:latin typeface="+mn-lt"/>
                <a:ea typeface="Calibri"/>
                <a:cs typeface="Calibri"/>
                <a:sym typeface="Calibri"/>
              </a:rPr>
              <a:t>talking.</a:t>
            </a:r>
            <a:endParaRPr lang="en-US" sz="1200" i="1" dirty="0">
              <a:solidFill>
                <a:schemeClr val="dk1"/>
              </a:solidFill>
              <a:latin typeface="+mn-lt"/>
              <a:ea typeface="Calibri"/>
              <a:cs typeface="Calibri"/>
              <a:sym typeface="Calibri"/>
            </a:endParaRPr>
          </a:p>
          <a:p>
            <a:pPr marL="628650" lvl="1" indent="-171450">
              <a:buFont typeface="Arial" panose="020B0604020202020204" pitchFamily="34" charset="0"/>
              <a:buChar char="•"/>
              <a:defRPr/>
            </a:pPr>
            <a:r>
              <a:rPr lang="en-US" sz="1200" i="1" dirty="0" smtClean="0">
                <a:latin typeface="+mn-lt"/>
              </a:rPr>
              <a:t>This </a:t>
            </a:r>
            <a:r>
              <a:rPr lang="en-US" sz="1200" i="1" dirty="0">
                <a:latin typeface="+mn-lt"/>
              </a:rPr>
              <a:t>clip especially shows</a:t>
            </a:r>
            <a:r>
              <a:rPr lang="en-US" sz="1200" i="1" dirty="0">
                <a:solidFill>
                  <a:schemeClr val="dk1"/>
                </a:solidFill>
                <a:latin typeface="+mn-lt"/>
                <a:ea typeface="Calibri"/>
                <a:cs typeface="Calibri"/>
                <a:sym typeface="Calibri"/>
              </a:rPr>
              <a:t> communication extension</a:t>
            </a:r>
            <a:r>
              <a:rPr lang="en-US" sz="1200" i="1" dirty="0">
                <a:latin typeface="+mn-lt"/>
              </a:rPr>
              <a:t>:  The caregiver</a:t>
            </a:r>
            <a:r>
              <a:rPr lang="en-US" sz="1200" i="1" dirty="0">
                <a:solidFill>
                  <a:schemeClr val="dk1"/>
                </a:solidFill>
                <a:latin typeface="+mn-lt"/>
                <a:ea typeface="Calibri"/>
                <a:cs typeface="Calibri"/>
                <a:sym typeface="Calibri"/>
              </a:rPr>
              <a:t> </a:t>
            </a:r>
            <a:r>
              <a:rPr lang="en-US" sz="1200" i="1" dirty="0">
                <a:latin typeface="+mn-lt"/>
              </a:rPr>
              <a:t>models</a:t>
            </a:r>
            <a:r>
              <a:rPr lang="en-US" sz="1200" i="1" dirty="0">
                <a:solidFill>
                  <a:schemeClr val="dk1"/>
                </a:solidFill>
                <a:latin typeface="+mn-lt"/>
                <a:ea typeface="Calibri"/>
                <a:cs typeface="Calibri"/>
                <a:sym typeface="Calibri"/>
              </a:rPr>
              <a:t> </a:t>
            </a:r>
            <a:r>
              <a:rPr lang="en-US" sz="1200" i="1" dirty="0">
                <a:latin typeface="+mn-lt"/>
              </a:rPr>
              <a:t>turn-taking</a:t>
            </a:r>
            <a:r>
              <a:rPr lang="en-US" sz="1200" i="1" dirty="0">
                <a:solidFill>
                  <a:schemeClr val="dk1"/>
                </a:solidFill>
                <a:latin typeface="+mn-lt"/>
                <a:ea typeface="Calibri"/>
                <a:cs typeface="Calibri"/>
                <a:sym typeface="Calibri"/>
              </a:rPr>
              <a:t> as the mom keeps going </a:t>
            </a:r>
            <a:r>
              <a:rPr lang="en-US" sz="1200" i="1" dirty="0">
                <a:latin typeface="+mn-lt"/>
              </a:rPr>
              <a:t>back-and-forth</a:t>
            </a:r>
            <a:r>
              <a:rPr lang="en-US" sz="1200" i="1" dirty="0">
                <a:solidFill>
                  <a:schemeClr val="dk1"/>
                </a:solidFill>
                <a:latin typeface="+mn-lt"/>
                <a:ea typeface="Calibri"/>
                <a:cs typeface="Calibri"/>
                <a:sym typeface="Calibri"/>
              </a:rPr>
              <a:t> saying and pointing, “Mommy’s turn” and “your turn</a:t>
            </a:r>
            <a:r>
              <a:rPr lang="en-US" sz="1200" i="1" dirty="0">
                <a:latin typeface="+mn-lt"/>
              </a:rPr>
              <a:t>,”</a:t>
            </a:r>
            <a:r>
              <a:rPr lang="en-US" sz="1200" i="1" dirty="0">
                <a:solidFill>
                  <a:schemeClr val="dk1"/>
                </a:solidFill>
                <a:latin typeface="+mn-lt"/>
                <a:ea typeface="Calibri"/>
                <a:cs typeface="Calibri"/>
                <a:sym typeface="Calibri"/>
              </a:rPr>
              <a:t> as they each take turns blowing raspberries.</a:t>
            </a:r>
            <a:endParaRPr lang="en-US" sz="1200" i="1" dirty="0">
              <a:solidFill>
                <a:schemeClr val="dk1"/>
              </a:solidFill>
              <a:latin typeface="+mn-lt"/>
              <a:ea typeface="Calibri"/>
              <a:cs typeface="Calibri"/>
            </a:endParaRPr>
          </a:p>
          <a:p>
            <a:r>
              <a:rPr lang="en-US" sz="1200" i="1" dirty="0">
                <a:solidFill>
                  <a:schemeClr val="dk1"/>
                </a:solidFill>
                <a:latin typeface="+mn-lt"/>
                <a:ea typeface="Calibri"/>
                <a:cs typeface="Calibri"/>
                <a:sym typeface="Calibri"/>
              </a:rPr>
              <a:t>*Remember at this stage it is natural for a baby to blow raspberries as they are developing muscles in their mouths that they will need for future language development.</a:t>
            </a:r>
            <a:r>
              <a:rPr lang="en-US" sz="1200" i="1" dirty="0">
                <a:latin typeface="+mn-lt"/>
              </a:rPr>
              <a:t> </a:t>
            </a:r>
            <a:r>
              <a:rPr lang="en-US" sz="1200" i="1" dirty="0">
                <a:solidFill>
                  <a:schemeClr val="dk1"/>
                </a:solidFill>
                <a:latin typeface="+mn-lt"/>
                <a:ea typeface="Calibri"/>
                <a:cs typeface="Calibri"/>
                <a:sym typeface="Calibri"/>
              </a:rPr>
              <a:t> It is not spitting!</a:t>
            </a:r>
            <a:r>
              <a:rPr lang="en-US" sz="1200" i="1" dirty="0">
                <a:latin typeface="+mn-lt"/>
              </a:rPr>
              <a:t>  It is actually an important, needed step to future language </a:t>
            </a:r>
            <a:r>
              <a:rPr lang="en-US" sz="1200" i="1">
                <a:latin typeface="+mn-lt"/>
              </a:rPr>
              <a:t>development</a:t>
            </a:r>
            <a:r>
              <a:rPr lang="en-US" sz="1200" i="1" smtClean="0">
                <a:latin typeface="+mn-lt"/>
              </a:rPr>
              <a:t>.</a:t>
            </a:r>
            <a:endParaRPr lang="en-US" sz="1200" dirty="0">
              <a:solidFill>
                <a:schemeClr val="dk1"/>
              </a:solidFill>
              <a:latin typeface="+mn-lt"/>
              <a:ea typeface="Calibri"/>
              <a:cs typeface="Calibri"/>
              <a:sym typeface="Calibri"/>
            </a:endParaRPr>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47</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581826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next about the kinds</a:t>
            </a:r>
            <a:r>
              <a:rPr lang="en-US" baseline="0" dirty="0"/>
              <a:t> of materials that you can use in your infant classroom to support the infants’ early language development!</a:t>
            </a:r>
            <a:endParaRPr lang="en-US" dirty="0"/>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48</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701919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good news is that there are SO many </a:t>
            </a:r>
            <a:r>
              <a:rPr lang="en-US" b="1" dirty="0"/>
              <a:t>materials</a:t>
            </a:r>
            <a:r>
              <a:rPr lang="en-US" dirty="0"/>
              <a:t> that </a:t>
            </a:r>
            <a:r>
              <a:rPr lang="en-US" b="1" dirty="0"/>
              <a:t>support early language</a:t>
            </a:r>
            <a:r>
              <a:rPr lang="en-US" b="1" baseline="0" dirty="0"/>
              <a:t> development</a:t>
            </a:r>
            <a:r>
              <a:rPr lang="en-US" baseline="0" dirty="0"/>
              <a:t>!  </a:t>
            </a:r>
          </a:p>
          <a:p>
            <a:r>
              <a:rPr lang="en-US" baseline="0" dirty="0"/>
              <a:t>These include </a:t>
            </a:r>
            <a:r>
              <a:rPr lang="en-US" b="1" baseline="0" dirty="0"/>
              <a:t>mirrors, soft blocks, balls, rattles, play phones, books, bubbles, music, puppets, and pictures.</a:t>
            </a:r>
            <a:endParaRPr lang="en-US" b="0" baseline="0" dirty="0"/>
          </a:p>
          <a:p>
            <a:endParaRPr lang="en-US" b="0" baseline="0" dirty="0"/>
          </a:p>
          <a:p>
            <a:r>
              <a:rPr lang="en-US" b="0" baseline="0" dirty="0"/>
              <a:t>Let’s look at how you can use each type of material to support specific learning </a:t>
            </a:r>
            <a:r>
              <a:rPr lang="en-US" b="0" baseline="0" dirty="0" smtClean="0"/>
              <a:t>concepts—</a:t>
            </a:r>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49</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116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discuss</a:t>
            </a:r>
            <a:r>
              <a:rPr lang="en-US" baseline="0" dirty="0"/>
              <a:t> first why early language is so very important in your care of infants—</a:t>
            </a:r>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5</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78062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start with mirrors—</a:t>
            </a:r>
            <a:r>
              <a:rPr lang="en-US" b="1" dirty="0" smtClean="0"/>
              <a:t>mirrors are a great way to help infants learn</a:t>
            </a:r>
            <a:r>
              <a:rPr lang="en-US" dirty="0" smtClean="0"/>
              <a:t>!</a:t>
            </a:r>
          </a:p>
          <a:p>
            <a:endParaRPr lang="en-US" dirty="0" smtClean="0"/>
          </a:p>
          <a:p>
            <a:r>
              <a:rPr lang="en-US" dirty="0" smtClean="0"/>
              <a:t>How many of you have mirrors in your classroom?</a:t>
            </a:r>
          </a:p>
          <a:p>
            <a:r>
              <a:rPr lang="en-US" i="1" dirty="0" smtClean="0"/>
              <a:t>Pause to allow participants to respond verbally.</a:t>
            </a:r>
            <a:endParaRPr lang="en-US" dirty="0" smtClean="0"/>
          </a:p>
          <a:p>
            <a:r>
              <a:rPr lang="en-US" dirty="0" smtClean="0"/>
              <a:t>How do you engage with those mirrors, and facilitate the children in your care engaging with those mirrors?</a:t>
            </a:r>
          </a:p>
          <a:p>
            <a:r>
              <a:rPr lang="en-US" i="1" dirty="0" smtClean="0"/>
              <a:t>Pause to allow participants to respond verbally.</a:t>
            </a:r>
            <a:endParaRPr lang="en-US" dirty="0" smtClean="0"/>
          </a:p>
          <a:p>
            <a:endParaRPr lang="en-US" dirty="0" smtClean="0"/>
          </a:p>
          <a:p>
            <a:r>
              <a:rPr lang="en-US" dirty="0" smtClean="0"/>
              <a:t>You can </a:t>
            </a:r>
            <a:r>
              <a:rPr lang="en-US" b="1" dirty="0" smtClean="0"/>
              <a:t>support "Communication support" by initiating sounds and </a:t>
            </a:r>
            <a:r>
              <a:rPr lang="en-US" b="1" dirty="0" err="1" smtClean="0"/>
              <a:t>demontrating</a:t>
            </a:r>
            <a:r>
              <a:rPr lang="en-US" b="1" dirty="0" smtClean="0"/>
              <a:t> sound formation with mirrors</a:t>
            </a:r>
            <a:r>
              <a:rPr lang="en-US" dirty="0" smtClean="0"/>
              <a:t>. </a:t>
            </a:r>
          </a:p>
          <a:p>
            <a:r>
              <a:rPr lang="en-US" i="1" dirty="0" smtClean="0"/>
              <a:t>Model with a mirror to demonstrate how to show infants mouth shape/formation.</a:t>
            </a:r>
          </a:p>
          <a:p>
            <a:r>
              <a:rPr lang="en-US" dirty="0" smtClean="0"/>
              <a:t>For younger infants—make simpler sounds, such as, "</a:t>
            </a:r>
            <a:r>
              <a:rPr lang="en-US" dirty="0" err="1" smtClean="0"/>
              <a:t>Ooooo</a:t>
            </a:r>
            <a:r>
              <a:rPr lang="en-US" dirty="0" smtClean="0"/>
              <a:t>" and "</a:t>
            </a:r>
            <a:r>
              <a:rPr lang="en-US" dirty="0" err="1" smtClean="0"/>
              <a:t>Bbbbbbbb</a:t>
            </a:r>
            <a:r>
              <a:rPr lang="en-US" dirty="0" smtClean="0"/>
              <a:t>."</a:t>
            </a:r>
          </a:p>
          <a:p>
            <a:endParaRPr lang="en-US" dirty="0" smtClean="0"/>
          </a:p>
          <a:p>
            <a:r>
              <a:rPr lang="en-US" dirty="0" smtClean="0"/>
              <a:t>Older infants can make more complex sounds like tongue clicking or clacking and the sound of a motor of a vehicle.</a:t>
            </a:r>
          </a:p>
          <a:p>
            <a:r>
              <a:rPr lang="en-US" i="1" dirty="0" smtClean="0"/>
              <a:t>Model the sound and model how a teacher would do this with a mirror with an infant.</a:t>
            </a:r>
            <a:endParaRPr lang="en-US" dirty="0" smtClean="0"/>
          </a:p>
          <a:p>
            <a:endParaRPr lang="en-US" i="1" dirty="0" smtClean="0"/>
          </a:p>
          <a:p>
            <a:r>
              <a:rPr lang="en-US" dirty="0" smtClean="0"/>
              <a:t>By doing this initiation of sounds with your Infants, simple sounds can develop into words as a child progresses to the next stage.</a:t>
            </a:r>
          </a:p>
          <a:p>
            <a:r>
              <a:rPr lang="en-US" dirty="0" smtClean="0"/>
              <a:t>For example, </a:t>
            </a:r>
            <a:r>
              <a:rPr lang="en-US" dirty="0" err="1" smtClean="0"/>
              <a:t>bbb</a:t>
            </a:r>
            <a:r>
              <a:rPr lang="en-US" dirty="0" smtClean="0"/>
              <a:t> can turn into baby…</a:t>
            </a:r>
            <a:r>
              <a:rPr lang="en-US" dirty="0" err="1" smtClean="0"/>
              <a:t>bbb</a:t>
            </a:r>
            <a:r>
              <a:rPr lang="en-US" dirty="0" smtClean="0"/>
              <a:t>, bottle…</a:t>
            </a:r>
            <a:r>
              <a:rPr lang="en-US" dirty="0" err="1" smtClean="0"/>
              <a:t>bbb</a:t>
            </a:r>
            <a:r>
              <a:rPr lang="en-US" dirty="0" smtClean="0"/>
              <a:t>, ball…</a:t>
            </a:r>
            <a:r>
              <a:rPr lang="en-US" dirty="0" err="1" smtClean="0"/>
              <a:t>ddd</a:t>
            </a:r>
            <a:r>
              <a:rPr lang="en-US" dirty="0" smtClean="0"/>
              <a:t>, daddy…, mmm, mama.</a:t>
            </a:r>
          </a:p>
          <a:p>
            <a:endParaRPr lang="en-US" dirty="0" smtClean="0"/>
          </a:p>
          <a:p>
            <a:r>
              <a:rPr lang="en-US" dirty="0" smtClean="0"/>
              <a:t>What else can you do or have seen done, to make sounds or initiate and sound out simple words?</a:t>
            </a:r>
          </a:p>
          <a:p>
            <a:r>
              <a:rPr lang="en-US" i="1" dirty="0" smtClean="0"/>
              <a:t>Spend 2-3 minutes in class discussion.</a:t>
            </a:r>
          </a:p>
          <a:p>
            <a:endParaRPr lang="en-US" dirty="0" smtClean="0"/>
          </a:p>
          <a:p>
            <a:r>
              <a:rPr lang="en-US" dirty="0" smtClean="0"/>
              <a:t>You can also </a:t>
            </a:r>
            <a:r>
              <a:rPr lang="en-US" b="1" dirty="0" smtClean="0"/>
              <a:t>support "Teacher talk" by mapping words to actions, labeling objects, and using descriptive and specific words</a:t>
            </a:r>
            <a:r>
              <a:rPr lang="en-US" dirty="0" smtClean="0"/>
              <a:t>.</a:t>
            </a:r>
          </a:p>
          <a:p>
            <a:r>
              <a:rPr lang="en-US" dirty="0" smtClean="0"/>
              <a:t>For example, talk about things that the infant sees when she or he looks in the mirror:  "That is your face!  How many ears do you see?  You have two ears, and your ears help you to hear, like you hear me talk to you now.  What else do we see in this mirror?"</a:t>
            </a:r>
          </a:p>
          <a:p>
            <a:endParaRPr lang="en-US" dirty="0" smtClean="0"/>
          </a:p>
          <a:p>
            <a:r>
              <a:rPr lang="en-US" dirty="0" smtClean="0"/>
              <a:t>You can </a:t>
            </a:r>
            <a:r>
              <a:rPr lang="en-US" b="1" dirty="0" smtClean="0"/>
              <a:t>support "Communication extension" by providing words for infants' communication, expanding and extending on infants' communication, and modeling turn-taking.</a:t>
            </a:r>
            <a:r>
              <a:rPr lang="en-US" dirty="0" smtClean="0"/>
              <a:t>  </a:t>
            </a:r>
          </a:p>
          <a:p>
            <a:r>
              <a:rPr lang="en-US" dirty="0" smtClean="0"/>
              <a:t>For example, you can model turn-taking by asking, "What do you see?" pausing and then saying, "That's right, you see a baby!  Who is that baby?" pausing and then saying, "That's you!"  You can provide words for infants' communication if an infant answers, "B, b, b...," responding, "that's a baby!"  You can expand and extend on infants' communication by adding words to actions and sounds, such as adding, "That baby is smiling and talking!"</a:t>
            </a:r>
          </a:p>
          <a:p>
            <a:endParaRPr lang="en-US" dirty="0" smtClean="0"/>
          </a:p>
          <a:p>
            <a:r>
              <a:rPr lang="en-US" b="1" dirty="0" smtClean="0"/>
              <a:t>Mirrors also provide a great way to help infants explore!</a:t>
            </a:r>
            <a:endParaRPr lang="en-US" dirty="0" smtClean="0"/>
          </a:p>
          <a:p>
            <a:r>
              <a:rPr lang="en-US" dirty="0" smtClean="0"/>
              <a:t>As we have mentioned previously, the domain of Early Language Support frequently overlaps with the other Infant CLASS® domains.  For example, you can provide what Infant CLASS® calls "Facilitated Exploration" with mirror play.  The infant may even reach out to touch the "baby" in the mirror, and over time the infants will learn that they are seeing their own face and start to recognize their reflection.</a:t>
            </a:r>
          </a:p>
          <a:p>
            <a:endParaRPr lang="en-US" b="1" u="sng" dirty="0" smtClean="0"/>
          </a:p>
          <a:p>
            <a:r>
              <a:rPr lang="en-US" b="0" u="sng" dirty="0" smtClean="0"/>
              <a:t>[Please</a:t>
            </a:r>
            <a:r>
              <a:rPr lang="en-US" b="0" u="sng" baseline="0" dirty="0" smtClean="0"/>
              <a:t> include Shutterstock https://www.shutterstock.com/image-photo/moscow-russia-june-06-2017-family-765907276]</a:t>
            </a:r>
            <a:endParaRPr lang="en-US" b="0" u="sng" dirty="0" smtClean="0"/>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50</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53961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next about </a:t>
            </a:r>
            <a:r>
              <a:rPr lang="en-US" b="1" dirty="0"/>
              <a:t>soft blocks</a:t>
            </a:r>
            <a:r>
              <a:rPr lang="en-US" dirty="0"/>
              <a:t>--</a:t>
            </a:r>
            <a:endParaRPr lang="en-US" b="1" dirty="0"/>
          </a:p>
          <a:p>
            <a:endParaRPr lang="en-US" dirty="0"/>
          </a:p>
          <a:p>
            <a:r>
              <a:rPr lang="en-US" b="1" dirty="0"/>
              <a:t>Soft blocks feature many assorted colors, shapes, textures, and images. </a:t>
            </a:r>
            <a:r>
              <a:rPr lang="en-US" dirty="0"/>
              <a:t> </a:t>
            </a:r>
          </a:p>
          <a:p>
            <a:endParaRPr lang="en-US" b="1" dirty="0"/>
          </a:p>
          <a:p>
            <a:r>
              <a:rPr lang="en-US" b="1" dirty="0"/>
              <a:t>Consequently, soft blocks</a:t>
            </a:r>
            <a:r>
              <a:rPr lang="en-US" dirty="0"/>
              <a:t>, particularly those with pictures or textures on them, allow you opportunities for </a:t>
            </a:r>
            <a:r>
              <a:rPr lang="en-US" b="1" dirty="0"/>
              <a:t>Teacher talk</a:t>
            </a:r>
            <a:r>
              <a:rPr lang="en-US" dirty="0"/>
              <a:t> by “</a:t>
            </a:r>
            <a:r>
              <a:rPr lang="en-US" b="1" dirty="0"/>
              <a:t>describing classroom events</a:t>
            </a:r>
            <a:r>
              <a:rPr lang="en-US" dirty="0"/>
              <a:t>.”  For example, you might support Early Language Development with soft block play by saying, “Oh, you’re stacking them; oh, they fell down.”  Soft blocks that have pictures on them also provide you an opportunity, as the infant looks at or handles the block, to </a:t>
            </a:r>
            <a:r>
              <a:rPr lang="en-US" b="1" dirty="0"/>
              <a:t>label</a:t>
            </a:r>
            <a:r>
              <a:rPr lang="en-US" dirty="0"/>
              <a:t> </a:t>
            </a:r>
            <a:r>
              <a:rPr lang="en-US" b="1" dirty="0"/>
              <a:t>objects</a:t>
            </a:r>
            <a:r>
              <a:rPr lang="en-US" dirty="0"/>
              <a:t>.  For example, you can label the image present on the block, "Look at the cow!" "That's a number—that's the number 1," "This block is blue, like your shirt."</a:t>
            </a:r>
          </a:p>
          <a:p>
            <a:endParaRPr lang="en-US" dirty="0"/>
          </a:p>
          <a:p>
            <a:r>
              <a:rPr lang="en-US" b="1" dirty="0"/>
              <a:t>Soft blocks </a:t>
            </a:r>
            <a:r>
              <a:rPr lang="en-US" dirty="0"/>
              <a:t>also provide opportunities for</a:t>
            </a:r>
            <a:r>
              <a:rPr lang="en-US" b="1" dirty="0"/>
              <a:t> Communication support because you can initiate sounds or words</a:t>
            </a:r>
            <a:r>
              <a:rPr lang="en-US" dirty="0"/>
              <a:t>.</a:t>
            </a:r>
          </a:p>
          <a:p>
            <a:r>
              <a:rPr lang="en-US" dirty="0"/>
              <a:t>What sounds might you initiate with soft blocks like those pictured here?</a:t>
            </a:r>
          </a:p>
          <a:p>
            <a:r>
              <a:rPr lang="en-US" i="1" dirty="0"/>
              <a:t>Pause for responses</a:t>
            </a:r>
            <a:r>
              <a:rPr lang="en-US" i="1" dirty="0" smtClean="0"/>
              <a:t>.  Sounds and words include b, b, b, block</a:t>
            </a:r>
            <a:r>
              <a:rPr lang="en-US" i="1" baseline="0" dirty="0" smtClean="0"/>
              <a:t> itself as well as the numbers or images on the blocks.</a:t>
            </a:r>
            <a:endParaRPr lang="en-US" i="1" dirty="0"/>
          </a:p>
          <a:p>
            <a:endParaRPr lang="en-US" i="1" dirty="0"/>
          </a:p>
          <a:p>
            <a:r>
              <a:rPr lang="en-US" dirty="0"/>
              <a:t>Soft blocks also provide opportunities for </a:t>
            </a:r>
            <a:r>
              <a:rPr lang="en-US" b="1" dirty="0"/>
              <a:t>Communication extension, because you can provide words </a:t>
            </a:r>
            <a:r>
              <a:rPr lang="en-US" dirty="0"/>
              <a:t>for infants' communication</a:t>
            </a:r>
            <a:r>
              <a:rPr lang="en-US" b="1" dirty="0"/>
              <a:t>, </a:t>
            </a:r>
            <a:r>
              <a:rPr lang="en-US" dirty="0"/>
              <a:t>expand and</a:t>
            </a:r>
            <a:r>
              <a:rPr lang="en-US" b="1" dirty="0"/>
              <a:t> extend communication, and model turn-taking.  </a:t>
            </a:r>
          </a:p>
          <a:p>
            <a:endParaRPr lang="en-US" dirty="0" smtClean="0"/>
          </a:p>
          <a:p>
            <a:r>
              <a:rPr lang="en-US" dirty="0" smtClean="0"/>
              <a:t>How </a:t>
            </a:r>
            <a:r>
              <a:rPr lang="en-US" dirty="0"/>
              <a:t>might you add words to an infants' actions or sounds with a soft block?</a:t>
            </a:r>
          </a:p>
          <a:p>
            <a:r>
              <a:rPr lang="en-US" i="1" dirty="0"/>
              <a:t>Pause for responses</a:t>
            </a:r>
            <a:r>
              <a:rPr lang="en-US" dirty="0" smtClean="0"/>
              <a:t>.  </a:t>
            </a:r>
            <a:r>
              <a:rPr lang="en-US" i="1" dirty="0" smtClean="0"/>
              <a:t>Responses might include, “Do</a:t>
            </a:r>
            <a:r>
              <a:rPr lang="en-US" i="1" baseline="0" dirty="0" smtClean="0"/>
              <a:t> you like the dog?  I see you pointing at it!” or, when hearing an infant say, “d, d, da,” replying “dog” and pointing to the picture.</a:t>
            </a:r>
            <a:endParaRPr lang="en-US" i="1" dirty="0"/>
          </a:p>
          <a:p>
            <a:endParaRPr lang="en-US" i="0" dirty="0" smtClean="0"/>
          </a:p>
          <a:p>
            <a:r>
              <a:rPr lang="en-US" i="0" dirty="0" smtClean="0"/>
              <a:t>How </a:t>
            </a:r>
            <a:r>
              <a:rPr lang="en-US" i="0" dirty="0"/>
              <a:t>might you model turn-taking with soft blocks</a:t>
            </a:r>
            <a:r>
              <a:rPr lang="en-US" dirty="0"/>
              <a:t>?</a:t>
            </a:r>
          </a:p>
          <a:p>
            <a:r>
              <a:rPr lang="en-US" i="1" dirty="0"/>
              <a:t>Pause for responses</a:t>
            </a:r>
            <a:r>
              <a:rPr lang="en-US" dirty="0" smtClean="0"/>
              <a:t>.</a:t>
            </a:r>
            <a:r>
              <a:rPr lang="en-US" i="1" dirty="0" smtClean="0"/>
              <a:t>  Responses</a:t>
            </a:r>
            <a:r>
              <a:rPr lang="en-US" i="1" baseline="0" dirty="0" smtClean="0"/>
              <a:t> might include taking turns pointing at blocks, grabbing or stacking blocks, or taking turns saying what is on the blocks.</a:t>
            </a:r>
            <a:endParaRPr lang="en-US" i="0" baseline="0" dirty="0" smtClean="0"/>
          </a:p>
          <a:p>
            <a:endParaRPr lang="en-US" i="0" baseline="0" dirty="0" smtClean="0"/>
          </a:p>
          <a:p>
            <a:r>
              <a:rPr lang="en-US" i="0" u="sng" baseline="0" dirty="0" smtClean="0"/>
              <a:t>[Please include Shutterstock https://www.shutterstock.com/image-photo/smiling-baby-girl-playing-blocks-lying-27090109]</a:t>
            </a:r>
            <a:endParaRPr lang="en-US" u="sng" dirty="0"/>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51</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781030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a:t>
            </a:r>
            <a:r>
              <a:rPr lang="en-US" b="1" dirty="0"/>
              <a:t>books</a:t>
            </a:r>
            <a:r>
              <a:rPr lang="en-US" dirty="0"/>
              <a:t> are a strong source of Early Language Support!</a:t>
            </a:r>
          </a:p>
          <a:p>
            <a:pPr marL="628650" lvl="1" indent="-171450">
              <a:buFont typeface="Arial" panose="020B0604020202020204" pitchFamily="34" charset="0"/>
              <a:buChar char="•"/>
            </a:pPr>
            <a:r>
              <a:rPr lang="en-US" dirty="0"/>
              <a:t>You can “verbally label objects” as you refer to pictures, and books with textures or things to touch also allow you to “describe classroom events” or “self-talk” as you as you model touching the book</a:t>
            </a:r>
            <a:r>
              <a:rPr lang="en-US" dirty="0" smtClean="0"/>
              <a:t>.</a:t>
            </a:r>
          </a:p>
          <a:p>
            <a:pPr marL="628650" lvl="1" indent="-171450">
              <a:buFont typeface="Arial" panose="020B0604020202020204" pitchFamily="34" charset="0"/>
              <a:buChar char="•"/>
            </a:pPr>
            <a:r>
              <a:rPr lang="en-US" dirty="0" smtClean="0"/>
              <a:t>Reading</a:t>
            </a:r>
            <a:r>
              <a:rPr lang="en-US" baseline="0" dirty="0" smtClean="0"/>
              <a:t> a book allows you the opportunity to use complete and varied sentences with infants.  </a:t>
            </a:r>
          </a:p>
          <a:p>
            <a:pPr marL="628650" lvl="1" indent="-171450">
              <a:buFont typeface="Arial" panose="020B0604020202020204" pitchFamily="34" charset="0"/>
              <a:buChar char="•"/>
            </a:pPr>
            <a:r>
              <a:rPr lang="en-US" baseline="0" dirty="0" smtClean="0"/>
              <a:t>You can initiate sounds or words for the pictures in the book, or the texture of the book, you are reading together; books also provide you the opportunity to imitate or repeat the sounds the infant may make while looking at or touching the book with you.</a:t>
            </a:r>
          </a:p>
          <a:p>
            <a:pPr marL="628650" lvl="1" indent="-171450">
              <a:buFont typeface="Arial" panose="020B0604020202020204" pitchFamily="34" charset="0"/>
              <a:buChar char="•"/>
            </a:pPr>
            <a:r>
              <a:rPr lang="en-US" baseline="0" dirty="0" smtClean="0"/>
              <a:t>And of course you can engage in back-and-forth verbal exchanges with infants as you read together, as you ask the infant questions about the story and about how it connects to their lives, using pauses and eye contact to encourage turn-taking.</a:t>
            </a:r>
            <a:endParaRPr lang="en-US" dirty="0"/>
          </a:p>
          <a:p>
            <a:endParaRPr lang="en-US" dirty="0"/>
          </a:p>
          <a:p>
            <a:r>
              <a:rPr lang="en-US" dirty="0"/>
              <a:t>Perhaps the most important reason to read aloud and gesture with books is that it makes a connection between the things an infant loves most—your voice and closeness to you—and books.   Enjoying time spent with books can lay a strong foundation for later print literacy</a:t>
            </a:r>
            <a:r>
              <a:rPr lang="en-US" dirty="0" smtClean="0"/>
              <a:t>.</a:t>
            </a:r>
          </a:p>
          <a:p>
            <a:endParaRPr lang="en-US" dirty="0" smtClean="0"/>
          </a:p>
          <a:p>
            <a:r>
              <a:rPr lang="en-US" u="sng" dirty="0" smtClean="0"/>
              <a:t>[Please add Shutterstock https://www.shutterstock.com/image-photo/sister-explaining-reading-baby-bed-book-440300512]</a:t>
            </a:r>
            <a:endParaRPr lang="en-US" u="sng" dirty="0"/>
          </a:p>
          <a:p>
            <a:endParaRPr lang="en-US" dirty="0"/>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52</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36738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 you realize that </a:t>
            </a:r>
            <a:r>
              <a:rPr lang="en-US" b="1" dirty="0"/>
              <a:t>bubbles</a:t>
            </a:r>
            <a:r>
              <a:rPr lang="en-US" dirty="0"/>
              <a:t> are a great way to support early language development?  </a:t>
            </a:r>
            <a:endParaRPr lang="en-US" b="1" dirty="0"/>
          </a:p>
          <a:p>
            <a:endParaRPr lang="en-US" dirty="0"/>
          </a:p>
          <a:p>
            <a:pPr marL="171450" indent="-171450">
              <a:buFont typeface="Arial" panose="020B0604020202020204" pitchFamily="34" charset="0"/>
              <a:buChar char="•"/>
            </a:pPr>
            <a:r>
              <a:rPr lang="en-US" dirty="0"/>
              <a:t>Playing with bubbles provides an opportunity for </a:t>
            </a:r>
            <a:r>
              <a:rPr lang="en-US" b="1" dirty="0"/>
              <a:t>labeling</a:t>
            </a:r>
            <a:r>
              <a:rPr lang="en-US" dirty="0"/>
              <a:t>, such as saying, “Oh, look at the bubbles!"   </a:t>
            </a:r>
            <a:endParaRPr lang="en-US" dirty="0" smtClean="0"/>
          </a:p>
          <a:p>
            <a:pPr marL="171450" indent="-171450">
              <a:buFont typeface="Arial" panose="020B0604020202020204" pitchFamily="34" charset="0"/>
              <a:buChar char="•"/>
            </a:pPr>
            <a:r>
              <a:rPr lang="en-US" dirty="0" smtClean="0"/>
              <a:t>Play </a:t>
            </a:r>
            <a:r>
              <a:rPr lang="en-US" dirty="0"/>
              <a:t>with bubbles provides an opportunity to </a:t>
            </a:r>
            <a:r>
              <a:rPr lang="en-US" b="1" dirty="0"/>
              <a:t>describe events</a:t>
            </a:r>
            <a:r>
              <a:rPr lang="en-US" dirty="0"/>
              <a:t>, such as saying, "Pop!”  </a:t>
            </a:r>
            <a:endParaRPr lang="en-US" dirty="0" smtClean="0"/>
          </a:p>
          <a:p>
            <a:pPr marL="171450" indent="-171450">
              <a:buFont typeface="Arial" panose="020B0604020202020204" pitchFamily="34" charset="0"/>
              <a:buChar char="•"/>
            </a:pPr>
            <a:r>
              <a:rPr lang="en-US" dirty="0" smtClean="0"/>
              <a:t>You </a:t>
            </a:r>
            <a:r>
              <a:rPr lang="en-US" dirty="0"/>
              <a:t>can </a:t>
            </a:r>
            <a:r>
              <a:rPr lang="en-US" b="1" dirty="0"/>
              <a:t>initiate sounds or words </a:t>
            </a:r>
            <a:r>
              <a:rPr lang="en-US" dirty="0"/>
              <a:t>and help children initiate or repeat sounds, by saying, “p, p, p, pop” or “b, b, b, </a:t>
            </a:r>
            <a:r>
              <a:rPr lang="en-US" dirty="0" smtClean="0"/>
              <a:t>bubbles.”</a:t>
            </a:r>
            <a:r>
              <a:rPr lang="en-US" dirty="0"/>
              <a:t>  </a:t>
            </a:r>
            <a:endParaRPr lang="en-US" dirty="0" smtClean="0"/>
          </a:p>
          <a:p>
            <a:pPr marL="171450" indent="-171450">
              <a:buFont typeface="Arial" panose="020B0604020202020204" pitchFamily="34" charset="0"/>
              <a:buChar char="•"/>
            </a:pPr>
            <a:r>
              <a:rPr lang="en-US" dirty="0" smtClean="0"/>
              <a:t>You </a:t>
            </a:r>
            <a:r>
              <a:rPr lang="en-US" dirty="0"/>
              <a:t>can </a:t>
            </a:r>
            <a:r>
              <a:rPr lang="en-US" b="1" dirty="0"/>
              <a:t>extend on communication</a:t>
            </a:r>
            <a:r>
              <a:rPr lang="en-US" dirty="0"/>
              <a:t> by asking questions such as, “Where did it go?  Did it pop?”</a:t>
            </a:r>
          </a:p>
          <a:p>
            <a:endParaRPr lang="en-US" dirty="0"/>
          </a:p>
          <a:p>
            <a:r>
              <a:rPr lang="en-US" u="sng" dirty="0" smtClean="0"/>
              <a:t>[Please include Shutterstock</a:t>
            </a:r>
            <a:r>
              <a:rPr lang="en-US" u="sng" baseline="0" dirty="0" smtClean="0"/>
              <a:t> https://www.shutterstock.com/image-photo/childhood-babyhood-people-concept-happy-little-581026642]</a:t>
            </a:r>
            <a:endParaRPr lang="en-US" u="sng" dirty="0"/>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53</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42093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Music</a:t>
            </a:r>
            <a:r>
              <a:rPr lang="en-US" dirty="0"/>
              <a:t> is beneficial for learning in many ways--</a:t>
            </a:r>
          </a:p>
          <a:p>
            <a:r>
              <a:rPr lang="en-US" dirty="0"/>
              <a:t>For example, playing music to an infant can activate the neural pathways responsible for many types of skill development.</a:t>
            </a:r>
          </a:p>
          <a:p>
            <a:r>
              <a:rPr lang="en-US" dirty="0"/>
              <a:t>Even as young as three months old we humans begin using music to help us remember things we have learned--</a:t>
            </a:r>
          </a:p>
          <a:p>
            <a:endParaRPr lang="en-US" dirty="0" smtClean="0"/>
          </a:p>
          <a:p>
            <a:r>
              <a:rPr lang="en-US" dirty="0" smtClean="0"/>
              <a:t>That also makes musical</a:t>
            </a:r>
            <a:r>
              <a:rPr lang="en-US" baseline="0" dirty="0" smtClean="0"/>
              <a:t> instruments and other forms of music </a:t>
            </a:r>
            <a:r>
              <a:rPr lang="en-US" dirty="0" smtClean="0"/>
              <a:t>a great medium</a:t>
            </a:r>
            <a:r>
              <a:rPr lang="en-US" baseline="0" dirty="0" smtClean="0"/>
              <a:t> to use to support early language development--</a:t>
            </a:r>
            <a:endParaRPr lang="en-US" dirty="0"/>
          </a:p>
          <a:p>
            <a:r>
              <a:rPr lang="en-US" dirty="0" smtClean="0"/>
              <a:t>For example, when </a:t>
            </a:r>
            <a:r>
              <a:rPr lang="en-US" dirty="0"/>
              <a:t>singing with children, you can encourage them to make sounds in the song, such as the animal sounds in “Old MacDonald” or the sounds in “Baby Shark</a:t>
            </a:r>
            <a:r>
              <a:rPr lang="en-US" dirty="0" smtClean="0"/>
              <a:t>.”</a:t>
            </a:r>
          </a:p>
          <a:p>
            <a:endParaRPr lang="en-US" dirty="0" smtClean="0"/>
          </a:p>
          <a:p>
            <a:r>
              <a:rPr lang="en-US" u="sng" dirty="0" smtClean="0"/>
              <a:t>[Please add</a:t>
            </a:r>
            <a:r>
              <a:rPr lang="en-US" u="sng" baseline="0" dirty="0" smtClean="0"/>
              <a:t> Shutterstock https://www.shutterstock.com/image-photo/children-playing-musical-toys-isolated-on-96238937]</a:t>
            </a:r>
            <a:endParaRPr lang="en-US" u="sng" dirty="0"/>
          </a:p>
          <a:p>
            <a:endParaRPr lang="en-US" dirty="0"/>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54</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046463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Pictures</a:t>
            </a:r>
            <a:r>
              <a:rPr lang="en-US" dirty="0"/>
              <a:t> of infants’ families, especially, gives you the opportunity to label their Mama, Nana, </a:t>
            </a:r>
            <a:r>
              <a:rPr lang="en-US" dirty="0" smtClean="0"/>
              <a:t>Sister, etc</a:t>
            </a:r>
            <a:r>
              <a:rPr lang="en-US" dirty="0"/>
              <a:t>. </a:t>
            </a:r>
            <a:r>
              <a:rPr lang="en-US" dirty="0" smtClean="0"/>
              <a:t>as well as to </a:t>
            </a:r>
            <a:r>
              <a:rPr lang="en-US" dirty="0"/>
              <a:t>identify </a:t>
            </a:r>
            <a:r>
              <a:rPr lang="en-US" dirty="0" smtClean="0"/>
              <a:t>the infants themselves by </a:t>
            </a:r>
            <a:r>
              <a:rPr lang="en-US" dirty="0"/>
              <a:t>their own names. </a:t>
            </a:r>
          </a:p>
          <a:p>
            <a:endParaRPr lang="en-US" dirty="0" smtClean="0"/>
          </a:p>
          <a:p>
            <a:r>
              <a:rPr lang="en-US" dirty="0" smtClean="0"/>
              <a:t>Place </a:t>
            </a:r>
            <a:r>
              <a:rPr lang="en-US" dirty="0"/>
              <a:t>pictures along the bottom of classroom walls or on the floor, in real-life picture books or </a:t>
            </a:r>
            <a:r>
              <a:rPr lang="en-US" dirty="0" smtClean="0"/>
              <a:t>in picture </a:t>
            </a:r>
            <a:r>
              <a:rPr lang="en-US" dirty="0"/>
              <a:t>cubes.  </a:t>
            </a:r>
            <a:endParaRPr lang="en-US" dirty="0" smtClean="0"/>
          </a:p>
          <a:p>
            <a:endParaRPr lang="en-US" dirty="0" smtClean="0"/>
          </a:p>
          <a:p>
            <a:r>
              <a:rPr lang="en-US" u="sng" dirty="0" smtClean="0"/>
              <a:t>[Please</a:t>
            </a:r>
            <a:r>
              <a:rPr lang="en-US" u="sng" baseline="0" dirty="0" smtClean="0"/>
              <a:t> include Shutterstock https://www.shutterstock.com/image-photo/cute-smiling-baby-girl-looking-photo-354923867]</a:t>
            </a:r>
            <a:endParaRPr lang="en-US" u="sng" dirty="0"/>
          </a:p>
          <a:p>
            <a:endParaRPr lang="en-US" dirty="0"/>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55</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130424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with </a:t>
            </a:r>
            <a:r>
              <a:rPr lang="en-US" b="1" dirty="0"/>
              <a:t>puppets</a:t>
            </a:r>
            <a:r>
              <a:rPr lang="en-US" dirty="0"/>
              <a:t> </a:t>
            </a:r>
            <a:r>
              <a:rPr lang="en-US" dirty="0" smtClean="0"/>
              <a:t>or </a:t>
            </a:r>
            <a:r>
              <a:rPr lang="en-US" b="1" dirty="0" smtClean="0"/>
              <a:t>baby dolls </a:t>
            </a:r>
            <a:r>
              <a:rPr lang="en-US" dirty="0" smtClean="0"/>
              <a:t>helps </a:t>
            </a:r>
            <a:r>
              <a:rPr lang="en-US" dirty="0"/>
              <a:t>you model turn-taking, especially, as you take turns talking with the puppet or having the puppet talk to the infant. </a:t>
            </a:r>
            <a:r>
              <a:rPr lang="en-US" dirty="0" smtClean="0"/>
              <a:t> You </a:t>
            </a:r>
            <a:r>
              <a:rPr lang="en-US" dirty="0"/>
              <a:t>can even use the puppets </a:t>
            </a:r>
            <a:r>
              <a:rPr lang="en-US" dirty="0" smtClean="0"/>
              <a:t>or doll to </a:t>
            </a:r>
            <a:r>
              <a:rPr lang="en-US" dirty="0"/>
              <a:t>read or sing a </a:t>
            </a:r>
            <a:r>
              <a:rPr lang="en-US" dirty="0" smtClean="0"/>
              <a:t>song and to practice the words in the story or song.</a:t>
            </a:r>
            <a:endParaRPr lang="en-US" dirty="0"/>
          </a:p>
          <a:p>
            <a:endParaRPr lang="en-US" dirty="0" smtClean="0"/>
          </a:p>
          <a:p>
            <a:r>
              <a:rPr lang="en-US" u="sng" dirty="0" smtClean="0"/>
              <a:t>[Please insert Shutterstock https://www.shutterstock.com/image-photo/family-children-parenthood-concept-happy-smiling-568418473]</a:t>
            </a:r>
            <a:endParaRPr lang="en-US" u="sng" dirty="0"/>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56</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321183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a:t>
            </a:r>
            <a:r>
              <a:rPr lang="en-US" b="1" dirty="0" smtClean="0"/>
              <a:t>balls</a:t>
            </a:r>
            <a:r>
              <a:rPr lang="en-US" dirty="0" smtClean="0"/>
              <a:t>, you can practice rolling the balls back and forth with the infants—</a:t>
            </a:r>
          </a:p>
          <a:p>
            <a:endParaRPr lang="en-US" dirty="0" smtClean="0"/>
          </a:p>
          <a:p>
            <a:r>
              <a:rPr lang="en-US" u="sng" dirty="0" smtClean="0"/>
              <a:t>[Please include Shutterstock https://www.shutterstock.com/image-photo/baby-boy-playing-balls-colorful-toys-1483244582]</a:t>
            </a:r>
          </a:p>
          <a:p>
            <a:endParaRPr lang="en-US" dirty="0" smtClean="0"/>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57</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64586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Now </a:t>
            </a:r>
            <a:r>
              <a:rPr lang="en-US" b="1" dirty="0" smtClean="0"/>
              <a:t>let’s practice </a:t>
            </a:r>
            <a:r>
              <a:rPr lang="en-US" b="0" dirty="0" smtClean="0"/>
              <a:t>what we’ve just been discussing</a:t>
            </a:r>
            <a:r>
              <a:rPr lang="en-US" b="1" dirty="0" smtClean="0"/>
              <a:t>!</a:t>
            </a:r>
            <a:endParaRPr lang="en-US" b="0" dirty="0" smtClean="0"/>
          </a:p>
          <a:p>
            <a:endParaRPr lang="en-US" b="0" dirty="0" smtClean="0"/>
          </a:p>
          <a:p>
            <a:r>
              <a:rPr lang="en-US" b="0" i="1" dirty="0" smtClean="0"/>
              <a:t>Divide the training participants</a:t>
            </a:r>
            <a:r>
              <a:rPr lang="en-US" b="0" i="1" baseline="0" dirty="0" smtClean="0"/>
              <a:t> into pairs or small groups of 3-5 (depending on the size of the group).  </a:t>
            </a:r>
            <a:r>
              <a:rPr lang="en-US" b="0" i="1" dirty="0" smtClean="0"/>
              <a:t>Give one group some musical instruments or song</a:t>
            </a:r>
            <a:r>
              <a:rPr lang="en-US" b="0" i="1" baseline="0" dirty="0" smtClean="0"/>
              <a:t> materials, one group picture materials, one group puppets or baby dolls, and one group balls.  [All materials should be infant-appropriate.]</a:t>
            </a:r>
          </a:p>
          <a:p>
            <a:endParaRPr lang="en-US" b="0" i="1" baseline="0" dirty="0" smtClean="0"/>
          </a:p>
          <a:p>
            <a:r>
              <a:rPr lang="en-US" b="0" i="0" baseline="0" dirty="0" smtClean="0"/>
              <a:t>I have given each group an item that can be used to support early language development.  Let’s take a few moments for each group to </a:t>
            </a:r>
          </a:p>
          <a:p>
            <a:pPr marL="171450" indent="-171450">
              <a:buFont typeface="Arial" panose="020B0604020202020204" pitchFamily="34" charset="0"/>
              <a:buChar char="•"/>
            </a:pPr>
            <a:r>
              <a:rPr lang="en-US" b="1" i="0" baseline="0" dirty="0" smtClean="0"/>
              <a:t>Practice using the </a:t>
            </a:r>
            <a:r>
              <a:rPr lang="en-US" b="0" i="0" baseline="0" dirty="0" smtClean="0"/>
              <a:t>assigned </a:t>
            </a:r>
            <a:r>
              <a:rPr lang="en-US" b="1" i="0" baseline="0" dirty="0" smtClean="0"/>
              <a:t>material for self-talk, to describe classroom events, to verbally label objects, and to use complete and varied sentences</a:t>
            </a:r>
          </a:p>
          <a:p>
            <a:pPr marL="171450" indent="-171450">
              <a:buFont typeface="Arial" panose="020B0604020202020204" pitchFamily="34" charset="0"/>
              <a:buChar char="•"/>
            </a:pPr>
            <a:r>
              <a:rPr lang="en-US" b="1" i="0" baseline="0" dirty="0" smtClean="0"/>
              <a:t>Practice using the item to initiate sounds or words </a:t>
            </a:r>
            <a:r>
              <a:rPr lang="en-US" b="0" i="0" baseline="0" dirty="0" smtClean="0"/>
              <a:t>and</a:t>
            </a:r>
            <a:endParaRPr lang="en-US" b="1" i="0" baseline="0" dirty="0" smtClean="0"/>
          </a:p>
          <a:p>
            <a:pPr marL="171450" indent="-171450">
              <a:buFont typeface="Arial" panose="020B0604020202020204" pitchFamily="34" charset="0"/>
              <a:buChar char="•"/>
            </a:pPr>
            <a:r>
              <a:rPr lang="en-US" b="1" i="0" baseline="0" dirty="0" smtClean="0"/>
              <a:t>Practice using the item to provide words for infants’ communication, to expand and extend on infants’ communication, and to model turn-taking</a:t>
            </a:r>
            <a:endParaRPr lang="en-US" b="0" i="0" baseline="0" dirty="0" smtClean="0"/>
          </a:p>
          <a:p>
            <a:pPr marL="241617"/>
            <a:endParaRPr lang="en-US" b="1" i="0" baseline="0" dirty="0" smtClean="0"/>
          </a:p>
          <a:p>
            <a:pPr marL="0"/>
            <a:r>
              <a:rPr lang="en-US" b="0" i="1" baseline="0" dirty="0" smtClean="0"/>
              <a:t>Give groups 5-7 minutes to practice.</a:t>
            </a:r>
          </a:p>
          <a:p>
            <a:pPr marL="0"/>
            <a:r>
              <a:rPr lang="en-US" b="0" i="0" baseline="0" dirty="0" smtClean="0"/>
              <a:t>Now let’s come back together and give each other some examples of how we could use these materials effectively to provide Early Language Support!</a:t>
            </a:r>
          </a:p>
          <a:p>
            <a:pPr marL="0"/>
            <a:endParaRPr lang="en-US" b="0" i="0" baseline="0" dirty="0" smtClean="0"/>
          </a:p>
          <a:p>
            <a:pPr marL="0"/>
            <a:endParaRPr lang="en-US" b="0" i="0" baseline="0" dirty="0" smtClean="0"/>
          </a:p>
          <a:p>
            <a:pPr marL="0"/>
            <a:r>
              <a:rPr lang="en-US" b="0" i="0" baseline="0" dirty="0" smtClean="0"/>
              <a:t>Which group wants to demonstrate using their material for </a:t>
            </a:r>
            <a:r>
              <a:rPr lang="en-US" b="0" i="0" u="sng" baseline="0" dirty="0" smtClean="0"/>
              <a:t>self-talk</a:t>
            </a:r>
            <a:r>
              <a:rPr lang="en-US" b="0" i="0" u="none" baseline="0" dirty="0" smtClean="0"/>
              <a:t>, specifically</a:t>
            </a:r>
            <a:r>
              <a:rPr lang="en-US" b="0" i="0" baseline="0" dirty="0" smtClean="0"/>
              <a:t>?</a:t>
            </a:r>
          </a:p>
          <a:p>
            <a:pPr marL="0"/>
            <a:r>
              <a:rPr lang="en-US" b="0" i="1" baseline="0" dirty="0" smtClean="0"/>
              <a:t>Pick one volunteer group and allow them 1-2 minutes to demonstrate.  Let other participants ask questions and/or provide additional examples of self-talk that might be done with that material.</a:t>
            </a:r>
          </a:p>
          <a:p>
            <a:pPr marL="0"/>
            <a:endParaRPr lang="en-US" b="0" i="1" baseline="0" dirty="0" smtClean="0"/>
          </a:p>
          <a:p>
            <a:pPr marL="0"/>
            <a:endParaRPr lang="en-US" b="0" i="1" baseline="0" dirty="0" smtClean="0"/>
          </a:p>
          <a:p>
            <a:pPr marL="0"/>
            <a:r>
              <a:rPr lang="en-US" b="0" i="0" baseline="0" dirty="0" smtClean="0"/>
              <a:t>Which group wants to demonstrate using their material to </a:t>
            </a:r>
            <a:r>
              <a:rPr lang="en-US" b="0" i="0" u="sng" baseline="0" dirty="0" smtClean="0"/>
              <a:t>initiate sounds or words</a:t>
            </a:r>
            <a:r>
              <a:rPr lang="en-US" b="0" i="0" baseline="0" dirty="0" smtClean="0"/>
              <a:t>?</a:t>
            </a:r>
          </a:p>
          <a:p>
            <a:pPr marL="0"/>
            <a:r>
              <a:rPr lang="en-US" b="0" i="1" baseline="0" dirty="0" smtClean="0"/>
              <a:t>Pick one different volunteer group and allow them 1-2 minutes to demonstrate.  Let other participants ask questions and/or provide additional examples of self-talk that might be done with that material.</a:t>
            </a:r>
            <a:endParaRPr lang="en-US" b="0" i="0" baseline="0" dirty="0" smtClean="0"/>
          </a:p>
          <a:p>
            <a:pPr marL="0"/>
            <a:endParaRPr lang="en-US" b="0" i="0" baseline="0" dirty="0" smtClean="0"/>
          </a:p>
          <a:p>
            <a:pPr marL="0"/>
            <a:endParaRPr lang="en-US" b="0" i="0" baseline="0" dirty="0" smtClean="0"/>
          </a:p>
          <a:p>
            <a:pPr marL="0"/>
            <a:r>
              <a:rPr lang="en-US" b="0" i="0" baseline="0" dirty="0" smtClean="0"/>
              <a:t>And which group wants to demonstrate using their material to </a:t>
            </a:r>
            <a:r>
              <a:rPr lang="en-US" b="0" i="0" u="sng" baseline="0" dirty="0" smtClean="0"/>
              <a:t>provide words for infants’ communication</a:t>
            </a:r>
            <a:r>
              <a:rPr lang="en-US" b="0" i="0" baseline="0" dirty="0" smtClean="0"/>
              <a:t>, to </a:t>
            </a:r>
            <a:r>
              <a:rPr lang="en-US" b="0" i="0" u="sng" baseline="0" dirty="0" smtClean="0"/>
              <a:t>expand and extend on infants’ communication</a:t>
            </a:r>
            <a:r>
              <a:rPr lang="en-US" b="0" i="0" baseline="0" dirty="0" smtClean="0"/>
              <a:t>, and/or to </a:t>
            </a:r>
            <a:r>
              <a:rPr lang="en-US" b="0" i="0" u="sng" baseline="0" dirty="0" smtClean="0"/>
              <a:t>model turn-taking</a:t>
            </a:r>
            <a:r>
              <a:rPr lang="en-US" b="0" i="0" baseline="0" dirty="0" smtClean="0"/>
              <a:t>?</a:t>
            </a:r>
          </a:p>
          <a:p>
            <a:pPr marL="0"/>
            <a:r>
              <a:rPr lang="en-US" b="0" i="1" baseline="0" dirty="0" smtClean="0"/>
              <a:t>Pick one volunteer group and allow them 1-2 minutes to demonstrate.  Let other participants ask questions and/or provide additional examples of self-talk that might be done with that material.</a:t>
            </a:r>
            <a:endParaRPr lang="en-US" b="0" i="0" baseline="0" dirty="0" smtClean="0"/>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58</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026874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As we mentioned earlier in this training session, effective</a:t>
            </a:r>
            <a:r>
              <a:rPr lang="en-US" baseline="0" dirty="0" smtClean="0"/>
              <a:t> </a:t>
            </a:r>
            <a:r>
              <a:rPr lang="en-US" dirty="0" smtClean="0"/>
              <a:t>Early</a:t>
            </a:r>
            <a:r>
              <a:rPr lang="en-US" baseline="0" dirty="0" smtClean="0"/>
              <a:t> Language Support will also support your success in the other three dimensions of the Infant </a:t>
            </a:r>
            <a:r>
              <a:rPr lang="en-US" sz="1200" kern="1200" dirty="0" smtClean="0">
                <a:solidFill>
                  <a:schemeClr val="tx1"/>
                </a:solidFill>
                <a:effectLst/>
                <a:latin typeface="+mn-lt"/>
                <a:ea typeface="+mn-ea"/>
                <a:cs typeface="+mn-cs"/>
              </a:rPr>
              <a:t>CLASS®</a:t>
            </a:r>
            <a:r>
              <a:rPr lang="en-US" sz="1200" kern="1200" baseline="0" dirty="0" smtClean="0">
                <a:solidFill>
                  <a:schemeClr val="tx1"/>
                </a:solidFill>
                <a:effectLst/>
                <a:latin typeface="+mn-lt"/>
                <a:ea typeface="+mn-ea"/>
                <a:cs typeface="+mn-cs"/>
              </a:rPr>
              <a:t> tool:  those dimensions are called Relational Climate, Teacher Sensitivity, and Facilitated Exploration</a:t>
            </a:r>
            <a:r>
              <a:rPr lang="en-US" baseline="0" dirty="0" smtClean="0">
                <a:solidFill>
                  <a:srgbClr val="FF0000"/>
                </a:solidFill>
              </a:rPr>
              <a:t>.</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604C2C52-6C44-4EF5-A838-B0EA444A75D0}" type="slidenum">
              <a:rPr lang="en-US" smtClean="0"/>
              <a:t>59</a:t>
            </a:fld>
            <a:endParaRPr lang="en-US"/>
          </a:p>
        </p:txBody>
      </p:sp>
    </p:spTree>
    <p:extLst>
      <p:ext uri="{BB962C8B-B14F-4D97-AF65-F5344CB8AC3E}">
        <p14:creationId xmlns:p14="http://schemas.microsoft.com/office/powerpoint/2010/main" val="2005150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94774"/>
            <a:r>
              <a:rPr lang="en-US" b="1" dirty="0"/>
              <a:t>This training is designed to </a:t>
            </a:r>
            <a:endParaRPr lang="en-US" b="1" dirty="0" smtClean="0"/>
          </a:p>
          <a:p>
            <a:pPr marL="76676" lvl="0" indent="-171450">
              <a:buFont typeface="Arial" panose="020B0604020202020204" pitchFamily="34" charset="0"/>
              <a:buChar char="•"/>
            </a:pPr>
            <a:r>
              <a:rPr lang="en-US" b="1" dirty="0" smtClean="0"/>
              <a:t>Review the </a:t>
            </a:r>
            <a:r>
              <a:rPr lang="en-US" b="1" dirty="0"/>
              <a:t>Early Language Support dimension of the Infant </a:t>
            </a:r>
            <a:r>
              <a:rPr lang="en-US" b="1" dirty="0" smtClean="0"/>
              <a:t>CLASS® tool</a:t>
            </a:r>
          </a:p>
          <a:p>
            <a:pPr marL="76676" lvl="0" indent="-171450">
              <a:buFont typeface="Arial" panose="020B0604020202020204" pitchFamily="34" charset="0"/>
              <a:buChar char="•"/>
            </a:pPr>
            <a:r>
              <a:rPr lang="en-US" b="1" dirty="0" smtClean="0"/>
              <a:t>Identify what </a:t>
            </a:r>
            <a:r>
              <a:rPr lang="en-US" b="1" dirty="0"/>
              <a:t>Early Language Support looks and sounds like at a high level in an Infant </a:t>
            </a:r>
            <a:r>
              <a:rPr lang="en-US" b="1" dirty="0" smtClean="0"/>
              <a:t>classroom</a:t>
            </a:r>
          </a:p>
          <a:p>
            <a:pPr marL="76676" lvl="0" indent="-171450">
              <a:buFont typeface="Arial" panose="020B0604020202020204" pitchFamily="34" charset="0"/>
              <a:buChar char="•"/>
            </a:pPr>
            <a:r>
              <a:rPr lang="en-US" b="1" dirty="0" smtClean="0"/>
              <a:t>Identify</a:t>
            </a:r>
            <a:r>
              <a:rPr lang="en-US" b="1" baseline="0" dirty="0" smtClean="0"/>
              <a:t> w</a:t>
            </a:r>
            <a:r>
              <a:rPr lang="en-US" b="1" dirty="0" smtClean="0"/>
              <a:t>hat </a:t>
            </a:r>
            <a:r>
              <a:rPr lang="en-US" b="1" dirty="0"/>
              <a:t>materials can most effectively support Early Language in the Infant </a:t>
            </a:r>
            <a:r>
              <a:rPr lang="en-US" b="1" dirty="0" smtClean="0"/>
              <a:t>classroom</a:t>
            </a:r>
          </a:p>
          <a:p>
            <a:pPr marL="76676" lvl="0" indent="-171450">
              <a:buFont typeface="Arial" panose="020B0604020202020204" pitchFamily="34" charset="0"/>
              <a:buChar char="•"/>
            </a:pPr>
            <a:r>
              <a:rPr lang="en-US" b="1" dirty="0" smtClean="0"/>
              <a:t>Describe and apply practical </a:t>
            </a:r>
            <a:r>
              <a:rPr lang="en-US" b="1" dirty="0"/>
              <a:t>strategies for implementing elements of teacher talk, communication support, and </a:t>
            </a:r>
            <a:r>
              <a:rPr lang="en-US" b="1" dirty="0" smtClean="0"/>
              <a:t> </a:t>
            </a:r>
          </a:p>
          <a:p>
            <a:pPr marL="0" lvl="0" indent="0">
              <a:buFont typeface="Arial" panose="020B0604020202020204" pitchFamily="34" charset="0"/>
              <a:buNone/>
            </a:pPr>
            <a:r>
              <a:rPr lang="en-US" b="1" baseline="0" dirty="0" smtClean="0"/>
              <a:t>     </a:t>
            </a:r>
            <a:r>
              <a:rPr lang="en-US" b="1" dirty="0" smtClean="0"/>
              <a:t>communication </a:t>
            </a:r>
            <a:r>
              <a:rPr lang="en-US" b="1" dirty="0"/>
              <a:t>extension in the Infant </a:t>
            </a:r>
            <a:r>
              <a:rPr lang="en-US" b="1" dirty="0" smtClean="0"/>
              <a:t>classroom</a:t>
            </a:r>
          </a:p>
          <a:p>
            <a:pPr marL="76676" lvl="0" indent="-171450">
              <a:buFont typeface="Arial" panose="020B0604020202020204" pitchFamily="34" charset="0"/>
              <a:buChar char="•"/>
            </a:pPr>
            <a:r>
              <a:rPr lang="en-US" b="1" baseline="0" dirty="0" smtClean="0"/>
              <a:t>Introduce h</a:t>
            </a:r>
            <a:r>
              <a:rPr lang="en-US" b="1" dirty="0" smtClean="0"/>
              <a:t>ow </a:t>
            </a:r>
            <a:r>
              <a:rPr lang="en-US" b="1" dirty="0"/>
              <a:t>these Early Language Support strategies in turn connect to Facilitated Exploration, Relational </a:t>
            </a:r>
            <a:endParaRPr lang="en-US" b="1" dirty="0" smtClean="0"/>
          </a:p>
          <a:p>
            <a:pPr marL="0" lvl="0" indent="0">
              <a:buFont typeface="Arial" panose="020B0604020202020204" pitchFamily="34" charset="0"/>
              <a:buNone/>
            </a:pPr>
            <a:r>
              <a:rPr lang="en-US" b="1" baseline="0" dirty="0" smtClean="0"/>
              <a:t>    </a:t>
            </a:r>
            <a:r>
              <a:rPr lang="en-US" b="1" dirty="0" smtClean="0"/>
              <a:t>Climate</a:t>
            </a:r>
            <a:r>
              <a:rPr lang="en-US" b="1" dirty="0"/>
              <a:t>, and Teacher Sensitivity in the Infant </a:t>
            </a:r>
            <a:r>
              <a:rPr lang="en-US" b="1" dirty="0" smtClean="0"/>
              <a:t>CLASS® </a:t>
            </a:r>
            <a:r>
              <a:rPr lang="en-US" b="1" dirty="0"/>
              <a:t>tool </a:t>
            </a:r>
          </a:p>
          <a:p>
            <a:endParaRPr lang="en-US" i="1" dirty="0"/>
          </a:p>
          <a:p>
            <a:r>
              <a:rPr lang="en-US" i="1" dirty="0"/>
              <a:t>If relevant, point to/circle any words or phrases provided</a:t>
            </a:r>
            <a:r>
              <a:rPr lang="en-US" i="1" baseline="0" dirty="0"/>
              <a:t> by the training participants that fairly obviously relate to the early language support concepts to be discussed in this training and note that this training will dig deeper into those experiences in their classrooms—</a:t>
            </a:r>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6</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652412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look at</a:t>
            </a:r>
            <a:r>
              <a:rPr lang="en-US" baseline="0" dirty="0" smtClean="0"/>
              <a:t> the </a:t>
            </a:r>
            <a:r>
              <a:rPr lang="en-US" b="1" baseline="0" dirty="0" smtClean="0"/>
              <a:t>Relational Climate</a:t>
            </a:r>
            <a:r>
              <a:rPr lang="en-US" b="0" baseline="0" dirty="0" smtClean="0"/>
              <a:t> dimension of the Infant CLASS® tool—</a:t>
            </a:r>
          </a:p>
          <a:p>
            <a:endParaRPr lang="en-US" b="0" baseline="0" dirty="0" smtClean="0"/>
          </a:p>
          <a:p>
            <a:r>
              <a:rPr lang="en-US" b="0" baseline="0" dirty="0" smtClean="0"/>
              <a:t>Relational Climate is comprised of 4 Behavioral Markers:</a:t>
            </a:r>
          </a:p>
          <a:p>
            <a:pPr marL="171450" indent="-171450">
              <a:buFont typeface="Arial" panose="020B0604020202020204" pitchFamily="34" charset="0"/>
              <a:buChar char="•"/>
            </a:pPr>
            <a:r>
              <a:rPr lang="en-US" b="1" baseline="0" dirty="0" smtClean="0"/>
              <a:t>Relational behaviors</a:t>
            </a:r>
            <a:r>
              <a:rPr lang="en-US" b="0" baseline="0" dirty="0" smtClean="0"/>
              <a:t>, which mean proximity (or physical closeness), eye contact (and being on the same eye level), joint (or sharing) attention, and providing affection and contact</a:t>
            </a:r>
          </a:p>
          <a:p>
            <a:pPr marL="171450" indent="-171450">
              <a:buFont typeface="Arial" panose="020B0604020202020204" pitchFamily="34" charset="0"/>
              <a:buChar char="•"/>
            </a:pPr>
            <a:r>
              <a:rPr lang="en-US" b="1" baseline="0" dirty="0" smtClean="0"/>
              <a:t>Emotion expression</a:t>
            </a:r>
            <a:r>
              <a:rPr lang="en-US" b="0" baseline="0" dirty="0" smtClean="0"/>
              <a:t>, which means frequent smiling, laughing, and enthusiasm by both the teacher and returned by the infant</a:t>
            </a:r>
          </a:p>
          <a:p>
            <a:pPr marL="171450" indent="-171450">
              <a:buFont typeface="Arial" panose="020B0604020202020204" pitchFamily="34" charset="0"/>
              <a:buChar char="•"/>
            </a:pPr>
            <a:r>
              <a:rPr lang="en-US" b="1" baseline="0" dirty="0" smtClean="0"/>
              <a:t>Respect for infants’ state</a:t>
            </a:r>
            <a:r>
              <a:rPr lang="en-US" b="0" baseline="0" dirty="0" smtClean="0"/>
              <a:t>, which means calm voice; gentle approach (and touch when moving or holding infants); consistent communication of intentions, transitions, or changes; and respectful language (including referring to infants using their names)</a:t>
            </a:r>
          </a:p>
          <a:p>
            <a:pPr marL="171450" indent="-171450">
              <a:buFont typeface="Arial" panose="020B0604020202020204" pitchFamily="34" charset="0"/>
              <a:buChar char="•"/>
            </a:pPr>
            <a:r>
              <a:rPr lang="en-US" b="1" baseline="0" dirty="0" smtClean="0"/>
              <a:t>Lack of adult negativity</a:t>
            </a:r>
            <a:r>
              <a:rPr lang="en-US" b="0" baseline="0" dirty="0" smtClean="0"/>
              <a:t>, which means lack of irritation/frustration, lack of verbal harshness, lack of rough handling, and lack of negative comments</a:t>
            </a:r>
          </a:p>
          <a:p>
            <a:pPr marL="0" indent="0">
              <a:buFont typeface="Arial" panose="020B0604020202020204" pitchFamily="34" charset="0"/>
              <a:buNone/>
            </a:pPr>
            <a:endParaRPr lang="en-US" b="0" baseline="0" dirty="0" smtClean="0"/>
          </a:p>
          <a:p>
            <a:pPr marL="0" indent="0">
              <a:buFont typeface="Arial" panose="020B0604020202020204" pitchFamily="34" charset="0"/>
              <a:buNone/>
            </a:pPr>
            <a:r>
              <a:rPr lang="en-US" b="0" baseline="0" dirty="0" smtClean="0"/>
              <a:t>How does “Respect for infants’ state” connect with what we have learned about Early Language Support earlier?</a:t>
            </a:r>
          </a:p>
          <a:p>
            <a:pPr marL="0" indent="0">
              <a:buFont typeface="Arial" panose="020B0604020202020204" pitchFamily="34" charset="0"/>
              <a:buNone/>
            </a:pPr>
            <a:r>
              <a:rPr lang="en-US" b="0" i="1" baseline="0" dirty="0" smtClean="0"/>
              <a:t>Pause for responses</a:t>
            </a:r>
            <a:r>
              <a:rPr lang="en-US" b="0" i="0" baseline="0" dirty="0" smtClean="0"/>
              <a:t>.</a:t>
            </a:r>
            <a:endParaRPr lang="en-US" b="0" i="1" baseline="0" dirty="0" smtClean="0"/>
          </a:p>
          <a:p>
            <a:pPr marL="0" indent="0">
              <a:buFont typeface="Arial" panose="020B0604020202020204" pitchFamily="34" charset="0"/>
              <a:buNone/>
            </a:pPr>
            <a:r>
              <a:rPr lang="en-US" b="0" i="0" baseline="0" dirty="0" smtClean="0"/>
              <a:t>When demonstrating “Respect for infants’ state” you communicate your intentions, transitions, and changes…which is also an example of what we have learned is Self-talk.</a:t>
            </a:r>
          </a:p>
        </p:txBody>
      </p:sp>
      <p:sp>
        <p:nvSpPr>
          <p:cNvPr id="4" name="Slide Number Placeholder 3"/>
          <p:cNvSpPr>
            <a:spLocks noGrp="1"/>
          </p:cNvSpPr>
          <p:nvPr>
            <p:ph type="sldNum" sz="quarter" idx="10"/>
          </p:nvPr>
        </p:nvSpPr>
        <p:spPr/>
        <p:txBody>
          <a:bodyPr/>
          <a:lstStyle/>
          <a:p>
            <a:fld id="{604C2C52-6C44-4EF5-A838-B0EA444A75D0}" type="slidenum">
              <a:rPr lang="en-US" smtClean="0"/>
              <a:t>60</a:t>
            </a:fld>
            <a:endParaRPr lang="en-US"/>
          </a:p>
        </p:txBody>
      </p:sp>
    </p:spTree>
    <p:extLst>
      <p:ext uri="{BB962C8B-B14F-4D97-AF65-F5344CB8AC3E}">
        <p14:creationId xmlns:p14="http://schemas.microsoft.com/office/powerpoint/2010/main" val="26489139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next take a look at</a:t>
            </a:r>
            <a:r>
              <a:rPr lang="en-US" baseline="0" dirty="0" smtClean="0"/>
              <a:t> the </a:t>
            </a:r>
            <a:r>
              <a:rPr lang="en-US" b="1" baseline="0" dirty="0" smtClean="0"/>
              <a:t>Teacher Sensitivity </a:t>
            </a:r>
            <a:r>
              <a:rPr lang="en-US" b="0" baseline="0" dirty="0" smtClean="0"/>
              <a:t>dimension of the Infant CLASS® tool—</a:t>
            </a:r>
          </a:p>
          <a:p>
            <a:endParaRPr lang="en-US" b="0" baseline="0" dirty="0" smtClean="0"/>
          </a:p>
          <a:p>
            <a:r>
              <a:rPr lang="en-US" b="0" baseline="0" dirty="0" smtClean="0"/>
              <a:t>Teacher Sensitivity is comprised of 3 Behavioral Markers:</a:t>
            </a:r>
          </a:p>
          <a:p>
            <a:pPr marL="171450" indent="-171450">
              <a:buFont typeface="Arial" panose="020B0604020202020204" pitchFamily="34" charset="0"/>
              <a:buChar char="•"/>
            </a:pPr>
            <a:r>
              <a:rPr lang="en-US" b="1" baseline="0" dirty="0" smtClean="0"/>
              <a:t>Awareness and cue detection</a:t>
            </a:r>
            <a:r>
              <a:rPr lang="en-US" b="0" baseline="0" dirty="0" smtClean="0"/>
              <a:t>, which means that the teacher regularly visually scans the room; attends to the children physically by consistently physically orienting toward the majority of the infants; and consistently verbally and/or physically acknowledges the infants, whether or not they are making bids for attention, by talking to them or giving them a nod or smile</a:t>
            </a:r>
          </a:p>
          <a:p>
            <a:pPr marL="171450" indent="-171450">
              <a:buFont typeface="Arial" panose="020B0604020202020204" pitchFamily="34" charset="0"/>
              <a:buChar char="•"/>
            </a:pPr>
            <a:r>
              <a:rPr lang="en-US" b="1" baseline="0" dirty="0" smtClean="0"/>
              <a:t>Responsiveness</a:t>
            </a:r>
            <a:r>
              <a:rPr lang="en-US" b="0" baseline="0" dirty="0" smtClean="0"/>
              <a:t>, which means the teacher consistently responds to the verbal and physical cues of infants to meet those infants’ emotions and needs and that teachers adjust actions and responses to meet the individual needs of infants</a:t>
            </a:r>
          </a:p>
          <a:p>
            <a:pPr marL="171450" indent="-171450">
              <a:buFont typeface="Arial" panose="020B0604020202020204" pitchFamily="34" charset="0"/>
              <a:buChar char="•"/>
            </a:pPr>
            <a:r>
              <a:rPr lang="en-US" b="1" baseline="0" dirty="0" smtClean="0"/>
              <a:t>Infant comfort</a:t>
            </a:r>
            <a:r>
              <a:rPr lang="en-US" b="0" baseline="0" dirty="0" smtClean="0"/>
              <a:t>, which means that infants appear to be content in the classroom and comfortable with the teachers, that infants seek out the teacher and look to the teacher to acknowledge them when they do something new, and that infants look for teachers they </a:t>
            </a:r>
            <a:r>
              <a:rPr lang="en-US" b="0" baseline="0" dirty="0" err="1" smtClean="0"/>
              <a:t>they</a:t>
            </a:r>
            <a:r>
              <a:rPr lang="en-US" b="0" baseline="0" dirty="0" smtClean="0"/>
              <a:t> are upset and are calmed by the teacher’s presence or soothing efforts</a:t>
            </a:r>
          </a:p>
          <a:p>
            <a:pPr marL="0" indent="0">
              <a:buFont typeface="Arial" panose="020B0604020202020204" pitchFamily="34" charset="0"/>
              <a:buNone/>
            </a:pPr>
            <a:endParaRPr lang="en-US" b="0" baseline="0" dirty="0" smtClean="0"/>
          </a:p>
          <a:p>
            <a:pPr marL="0" indent="0">
              <a:buFont typeface="Arial" panose="020B0604020202020204" pitchFamily="34" charset="0"/>
              <a:buNone/>
            </a:pPr>
            <a:r>
              <a:rPr lang="en-US" b="0" baseline="0" dirty="0" smtClean="0"/>
              <a:t>How does what we have learned about self-talk and describing classroom events connect with “Teacher Sensitivity”?</a:t>
            </a:r>
          </a:p>
          <a:p>
            <a:pPr marL="0" indent="0">
              <a:buFont typeface="Arial" panose="020B0604020202020204" pitchFamily="34" charset="0"/>
              <a:buNone/>
            </a:pPr>
            <a:r>
              <a:rPr lang="en-US" b="0" i="1" baseline="0" dirty="0" smtClean="0"/>
              <a:t>Pause for responses</a:t>
            </a:r>
            <a:r>
              <a:rPr lang="en-US" b="0" i="0" baseline="0" dirty="0" smtClean="0"/>
              <a:t>.</a:t>
            </a:r>
            <a:endParaRPr lang="en-US" b="0" i="1" baseline="0" dirty="0" smtClean="0"/>
          </a:p>
          <a:p>
            <a:pPr marL="0" indent="0">
              <a:buFont typeface="Arial" panose="020B0604020202020204" pitchFamily="34" charset="0"/>
              <a:buNone/>
            </a:pPr>
            <a:r>
              <a:rPr lang="en-US" b="0" i="0" baseline="0" dirty="0" smtClean="0"/>
              <a:t>When you are aware of and describe the cues you detect and your responses to those cues—those descriptions are self-talk and description of classroom events—then you are also demonstrating Teacher Sensitivity, through “awareness and cue detection” and “responsiveness.”</a:t>
            </a:r>
          </a:p>
        </p:txBody>
      </p:sp>
      <p:sp>
        <p:nvSpPr>
          <p:cNvPr id="4" name="Slide Number Placeholder 3"/>
          <p:cNvSpPr>
            <a:spLocks noGrp="1"/>
          </p:cNvSpPr>
          <p:nvPr>
            <p:ph type="sldNum" sz="quarter" idx="10"/>
          </p:nvPr>
        </p:nvSpPr>
        <p:spPr/>
        <p:txBody>
          <a:bodyPr/>
          <a:lstStyle/>
          <a:p>
            <a:fld id="{604C2C52-6C44-4EF5-A838-B0EA444A75D0}" type="slidenum">
              <a:rPr lang="en-US" smtClean="0"/>
              <a:t>61</a:t>
            </a:fld>
            <a:endParaRPr lang="en-US"/>
          </a:p>
        </p:txBody>
      </p:sp>
    </p:spTree>
    <p:extLst>
      <p:ext uri="{BB962C8B-B14F-4D97-AF65-F5344CB8AC3E}">
        <p14:creationId xmlns:p14="http://schemas.microsoft.com/office/powerpoint/2010/main" val="25533131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baseline="0" dirty="0" smtClean="0"/>
              <a:t>We’ve talked a lot today about what we DO want to hear in an infant classroom, but just as important is </a:t>
            </a:r>
            <a:r>
              <a:rPr lang="en-US" b="1" baseline="0" dirty="0" smtClean="0"/>
              <a:t>what we DON’T </a:t>
            </a:r>
            <a:r>
              <a:rPr lang="en-US" b="0" baseline="0" dirty="0" smtClean="0"/>
              <a:t>EVER</a:t>
            </a:r>
            <a:r>
              <a:rPr lang="en-US" b="1" baseline="0" dirty="0" smtClean="0"/>
              <a:t> want to hear in an infant classroom</a:t>
            </a:r>
            <a:r>
              <a:rPr lang="en-US" b="0" baseline="0" dirty="0" smtClean="0"/>
              <a:t>, so let’s dig a little deeper into this topic—</a:t>
            </a:r>
          </a:p>
          <a:p>
            <a:pPr marL="0" indent="0">
              <a:buFont typeface="Arial" panose="020B0604020202020204" pitchFamily="34" charset="0"/>
              <a:buNone/>
            </a:pPr>
            <a:endParaRPr lang="en-US" b="0" baseline="0" dirty="0" smtClean="0"/>
          </a:p>
          <a:p>
            <a:pPr marL="0" indent="0">
              <a:buFont typeface="Arial" panose="020B0604020202020204" pitchFamily="34" charset="0"/>
              <a:buNone/>
            </a:pPr>
            <a:r>
              <a:rPr lang="en-US" b="0" baseline="0" dirty="0" smtClean="0"/>
              <a:t>What might </a:t>
            </a:r>
            <a:r>
              <a:rPr lang="en-US" b="1" baseline="0" dirty="0" smtClean="0"/>
              <a:t>irritation</a:t>
            </a:r>
            <a:r>
              <a:rPr lang="en-US" b="0" baseline="0" dirty="0" smtClean="0"/>
              <a:t>, </a:t>
            </a:r>
            <a:r>
              <a:rPr lang="en-US" b="1" baseline="0" dirty="0" smtClean="0"/>
              <a:t>frustration</a:t>
            </a:r>
            <a:r>
              <a:rPr lang="en-US" b="0" baseline="0" dirty="0" smtClean="0"/>
              <a:t>, and </a:t>
            </a:r>
            <a:r>
              <a:rPr lang="en-US" b="1" baseline="0" dirty="0" smtClean="0"/>
              <a:t>verbal harshness </a:t>
            </a:r>
            <a:r>
              <a:rPr lang="en-US" b="0" baseline="0" dirty="0" smtClean="0"/>
              <a:t>sound like in an infant classroom?</a:t>
            </a:r>
          </a:p>
          <a:p>
            <a:pPr marL="0" indent="0">
              <a:buFont typeface="Arial" panose="020B0604020202020204" pitchFamily="34" charset="0"/>
              <a:buNone/>
            </a:pPr>
            <a:r>
              <a:rPr lang="en-US" b="0" i="1" baseline="0" dirty="0" smtClean="0"/>
              <a:t>Pause for responses and discuss appropriate caregiver responses in those situations.</a:t>
            </a:r>
          </a:p>
          <a:p>
            <a:pPr marL="0" indent="0">
              <a:buFont typeface="Arial" panose="020B0604020202020204" pitchFamily="34" charset="0"/>
              <a:buNone/>
            </a:pPr>
            <a:endParaRPr lang="en-US" b="0" baseline="0" dirty="0" smtClean="0"/>
          </a:p>
          <a:p>
            <a:pPr marL="0" indent="0">
              <a:buFont typeface="Arial" panose="020B0604020202020204" pitchFamily="34" charset="0"/>
              <a:buNone/>
            </a:pPr>
            <a:r>
              <a:rPr lang="en-US" b="0" baseline="0" dirty="0" smtClean="0"/>
              <a:t>Let’s also talk about </a:t>
            </a:r>
            <a:r>
              <a:rPr lang="en-US" b="1" baseline="0" dirty="0" smtClean="0"/>
              <a:t>negative comments</a:t>
            </a:r>
            <a:r>
              <a:rPr lang="en-US" b="0" baseline="0" dirty="0" smtClean="0"/>
              <a:t>:</a:t>
            </a:r>
          </a:p>
          <a:p>
            <a:pPr marL="0" indent="0">
              <a:buFont typeface="Arial" panose="020B0604020202020204" pitchFamily="34" charset="0"/>
              <a:buNone/>
            </a:pPr>
            <a:r>
              <a:rPr lang="en-US" b="0" baseline="0" dirty="0" smtClean="0"/>
              <a:t>For example, sometimes infant caregivers may tell an infant that he or she is </a:t>
            </a:r>
            <a:r>
              <a:rPr lang="en-US" b="1" baseline="0" dirty="0" smtClean="0"/>
              <a:t>“spoiled,” </a:t>
            </a:r>
            <a:r>
              <a:rPr lang="en-US" b="0" baseline="0" dirty="0" smtClean="0"/>
              <a:t>a </a:t>
            </a:r>
            <a:r>
              <a:rPr lang="en-US" b="1" baseline="0" dirty="0" smtClean="0"/>
              <a:t>“crybaby</a:t>
            </a:r>
            <a:r>
              <a:rPr lang="en-US" b="0" baseline="0" dirty="0" smtClean="0"/>
              <a:t>,” or </a:t>
            </a:r>
            <a:r>
              <a:rPr lang="en-US" b="1" baseline="0" dirty="0" smtClean="0"/>
              <a:t>“has been held too much,” </a:t>
            </a:r>
            <a:r>
              <a:rPr lang="en-US" b="0" baseline="0" dirty="0" smtClean="0"/>
              <a:t>or an infant caregiver may tell an infant to </a:t>
            </a:r>
            <a:r>
              <a:rPr lang="en-US" b="1" baseline="0" dirty="0" smtClean="0"/>
              <a:t>“quit blowing bubbles” </a:t>
            </a:r>
            <a:r>
              <a:rPr lang="en-US" b="0" baseline="0" dirty="0" smtClean="0"/>
              <a:t>or “stop </a:t>
            </a:r>
            <a:r>
              <a:rPr lang="en-US" b="1" baseline="0" dirty="0" smtClean="0"/>
              <a:t>spitting</a:t>
            </a:r>
            <a:r>
              <a:rPr lang="en-US" b="0" baseline="0" dirty="0" smtClean="0"/>
              <a:t>.”  </a:t>
            </a:r>
          </a:p>
          <a:p>
            <a:pPr marL="0" indent="0">
              <a:buFont typeface="Arial" panose="020B0604020202020204" pitchFamily="34" charset="0"/>
              <a:buNone/>
            </a:pPr>
            <a:endParaRPr lang="en-US" b="0" baseline="0" dirty="0" smtClean="0"/>
          </a:p>
          <a:p>
            <a:pPr marL="0" indent="0">
              <a:buFont typeface="Arial" panose="020B0604020202020204" pitchFamily="34" charset="0"/>
              <a:buNone/>
            </a:pPr>
            <a:r>
              <a:rPr lang="en-US" b="0" baseline="0" dirty="0" smtClean="0"/>
              <a:t>Why don’t we want to hear that?  What do these things sound like?</a:t>
            </a:r>
          </a:p>
          <a:p>
            <a:pPr marL="0" indent="0">
              <a:buFont typeface="Arial" panose="020B0604020202020204" pitchFamily="34" charset="0"/>
              <a:buNone/>
            </a:pPr>
            <a:r>
              <a:rPr lang="en-US" b="0" i="1" baseline="0" dirty="0" smtClean="0"/>
              <a:t>Pause for responses.</a:t>
            </a:r>
          </a:p>
          <a:p>
            <a:pPr marL="0" indent="0">
              <a:buFont typeface="Arial" panose="020B0604020202020204" pitchFamily="34" charset="0"/>
              <a:buNone/>
            </a:pPr>
            <a:r>
              <a:rPr lang="en-US" b="0" baseline="0" dirty="0" smtClean="0"/>
              <a:t>Sometimes adults demonstrate negativity without even realizing it, because we may not understand what is actually developmentally-appropriate for an infant. </a:t>
            </a:r>
          </a:p>
          <a:p>
            <a:pPr marL="0" indent="0">
              <a:buFont typeface="Arial" panose="020B0604020202020204" pitchFamily="34" charset="0"/>
              <a:buNone/>
            </a:pPr>
            <a:endParaRPr lang="en-US" b="0" baseline="0" dirty="0" smtClean="0"/>
          </a:p>
          <a:p>
            <a:pPr marL="0" indent="0">
              <a:buFont typeface="Arial" panose="020B0604020202020204" pitchFamily="34" charset="0"/>
              <a:buNone/>
            </a:pPr>
            <a:r>
              <a:rPr lang="en-US" b="0" baseline="0" dirty="0" smtClean="0"/>
              <a:t>When an adult caregiver tells an infant that the infant is “spoiled” or a “crybaby” or “has been held too much,” what do you think the infant has done that probably led to those adult comments?</a:t>
            </a:r>
          </a:p>
          <a:p>
            <a:pPr marL="0" indent="0">
              <a:buFont typeface="Arial" panose="020B0604020202020204" pitchFamily="34" charset="0"/>
              <a:buNone/>
            </a:pPr>
            <a:r>
              <a:rPr lang="en-US" b="0" i="1" baseline="0" dirty="0" smtClean="0"/>
              <a:t>Pause for responses</a:t>
            </a:r>
            <a:r>
              <a:rPr lang="en-US" b="0" i="0" baseline="0" dirty="0" smtClean="0"/>
              <a:t>.</a:t>
            </a:r>
          </a:p>
          <a:p>
            <a:pPr marL="0" indent="0">
              <a:buFont typeface="Arial" panose="020B0604020202020204" pitchFamily="34" charset="0"/>
              <a:buNone/>
            </a:pPr>
            <a:endParaRPr lang="en-US" b="0" i="0" baseline="0" dirty="0" smtClean="0"/>
          </a:p>
          <a:p>
            <a:pPr marL="0" indent="0">
              <a:buFont typeface="Arial" panose="020B0604020202020204" pitchFamily="34" charset="0"/>
              <a:buNone/>
            </a:pPr>
            <a:r>
              <a:rPr lang="en-US" b="0" i="0" baseline="0" dirty="0" smtClean="0"/>
              <a:t>What have we learned today about how infants communicate and what they need—why are these not developmentally-appropriate comments to make to an infant…why don’t we ever want to hear these in an infant classroom?</a:t>
            </a:r>
          </a:p>
          <a:p>
            <a:pPr marL="0" indent="0">
              <a:buFont typeface="Arial" panose="020B0604020202020204" pitchFamily="34" charset="0"/>
              <a:buNone/>
            </a:pPr>
            <a:r>
              <a:rPr lang="en-US" b="0" i="1" baseline="0" dirty="0" smtClean="0"/>
              <a:t>Pause for responses and then link back to the relevant points of Relational Climate and Teacher Sensitivity—also remind participants about key infant development principles of attachment</a:t>
            </a:r>
            <a:r>
              <a:rPr lang="en-US" b="0" i="0" baseline="0" dirty="0" smtClean="0"/>
              <a:t>.</a:t>
            </a:r>
          </a:p>
          <a:p>
            <a:pPr marL="0" indent="0">
              <a:buFont typeface="Arial" panose="020B0604020202020204" pitchFamily="34" charset="0"/>
              <a:buNone/>
            </a:pPr>
            <a:endParaRPr lang="en-US" b="0" i="0" baseline="0" dirty="0" smtClean="0"/>
          </a:p>
          <a:p>
            <a:pPr marL="0" indent="0">
              <a:buFont typeface="Arial" panose="020B0604020202020204" pitchFamily="34" charset="0"/>
              <a:buNone/>
            </a:pPr>
            <a:r>
              <a:rPr lang="en-US" b="0" i="0" baseline="0" dirty="0" smtClean="0"/>
              <a:t>Babies communicate through their cries, coos, facial expressions, and body language long before they say their first words.  When they cry or “fuss,” they are not trying to be irritating or frustrating, and they are not spoiled…they are just trying to communicate in the only way developmentally available to them at this time!</a:t>
            </a:r>
          </a:p>
          <a:p>
            <a:pPr marL="0" indent="0">
              <a:buFont typeface="Arial" panose="020B0604020202020204" pitchFamily="34" charset="0"/>
              <a:buNone/>
            </a:pPr>
            <a:endParaRPr lang="en-US" b="0" i="0" baseline="0" dirty="0" smtClean="0"/>
          </a:p>
          <a:p>
            <a:pPr marL="0" indent="0">
              <a:buFont typeface="Arial" panose="020B0604020202020204" pitchFamily="34" charset="0"/>
              <a:buNone/>
            </a:pPr>
            <a:r>
              <a:rPr lang="en-US" b="0" i="0" baseline="0" dirty="0" smtClean="0"/>
              <a:t>When an adult caregiver tells an infant to </a:t>
            </a:r>
            <a:r>
              <a:rPr lang="en-US" b="0" baseline="0" dirty="0" smtClean="0"/>
              <a:t>“quit blowing bubbles” or “stop spitting,” how does such a comment actually STOP early language development?  What have we learned about an infant’s first attempts to communicate—why does an infant blow bubbles with her or his mouth or sometimes seem to be spitting or drooling?</a:t>
            </a:r>
          </a:p>
          <a:p>
            <a:pPr marL="0" indent="0">
              <a:buFont typeface="Arial" panose="020B0604020202020204" pitchFamily="34" charset="0"/>
              <a:buNone/>
            </a:pPr>
            <a:r>
              <a:rPr lang="en-US" b="0" i="1" baseline="0" dirty="0" smtClean="0"/>
              <a:t>Pause for responses and then link back to infants’ attempts to initiate and imitate sounds and how they have to learn how to do that.</a:t>
            </a:r>
          </a:p>
          <a:p>
            <a:pPr marL="0" indent="0">
              <a:buFont typeface="Arial" panose="020B0604020202020204" pitchFamily="34" charset="0"/>
              <a:buNone/>
            </a:pPr>
            <a:r>
              <a:rPr lang="en-US" b="0" i="0" baseline="0" dirty="0" smtClean="0"/>
              <a:t>Blowing bubbles or spitting or drooling are a natural consequence of early language attempts.</a:t>
            </a:r>
          </a:p>
        </p:txBody>
      </p:sp>
      <p:sp>
        <p:nvSpPr>
          <p:cNvPr id="4" name="Slide Number Placeholder 3"/>
          <p:cNvSpPr>
            <a:spLocks noGrp="1"/>
          </p:cNvSpPr>
          <p:nvPr>
            <p:ph type="sldNum" sz="quarter" idx="10"/>
          </p:nvPr>
        </p:nvSpPr>
        <p:spPr/>
        <p:txBody>
          <a:bodyPr/>
          <a:lstStyle/>
          <a:p>
            <a:fld id="{604C2C52-6C44-4EF5-A838-B0EA444A75D0}" type="slidenum">
              <a:rPr lang="en-US" smtClean="0"/>
              <a:t>62</a:t>
            </a:fld>
            <a:endParaRPr lang="en-US"/>
          </a:p>
        </p:txBody>
      </p:sp>
    </p:spTree>
    <p:extLst>
      <p:ext uri="{BB962C8B-B14F-4D97-AF65-F5344CB8AC3E}">
        <p14:creationId xmlns:p14="http://schemas.microsoft.com/office/powerpoint/2010/main" val="25970124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let’s take a look at</a:t>
            </a:r>
            <a:r>
              <a:rPr lang="en-US" baseline="0" dirty="0" smtClean="0"/>
              <a:t> the </a:t>
            </a:r>
            <a:r>
              <a:rPr lang="en-US" b="1" baseline="0" dirty="0" smtClean="0"/>
              <a:t>Facilitated Exploration </a:t>
            </a:r>
            <a:r>
              <a:rPr lang="en-US" b="0" baseline="0" dirty="0" smtClean="0"/>
              <a:t>dimension of the Infant CLASS® tool—</a:t>
            </a:r>
          </a:p>
          <a:p>
            <a:endParaRPr lang="en-US" b="0" baseline="0" dirty="0" smtClean="0"/>
          </a:p>
          <a:p>
            <a:r>
              <a:rPr lang="en-US" b="0" baseline="0" dirty="0" smtClean="0"/>
              <a:t>Facilitated Exploration is comprised of 3 Behavioral Markers:</a:t>
            </a:r>
          </a:p>
          <a:p>
            <a:pPr marL="171450" indent="-171450">
              <a:buFont typeface="Arial" panose="020B0604020202020204" pitchFamily="34" charset="0"/>
              <a:buChar char="•"/>
            </a:pPr>
            <a:r>
              <a:rPr lang="en-US" b="1" baseline="0" dirty="0" smtClean="0"/>
              <a:t>Involvement</a:t>
            </a:r>
            <a:r>
              <a:rPr lang="en-US" b="0" baseline="0" dirty="0" smtClean="0"/>
              <a:t>, which means the teacher spends most of her time actively involved with the infants, consistently initiating, joining, or mirroring interactions and behavior with infants during play and within routines</a:t>
            </a:r>
          </a:p>
          <a:p>
            <a:pPr marL="171450" indent="-171450">
              <a:buFont typeface="Arial" panose="020B0604020202020204" pitchFamily="34" charset="0"/>
              <a:buChar char="•"/>
            </a:pPr>
            <a:r>
              <a:rPr lang="en-US" b="1" baseline="0" dirty="0" smtClean="0"/>
              <a:t>Infant focused</a:t>
            </a:r>
            <a:r>
              <a:rPr lang="en-US" b="0" baseline="0" dirty="0" smtClean="0"/>
              <a:t>, which means the teacher consistently watches the infants to see what they are interested in and then follows the infants’ leads, in the teacher’s comments and/or in the activities the teacher selects, that the teacher allows the infants choice about activities, and that the teacher provides opportunities for the infants safely to explore options in their surroundings</a:t>
            </a:r>
          </a:p>
          <a:p>
            <a:pPr marL="171450" indent="-171450">
              <a:buFont typeface="Arial" panose="020B0604020202020204" pitchFamily="34" charset="0"/>
              <a:buChar char="•"/>
            </a:pPr>
            <a:r>
              <a:rPr lang="en-US" b="1" baseline="0" dirty="0" smtClean="0"/>
              <a:t>Expansion of infants’ experience</a:t>
            </a:r>
            <a:r>
              <a:rPr lang="en-US" b="0" baseline="0" dirty="0" smtClean="0"/>
              <a:t>, which means the teacher regularly encourages the infants to persist in experiences through verbal and non-verbal encouragement and enthusiasm and that the teacher often adjusts the infants’ experience to support continued involvement or extend development—so, for example, the infant does not continue to play with the same materials in the same way</a:t>
            </a:r>
          </a:p>
          <a:p>
            <a:pPr marL="0" indent="0">
              <a:buFont typeface="Arial" panose="020B0604020202020204" pitchFamily="34" charset="0"/>
              <a:buNone/>
            </a:pPr>
            <a:endParaRPr lang="en-US" b="0" baseline="0" dirty="0" smtClean="0"/>
          </a:p>
          <a:p>
            <a:pPr marL="0" indent="0">
              <a:buFont typeface="Arial" panose="020B0604020202020204" pitchFamily="34" charset="0"/>
              <a:buNone/>
            </a:pPr>
            <a:r>
              <a:rPr lang="en-US" b="0" baseline="0" dirty="0" smtClean="0"/>
              <a:t>How does what we have learned about describing classroom events connect with “Facilitated Exploration”?</a:t>
            </a:r>
          </a:p>
          <a:p>
            <a:pPr marL="0" indent="0">
              <a:buFont typeface="Arial" panose="020B0604020202020204" pitchFamily="34" charset="0"/>
              <a:buNone/>
            </a:pPr>
            <a:r>
              <a:rPr lang="en-US" b="0" i="1" baseline="0" dirty="0" smtClean="0"/>
              <a:t>Pause for responses</a:t>
            </a:r>
            <a:r>
              <a:rPr lang="en-US" b="0" i="0" baseline="0" dirty="0" smtClean="0"/>
              <a:t>.</a:t>
            </a:r>
            <a:endParaRPr lang="en-US" b="0" i="1" baseline="0" dirty="0" smtClean="0"/>
          </a:p>
          <a:p>
            <a:pPr marL="0" indent="0">
              <a:buFont typeface="Arial" panose="020B0604020202020204" pitchFamily="34" charset="0"/>
              <a:buNone/>
            </a:pPr>
            <a:r>
              <a:rPr lang="en-US" b="0" i="0" baseline="0" dirty="0" smtClean="0"/>
              <a:t>When you describe classroom events you are also demonstrating Facilitated Exploration, through “joining in experiences” and “expansion of infants’ experience” with further descriptions.</a:t>
            </a:r>
          </a:p>
        </p:txBody>
      </p:sp>
      <p:sp>
        <p:nvSpPr>
          <p:cNvPr id="4" name="Slide Number Placeholder 3"/>
          <p:cNvSpPr>
            <a:spLocks noGrp="1"/>
          </p:cNvSpPr>
          <p:nvPr>
            <p:ph type="sldNum" sz="quarter" idx="10"/>
          </p:nvPr>
        </p:nvSpPr>
        <p:spPr/>
        <p:txBody>
          <a:bodyPr/>
          <a:lstStyle/>
          <a:p>
            <a:fld id="{604C2C52-6C44-4EF5-A838-B0EA444A75D0}" type="slidenum">
              <a:rPr lang="en-US" smtClean="0"/>
              <a:t>63</a:t>
            </a:fld>
            <a:endParaRPr lang="en-US"/>
          </a:p>
        </p:txBody>
      </p:sp>
    </p:spTree>
    <p:extLst>
      <p:ext uri="{BB962C8B-B14F-4D97-AF65-F5344CB8AC3E}">
        <p14:creationId xmlns:p14="http://schemas.microsoft.com/office/powerpoint/2010/main" val="12936299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At this time, ask 3-5</a:t>
            </a:r>
            <a:r>
              <a:rPr lang="en-US" i="1" baseline="0" dirty="0" smtClean="0"/>
              <a:t> participants to share the one most important thing she/he learned from the training and how it will help her/him better support the early language development of the children in her/his care, by also sharing one thing that they will change about the care they provide, based on this training.</a:t>
            </a:r>
          </a:p>
          <a:p>
            <a:endParaRPr lang="en-US" i="1" baseline="0" dirty="0" smtClean="0"/>
          </a:p>
          <a:p>
            <a:r>
              <a:rPr lang="en-US" i="1" baseline="0" dirty="0" smtClean="0"/>
              <a:t>Have all participants write down their learning on the “3-2-1 Action Plan.”</a:t>
            </a:r>
          </a:p>
          <a:p>
            <a:endParaRPr lang="en-US" i="1" baseline="0" dirty="0" smtClean="0"/>
          </a:p>
          <a:p>
            <a:r>
              <a:rPr lang="en-US" i="1" baseline="0" dirty="0" smtClean="0"/>
              <a:t>Then distribute and have participants complete the post-assessment evaluation and submit it to you.</a:t>
            </a:r>
            <a:endParaRPr lang="en-US" i="1" dirty="0"/>
          </a:p>
        </p:txBody>
      </p:sp>
      <p:sp>
        <p:nvSpPr>
          <p:cNvPr id="4" name="Slide Number Placeholder 3"/>
          <p:cNvSpPr>
            <a:spLocks noGrp="1"/>
          </p:cNvSpPr>
          <p:nvPr>
            <p:ph type="sldNum" sz="quarter" idx="10"/>
          </p:nvPr>
        </p:nvSpPr>
        <p:spPr/>
        <p:txBody>
          <a:bodyPr/>
          <a:lstStyle/>
          <a:p>
            <a:fld id="{604C2C52-6C44-4EF5-A838-B0EA444A75D0}" type="slidenum">
              <a:rPr lang="en-US" smtClean="0"/>
              <a:t>64</a:t>
            </a:fld>
            <a:endParaRPr lang="en-US"/>
          </a:p>
        </p:txBody>
      </p:sp>
    </p:spTree>
    <p:extLst>
      <p:ext uri="{BB962C8B-B14F-4D97-AF65-F5344CB8AC3E}">
        <p14:creationId xmlns:p14="http://schemas.microsoft.com/office/powerpoint/2010/main" val="3527121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Why is language development so critical to our work in early childhood?</a:t>
            </a:r>
          </a:p>
          <a:p>
            <a:endParaRPr lang="en-US" b="1" dirty="0"/>
          </a:p>
          <a:p>
            <a:r>
              <a:rPr lang="en-US" b="1" dirty="0"/>
              <a:t>Language is the principal tool for establishing and maintaining relationships with adults and other children. </a:t>
            </a:r>
          </a:p>
          <a:p>
            <a:endParaRPr lang="en-US" dirty="0"/>
          </a:p>
          <a:p>
            <a:r>
              <a:rPr lang="en-US" b="1" dirty="0"/>
              <a:t>Teachers are very important in helping children develop a strong foundation in language.  Teachers influence language development through the language they use, the way they set up the environment, and the types of experiences they provide.  The opportunities children have for sociodramatic play and the level of that play affects children’s language development.  Higher levels of play allow for increased language and more complex language structures.</a:t>
            </a:r>
          </a:p>
          <a:p>
            <a:endParaRPr lang="en-US" dirty="0"/>
          </a:p>
          <a:p>
            <a:r>
              <a:rPr lang="en-US" i="0" baseline="0" dirty="0"/>
              <a:t>How do you feel about these statements? Does any of this surprise or resonate with you?</a:t>
            </a:r>
          </a:p>
          <a:p>
            <a:r>
              <a:rPr lang="en-US" i="1" baseline="0" dirty="0"/>
              <a:t>Pause 2-3 minutes for group responses</a:t>
            </a:r>
            <a:r>
              <a:rPr lang="en-US" i="1" baseline="0" dirty="0" smtClean="0"/>
              <a:t>.</a:t>
            </a:r>
            <a:endParaRPr lang="en-US" i="1" baseline="0" dirty="0"/>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7</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40819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a:t>
            </a:r>
          </a:p>
          <a:p>
            <a:endParaRPr lang="en-US" dirty="0"/>
          </a:p>
          <a:p>
            <a:pPr marL="171450" indent="-171450">
              <a:buFont typeface="Arial" panose="020B0604020202020204" pitchFamily="34" charset="0"/>
              <a:buChar char="•"/>
            </a:pPr>
            <a:r>
              <a:rPr lang="en-US" b="1" dirty="0" smtClean="0"/>
              <a:t>Early </a:t>
            </a:r>
            <a:r>
              <a:rPr lang="en-US" b="1" dirty="0"/>
              <a:t>language skills form the basis for concept and literacy skills which in turn form the basis of lifelong learning in all areas.</a:t>
            </a:r>
          </a:p>
          <a:p>
            <a:pPr marL="302021" indent="-181213">
              <a:buFont typeface="Arial" panose="020B0604020202020204" pitchFamily="34" charset="0"/>
              <a:buChar char="•"/>
            </a:pPr>
            <a:endParaRPr lang="en-US" b="1" dirty="0"/>
          </a:p>
          <a:p>
            <a:pPr marL="171450" indent="-171450">
              <a:buFont typeface="Arial" panose="020B0604020202020204" pitchFamily="34" charset="0"/>
              <a:buChar char="•"/>
            </a:pPr>
            <a:r>
              <a:rPr lang="en-US" b="1" dirty="0"/>
              <a:t>Our language ability when entering school is a greater predictor of our overall long-term academic success than any other.</a:t>
            </a:r>
          </a:p>
          <a:p>
            <a:pPr>
              <a:buFont typeface="Arial" panose="020B0604020202020204" pitchFamily="34" charset="0"/>
              <a:buChar char="•"/>
            </a:pPr>
            <a:endParaRPr lang="en-US" b="1" dirty="0"/>
          </a:p>
          <a:p>
            <a:pPr marL="171450" indent="-171450">
              <a:buFont typeface="Arial" panose="020B0604020202020204" pitchFamily="34" charset="0"/>
              <a:buChar char="•"/>
            </a:pPr>
            <a:r>
              <a:rPr lang="en-US" b="1" dirty="0"/>
              <a:t>Our language ability is a predictor not only of our future academic success in that subject but across subject areas.</a:t>
            </a:r>
          </a:p>
          <a:p>
            <a:pPr marL="302021" indent="-181213">
              <a:buFont typeface="Arial" panose="020B0604020202020204" pitchFamily="34" charset="0"/>
              <a:buChar char="•"/>
            </a:pPr>
            <a:endParaRPr lang="en-US" b="1" dirty="0"/>
          </a:p>
          <a:p>
            <a:pPr marL="171450" indent="-171450">
              <a:buFont typeface="Arial" panose="020B0604020202020204" pitchFamily="34" charset="0"/>
              <a:buChar char="•"/>
            </a:pPr>
            <a:r>
              <a:rPr lang="en-US" b="1" dirty="0"/>
              <a:t>Language skills correlate to executive function skills as well.</a:t>
            </a:r>
          </a:p>
          <a:p>
            <a:endParaRPr lang="en-US" dirty="0"/>
          </a:p>
          <a:p>
            <a:r>
              <a:rPr lang="en-US" i="0" dirty="0"/>
              <a:t>Executive</a:t>
            </a:r>
            <a:r>
              <a:rPr lang="en-US" i="0" baseline="0" dirty="0"/>
              <a:t> function skills allow and enable us to plan, focus attention, remember instructions, and juggle multiple tasks successfully, and are critical for long-term life success</a:t>
            </a:r>
            <a:r>
              <a:rPr lang="en-US" i="0" baseline="0" dirty="0" smtClean="0"/>
              <a:t>.</a:t>
            </a:r>
          </a:p>
          <a:p>
            <a:endParaRPr lang="en-US" i="0" baseline="0" dirty="0" smtClean="0"/>
          </a:p>
          <a:p>
            <a:endParaRPr lang="en-US" i="0" baseline="0" dirty="0" smtClean="0"/>
          </a:p>
          <a:p>
            <a:endParaRPr lang="en-US" i="0" baseline="0" dirty="0" smtClean="0"/>
          </a:p>
          <a:p>
            <a:r>
              <a:rPr lang="en-US" i="0" baseline="0" dirty="0" smtClean="0"/>
              <a:t>***********************************************</a:t>
            </a:r>
          </a:p>
          <a:p>
            <a:r>
              <a:rPr lang="en-US" i="1" baseline="0" dirty="0" smtClean="0"/>
              <a:t>References include the following:</a:t>
            </a:r>
          </a:p>
          <a:p>
            <a:endParaRPr lang="en-US" i="1" baseline="0" dirty="0" smtClean="0"/>
          </a:p>
          <a:p>
            <a:pPr lvl="0"/>
            <a:r>
              <a:rPr lang="en-US" sz="1200" b="0" kern="1200" dirty="0" smtClean="0">
                <a:solidFill>
                  <a:schemeClr val="tx1"/>
                </a:solidFill>
                <a:effectLst/>
                <a:latin typeface="+mn-lt"/>
                <a:ea typeface="+mn-ea"/>
                <a:cs typeface="+mn-cs"/>
              </a:rPr>
              <a:t>Asano, Michiko, </a:t>
            </a:r>
            <a:r>
              <a:rPr lang="en-US" sz="1200" b="0" kern="1200" dirty="0" err="1" smtClean="0">
                <a:solidFill>
                  <a:schemeClr val="tx1"/>
                </a:solidFill>
                <a:effectLst/>
                <a:latin typeface="+mn-lt"/>
                <a:ea typeface="+mn-ea"/>
                <a:cs typeface="+mn-cs"/>
              </a:rPr>
              <a:t>Mutsumi</a:t>
            </a:r>
            <a:r>
              <a:rPr lang="en-US" sz="1200" b="0" kern="1200" dirty="0" smtClean="0">
                <a:solidFill>
                  <a:schemeClr val="tx1"/>
                </a:solidFill>
                <a:effectLst/>
                <a:latin typeface="+mn-lt"/>
                <a:ea typeface="+mn-ea"/>
                <a:cs typeface="+mn-cs"/>
              </a:rPr>
              <a:t> Imai, </a:t>
            </a:r>
            <a:r>
              <a:rPr lang="en-US" sz="1200" b="0" kern="1200" dirty="0" err="1" smtClean="0">
                <a:solidFill>
                  <a:schemeClr val="tx1"/>
                </a:solidFill>
                <a:effectLst/>
                <a:latin typeface="+mn-lt"/>
                <a:ea typeface="+mn-ea"/>
                <a:cs typeface="+mn-cs"/>
              </a:rPr>
              <a:t>Sotaro</a:t>
            </a:r>
            <a:r>
              <a:rPr lang="en-US" sz="1200" b="0" kern="1200" dirty="0" smtClean="0">
                <a:solidFill>
                  <a:schemeClr val="tx1"/>
                </a:solidFill>
                <a:effectLst/>
                <a:latin typeface="+mn-lt"/>
                <a:ea typeface="+mn-ea"/>
                <a:cs typeface="+mn-cs"/>
              </a:rPr>
              <a:t> Kita, Keiichi </a:t>
            </a:r>
            <a:r>
              <a:rPr lang="en-US" sz="1200" b="0" kern="1200" dirty="0" err="1" smtClean="0">
                <a:solidFill>
                  <a:schemeClr val="tx1"/>
                </a:solidFill>
                <a:effectLst/>
                <a:latin typeface="+mn-lt"/>
                <a:ea typeface="+mn-ea"/>
                <a:cs typeface="+mn-cs"/>
              </a:rPr>
              <a:t>Kitajo</a:t>
            </a:r>
            <a:r>
              <a:rPr lang="en-US" sz="1200" b="0" kern="1200" dirty="0" smtClean="0">
                <a:solidFill>
                  <a:schemeClr val="tx1"/>
                </a:solidFill>
                <a:effectLst/>
                <a:latin typeface="+mn-lt"/>
                <a:ea typeface="+mn-ea"/>
                <a:cs typeface="+mn-cs"/>
              </a:rPr>
              <a:t>, Hiroyuki Okada, &amp; Guillaume Thierry (2015). Sound </a:t>
            </a:r>
          </a:p>
          <a:p>
            <a:pPr lvl="0"/>
            <a:r>
              <a:rPr lang="en-US" sz="1200" b="0" kern="1200" dirty="0" smtClean="0">
                <a:solidFill>
                  <a:schemeClr val="tx1"/>
                </a:solidFill>
                <a:effectLst/>
                <a:latin typeface="+mn-lt"/>
                <a:ea typeface="+mn-ea"/>
                <a:cs typeface="+mn-cs"/>
              </a:rPr>
              <a:t>     symbolism scaffolds language development in preverbal infants. </a:t>
            </a:r>
            <a:r>
              <a:rPr lang="en-US" sz="1200" b="0" i="1" kern="1200" dirty="0" smtClean="0">
                <a:solidFill>
                  <a:schemeClr val="tx1"/>
                </a:solidFill>
                <a:effectLst/>
                <a:latin typeface="+mn-lt"/>
                <a:ea typeface="+mn-ea"/>
                <a:cs typeface="+mn-cs"/>
              </a:rPr>
              <a:t>Cortex</a:t>
            </a:r>
            <a:r>
              <a:rPr lang="en-US" sz="1200" b="0" kern="1200" dirty="0" smtClean="0">
                <a:solidFill>
                  <a:schemeClr val="tx1"/>
                </a:solidFill>
                <a:effectLst/>
                <a:latin typeface="+mn-lt"/>
                <a:ea typeface="+mn-ea"/>
                <a:cs typeface="+mn-cs"/>
              </a:rPr>
              <a:t>, 63: 196.  Retrieved  </a:t>
            </a:r>
          </a:p>
          <a:p>
            <a:pPr lvl="0"/>
            <a:r>
              <a:rPr lang="en-US" sz="1200" b="0" kern="1200" dirty="0" smtClean="0">
                <a:solidFill>
                  <a:schemeClr val="tx1"/>
                </a:solidFill>
                <a:effectLst/>
                <a:latin typeface="+mn-lt"/>
                <a:ea typeface="+mn-ea"/>
                <a:cs typeface="+mn-cs"/>
              </a:rPr>
              <a:t>     from </a:t>
            </a:r>
            <a:r>
              <a:rPr lang="en-US" sz="1200" b="0" u="sng" kern="1200" dirty="0" smtClean="0">
                <a:solidFill>
                  <a:schemeClr val="tx1"/>
                </a:solidFill>
                <a:effectLst/>
                <a:latin typeface="+mn-lt"/>
                <a:ea typeface="+mn-ea"/>
                <a:cs typeface="+mn-cs"/>
                <a:hlinkClick r:id="rId3"/>
              </a:rPr>
              <a:t>10.1016/j.cortex.2014.08.025</a:t>
            </a:r>
            <a:r>
              <a:rPr lang="en-US" sz="1200" b="0" u="sng" kern="1200" dirty="0" smtClean="0">
                <a:solidFill>
                  <a:schemeClr val="tx1"/>
                </a:solidFill>
                <a:effectLst/>
                <a:latin typeface="+mn-lt"/>
                <a:ea typeface="+mn-ea"/>
                <a:cs typeface="+mn-cs"/>
              </a:rPr>
              <a:t>.</a:t>
            </a:r>
            <a:endParaRPr lang="en-US"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Barton, L.R., &amp; H.E. Brophy-Herb (2006). Developmental Foundations for Language and Literacy from Birth to Three           </a:t>
            </a:r>
          </a:p>
          <a:p>
            <a:r>
              <a:rPr lang="en-US" sz="1200" b="0" kern="1200" dirty="0" smtClean="0">
                <a:solidFill>
                  <a:schemeClr val="tx1"/>
                </a:solidFill>
                <a:effectLst/>
                <a:latin typeface="+mn-lt"/>
                <a:ea typeface="+mn-ea"/>
                <a:cs typeface="+mn-cs"/>
              </a:rPr>
              <a:t>      Years. </a:t>
            </a:r>
            <a:r>
              <a:rPr lang="en-US" sz="1200" b="0" i="1" kern="1200" dirty="0" smtClean="0">
                <a:solidFill>
                  <a:schemeClr val="tx1"/>
                </a:solidFill>
                <a:effectLst/>
                <a:latin typeface="+mn-lt"/>
                <a:ea typeface="+mn-ea"/>
                <a:cs typeface="+mn-cs"/>
              </a:rPr>
              <a:t>Learning to Read the World: Language and Literacy in the First Three Years</a:t>
            </a:r>
            <a:r>
              <a:rPr lang="en-US" sz="1200" b="0" kern="1200" dirty="0" smtClean="0">
                <a:solidFill>
                  <a:schemeClr val="tx1"/>
                </a:solidFill>
                <a:effectLst/>
                <a:latin typeface="+mn-lt"/>
                <a:ea typeface="+mn-ea"/>
                <a:cs typeface="+mn-cs"/>
              </a:rPr>
              <a:t>, eds. S.E. </a:t>
            </a:r>
            <a:r>
              <a:rPr lang="en-US" sz="1200" b="0" kern="1200" dirty="0" err="1" smtClean="0">
                <a:solidFill>
                  <a:schemeClr val="tx1"/>
                </a:solidFill>
                <a:effectLst/>
                <a:latin typeface="+mn-lt"/>
                <a:ea typeface="+mn-ea"/>
                <a:cs typeface="+mn-cs"/>
              </a:rPr>
              <a:t>Rosenkoetter</a:t>
            </a:r>
            <a:r>
              <a:rPr lang="en-US" sz="1200" b="0" kern="1200" dirty="0" smtClean="0">
                <a:solidFill>
                  <a:schemeClr val="tx1"/>
                </a:solidFill>
                <a:effectLst/>
                <a:latin typeface="+mn-lt"/>
                <a:ea typeface="+mn-ea"/>
                <a:cs typeface="+mn-cs"/>
              </a:rPr>
              <a:t> &amp; J.   </a:t>
            </a:r>
          </a:p>
          <a:p>
            <a:r>
              <a:rPr lang="en-US" sz="1200" b="0" kern="1200" dirty="0" smtClean="0">
                <a:solidFill>
                  <a:schemeClr val="tx1"/>
                </a:solidFill>
                <a:effectLst/>
                <a:latin typeface="+mn-lt"/>
                <a:ea typeface="+mn-ea"/>
                <a:cs typeface="+mn-cs"/>
              </a:rPr>
              <a:t>     Knapp-Philo, 15–60. Washington, DC: Zero to Three.</a:t>
            </a:r>
          </a:p>
          <a:p>
            <a:r>
              <a:rPr lang="en-US" sz="1200" b="0" kern="1200" dirty="0" err="1" smtClean="0">
                <a:solidFill>
                  <a:schemeClr val="tx1"/>
                </a:solidFill>
                <a:effectLst/>
                <a:latin typeface="+mn-lt"/>
                <a:ea typeface="+mn-ea"/>
                <a:cs typeface="+mn-cs"/>
              </a:rPr>
              <a:t>Perszyk</a:t>
            </a:r>
            <a:r>
              <a:rPr lang="en-US" sz="1200" b="0" kern="1200" dirty="0" smtClean="0">
                <a:solidFill>
                  <a:schemeClr val="tx1"/>
                </a:solidFill>
                <a:effectLst/>
                <a:latin typeface="+mn-lt"/>
                <a:ea typeface="+mn-ea"/>
                <a:cs typeface="+mn-cs"/>
              </a:rPr>
              <a:t>, Danielle R. and Sandra R. Waxman (2016). Listening to the calls of the wild: The role of experience in   </a:t>
            </a:r>
          </a:p>
          <a:p>
            <a:r>
              <a:rPr lang="en-US" sz="1200" b="0" kern="1200" dirty="0" smtClean="0">
                <a:solidFill>
                  <a:schemeClr val="tx1"/>
                </a:solidFill>
                <a:effectLst/>
                <a:latin typeface="+mn-lt"/>
                <a:ea typeface="+mn-ea"/>
                <a:cs typeface="+mn-cs"/>
              </a:rPr>
              <a:t>     linking language and cognition in young infants. </a:t>
            </a:r>
            <a:r>
              <a:rPr lang="en-US" sz="1200" b="0" i="1" kern="1200" dirty="0" smtClean="0">
                <a:solidFill>
                  <a:schemeClr val="tx1"/>
                </a:solidFill>
                <a:effectLst/>
                <a:latin typeface="+mn-lt"/>
                <a:ea typeface="+mn-ea"/>
                <a:cs typeface="+mn-cs"/>
              </a:rPr>
              <a:t>Cognition</a:t>
            </a:r>
            <a:r>
              <a:rPr lang="en-US" sz="1200" b="0" kern="1200" dirty="0" smtClean="0">
                <a:solidFill>
                  <a:schemeClr val="tx1"/>
                </a:solidFill>
                <a:effectLst/>
                <a:latin typeface="+mn-lt"/>
                <a:ea typeface="+mn-ea"/>
                <a:cs typeface="+mn-cs"/>
              </a:rPr>
              <a:t>, 153: 175.  Retrieved from   </a:t>
            </a:r>
          </a:p>
          <a:p>
            <a:r>
              <a:rPr lang="en-US" sz="1200" b="0" kern="1200" dirty="0" smtClean="0">
                <a:solidFill>
                  <a:schemeClr val="tx1"/>
                </a:solidFill>
                <a:effectLst/>
                <a:latin typeface="+mn-lt"/>
                <a:ea typeface="+mn-ea"/>
                <a:cs typeface="+mn-cs"/>
              </a:rPr>
              <a:t>     </a:t>
            </a:r>
            <a:r>
              <a:rPr lang="en-US" sz="1200" b="0" u="sng" kern="1200" dirty="0" smtClean="0">
                <a:solidFill>
                  <a:schemeClr val="tx1"/>
                </a:solidFill>
                <a:effectLst/>
                <a:latin typeface="+mn-lt"/>
                <a:ea typeface="+mn-ea"/>
                <a:cs typeface="+mn-cs"/>
                <a:hlinkClick r:id="rId4"/>
              </a:rPr>
              <a:t>10.1016/j.cognition.2016.05.004</a:t>
            </a:r>
            <a:r>
              <a:rPr lang="en-US" sz="1200" b="0" u="sng" kern="1200" dirty="0" smtClean="0">
                <a:solidFill>
                  <a:schemeClr val="tx1"/>
                </a:solidFill>
                <a:effectLst/>
                <a:latin typeface="+mn-lt"/>
                <a:ea typeface="+mn-ea"/>
                <a:cs typeface="+mn-cs"/>
              </a:rPr>
              <a:t>.</a:t>
            </a:r>
            <a:endParaRPr lang="en-US" sz="1200" b="0" kern="1200" dirty="0" smtClean="0">
              <a:solidFill>
                <a:schemeClr val="tx1"/>
              </a:solidFill>
              <a:effectLst/>
              <a:latin typeface="+mn-lt"/>
              <a:ea typeface="+mn-ea"/>
              <a:cs typeface="+mn-cs"/>
            </a:endParaRPr>
          </a:p>
          <a:p>
            <a:r>
              <a:rPr lang="en-US" sz="1200" b="0" kern="1200" dirty="0" err="1" smtClean="0">
                <a:solidFill>
                  <a:schemeClr val="tx1"/>
                </a:solidFill>
                <a:effectLst/>
                <a:latin typeface="+mn-lt"/>
                <a:ea typeface="+mn-ea"/>
                <a:cs typeface="+mn-cs"/>
              </a:rPr>
              <a:t>Shonkoff</a:t>
            </a:r>
            <a:r>
              <a:rPr lang="en-US" sz="1200" b="0" kern="1200" dirty="0" smtClean="0">
                <a:solidFill>
                  <a:schemeClr val="tx1"/>
                </a:solidFill>
                <a:effectLst/>
                <a:latin typeface="+mn-lt"/>
                <a:ea typeface="+mn-ea"/>
                <a:cs typeface="+mn-cs"/>
              </a:rPr>
              <a:t>, J.P. (2017). Breakthrough Impacts: What Science Tells Us About Supporting Early Childhood </a:t>
            </a:r>
          </a:p>
          <a:p>
            <a:r>
              <a:rPr lang="en-US" sz="1200" b="0" kern="1200" dirty="0" smtClean="0">
                <a:solidFill>
                  <a:schemeClr val="tx1"/>
                </a:solidFill>
                <a:effectLst/>
                <a:latin typeface="+mn-lt"/>
                <a:ea typeface="+mn-ea"/>
                <a:cs typeface="+mn-cs"/>
              </a:rPr>
              <a:t>     Development. </a:t>
            </a:r>
            <a:r>
              <a:rPr lang="en-US" sz="1200" b="0" i="1" kern="1200" dirty="0" smtClean="0">
                <a:solidFill>
                  <a:schemeClr val="tx1"/>
                </a:solidFill>
                <a:effectLst/>
                <a:latin typeface="+mn-lt"/>
                <a:ea typeface="+mn-ea"/>
                <a:cs typeface="+mn-cs"/>
              </a:rPr>
              <a:t>Young Children </a:t>
            </a:r>
            <a:r>
              <a:rPr lang="en-US" sz="1200" b="0" kern="1200" dirty="0" smtClean="0">
                <a:solidFill>
                  <a:schemeClr val="tx1"/>
                </a:solidFill>
                <a:effectLst/>
                <a:latin typeface="+mn-lt"/>
                <a:ea typeface="+mn-ea"/>
                <a:cs typeface="+mn-cs"/>
              </a:rPr>
              <a:t>72 (2): 8–16.</a:t>
            </a:r>
          </a:p>
          <a:p>
            <a:pPr lvl="0"/>
            <a:r>
              <a:rPr lang="en-US" sz="1200" b="0" kern="1200" dirty="0" smtClean="0">
                <a:solidFill>
                  <a:schemeClr val="tx1"/>
                </a:solidFill>
                <a:effectLst/>
                <a:latin typeface="+mn-lt"/>
                <a:ea typeface="+mn-ea"/>
                <a:cs typeface="+mn-cs"/>
              </a:rPr>
              <a:t>Sosa, Anna V. (2015).  Association of the Type of Toy Used During Play With the Quantity and Quality of Parent- </a:t>
            </a:r>
          </a:p>
          <a:p>
            <a:r>
              <a:rPr lang="en-US" sz="1200" b="0" kern="1200" dirty="0" smtClean="0">
                <a:solidFill>
                  <a:schemeClr val="tx1"/>
                </a:solidFill>
                <a:effectLst/>
                <a:latin typeface="+mn-lt"/>
                <a:ea typeface="+mn-ea"/>
                <a:cs typeface="+mn-cs"/>
              </a:rPr>
              <a:t>     Infant Communication. </a:t>
            </a:r>
            <a:r>
              <a:rPr lang="en-US" sz="1200" b="0" i="1" kern="1200" dirty="0" smtClean="0">
                <a:solidFill>
                  <a:schemeClr val="tx1"/>
                </a:solidFill>
                <a:effectLst/>
                <a:latin typeface="+mn-lt"/>
                <a:ea typeface="+mn-ea"/>
                <a:cs typeface="+mn-cs"/>
              </a:rPr>
              <a:t>JAMA Pediatrics</a:t>
            </a:r>
            <a:r>
              <a:rPr lang="en-US" sz="1200" b="0" kern="1200" dirty="0" smtClean="0">
                <a:solidFill>
                  <a:schemeClr val="tx1"/>
                </a:solidFill>
                <a:effectLst/>
                <a:latin typeface="+mn-lt"/>
                <a:ea typeface="+mn-ea"/>
                <a:cs typeface="+mn-cs"/>
              </a:rPr>
              <a:t>.  Retrieved from </a:t>
            </a:r>
            <a:r>
              <a:rPr lang="en-US" sz="1200" b="0" u="sng" kern="1200" dirty="0" smtClean="0">
                <a:solidFill>
                  <a:schemeClr val="tx1"/>
                </a:solidFill>
                <a:effectLst/>
                <a:latin typeface="+mn-lt"/>
                <a:ea typeface="+mn-ea"/>
                <a:cs typeface="+mn-cs"/>
                <a:hlinkClick r:id="rId5"/>
              </a:rPr>
              <a:t>10.1001/jamapediatrics.2015.3753</a:t>
            </a:r>
            <a:endParaRPr lang="en-US" b="0" i="1" dirty="0"/>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8</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83147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agree that supporting language development is very</a:t>
            </a:r>
            <a:r>
              <a:rPr lang="en-US" baseline="0" dirty="0"/>
              <a:t> important in our work in early childhood…</a:t>
            </a:r>
          </a:p>
          <a:p>
            <a:r>
              <a:rPr lang="en-US" baseline="0" dirty="0"/>
              <a:t>But why is it equally, or even more important, to begin the work of early language support in our infant care specifically ?</a:t>
            </a:r>
          </a:p>
          <a:p>
            <a:endParaRPr lang="en-US" baseline="0" dirty="0" smtClean="0"/>
          </a:p>
          <a:p>
            <a:endParaRPr lang="en-US" baseline="0" dirty="0"/>
          </a:p>
          <a:p>
            <a:r>
              <a:rPr lang="en-US" baseline="0" dirty="0"/>
              <a:t>90% of our brains develop by age 5.  That development includes not only the size of our brains but also the architecture of our brains—the neural pathways, seen here in this image, that form the basis for how we connect and process information.</a:t>
            </a:r>
          </a:p>
          <a:p>
            <a:endParaRPr lang="en-US" baseline="0" dirty="0" smtClean="0"/>
          </a:p>
          <a:p>
            <a:endParaRPr lang="en-US" baseline="0" dirty="0"/>
          </a:p>
          <a:p>
            <a:r>
              <a:rPr lang="en-US" baseline="0" dirty="0"/>
              <a:t>Our language development forms the foundation for our higher cognitive development.</a:t>
            </a:r>
          </a:p>
          <a:p>
            <a:endParaRPr lang="en-US" baseline="0" dirty="0" smtClean="0"/>
          </a:p>
          <a:p>
            <a:endParaRPr lang="en-US" baseline="0" dirty="0"/>
          </a:p>
          <a:p>
            <a:r>
              <a:rPr lang="en-US" baseline="0" dirty="0"/>
              <a:t>Let’s take a look at another image representing brain development--</a:t>
            </a:r>
            <a:endParaRPr lang="en-US" dirty="0"/>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9</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4292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51FAF74-42AF-4C8E-A38D-3FD16B094B22}" type="datetimeFigureOut">
              <a:rPr lang="en-US" smtClean="0"/>
              <a:t>12/9/2019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82A51E-F962-41D7-9EC2-FFE47C4B0CAD}" type="slidenum">
              <a:rPr lang="en-US" smtClean="0"/>
              <a:t>‹#›</a:t>
            </a:fld>
            <a:endParaRPr lang="en-US"/>
          </a:p>
        </p:txBody>
      </p:sp>
    </p:spTree>
    <p:extLst>
      <p:ext uri="{BB962C8B-B14F-4D97-AF65-F5344CB8AC3E}">
        <p14:creationId xmlns:p14="http://schemas.microsoft.com/office/powerpoint/2010/main" val="2982924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1FAF74-42AF-4C8E-A38D-3FD16B094B22}" type="datetimeFigureOut">
              <a:rPr lang="en-US" smtClean="0"/>
              <a:t>12/9/2019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82A51E-F962-41D7-9EC2-FFE47C4B0CAD}" type="slidenum">
              <a:rPr lang="en-US" smtClean="0"/>
              <a:t>‹#›</a:t>
            </a:fld>
            <a:endParaRPr lang="en-US"/>
          </a:p>
        </p:txBody>
      </p:sp>
    </p:spTree>
    <p:extLst>
      <p:ext uri="{BB962C8B-B14F-4D97-AF65-F5344CB8AC3E}">
        <p14:creationId xmlns:p14="http://schemas.microsoft.com/office/powerpoint/2010/main" val="2180771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1FAF74-42AF-4C8E-A38D-3FD16B094B22}" type="datetimeFigureOut">
              <a:rPr lang="en-US" smtClean="0"/>
              <a:t>12/9/2019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82A51E-F962-41D7-9EC2-FFE47C4B0CAD}" type="slidenum">
              <a:rPr lang="en-US" smtClean="0"/>
              <a:t>‹#›</a:t>
            </a:fld>
            <a:endParaRPr lang="en-US"/>
          </a:p>
        </p:txBody>
      </p:sp>
    </p:spTree>
    <p:extLst>
      <p:ext uri="{BB962C8B-B14F-4D97-AF65-F5344CB8AC3E}">
        <p14:creationId xmlns:p14="http://schemas.microsoft.com/office/powerpoint/2010/main" val="2474600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ver Title">
  <p:cSld name="Cover Title">
    <p:spTree>
      <p:nvGrpSpPr>
        <p:cNvPr id="1" name="Shape 10"/>
        <p:cNvGrpSpPr/>
        <p:nvPr/>
      </p:nvGrpSpPr>
      <p:grpSpPr>
        <a:xfrm>
          <a:off x="0" y="0"/>
          <a:ext cx="0" cy="0"/>
          <a:chOff x="0" y="0"/>
          <a:chExt cx="0" cy="0"/>
        </a:xfrm>
      </p:grpSpPr>
      <p:pic>
        <p:nvPicPr>
          <p:cNvPr id="11" name="Shape 11"/>
          <p:cNvPicPr preferRelativeResize="0"/>
          <p:nvPr/>
        </p:nvPicPr>
        <p:blipFill>
          <a:blip r:embed="rId2"/>
          <a:stretch>
            <a:fillRect/>
          </a:stretch>
        </p:blipFill>
        <p:spPr>
          <a:xfrm>
            <a:off x="32" y="1"/>
            <a:ext cx="12191936" cy="6857964"/>
          </a:xfrm>
          <a:prstGeom prst="rect">
            <a:avLst/>
          </a:prstGeom>
          <a:noFill/>
          <a:ln>
            <a:noFill/>
          </a:ln>
        </p:spPr>
      </p:pic>
      <p:sp>
        <p:nvSpPr>
          <p:cNvPr id="12" name="Shape 12"/>
          <p:cNvSpPr txBox="1">
            <a:spLocks noGrp="1"/>
          </p:cNvSpPr>
          <p:nvPr>
            <p:ph type="title"/>
          </p:nvPr>
        </p:nvSpPr>
        <p:spPr>
          <a:xfrm>
            <a:off x="4547200" y="3009207"/>
            <a:ext cx="7644800" cy="2039389"/>
          </a:xfrm>
          <a:prstGeom prst="rect">
            <a:avLst/>
          </a:prstGeom>
          <a:noFill/>
          <a:ln>
            <a:noFill/>
          </a:ln>
        </p:spPr>
        <p:txBody>
          <a:bodyPr spcFirstLastPara="1" wrap="square" lIns="91425" tIns="91425" rIns="91425" bIns="91425" anchor="ctr" anchorCtr="0"/>
          <a:lstStyle>
            <a:lvl1pPr marL="0" marR="0" lvl="0" indent="0" algn="ctr" rtl="0">
              <a:lnSpc>
                <a:spcPct val="90000"/>
              </a:lnSpc>
              <a:spcBef>
                <a:spcPts val="0"/>
              </a:spcBef>
              <a:spcAft>
                <a:spcPts val="0"/>
              </a:spcAft>
              <a:buClr>
                <a:srgbClr val="434343"/>
              </a:buClr>
              <a:buSzPts val="2800"/>
              <a:buFont typeface="Calibri"/>
              <a:buNone/>
              <a:defRPr sz="3733" b="0" i="0" u="none" strike="noStrike" cap="none">
                <a:solidFill>
                  <a:srgbClr val="434343"/>
                </a:solidFill>
                <a:latin typeface="Calibri"/>
                <a:ea typeface="Calibri"/>
                <a:cs typeface="Calibri"/>
                <a:sym typeface="Calibri"/>
              </a:defRPr>
            </a:lvl1pPr>
            <a:lvl2pPr lvl="1" indent="0">
              <a:spcBef>
                <a:spcPts val="0"/>
              </a:spcBef>
              <a:spcAft>
                <a:spcPts val="0"/>
              </a:spcAft>
              <a:buSzPts val="1400"/>
              <a:buNone/>
              <a:defRPr sz="2400"/>
            </a:lvl2pPr>
            <a:lvl3pPr lvl="2" indent="0">
              <a:spcBef>
                <a:spcPts val="0"/>
              </a:spcBef>
              <a:spcAft>
                <a:spcPts val="0"/>
              </a:spcAft>
              <a:buSzPts val="1400"/>
              <a:buNone/>
              <a:defRPr sz="2400"/>
            </a:lvl3pPr>
            <a:lvl4pPr lvl="3" indent="0">
              <a:spcBef>
                <a:spcPts val="0"/>
              </a:spcBef>
              <a:spcAft>
                <a:spcPts val="0"/>
              </a:spcAft>
              <a:buSzPts val="1400"/>
              <a:buNone/>
              <a:defRPr sz="2400"/>
            </a:lvl4pPr>
            <a:lvl5pPr lvl="4" indent="0">
              <a:spcBef>
                <a:spcPts val="0"/>
              </a:spcBef>
              <a:spcAft>
                <a:spcPts val="0"/>
              </a:spcAft>
              <a:buSzPts val="1400"/>
              <a:buNone/>
              <a:defRPr sz="2400"/>
            </a:lvl5pPr>
            <a:lvl6pPr lvl="5" indent="0">
              <a:spcBef>
                <a:spcPts val="0"/>
              </a:spcBef>
              <a:spcAft>
                <a:spcPts val="0"/>
              </a:spcAft>
              <a:buSzPts val="1400"/>
              <a:buNone/>
              <a:defRPr sz="2400"/>
            </a:lvl6pPr>
            <a:lvl7pPr lvl="6" indent="0">
              <a:spcBef>
                <a:spcPts val="0"/>
              </a:spcBef>
              <a:spcAft>
                <a:spcPts val="0"/>
              </a:spcAft>
              <a:buSzPts val="1400"/>
              <a:buNone/>
              <a:defRPr sz="2400"/>
            </a:lvl7pPr>
            <a:lvl8pPr lvl="7" indent="0">
              <a:spcBef>
                <a:spcPts val="0"/>
              </a:spcBef>
              <a:spcAft>
                <a:spcPts val="0"/>
              </a:spcAft>
              <a:buSzPts val="1400"/>
              <a:buNone/>
              <a:defRPr sz="2400"/>
            </a:lvl8pPr>
            <a:lvl9pPr lvl="8" indent="0">
              <a:spcBef>
                <a:spcPts val="0"/>
              </a:spcBef>
              <a:spcAft>
                <a:spcPts val="0"/>
              </a:spcAft>
              <a:buSzPts val="1400"/>
              <a:buNone/>
              <a:defRPr sz="2400"/>
            </a:lvl9pPr>
          </a:lstStyle>
          <a:p>
            <a:endParaRPr/>
          </a:p>
        </p:txBody>
      </p:sp>
    </p:spTree>
    <p:extLst>
      <p:ext uri="{BB962C8B-B14F-4D97-AF65-F5344CB8AC3E}">
        <p14:creationId xmlns:p14="http://schemas.microsoft.com/office/powerpoint/2010/main" val="25728118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 Picture v3">
  <p:cSld name="Section Title + Picture v3">
    <p:spTree>
      <p:nvGrpSpPr>
        <p:cNvPr id="1" name="Shape 26"/>
        <p:cNvGrpSpPr/>
        <p:nvPr/>
      </p:nvGrpSpPr>
      <p:grpSpPr>
        <a:xfrm>
          <a:off x="0" y="0"/>
          <a:ext cx="0" cy="0"/>
          <a:chOff x="0" y="0"/>
          <a:chExt cx="0" cy="0"/>
        </a:xfrm>
      </p:grpSpPr>
      <p:pic>
        <p:nvPicPr>
          <p:cNvPr id="27" name="Shape 27"/>
          <p:cNvPicPr preferRelativeResize="0"/>
          <p:nvPr/>
        </p:nvPicPr>
        <p:blipFill>
          <a:blip r:embed="rId2"/>
          <a:stretch>
            <a:fillRect/>
          </a:stretch>
        </p:blipFill>
        <p:spPr>
          <a:xfrm>
            <a:off x="0" y="0"/>
            <a:ext cx="12192000" cy="6858000"/>
          </a:xfrm>
          <a:prstGeom prst="rect">
            <a:avLst/>
          </a:prstGeom>
          <a:noFill/>
          <a:ln>
            <a:noFill/>
          </a:ln>
        </p:spPr>
      </p:pic>
      <p:sp>
        <p:nvSpPr>
          <p:cNvPr id="28" name="Shape 28"/>
          <p:cNvSpPr txBox="1">
            <a:spLocks noGrp="1"/>
          </p:cNvSpPr>
          <p:nvPr>
            <p:ph type="title"/>
          </p:nvPr>
        </p:nvSpPr>
        <p:spPr>
          <a:xfrm>
            <a:off x="279033" y="1130500"/>
            <a:ext cx="4660400" cy="46264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sz="3733">
                <a:solidFill>
                  <a:srgbClr val="434343"/>
                </a:solidFill>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29" name="Shape 29"/>
          <p:cNvSpPr txBox="1"/>
          <p:nvPr/>
        </p:nvSpPr>
        <p:spPr>
          <a:xfrm>
            <a:off x="9067800" y="6400800"/>
            <a:ext cx="2972000" cy="457200"/>
          </a:xfrm>
          <a:prstGeom prst="rect">
            <a:avLst/>
          </a:prstGeom>
          <a:noFill/>
          <a:ln>
            <a:noFill/>
          </a:ln>
        </p:spPr>
        <p:txBody>
          <a:bodyPr spcFirstLastPara="1" wrap="square" lIns="121900" tIns="60933" rIns="121900" bIns="60933"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1467" b="0" i="0" u="none" strike="noStrike" cap="none">
                <a:solidFill>
                  <a:srgbClr val="CCCCCC"/>
                </a:solidFill>
                <a:latin typeface="Calibri"/>
                <a:ea typeface="Calibri"/>
                <a:cs typeface="Calibri"/>
                <a:sym typeface="Calibri"/>
              </a:rPr>
              <a:pPr marL="0" marR="0" lvl="0" indent="0" algn="r" rtl="0">
                <a:lnSpc>
                  <a:spcPct val="100000"/>
                </a:lnSpc>
                <a:spcBef>
                  <a:spcPts val="0"/>
                </a:spcBef>
                <a:spcAft>
                  <a:spcPts val="0"/>
                </a:spcAft>
                <a:buClr>
                  <a:srgbClr val="8A8A8A"/>
                </a:buClr>
                <a:buFont typeface="Calibri"/>
                <a:buNone/>
              </a:pPr>
              <a:t>‹#›</a:t>
            </a:fld>
            <a:endParaRPr sz="1467" b="0" i="0" u="none" strike="noStrike" cap="none">
              <a:solidFill>
                <a:srgbClr val="CCCCCC"/>
              </a:solidFill>
              <a:latin typeface="Calibri"/>
              <a:ea typeface="Calibri"/>
              <a:cs typeface="Calibri"/>
              <a:sym typeface="Calibri"/>
            </a:endParaRPr>
          </a:p>
        </p:txBody>
      </p:sp>
    </p:spTree>
    <p:extLst>
      <p:ext uri="{BB962C8B-B14F-4D97-AF65-F5344CB8AC3E}">
        <p14:creationId xmlns:p14="http://schemas.microsoft.com/office/powerpoint/2010/main" val="1792823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3"/>
        <p:cNvGrpSpPr/>
        <p:nvPr/>
      </p:nvGrpSpPr>
      <p:grpSpPr>
        <a:xfrm>
          <a:off x="0" y="0"/>
          <a:ext cx="0" cy="0"/>
          <a:chOff x="0" y="0"/>
          <a:chExt cx="0" cy="0"/>
        </a:xfrm>
      </p:grpSpPr>
      <p:pic>
        <p:nvPicPr>
          <p:cNvPr id="14" name="Shape 14"/>
          <p:cNvPicPr preferRelativeResize="0"/>
          <p:nvPr/>
        </p:nvPicPr>
        <p:blipFill>
          <a:blip r:embed="rId2"/>
          <a:stretch>
            <a:fillRect/>
          </a:stretch>
        </p:blipFill>
        <p:spPr>
          <a:xfrm>
            <a:off x="0" y="0"/>
            <a:ext cx="12192000" cy="6858000"/>
          </a:xfrm>
          <a:prstGeom prst="rect">
            <a:avLst/>
          </a:prstGeom>
          <a:noFill/>
          <a:ln>
            <a:noFill/>
          </a:ln>
        </p:spPr>
      </p:pic>
      <p:sp>
        <p:nvSpPr>
          <p:cNvPr id="15" name="Shape 15"/>
          <p:cNvSpPr txBox="1">
            <a:spLocks noGrp="1"/>
          </p:cNvSpPr>
          <p:nvPr>
            <p:ph type="title"/>
          </p:nvPr>
        </p:nvSpPr>
        <p:spPr>
          <a:xfrm>
            <a:off x="5" y="0"/>
            <a:ext cx="12192000" cy="13968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rgbClr val="434343"/>
              </a:buClr>
              <a:buSzPts val="2800"/>
              <a:buFont typeface="Calibri"/>
              <a:buNone/>
              <a:defRPr sz="3733" b="0" i="0" u="none" strike="noStrike" cap="none">
                <a:solidFill>
                  <a:srgbClr val="434343"/>
                </a:solidFill>
                <a:latin typeface="Calibri"/>
                <a:ea typeface="Calibri"/>
                <a:cs typeface="Calibri"/>
                <a:sym typeface="Calibri"/>
              </a:defRPr>
            </a:lvl1pPr>
            <a:lvl2pPr lvl="1" indent="0">
              <a:spcBef>
                <a:spcPts val="0"/>
              </a:spcBef>
              <a:spcAft>
                <a:spcPts val="0"/>
              </a:spcAft>
              <a:buSzPts val="1400"/>
              <a:buNone/>
              <a:defRPr sz="2400"/>
            </a:lvl2pPr>
            <a:lvl3pPr lvl="2" indent="0">
              <a:spcBef>
                <a:spcPts val="0"/>
              </a:spcBef>
              <a:spcAft>
                <a:spcPts val="0"/>
              </a:spcAft>
              <a:buSzPts val="1400"/>
              <a:buNone/>
              <a:defRPr sz="2400"/>
            </a:lvl3pPr>
            <a:lvl4pPr lvl="3" indent="0">
              <a:spcBef>
                <a:spcPts val="0"/>
              </a:spcBef>
              <a:spcAft>
                <a:spcPts val="0"/>
              </a:spcAft>
              <a:buSzPts val="1400"/>
              <a:buNone/>
              <a:defRPr sz="2400"/>
            </a:lvl4pPr>
            <a:lvl5pPr lvl="4" indent="0">
              <a:spcBef>
                <a:spcPts val="0"/>
              </a:spcBef>
              <a:spcAft>
                <a:spcPts val="0"/>
              </a:spcAft>
              <a:buSzPts val="1400"/>
              <a:buNone/>
              <a:defRPr sz="2400"/>
            </a:lvl5pPr>
            <a:lvl6pPr lvl="5" indent="0">
              <a:spcBef>
                <a:spcPts val="0"/>
              </a:spcBef>
              <a:spcAft>
                <a:spcPts val="0"/>
              </a:spcAft>
              <a:buSzPts val="1400"/>
              <a:buNone/>
              <a:defRPr sz="2400"/>
            </a:lvl6pPr>
            <a:lvl7pPr lvl="6" indent="0">
              <a:spcBef>
                <a:spcPts val="0"/>
              </a:spcBef>
              <a:spcAft>
                <a:spcPts val="0"/>
              </a:spcAft>
              <a:buSzPts val="1400"/>
              <a:buNone/>
              <a:defRPr sz="2400"/>
            </a:lvl7pPr>
            <a:lvl8pPr lvl="7" indent="0">
              <a:spcBef>
                <a:spcPts val="0"/>
              </a:spcBef>
              <a:spcAft>
                <a:spcPts val="0"/>
              </a:spcAft>
              <a:buSzPts val="1400"/>
              <a:buNone/>
              <a:defRPr sz="2400"/>
            </a:lvl8pPr>
            <a:lvl9pPr lvl="8" indent="0">
              <a:spcBef>
                <a:spcPts val="0"/>
              </a:spcBef>
              <a:spcAft>
                <a:spcPts val="0"/>
              </a:spcAft>
              <a:buSzPts val="1400"/>
              <a:buNone/>
              <a:defRPr sz="2400"/>
            </a:lvl9pPr>
          </a:lstStyle>
          <a:p>
            <a:endParaRPr/>
          </a:p>
        </p:txBody>
      </p:sp>
      <p:sp>
        <p:nvSpPr>
          <p:cNvPr id="16" name="Shape 16"/>
          <p:cNvSpPr txBox="1">
            <a:spLocks noGrp="1"/>
          </p:cNvSpPr>
          <p:nvPr>
            <p:ph type="body" idx="1"/>
          </p:nvPr>
        </p:nvSpPr>
        <p:spPr>
          <a:xfrm>
            <a:off x="203200" y="1524000"/>
            <a:ext cx="11785600" cy="4724400"/>
          </a:xfrm>
          <a:prstGeom prst="rect">
            <a:avLst/>
          </a:prstGeom>
          <a:noFill/>
          <a:ln>
            <a:noFill/>
          </a:ln>
        </p:spPr>
        <p:txBody>
          <a:bodyPr spcFirstLastPara="1" wrap="square" lIns="91425" tIns="91425" rIns="91425" bIns="91425" anchor="t" anchorCtr="0"/>
          <a:lstStyle>
            <a:lvl1pPr marL="609585" marR="0" lvl="0" indent="-457189" algn="l" rtl="0">
              <a:lnSpc>
                <a:spcPct val="90000"/>
              </a:lnSpc>
              <a:spcBef>
                <a:spcPts val="10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1pPr>
            <a:lvl2pPr marL="1219170" marR="0" lvl="1" indent="-440256" algn="l" rtl="0">
              <a:lnSpc>
                <a:spcPct val="90000"/>
              </a:lnSpc>
              <a:spcBef>
                <a:spcPts val="500"/>
              </a:spcBef>
              <a:spcAft>
                <a:spcPts val="0"/>
              </a:spcAft>
              <a:buClr>
                <a:schemeClr val="dk1"/>
              </a:buClr>
              <a:buSzPts val="1600"/>
              <a:buFont typeface="Arial"/>
              <a:buChar char="•"/>
              <a:defRPr sz="2133" b="0" i="0" u="none" strike="noStrike" cap="none">
                <a:solidFill>
                  <a:schemeClr val="dk1"/>
                </a:solidFill>
                <a:latin typeface="Calibri"/>
                <a:ea typeface="Calibri"/>
                <a:cs typeface="Calibri"/>
                <a:sym typeface="Calibri"/>
              </a:defRPr>
            </a:lvl2pPr>
            <a:lvl3pPr marL="1828754" marR="0" lvl="2" indent="-423323" algn="l" rtl="0">
              <a:lnSpc>
                <a:spcPct val="90000"/>
              </a:lnSpc>
              <a:spcBef>
                <a:spcPts val="500"/>
              </a:spcBef>
              <a:spcAft>
                <a:spcPts val="0"/>
              </a:spcAft>
              <a:buClr>
                <a:schemeClr val="dk1"/>
              </a:buClr>
              <a:buSzPts val="1400"/>
              <a:buFont typeface="Arial"/>
              <a:buChar char="•"/>
              <a:defRPr b="0" i="0" u="none" strike="noStrike" cap="none">
                <a:solidFill>
                  <a:schemeClr val="dk1"/>
                </a:solidFill>
                <a:latin typeface="Calibri"/>
                <a:ea typeface="Calibri"/>
                <a:cs typeface="Calibri"/>
                <a:sym typeface="Calibri"/>
              </a:defRPr>
            </a:lvl3pPr>
            <a:lvl4pPr marL="2438339" marR="0" lvl="3" indent="-406390" algn="l" rtl="0">
              <a:lnSpc>
                <a:spcPct val="90000"/>
              </a:lnSpc>
              <a:spcBef>
                <a:spcPts val="500"/>
              </a:spcBef>
              <a:spcAft>
                <a:spcPts val="0"/>
              </a:spcAft>
              <a:buClr>
                <a:schemeClr val="dk1"/>
              </a:buClr>
              <a:buSzPts val="1200"/>
              <a:buFont typeface="Arial"/>
              <a:buChar char="•"/>
              <a:defRPr sz="1600" b="0" i="0" u="none" strike="noStrike" cap="none">
                <a:solidFill>
                  <a:schemeClr val="dk1"/>
                </a:solidFill>
                <a:latin typeface="Calibri"/>
                <a:ea typeface="Calibri"/>
                <a:cs typeface="Calibri"/>
                <a:sym typeface="Calibri"/>
              </a:defRPr>
            </a:lvl4pPr>
            <a:lvl5pPr marL="3047924" marR="0" lvl="4" indent="-406390" algn="l" rtl="0">
              <a:lnSpc>
                <a:spcPct val="90000"/>
              </a:lnSpc>
              <a:spcBef>
                <a:spcPts val="500"/>
              </a:spcBef>
              <a:spcAft>
                <a:spcPts val="0"/>
              </a:spcAft>
              <a:buClr>
                <a:schemeClr val="dk1"/>
              </a:buClr>
              <a:buSzPts val="1200"/>
              <a:buFont typeface="Arial"/>
              <a:buChar char="•"/>
              <a:defRPr sz="1600" b="0" i="0" u="none" strike="noStrike" cap="none">
                <a:solidFill>
                  <a:schemeClr val="dk1"/>
                </a:solidFill>
                <a:latin typeface="Calibri"/>
                <a:ea typeface="Calibri"/>
                <a:cs typeface="Calibri"/>
                <a:sym typeface="Calibri"/>
              </a:defRPr>
            </a:lvl5pPr>
            <a:lvl6pPr marL="3657509" marR="0" lvl="5" indent="-406390" algn="l" rtl="0">
              <a:lnSpc>
                <a:spcPct val="90000"/>
              </a:lnSpc>
              <a:spcBef>
                <a:spcPts val="500"/>
              </a:spcBef>
              <a:spcAft>
                <a:spcPts val="0"/>
              </a:spcAft>
              <a:buClr>
                <a:schemeClr val="dk1"/>
              </a:buClr>
              <a:buSzPts val="1200"/>
              <a:buFont typeface="Arial"/>
              <a:buChar char="•"/>
              <a:defRPr sz="1600" b="0" i="0" u="none" strike="noStrike" cap="none">
                <a:solidFill>
                  <a:schemeClr val="dk1"/>
                </a:solidFill>
                <a:latin typeface="Calibri"/>
                <a:ea typeface="Calibri"/>
                <a:cs typeface="Calibri"/>
                <a:sym typeface="Calibri"/>
              </a:defRPr>
            </a:lvl6pPr>
            <a:lvl7pPr marL="4267093" marR="0" lvl="6" indent="-406390" algn="l" rtl="0">
              <a:lnSpc>
                <a:spcPct val="90000"/>
              </a:lnSpc>
              <a:spcBef>
                <a:spcPts val="500"/>
              </a:spcBef>
              <a:spcAft>
                <a:spcPts val="0"/>
              </a:spcAft>
              <a:buClr>
                <a:schemeClr val="dk1"/>
              </a:buClr>
              <a:buSzPts val="1200"/>
              <a:buFont typeface="Arial"/>
              <a:buChar char="•"/>
              <a:defRPr sz="1600" b="0" i="0" u="none" strike="noStrike" cap="none">
                <a:solidFill>
                  <a:schemeClr val="dk1"/>
                </a:solidFill>
                <a:latin typeface="Calibri"/>
                <a:ea typeface="Calibri"/>
                <a:cs typeface="Calibri"/>
                <a:sym typeface="Calibri"/>
              </a:defRPr>
            </a:lvl7pPr>
            <a:lvl8pPr marL="4876678" marR="0" lvl="7" indent="-406390" algn="l" rtl="0">
              <a:lnSpc>
                <a:spcPct val="90000"/>
              </a:lnSpc>
              <a:spcBef>
                <a:spcPts val="500"/>
              </a:spcBef>
              <a:spcAft>
                <a:spcPts val="0"/>
              </a:spcAft>
              <a:buClr>
                <a:schemeClr val="dk1"/>
              </a:buClr>
              <a:buSzPts val="1200"/>
              <a:buFont typeface="Arial"/>
              <a:buChar char="•"/>
              <a:defRPr sz="1600" b="0" i="0" u="none" strike="noStrike" cap="none">
                <a:solidFill>
                  <a:schemeClr val="dk1"/>
                </a:solidFill>
                <a:latin typeface="Calibri"/>
                <a:ea typeface="Calibri"/>
                <a:cs typeface="Calibri"/>
                <a:sym typeface="Calibri"/>
              </a:defRPr>
            </a:lvl8pPr>
            <a:lvl9pPr marL="5486263" marR="0" lvl="8" indent="-406390" algn="l" rtl="0">
              <a:lnSpc>
                <a:spcPct val="90000"/>
              </a:lnSpc>
              <a:spcBef>
                <a:spcPts val="500"/>
              </a:spcBef>
              <a:spcAft>
                <a:spcPts val="0"/>
              </a:spcAft>
              <a:buClr>
                <a:schemeClr val="dk1"/>
              </a:buClr>
              <a:buSzPts val="12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7" name="Shape 17"/>
          <p:cNvSpPr txBox="1"/>
          <p:nvPr/>
        </p:nvSpPr>
        <p:spPr>
          <a:xfrm>
            <a:off x="9067800" y="6400800"/>
            <a:ext cx="2972000" cy="457200"/>
          </a:xfrm>
          <a:prstGeom prst="rect">
            <a:avLst/>
          </a:prstGeom>
          <a:noFill/>
          <a:ln>
            <a:noFill/>
          </a:ln>
        </p:spPr>
        <p:txBody>
          <a:bodyPr spcFirstLastPara="1" wrap="square" lIns="121900" tIns="60933" rIns="121900" bIns="60933"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1467" b="0" i="0" u="none" strike="noStrike" cap="none">
                <a:solidFill>
                  <a:srgbClr val="434343"/>
                </a:solidFill>
                <a:latin typeface="Calibri"/>
                <a:ea typeface="Calibri"/>
                <a:cs typeface="Calibri"/>
                <a:sym typeface="Calibri"/>
              </a:rPr>
              <a:pPr marL="0" marR="0" lvl="0" indent="0" algn="r" rtl="0">
                <a:lnSpc>
                  <a:spcPct val="100000"/>
                </a:lnSpc>
                <a:spcBef>
                  <a:spcPts val="0"/>
                </a:spcBef>
                <a:spcAft>
                  <a:spcPts val="0"/>
                </a:spcAft>
                <a:buClr>
                  <a:srgbClr val="8A8A8A"/>
                </a:buClr>
                <a:buFont typeface="Calibri"/>
                <a:buNone/>
              </a:pPr>
              <a:t>‹#›</a:t>
            </a:fld>
            <a:endParaRPr sz="1467" b="0" i="0" u="none" strike="noStrike" cap="none">
              <a:solidFill>
                <a:srgbClr val="434343"/>
              </a:solidFill>
              <a:latin typeface="Calibri"/>
              <a:ea typeface="Calibri"/>
              <a:cs typeface="Calibri"/>
              <a:sym typeface="Calibri"/>
            </a:endParaRPr>
          </a:p>
        </p:txBody>
      </p:sp>
    </p:spTree>
    <p:extLst>
      <p:ext uri="{BB962C8B-B14F-4D97-AF65-F5344CB8AC3E}">
        <p14:creationId xmlns:p14="http://schemas.microsoft.com/office/powerpoint/2010/main" val="16583685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 Picture v7">
  <p:cSld name="Section Title + Picture v7">
    <p:spTree>
      <p:nvGrpSpPr>
        <p:cNvPr id="1" name="Shape 42"/>
        <p:cNvGrpSpPr/>
        <p:nvPr/>
      </p:nvGrpSpPr>
      <p:grpSpPr>
        <a:xfrm>
          <a:off x="0" y="0"/>
          <a:ext cx="0" cy="0"/>
          <a:chOff x="0" y="0"/>
          <a:chExt cx="0" cy="0"/>
        </a:xfrm>
      </p:grpSpPr>
      <p:pic>
        <p:nvPicPr>
          <p:cNvPr id="43" name="Shape 43"/>
          <p:cNvPicPr preferRelativeResize="0"/>
          <p:nvPr/>
        </p:nvPicPr>
        <p:blipFill>
          <a:blip r:embed="rId2"/>
          <a:stretch>
            <a:fillRect/>
          </a:stretch>
        </p:blipFill>
        <p:spPr>
          <a:xfrm>
            <a:off x="0" y="0"/>
            <a:ext cx="12192000" cy="6858000"/>
          </a:xfrm>
          <a:prstGeom prst="rect">
            <a:avLst/>
          </a:prstGeom>
          <a:noFill/>
          <a:ln>
            <a:noFill/>
          </a:ln>
        </p:spPr>
      </p:pic>
      <p:sp>
        <p:nvSpPr>
          <p:cNvPr id="44" name="Shape 44"/>
          <p:cNvSpPr txBox="1">
            <a:spLocks noGrp="1"/>
          </p:cNvSpPr>
          <p:nvPr>
            <p:ph type="title"/>
          </p:nvPr>
        </p:nvSpPr>
        <p:spPr>
          <a:xfrm>
            <a:off x="279033" y="1130500"/>
            <a:ext cx="4660400" cy="46264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sz="3733">
                <a:solidFill>
                  <a:srgbClr val="434343"/>
                </a:solidFill>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45" name="Shape 45"/>
          <p:cNvSpPr txBox="1"/>
          <p:nvPr/>
        </p:nvSpPr>
        <p:spPr>
          <a:xfrm>
            <a:off x="9067800" y="6400800"/>
            <a:ext cx="2972000" cy="457200"/>
          </a:xfrm>
          <a:prstGeom prst="rect">
            <a:avLst/>
          </a:prstGeom>
          <a:noFill/>
          <a:ln>
            <a:noFill/>
          </a:ln>
        </p:spPr>
        <p:txBody>
          <a:bodyPr spcFirstLastPara="1" wrap="square" lIns="121900" tIns="60933" rIns="121900" bIns="60933"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1467" b="0" i="0" u="none" strike="noStrike" cap="none">
                <a:solidFill>
                  <a:srgbClr val="CCCCCC"/>
                </a:solidFill>
                <a:latin typeface="Calibri"/>
                <a:ea typeface="Calibri"/>
                <a:cs typeface="Calibri"/>
                <a:sym typeface="Calibri"/>
              </a:rPr>
              <a:pPr marL="0" marR="0" lvl="0" indent="0" algn="r" rtl="0">
                <a:lnSpc>
                  <a:spcPct val="100000"/>
                </a:lnSpc>
                <a:spcBef>
                  <a:spcPts val="0"/>
                </a:spcBef>
                <a:spcAft>
                  <a:spcPts val="0"/>
                </a:spcAft>
                <a:buClr>
                  <a:srgbClr val="8A8A8A"/>
                </a:buClr>
                <a:buFont typeface="Calibri"/>
                <a:buNone/>
              </a:pPr>
              <a:t>‹#›</a:t>
            </a:fld>
            <a:endParaRPr sz="1467" b="0" i="0" u="none" strike="noStrike" cap="none">
              <a:solidFill>
                <a:srgbClr val="CCCCCC"/>
              </a:solidFill>
              <a:latin typeface="Calibri"/>
              <a:ea typeface="Calibri"/>
              <a:cs typeface="Calibri"/>
              <a:sym typeface="Calibri"/>
            </a:endParaRPr>
          </a:p>
        </p:txBody>
      </p:sp>
    </p:spTree>
    <p:extLst>
      <p:ext uri="{BB962C8B-B14F-4D97-AF65-F5344CB8AC3E}">
        <p14:creationId xmlns:p14="http://schemas.microsoft.com/office/powerpoint/2010/main" val="23157153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 Picture v8">
  <p:cSld name="Section Title + Picture v8">
    <p:spTree>
      <p:nvGrpSpPr>
        <p:cNvPr id="1" name="Shape 46"/>
        <p:cNvGrpSpPr/>
        <p:nvPr/>
      </p:nvGrpSpPr>
      <p:grpSpPr>
        <a:xfrm>
          <a:off x="0" y="0"/>
          <a:ext cx="0" cy="0"/>
          <a:chOff x="0" y="0"/>
          <a:chExt cx="0" cy="0"/>
        </a:xfrm>
      </p:grpSpPr>
      <p:pic>
        <p:nvPicPr>
          <p:cNvPr id="47" name="Shape 47"/>
          <p:cNvPicPr preferRelativeResize="0"/>
          <p:nvPr/>
        </p:nvPicPr>
        <p:blipFill>
          <a:blip r:embed="rId2"/>
          <a:stretch>
            <a:fillRect/>
          </a:stretch>
        </p:blipFill>
        <p:spPr>
          <a:xfrm>
            <a:off x="0" y="0"/>
            <a:ext cx="12192000" cy="6858000"/>
          </a:xfrm>
          <a:prstGeom prst="rect">
            <a:avLst/>
          </a:prstGeom>
          <a:noFill/>
          <a:ln>
            <a:noFill/>
          </a:ln>
        </p:spPr>
      </p:pic>
      <p:sp>
        <p:nvSpPr>
          <p:cNvPr id="48" name="Shape 48"/>
          <p:cNvSpPr txBox="1">
            <a:spLocks noGrp="1"/>
          </p:cNvSpPr>
          <p:nvPr>
            <p:ph type="title"/>
          </p:nvPr>
        </p:nvSpPr>
        <p:spPr>
          <a:xfrm>
            <a:off x="279033" y="1130500"/>
            <a:ext cx="4660400" cy="46264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sz="3733">
                <a:solidFill>
                  <a:srgbClr val="434343"/>
                </a:solidFill>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49" name="Shape 49"/>
          <p:cNvSpPr txBox="1"/>
          <p:nvPr/>
        </p:nvSpPr>
        <p:spPr>
          <a:xfrm>
            <a:off x="9067800" y="6400800"/>
            <a:ext cx="2972000" cy="457200"/>
          </a:xfrm>
          <a:prstGeom prst="rect">
            <a:avLst/>
          </a:prstGeom>
          <a:noFill/>
          <a:ln>
            <a:noFill/>
          </a:ln>
        </p:spPr>
        <p:txBody>
          <a:bodyPr spcFirstLastPara="1" wrap="square" lIns="121900" tIns="60933" rIns="121900" bIns="60933"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1467" b="0" i="0" u="none" strike="noStrike" cap="none">
                <a:solidFill>
                  <a:srgbClr val="CCCCCC"/>
                </a:solidFill>
                <a:latin typeface="Calibri"/>
                <a:ea typeface="Calibri"/>
                <a:cs typeface="Calibri"/>
                <a:sym typeface="Calibri"/>
              </a:rPr>
              <a:pPr marL="0" marR="0" lvl="0" indent="0" algn="r" rtl="0">
                <a:lnSpc>
                  <a:spcPct val="100000"/>
                </a:lnSpc>
                <a:spcBef>
                  <a:spcPts val="0"/>
                </a:spcBef>
                <a:spcAft>
                  <a:spcPts val="0"/>
                </a:spcAft>
                <a:buClr>
                  <a:srgbClr val="8A8A8A"/>
                </a:buClr>
                <a:buFont typeface="Calibri"/>
                <a:buNone/>
              </a:pPr>
              <a:t>‹#›</a:t>
            </a:fld>
            <a:endParaRPr sz="1467" b="0" i="0" u="none" strike="noStrike" cap="none">
              <a:solidFill>
                <a:srgbClr val="CCCCCC"/>
              </a:solidFill>
              <a:latin typeface="Calibri"/>
              <a:ea typeface="Calibri"/>
              <a:cs typeface="Calibri"/>
              <a:sym typeface="Calibri"/>
            </a:endParaRPr>
          </a:p>
        </p:txBody>
      </p:sp>
    </p:spTree>
    <p:extLst>
      <p:ext uri="{BB962C8B-B14F-4D97-AF65-F5344CB8AC3E}">
        <p14:creationId xmlns:p14="http://schemas.microsoft.com/office/powerpoint/2010/main" val="1059763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1FAF74-42AF-4C8E-A38D-3FD16B094B22}" type="datetimeFigureOut">
              <a:rPr lang="en-US" smtClean="0"/>
              <a:t>12/9/2019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82A51E-F962-41D7-9EC2-FFE47C4B0CAD}" type="slidenum">
              <a:rPr lang="en-US" smtClean="0"/>
              <a:t>‹#›</a:t>
            </a:fld>
            <a:endParaRPr lang="en-US"/>
          </a:p>
        </p:txBody>
      </p:sp>
    </p:spTree>
    <p:extLst>
      <p:ext uri="{BB962C8B-B14F-4D97-AF65-F5344CB8AC3E}">
        <p14:creationId xmlns:p14="http://schemas.microsoft.com/office/powerpoint/2010/main" val="3782449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51FAF74-42AF-4C8E-A38D-3FD16B094B22}" type="datetimeFigureOut">
              <a:rPr lang="en-US" smtClean="0"/>
              <a:t>12/9/2019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82A51E-F962-41D7-9EC2-FFE47C4B0CAD}" type="slidenum">
              <a:rPr lang="en-US" smtClean="0"/>
              <a:t>‹#›</a:t>
            </a:fld>
            <a:endParaRPr lang="en-US"/>
          </a:p>
        </p:txBody>
      </p:sp>
    </p:spTree>
    <p:extLst>
      <p:ext uri="{BB962C8B-B14F-4D97-AF65-F5344CB8AC3E}">
        <p14:creationId xmlns:p14="http://schemas.microsoft.com/office/powerpoint/2010/main" val="1758820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51FAF74-42AF-4C8E-A38D-3FD16B094B22}" type="datetimeFigureOut">
              <a:rPr lang="en-US" smtClean="0"/>
              <a:t>12/9/2019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82A51E-F962-41D7-9EC2-FFE47C4B0CAD}" type="slidenum">
              <a:rPr lang="en-US" smtClean="0"/>
              <a:t>‹#›</a:t>
            </a:fld>
            <a:endParaRPr lang="en-US"/>
          </a:p>
        </p:txBody>
      </p:sp>
    </p:spTree>
    <p:extLst>
      <p:ext uri="{BB962C8B-B14F-4D97-AF65-F5344CB8AC3E}">
        <p14:creationId xmlns:p14="http://schemas.microsoft.com/office/powerpoint/2010/main" val="1337769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51FAF74-42AF-4C8E-A38D-3FD16B094B22}" type="datetimeFigureOut">
              <a:rPr lang="en-US" smtClean="0"/>
              <a:t>12/9/2019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82A51E-F962-41D7-9EC2-FFE47C4B0CAD}" type="slidenum">
              <a:rPr lang="en-US" smtClean="0"/>
              <a:t>‹#›</a:t>
            </a:fld>
            <a:endParaRPr lang="en-US"/>
          </a:p>
        </p:txBody>
      </p:sp>
    </p:spTree>
    <p:extLst>
      <p:ext uri="{BB962C8B-B14F-4D97-AF65-F5344CB8AC3E}">
        <p14:creationId xmlns:p14="http://schemas.microsoft.com/office/powerpoint/2010/main" val="2391528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51FAF74-42AF-4C8E-A38D-3FD16B094B22}" type="datetimeFigureOut">
              <a:rPr lang="en-US" smtClean="0"/>
              <a:t>12/9/2019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82A51E-F962-41D7-9EC2-FFE47C4B0CAD}" type="slidenum">
              <a:rPr lang="en-US" smtClean="0"/>
              <a:t>‹#›</a:t>
            </a:fld>
            <a:endParaRPr lang="en-US"/>
          </a:p>
        </p:txBody>
      </p:sp>
    </p:spTree>
    <p:extLst>
      <p:ext uri="{BB962C8B-B14F-4D97-AF65-F5344CB8AC3E}">
        <p14:creationId xmlns:p14="http://schemas.microsoft.com/office/powerpoint/2010/main" val="3221284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1FAF74-42AF-4C8E-A38D-3FD16B094B22}" type="datetimeFigureOut">
              <a:rPr lang="en-US" smtClean="0"/>
              <a:t>12/9/2019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82A51E-F962-41D7-9EC2-FFE47C4B0CAD}" type="slidenum">
              <a:rPr lang="en-US" smtClean="0"/>
              <a:t>‹#›</a:t>
            </a:fld>
            <a:endParaRPr lang="en-US"/>
          </a:p>
        </p:txBody>
      </p:sp>
    </p:spTree>
    <p:extLst>
      <p:ext uri="{BB962C8B-B14F-4D97-AF65-F5344CB8AC3E}">
        <p14:creationId xmlns:p14="http://schemas.microsoft.com/office/powerpoint/2010/main" val="407359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51FAF74-42AF-4C8E-A38D-3FD16B094B22}" type="datetimeFigureOut">
              <a:rPr lang="en-US" smtClean="0"/>
              <a:t>12/9/2019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82A51E-F962-41D7-9EC2-FFE47C4B0CAD}" type="slidenum">
              <a:rPr lang="en-US" smtClean="0"/>
              <a:t>‹#›</a:t>
            </a:fld>
            <a:endParaRPr lang="en-US"/>
          </a:p>
        </p:txBody>
      </p:sp>
    </p:spTree>
    <p:extLst>
      <p:ext uri="{BB962C8B-B14F-4D97-AF65-F5344CB8AC3E}">
        <p14:creationId xmlns:p14="http://schemas.microsoft.com/office/powerpoint/2010/main" val="1699220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51FAF74-42AF-4C8E-A38D-3FD16B094B22}" type="datetimeFigureOut">
              <a:rPr lang="en-US" smtClean="0"/>
              <a:t>12/9/2019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82A51E-F962-41D7-9EC2-FFE47C4B0CAD}" type="slidenum">
              <a:rPr lang="en-US" smtClean="0"/>
              <a:t>‹#›</a:t>
            </a:fld>
            <a:endParaRPr lang="en-US"/>
          </a:p>
        </p:txBody>
      </p:sp>
    </p:spTree>
    <p:extLst>
      <p:ext uri="{BB962C8B-B14F-4D97-AF65-F5344CB8AC3E}">
        <p14:creationId xmlns:p14="http://schemas.microsoft.com/office/powerpoint/2010/main" val="1282109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1FAF74-42AF-4C8E-A38D-3FD16B094B22}" type="datetimeFigureOut">
              <a:rPr lang="en-US" smtClean="0"/>
              <a:t>12/9/2019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82A51E-F962-41D7-9EC2-FFE47C4B0CAD}" type="slidenum">
              <a:rPr lang="en-US" smtClean="0"/>
              <a:t>‹#›</a:t>
            </a:fld>
            <a:endParaRPr lang="en-US"/>
          </a:p>
        </p:txBody>
      </p:sp>
    </p:spTree>
    <p:extLst>
      <p:ext uri="{BB962C8B-B14F-4D97-AF65-F5344CB8AC3E}">
        <p14:creationId xmlns:p14="http://schemas.microsoft.com/office/powerpoint/2010/main" val="3478760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image" Target="../media/image21.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4.xml"/><Relationship Id="rId1" Type="http://schemas.openxmlformats.org/officeDocument/2006/relationships/video" Target="https://www.youtube.com/embed/kGwrxzwJdRA" TargetMode="External"/><Relationship Id="rId4" Type="http://schemas.openxmlformats.org/officeDocument/2006/relationships/image" Target="../media/image26.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4.xml"/><Relationship Id="rId1" Type="http://schemas.openxmlformats.org/officeDocument/2006/relationships/video" Target="https://www.youtube.com/embed/eZclOL7vIQQ" TargetMode="External"/><Relationship Id="rId4" Type="http://schemas.openxmlformats.org/officeDocument/2006/relationships/image" Target="../media/image27.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4.xml"/><Relationship Id="rId1" Type="http://schemas.openxmlformats.org/officeDocument/2006/relationships/video" Target="https://www.youtube.com/embed/yQK15XlSUvg" TargetMode="External"/><Relationship Id="rId4" Type="http://schemas.openxmlformats.org/officeDocument/2006/relationships/image" Target="../media/image28.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0.xml"/><Relationship Id="rId1" Type="http://schemas.openxmlformats.org/officeDocument/2006/relationships/slideLayout" Target="../slideLayouts/slideLayout14.xml"/><Relationship Id="rId4" Type="http://schemas.openxmlformats.org/officeDocument/2006/relationships/image" Target="../media/image30.jpeg"/></Relationships>
</file>

<file path=ppt/slides/_rels/slide5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1.xml"/><Relationship Id="rId1" Type="http://schemas.openxmlformats.org/officeDocument/2006/relationships/slideLayout" Target="../slideLayouts/slideLayout14.xml"/><Relationship Id="rId4" Type="http://schemas.openxmlformats.org/officeDocument/2006/relationships/image" Target="../media/image32.jpeg"/></Relationships>
</file>

<file path=ppt/slides/_rels/slide5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2.xml"/><Relationship Id="rId1" Type="http://schemas.openxmlformats.org/officeDocument/2006/relationships/slideLayout" Target="../slideLayouts/slideLayout14.xml"/><Relationship Id="rId4" Type="http://schemas.openxmlformats.org/officeDocument/2006/relationships/image" Target="../media/image34.jpeg"/></Relationships>
</file>

<file path=ppt/slides/_rels/slide5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4.xml"/><Relationship Id="rId1" Type="http://schemas.openxmlformats.org/officeDocument/2006/relationships/slideLayout" Target="../slideLayouts/slideLayout14.xml"/><Relationship Id="rId4" Type="http://schemas.openxmlformats.org/officeDocument/2006/relationships/image" Target="../media/image37.jpeg"/></Relationships>
</file>

<file path=ppt/slides/_rels/slide5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5.xml"/><Relationship Id="rId1" Type="http://schemas.openxmlformats.org/officeDocument/2006/relationships/slideLayout" Target="../slideLayouts/slideLayout14.xml"/><Relationship Id="rId4" Type="http://schemas.openxmlformats.org/officeDocument/2006/relationships/image" Target="../media/image39.jpeg"/></Relationships>
</file>

<file path=ppt/slides/_rels/slide5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6.xml"/><Relationship Id="rId1" Type="http://schemas.openxmlformats.org/officeDocument/2006/relationships/slideLayout" Target="../slideLayouts/slideLayout14.xml"/><Relationship Id="rId4" Type="http://schemas.openxmlformats.org/officeDocument/2006/relationships/image" Target="../media/image41.jpeg"/></Relationships>
</file>

<file path=ppt/slides/_rels/slide5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7.xml"/><Relationship Id="rId1" Type="http://schemas.openxmlformats.org/officeDocument/2006/relationships/slideLayout" Target="../slideLayouts/slideLayout14.xml"/><Relationship Id="rId4" Type="http://schemas.openxmlformats.org/officeDocument/2006/relationships/image" Target="../media/image43.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Shape 64"/>
          <p:cNvSpPr txBox="1">
            <a:spLocks noGrp="1"/>
          </p:cNvSpPr>
          <p:nvPr>
            <p:ph type="title"/>
          </p:nvPr>
        </p:nvSpPr>
        <p:spPr>
          <a:xfrm>
            <a:off x="4547200" y="2175833"/>
            <a:ext cx="7644800" cy="2709600"/>
          </a:xfrm>
          <a:prstGeom prst="rect">
            <a:avLst/>
          </a:prstGeom>
        </p:spPr>
        <p:txBody>
          <a:bodyPr spcFirstLastPara="1" vert="horz" wrap="square" lIns="121900" tIns="121900" rIns="121900" bIns="121900" rtlCol="0" anchor="ctr" anchorCtr="0">
            <a:noAutofit/>
          </a:bodyPr>
          <a:lstStyle/>
          <a:p>
            <a:r>
              <a:rPr lang="en-US" b="1" i="1"/>
              <a:t>Talk to Me, Baby!—</a:t>
            </a:r>
            <a:br>
              <a:rPr lang="en-US" b="1" i="1"/>
            </a:br>
            <a:r>
              <a:rPr lang="en-US" b="1" i="1"/>
              <a:t>Early Language Support for Infants</a:t>
            </a:r>
            <a:endParaRPr b="1" i="1"/>
          </a:p>
        </p:txBody>
      </p:sp>
    </p:spTree>
    <p:extLst>
      <p:ext uri="{BB962C8B-B14F-4D97-AF65-F5344CB8AC3E}">
        <p14:creationId xmlns:p14="http://schemas.microsoft.com/office/powerpoint/2010/main" val="3117381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Developing Brain</a:t>
            </a:r>
          </a:p>
        </p:txBody>
      </p:sp>
      <p:sp>
        <p:nvSpPr>
          <p:cNvPr id="4" name="AutoShape 2" descr="Image result for image developing brain language"/>
          <p:cNvSpPr>
            <a:spLocks noGrp="1" noChangeAspect="1" noChangeArrowheads="1"/>
          </p:cNvSpPr>
          <p:nvPr>
            <p:ph type="body" idx="1"/>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spcFirstLastPara="1" vert="horz" wrap="square" lIns="121920" tIns="60960" rIns="121920" bIns="60960" numCol="1" rtlCol="0" anchor="t" anchorCtr="0" compatLnSpc="1">
            <a:prstTxWarp prst="textNoShape">
              <a:avLst/>
            </a:prstTxWarp>
            <a:normAutofit/>
          </a:bodyPr>
          <a:lstStyle/>
          <a:p>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1444" y="1524000"/>
            <a:ext cx="6209112" cy="4632960"/>
          </a:xfrm>
          <a:prstGeom prst="rect">
            <a:avLst/>
          </a:prstGeom>
        </p:spPr>
      </p:pic>
    </p:spTree>
    <p:extLst>
      <p:ext uri="{BB962C8B-B14F-4D97-AF65-F5344CB8AC3E}">
        <p14:creationId xmlns:p14="http://schemas.microsoft.com/office/powerpoint/2010/main" val="4185895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Developmentally- Appropriate Language-Related Expectations for Infants</a:t>
            </a:r>
          </a:p>
        </p:txBody>
      </p:sp>
    </p:spTree>
    <p:extLst>
      <p:ext uri="{BB962C8B-B14F-4D97-AF65-F5344CB8AC3E}">
        <p14:creationId xmlns:p14="http://schemas.microsoft.com/office/powerpoint/2010/main" val="4143037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Language Expectations for Infants</a:t>
            </a:r>
          </a:p>
        </p:txBody>
      </p:sp>
      <p:sp>
        <p:nvSpPr>
          <p:cNvPr id="3" name="Text Placeholder 2"/>
          <p:cNvSpPr>
            <a:spLocks noGrp="1"/>
          </p:cNvSpPr>
          <p:nvPr>
            <p:ph type="body" idx="1"/>
          </p:nvPr>
        </p:nvSpPr>
        <p:spPr/>
        <p:txBody>
          <a:bodyPr/>
          <a:lstStyle/>
          <a:p>
            <a:pPr marL="152396" indent="0" algn="ctr">
              <a:buNone/>
            </a:pPr>
            <a:endParaRPr lang="en-US" dirty="0"/>
          </a:p>
          <a:p>
            <a:pPr marL="152396" indent="0" algn="ctr">
              <a:buNone/>
            </a:pPr>
            <a:endParaRPr lang="en-US" dirty="0"/>
          </a:p>
          <a:p>
            <a:pPr marL="152396" indent="0" algn="ctr">
              <a:buNone/>
            </a:pPr>
            <a:endParaRPr lang="en-US" dirty="0"/>
          </a:p>
          <a:p>
            <a:pPr marL="152396" indent="0" algn="ctr">
              <a:buNone/>
            </a:pPr>
            <a:endParaRPr lang="en-US" dirty="0"/>
          </a:p>
          <a:p>
            <a:pPr marL="152396" indent="0" algn="ctr">
              <a:buNone/>
            </a:pPr>
            <a:r>
              <a:rPr lang="en-US" dirty="0"/>
              <a:t>What are developmentally-appropriate language-related expectations </a:t>
            </a:r>
            <a:endParaRPr lang="en-US" dirty="0" smtClean="0"/>
          </a:p>
          <a:p>
            <a:pPr marL="152396" indent="0" algn="ctr">
              <a:buNone/>
            </a:pPr>
            <a:r>
              <a:rPr lang="en-US" dirty="0" smtClean="0"/>
              <a:t>for infants (ages birth through 15 months)?</a:t>
            </a:r>
            <a:endParaRPr lang="en-US" dirty="0"/>
          </a:p>
          <a:p>
            <a:pPr marL="152396" indent="0" algn="ctr">
              <a:buNone/>
            </a:pPr>
            <a:endParaRPr lang="en-US" dirty="0"/>
          </a:p>
          <a:p>
            <a:pPr marL="152396" indent="0">
              <a:buNone/>
            </a:pPr>
            <a:endParaRPr lang="en-US" dirty="0"/>
          </a:p>
        </p:txBody>
      </p:sp>
    </p:spTree>
    <p:extLst>
      <p:ext uri="{BB962C8B-B14F-4D97-AF65-F5344CB8AC3E}">
        <p14:creationId xmlns:p14="http://schemas.microsoft.com/office/powerpoint/2010/main" val="5546402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Developmentally-Appropriate Language Expectations </a:t>
            </a:r>
            <a:r>
              <a:rPr lang="en-US" dirty="0" smtClean="0"/>
              <a:t/>
            </a:r>
            <a:br>
              <a:rPr lang="en-US" dirty="0" smtClean="0"/>
            </a:br>
            <a:r>
              <a:rPr lang="en-US" dirty="0" smtClean="0"/>
              <a:t>for </a:t>
            </a:r>
            <a:r>
              <a:rPr lang="en-US" dirty="0"/>
              <a:t>Infants</a:t>
            </a:r>
          </a:p>
        </p:txBody>
      </p:sp>
      <p:sp>
        <p:nvSpPr>
          <p:cNvPr id="3" name="Text Placeholder 2"/>
          <p:cNvSpPr>
            <a:spLocks noGrp="1"/>
          </p:cNvSpPr>
          <p:nvPr>
            <p:ph type="body" idx="1"/>
          </p:nvPr>
        </p:nvSpPr>
        <p:spPr/>
        <p:txBody>
          <a:bodyPr>
            <a:normAutofit/>
          </a:bodyPr>
          <a:lstStyle/>
          <a:p>
            <a:pPr marL="152396" indent="0">
              <a:buNone/>
            </a:pPr>
            <a:endParaRPr lang="en-US" sz="2130" dirty="0" smtClean="0"/>
          </a:p>
          <a:p>
            <a:pPr marL="152396" indent="0">
              <a:buNone/>
            </a:pPr>
            <a:endParaRPr lang="en-US" dirty="0"/>
          </a:p>
          <a:p>
            <a:pPr marL="152396" indent="0">
              <a:buNone/>
            </a:pPr>
            <a:r>
              <a:rPr lang="en-US" dirty="0" smtClean="0"/>
              <a:t>The </a:t>
            </a:r>
            <a:r>
              <a:rPr lang="en-US" u="sng" dirty="0"/>
              <a:t>Louisiana Birth to Five Early Learning &amp; Development Standards (ELDS) </a:t>
            </a:r>
            <a:r>
              <a:rPr lang="en-US" dirty="0"/>
              <a:t>state</a:t>
            </a:r>
          </a:p>
          <a:p>
            <a:pPr marL="152396" indent="0">
              <a:buNone/>
            </a:pPr>
            <a:r>
              <a:rPr lang="en-US" dirty="0"/>
              <a:t>	“Children enter the world with the capacity to communicate.  Before babies utter </a:t>
            </a:r>
            <a:r>
              <a:rPr lang="en-US" dirty="0" smtClean="0"/>
              <a:t>their 	first words</a:t>
            </a:r>
            <a:r>
              <a:rPr lang="en-US" dirty="0"/>
              <a:t>, they are preparing to use language in many ways.  As children </a:t>
            </a:r>
            <a:r>
              <a:rPr lang="en-US" dirty="0" smtClean="0"/>
              <a:t>grow and 	change</a:t>
            </a:r>
            <a:r>
              <a:rPr lang="en-US" dirty="0"/>
              <a:t>, however, </a:t>
            </a:r>
            <a:r>
              <a:rPr lang="en-US" dirty="0" smtClean="0"/>
              <a:t>their </a:t>
            </a:r>
            <a:r>
              <a:rPr lang="en-US" dirty="0"/>
              <a:t>communication needs change as well.  </a:t>
            </a:r>
            <a:r>
              <a:rPr lang="en-US" dirty="0" smtClean="0"/>
              <a:t>Communicating with </a:t>
            </a:r>
            <a:r>
              <a:rPr lang="en-US" dirty="0"/>
              <a:t>a </a:t>
            </a:r>
            <a:r>
              <a:rPr lang="en-US" dirty="0" smtClean="0"/>
              <a:t>	preschooler </a:t>
            </a:r>
            <a:r>
              <a:rPr lang="en-US" dirty="0"/>
              <a:t>is very different </a:t>
            </a:r>
            <a:r>
              <a:rPr lang="en-US" dirty="0" smtClean="0"/>
              <a:t>than </a:t>
            </a:r>
            <a:r>
              <a:rPr lang="en-US" dirty="0"/>
              <a:t>communicating with a </a:t>
            </a:r>
            <a:r>
              <a:rPr lang="en-US" dirty="0" smtClean="0"/>
              <a:t>toddler </a:t>
            </a:r>
            <a:r>
              <a:rPr lang="en-US" dirty="0"/>
              <a:t>or an infant.  </a:t>
            </a:r>
            <a:r>
              <a:rPr lang="en-US" dirty="0" smtClean="0"/>
              <a:t>		Infants </a:t>
            </a:r>
            <a:r>
              <a:rPr lang="en-US" dirty="0"/>
              <a:t>and toddlers are learning the basics of </a:t>
            </a:r>
            <a:r>
              <a:rPr lang="en-US" dirty="0" smtClean="0"/>
              <a:t>communication and </a:t>
            </a:r>
            <a:r>
              <a:rPr lang="en-US" dirty="0"/>
              <a:t>how important it </a:t>
            </a:r>
            <a:r>
              <a:rPr lang="en-US" dirty="0" smtClean="0"/>
              <a:t>	is</a:t>
            </a:r>
            <a:r>
              <a:rPr lang="en-US" dirty="0"/>
              <a:t>.”</a:t>
            </a:r>
          </a:p>
        </p:txBody>
      </p:sp>
    </p:spTree>
    <p:extLst>
      <p:ext uri="{BB962C8B-B14F-4D97-AF65-F5344CB8AC3E}">
        <p14:creationId xmlns:p14="http://schemas.microsoft.com/office/powerpoint/2010/main" val="40763365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Louisiana’s Birth to Five Early Learning &amp; </a:t>
            </a:r>
            <a:br>
              <a:rPr lang="en-US"/>
            </a:br>
            <a:r>
              <a:rPr lang="en-US"/>
              <a:t>Development Standards (ELDS)</a:t>
            </a:r>
          </a:p>
        </p:txBody>
      </p:sp>
      <p:sp>
        <p:nvSpPr>
          <p:cNvPr id="3" name="Text Placeholder 2"/>
          <p:cNvSpPr>
            <a:spLocks noGrp="1"/>
          </p:cNvSpPr>
          <p:nvPr>
            <p:ph type="body" idx="1"/>
          </p:nvPr>
        </p:nvSpPr>
        <p:spPr/>
        <p:txBody>
          <a:bodyPr/>
          <a:lstStyle/>
          <a:p>
            <a:pPr marL="152396" indent="0">
              <a:buNone/>
            </a:pPr>
            <a:endParaRPr lang="en-US"/>
          </a:p>
        </p:txBody>
      </p:sp>
      <p:pic>
        <p:nvPicPr>
          <p:cNvPr id="5" name="Picture 4"/>
          <p:cNvPicPr/>
          <p:nvPr/>
        </p:nvPicPr>
        <p:blipFill rotWithShape="1">
          <a:blip r:embed="rId3"/>
          <a:srcRect l="18750" t="10557" r="19712"/>
          <a:stretch/>
        </p:blipFill>
        <p:spPr bwMode="auto">
          <a:xfrm>
            <a:off x="2247153" y="1524000"/>
            <a:ext cx="7697695" cy="470238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246260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Louisiana’s Birth to Five Early Learning &amp; </a:t>
            </a:r>
            <a:br>
              <a:rPr lang="en-US" dirty="0"/>
            </a:br>
            <a:r>
              <a:rPr lang="en-US" dirty="0"/>
              <a:t>Development Standards (ELDS)</a:t>
            </a:r>
          </a:p>
        </p:txBody>
      </p:sp>
      <p:sp>
        <p:nvSpPr>
          <p:cNvPr id="3" name="Text Placeholder 2"/>
          <p:cNvSpPr>
            <a:spLocks noGrp="1"/>
          </p:cNvSpPr>
          <p:nvPr>
            <p:ph type="body" idx="1"/>
          </p:nvPr>
        </p:nvSpPr>
        <p:spPr>
          <a:xfrm>
            <a:off x="203200" y="1524000"/>
            <a:ext cx="11988805" cy="4724400"/>
          </a:xfrm>
        </p:spPr>
        <p:txBody>
          <a:bodyPr>
            <a:noAutofit/>
          </a:bodyPr>
          <a:lstStyle/>
          <a:p>
            <a:pPr marL="152396" indent="0">
              <a:buNone/>
            </a:pPr>
            <a:r>
              <a:rPr lang="en-US" dirty="0"/>
              <a:t>Infants (Birth to 11 months)			</a:t>
            </a:r>
          </a:p>
          <a:p>
            <a:pPr marL="152396" indent="0">
              <a:buNone/>
            </a:pPr>
            <a:r>
              <a:rPr lang="en-US" dirty="0"/>
              <a:t>* Show interest in adult speech (0.1)		</a:t>
            </a:r>
            <a:r>
              <a:rPr lang="en-US" dirty="0" smtClean="0"/>
              <a:t>* </a:t>
            </a:r>
            <a:r>
              <a:rPr lang="en-US" dirty="0"/>
              <a:t>Respond to the sound of language and </a:t>
            </a:r>
          </a:p>
          <a:p>
            <a:pPr marL="152396" indent="0">
              <a:buNone/>
            </a:pPr>
            <a:r>
              <a:rPr lang="en-US" dirty="0"/>
              <a:t>* Look in the direction of sound (0.2)		</a:t>
            </a:r>
            <a:r>
              <a:rPr lang="en-US" dirty="0" smtClean="0"/>
              <a:t>	the steady </a:t>
            </a:r>
            <a:r>
              <a:rPr lang="en-US" dirty="0"/>
              <a:t>rhythm of words (0.8)</a:t>
            </a:r>
          </a:p>
          <a:p>
            <a:pPr marL="152396" indent="0">
              <a:buNone/>
            </a:pPr>
            <a:r>
              <a:rPr lang="en-US" dirty="0"/>
              <a:t>* Recognize words for familiar items (0.3)	  </a:t>
            </a:r>
            <a:r>
              <a:rPr lang="en-US" dirty="0" smtClean="0"/>
              <a:t>  	* </a:t>
            </a:r>
            <a:r>
              <a:rPr lang="en-US" dirty="0"/>
              <a:t>Get attention or express needs through</a:t>
            </a:r>
          </a:p>
          <a:p>
            <a:pPr marL="152396" indent="0">
              <a:buNone/>
            </a:pPr>
            <a:r>
              <a:rPr lang="en-US" dirty="0"/>
              <a:t>* Engage in turn-taking (0.4)			</a:t>
            </a:r>
            <a:r>
              <a:rPr lang="en-US" dirty="0" smtClean="0"/>
              <a:t>		sound</a:t>
            </a:r>
            <a:r>
              <a:rPr lang="en-US" dirty="0"/>
              <a:t>, facial expressions, and </a:t>
            </a:r>
          </a:p>
          <a:p>
            <a:pPr marL="152396" indent="0">
              <a:buNone/>
            </a:pPr>
            <a:r>
              <a:rPr lang="en-US" dirty="0"/>
              <a:t>* Coo when spoken to (0.5)				</a:t>
            </a:r>
            <a:r>
              <a:rPr lang="en-US" dirty="0" smtClean="0"/>
              <a:t>	movements </a:t>
            </a:r>
            <a:r>
              <a:rPr lang="en-US" dirty="0"/>
              <a:t>(0.9)</a:t>
            </a:r>
          </a:p>
          <a:p>
            <a:pPr marL="152396" indent="0">
              <a:buNone/>
            </a:pPr>
            <a:r>
              <a:rPr lang="en-US" dirty="0"/>
              <a:t>* Smile in response to social stimulation (0.6)	</a:t>
            </a:r>
            <a:r>
              <a:rPr lang="en-US" dirty="0" smtClean="0"/>
              <a:t> * </a:t>
            </a:r>
            <a:r>
              <a:rPr lang="en-US" dirty="0"/>
              <a:t>Imitate different sounds (0.10)</a:t>
            </a:r>
          </a:p>
          <a:p>
            <a:pPr marL="152396" indent="0">
              <a:buNone/>
            </a:pPr>
            <a:r>
              <a:rPr lang="en-US" dirty="0"/>
              <a:t>* Know own name by responding  when name</a:t>
            </a:r>
          </a:p>
          <a:p>
            <a:pPr marL="152396" indent="0">
              <a:buNone/>
            </a:pPr>
            <a:r>
              <a:rPr lang="en-US" dirty="0"/>
              <a:t>	is spoken (0.7)</a:t>
            </a:r>
          </a:p>
        </p:txBody>
      </p:sp>
    </p:spTree>
    <p:extLst>
      <p:ext uri="{BB962C8B-B14F-4D97-AF65-F5344CB8AC3E}">
        <p14:creationId xmlns:p14="http://schemas.microsoft.com/office/powerpoint/2010/main" val="36524890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Louisiana’s Birth to Five Early Learning &amp; </a:t>
            </a:r>
            <a:br>
              <a:rPr lang="en-US" dirty="0"/>
            </a:br>
            <a:r>
              <a:rPr lang="en-US" dirty="0"/>
              <a:t>Development Standards (ELDS)</a:t>
            </a:r>
          </a:p>
        </p:txBody>
      </p:sp>
      <p:sp>
        <p:nvSpPr>
          <p:cNvPr id="3" name="Text Placeholder 2"/>
          <p:cNvSpPr>
            <a:spLocks noGrp="1"/>
          </p:cNvSpPr>
          <p:nvPr>
            <p:ph type="body" idx="1"/>
          </p:nvPr>
        </p:nvSpPr>
        <p:spPr>
          <a:xfrm>
            <a:off x="203200" y="1524000"/>
            <a:ext cx="11988805" cy="4724400"/>
          </a:xfrm>
        </p:spPr>
        <p:txBody>
          <a:bodyPr>
            <a:noAutofit/>
          </a:bodyPr>
          <a:lstStyle/>
          <a:p>
            <a:pPr marL="152396" indent="0">
              <a:buNone/>
            </a:pPr>
            <a:r>
              <a:rPr lang="en-US" dirty="0"/>
              <a:t>Young Toddlers (9-18 months)</a:t>
            </a:r>
          </a:p>
          <a:p>
            <a:pPr marL="152396" indent="0">
              <a:buNone/>
            </a:pPr>
            <a:r>
              <a:rPr lang="en-US" dirty="0"/>
              <a:t>* Attend to adult language (1.1)		   </a:t>
            </a:r>
            <a:r>
              <a:rPr lang="en-US" dirty="0" smtClean="0"/>
              <a:t>	* </a:t>
            </a:r>
            <a:r>
              <a:rPr lang="en-US" dirty="0"/>
              <a:t>Repeat familiar words (1.7)</a:t>
            </a:r>
          </a:p>
          <a:p>
            <a:pPr marL="152396" indent="0">
              <a:buNone/>
            </a:pPr>
            <a:r>
              <a:rPr lang="en-US" dirty="0"/>
              <a:t>* Respond to adult’s facial expressions) (1.2)	</a:t>
            </a:r>
            <a:r>
              <a:rPr lang="en-US" dirty="0" smtClean="0"/>
              <a:t>* </a:t>
            </a:r>
            <a:r>
              <a:rPr lang="en-US" dirty="0"/>
              <a:t>Respond to simple rhymes and </a:t>
            </a:r>
          </a:p>
          <a:p>
            <a:pPr marL="152396" indent="0">
              <a:buNone/>
            </a:pPr>
            <a:r>
              <a:rPr lang="en-US" dirty="0" smtClean="0"/>
              <a:t>* Identify </a:t>
            </a:r>
            <a:r>
              <a:rPr lang="en-US" dirty="0"/>
              <a:t>familiar people or objects when 		</a:t>
            </a:r>
            <a:r>
              <a:rPr lang="en-US" dirty="0" smtClean="0"/>
              <a:t>	</a:t>
            </a:r>
            <a:r>
              <a:rPr lang="en-US" dirty="0" err="1" smtClean="0"/>
              <a:t>fingerplays</a:t>
            </a:r>
            <a:r>
              <a:rPr lang="en-US" dirty="0" smtClean="0"/>
              <a:t> </a:t>
            </a:r>
            <a:r>
              <a:rPr lang="en-US" dirty="0"/>
              <a:t>(1.8)			</a:t>
            </a:r>
            <a:r>
              <a:rPr lang="en-US" dirty="0" smtClean="0"/>
              <a:t>asked </a:t>
            </a:r>
            <a:r>
              <a:rPr lang="en-US" dirty="0"/>
              <a:t>(1.3)			   </a:t>
            </a:r>
            <a:r>
              <a:rPr lang="en-US" dirty="0" smtClean="0"/>
              <a:t>		* </a:t>
            </a:r>
            <a:r>
              <a:rPr lang="en-US" dirty="0"/>
              <a:t>Use hand gestures to show </a:t>
            </a:r>
            <a:r>
              <a:rPr lang="en-US" dirty="0" smtClean="0"/>
              <a:t>recognition</a:t>
            </a:r>
            <a:endParaRPr lang="en-US" dirty="0"/>
          </a:p>
          <a:p>
            <a:pPr marL="152396" indent="0">
              <a:buNone/>
            </a:pPr>
            <a:r>
              <a:rPr lang="en-US" dirty="0"/>
              <a:t>* Follow simple commands (1.4)			</a:t>
            </a:r>
            <a:r>
              <a:rPr lang="en-US" dirty="0" smtClean="0"/>
              <a:t>	of </a:t>
            </a:r>
            <a:r>
              <a:rPr lang="en-US" dirty="0"/>
              <a:t>a song (1.9)</a:t>
            </a:r>
          </a:p>
          <a:p>
            <a:pPr marL="152396" indent="0">
              <a:buNone/>
            </a:pPr>
            <a:r>
              <a:rPr lang="en-US" dirty="0"/>
              <a:t>* Use facial expression to show excitement 	</a:t>
            </a:r>
            <a:r>
              <a:rPr lang="en-US" dirty="0" smtClean="0"/>
              <a:t>* </a:t>
            </a:r>
            <a:r>
              <a:rPr lang="en-US" dirty="0"/>
              <a:t>Use 1-2 words to communicate so that 	</a:t>
            </a:r>
            <a:r>
              <a:rPr lang="en-US" dirty="0" smtClean="0"/>
              <a:t> or distress </a:t>
            </a:r>
            <a:r>
              <a:rPr lang="en-US" dirty="0"/>
              <a:t>(1.5</a:t>
            </a:r>
            <a:r>
              <a:rPr lang="en-US" dirty="0" smtClean="0"/>
              <a:t>)</a:t>
            </a:r>
            <a:r>
              <a:rPr lang="en-US" dirty="0"/>
              <a:t>	</a:t>
            </a:r>
            <a:r>
              <a:rPr lang="en-US" dirty="0" smtClean="0"/>
              <a:t>	</a:t>
            </a:r>
            <a:r>
              <a:rPr lang="en-US" dirty="0"/>
              <a:t>		</a:t>
            </a:r>
            <a:r>
              <a:rPr lang="en-US" dirty="0" smtClean="0"/>
              <a:t>	communication </a:t>
            </a:r>
            <a:r>
              <a:rPr lang="en-US" dirty="0"/>
              <a:t>is understood by</a:t>
            </a:r>
          </a:p>
          <a:p>
            <a:pPr marL="152396" indent="0">
              <a:buNone/>
            </a:pPr>
            <a:r>
              <a:rPr lang="en-US" dirty="0"/>
              <a:t>* Use gestures and words to communicate		</a:t>
            </a:r>
            <a:r>
              <a:rPr lang="en-US" dirty="0" smtClean="0"/>
              <a:t>	family </a:t>
            </a:r>
            <a:r>
              <a:rPr lang="en-US" dirty="0"/>
              <a:t>and familiar adults most of</a:t>
            </a:r>
          </a:p>
          <a:p>
            <a:pPr marL="152396" indent="0">
              <a:buNone/>
            </a:pPr>
            <a:r>
              <a:rPr lang="en-US" dirty="0"/>
              <a:t>	needs (1.6)				</a:t>
            </a:r>
            <a:r>
              <a:rPr lang="en-US" dirty="0" smtClean="0"/>
              <a:t>		the </a:t>
            </a:r>
            <a:r>
              <a:rPr lang="en-US" dirty="0"/>
              <a:t>time (1.10)</a:t>
            </a:r>
          </a:p>
          <a:p>
            <a:pPr marL="152396" indent="0">
              <a:buNone/>
            </a:pPr>
            <a:endParaRPr lang="en-US" dirty="0"/>
          </a:p>
        </p:txBody>
      </p:sp>
    </p:spTree>
    <p:extLst>
      <p:ext uri="{BB962C8B-B14F-4D97-AF65-F5344CB8AC3E}">
        <p14:creationId xmlns:p14="http://schemas.microsoft.com/office/powerpoint/2010/main" val="6745406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Louisiana’s Birth to Five Early Learning &amp; </a:t>
            </a:r>
            <a:br>
              <a:rPr lang="en-US"/>
            </a:br>
            <a:r>
              <a:rPr lang="en-US"/>
              <a:t>Development Standards (ELDS)</a:t>
            </a:r>
          </a:p>
        </p:txBody>
      </p:sp>
      <p:sp>
        <p:nvSpPr>
          <p:cNvPr id="3" name="Text Placeholder 2"/>
          <p:cNvSpPr>
            <a:spLocks noGrp="1"/>
          </p:cNvSpPr>
          <p:nvPr>
            <p:ph type="body" idx="1"/>
          </p:nvPr>
        </p:nvSpPr>
        <p:spPr/>
        <p:txBody>
          <a:bodyPr/>
          <a:lstStyle/>
          <a:p>
            <a:pPr marL="152396" indent="0">
              <a:buNone/>
            </a:pPr>
            <a:r>
              <a:rPr lang="en-US"/>
              <a:t>Language:  Comprehend and use increasingly complex and varied vocabulary</a:t>
            </a:r>
          </a:p>
          <a:p>
            <a:pPr marL="152396" indent="0">
              <a:buNone/>
            </a:pPr>
            <a:endParaRPr lang="en-US"/>
          </a:p>
        </p:txBody>
      </p:sp>
      <p:pic>
        <p:nvPicPr>
          <p:cNvPr id="6" name="Picture 5"/>
          <p:cNvPicPr>
            <a:picLocks noChangeAspect="1"/>
          </p:cNvPicPr>
          <p:nvPr/>
        </p:nvPicPr>
        <p:blipFill rotWithShape="1">
          <a:blip r:embed="rId3"/>
          <a:srcRect l="18269" t="32274" r="60257" b="29721"/>
          <a:stretch/>
        </p:blipFill>
        <p:spPr bwMode="auto">
          <a:xfrm>
            <a:off x="3894252" y="2107800"/>
            <a:ext cx="4403496" cy="414060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809011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Teaching Strategies </a:t>
            </a:r>
            <a:r>
              <a:rPr lang="en-US" dirty="0" smtClean="0"/>
              <a:t>GOLD®</a:t>
            </a:r>
            <a:endParaRPr lang="en-US" dirty="0"/>
          </a:p>
        </p:txBody>
      </p:sp>
      <p:sp>
        <p:nvSpPr>
          <p:cNvPr id="3" name="Text Placeholder 2"/>
          <p:cNvSpPr>
            <a:spLocks noGrp="1"/>
          </p:cNvSpPr>
          <p:nvPr>
            <p:ph type="body" idx="1"/>
          </p:nvPr>
        </p:nvSpPr>
        <p:spPr/>
        <p:txBody>
          <a:bodyPr>
            <a:normAutofit/>
          </a:bodyPr>
          <a:lstStyle/>
          <a:p>
            <a:pPr marL="152396" indent="0">
              <a:buNone/>
            </a:pPr>
            <a:r>
              <a:rPr lang="en-US" dirty="0"/>
              <a:t>The TS </a:t>
            </a:r>
            <a:r>
              <a:rPr lang="en-US" dirty="0" smtClean="0"/>
              <a:t>GOLD® </a:t>
            </a:r>
            <a:r>
              <a:rPr lang="en-US" dirty="0"/>
              <a:t>Language “Objectives for Development and Learning” are</a:t>
            </a:r>
          </a:p>
          <a:p>
            <a:r>
              <a:rPr lang="en-US" dirty="0"/>
              <a:t>Objective 8—Listens to and understands increasingly complex language</a:t>
            </a:r>
          </a:p>
          <a:p>
            <a:r>
              <a:rPr lang="en-US" dirty="0"/>
              <a:t>Objective 9—Uses language to express thoughts and needs</a:t>
            </a:r>
          </a:p>
          <a:p>
            <a:r>
              <a:rPr lang="en-US" dirty="0"/>
              <a:t>Objective 10—Uses appropriate conversational and other communication skills</a:t>
            </a:r>
          </a:p>
        </p:txBody>
      </p:sp>
    </p:spTree>
    <p:extLst>
      <p:ext uri="{BB962C8B-B14F-4D97-AF65-F5344CB8AC3E}">
        <p14:creationId xmlns:p14="http://schemas.microsoft.com/office/powerpoint/2010/main" val="5892659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TS </a:t>
            </a:r>
            <a:r>
              <a:rPr lang="en-US" dirty="0" smtClean="0"/>
              <a:t>GOLD® </a:t>
            </a:r>
            <a:r>
              <a:rPr lang="en-US" dirty="0"/>
              <a:t>Objective </a:t>
            </a:r>
            <a:r>
              <a:rPr lang="en-US" dirty="0" smtClean="0"/>
              <a:t>8, Dimension a</a:t>
            </a:r>
            <a:endParaRPr lang="en-US" dirty="0"/>
          </a:p>
        </p:txBody>
      </p:sp>
      <p:sp>
        <p:nvSpPr>
          <p:cNvPr id="3" name="Text Placeholder 2"/>
          <p:cNvSpPr>
            <a:spLocks noGrp="1"/>
          </p:cNvSpPr>
          <p:nvPr>
            <p:ph type="body" idx="1"/>
          </p:nvPr>
        </p:nvSpPr>
        <p:spPr/>
        <p:txBody>
          <a:bodyPr/>
          <a:lstStyle/>
          <a:p>
            <a:pPr marL="152396" indent="0">
              <a:buNone/>
            </a:pPr>
            <a:endParaRPr lang="en-US"/>
          </a:p>
        </p:txBody>
      </p:sp>
      <p:pic>
        <p:nvPicPr>
          <p:cNvPr id="5" name="Picture 4"/>
          <p:cNvPicPr>
            <a:picLocks noChangeAspect="1"/>
          </p:cNvPicPr>
          <p:nvPr/>
        </p:nvPicPr>
        <p:blipFill rotWithShape="1">
          <a:blip r:embed="rId3"/>
          <a:srcRect l="11058" t="24433" r="12339" b="27306"/>
          <a:stretch/>
        </p:blipFill>
        <p:spPr bwMode="auto">
          <a:xfrm>
            <a:off x="203201" y="1912471"/>
            <a:ext cx="11551767" cy="38667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788586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Experience in the Infant Classroom</a:t>
            </a:r>
          </a:p>
        </p:txBody>
      </p:sp>
    </p:spTree>
    <p:extLst>
      <p:ext uri="{BB962C8B-B14F-4D97-AF65-F5344CB8AC3E}">
        <p14:creationId xmlns:p14="http://schemas.microsoft.com/office/powerpoint/2010/main" val="16931039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TS </a:t>
            </a:r>
            <a:r>
              <a:rPr lang="en-US" dirty="0" smtClean="0"/>
              <a:t>GOLD® </a:t>
            </a:r>
            <a:r>
              <a:rPr lang="en-US" dirty="0"/>
              <a:t>Objective </a:t>
            </a:r>
            <a:r>
              <a:rPr lang="en-US" dirty="0" smtClean="0"/>
              <a:t>8, Dimension b</a:t>
            </a:r>
            <a:endParaRPr lang="en-US" dirty="0"/>
          </a:p>
        </p:txBody>
      </p:sp>
      <p:sp>
        <p:nvSpPr>
          <p:cNvPr id="3" name="Text Placeholder 2"/>
          <p:cNvSpPr>
            <a:spLocks noGrp="1"/>
          </p:cNvSpPr>
          <p:nvPr>
            <p:ph type="body" idx="1"/>
          </p:nvPr>
        </p:nvSpPr>
        <p:spPr/>
        <p:txBody>
          <a:bodyPr/>
          <a:lstStyle/>
          <a:p>
            <a:pPr marL="152396" indent="0">
              <a:buNone/>
            </a:pPr>
            <a:endParaRPr lang="en-US"/>
          </a:p>
        </p:txBody>
      </p:sp>
      <p:pic>
        <p:nvPicPr>
          <p:cNvPr id="4" name="Picture 3"/>
          <p:cNvPicPr>
            <a:picLocks noChangeAspect="1"/>
          </p:cNvPicPr>
          <p:nvPr/>
        </p:nvPicPr>
        <p:blipFill rotWithShape="1">
          <a:blip r:embed="rId3"/>
          <a:srcRect l="10577" t="39212" r="11859" b="14036"/>
          <a:stretch/>
        </p:blipFill>
        <p:spPr bwMode="auto">
          <a:xfrm>
            <a:off x="61824" y="1799289"/>
            <a:ext cx="12068353" cy="386486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931870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TS </a:t>
            </a:r>
            <a:r>
              <a:rPr lang="en-US" dirty="0" smtClean="0"/>
              <a:t>GOLD® </a:t>
            </a:r>
            <a:r>
              <a:rPr lang="en-US" dirty="0"/>
              <a:t>Objective </a:t>
            </a:r>
            <a:r>
              <a:rPr lang="en-US" dirty="0" smtClean="0"/>
              <a:t>9, Dimension a</a:t>
            </a:r>
            <a:endParaRPr lang="en-US" dirty="0"/>
          </a:p>
        </p:txBody>
      </p:sp>
      <p:sp>
        <p:nvSpPr>
          <p:cNvPr id="3" name="Text Placeholder 2"/>
          <p:cNvSpPr>
            <a:spLocks noGrp="1"/>
          </p:cNvSpPr>
          <p:nvPr>
            <p:ph type="body" idx="1"/>
          </p:nvPr>
        </p:nvSpPr>
        <p:spPr/>
        <p:txBody>
          <a:bodyPr/>
          <a:lstStyle/>
          <a:p>
            <a:pPr marL="152396" indent="0">
              <a:buNone/>
            </a:pPr>
            <a:endParaRPr lang="en-US"/>
          </a:p>
        </p:txBody>
      </p:sp>
      <p:pic>
        <p:nvPicPr>
          <p:cNvPr id="4" name="Picture 3"/>
          <p:cNvPicPr>
            <a:picLocks noChangeAspect="1"/>
          </p:cNvPicPr>
          <p:nvPr/>
        </p:nvPicPr>
        <p:blipFill rotWithShape="1">
          <a:blip r:embed="rId3"/>
          <a:srcRect l="10577" t="24131" r="12020" b="32133"/>
          <a:stretch/>
        </p:blipFill>
        <p:spPr bwMode="auto">
          <a:xfrm>
            <a:off x="0" y="1953768"/>
            <a:ext cx="12183595" cy="3657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565183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Practice!	</a:t>
            </a:r>
            <a:endParaRPr lang="en-US" dirty="0"/>
          </a:p>
        </p:txBody>
      </p:sp>
      <p:sp>
        <p:nvSpPr>
          <p:cNvPr id="3" name="Text Placeholder 2"/>
          <p:cNvSpPr>
            <a:spLocks noGrp="1"/>
          </p:cNvSpPr>
          <p:nvPr>
            <p:ph type="body" idx="1"/>
          </p:nvPr>
        </p:nvSpPr>
        <p:spPr/>
        <p:txBody>
          <a:bodyPr/>
          <a:lstStyle/>
          <a:p>
            <a:pPr marL="152396" indent="0" algn="ctr">
              <a:buNone/>
            </a:pPr>
            <a:endParaRPr lang="en-US" dirty="0" smtClean="0"/>
          </a:p>
          <a:p>
            <a:pPr marL="152396" indent="0" algn="ctr">
              <a:buNone/>
            </a:pPr>
            <a:endParaRPr lang="en-US" dirty="0"/>
          </a:p>
          <a:p>
            <a:pPr marL="152396" indent="0" algn="ctr">
              <a:buNone/>
            </a:pPr>
            <a:r>
              <a:rPr lang="en-US" dirty="0" smtClean="0"/>
              <a:t>Now let’s practice matching </a:t>
            </a:r>
          </a:p>
          <a:p>
            <a:pPr marL="152396" indent="0" algn="ctr">
              <a:buNone/>
            </a:pPr>
            <a:r>
              <a:rPr lang="en-US" b="1" dirty="0" smtClean="0">
                <a:solidFill>
                  <a:srgbClr val="FF0000"/>
                </a:solidFill>
              </a:rPr>
              <a:t>red</a:t>
            </a:r>
            <a:r>
              <a:rPr lang="en-US" dirty="0" smtClean="0"/>
              <a:t> color bands (for ages birth through 1) and </a:t>
            </a:r>
          </a:p>
          <a:p>
            <a:pPr marL="152396" indent="0" algn="ctr">
              <a:buNone/>
            </a:pPr>
            <a:r>
              <a:rPr lang="en-US" b="1" dirty="0" smtClean="0">
                <a:solidFill>
                  <a:srgbClr val="FFC000"/>
                </a:solidFill>
              </a:rPr>
              <a:t>orange</a:t>
            </a:r>
            <a:r>
              <a:rPr lang="en-US" dirty="0" smtClean="0"/>
              <a:t> color bands (for ages 1 to 2 years old)</a:t>
            </a:r>
          </a:p>
          <a:p>
            <a:pPr marL="152396" indent="0" algn="ctr">
              <a:buNone/>
            </a:pPr>
            <a:r>
              <a:rPr lang="en-US" dirty="0" smtClean="0"/>
              <a:t>to the appropriate Indicators and examples of the</a:t>
            </a:r>
          </a:p>
          <a:p>
            <a:pPr marL="152396" indent="0" algn="ctr">
              <a:buNone/>
            </a:pPr>
            <a:r>
              <a:rPr lang="en-US" dirty="0" smtClean="0"/>
              <a:t>remaining TS </a:t>
            </a:r>
            <a:r>
              <a:rPr lang="en-US" dirty="0"/>
              <a:t>GOLD</a:t>
            </a:r>
            <a:r>
              <a:rPr lang="en-US" dirty="0" smtClean="0"/>
              <a:t>® Language Objectives and their Dimensions—</a:t>
            </a:r>
          </a:p>
          <a:p>
            <a:pPr marL="152396" indent="0" algn="ctr">
              <a:buNone/>
            </a:pPr>
            <a:endParaRPr lang="en-US" dirty="0"/>
          </a:p>
        </p:txBody>
      </p:sp>
    </p:spTree>
    <p:extLst>
      <p:ext uri="{BB962C8B-B14F-4D97-AF65-F5344CB8AC3E}">
        <p14:creationId xmlns:p14="http://schemas.microsoft.com/office/powerpoint/2010/main" val="36914748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TS </a:t>
            </a:r>
            <a:r>
              <a:rPr lang="en-US" dirty="0" smtClean="0"/>
              <a:t>GOLD® </a:t>
            </a:r>
            <a:r>
              <a:rPr lang="en-US" dirty="0"/>
              <a:t>Objective </a:t>
            </a:r>
            <a:r>
              <a:rPr lang="en-US" dirty="0" smtClean="0"/>
              <a:t>9, Dimension b</a:t>
            </a:r>
            <a:endParaRPr lang="en-US" dirty="0"/>
          </a:p>
        </p:txBody>
      </p:sp>
      <p:sp>
        <p:nvSpPr>
          <p:cNvPr id="3" name="Text Placeholder 2"/>
          <p:cNvSpPr>
            <a:spLocks noGrp="1"/>
          </p:cNvSpPr>
          <p:nvPr>
            <p:ph type="body" idx="1"/>
          </p:nvPr>
        </p:nvSpPr>
        <p:spPr/>
        <p:txBody>
          <a:bodyPr/>
          <a:lstStyle/>
          <a:p>
            <a:pPr marL="152396" indent="0">
              <a:buNone/>
            </a:pPr>
            <a:endParaRPr lang="en-US"/>
          </a:p>
        </p:txBody>
      </p:sp>
      <p:pic>
        <p:nvPicPr>
          <p:cNvPr id="4" name="Picture 3"/>
          <p:cNvPicPr>
            <a:picLocks noChangeAspect="1"/>
          </p:cNvPicPr>
          <p:nvPr/>
        </p:nvPicPr>
        <p:blipFill rotWithShape="1">
          <a:blip r:embed="rId3"/>
          <a:srcRect l="10737" t="38910" r="12019" b="18259"/>
          <a:stretch/>
        </p:blipFill>
        <p:spPr bwMode="auto">
          <a:xfrm>
            <a:off x="95304" y="1953768"/>
            <a:ext cx="12001392" cy="35356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360354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TS </a:t>
            </a:r>
            <a:r>
              <a:rPr lang="en-US" dirty="0" smtClean="0"/>
              <a:t>GOLD® </a:t>
            </a:r>
            <a:r>
              <a:rPr lang="en-US" dirty="0"/>
              <a:t>Objective </a:t>
            </a:r>
            <a:r>
              <a:rPr lang="en-US" dirty="0" smtClean="0"/>
              <a:t>9, Dimension c</a:t>
            </a:r>
            <a:endParaRPr lang="en-US" dirty="0"/>
          </a:p>
        </p:txBody>
      </p:sp>
      <p:sp>
        <p:nvSpPr>
          <p:cNvPr id="3" name="Text Placeholder 2"/>
          <p:cNvSpPr>
            <a:spLocks noGrp="1"/>
          </p:cNvSpPr>
          <p:nvPr>
            <p:ph type="body" idx="1"/>
          </p:nvPr>
        </p:nvSpPr>
        <p:spPr/>
        <p:txBody>
          <a:bodyPr/>
          <a:lstStyle/>
          <a:p>
            <a:pPr marL="152396" indent="0">
              <a:buNone/>
            </a:pPr>
            <a:endParaRPr lang="en-US"/>
          </a:p>
        </p:txBody>
      </p:sp>
      <p:pic>
        <p:nvPicPr>
          <p:cNvPr id="4" name="Picture 3"/>
          <p:cNvPicPr>
            <a:picLocks noChangeAspect="1"/>
          </p:cNvPicPr>
          <p:nvPr/>
        </p:nvPicPr>
        <p:blipFill rotWithShape="1">
          <a:blip r:embed="rId3"/>
          <a:srcRect l="11700" t="20511" r="11057" b="36055"/>
          <a:stretch/>
        </p:blipFill>
        <p:spPr bwMode="auto">
          <a:xfrm>
            <a:off x="203200" y="1953768"/>
            <a:ext cx="11834707" cy="35356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31021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TS </a:t>
            </a:r>
            <a:r>
              <a:rPr lang="en-US" dirty="0" smtClean="0"/>
              <a:t>GOLD® </a:t>
            </a:r>
            <a:r>
              <a:rPr lang="en-US" dirty="0"/>
              <a:t>Objective </a:t>
            </a:r>
            <a:r>
              <a:rPr lang="en-US" dirty="0" smtClean="0"/>
              <a:t>9, Dimension d</a:t>
            </a:r>
            <a:endParaRPr lang="en-US" dirty="0"/>
          </a:p>
        </p:txBody>
      </p:sp>
      <p:sp>
        <p:nvSpPr>
          <p:cNvPr id="3" name="Text Placeholder 2"/>
          <p:cNvSpPr>
            <a:spLocks noGrp="1"/>
          </p:cNvSpPr>
          <p:nvPr>
            <p:ph type="body" idx="1"/>
          </p:nvPr>
        </p:nvSpPr>
        <p:spPr/>
        <p:txBody>
          <a:bodyPr/>
          <a:lstStyle/>
          <a:p>
            <a:pPr marL="152396" indent="0">
              <a:buNone/>
            </a:pPr>
            <a:endParaRPr lang="en-US"/>
          </a:p>
        </p:txBody>
      </p:sp>
      <p:pic>
        <p:nvPicPr>
          <p:cNvPr id="4" name="Picture 3"/>
          <p:cNvPicPr>
            <a:picLocks noChangeAspect="1"/>
          </p:cNvPicPr>
          <p:nvPr/>
        </p:nvPicPr>
        <p:blipFill rotWithShape="1">
          <a:blip r:embed="rId3"/>
          <a:srcRect l="11699" t="41927" r="10897" b="14036"/>
          <a:stretch/>
        </p:blipFill>
        <p:spPr bwMode="auto">
          <a:xfrm>
            <a:off x="91858" y="2118360"/>
            <a:ext cx="12100143" cy="3657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692114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TS </a:t>
            </a:r>
            <a:r>
              <a:rPr lang="en-US" dirty="0" smtClean="0"/>
              <a:t>GOLD® </a:t>
            </a:r>
            <a:r>
              <a:rPr lang="en-US" dirty="0"/>
              <a:t>Objective </a:t>
            </a:r>
            <a:r>
              <a:rPr lang="en-US" dirty="0" smtClean="0"/>
              <a:t>10, Dimension a</a:t>
            </a:r>
            <a:endParaRPr lang="en-US" dirty="0"/>
          </a:p>
        </p:txBody>
      </p:sp>
      <p:sp>
        <p:nvSpPr>
          <p:cNvPr id="3" name="Text Placeholder 2"/>
          <p:cNvSpPr>
            <a:spLocks noGrp="1"/>
          </p:cNvSpPr>
          <p:nvPr>
            <p:ph type="body" idx="1"/>
          </p:nvPr>
        </p:nvSpPr>
        <p:spPr/>
        <p:txBody>
          <a:bodyPr/>
          <a:lstStyle/>
          <a:p>
            <a:pPr marL="152396" indent="0">
              <a:buNone/>
            </a:pPr>
            <a:endParaRPr lang="en-US"/>
          </a:p>
        </p:txBody>
      </p:sp>
      <p:pic>
        <p:nvPicPr>
          <p:cNvPr id="4" name="Picture 3"/>
          <p:cNvPicPr>
            <a:picLocks noChangeAspect="1"/>
          </p:cNvPicPr>
          <p:nvPr/>
        </p:nvPicPr>
        <p:blipFill rotWithShape="1">
          <a:blip r:embed="rId3"/>
          <a:srcRect l="10737" t="10859" r="12180" b="42690"/>
          <a:stretch/>
        </p:blipFill>
        <p:spPr bwMode="auto">
          <a:xfrm>
            <a:off x="60287" y="1853453"/>
            <a:ext cx="12071427" cy="386486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008837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TS </a:t>
            </a:r>
            <a:r>
              <a:rPr lang="en-US" dirty="0" smtClean="0"/>
              <a:t>GOLD® </a:t>
            </a:r>
            <a:r>
              <a:rPr lang="en-US" dirty="0"/>
              <a:t>Objective </a:t>
            </a:r>
            <a:r>
              <a:rPr lang="en-US" dirty="0" smtClean="0"/>
              <a:t>10, Dimension b</a:t>
            </a:r>
            <a:endParaRPr lang="en-US" dirty="0"/>
          </a:p>
        </p:txBody>
      </p:sp>
      <p:sp>
        <p:nvSpPr>
          <p:cNvPr id="3" name="Text Placeholder 2"/>
          <p:cNvSpPr>
            <a:spLocks noGrp="1"/>
          </p:cNvSpPr>
          <p:nvPr>
            <p:ph type="body" idx="1"/>
          </p:nvPr>
        </p:nvSpPr>
        <p:spPr/>
        <p:txBody>
          <a:bodyPr/>
          <a:lstStyle/>
          <a:p>
            <a:pPr marL="152396" indent="0">
              <a:buNone/>
            </a:pPr>
            <a:endParaRPr lang="en-US"/>
          </a:p>
        </p:txBody>
      </p:sp>
      <p:pic>
        <p:nvPicPr>
          <p:cNvPr id="4" name="Picture 3"/>
          <p:cNvPicPr>
            <a:picLocks noChangeAspect="1"/>
          </p:cNvPicPr>
          <p:nvPr/>
        </p:nvPicPr>
        <p:blipFill rotWithShape="1">
          <a:blip r:embed="rId3"/>
          <a:srcRect l="10737" t="57009" r="12019" b="1970"/>
          <a:stretch/>
        </p:blipFill>
        <p:spPr bwMode="auto">
          <a:xfrm>
            <a:off x="0" y="1953768"/>
            <a:ext cx="12098768" cy="34137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301053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 Your Knowledge</a:t>
            </a:r>
          </a:p>
        </p:txBody>
      </p:sp>
      <p:sp>
        <p:nvSpPr>
          <p:cNvPr id="3" name="Text Placeholder 2"/>
          <p:cNvSpPr>
            <a:spLocks noGrp="1"/>
          </p:cNvSpPr>
          <p:nvPr>
            <p:ph type="body" idx="1"/>
          </p:nvPr>
        </p:nvSpPr>
        <p:spPr/>
        <p:txBody>
          <a:bodyPr/>
          <a:lstStyle/>
          <a:p>
            <a:pPr marL="152396" indent="0" algn="ctr">
              <a:buNone/>
            </a:pPr>
            <a:endParaRPr lang="en-US" dirty="0"/>
          </a:p>
          <a:p>
            <a:pPr marL="152396" indent="0" algn="ctr">
              <a:buNone/>
            </a:pPr>
            <a:r>
              <a:rPr lang="en-US" dirty="0"/>
              <a:t>How do you think we did?  </a:t>
            </a:r>
          </a:p>
          <a:p>
            <a:pPr marL="152396" indent="0">
              <a:buNone/>
            </a:pPr>
            <a:endParaRPr lang="en-US" dirty="0"/>
          </a:p>
          <a:p>
            <a:pPr marL="152396" indent="0" algn="ctr">
              <a:buNone/>
            </a:pPr>
            <a:r>
              <a:rPr lang="en-US" dirty="0"/>
              <a:t>Did our list of developmentally-appropriate language expectations for infants match up well to the </a:t>
            </a:r>
          </a:p>
          <a:p>
            <a:pPr marL="152396" indent="0" algn="ctr">
              <a:buNone/>
            </a:pPr>
            <a:r>
              <a:rPr lang="en-US" i="1" dirty="0"/>
              <a:t>Louisiana Birth to Five Early Learning &amp; Development Standards (ELDS) </a:t>
            </a:r>
            <a:r>
              <a:rPr lang="en-US" dirty="0"/>
              <a:t>and </a:t>
            </a:r>
          </a:p>
          <a:p>
            <a:pPr marL="152396" indent="0" algn="ctr">
              <a:buNone/>
            </a:pPr>
            <a:r>
              <a:rPr lang="en-US" dirty="0"/>
              <a:t>Teaching Strategies </a:t>
            </a:r>
            <a:r>
              <a:rPr lang="en-US" dirty="0" smtClean="0"/>
              <a:t>GOLD® </a:t>
            </a:r>
            <a:r>
              <a:rPr lang="en-US" dirty="0"/>
              <a:t>“Objectives for Development &amp; Learning”?</a:t>
            </a:r>
          </a:p>
          <a:p>
            <a:pPr marL="152396" indent="0" algn="ctr">
              <a:buNone/>
            </a:pPr>
            <a:endParaRPr lang="en-US" dirty="0"/>
          </a:p>
          <a:p>
            <a:pPr marL="152396" indent="0" algn="ctr">
              <a:buNone/>
            </a:pPr>
            <a:endParaRPr lang="en-US" dirty="0"/>
          </a:p>
        </p:txBody>
      </p:sp>
    </p:spTree>
    <p:extLst>
      <p:ext uri="{BB962C8B-B14F-4D97-AF65-F5344CB8AC3E}">
        <p14:creationId xmlns:p14="http://schemas.microsoft.com/office/powerpoint/2010/main" val="24092778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 to the Infant </a:t>
            </a:r>
            <a:r>
              <a:rPr lang="en-US" dirty="0" smtClean="0"/>
              <a:t>CLASS® </a:t>
            </a:r>
            <a:r>
              <a:rPr lang="en-US" dirty="0"/>
              <a:t>Tool:  Early Language Support</a:t>
            </a:r>
          </a:p>
        </p:txBody>
      </p:sp>
    </p:spTree>
    <p:extLst>
      <p:ext uri="{BB962C8B-B14F-4D97-AF65-F5344CB8AC3E}">
        <p14:creationId xmlns:p14="http://schemas.microsoft.com/office/powerpoint/2010/main" val="1649517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Daily Routine in Your Infant Classroom</a:t>
            </a:r>
          </a:p>
        </p:txBody>
      </p:sp>
      <p:sp>
        <p:nvSpPr>
          <p:cNvPr id="3" name="Text Placeholder 2"/>
          <p:cNvSpPr>
            <a:spLocks noGrp="1"/>
          </p:cNvSpPr>
          <p:nvPr>
            <p:ph type="body" idx="1"/>
          </p:nvPr>
        </p:nvSpPr>
        <p:spPr/>
        <p:txBody>
          <a:bodyPr/>
          <a:lstStyle/>
          <a:p>
            <a:pPr marL="152396" indent="0" algn="ctr">
              <a:buNone/>
            </a:pPr>
            <a:endParaRPr lang="en-US" dirty="0"/>
          </a:p>
          <a:p>
            <a:pPr marL="152396" indent="0" algn="ctr">
              <a:buNone/>
            </a:pPr>
            <a:endParaRPr lang="en-US" dirty="0"/>
          </a:p>
          <a:p>
            <a:pPr marL="152396" indent="0" algn="ctr">
              <a:buNone/>
            </a:pPr>
            <a:endParaRPr lang="en-US" dirty="0"/>
          </a:p>
          <a:p>
            <a:pPr marL="152396" indent="0" algn="ctr">
              <a:buNone/>
            </a:pPr>
            <a:endParaRPr lang="en-US" dirty="0"/>
          </a:p>
          <a:p>
            <a:pPr marL="152396" indent="0" algn="ctr">
              <a:buNone/>
            </a:pPr>
            <a:r>
              <a:rPr lang="en-US" dirty="0"/>
              <a:t>What words describe the infants in your classroom?</a:t>
            </a:r>
          </a:p>
          <a:p>
            <a:pPr marL="152396" indent="0">
              <a:buNone/>
            </a:pPr>
            <a:endParaRPr lang="en-US" dirty="0"/>
          </a:p>
        </p:txBody>
      </p:sp>
    </p:spTree>
    <p:extLst>
      <p:ext uri="{BB962C8B-B14F-4D97-AF65-F5344CB8AC3E}">
        <p14:creationId xmlns:p14="http://schemas.microsoft.com/office/powerpoint/2010/main" val="30899653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Infant </a:t>
            </a:r>
            <a:r>
              <a:rPr lang="en-US" dirty="0" smtClean="0"/>
              <a:t>CLASS® </a:t>
            </a:r>
            <a:r>
              <a:rPr lang="en-US" dirty="0"/>
              <a:t>Tool</a:t>
            </a:r>
          </a:p>
        </p:txBody>
      </p:sp>
      <p:sp>
        <p:nvSpPr>
          <p:cNvPr id="3" name="Text Placeholder 2"/>
          <p:cNvSpPr>
            <a:spLocks noGrp="1"/>
          </p:cNvSpPr>
          <p:nvPr>
            <p:ph type="body" idx="1"/>
          </p:nvPr>
        </p:nvSpPr>
        <p:spPr/>
        <p:txBody>
          <a:bodyPr/>
          <a:lstStyle/>
          <a:p>
            <a:pPr marL="152396" indent="0">
              <a:buNone/>
            </a:pPr>
            <a:r>
              <a:rPr lang="en-US" dirty="0"/>
              <a:t>Domain: </a:t>
            </a:r>
            <a:r>
              <a:rPr lang="en-US" b="1" dirty="0"/>
              <a:t>The Responsive Caregiver</a:t>
            </a:r>
          </a:p>
          <a:p>
            <a:endParaRPr lang="en-US" dirty="0"/>
          </a:p>
          <a:p>
            <a:pPr marL="152396" indent="0">
              <a:buNone/>
            </a:pPr>
            <a:r>
              <a:rPr lang="en-US" dirty="0"/>
              <a:t>Dimensions:        </a:t>
            </a:r>
            <a:r>
              <a:rPr lang="en-US" dirty="0" smtClean="0"/>
              <a:t>Relational </a:t>
            </a:r>
            <a:r>
              <a:rPr lang="en-US" dirty="0"/>
              <a:t>Climate</a:t>
            </a:r>
          </a:p>
          <a:p>
            <a:pPr marL="152396" indent="0">
              <a:buNone/>
            </a:pPr>
            <a:r>
              <a:rPr lang="en-US" dirty="0"/>
              <a:t>		 </a:t>
            </a:r>
            <a:r>
              <a:rPr lang="en-US" dirty="0" smtClean="0"/>
              <a:t>     Teacher </a:t>
            </a:r>
            <a:r>
              <a:rPr lang="en-US" dirty="0"/>
              <a:t>Sensitivity</a:t>
            </a:r>
          </a:p>
          <a:p>
            <a:pPr marL="152396" indent="0">
              <a:buNone/>
            </a:pPr>
            <a:r>
              <a:rPr lang="en-US" dirty="0"/>
              <a:t>		</a:t>
            </a:r>
            <a:r>
              <a:rPr lang="en-US" dirty="0" smtClean="0"/>
              <a:t>      Facilitated </a:t>
            </a:r>
            <a:r>
              <a:rPr lang="en-US" dirty="0"/>
              <a:t>Exploration</a:t>
            </a:r>
          </a:p>
          <a:p>
            <a:pPr marL="152396" indent="0">
              <a:buNone/>
            </a:pPr>
            <a:r>
              <a:rPr lang="en-US" dirty="0"/>
              <a:t>		</a:t>
            </a:r>
            <a:r>
              <a:rPr lang="en-US" dirty="0" smtClean="0"/>
              <a:t>      Early </a:t>
            </a:r>
            <a:r>
              <a:rPr lang="en-US" dirty="0"/>
              <a:t>Language Support</a:t>
            </a:r>
          </a:p>
          <a:p>
            <a:pPr marL="152396" indent="0">
              <a:buNone/>
            </a:pP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1897" t="13312" r="6034" b="16442"/>
          <a:stretch/>
        </p:blipFill>
        <p:spPr>
          <a:xfrm>
            <a:off x="6592320" y="2088385"/>
            <a:ext cx="4528624" cy="3595629"/>
          </a:xfrm>
          <a:prstGeom prst="rect">
            <a:avLst/>
          </a:prstGeom>
          <a:ln>
            <a:noFill/>
          </a:ln>
          <a:effectLst>
            <a:softEdge rad="112500"/>
          </a:effectLst>
        </p:spPr>
      </p:pic>
    </p:spTree>
    <p:extLst>
      <p:ext uri="{BB962C8B-B14F-4D97-AF65-F5344CB8AC3E}">
        <p14:creationId xmlns:p14="http://schemas.microsoft.com/office/powerpoint/2010/main" val="19841113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Dimension:  Early Language Support</a:t>
            </a:r>
          </a:p>
        </p:txBody>
      </p:sp>
      <p:sp>
        <p:nvSpPr>
          <p:cNvPr id="3" name="Text Placeholder 2"/>
          <p:cNvSpPr>
            <a:spLocks noGrp="1"/>
          </p:cNvSpPr>
          <p:nvPr>
            <p:ph type="body" idx="1"/>
          </p:nvPr>
        </p:nvSpPr>
        <p:spPr/>
        <p:txBody>
          <a:bodyPr/>
          <a:lstStyle/>
          <a:p>
            <a:pPr marL="152396" indent="0">
              <a:buNone/>
            </a:pPr>
            <a:r>
              <a:rPr lang="en-US" dirty="0"/>
              <a:t>Indicators:</a:t>
            </a:r>
          </a:p>
          <a:p>
            <a:endParaRPr lang="en-US" dirty="0"/>
          </a:p>
          <a:p>
            <a:pPr marL="1066773" lvl="1">
              <a:buFont typeface="Arial" panose="020B0604020202020204" pitchFamily="34" charset="0"/>
              <a:buChar char="•"/>
            </a:pPr>
            <a:r>
              <a:rPr lang="en-US" sz="2400" dirty="0"/>
              <a:t>Teacher Talk</a:t>
            </a:r>
          </a:p>
          <a:p>
            <a:endParaRPr lang="en-US" dirty="0"/>
          </a:p>
          <a:p>
            <a:pPr marL="1066773" lvl="1">
              <a:buFont typeface="Arial" panose="020B0604020202020204" pitchFamily="34" charset="0"/>
              <a:buChar char="•"/>
            </a:pPr>
            <a:r>
              <a:rPr lang="en-US" sz="2400" dirty="0"/>
              <a:t>Communication Support</a:t>
            </a:r>
          </a:p>
          <a:p>
            <a:endParaRPr lang="en-US" dirty="0"/>
          </a:p>
          <a:p>
            <a:pPr marL="1066773" lvl="1">
              <a:buFont typeface="Arial" panose="020B0604020202020204" pitchFamily="34" charset="0"/>
              <a:buChar char="•"/>
            </a:pPr>
            <a:r>
              <a:rPr lang="en-US" sz="2400" dirty="0"/>
              <a:t>Communication Extension</a:t>
            </a:r>
          </a:p>
          <a:p>
            <a:endParaRPr lang="en-US" dirty="0"/>
          </a:p>
        </p:txBody>
      </p:sp>
    </p:spTree>
    <p:extLst>
      <p:ext uri="{BB962C8B-B14F-4D97-AF65-F5344CB8AC3E}">
        <p14:creationId xmlns:p14="http://schemas.microsoft.com/office/powerpoint/2010/main" val="17364874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Early Language Support:  Teacher Talk</a:t>
            </a:r>
          </a:p>
        </p:txBody>
      </p:sp>
      <p:sp>
        <p:nvSpPr>
          <p:cNvPr id="3" name="Text Placeholder 2"/>
          <p:cNvSpPr>
            <a:spLocks noGrp="1"/>
          </p:cNvSpPr>
          <p:nvPr>
            <p:ph type="body" idx="1"/>
          </p:nvPr>
        </p:nvSpPr>
        <p:spPr/>
        <p:txBody>
          <a:bodyPr/>
          <a:lstStyle/>
          <a:p>
            <a:pPr marL="0" indent="0">
              <a:buNone/>
            </a:pPr>
            <a:r>
              <a:rPr lang="en-US" u="sng" dirty="0" smtClean="0"/>
              <a:t>Behavioral </a:t>
            </a:r>
            <a:r>
              <a:rPr lang="en-US" u="sng" dirty="0"/>
              <a:t>markers:</a:t>
            </a:r>
            <a:endParaRPr lang="en-US" dirty="0"/>
          </a:p>
          <a:p>
            <a:pPr marL="914377" lvl="1">
              <a:buFont typeface="Arial" panose="020B0604020202020204" pitchFamily="34" charset="0"/>
              <a:buChar char="•"/>
            </a:pPr>
            <a:r>
              <a:rPr lang="en-US" sz="2400" dirty="0"/>
              <a:t>Self-talk</a:t>
            </a:r>
          </a:p>
          <a:p>
            <a:pPr marL="914377" lvl="1">
              <a:buFont typeface="Arial" panose="020B0604020202020204" pitchFamily="34" charset="0"/>
              <a:buChar char="•"/>
            </a:pPr>
            <a:r>
              <a:rPr lang="en-US" sz="2400" dirty="0"/>
              <a:t>Describe classroom events</a:t>
            </a:r>
          </a:p>
          <a:p>
            <a:pPr marL="914377" lvl="1">
              <a:buFont typeface="Arial" panose="020B0604020202020204" pitchFamily="34" charset="0"/>
              <a:buChar char="•"/>
            </a:pPr>
            <a:r>
              <a:rPr lang="en-US" sz="2400" dirty="0"/>
              <a:t>Verbally label objects</a:t>
            </a:r>
          </a:p>
          <a:p>
            <a:pPr marL="914377" lvl="1">
              <a:buFont typeface="Arial" panose="020B0604020202020204" pitchFamily="34" charset="0"/>
              <a:buChar char="•"/>
            </a:pPr>
            <a:r>
              <a:rPr lang="en-US" sz="2400" dirty="0"/>
              <a:t>Use complete and varied sentences</a:t>
            </a:r>
          </a:p>
          <a:p>
            <a:pPr marL="152396" indent="0">
              <a:buNone/>
            </a:pPr>
            <a:endParaRPr lang="en-US" dirty="0"/>
          </a:p>
        </p:txBody>
      </p:sp>
    </p:spTree>
    <p:extLst>
      <p:ext uri="{BB962C8B-B14F-4D97-AF65-F5344CB8AC3E}">
        <p14:creationId xmlns:p14="http://schemas.microsoft.com/office/powerpoint/2010/main" val="22250686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Early Language Support:  Teacher Talk</a:t>
            </a:r>
          </a:p>
        </p:txBody>
      </p:sp>
      <p:sp>
        <p:nvSpPr>
          <p:cNvPr id="3" name="Text Placeholder 2"/>
          <p:cNvSpPr>
            <a:spLocks noGrp="1"/>
          </p:cNvSpPr>
          <p:nvPr>
            <p:ph type="body" idx="1"/>
          </p:nvPr>
        </p:nvSpPr>
        <p:spPr/>
        <p:txBody>
          <a:bodyPr/>
          <a:lstStyle/>
          <a:p>
            <a:pPr marL="152396" indent="0">
              <a:buNone/>
            </a:pPr>
            <a:endParaRPr lang="en-US" dirty="0"/>
          </a:p>
          <a:p>
            <a:pPr marL="152396" indent="0">
              <a:buNone/>
            </a:pPr>
            <a:r>
              <a:rPr lang="en-US" dirty="0"/>
              <a:t>Examples of </a:t>
            </a:r>
            <a:r>
              <a:rPr lang="en-US" b="1" dirty="0"/>
              <a:t>“self-talk” </a:t>
            </a:r>
            <a:r>
              <a:rPr lang="en-US" dirty="0" smtClean="0"/>
              <a:t>and “</a:t>
            </a:r>
            <a:r>
              <a:rPr lang="en-US" b="1" dirty="0" smtClean="0"/>
              <a:t>labeling” </a:t>
            </a:r>
            <a:r>
              <a:rPr lang="en-US" dirty="0" smtClean="0"/>
              <a:t>opportunities</a:t>
            </a:r>
            <a:r>
              <a:rPr lang="en-US" dirty="0"/>
              <a:t>:</a:t>
            </a:r>
          </a:p>
          <a:p>
            <a:pPr marL="152396" indent="0">
              <a:buNone/>
            </a:pPr>
            <a:r>
              <a:rPr lang="en-US" dirty="0"/>
              <a:t>Every time you			</a:t>
            </a:r>
          </a:p>
          <a:p>
            <a:pPr>
              <a:buFont typeface="Arial" panose="020B0604020202020204" pitchFamily="34" charset="0"/>
              <a:buChar char="•"/>
            </a:pPr>
            <a:r>
              <a:rPr lang="en-US" dirty="0"/>
              <a:t>Go to change a child</a:t>
            </a:r>
          </a:p>
          <a:p>
            <a:pPr>
              <a:buFont typeface="Arial" panose="020B0604020202020204" pitchFamily="34" charset="0"/>
              <a:buChar char="•"/>
            </a:pPr>
            <a:r>
              <a:rPr lang="en-US" dirty="0"/>
              <a:t>Wipe a child’s nose</a:t>
            </a:r>
          </a:p>
          <a:p>
            <a:pPr>
              <a:buFont typeface="Arial" panose="020B0604020202020204" pitchFamily="34" charset="0"/>
              <a:buChar char="•"/>
            </a:pPr>
            <a:r>
              <a:rPr lang="en-US" dirty="0"/>
              <a:t>Pick up a child</a:t>
            </a:r>
          </a:p>
          <a:p>
            <a:pPr>
              <a:buFont typeface="Arial" panose="020B0604020202020204" pitchFamily="34" charset="0"/>
              <a:buChar char="•"/>
            </a:pPr>
            <a:r>
              <a:rPr lang="en-US" dirty="0"/>
              <a:t>Give a child a toy to play </a:t>
            </a:r>
            <a:r>
              <a:rPr lang="en-US" dirty="0" smtClean="0"/>
              <a:t>with</a:t>
            </a:r>
          </a:p>
          <a:p>
            <a:pPr marL="152396" indent="0" algn="ctr">
              <a:buNone/>
            </a:pPr>
            <a:endParaRPr lang="en-US" dirty="0" smtClean="0"/>
          </a:p>
          <a:p>
            <a:pPr marL="152396" indent="0" algn="ctr">
              <a:buNone/>
            </a:pPr>
            <a:r>
              <a:rPr lang="en-US" dirty="0" smtClean="0"/>
              <a:t>State </a:t>
            </a:r>
            <a:r>
              <a:rPr lang="en-US" dirty="0"/>
              <a:t>what you are </a:t>
            </a:r>
            <a:r>
              <a:rPr lang="en-US" dirty="0" smtClean="0"/>
              <a:t>doing as you </a:t>
            </a:r>
            <a:r>
              <a:rPr lang="en-US" dirty="0"/>
              <a:t>begin </a:t>
            </a:r>
            <a:r>
              <a:rPr lang="en-US" dirty="0" smtClean="0"/>
              <a:t>and while you are doing it.</a:t>
            </a:r>
            <a:endParaRPr lang="en-US" dirty="0"/>
          </a:p>
          <a:p>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249108" y="2233450"/>
            <a:ext cx="4021560" cy="2669949"/>
          </a:xfrm>
          <a:prstGeom prst="rect">
            <a:avLst/>
          </a:prstGeom>
          <a:ln>
            <a:noFill/>
          </a:ln>
          <a:effectLst>
            <a:softEdge rad="112500"/>
          </a:effectLst>
        </p:spPr>
      </p:pic>
    </p:spTree>
    <p:extLst>
      <p:ext uri="{BB962C8B-B14F-4D97-AF65-F5344CB8AC3E}">
        <p14:creationId xmlns:p14="http://schemas.microsoft.com/office/powerpoint/2010/main" val="22580950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Early Language Support:  Teacher Talk</a:t>
            </a:r>
          </a:p>
        </p:txBody>
      </p:sp>
      <p:sp>
        <p:nvSpPr>
          <p:cNvPr id="3" name="Text Placeholder 2"/>
          <p:cNvSpPr>
            <a:spLocks noGrp="1"/>
          </p:cNvSpPr>
          <p:nvPr>
            <p:ph type="body" idx="1"/>
          </p:nvPr>
        </p:nvSpPr>
        <p:spPr/>
        <p:txBody>
          <a:bodyPr/>
          <a:lstStyle/>
          <a:p>
            <a:pPr marL="0" indent="0">
              <a:buNone/>
            </a:pPr>
            <a:r>
              <a:rPr lang="en-US" dirty="0"/>
              <a:t>Examples of </a:t>
            </a:r>
            <a:r>
              <a:rPr lang="en-US" b="1" dirty="0"/>
              <a:t>“describing classroom events” </a:t>
            </a:r>
            <a:r>
              <a:rPr lang="en-US" dirty="0"/>
              <a:t>opportunities</a:t>
            </a:r>
            <a:br>
              <a:rPr lang="en-US" dirty="0"/>
            </a:br>
            <a:r>
              <a:rPr lang="en-US" dirty="0"/>
              <a:t>(“parallel talk”):</a:t>
            </a:r>
          </a:p>
          <a:p>
            <a:pPr marL="380990" indent="-380990"/>
            <a:r>
              <a:rPr lang="en-US" dirty="0"/>
              <a:t>There is a change in what is happening in the classroom environment</a:t>
            </a:r>
          </a:p>
          <a:p>
            <a:pPr marL="380990" indent="-380990"/>
            <a:r>
              <a:rPr lang="en-US" dirty="0"/>
              <a:t>Someone enters the classroom, either in the morning at drop-off or mid-day</a:t>
            </a:r>
          </a:p>
          <a:p>
            <a:pPr marL="380990" indent="-380990"/>
            <a:r>
              <a:rPr lang="en-US" dirty="0"/>
              <a:t>Someone wakes up from a nap</a:t>
            </a:r>
          </a:p>
          <a:p>
            <a:pPr marL="380990" indent="-380990"/>
            <a:r>
              <a:rPr lang="en-US" dirty="0"/>
              <a:t>Someone is playing with a toy or making other sounds</a:t>
            </a:r>
          </a:p>
          <a:p>
            <a:pPr marL="380990" indent="-380990"/>
            <a:r>
              <a:rPr lang="en-US" dirty="0"/>
              <a:t>Someone gets picked up in afternoon</a:t>
            </a:r>
          </a:p>
          <a:p>
            <a:endParaRPr lang="en-US" dirty="0"/>
          </a:p>
        </p:txBody>
      </p:sp>
    </p:spTree>
    <p:extLst>
      <p:ext uri="{BB962C8B-B14F-4D97-AF65-F5344CB8AC3E}">
        <p14:creationId xmlns:p14="http://schemas.microsoft.com/office/powerpoint/2010/main" val="36860278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Practice!</a:t>
            </a:r>
            <a:br>
              <a:rPr lang="en-US" dirty="0" smtClean="0"/>
            </a:br>
            <a:r>
              <a:rPr lang="en-US" dirty="0" smtClean="0"/>
              <a:t>Teacher talk while diapering/changing an infant</a:t>
            </a:r>
            <a:endParaRPr lang="en-US" dirty="0"/>
          </a:p>
        </p:txBody>
      </p:sp>
      <p:sp>
        <p:nvSpPr>
          <p:cNvPr id="3" name="Text Placeholder 2"/>
          <p:cNvSpPr>
            <a:spLocks noGrp="1"/>
          </p:cNvSpPr>
          <p:nvPr>
            <p:ph type="body" idx="1"/>
          </p:nvPr>
        </p:nvSpPr>
        <p:spPr/>
        <p:txBody>
          <a:bodyPr>
            <a:normAutofit/>
          </a:bodyPr>
          <a:lstStyle/>
          <a:p>
            <a:pPr marL="152396" indent="0">
              <a:buNone/>
            </a:pPr>
            <a:r>
              <a:rPr lang="en-US" dirty="0" smtClean="0"/>
              <a:t>Remember that Teacher talk means </a:t>
            </a:r>
          </a:p>
          <a:p>
            <a:r>
              <a:rPr lang="en-US" dirty="0"/>
              <a:t>d</a:t>
            </a:r>
            <a:r>
              <a:rPr lang="en-US" dirty="0" smtClean="0"/>
              <a:t>escribing the teacher’s and infants’ actions</a:t>
            </a:r>
          </a:p>
          <a:p>
            <a:r>
              <a:rPr lang="en-US" dirty="0" smtClean="0"/>
              <a:t>describing </a:t>
            </a:r>
            <a:r>
              <a:rPr lang="en-US" dirty="0"/>
              <a:t>classroom </a:t>
            </a:r>
            <a:r>
              <a:rPr lang="en-US" dirty="0" smtClean="0"/>
              <a:t>events</a:t>
            </a:r>
          </a:p>
          <a:p>
            <a:r>
              <a:rPr lang="en-US" dirty="0" smtClean="0"/>
              <a:t>verbally labeling objects and </a:t>
            </a:r>
          </a:p>
          <a:p>
            <a:r>
              <a:rPr lang="en-US" dirty="0" smtClean="0"/>
              <a:t>using </a:t>
            </a:r>
            <a:r>
              <a:rPr lang="en-US" dirty="0"/>
              <a:t>complete and varied sentences</a:t>
            </a:r>
            <a:endParaRPr lang="en-US" dirty="0" smtClean="0"/>
          </a:p>
          <a:p>
            <a:pPr marL="152396" indent="0">
              <a:buNone/>
            </a:pPr>
            <a:endParaRPr lang="en-US" dirty="0" smtClean="0"/>
          </a:p>
          <a:p>
            <a:pPr marL="152396" indent="0">
              <a:buNone/>
            </a:pPr>
            <a:r>
              <a:rPr lang="en-US" dirty="0" smtClean="0"/>
              <a:t>First </a:t>
            </a:r>
            <a:r>
              <a:rPr lang="en-US" dirty="0"/>
              <a:t>let’s practice </a:t>
            </a:r>
            <a:r>
              <a:rPr lang="en-US" dirty="0" smtClean="0"/>
              <a:t>Teacher talk </a:t>
            </a:r>
            <a:r>
              <a:rPr lang="en-US" dirty="0"/>
              <a:t>while </a:t>
            </a:r>
            <a:endParaRPr lang="en-US" dirty="0" smtClean="0"/>
          </a:p>
          <a:p>
            <a:pPr marL="152396" indent="0">
              <a:buNone/>
            </a:pPr>
            <a:r>
              <a:rPr lang="en-US" i="1" dirty="0" smtClean="0"/>
              <a:t>diapering/changing</a:t>
            </a:r>
            <a:r>
              <a:rPr lang="en-US" dirty="0" smtClean="0"/>
              <a:t> </a:t>
            </a:r>
            <a:r>
              <a:rPr lang="en-US" dirty="0"/>
              <a:t>an </a:t>
            </a:r>
            <a:r>
              <a:rPr lang="en-US" dirty="0" smtClean="0"/>
              <a:t>infant—</a:t>
            </a:r>
          </a:p>
          <a:p>
            <a:pPr marL="152396" indent="0">
              <a:buNone/>
            </a:pPr>
            <a:endParaRPr lang="en-US" dirty="0"/>
          </a:p>
          <a:p>
            <a:pPr marL="152396" indent="0">
              <a:buNone/>
            </a:pPr>
            <a:endParaRPr lang="en-US" dirty="0" smtClean="0"/>
          </a:p>
        </p:txBody>
      </p:sp>
      <p:pic>
        <p:nvPicPr>
          <p:cNvPr id="4" name="Picture 2" descr="42942d9c-e019-40cb-a602-ab94e24a8cab@namprd2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865" t="5125" r="14121" b="25173"/>
          <a:stretch/>
        </p:blipFill>
        <p:spPr bwMode="auto">
          <a:xfrm>
            <a:off x="6211167" y="1983983"/>
            <a:ext cx="5594753" cy="38044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77749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Practice!</a:t>
            </a:r>
            <a:br>
              <a:rPr lang="en-US" dirty="0" smtClean="0"/>
            </a:br>
            <a:r>
              <a:rPr lang="en-US" dirty="0" smtClean="0"/>
              <a:t>Teacher talk while feeding an infant</a:t>
            </a:r>
            <a:endParaRPr lang="en-US" dirty="0"/>
          </a:p>
        </p:txBody>
      </p:sp>
      <p:sp>
        <p:nvSpPr>
          <p:cNvPr id="3" name="Text Placeholder 2"/>
          <p:cNvSpPr>
            <a:spLocks noGrp="1"/>
          </p:cNvSpPr>
          <p:nvPr>
            <p:ph type="body" idx="1"/>
          </p:nvPr>
        </p:nvSpPr>
        <p:spPr/>
        <p:txBody>
          <a:bodyPr/>
          <a:lstStyle/>
          <a:p>
            <a:pPr marL="152396" indent="0">
              <a:buNone/>
            </a:pPr>
            <a:r>
              <a:rPr lang="en-US" dirty="0" smtClean="0"/>
              <a:t>Remember that Teacher talk means </a:t>
            </a:r>
          </a:p>
          <a:p>
            <a:r>
              <a:rPr lang="en-US" dirty="0"/>
              <a:t>d</a:t>
            </a:r>
            <a:r>
              <a:rPr lang="en-US" dirty="0" smtClean="0"/>
              <a:t>escribing the teacher’s and infants’ actions</a:t>
            </a:r>
          </a:p>
          <a:p>
            <a:r>
              <a:rPr lang="en-US" dirty="0" smtClean="0"/>
              <a:t>describing </a:t>
            </a:r>
            <a:r>
              <a:rPr lang="en-US" dirty="0"/>
              <a:t>classroom </a:t>
            </a:r>
            <a:r>
              <a:rPr lang="en-US" dirty="0" smtClean="0"/>
              <a:t>events</a:t>
            </a:r>
          </a:p>
          <a:p>
            <a:r>
              <a:rPr lang="en-US" dirty="0" smtClean="0"/>
              <a:t>verbally labeling objects and </a:t>
            </a:r>
          </a:p>
          <a:p>
            <a:r>
              <a:rPr lang="en-US" dirty="0" smtClean="0"/>
              <a:t>using </a:t>
            </a:r>
            <a:r>
              <a:rPr lang="en-US" dirty="0"/>
              <a:t>complete and varied sentences</a:t>
            </a:r>
            <a:endParaRPr lang="en-US" dirty="0" smtClean="0"/>
          </a:p>
          <a:p>
            <a:pPr marL="152396" indent="0">
              <a:buNone/>
            </a:pPr>
            <a:endParaRPr lang="en-US" dirty="0" smtClean="0"/>
          </a:p>
          <a:p>
            <a:pPr marL="152396" indent="0">
              <a:buNone/>
            </a:pPr>
            <a:r>
              <a:rPr lang="en-US" dirty="0" smtClean="0"/>
              <a:t>Next let’s practice Teacher talk while </a:t>
            </a:r>
          </a:p>
          <a:p>
            <a:pPr marL="152396" indent="0">
              <a:buNone/>
            </a:pPr>
            <a:r>
              <a:rPr lang="en-US" i="1" dirty="0" smtClean="0"/>
              <a:t>feeding</a:t>
            </a:r>
            <a:r>
              <a:rPr lang="en-US" dirty="0" smtClean="0"/>
              <a:t> two infant age groups—</a:t>
            </a:r>
          </a:p>
        </p:txBody>
      </p:sp>
      <p:pic>
        <p:nvPicPr>
          <p:cNvPr id="4" name="F5CD1955-9A52-46AD-9B1B-AA3C302D7C94" descr="F5CD1955-9A52-46AD-9B1B-AA3C302D7C94"/>
          <p:cNvPicPr>
            <a:picLocks noChangeAspect="1" noChangeArrowheads="1"/>
          </p:cNvPicPr>
          <p:nvPr/>
        </p:nvPicPr>
        <p:blipFill rotWithShape="1">
          <a:blip r:embed="rId3">
            <a:extLst>
              <a:ext uri="{28A0092B-C50C-407E-A947-70E740481C1C}">
                <a14:useLocalDpi xmlns:a14="http://schemas.microsoft.com/office/drawing/2010/main" val="0"/>
              </a:ext>
            </a:extLst>
          </a:blip>
          <a:srcRect l="24475" t="3811" r="32386" b="18439"/>
          <a:stretch/>
        </p:blipFill>
        <p:spPr bwMode="auto">
          <a:xfrm>
            <a:off x="6556797" y="1705422"/>
            <a:ext cx="2457920" cy="33223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 name="Picture 4" descr="Inline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363" t="23425" b="10682"/>
          <a:stretch/>
        </p:blipFill>
        <p:spPr bwMode="auto">
          <a:xfrm rot="5400000">
            <a:off x="8857810" y="3039865"/>
            <a:ext cx="3534991" cy="24215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51050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Early Language Support:  Communication Support</a:t>
            </a:r>
          </a:p>
        </p:txBody>
      </p:sp>
      <p:sp>
        <p:nvSpPr>
          <p:cNvPr id="3" name="Text Placeholder 2"/>
          <p:cNvSpPr>
            <a:spLocks noGrp="1"/>
          </p:cNvSpPr>
          <p:nvPr>
            <p:ph type="body" idx="1"/>
          </p:nvPr>
        </p:nvSpPr>
        <p:spPr/>
        <p:txBody>
          <a:bodyPr/>
          <a:lstStyle/>
          <a:p>
            <a:pPr marL="0" indent="0">
              <a:buNone/>
            </a:pPr>
            <a:r>
              <a:rPr lang="en-US" b="1" u="sng" dirty="0"/>
              <a:t>Behavioral markers:</a:t>
            </a:r>
          </a:p>
          <a:p>
            <a:pPr marL="914377" lvl="1">
              <a:buFont typeface="Arial" panose="020B0604020202020204" pitchFamily="34" charset="0"/>
              <a:buChar char="•"/>
            </a:pPr>
            <a:r>
              <a:rPr lang="en-US" sz="2400" dirty="0"/>
              <a:t>Initiate sounds or words</a:t>
            </a:r>
          </a:p>
          <a:p>
            <a:pPr marL="914377" lvl="1">
              <a:buFont typeface="Arial" panose="020B0604020202020204" pitchFamily="34" charset="0"/>
              <a:buChar char="•"/>
            </a:pPr>
            <a:r>
              <a:rPr lang="en-US" sz="2400" dirty="0"/>
              <a:t>Imitate or repeat sounds</a:t>
            </a:r>
          </a:p>
          <a:p>
            <a:pPr marL="152396" indent="0">
              <a:buNone/>
            </a:pPr>
            <a:endParaRPr lang="en-US" dirty="0"/>
          </a:p>
        </p:txBody>
      </p:sp>
    </p:spTree>
    <p:extLst>
      <p:ext uri="{BB962C8B-B14F-4D97-AF65-F5344CB8AC3E}">
        <p14:creationId xmlns:p14="http://schemas.microsoft.com/office/powerpoint/2010/main" val="14144340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Early Language Support:  Communication Support</a:t>
            </a:r>
          </a:p>
        </p:txBody>
      </p:sp>
      <p:sp>
        <p:nvSpPr>
          <p:cNvPr id="3" name="Text Placeholder 2"/>
          <p:cNvSpPr>
            <a:spLocks noGrp="1"/>
          </p:cNvSpPr>
          <p:nvPr>
            <p:ph type="body" idx="1"/>
          </p:nvPr>
        </p:nvSpPr>
        <p:spPr/>
        <p:txBody>
          <a:bodyPr/>
          <a:lstStyle/>
          <a:p>
            <a:pPr marL="152396" indent="0">
              <a:buNone/>
            </a:pPr>
            <a:endParaRPr lang="en-US" dirty="0"/>
          </a:p>
          <a:p>
            <a:pPr marL="152396" indent="0">
              <a:buNone/>
            </a:pPr>
            <a:endParaRPr lang="en-US" dirty="0"/>
          </a:p>
          <a:p>
            <a:pPr marL="152396" indent="0">
              <a:buNone/>
            </a:pPr>
            <a:r>
              <a:rPr lang="en-US" dirty="0"/>
              <a:t>Examples of opportunities to  </a:t>
            </a:r>
          </a:p>
          <a:p>
            <a:pPr marL="152396" indent="0">
              <a:buNone/>
            </a:pPr>
            <a:r>
              <a:rPr lang="en-US" dirty="0"/>
              <a:t>        </a:t>
            </a:r>
            <a:r>
              <a:rPr lang="en-US" b="1" dirty="0"/>
              <a:t>“initiate sounds or words”:</a:t>
            </a:r>
          </a:p>
          <a:p>
            <a:endParaRPr lang="en-US" dirty="0"/>
          </a:p>
          <a:p>
            <a:pPr marL="1066773" lvl="1">
              <a:buFont typeface="Arial" panose="020B0604020202020204" pitchFamily="34" charset="0"/>
              <a:buChar char="•"/>
            </a:pPr>
            <a:r>
              <a:rPr lang="en-US" sz="2400" dirty="0"/>
              <a:t>Making sounds</a:t>
            </a:r>
          </a:p>
          <a:p>
            <a:pPr marL="1066773" lvl="1">
              <a:buFont typeface="Arial" panose="020B0604020202020204" pitchFamily="34" charset="0"/>
              <a:buChar char="•"/>
            </a:pPr>
            <a:r>
              <a:rPr lang="en-US" sz="2400" dirty="0"/>
              <a:t>Sounding out words</a:t>
            </a:r>
          </a:p>
          <a:p>
            <a:pPr marL="152396" indent="0">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3025" y="1869938"/>
            <a:ext cx="5376700" cy="4032525"/>
          </a:xfrm>
          <a:prstGeom prst="rect">
            <a:avLst/>
          </a:prstGeom>
          <a:ln>
            <a:noFill/>
          </a:ln>
          <a:effectLst>
            <a:softEdge rad="112500"/>
          </a:effectLst>
        </p:spPr>
      </p:pic>
    </p:spTree>
    <p:extLst>
      <p:ext uri="{BB962C8B-B14F-4D97-AF65-F5344CB8AC3E}">
        <p14:creationId xmlns:p14="http://schemas.microsoft.com/office/powerpoint/2010/main" val="26472581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Early Language Support:  Communication Support</a:t>
            </a:r>
          </a:p>
        </p:txBody>
      </p:sp>
      <p:sp>
        <p:nvSpPr>
          <p:cNvPr id="3" name="Text Placeholder 2"/>
          <p:cNvSpPr>
            <a:spLocks noGrp="1"/>
          </p:cNvSpPr>
          <p:nvPr>
            <p:ph type="body" idx="1"/>
          </p:nvPr>
        </p:nvSpPr>
        <p:spPr/>
        <p:txBody>
          <a:bodyPr/>
          <a:lstStyle/>
          <a:p>
            <a:pPr marL="0" indent="0">
              <a:buNone/>
            </a:pPr>
            <a:endParaRPr lang="en-US" dirty="0"/>
          </a:p>
          <a:p>
            <a:pPr marL="0" indent="0">
              <a:buNone/>
            </a:pPr>
            <a:endParaRPr lang="en-US" dirty="0"/>
          </a:p>
          <a:p>
            <a:pPr marL="0" indent="0">
              <a:buNone/>
            </a:pPr>
            <a:r>
              <a:rPr lang="en-US" dirty="0"/>
              <a:t>Examples of opportunities to </a:t>
            </a:r>
            <a:r>
              <a:rPr lang="en-US" b="1" dirty="0"/>
              <a:t>“imitate or repeat sounds”:</a:t>
            </a:r>
          </a:p>
          <a:p>
            <a:pPr lvl="1" indent="0">
              <a:buNone/>
            </a:pPr>
            <a:endParaRPr lang="en-US" sz="2400" dirty="0"/>
          </a:p>
          <a:p>
            <a:pPr marL="817021" lvl="1" indent="-342900"/>
            <a:r>
              <a:rPr lang="en-US" sz="2400" dirty="0"/>
              <a:t>Repeat sounds a baby says </a:t>
            </a:r>
          </a:p>
          <a:p>
            <a:pPr marL="474121" lvl="1" indent="0">
              <a:buNone/>
            </a:pPr>
            <a:r>
              <a:rPr lang="en-US" sz="2400" dirty="0"/>
              <a:t>      </a:t>
            </a:r>
            <a:r>
              <a:rPr lang="en-US" sz="2400" dirty="0" smtClean="0"/>
              <a:t>in </a:t>
            </a:r>
            <a:r>
              <a:rPr lang="en-US" sz="2400" dirty="0"/>
              <a:t>back-and-forth </a:t>
            </a:r>
            <a:r>
              <a:rPr lang="en-US" sz="2400" dirty="0" smtClean="0"/>
              <a:t>exchanges</a:t>
            </a:r>
          </a:p>
          <a:p>
            <a:pPr marL="817021" lvl="1" indent="-342900"/>
            <a:r>
              <a:rPr lang="en-US" sz="2400" dirty="0" smtClean="0"/>
              <a:t>Practice imitation and repetition of sounds with </a:t>
            </a:r>
          </a:p>
          <a:p>
            <a:pPr marL="474121" lvl="1" indent="0">
              <a:buNone/>
            </a:pPr>
            <a:r>
              <a:rPr lang="en-US" sz="2400" dirty="0"/>
              <a:t> </a:t>
            </a:r>
            <a:r>
              <a:rPr lang="en-US" sz="2400" dirty="0" smtClean="0"/>
              <a:t>     back-and-forth exchanges with a rattle</a:t>
            </a:r>
            <a:endParaRPr lang="en-US" sz="2400" dirty="0"/>
          </a:p>
          <a:p>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624482" y="2046883"/>
            <a:ext cx="3635673" cy="3430847"/>
          </a:xfrm>
          <a:prstGeom prst="rect">
            <a:avLst/>
          </a:prstGeom>
          <a:ln>
            <a:noFill/>
          </a:ln>
          <a:effectLst>
            <a:softEdge rad="112500"/>
          </a:effectLst>
        </p:spPr>
      </p:pic>
    </p:spTree>
    <p:extLst>
      <p:ext uri="{BB962C8B-B14F-4D97-AF65-F5344CB8AC3E}">
        <p14:creationId xmlns:p14="http://schemas.microsoft.com/office/powerpoint/2010/main" val="146105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Sample </a:t>
            </a:r>
            <a:r>
              <a:rPr lang="en-US" dirty="0" smtClean="0"/>
              <a:t>Acrostic Poem:</a:t>
            </a:r>
            <a:endParaRPr lang="en-US" dirty="0"/>
          </a:p>
        </p:txBody>
      </p:sp>
      <p:sp>
        <p:nvSpPr>
          <p:cNvPr id="3" name="Text Placeholder 2"/>
          <p:cNvSpPr>
            <a:spLocks noGrp="1"/>
          </p:cNvSpPr>
          <p:nvPr>
            <p:ph type="body" idx="1"/>
          </p:nvPr>
        </p:nvSpPr>
        <p:spPr/>
        <p:txBody>
          <a:bodyPr/>
          <a:lstStyle/>
          <a:p>
            <a:pPr marL="152396" indent="0" algn="ctr">
              <a:buNone/>
            </a:pPr>
            <a:endParaRPr lang="en-US" dirty="0"/>
          </a:p>
          <a:p>
            <a:pPr marL="152396" indent="0" algn="ctr">
              <a:buNone/>
            </a:pPr>
            <a:r>
              <a:rPr lang="en-US" dirty="0"/>
              <a:t>Effie:</a:t>
            </a:r>
          </a:p>
          <a:p>
            <a:pPr marL="152396" indent="0" algn="ctr">
              <a:buNone/>
            </a:pPr>
            <a:endParaRPr lang="en-US" dirty="0"/>
          </a:p>
          <a:p>
            <a:pPr marL="778914" lvl="1" indent="0" algn="ctr">
              <a:buNone/>
            </a:pPr>
            <a:r>
              <a:rPr lang="en-US" sz="2400" i="1" dirty="0"/>
              <a:t>E</a:t>
            </a:r>
            <a:r>
              <a:rPr lang="en-US" sz="2400" i="1" dirty="0">
                <a:sym typeface="Wingdings" panose="05000000000000000000" pitchFamily="2" charset="2"/>
              </a:rPr>
              <a:t> </a:t>
            </a:r>
            <a:r>
              <a:rPr lang="en-US" sz="2400" i="1" dirty="0"/>
              <a:t>eager young minds</a:t>
            </a:r>
          </a:p>
          <a:p>
            <a:pPr marL="778914" lvl="1" indent="0" algn="ctr">
              <a:buNone/>
            </a:pPr>
            <a:r>
              <a:rPr lang="en-US" sz="2400" i="1" dirty="0"/>
              <a:t>F</a:t>
            </a:r>
            <a:r>
              <a:rPr lang="en-US" sz="2400" i="1" dirty="0">
                <a:sym typeface="Wingdings" panose="05000000000000000000" pitchFamily="2" charset="2"/>
              </a:rPr>
              <a:t> </a:t>
            </a:r>
            <a:r>
              <a:rPr lang="en-US" sz="2400" i="1" dirty="0"/>
              <a:t>funny faces</a:t>
            </a:r>
          </a:p>
          <a:p>
            <a:pPr marL="778914" lvl="1" indent="0" algn="ctr">
              <a:buNone/>
            </a:pPr>
            <a:r>
              <a:rPr lang="en-US" sz="2400" i="1" dirty="0"/>
              <a:t>F</a:t>
            </a:r>
            <a:r>
              <a:rPr lang="en-US" sz="2400" i="1" dirty="0">
                <a:sym typeface="Wingdings" panose="05000000000000000000" pitchFamily="2" charset="2"/>
              </a:rPr>
              <a:t> </a:t>
            </a:r>
            <a:r>
              <a:rPr lang="en-US" sz="2400" i="1" dirty="0" smtClean="0"/>
              <a:t>family collaboration</a:t>
            </a:r>
            <a:endParaRPr lang="en-US" sz="2400" i="1" dirty="0"/>
          </a:p>
          <a:p>
            <a:pPr marL="778914" lvl="1" indent="0" algn="ctr">
              <a:buNone/>
            </a:pPr>
            <a:r>
              <a:rPr lang="en-US" sz="2400" i="1" dirty="0"/>
              <a:t>I</a:t>
            </a:r>
            <a:r>
              <a:rPr lang="en-US" sz="2400" i="1" dirty="0">
                <a:sym typeface="Wingdings" panose="05000000000000000000" pitchFamily="2" charset="2"/>
              </a:rPr>
              <a:t> </a:t>
            </a:r>
            <a:r>
              <a:rPr lang="en-US" sz="2400" i="1" dirty="0"/>
              <a:t>interesting sounds</a:t>
            </a:r>
          </a:p>
          <a:p>
            <a:pPr marL="778914" lvl="1" indent="0" algn="ctr">
              <a:buNone/>
            </a:pPr>
            <a:r>
              <a:rPr lang="en-US" sz="2400" i="1" dirty="0"/>
              <a:t>E</a:t>
            </a:r>
            <a:r>
              <a:rPr lang="en-US" sz="2400" i="1" dirty="0">
                <a:sym typeface="Wingdings" panose="05000000000000000000" pitchFamily="2" charset="2"/>
              </a:rPr>
              <a:t> </a:t>
            </a:r>
            <a:r>
              <a:rPr lang="en-US" sz="2400" i="1" dirty="0"/>
              <a:t>extraordinary love</a:t>
            </a:r>
          </a:p>
          <a:p>
            <a:pPr marL="152396" indent="0">
              <a:buNone/>
            </a:pPr>
            <a:endParaRPr lang="en-US" dirty="0"/>
          </a:p>
        </p:txBody>
      </p:sp>
    </p:spTree>
    <p:extLst>
      <p:ext uri="{BB962C8B-B14F-4D97-AF65-F5344CB8AC3E}">
        <p14:creationId xmlns:p14="http://schemas.microsoft.com/office/powerpoint/2010/main" val="14116873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Early Language Support:  Communication Extension</a:t>
            </a:r>
          </a:p>
        </p:txBody>
      </p:sp>
      <p:sp>
        <p:nvSpPr>
          <p:cNvPr id="3" name="Text Placeholder 2"/>
          <p:cNvSpPr>
            <a:spLocks noGrp="1"/>
          </p:cNvSpPr>
          <p:nvPr>
            <p:ph type="body" idx="1"/>
          </p:nvPr>
        </p:nvSpPr>
        <p:spPr/>
        <p:txBody>
          <a:bodyPr/>
          <a:lstStyle/>
          <a:p>
            <a:pPr marL="152396" indent="0">
              <a:buNone/>
            </a:pPr>
            <a:r>
              <a:rPr lang="en-US" b="1" u="sng" dirty="0"/>
              <a:t>Behavioral markers:</a:t>
            </a:r>
          </a:p>
          <a:p>
            <a:pPr marL="914377" lvl="1">
              <a:buFont typeface="Arial" panose="020B0604020202020204" pitchFamily="34" charset="0"/>
              <a:buChar char="•"/>
            </a:pPr>
            <a:r>
              <a:rPr lang="en-US" sz="2400" dirty="0"/>
              <a:t>Provide words for infants’ communication</a:t>
            </a:r>
          </a:p>
          <a:p>
            <a:pPr marL="914377" lvl="1">
              <a:buFont typeface="Arial" panose="020B0604020202020204" pitchFamily="34" charset="0"/>
              <a:buChar char="•"/>
            </a:pPr>
            <a:r>
              <a:rPr lang="en-US" sz="2400" dirty="0"/>
              <a:t>Expand and extend on infants’ communication</a:t>
            </a:r>
          </a:p>
          <a:p>
            <a:pPr marL="914377" lvl="1">
              <a:buFont typeface="Arial" panose="020B0604020202020204" pitchFamily="34" charset="0"/>
              <a:buChar char="•"/>
            </a:pPr>
            <a:r>
              <a:rPr lang="en-US" sz="2400" dirty="0"/>
              <a:t>Model turn-taking</a:t>
            </a:r>
          </a:p>
          <a:p>
            <a:pPr marL="152396" indent="0">
              <a:buNone/>
            </a:pPr>
            <a:endParaRPr lang="en-US" dirty="0"/>
          </a:p>
        </p:txBody>
      </p:sp>
    </p:spTree>
    <p:extLst>
      <p:ext uri="{BB962C8B-B14F-4D97-AF65-F5344CB8AC3E}">
        <p14:creationId xmlns:p14="http://schemas.microsoft.com/office/powerpoint/2010/main" val="20552641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Early Language Support:  Communication Extension</a:t>
            </a:r>
          </a:p>
        </p:txBody>
      </p:sp>
      <p:sp>
        <p:nvSpPr>
          <p:cNvPr id="3" name="Text Placeholder 2"/>
          <p:cNvSpPr>
            <a:spLocks noGrp="1"/>
          </p:cNvSpPr>
          <p:nvPr>
            <p:ph type="body"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   Expanding and extending on communication </a:t>
            </a:r>
          </a:p>
          <a:p>
            <a:pPr marL="152396" indent="0">
              <a:buNone/>
            </a:pP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rot="5400000">
            <a:off x="7182080" y="2285294"/>
            <a:ext cx="4355953" cy="3201812"/>
          </a:xfrm>
          <a:prstGeom prst="rect">
            <a:avLst/>
          </a:prstGeom>
          <a:ln>
            <a:noFill/>
          </a:ln>
          <a:effectLst>
            <a:softEdge rad="112500"/>
          </a:effectLst>
        </p:spPr>
      </p:pic>
    </p:spTree>
    <p:extLst>
      <p:ext uri="{BB962C8B-B14F-4D97-AF65-F5344CB8AC3E}">
        <p14:creationId xmlns:p14="http://schemas.microsoft.com/office/powerpoint/2010/main" val="10314736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Early Language Support:  Communication Extension</a:t>
            </a:r>
          </a:p>
        </p:txBody>
      </p:sp>
      <p:sp>
        <p:nvSpPr>
          <p:cNvPr id="3" name="Text Placeholder 2"/>
          <p:cNvSpPr>
            <a:spLocks noGrp="1"/>
          </p:cNvSpPr>
          <p:nvPr>
            <p:ph type="body" idx="1"/>
          </p:nvPr>
        </p:nvSpPr>
        <p:spPr/>
        <p:txBody>
          <a:bodyPr/>
          <a:lstStyle/>
          <a:p>
            <a:pPr marL="152396" indent="0">
              <a:buNone/>
            </a:pPr>
            <a:endParaRPr lang="en-US" dirty="0"/>
          </a:p>
          <a:p>
            <a:pPr marL="152396" indent="0">
              <a:buNone/>
            </a:pPr>
            <a:endParaRPr lang="en-US" dirty="0"/>
          </a:p>
          <a:p>
            <a:pPr marL="152396" indent="0">
              <a:buNone/>
            </a:pPr>
            <a:endParaRPr lang="en-US" dirty="0"/>
          </a:p>
          <a:p>
            <a:pPr marL="152396" indent="0">
              <a:buNone/>
            </a:pPr>
            <a:endParaRPr lang="en-US" dirty="0"/>
          </a:p>
          <a:p>
            <a:pPr marL="152396" indent="0">
              <a:buNone/>
            </a:pPr>
            <a:r>
              <a:rPr lang="en-US" dirty="0"/>
              <a:t>     Modeling turn-taking</a:t>
            </a:r>
          </a:p>
        </p:txBody>
      </p:sp>
      <p:pic>
        <p:nvPicPr>
          <p:cNvPr id="1026" name="Picture 2" descr="Young mother woman with daughter infant child baby kid girl playing calling by phone on a white background"/>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8849"/>
          <a:stretch/>
        </p:blipFill>
        <p:spPr bwMode="auto">
          <a:xfrm>
            <a:off x="5019602" y="1587992"/>
            <a:ext cx="5968188" cy="4584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5038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Early Language Support:  Communication </a:t>
            </a:r>
            <a:r>
              <a:rPr lang="en-US" dirty="0" smtClean="0"/>
              <a:t>Extension</a:t>
            </a:r>
            <a:endParaRPr lang="en-US" dirty="0"/>
          </a:p>
        </p:txBody>
      </p:sp>
      <p:sp>
        <p:nvSpPr>
          <p:cNvPr id="3" name="Text Placeholder 2"/>
          <p:cNvSpPr>
            <a:spLocks noGrp="1"/>
          </p:cNvSpPr>
          <p:nvPr>
            <p:ph type="body" idx="1"/>
          </p:nvPr>
        </p:nvSpPr>
        <p:spPr/>
        <p:txBody>
          <a:bodyPr/>
          <a:lstStyle/>
          <a:p>
            <a:pPr marL="0" indent="0">
              <a:buNone/>
            </a:pPr>
            <a:endParaRPr lang="en-US" dirty="0"/>
          </a:p>
          <a:p>
            <a:pPr marL="0" indent="0">
              <a:buNone/>
            </a:pPr>
            <a:endParaRPr lang="en-US" dirty="0"/>
          </a:p>
          <a:p>
            <a:pPr marL="0" indent="0">
              <a:buNone/>
            </a:pPr>
            <a:r>
              <a:rPr lang="en-US" dirty="0"/>
              <a:t>Examples of opportunities to </a:t>
            </a:r>
            <a:r>
              <a:rPr lang="en-US" b="1" dirty="0" smtClean="0"/>
              <a:t>“model turn-taking”:</a:t>
            </a:r>
            <a:endParaRPr lang="en-US" b="1" dirty="0"/>
          </a:p>
          <a:p>
            <a:pPr lvl="1" indent="0">
              <a:buNone/>
            </a:pPr>
            <a:endParaRPr lang="en-US" sz="2400" dirty="0"/>
          </a:p>
          <a:p>
            <a:pPr marL="817021" lvl="1" indent="-342900"/>
            <a:r>
              <a:rPr lang="en-US" sz="2400" dirty="0"/>
              <a:t>Repeat sounds a baby says </a:t>
            </a:r>
          </a:p>
          <a:p>
            <a:pPr marL="474121" lvl="1" indent="0">
              <a:buNone/>
            </a:pPr>
            <a:r>
              <a:rPr lang="en-US" sz="2400" dirty="0"/>
              <a:t>      </a:t>
            </a:r>
            <a:r>
              <a:rPr lang="en-US" sz="2400" dirty="0" smtClean="0"/>
              <a:t>in </a:t>
            </a:r>
            <a:r>
              <a:rPr lang="en-US" sz="2400" dirty="0"/>
              <a:t>back-and-forth </a:t>
            </a:r>
            <a:r>
              <a:rPr lang="en-US" sz="2400" dirty="0" smtClean="0"/>
              <a:t>exchanges</a:t>
            </a:r>
          </a:p>
          <a:p>
            <a:pPr marL="817021" lvl="1" indent="-342900"/>
            <a:r>
              <a:rPr lang="en-US" sz="2400" dirty="0" smtClean="0"/>
              <a:t>Practice imitation and repetition of sounds with </a:t>
            </a:r>
          </a:p>
          <a:p>
            <a:pPr marL="474121" lvl="1" indent="0">
              <a:buNone/>
            </a:pPr>
            <a:r>
              <a:rPr lang="en-US" sz="2400" dirty="0"/>
              <a:t> </a:t>
            </a:r>
            <a:r>
              <a:rPr lang="en-US" sz="2400" dirty="0" smtClean="0"/>
              <a:t>     back-and-forth exchanges with a rattle</a:t>
            </a:r>
            <a:endParaRPr lang="en-US" sz="2400" dirty="0"/>
          </a:p>
          <a:p>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624482" y="2046883"/>
            <a:ext cx="3635673" cy="3430847"/>
          </a:xfrm>
          <a:prstGeom prst="rect">
            <a:avLst/>
          </a:prstGeom>
          <a:ln>
            <a:noFill/>
          </a:ln>
          <a:effectLst>
            <a:softEdge rad="112500"/>
          </a:effectLst>
        </p:spPr>
      </p:pic>
    </p:spTree>
    <p:extLst>
      <p:ext uri="{BB962C8B-B14F-4D97-AF65-F5344CB8AC3E}">
        <p14:creationId xmlns:p14="http://schemas.microsoft.com/office/powerpoint/2010/main" val="25053809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Early Language Support Looks and Sounds </a:t>
            </a:r>
            <a:r>
              <a:rPr lang="en-US" dirty="0" smtClean="0"/>
              <a:t>Like</a:t>
            </a:r>
            <a:endParaRPr lang="en-US" dirty="0"/>
          </a:p>
        </p:txBody>
      </p:sp>
    </p:spTree>
    <p:extLst>
      <p:ext uri="{BB962C8B-B14F-4D97-AF65-F5344CB8AC3E}">
        <p14:creationId xmlns:p14="http://schemas.microsoft.com/office/powerpoint/2010/main" val="5295760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Early Language Support Look and Sound Like?</a:t>
            </a:r>
          </a:p>
        </p:txBody>
      </p:sp>
      <p:sp>
        <p:nvSpPr>
          <p:cNvPr id="3" name="Text Placeholder 2"/>
          <p:cNvSpPr>
            <a:spLocks noGrp="1"/>
          </p:cNvSpPr>
          <p:nvPr>
            <p:ph type="body" idx="1"/>
          </p:nvPr>
        </p:nvSpPr>
        <p:spPr/>
        <p:txBody>
          <a:bodyPr/>
          <a:lstStyle/>
          <a:p>
            <a:pPr marL="152396" indent="0">
              <a:buNone/>
            </a:pPr>
            <a:endParaRPr lang="en-US"/>
          </a:p>
        </p:txBody>
      </p:sp>
      <p:pic>
        <p:nvPicPr>
          <p:cNvPr id="4" name="kGwrxzwJdRA"/>
          <p:cNvPicPr>
            <a:picLocks noRot="1" noChangeAspect="1"/>
          </p:cNvPicPr>
          <p:nvPr>
            <a:videoFile r:link="rId1"/>
          </p:nvPr>
        </p:nvPicPr>
        <p:blipFill>
          <a:blip r:embed="rId4"/>
          <a:stretch>
            <a:fillRect/>
          </a:stretch>
        </p:blipFill>
        <p:spPr>
          <a:xfrm>
            <a:off x="3048000" y="2199413"/>
            <a:ext cx="6096000" cy="3429000"/>
          </a:xfrm>
          <a:prstGeom prst="rect">
            <a:avLst/>
          </a:prstGeom>
        </p:spPr>
      </p:pic>
    </p:spTree>
    <p:extLst>
      <p:ext uri="{BB962C8B-B14F-4D97-AF65-F5344CB8AC3E}">
        <p14:creationId xmlns:p14="http://schemas.microsoft.com/office/powerpoint/2010/main" val="38921556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Early Language Support Look and Sound Like?</a:t>
            </a:r>
          </a:p>
        </p:txBody>
      </p:sp>
      <p:sp>
        <p:nvSpPr>
          <p:cNvPr id="3" name="Text Placeholder 2"/>
          <p:cNvSpPr>
            <a:spLocks noGrp="1"/>
          </p:cNvSpPr>
          <p:nvPr>
            <p:ph type="body" idx="1"/>
          </p:nvPr>
        </p:nvSpPr>
        <p:spPr/>
        <p:txBody>
          <a:bodyPr/>
          <a:lstStyle/>
          <a:p>
            <a:pPr marL="152396" indent="0">
              <a:buNone/>
            </a:pPr>
            <a:endParaRPr lang="en-US"/>
          </a:p>
        </p:txBody>
      </p:sp>
      <p:pic>
        <p:nvPicPr>
          <p:cNvPr id="4" name="eZclOL7vIQQ"/>
          <p:cNvPicPr>
            <a:picLocks noRot="1" noChangeAspect="1"/>
          </p:cNvPicPr>
          <p:nvPr>
            <a:videoFile r:link="rId1"/>
          </p:nvPr>
        </p:nvPicPr>
        <p:blipFill>
          <a:blip r:embed="rId4"/>
          <a:stretch>
            <a:fillRect/>
          </a:stretch>
        </p:blipFill>
        <p:spPr>
          <a:xfrm>
            <a:off x="3048000" y="2130140"/>
            <a:ext cx="6096000" cy="3429000"/>
          </a:xfrm>
          <a:prstGeom prst="rect">
            <a:avLst/>
          </a:prstGeom>
        </p:spPr>
      </p:pic>
    </p:spTree>
    <p:extLst>
      <p:ext uri="{BB962C8B-B14F-4D97-AF65-F5344CB8AC3E}">
        <p14:creationId xmlns:p14="http://schemas.microsoft.com/office/powerpoint/2010/main" val="299696253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Early Language Support Look and Sound Like?</a:t>
            </a:r>
          </a:p>
        </p:txBody>
      </p:sp>
      <p:sp>
        <p:nvSpPr>
          <p:cNvPr id="3" name="Text Placeholder 2"/>
          <p:cNvSpPr>
            <a:spLocks noGrp="1"/>
          </p:cNvSpPr>
          <p:nvPr>
            <p:ph type="body" idx="1"/>
          </p:nvPr>
        </p:nvSpPr>
        <p:spPr/>
        <p:txBody>
          <a:bodyPr/>
          <a:lstStyle/>
          <a:p>
            <a:pPr marL="152396" indent="0">
              <a:buNone/>
            </a:pPr>
            <a:endParaRPr lang="en-US"/>
          </a:p>
        </p:txBody>
      </p:sp>
      <p:pic>
        <p:nvPicPr>
          <p:cNvPr id="4" name="yQK15XlSUvg"/>
          <p:cNvPicPr>
            <a:picLocks noRot="1" noChangeAspect="1"/>
          </p:cNvPicPr>
          <p:nvPr>
            <a:videoFile r:link="rId1"/>
          </p:nvPr>
        </p:nvPicPr>
        <p:blipFill>
          <a:blip r:embed="rId4"/>
          <a:stretch>
            <a:fillRect/>
          </a:stretch>
        </p:blipFill>
        <p:spPr>
          <a:xfrm>
            <a:off x="3048000" y="2227123"/>
            <a:ext cx="6096000" cy="3429000"/>
          </a:xfrm>
          <a:prstGeom prst="rect">
            <a:avLst/>
          </a:prstGeom>
        </p:spPr>
      </p:pic>
    </p:spTree>
    <p:extLst>
      <p:ext uri="{BB962C8B-B14F-4D97-AF65-F5344CB8AC3E}">
        <p14:creationId xmlns:p14="http://schemas.microsoft.com/office/powerpoint/2010/main" val="6446683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Materials that Support Early Language Development</a:t>
            </a:r>
          </a:p>
        </p:txBody>
      </p:sp>
    </p:spTree>
    <p:extLst>
      <p:ext uri="{BB962C8B-B14F-4D97-AF65-F5344CB8AC3E}">
        <p14:creationId xmlns:p14="http://schemas.microsoft.com/office/powerpoint/2010/main" val="29805823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Materials to Support Early Language Development</a:t>
            </a:r>
          </a:p>
        </p:txBody>
      </p:sp>
      <p:sp>
        <p:nvSpPr>
          <p:cNvPr id="3" name="Text Placeholder 2"/>
          <p:cNvSpPr>
            <a:spLocks noGrp="1"/>
          </p:cNvSpPr>
          <p:nvPr>
            <p:ph type="body" idx="1"/>
          </p:nvPr>
        </p:nvSpPr>
        <p:spPr/>
        <p:txBody>
          <a:bodyPr/>
          <a:lstStyle/>
          <a:p>
            <a:pPr marL="152396" indent="0">
              <a:buNone/>
            </a:pPr>
            <a:r>
              <a:rPr lang="en-US" b="1" dirty="0" smtClean="0">
                <a:solidFill>
                  <a:srgbClr val="7030A0"/>
                </a:solidFill>
              </a:rPr>
              <a:t>		Mirrors</a:t>
            </a:r>
            <a:r>
              <a:rPr lang="en-US" b="1" dirty="0"/>
              <a:t>                                                               </a:t>
            </a:r>
            <a:r>
              <a:rPr lang="en-US" b="1" dirty="0">
                <a:solidFill>
                  <a:schemeClr val="accent6">
                    <a:lumMod val="75000"/>
                  </a:schemeClr>
                </a:solidFill>
              </a:rPr>
              <a:t>Soft Blocks</a:t>
            </a:r>
            <a:r>
              <a:rPr lang="en-US" b="1" dirty="0"/>
              <a:t>			</a:t>
            </a:r>
          </a:p>
          <a:p>
            <a:pPr marL="152396" indent="0">
              <a:buNone/>
            </a:pPr>
            <a:endParaRPr lang="en-US" b="1" dirty="0"/>
          </a:p>
          <a:p>
            <a:pPr marL="152396" indent="0">
              <a:buNone/>
            </a:pPr>
            <a:r>
              <a:rPr lang="en-US" b="1" dirty="0" smtClean="0">
                <a:solidFill>
                  <a:srgbClr val="FF0000"/>
                </a:solidFill>
              </a:rPr>
              <a:t>		Balls</a:t>
            </a:r>
            <a:r>
              <a:rPr lang="en-US" b="1" dirty="0"/>
              <a:t>                                                                    </a:t>
            </a:r>
            <a:r>
              <a:rPr lang="en-US" b="1" dirty="0">
                <a:solidFill>
                  <a:srgbClr val="0070C0"/>
                </a:solidFill>
              </a:rPr>
              <a:t>Rattles</a:t>
            </a:r>
          </a:p>
          <a:p>
            <a:pPr marL="152396" indent="0">
              <a:buNone/>
            </a:pPr>
            <a:endParaRPr lang="en-US" b="1" dirty="0"/>
          </a:p>
          <a:p>
            <a:pPr marL="152396" indent="0">
              <a:buNone/>
            </a:pPr>
            <a:r>
              <a:rPr lang="en-US" b="1" dirty="0" smtClean="0">
                <a:solidFill>
                  <a:srgbClr val="00B050"/>
                </a:solidFill>
              </a:rPr>
              <a:t>		Play </a:t>
            </a:r>
            <a:r>
              <a:rPr lang="en-US" b="1" dirty="0">
                <a:solidFill>
                  <a:srgbClr val="00B050"/>
                </a:solidFill>
              </a:rPr>
              <a:t>Phones                                                       Books		</a:t>
            </a:r>
          </a:p>
          <a:p>
            <a:pPr marL="152396" indent="0">
              <a:buNone/>
            </a:pPr>
            <a:endParaRPr lang="en-US" b="1" dirty="0">
              <a:solidFill>
                <a:srgbClr val="00B050"/>
              </a:solidFill>
            </a:endParaRPr>
          </a:p>
          <a:p>
            <a:pPr marL="152396" indent="0">
              <a:buNone/>
            </a:pPr>
            <a:r>
              <a:rPr lang="en-US" b="1" dirty="0" smtClean="0">
                <a:solidFill>
                  <a:srgbClr val="0070C0"/>
                </a:solidFill>
              </a:rPr>
              <a:t>		Bubbles</a:t>
            </a:r>
            <a:r>
              <a:rPr lang="en-US" b="1" dirty="0">
                <a:solidFill>
                  <a:srgbClr val="0070C0"/>
                </a:solidFill>
              </a:rPr>
              <a:t>  </a:t>
            </a:r>
            <a:r>
              <a:rPr lang="en-US" b="1" dirty="0"/>
              <a:t>                                                            </a:t>
            </a:r>
            <a:r>
              <a:rPr lang="en-US" b="1" dirty="0">
                <a:solidFill>
                  <a:srgbClr val="FF0000"/>
                </a:solidFill>
              </a:rPr>
              <a:t>Music</a:t>
            </a:r>
            <a:r>
              <a:rPr lang="en-US" b="1" dirty="0"/>
              <a:t>		</a:t>
            </a:r>
          </a:p>
          <a:p>
            <a:pPr marL="152396" indent="0">
              <a:buNone/>
            </a:pPr>
            <a:endParaRPr lang="en-US" b="1" dirty="0"/>
          </a:p>
          <a:p>
            <a:pPr marL="152396" indent="0">
              <a:buNone/>
            </a:pPr>
            <a:r>
              <a:rPr lang="en-US" b="1" dirty="0" smtClean="0">
                <a:solidFill>
                  <a:schemeClr val="accent6">
                    <a:lumMod val="75000"/>
                  </a:schemeClr>
                </a:solidFill>
              </a:rPr>
              <a:t>		Puppets</a:t>
            </a:r>
            <a:r>
              <a:rPr lang="en-US" b="1" dirty="0"/>
              <a:t>                                                              </a:t>
            </a:r>
            <a:r>
              <a:rPr lang="en-US" b="1" dirty="0">
                <a:solidFill>
                  <a:srgbClr val="7030A0"/>
                </a:solidFill>
              </a:rPr>
              <a:t>Pictures</a:t>
            </a:r>
          </a:p>
          <a:p>
            <a:endParaRPr lang="en-US" dirty="0"/>
          </a:p>
        </p:txBody>
      </p:sp>
    </p:spTree>
    <p:extLst>
      <p:ext uri="{BB962C8B-B14F-4D97-AF65-F5344CB8AC3E}">
        <p14:creationId xmlns:p14="http://schemas.microsoft.com/office/powerpoint/2010/main" val="1820454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t>
            </a:r>
            <a:r>
              <a:rPr lang="en-US" dirty="0" smtClean="0"/>
              <a:t>This Learning Matters</a:t>
            </a:r>
            <a:endParaRPr lang="en-US" dirty="0"/>
          </a:p>
        </p:txBody>
      </p:sp>
    </p:spTree>
    <p:extLst>
      <p:ext uri="{BB962C8B-B14F-4D97-AF65-F5344CB8AC3E}">
        <p14:creationId xmlns:p14="http://schemas.microsoft.com/office/powerpoint/2010/main" val="17930535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Materials to Support Early Language Development:  </a:t>
            </a:r>
            <a:br>
              <a:rPr lang="en-US" dirty="0"/>
            </a:br>
            <a:r>
              <a:rPr lang="en-US" dirty="0"/>
              <a:t>Mirrors</a:t>
            </a:r>
          </a:p>
        </p:txBody>
      </p:sp>
      <p:sp>
        <p:nvSpPr>
          <p:cNvPr id="3" name="Text Placeholder 2"/>
          <p:cNvSpPr>
            <a:spLocks noGrp="1"/>
          </p:cNvSpPr>
          <p:nvPr>
            <p:ph type="body" idx="1"/>
          </p:nvPr>
        </p:nvSpPr>
        <p:spPr/>
        <p:txBody>
          <a:bodyPr/>
          <a:lstStyle/>
          <a:p>
            <a:endParaRPr lang="en-US" dirty="0" smtClean="0"/>
          </a:p>
          <a:p>
            <a:endParaRPr lang="en-US" dirty="0"/>
          </a:p>
          <a:p>
            <a:endParaRPr lang="en-US" dirty="0" smtClean="0"/>
          </a:p>
          <a:p>
            <a:endParaRPr lang="en-US" dirty="0"/>
          </a:p>
          <a:p>
            <a:endParaRPr lang="en-US" dirty="0" smtClean="0"/>
          </a:p>
          <a:p>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84029" y="1417251"/>
            <a:ext cx="5662724" cy="2468880"/>
          </a:xfrm>
          <a:prstGeom prst="rect">
            <a:avLst/>
          </a:prstGeom>
        </p:spPr>
      </p:pic>
      <p:sp>
        <p:nvSpPr>
          <p:cNvPr id="5" name="Rectangle 4"/>
          <p:cNvSpPr/>
          <p:nvPr/>
        </p:nvSpPr>
        <p:spPr>
          <a:xfrm>
            <a:off x="17744" y="3870820"/>
            <a:ext cx="12174261" cy="2308324"/>
          </a:xfrm>
          <a:prstGeom prst="rect">
            <a:avLst/>
          </a:prstGeom>
        </p:spPr>
        <p:txBody>
          <a:bodyPr wrap="square">
            <a:spAutoFit/>
          </a:bodyPr>
          <a:lstStyle/>
          <a:p>
            <a:pPr marL="380990" indent="-380990">
              <a:buFont typeface="Arial" panose="020B0604020202020204" pitchFamily="34" charset="0"/>
              <a:buChar char="•"/>
            </a:pPr>
            <a:r>
              <a:rPr lang="en-US" sz="2400" dirty="0">
                <a:latin typeface="Calibri" panose="020F0502020204030204" pitchFamily="34" charset="0"/>
                <a:cs typeface="Calibri" panose="020F0502020204030204" pitchFamily="34" charset="0"/>
              </a:rPr>
              <a:t>Support "Communication support" by initiating sounds and demonstrating sound formation with mirrors</a:t>
            </a:r>
          </a:p>
          <a:p>
            <a:pPr marL="380990" indent="-380990">
              <a:buFont typeface="Arial" panose="020B0604020202020204" pitchFamily="34" charset="0"/>
              <a:buChar char="•"/>
            </a:pPr>
            <a:r>
              <a:rPr lang="en-US" sz="2400" dirty="0">
                <a:latin typeface="Calibri" panose="020F0502020204030204" pitchFamily="34" charset="0"/>
                <a:cs typeface="Calibri" panose="020F0502020204030204" pitchFamily="34" charset="0"/>
              </a:rPr>
              <a:t>Support "Teacher talk" by mapping words to actions, labeling objects, and using descriptive and specific words…use this chance to help develop infants’ vocabulary!</a:t>
            </a:r>
          </a:p>
          <a:p>
            <a:pPr marL="380990" indent="-380990">
              <a:buFont typeface="Arial" panose="020B0604020202020204" pitchFamily="34" charset="0"/>
              <a:buChar char="•"/>
            </a:pPr>
            <a:r>
              <a:rPr lang="en-US" sz="2400" dirty="0">
                <a:latin typeface="Calibri" panose="020F0502020204030204" pitchFamily="34" charset="0"/>
                <a:cs typeface="Calibri" panose="020F0502020204030204" pitchFamily="34" charset="0"/>
              </a:rPr>
              <a:t>Support “Communication extension” by providing words for infants’ communication, expanding and extending on infants’ communication, and modeling turn-taking</a:t>
            </a:r>
          </a:p>
        </p:txBody>
      </p:sp>
      <p:pic>
        <p:nvPicPr>
          <p:cNvPr id="1028" name="Picture 4" descr="MOSCOW, RUSSIA - JUNE 06, 2017: Family Home Activity. Father Playing with his Infant Baby Child Boy near the Mirror"/>
          <p:cNvPicPr>
            <a:picLocks noChangeAspect="1" noChangeArrowheads="1"/>
          </p:cNvPicPr>
          <p:nvPr/>
        </p:nvPicPr>
        <p:blipFill rotWithShape="1">
          <a:blip r:embed="rId4">
            <a:extLst>
              <a:ext uri="{28A0092B-C50C-407E-A947-70E740481C1C}">
                <a14:useLocalDpi xmlns:a14="http://schemas.microsoft.com/office/drawing/2010/main" val="0"/>
              </a:ext>
            </a:extLst>
          </a:blip>
          <a:srcRect b="6607"/>
          <a:stretch/>
        </p:blipFill>
        <p:spPr bwMode="auto">
          <a:xfrm>
            <a:off x="7356757" y="1417251"/>
            <a:ext cx="3776452" cy="2468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23007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Materials to Support Early Language Development:  </a:t>
            </a:r>
            <a:br>
              <a:rPr lang="en-US" dirty="0"/>
            </a:br>
            <a:r>
              <a:rPr lang="en-US" dirty="0"/>
              <a:t>Soft Blocks</a:t>
            </a:r>
          </a:p>
        </p:txBody>
      </p:sp>
      <p:sp>
        <p:nvSpPr>
          <p:cNvPr id="6" name="TextBox 5"/>
          <p:cNvSpPr txBox="1"/>
          <p:nvPr/>
        </p:nvSpPr>
        <p:spPr>
          <a:xfrm>
            <a:off x="24383" y="3760245"/>
            <a:ext cx="9092287" cy="3046988"/>
          </a:xfrm>
          <a:prstGeom prst="rect">
            <a:avLst/>
          </a:prstGeom>
          <a:noFill/>
        </p:spPr>
        <p:txBody>
          <a:bodyPr wrap="square" rtlCol="0" anchor="t">
            <a:spAutoFit/>
          </a:bodyPr>
          <a:lstStyle/>
          <a:p>
            <a:r>
              <a:rPr lang="en-US" sz="2400" dirty="0">
                <a:latin typeface="Calibri"/>
              </a:rPr>
              <a:t>Soft blocks feature assorted colors, shapes, textures, and images…so with them you can support </a:t>
            </a:r>
            <a:endParaRPr lang="en-US" sz="2400" dirty="0"/>
          </a:p>
          <a:p>
            <a:pPr marL="380990" indent="-380990">
              <a:buChar char="•"/>
            </a:pPr>
            <a:r>
              <a:rPr lang="en-US" sz="2400" dirty="0">
                <a:latin typeface="Calibri"/>
              </a:rPr>
              <a:t>Teacher talk because you can describe classroom events and label objects </a:t>
            </a:r>
          </a:p>
          <a:p>
            <a:pPr marL="380990" indent="-380990">
              <a:buChar char="•"/>
            </a:pPr>
            <a:r>
              <a:rPr lang="en-US" sz="2400" dirty="0">
                <a:latin typeface="Calibri"/>
              </a:rPr>
              <a:t>Communication support because you can initiate sounds or words</a:t>
            </a:r>
          </a:p>
          <a:p>
            <a:pPr marL="380990" indent="-380990">
              <a:buChar char="•"/>
            </a:pPr>
            <a:r>
              <a:rPr lang="en-US" sz="2400" dirty="0">
                <a:latin typeface="Calibri"/>
              </a:rPr>
              <a:t>Communication extension because you can provide words, extend communication, and model turn-taking</a:t>
            </a:r>
          </a:p>
          <a:p>
            <a:pPr marL="380990" lvl="3" indent="-380990">
              <a:buChar char="•"/>
            </a:pPr>
            <a:endParaRPr lang="en-US" sz="2400" dirty="0">
              <a:latin typeface="Calibri"/>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421736" y="1444667"/>
            <a:ext cx="3737027" cy="2438400"/>
          </a:xfrm>
          <a:prstGeom prst="rect">
            <a:avLst/>
          </a:prstGeom>
        </p:spPr>
      </p:pic>
      <p:pic>
        <p:nvPicPr>
          <p:cNvPr id="8196" name="Picture 4" descr="Adorable baby boy playing with soft and colorful stacking baby toy blocks. Kids early development and education"/>
          <p:cNvPicPr>
            <a:picLocks noChangeAspect="1" noChangeArrowheads="1"/>
          </p:cNvPicPr>
          <p:nvPr/>
        </p:nvPicPr>
        <p:blipFill rotWithShape="1">
          <a:blip r:embed="rId4">
            <a:extLst>
              <a:ext uri="{28A0092B-C50C-407E-A947-70E740481C1C}">
                <a14:useLocalDpi xmlns:a14="http://schemas.microsoft.com/office/drawing/2010/main" val="0"/>
              </a:ext>
            </a:extLst>
          </a:blip>
          <a:srcRect b="4466"/>
          <a:stretch/>
        </p:blipFill>
        <p:spPr bwMode="auto">
          <a:xfrm>
            <a:off x="8926171" y="1629669"/>
            <a:ext cx="3075335" cy="4542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9643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Materials to Support Early Language Development:</a:t>
            </a:r>
            <a:br>
              <a:rPr lang="en-US" dirty="0"/>
            </a:br>
            <a:r>
              <a:rPr lang="en-US" dirty="0"/>
              <a:t>Books</a:t>
            </a:r>
          </a:p>
        </p:txBody>
      </p:sp>
      <p:sp>
        <p:nvSpPr>
          <p:cNvPr id="3" name="Text Placeholder 2"/>
          <p:cNvSpPr>
            <a:spLocks noGrp="1"/>
          </p:cNvSpPr>
          <p:nvPr>
            <p:ph type="body" idx="1"/>
          </p:nvPr>
        </p:nvSpPr>
        <p:spPr>
          <a:xfrm>
            <a:off x="18209" y="1303875"/>
            <a:ext cx="11785600" cy="4724400"/>
          </a:xfrm>
        </p:spPr>
        <p:txBody>
          <a:bodyPr/>
          <a:lstStyle/>
          <a:p>
            <a:pPr marL="152396" indent="0">
              <a:buNone/>
            </a:pPr>
            <a:r>
              <a:rPr lang="en-US" dirty="0"/>
              <a:t>Hearing words helps to build a rich network of words in an infant's brain--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443" y="1974415"/>
            <a:ext cx="5768563" cy="2804160"/>
          </a:xfrm>
          <a:prstGeom prst="rect">
            <a:avLst/>
          </a:prstGeom>
        </p:spPr>
      </p:pic>
      <p:sp>
        <p:nvSpPr>
          <p:cNvPr id="6" name="Rectangle 5"/>
          <p:cNvSpPr/>
          <p:nvPr/>
        </p:nvSpPr>
        <p:spPr>
          <a:xfrm>
            <a:off x="17750" y="4732596"/>
            <a:ext cx="12174255" cy="1569660"/>
          </a:xfrm>
          <a:prstGeom prst="rect">
            <a:avLst/>
          </a:prstGeom>
        </p:spPr>
        <p:txBody>
          <a:bodyPr wrap="square">
            <a:spAutoFit/>
          </a:bodyPr>
          <a:lstStyle/>
          <a:p>
            <a:pPr marL="152396"/>
            <a:r>
              <a:rPr lang="en-US" sz="2400" dirty="0">
                <a:latin typeface="Calibri" panose="020F0502020204030204" pitchFamily="34" charset="0"/>
                <a:cs typeface="Calibri" panose="020F0502020204030204" pitchFamily="34" charset="0"/>
              </a:rPr>
              <a:t>Use books for</a:t>
            </a:r>
          </a:p>
          <a:p>
            <a:pPr marL="533387" indent="-380990">
              <a:buFont typeface="Arial" panose="020B0604020202020204" pitchFamily="34" charset="0"/>
              <a:buChar char="•"/>
            </a:pPr>
            <a:r>
              <a:rPr lang="en-US" sz="2400" dirty="0">
                <a:latin typeface="Calibri" panose="020F0502020204030204" pitchFamily="34" charset="0"/>
                <a:cs typeface="Calibri" panose="020F0502020204030204" pitchFamily="34" charset="0"/>
              </a:rPr>
              <a:t>Verbally labeling objects			</a:t>
            </a:r>
            <a:r>
              <a:rPr lang="en-US" sz="2400" dirty="0" smtClean="0">
                <a:latin typeface="Calibri" panose="020F0502020204030204" pitchFamily="34" charset="0"/>
                <a:cs typeface="Calibri" panose="020F0502020204030204" pitchFamily="34" charset="0"/>
              </a:rPr>
              <a:t>	Using </a:t>
            </a:r>
            <a:r>
              <a:rPr lang="en-US" sz="2400" dirty="0">
                <a:latin typeface="Calibri" panose="020F0502020204030204" pitchFamily="34" charset="0"/>
                <a:cs typeface="Calibri" panose="020F0502020204030204" pitchFamily="34" charset="0"/>
              </a:rPr>
              <a:t>complete and varied sentences</a:t>
            </a:r>
          </a:p>
          <a:p>
            <a:pPr marL="533387" indent="-380990">
              <a:buFont typeface="Arial" panose="020B0604020202020204" pitchFamily="34" charset="0"/>
              <a:buChar char="•"/>
            </a:pPr>
            <a:r>
              <a:rPr lang="en-US" sz="2400" dirty="0">
                <a:latin typeface="Calibri" panose="020F0502020204030204" pitchFamily="34" charset="0"/>
                <a:cs typeface="Calibri" panose="020F0502020204030204" pitchFamily="34" charset="0"/>
              </a:rPr>
              <a:t>Initiating or imitating sounds and words	</a:t>
            </a:r>
            <a:r>
              <a:rPr lang="en-US" sz="2400" dirty="0" smtClean="0">
                <a:latin typeface="Calibri" panose="020F0502020204030204" pitchFamily="34" charset="0"/>
                <a:cs typeface="Calibri" panose="020F0502020204030204" pitchFamily="34" charset="0"/>
              </a:rPr>
              <a:t>	Modeling </a:t>
            </a:r>
            <a:r>
              <a:rPr lang="en-US" sz="2400" dirty="0">
                <a:latin typeface="Calibri" panose="020F0502020204030204" pitchFamily="34" charset="0"/>
                <a:cs typeface="Calibri" panose="020F0502020204030204" pitchFamily="34" charset="0"/>
              </a:rPr>
              <a:t>turn-taking</a:t>
            </a:r>
          </a:p>
          <a:p>
            <a:pPr marL="533387" indent="-380990">
              <a:buFont typeface="Arial" panose="020B0604020202020204" pitchFamily="34" charset="0"/>
              <a:buChar char="•"/>
            </a:pPr>
            <a:r>
              <a:rPr lang="en-US" sz="2400" dirty="0">
                <a:latin typeface="Calibri" panose="020F0502020204030204" pitchFamily="34" charset="0"/>
                <a:cs typeface="Calibri" panose="020F0502020204030204" pitchFamily="34" charset="0"/>
              </a:rPr>
              <a:t>Extending communication</a:t>
            </a:r>
          </a:p>
        </p:txBody>
      </p:sp>
      <p:pic>
        <p:nvPicPr>
          <p:cNvPr id="2050" name="Picture 2" descr="sister explaining and reading baby in bed a book"/>
          <p:cNvPicPr>
            <a:picLocks noChangeAspect="1" noChangeArrowheads="1"/>
          </p:cNvPicPr>
          <p:nvPr/>
        </p:nvPicPr>
        <p:blipFill rotWithShape="1">
          <a:blip r:embed="rId4">
            <a:extLst>
              <a:ext uri="{28A0092B-C50C-407E-A947-70E740481C1C}">
                <a14:useLocalDpi xmlns:a14="http://schemas.microsoft.com/office/drawing/2010/main" val="0"/>
              </a:ext>
            </a:extLst>
          </a:blip>
          <a:srcRect b="5461"/>
          <a:stretch/>
        </p:blipFill>
        <p:spPr bwMode="auto">
          <a:xfrm>
            <a:off x="7022494" y="1841867"/>
            <a:ext cx="4528455" cy="2996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11821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Materials to Support Early Language Development:</a:t>
            </a:r>
            <a:br>
              <a:rPr lang="en-US" dirty="0"/>
            </a:br>
            <a:r>
              <a:rPr lang="en-US" dirty="0"/>
              <a:t>Bubbles</a:t>
            </a:r>
          </a:p>
        </p:txBody>
      </p:sp>
      <p:sp>
        <p:nvSpPr>
          <p:cNvPr id="3" name="Text Placeholder 2"/>
          <p:cNvSpPr>
            <a:spLocks noGrp="1"/>
          </p:cNvSpPr>
          <p:nvPr>
            <p:ph type="body" idx="1"/>
          </p:nvPr>
        </p:nvSpPr>
        <p:spPr>
          <a:xfrm>
            <a:off x="203205" y="1526177"/>
            <a:ext cx="11785600" cy="4724400"/>
          </a:xfrm>
        </p:spPr>
        <p:txBody>
          <a:bodyPr/>
          <a:lstStyle/>
          <a:p>
            <a:pPr marL="152396" indent="0">
              <a:buNone/>
            </a:pPr>
            <a:endParaRPr lang="en-US" dirty="0" smtClean="0"/>
          </a:p>
          <a:p>
            <a:pPr marL="152396" indent="0">
              <a:buNone/>
            </a:pPr>
            <a:r>
              <a:rPr lang="en-US" dirty="0" smtClean="0"/>
              <a:t>Use bubbles for</a:t>
            </a:r>
            <a:endParaRPr lang="en-US" dirty="0"/>
          </a:p>
          <a:p>
            <a:pPr marL="533387" indent="-380990"/>
            <a:r>
              <a:rPr lang="en-US" dirty="0"/>
              <a:t>Verbally labeling objects</a:t>
            </a:r>
          </a:p>
          <a:p>
            <a:pPr marL="533387" indent="-380990"/>
            <a:r>
              <a:rPr lang="en-US" dirty="0"/>
              <a:t>Describing classroom events</a:t>
            </a:r>
          </a:p>
          <a:p>
            <a:pPr marL="533387" indent="-380990"/>
            <a:r>
              <a:rPr lang="en-US" dirty="0"/>
              <a:t>Initiating sounds and words</a:t>
            </a:r>
          </a:p>
          <a:p>
            <a:pPr marL="533387" indent="-380990"/>
            <a:r>
              <a:rPr lang="en-US" dirty="0"/>
              <a:t>Extending communication</a:t>
            </a:r>
          </a:p>
          <a:p>
            <a:pPr marL="533387" indent="-380990"/>
            <a:endParaRPr lang="en-US" dirty="0"/>
          </a:p>
        </p:txBody>
      </p:sp>
      <p:pic>
        <p:nvPicPr>
          <p:cNvPr id="5122" name="Picture 2" descr="childhood, babyhood and people concept - happy little baby boy or girl sitting on floor with soap bubbles around at home"/>
          <p:cNvPicPr>
            <a:picLocks noChangeAspect="1" noChangeArrowheads="1"/>
          </p:cNvPicPr>
          <p:nvPr/>
        </p:nvPicPr>
        <p:blipFill rotWithShape="1">
          <a:blip r:embed="rId3">
            <a:extLst>
              <a:ext uri="{28A0092B-C50C-407E-A947-70E740481C1C}">
                <a14:useLocalDpi xmlns:a14="http://schemas.microsoft.com/office/drawing/2010/main" val="0"/>
              </a:ext>
            </a:extLst>
          </a:blip>
          <a:srcRect b="5229"/>
          <a:stretch/>
        </p:blipFill>
        <p:spPr bwMode="auto">
          <a:xfrm>
            <a:off x="5434676" y="1882987"/>
            <a:ext cx="5747655" cy="3812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5205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Materials to Support Early Language Development:</a:t>
            </a:r>
            <a:br>
              <a:rPr lang="en-US" dirty="0"/>
            </a:br>
            <a:r>
              <a:rPr lang="en-US" dirty="0"/>
              <a:t>Music</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 y="2362201"/>
            <a:ext cx="5776399" cy="2703991"/>
          </a:xfrm>
          <a:prstGeom prst="rect">
            <a:avLst/>
          </a:prstGeom>
        </p:spPr>
      </p:pic>
      <p:pic>
        <p:nvPicPr>
          <p:cNvPr id="4100" name="Picture 4" descr="Children playing with musical toys. Isolated on white background"/>
          <p:cNvPicPr>
            <a:picLocks noChangeAspect="1" noChangeArrowheads="1"/>
          </p:cNvPicPr>
          <p:nvPr/>
        </p:nvPicPr>
        <p:blipFill rotWithShape="1">
          <a:blip r:embed="rId4">
            <a:extLst>
              <a:ext uri="{28A0092B-C50C-407E-A947-70E740481C1C}">
                <a14:useLocalDpi xmlns:a14="http://schemas.microsoft.com/office/drawing/2010/main" val="0"/>
              </a:ext>
            </a:extLst>
          </a:blip>
          <a:srcRect b="6857"/>
          <a:stretch/>
        </p:blipFill>
        <p:spPr bwMode="auto">
          <a:xfrm>
            <a:off x="5992680" y="2323545"/>
            <a:ext cx="6199320" cy="2839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0216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Materials to Support Early Language Development:</a:t>
            </a:r>
            <a:br>
              <a:rPr lang="en-US" dirty="0"/>
            </a:br>
            <a:r>
              <a:rPr lang="en-US" dirty="0"/>
              <a:t>Pictures</a:t>
            </a:r>
          </a:p>
        </p:txBody>
      </p:sp>
      <p:sp>
        <p:nvSpPr>
          <p:cNvPr id="3" name="Text Placeholder 2"/>
          <p:cNvSpPr>
            <a:spLocks noGrp="1"/>
          </p:cNvSpPr>
          <p:nvPr>
            <p:ph type="body" idx="1"/>
          </p:nvPr>
        </p:nvSpPr>
        <p:spPr/>
        <p:txBody>
          <a:bodyPr/>
          <a:lstStyle/>
          <a:p>
            <a:pPr marL="152396" indent="0">
              <a:buNone/>
            </a:pPr>
            <a:endParaRPr lang="en-US" dirty="0" smtClean="0"/>
          </a:p>
          <a:p>
            <a:pPr marL="152396" indent="0">
              <a:buNone/>
            </a:pP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88235" y="2362200"/>
            <a:ext cx="5598851" cy="3048000"/>
          </a:xfrm>
          <a:prstGeom prst="rect">
            <a:avLst/>
          </a:prstGeom>
        </p:spPr>
      </p:pic>
      <p:pic>
        <p:nvPicPr>
          <p:cNvPr id="7170" name="Picture 2" descr="Cute smiling baby girl looking at the photo album. Selective focus on the baby head."/>
          <p:cNvPicPr>
            <a:picLocks noChangeAspect="1" noChangeArrowheads="1"/>
          </p:cNvPicPr>
          <p:nvPr/>
        </p:nvPicPr>
        <p:blipFill rotWithShape="1">
          <a:blip r:embed="rId4">
            <a:extLst>
              <a:ext uri="{28A0092B-C50C-407E-A947-70E740481C1C}">
                <a14:useLocalDpi xmlns:a14="http://schemas.microsoft.com/office/drawing/2010/main" val="0"/>
              </a:ext>
            </a:extLst>
          </a:blip>
          <a:srcRect b="5882"/>
          <a:stretch/>
        </p:blipFill>
        <p:spPr bwMode="auto">
          <a:xfrm>
            <a:off x="6057900" y="1946910"/>
            <a:ext cx="5907765" cy="3901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2567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Materials to Support Early Language Development:</a:t>
            </a:r>
            <a:br>
              <a:rPr lang="en-US" dirty="0"/>
            </a:br>
            <a:r>
              <a:rPr lang="en-US" dirty="0" smtClean="0"/>
              <a:t>Puppets &amp; Baby Dolls</a:t>
            </a:r>
            <a:endParaRPr lang="en-US" dirty="0"/>
          </a:p>
        </p:txBody>
      </p:sp>
      <p:sp>
        <p:nvSpPr>
          <p:cNvPr id="3" name="Text Placeholder 2"/>
          <p:cNvSpPr>
            <a:spLocks noGrp="1"/>
          </p:cNvSpPr>
          <p:nvPr>
            <p:ph type="body" idx="1"/>
          </p:nvPr>
        </p:nvSpPr>
        <p:spPr/>
        <p:txBody>
          <a:bodyPr/>
          <a:lstStyle/>
          <a:p>
            <a:pPr>
              <a:buNone/>
            </a:pP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612915" y="2437799"/>
            <a:ext cx="4470479" cy="2804160"/>
          </a:xfrm>
          <a:prstGeom prst="rect">
            <a:avLst/>
          </a:prstGeom>
        </p:spPr>
      </p:pic>
      <p:pic>
        <p:nvPicPr>
          <p:cNvPr id="6" name="Picture 2" descr="family, children and parenthood concept - happy smiling young mother and baby playing with finger puppet at home"/>
          <p:cNvPicPr>
            <a:picLocks noChangeAspect="1" noChangeArrowheads="1"/>
          </p:cNvPicPr>
          <p:nvPr/>
        </p:nvPicPr>
        <p:blipFill rotWithShape="1">
          <a:blip r:embed="rId4">
            <a:extLst>
              <a:ext uri="{28A0092B-C50C-407E-A947-70E740481C1C}">
                <a14:useLocalDpi xmlns:a14="http://schemas.microsoft.com/office/drawing/2010/main" val="0"/>
              </a:ext>
            </a:extLst>
          </a:blip>
          <a:srcRect b="5357"/>
          <a:stretch/>
        </p:blipFill>
        <p:spPr bwMode="auto">
          <a:xfrm>
            <a:off x="5071515" y="1847850"/>
            <a:ext cx="6096005"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68431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Materials to Support Early Language Development:</a:t>
            </a:r>
            <a:br>
              <a:rPr lang="en-US" dirty="0"/>
            </a:br>
            <a:r>
              <a:rPr lang="en-US" dirty="0"/>
              <a:t>Balls</a:t>
            </a:r>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71241" y="2269400"/>
            <a:ext cx="5241384" cy="3048000"/>
          </a:xfrm>
          <a:prstGeom prst="rect">
            <a:avLst/>
          </a:prstGeom>
        </p:spPr>
      </p:pic>
      <p:pic>
        <p:nvPicPr>
          <p:cNvPr id="6146" name="Picture 2" descr="Baby boy playing with balls. Colorful toys for kids. Kid in play room. Toddler kid with balls  for children. "/>
          <p:cNvPicPr>
            <a:picLocks noChangeAspect="1" noChangeArrowheads="1"/>
          </p:cNvPicPr>
          <p:nvPr/>
        </p:nvPicPr>
        <p:blipFill rotWithShape="1">
          <a:blip r:embed="rId4">
            <a:extLst>
              <a:ext uri="{28A0092B-C50C-407E-A947-70E740481C1C}">
                <a14:useLocalDpi xmlns:a14="http://schemas.microsoft.com/office/drawing/2010/main" val="0"/>
              </a:ext>
            </a:extLst>
          </a:blip>
          <a:srcRect b="5208"/>
          <a:stretch/>
        </p:blipFill>
        <p:spPr bwMode="auto">
          <a:xfrm>
            <a:off x="6294344" y="2095500"/>
            <a:ext cx="5212736" cy="346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5891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CB426-13FE-4580-AF81-873DB89DE74D}"/>
              </a:ext>
            </a:extLst>
          </p:cNvPr>
          <p:cNvSpPr>
            <a:spLocks noGrp="1"/>
          </p:cNvSpPr>
          <p:nvPr>
            <p:ph type="title"/>
          </p:nvPr>
        </p:nvSpPr>
        <p:spPr/>
        <p:txBody>
          <a:bodyPr>
            <a:normAutofit fontScale="90000"/>
          </a:bodyPr>
          <a:lstStyle/>
          <a:p>
            <a:r>
              <a:rPr lang="en-US" sz="4100" dirty="0" smtClean="0"/>
              <a:t>Let's Practice!</a:t>
            </a:r>
            <a:r>
              <a:rPr lang="en-US" dirty="0" smtClean="0"/>
              <a:t/>
            </a:r>
            <a:br>
              <a:rPr lang="en-US" dirty="0" smtClean="0"/>
            </a:br>
            <a:r>
              <a:rPr lang="en-US" dirty="0" smtClean="0"/>
              <a:t>Teacher talk, Communication support, &amp; Communication extension</a:t>
            </a:r>
            <a:endParaRPr lang="en-US" dirty="0"/>
          </a:p>
        </p:txBody>
      </p:sp>
      <p:sp>
        <p:nvSpPr>
          <p:cNvPr id="3" name="Text Placeholder 2">
            <a:extLst>
              <a:ext uri="{FF2B5EF4-FFF2-40B4-BE49-F238E27FC236}">
                <a16:creationId xmlns:a16="http://schemas.microsoft.com/office/drawing/2014/main" id="{62413664-C126-4458-A14D-4F6FF251CA27}"/>
              </a:ext>
            </a:extLst>
          </p:cNvPr>
          <p:cNvSpPr>
            <a:spLocks noGrp="1"/>
          </p:cNvSpPr>
          <p:nvPr>
            <p:ph type="body" idx="1"/>
          </p:nvPr>
        </p:nvSpPr>
        <p:spPr/>
        <p:txBody>
          <a:bodyPr/>
          <a:lstStyle/>
          <a:p>
            <a:pPr marL="152396" indent="0">
              <a:buNone/>
            </a:pPr>
            <a:r>
              <a:rPr lang="en-US" dirty="0"/>
              <a:t>Practice using the material to support early language development assigned to your group:</a:t>
            </a:r>
          </a:p>
          <a:p>
            <a:r>
              <a:rPr lang="en-US" dirty="0"/>
              <a:t>Practice using the material for self-talk, to describe classroom events, to verbally label objects, and to use </a:t>
            </a:r>
            <a:r>
              <a:rPr lang="en-US" dirty="0" smtClean="0"/>
              <a:t>complete </a:t>
            </a:r>
            <a:r>
              <a:rPr lang="en-US" dirty="0"/>
              <a:t>and varied sentences.</a:t>
            </a:r>
          </a:p>
          <a:p>
            <a:r>
              <a:rPr lang="en-US" dirty="0"/>
              <a:t>Practice using the item to initiate sounds or words.</a:t>
            </a:r>
          </a:p>
          <a:p>
            <a:r>
              <a:rPr lang="en-US" dirty="0"/>
              <a:t>Practice using the item to provide words for infants' communication, to expand and extend on infants' communication, and to model turn-taking.</a:t>
            </a:r>
          </a:p>
        </p:txBody>
      </p:sp>
    </p:spTree>
    <p:extLst>
      <p:ext uri="{BB962C8B-B14F-4D97-AF65-F5344CB8AC3E}">
        <p14:creationId xmlns:p14="http://schemas.microsoft.com/office/powerpoint/2010/main" val="6761107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Early Language Support links to Other Infant CLASS® Dimensions</a:t>
            </a:r>
            <a:endParaRPr lang="en-US" dirty="0"/>
          </a:p>
        </p:txBody>
      </p:sp>
    </p:spTree>
    <p:extLst>
      <p:ext uri="{BB962C8B-B14F-4D97-AF65-F5344CB8AC3E}">
        <p14:creationId xmlns:p14="http://schemas.microsoft.com/office/powerpoint/2010/main" val="2948796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Learning Objectives</a:t>
            </a:r>
            <a:endParaRPr lang="en-US" dirty="0"/>
          </a:p>
        </p:txBody>
      </p:sp>
      <p:sp>
        <p:nvSpPr>
          <p:cNvPr id="3" name="Text Placeholder 2"/>
          <p:cNvSpPr>
            <a:spLocks noGrp="1"/>
          </p:cNvSpPr>
          <p:nvPr>
            <p:ph type="body" idx="1"/>
          </p:nvPr>
        </p:nvSpPr>
        <p:spPr/>
        <p:txBody>
          <a:bodyPr/>
          <a:lstStyle/>
          <a:p>
            <a:pPr marL="457189" lvl="1" indent="0">
              <a:buNone/>
            </a:pPr>
            <a:r>
              <a:rPr lang="en-US" sz="2400" dirty="0"/>
              <a:t>This training is designed </a:t>
            </a:r>
            <a:r>
              <a:rPr lang="en-US" sz="2400" dirty="0" smtClean="0"/>
              <a:t>to</a:t>
            </a:r>
            <a:endParaRPr lang="en-US" sz="2400" dirty="0"/>
          </a:p>
          <a:p>
            <a:pPr marL="1066773" lvl="1" indent="-609585"/>
            <a:r>
              <a:rPr lang="en-US" sz="2400" dirty="0" smtClean="0"/>
              <a:t>Review the </a:t>
            </a:r>
            <a:r>
              <a:rPr lang="en-US" sz="2400" dirty="0"/>
              <a:t>Early Language Support dimension of the Infant </a:t>
            </a:r>
            <a:r>
              <a:rPr lang="en-US" sz="2400" dirty="0" smtClean="0"/>
              <a:t>CLASS® </a:t>
            </a:r>
            <a:r>
              <a:rPr lang="en-US" sz="2400" dirty="0"/>
              <a:t>tool</a:t>
            </a:r>
          </a:p>
          <a:p>
            <a:pPr marL="1066773" lvl="1" indent="-609585"/>
            <a:r>
              <a:rPr lang="en-US" sz="2400" dirty="0" smtClean="0"/>
              <a:t>Identify what </a:t>
            </a:r>
            <a:r>
              <a:rPr lang="en-US" sz="2400" dirty="0"/>
              <a:t>Early Language Support looks and sounds like at a high level in an Infant classroom</a:t>
            </a:r>
          </a:p>
          <a:p>
            <a:pPr marL="1066773" lvl="1" indent="-609585"/>
            <a:r>
              <a:rPr lang="en-US" sz="2400" dirty="0" smtClean="0"/>
              <a:t>Identify what </a:t>
            </a:r>
            <a:r>
              <a:rPr lang="en-US" sz="2400" dirty="0"/>
              <a:t>materials can most effectively support Early Language in the Infant classroom</a:t>
            </a:r>
          </a:p>
          <a:p>
            <a:pPr marL="1066773" lvl="1" indent="-609585"/>
            <a:r>
              <a:rPr lang="en-US" sz="2400" dirty="0" smtClean="0"/>
              <a:t>Describe and apply practical </a:t>
            </a:r>
            <a:r>
              <a:rPr lang="en-US" sz="2400" dirty="0"/>
              <a:t>strategies for implementing elements of teacher talk, communication support, and communication extension in the Infant classroom</a:t>
            </a:r>
          </a:p>
          <a:p>
            <a:pPr marL="1066773" lvl="1" indent="-609585"/>
            <a:r>
              <a:rPr lang="en-US" sz="2400" dirty="0" smtClean="0"/>
              <a:t>Introduce how </a:t>
            </a:r>
            <a:r>
              <a:rPr lang="en-US" sz="2400" dirty="0"/>
              <a:t>these Early Language Support strategies in turn connect to Facilitated Exploration, Relational Climate, and Teacher Sensitivity in the Infant </a:t>
            </a:r>
            <a:r>
              <a:rPr lang="en-US" sz="2400" dirty="0" smtClean="0"/>
              <a:t>CLASS® </a:t>
            </a:r>
            <a:r>
              <a:rPr lang="en-US" sz="2400" dirty="0"/>
              <a:t>tool </a:t>
            </a:r>
          </a:p>
          <a:p>
            <a:endParaRPr lang="en-US" dirty="0"/>
          </a:p>
        </p:txBody>
      </p:sp>
    </p:spTree>
    <p:extLst>
      <p:ext uri="{BB962C8B-B14F-4D97-AF65-F5344CB8AC3E}">
        <p14:creationId xmlns:p14="http://schemas.microsoft.com/office/powerpoint/2010/main" val="151168841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Relational Climate</a:t>
            </a:r>
            <a:endParaRPr lang="en-US" dirty="0"/>
          </a:p>
        </p:txBody>
      </p:sp>
      <p:sp>
        <p:nvSpPr>
          <p:cNvPr id="3" name="Text Placeholder 2"/>
          <p:cNvSpPr>
            <a:spLocks noGrp="1"/>
          </p:cNvSpPr>
          <p:nvPr>
            <p:ph type="body" idx="1"/>
          </p:nvPr>
        </p:nvSpPr>
        <p:spPr/>
        <p:txBody>
          <a:bodyPr/>
          <a:lstStyle/>
          <a:p>
            <a:r>
              <a:rPr lang="en-US" dirty="0" smtClean="0"/>
              <a:t>Relational behaviors</a:t>
            </a:r>
          </a:p>
          <a:p>
            <a:r>
              <a:rPr lang="en-US" dirty="0" smtClean="0"/>
              <a:t>Emotion expression</a:t>
            </a:r>
          </a:p>
          <a:p>
            <a:r>
              <a:rPr lang="en-US" dirty="0" smtClean="0"/>
              <a:t>Respect for infants’ state</a:t>
            </a:r>
          </a:p>
          <a:p>
            <a:r>
              <a:rPr lang="en-US" dirty="0" smtClean="0"/>
              <a:t>Lack of adult negativity</a:t>
            </a:r>
            <a:endParaRPr lang="en-US" dirty="0"/>
          </a:p>
        </p:txBody>
      </p:sp>
    </p:spTree>
    <p:extLst>
      <p:ext uri="{BB962C8B-B14F-4D97-AF65-F5344CB8AC3E}">
        <p14:creationId xmlns:p14="http://schemas.microsoft.com/office/powerpoint/2010/main" val="30812964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Teacher Sensitivity</a:t>
            </a:r>
            <a:endParaRPr lang="en-US" dirty="0"/>
          </a:p>
        </p:txBody>
      </p:sp>
      <p:sp>
        <p:nvSpPr>
          <p:cNvPr id="3" name="Text Placeholder 2"/>
          <p:cNvSpPr>
            <a:spLocks noGrp="1"/>
          </p:cNvSpPr>
          <p:nvPr>
            <p:ph type="body" idx="1"/>
          </p:nvPr>
        </p:nvSpPr>
        <p:spPr/>
        <p:txBody>
          <a:bodyPr/>
          <a:lstStyle/>
          <a:p>
            <a:r>
              <a:rPr lang="en-US" dirty="0" smtClean="0"/>
              <a:t>Awareness and cue detection</a:t>
            </a:r>
          </a:p>
          <a:p>
            <a:r>
              <a:rPr lang="en-US" dirty="0" smtClean="0"/>
              <a:t>Responsiveness</a:t>
            </a:r>
          </a:p>
          <a:p>
            <a:r>
              <a:rPr lang="en-US" dirty="0" smtClean="0"/>
              <a:t>Infant comfort</a:t>
            </a:r>
            <a:endParaRPr lang="en-US" dirty="0"/>
          </a:p>
        </p:txBody>
      </p:sp>
    </p:spTree>
    <p:extLst>
      <p:ext uri="{BB962C8B-B14F-4D97-AF65-F5344CB8AC3E}">
        <p14:creationId xmlns:p14="http://schemas.microsoft.com/office/powerpoint/2010/main" val="37374494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DON’T want to hear in infant classrooms—</a:t>
            </a:r>
            <a:endParaRPr lang="en-US" dirty="0"/>
          </a:p>
        </p:txBody>
      </p:sp>
      <p:sp>
        <p:nvSpPr>
          <p:cNvPr id="3" name="Text Placeholder 2"/>
          <p:cNvSpPr>
            <a:spLocks noGrp="1"/>
          </p:cNvSpPr>
          <p:nvPr>
            <p:ph type="body" idx="1"/>
          </p:nvPr>
        </p:nvSpPr>
        <p:spPr/>
        <p:txBody>
          <a:bodyPr/>
          <a:lstStyle/>
          <a:p>
            <a:r>
              <a:rPr lang="en-US" dirty="0" smtClean="0"/>
              <a:t>Irritation</a:t>
            </a:r>
          </a:p>
          <a:p>
            <a:r>
              <a:rPr lang="en-US" dirty="0" smtClean="0"/>
              <a:t>Frustration</a:t>
            </a:r>
          </a:p>
          <a:p>
            <a:r>
              <a:rPr lang="en-US" dirty="0" smtClean="0"/>
              <a:t>Verbal harshness</a:t>
            </a:r>
          </a:p>
          <a:p>
            <a:r>
              <a:rPr lang="en-US" dirty="0" smtClean="0"/>
              <a:t>Negative comments</a:t>
            </a:r>
          </a:p>
          <a:p>
            <a:pPr lvl="1"/>
            <a:r>
              <a:rPr lang="en-US" sz="2400" dirty="0" smtClean="0"/>
              <a:t>“spoiled”</a:t>
            </a:r>
          </a:p>
          <a:p>
            <a:pPr lvl="1"/>
            <a:r>
              <a:rPr lang="en-US" sz="2400" dirty="0" smtClean="0"/>
              <a:t>“crybaby”</a:t>
            </a:r>
          </a:p>
          <a:p>
            <a:pPr lvl="1"/>
            <a:r>
              <a:rPr lang="en-US" sz="2400" dirty="0" smtClean="0"/>
              <a:t>“you’ve been held too much”</a:t>
            </a:r>
          </a:p>
          <a:p>
            <a:pPr lvl="1"/>
            <a:r>
              <a:rPr lang="en-US" sz="2400" dirty="0" smtClean="0"/>
              <a:t>“quit blowing bubbles/spitting”</a:t>
            </a:r>
            <a:endParaRPr lang="en-US" sz="2400" dirty="0"/>
          </a:p>
        </p:txBody>
      </p:sp>
    </p:spTree>
    <p:extLst>
      <p:ext uri="{BB962C8B-B14F-4D97-AF65-F5344CB8AC3E}">
        <p14:creationId xmlns:p14="http://schemas.microsoft.com/office/powerpoint/2010/main" val="42723187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Facilitated Exploration</a:t>
            </a:r>
            <a:endParaRPr lang="en-US" dirty="0"/>
          </a:p>
        </p:txBody>
      </p:sp>
      <p:sp>
        <p:nvSpPr>
          <p:cNvPr id="3" name="Text Placeholder 2"/>
          <p:cNvSpPr>
            <a:spLocks noGrp="1"/>
          </p:cNvSpPr>
          <p:nvPr>
            <p:ph type="body" idx="1"/>
          </p:nvPr>
        </p:nvSpPr>
        <p:spPr/>
        <p:txBody>
          <a:bodyPr/>
          <a:lstStyle/>
          <a:p>
            <a:pPr marL="152396" indent="0">
              <a:buNone/>
            </a:pPr>
            <a:endParaRPr lang="en-US" dirty="0" smtClean="0"/>
          </a:p>
          <a:p>
            <a:endParaRPr lang="en-US" dirty="0" smtClean="0"/>
          </a:p>
          <a:p>
            <a:endParaRPr lang="en-US" dirty="0"/>
          </a:p>
          <a:p>
            <a:r>
              <a:rPr lang="en-US" dirty="0" smtClean="0"/>
              <a:t>Involvement</a:t>
            </a:r>
          </a:p>
          <a:p>
            <a:r>
              <a:rPr lang="en-US" dirty="0" smtClean="0"/>
              <a:t>Infant focused</a:t>
            </a:r>
          </a:p>
          <a:p>
            <a:r>
              <a:rPr lang="en-US" dirty="0" smtClean="0"/>
              <a:t>Expansion of infants’ experience</a:t>
            </a:r>
            <a:endParaRPr lang="en-US" dirty="0"/>
          </a:p>
        </p:txBody>
      </p:sp>
      <p:pic>
        <p:nvPicPr>
          <p:cNvPr id="4" name="Picture 3" descr="Inline 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943" r="18699" b="23780"/>
          <a:stretch/>
        </p:blipFill>
        <p:spPr bwMode="auto">
          <a:xfrm>
            <a:off x="6935373" y="1844304"/>
            <a:ext cx="2907661" cy="408379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55198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Knowledge Gained</a:t>
            </a:r>
            <a:endParaRPr lang="en-US" dirty="0"/>
          </a:p>
        </p:txBody>
      </p:sp>
    </p:spTree>
    <p:extLst>
      <p:ext uri="{BB962C8B-B14F-4D97-AF65-F5344CB8AC3E}">
        <p14:creationId xmlns:p14="http://schemas.microsoft.com/office/powerpoint/2010/main" val="1146789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152396"/>
            <a:r>
              <a:rPr lang="en-US" dirty="0"/>
              <a:t>Why is language development so critical to our work </a:t>
            </a:r>
            <a:br>
              <a:rPr lang="en-US" dirty="0"/>
            </a:br>
            <a:r>
              <a:rPr lang="en-US" dirty="0"/>
              <a:t>in early childhood?</a:t>
            </a:r>
          </a:p>
        </p:txBody>
      </p:sp>
      <p:sp>
        <p:nvSpPr>
          <p:cNvPr id="3" name="Text Placeholder 2"/>
          <p:cNvSpPr>
            <a:spLocks noGrp="1"/>
          </p:cNvSpPr>
          <p:nvPr>
            <p:ph type="body" idx="1"/>
          </p:nvPr>
        </p:nvSpPr>
        <p:spPr/>
        <p:txBody>
          <a:bodyPr/>
          <a:lstStyle/>
          <a:p>
            <a:r>
              <a:rPr lang="en-US" dirty="0"/>
              <a:t>Language is the principal tool for establishing and maintaining relationships with adults and other children. (Epstein, 2007)</a:t>
            </a:r>
          </a:p>
          <a:p>
            <a:pPr marL="152396" indent="0">
              <a:buNone/>
            </a:pPr>
            <a:endParaRPr lang="en-US" dirty="0"/>
          </a:p>
          <a:p>
            <a:r>
              <a:rPr lang="en-US" dirty="0"/>
              <a:t>Teachers are very important in helping children develop a strong foundation in language.  Teachers influence language development through the language they use, the way they set up the environment, and the types of experiences they provide.  The opportunities children have for sociodramatic play and the level of that play affects children’s language development.  Higher levels of play allow for increased language and more complex language structures. (</a:t>
            </a:r>
            <a:r>
              <a:rPr lang="en-US" dirty="0" err="1"/>
              <a:t>Heisner</a:t>
            </a:r>
            <a:r>
              <a:rPr lang="en-US" dirty="0"/>
              <a:t>, 2005)</a:t>
            </a:r>
          </a:p>
          <a:p>
            <a:pPr marL="152396" indent="0">
              <a:buNone/>
            </a:pPr>
            <a:endParaRPr lang="en-US" dirty="0"/>
          </a:p>
        </p:txBody>
      </p:sp>
    </p:spTree>
    <p:extLst>
      <p:ext uri="{BB962C8B-B14F-4D97-AF65-F5344CB8AC3E}">
        <p14:creationId xmlns:p14="http://schemas.microsoft.com/office/powerpoint/2010/main" val="3634158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language development so critical to our work </a:t>
            </a:r>
            <a:br>
              <a:rPr lang="en-US" dirty="0"/>
            </a:br>
            <a:r>
              <a:rPr lang="en-US" dirty="0"/>
              <a:t>in early childhood?</a:t>
            </a:r>
          </a:p>
        </p:txBody>
      </p:sp>
      <p:sp>
        <p:nvSpPr>
          <p:cNvPr id="3" name="Text Placeholder 2"/>
          <p:cNvSpPr>
            <a:spLocks noGrp="1"/>
          </p:cNvSpPr>
          <p:nvPr>
            <p:ph type="body" idx="1"/>
          </p:nvPr>
        </p:nvSpPr>
        <p:spPr/>
        <p:txBody>
          <a:bodyPr>
            <a:normAutofit/>
          </a:bodyPr>
          <a:lstStyle/>
          <a:p>
            <a:r>
              <a:rPr lang="en-US" dirty="0"/>
              <a:t>Early language skills form the basis for concept and literacy skills which in turn form the basis of lifelong learning in all areas.</a:t>
            </a:r>
          </a:p>
          <a:p>
            <a:pPr marL="152396" indent="0">
              <a:buNone/>
            </a:pPr>
            <a:endParaRPr lang="en-US" dirty="0"/>
          </a:p>
          <a:p>
            <a:r>
              <a:rPr lang="en-US" dirty="0"/>
              <a:t>Our language ability when entering school is a greater predictor of our overall long-term academic success than any other.</a:t>
            </a:r>
          </a:p>
          <a:p>
            <a:endParaRPr lang="en-US" dirty="0"/>
          </a:p>
          <a:p>
            <a:r>
              <a:rPr lang="en-US" dirty="0"/>
              <a:t>Our language ability is a predictor not only of our future academic success in that subject but across subject areas.</a:t>
            </a:r>
          </a:p>
          <a:p>
            <a:pPr marL="152396" indent="0">
              <a:buNone/>
            </a:pPr>
            <a:endParaRPr lang="en-US" dirty="0"/>
          </a:p>
          <a:p>
            <a:r>
              <a:rPr lang="en-US" dirty="0"/>
              <a:t>Language skills correlate to executive function skills as well.</a:t>
            </a:r>
          </a:p>
        </p:txBody>
      </p:sp>
    </p:spTree>
    <p:extLst>
      <p:ext uri="{BB962C8B-B14F-4D97-AF65-F5344CB8AC3E}">
        <p14:creationId xmlns:p14="http://schemas.microsoft.com/office/powerpoint/2010/main" val="34738265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Development of Neural Pathways</a:t>
            </a:r>
          </a:p>
        </p:txBody>
      </p:sp>
      <p:sp>
        <p:nvSpPr>
          <p:cNvPr id="3" name="Text Placeholder 2"/>
          <p:cNvSpPr>
            <a:spLocks noGrp="1"/>
          </p:cNvSpPr>
          <p:nvPr>
            <p:ph type="body" idx="1"/>
          </p:nvPr>
        </p:nvSpPr>
        <p:spPr/>
        <p:txBody>
          <a:bodyPr>
            <a:normAutofit lnSpcReduction="10000"/>
          </a:bodyPr>
          <a:lstStyle/>
          <a:p>
            <a:endParaRPr lang="en-US"/>
          </a:p>
          <a:p>
            <a:endParaRPr lang="en-US"/>
          </a:p>
          <a:p>
            <a:endParaRPr lang="en-US"/>
          </a:p>
          <a:p>
            <a:endParaRPr lang="en-US"/>
          </a:p>
          <a:p>
            <a:endParaRPr lang="en-US"/>
          </a:p>
          <a:p>
            <a:endParaRPr lang="en-US"/>
          </a:p>
          <a:p>
            <a:endParaRPr lang="en-US"/>
          </a:p>
          <a:p>
            <a:endParaRPr lang="en-US"/>
          </a:p>
          <a:p>
            <a:endParaRPr lang="en-US"/>
          </a:p>
          <a:p>
            <a:pPr marL="152396" indent="0">
              <a:buNone/>
            </a:pPr>
            <a:r>
              <a:rPr lang="en-US"/>
              <a:t>						</a:t>
            </a:r>
            <a:r>
              <a:rPr lang="en-US" sz="1333" i="1"/>
              <a:t>--Harvard University, Center on the Developing Child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8095" y="1613367"/>
            <a:ext cx="7912848" cy="4507027"/>
          </a:xfrm>
          <a:prstGeom prst="rect">
            <a:avLst/>
          </a:prstGeom>
        </p:spPr>
      </p:pic>
    </p:spTree>
    <p:extLst>
      <p:ext uri="{BB962C8B-B14F-4D97-AF65-F5344CB8AC3E}">
        <p14:creationId xmlns:p14="http://schemas.microsoft.com/office/powerpoint/2010/main" val="13595206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1334</TotalTime>
  <Words>11844</Words>
  <Application>Microsoft Office PowerPoint</Application>
  <PresentationFormat>Widescreen</PresentationFormat>
  <Paragraphs>1101</Paragraphs>
  <Slides>64</Slides>
  <Notes>64</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64</vt:i4>
      </vt:variant>
    </vt:vector>
  </HeadingPairs>
  <TitlesOfParts>
    <vt:vector size="69" baseType="lpstr">
      <vt:lpstr>Arial</vt:lpstr>
      <vt:lpstr>Calibri</vt:lpstr>
      <vt:lpstr>Calibri Light</vt:lpstr>
      <vt:lpstr>Wingdings</vt:lpstr>
      <vt:lpstr>Office Theme</vt:lpstr>
      <vt:lpstr>Talk to Me, Baby!— Early Language Support for Infants</vt:lpstr>
      <vt:lpstr>Your Experience in the Infant Classroom</vt:lpstr>
      <vt:lpstr>Your Daily Routine in Your Infant Classroom</vt:lpstr>
      <vt:lpstr>A Sample Acrostic Poem:</vt:lpstr>
      <vt:lpstr>Why This Learning Matters</vt:lpstr>
      <vt:lpstr>Learning Objectives</vt:lpstr>
      <vt:lpstr>Why is language development so critical to our work  in early childhood?</vt:lpstr>
      <vt:lpstr>Why is language development so critical to our work  in early childhood?</vt:lpstr>
      <vt:lpstr>Development of Neural Pathways</vt:lpstr>
      <vt:lpstr>The Developing Brain</vt:lpstr>
      <vt:lpstr>Developmentally- Appropriate Language-Related Expectations for Infants</vt:lpstr>
      <vt:lpstr>Language Expectations for Infants</vt:lpstr>
      <vt:lpstr>Developmentally-Appropriate Language Expectations  for Infants</vt:lpstr>
      <vt:lpstr>Louisiana’s Birth to Five Early Learning &amp;  Development Standards (ELDS)</vt:lpstr>
      <vt:lpstr>Louisiana’s Birth to Five Early Learning &amp;  Development Standards (ELDS)</vt:lpstr>
      <vt:lpstr>Louisiana’s Birth to Five Early Learning &amp;  Development Standards (ELDS)</vt:lpstr>
      <vt:lpstr>Louisiana’s Birth to Five Early Learning &amp;  Development Standards (ELDS)</vt:lpstr>
      <vt:lpstr>Teaching Strategies GOLD®</vt:lpstr>
      <vt:lpstr>TS GOLD® Objective 8, Dimension a</vt:lpstr>
      <vt:lpstr>TS GOLD® Objective 8, Dimension b</vt:lpstr>
      <vt:lpstr>TS GOLD® Objective 9, Dimension a</vt:lpstr>
      <vt:lpstr>Let’s Practice! </vt:lpstr>
      <vt:lpstr>TS GOLD® Objective 9, Dimension b</vt:lpstr>
      <vt:lpstr>TS GOLD® Objective 9, Dimension c</vt:lpstr>
      <vt:lpstr>TS GOLD® Objective 9, Dimension d</vt:lpstr>
      <vt:lpstr>TS GOLD® Objective 10, Dimension a</vt:lpstr>
      <vt:lpstr>TS GOLD® Objective 10, Dimension b</vt:lpstr>
      <vt:lpstr>Check Your Knowledge</vt:lpstr>
      <vt:lpstr>Introduction to the Infant CLASS® Tool:  Early Language Support</vt:lpstr>
      <vt:lpstr>Infant CLASS® Tool</vt:lpstr>
      <vt:lpstr>Dimension:  Early Language Support</vt:lpstr>
      <vt:lpstr>Early Language Support:  Teacher Talk</vt:lpstr>
      <vt:lpstr>Early Language Support:  Teacher Talk</vt:lpstr>
      <vt:lpstr>Early Language Support:  Teacher Talk</vt:lpstr>
      <vt:lpstr>Let’s Practice! Teacher talk while diapering/changing an infant</vt:lpstr>
      <vt:lpstr>Let’s Practice! Teacher talk while feeding an infant</vt:lpstr>
      <vt:lpstr>Early Language Support:  Communication Support</vt:lpstr>
      <vt:lpstr>Early Language Support:  Communication Support</vt:lpstr>
      <vt:lpstr>Early Language Support:  Communication Support</vt:lpstr>
      <vt:lpstr>Early Language Support:  Communication Extension</vt:lpstr>
      <vt:lpstr>Early Language Support:  Communication Extension</vt:lpstr>
      <vt:lpstr>Early Language Support:  Communication Extension</vt:lpstr>
      <vt:lpstr>Early Language Support:  Communication Extension</vt:lpstr>
      <vt:lpstr>What Early Language Support Looks and Sounds Like</vt:lpstr>
      <vt:lpstr>What does Early Language Support Look and Sound Like?</vt:lpstr>
      <vt:lpstr>What does Early Language Support Look and Sound Like?</vt:lpstr>
      <vt:lpstr>What does Early Language Support Look and Sound Like?</vt:lpstr>
      <vt:lpstr>Materials that Support Early Language Development</vt:lpstr>
      <vt:lpstr>Materials to Support Early Language Development</vt:lpstr>
      <vt:lpstr>Materials to Support Early Language Development:   Mirrors</vt:lpstr>
      <vt:lpstr>Materials to Support Early Language Development:   Soft Blocks</vt:lpstr>
      <vt:lpstr>Materials to Support Early Language Development: Books</vt:lpstr>
      <vt:lpstr>Materials to Support Early Language Development: Bubbles</vt:lpstr>
      <vt:lpstr>Materials to Support Early Language Development: Music</vt:lpstr>
      <vt:lpstr>Materials to Support Early Language Development: Pictures</vt:lpstr>
      <vt:lpstr>Materials to Support Early Language Development: Puppets &amp; Baby Dolls</vt:lpstr>
      <vt:lpstr>Materials to Support Early Language Development: Balls</vt:lpstr>
      <vt:lpstr>Let's Practice! Teacher talk, Communication support, &amp; Communication extension</vt:lpstr>
      <vt:lpstr>How Early Language Support links to Other Infant CLASS® Dimensions</vt:lpstr>
      <vt:lpstr>Relational Climate</vt:lpstr>
      <vt:lpstr>Teacher Sensitivity</vt:lpstr>
      <vt:lpstr>What we DON’T want to hear in infant classrooms—</vt:lpstr>
      <vt:lpstr>Facilitated Exploration</vt:lpstr>
      <vt:lpstr>Key Knowledge Gained</vt:lpstr>
    </vt:vector>
  </TitlesOfParts>
  <Company>Amazon Corporate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Talk to Me, Baby!— Early Language Support for Infants</dc:title>
  <dc:creator>Valliere, Kimberly</dc:creator>
  <cp:lastModifiedBy>Meredith Eckard</cp:lastModifiedBy>
  <cp:revision>93</cp:revision>
  <cp:lastPrinted>2019-08-27T02:06:16Z</cp:lastPrinted>
  <dcterms:created xsi:type="dcterms:W3CDTF">2019-08-27T01:44:32Z</dcterms:created>
  <dcterms:modified xsi:type="dcterms:W3CDTF">2019-12-09T16:41:11Z</dcterms:modified>
</cp:coreProperties>
</file>