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7023100" cy="9309100"/>
  <p:embeddedFontLst>
    <p:embeddedFont>
      <p:font typeface="Calibri" panose="020F0502020204030204" pitchFamily="34" charset="0"/>
      <p:regular r:id="rId23"/>
      <p:bold r:id="rId24"/>
      <p:italic r:id="rId25"/>
      <p:boldItalic r:id="rId26"/>
    </p:embeddedFont>
    <p:embeddedFont>
      <p:font typeface="Roboto"/>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5898D7-626B-4D02-B9A0-D8A395628B7B}">
  <a:tblStyle styleId="{D95898D7-626B-4D02-B9A0-D8A395628B7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96" y="1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7B23DE34-368A-482A-B8A9-51FB6C9F6AB2}" type="datetimeFigureOut">
              <a:rPr lang="en-US" smtClean="0"/>
              <a:t>10/14/2019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72CEE79-2FE6-4453-A3A2-0E97D3251383}" type="slidenum">
              <a:rPr lang="en-US" smtClean="0"/>
              <a:t>‹#›</a:t>
            </a:fld>
            <a:endParaRPr lang="en-US"/>
          </a:p>
        </p:txBody>
      </p:sp>
    </p:spTree>
    <p:extLst>
      <p:ext uri="{BB962C8B-B14F-4D97-AF65-F5344CB8AC3E}">
        <p14:creationId xmlns:p14="http://schemas.microsoft.com/office/powerpoint/2010/main" val="4289274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5455"/>
          </a:xfrm>
          <a:prstGeom prst="rect">
            <a:avLst/>
          </a:prstGeom>
          <a:noFill/>
          <a:ln>
            <a:noFill/>
          </a:ln>
        </p:spPr>
        <p:txBody>
          <a:bodyPr spcFirstLastPara="1" wrap="square" lIns="93308" tIns="93308" rIns="93308" bIns="93308"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9964"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99927"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49891"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99855"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49819"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99782"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49746"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9971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5455"/>
          </a:xfrm>
          <a:prstGeom prst="rect">
            <a:avLst/>
          </a:prstGeom>
          <a:noFill/>
          <a:ln>
            <a:noFill/>
          </a:ln>
        </p:spPr>
        <p:txBody>
          <a:bodyPr spcFirstLastPara="1" wrap="square" lIns="93308" tIns="93308" rIns="93308" bIns="93308"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9964"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99927"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49891"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99855"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49819"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99782"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49746"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9971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29"/>
            <a:ext cx="3043343" cy="465455"/>
          </a:xfrm>
          <a:prstGeom prst="rect">
            <a:avLst/>
          </a:prstGeom>
          <a:noFill/>
          <a:ln>
            <a:noFill/>
          </a:ln>
        </p:spPr>
        <p:txBody>
          <a:bodyPr spcFirstLastPara="1" wrap="square" lIns="93308" tIns="93308" rIns="93308" bIns="93308"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9964" marR="0" lvl="1"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699927" marR="0" lvl="2"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049891" marR="0" lvl="3"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1399855" marR="0" lvl="4"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1749819" marR="0" lvl="5"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2099782" marR="0" lvl="6"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2449746" marR="0" lvl="7"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2799710" marR="0" lvl="8" indent="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3: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Autofit/>
          </a:bodyPr>
          <a:lstStyle/>
          <a:p>
            <a:pPr marL="0" indent="0"/>
            <a:endParaRPr/>
          </a:p>
        </p:txBody>
      </p:sp>
      <p:sp>
        <p:nvSpPr>
          <p:cNvPr id="75" name="Google Shape;75;p3:notes"/>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a:latin typeface="Calibri"/>
                <a:ea typeface="Calibri"/>
                <a:cs typeface="Calibri"/>
                <a:sym typeface="Calibri"/>
              </a:rPr>
              <a:pPr algn="r"/>
              <a:t>1</a:t>
            </a:fld>
            <a:endParaRPr sz="12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051cd140d_7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051cd140d_7_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endParaRPr/>
          </a:p>
        </p:txBody>
      </p:sp>
      <p:sp>
        <p:nvSpPr>
          <p:cNvPr id="150" name="Google Shape;150;g6051cd140d_7_0: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pPr algn="r">
              <a:buSzPts val="1200"/>
            </a:pPr>
            <a:fld id="{00000000-1234-1234-1234-123412341234}" type="slidenum">
              <a:rPr lang="en-US"/>
              <a:pPr algn="r">
                <a:buSzPts val="1200"/>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051cd140d_7_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6051cd140d_7_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466618" indent="-311079">
              <a:lnSpc>
                <a:spcPct val="115000"/>
              </a:lnSpc>
              <a:buSzPts val="1200"/>
              <a:buChar char="●"/>
            </a:pPr>
            <a:r>
              <a:rPr lang="en-US" sz="1200">
                <a:solidFill>
                  <a:srgbClr val="3C4043"/>
                </a:solidFill>
                <a:highlight>
                  <a:srgbClr val="FFFFFF"/>
                </a:highlight>
              </a:rPr>
              <a:t>Mastery = the performance level that we consider to be proficient...on track...on grade level. It is consistent with other states deem proficient.</a:t>
            </a:r>
            <a:endParaRPr sz="1200"/>
          </a:p>
          <a:p>
            <a:pPr marL="466618" indent="-311079">
              <a:lnSpc>
                <a:spcPct val="115000"/>
              </a:lnSpc>
              <a:buSzPts val="1200"/>
              <a:buChar char="●"/>
            </a:pPr>
            <a:r>
              <a:rPr lang="en-US" sz="1200"/>
              <a:t>ELA data has steadily improved since 2015</a:t>
            </a:r>
            <a:endParaRPr sz="1200"/>
          </a:p>
          <a:p>
            <a:pPr marL="466618" indent="-311079">
              <a:lnSpc>
                <a:spcPct val="115000"/>
              </a:lnSpc>
              <a:buSzPts val="1200"/>
              <a:buChar char="●"/>
            </a:pPr>
            <a:r>
              <a:rPr lang="en-US" sz="1200"/>
              <a:t>It is not improving fast enough</a:t>
            </a:r>
            <a:endParaRPr sz="1200"/>
          </a:p>
          <a:p>
            <a:pPr marL="466618" indent="-311079">
              <a:lnSpc>
                <a:spcPct val="115000"/>
              </a:lnSpc>
              <a:buSzPts val="1200"/>
              <a:buChar char="●"/>
            </a:pPr>
            <a:r>
              <a:rPr lang="en-US" sz="1200"/>
              <a:t>We must focus on our youngest students learning to read if we want to see significant gains over the next 5 years</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051cd140d_7_4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466618" indent="-311079">
              <a:buSzPts val="1200"/>
              <a:buFont typeface="Calibri"/>
              <a:buChar char="●"/>
            </a:pPr>
            <a:r>
              <a:rPr lang="en-US" sz="1200"/>
              <a:t>All students in grades K-3 are administered a literacy screener each fall.</a:t>
            </a:r>
            <a:endParaRPr sz="1200"/>
          </a:p>
          <a:p>
            <a:pPr marL="466618" indent="-311079">
              <a:buSzPts val="1200"/>
              <a:buFont typeface="Calibri"/>
              <a:buChar char="●"/>
            </a:pPr>
            <a:r>
              <a:rPr lang="en-US" sz="1200"/>
              <a:t>Between 40-50% of students are entering the grade level without the foundational literacy skills measured by these screeners. </a:t>
            </a:r>
            <a:endParaRPr sz="1200"/>
          </a:p>
          <a:p>
            <a:pPr marL="466618" indent="-311079">
              <a:buSzPts val="1200"/>
              <a:buFont typeface="Calibri"/>
              <a:buChar char="●"/>
            </a:pPr>
            <a:r>
              <a:rPr lang="en-US" sz="1200"/>
              <a:t>Over time, the majority of these students are not gaining the necessary literacy skills. In other words, students are not “catching up.”</a:t>
            </a:r>
            <a:endParaRPr sz="1200"/>
          </a:p>
        </p:txBody>
      </p:sp>
      <p:sp>
        <p:nvSpPr>
          <p:cNvPr id="164" name="Google Shape;164;g6051cd140d_7_4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499caa0230d1564_5: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endParaRPr sz="1200"/>
          </a:p>
        </p:txBody>
      </p:sp>
      <p:sp>
        <p:nvSpPr>
          <p:cNvPr id="172" name="Google Shape;172;g6499caa0230d1564_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4d5369caa_0_28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64d5369caa_0_283: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lnSpc>
                <a:spcPct val="90000"/>
              </a:lnSpc>
              <a:spcBef>
                <a:spcPts val="765"/>
              </a:spcBef>
              <a:buClr>
                <a:schemeClr val="dk1"/>
              </a:buClr>
              <a:buSzPts val="1100"/>
            </a:pPr>
            <a:r>
              <a:rPr lang="en-US" sz="1800" b="1" i="1">
                <a:solidFill>
                  <a:schemeClr val="accent2"/>
                </a:solidFill>
              </a:rPr>
              <a:t>As a result of these results, we looked at data on early grade teachers in Louisiana.</a:t>
            </a:r>
            <a:endParaRPr/>
          </a:p>
        </p:txBody>
      </p:sp>
      <p:sp>
        <p:nvSpPr>
          <p:cNvPr id="179" name="Google Shape;179;g64d5369caa_0_283: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pPr algn="r"/>
            <a:fld id="{00000000-1234-1234-1234-123412341234}" type="slidenum">
              <a:rPr lang="en-US"/>
              <a:pPr algn="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64d5369caa_0_33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64d5369caa_0_338: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endParaRPr/>
          </a:p>
        </p:txBody>
      </p:sp>
      <p:sp>
        <p:nvSpPr>
          <p:cNvPr id="186" name="Google Shape;186;g64d5369caa_0_338: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pPr algn="r"/>
            <a:fld id="{00000000-1234-1234-1234-123412341234}" type="slidenum">
              <a:rPr lang="en-US"/>
              <a:pPr algn="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4944bb3a7_1_18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64944bb3a7_1_18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endParaRPr/>
          </a:p>
        </p:txBody>
      </p:sp>
      <p:sp>
        <p:nvSpPr>
          <p:cNvPr id="196" name="Google Shape;196;g64944bb3a7_1_184: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pPr algn="r">
              <a:buSzPts val="1200"/>
            </a:pPr>
            <a:fld id="{00000000-1234-1234-1234-123412341234}" type="slidenum">
              <a:rPr lang="en-US"/>
              <a:pPr algn="r">
                <a:buSzPts val="1200"/>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f9d63e044_0_16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f9d63e044_0_164: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endParaRPr/>
          </a:p>
        </p:txBody>
      </p:sp>
      <p:sp>
        <p:nvSpPr>
          <p:cNvPr id="202" name="Google Shape;202;g5f9d63e044_0_164: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pPr algn="r"/>
            <a:fld id="{00000000-1234-1234-1234-123412341234}" type="slidenum">
              <a:rPr lang="en-US"/>
              <a:pPr algn="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64944bb3a7_1_10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64944bb3a7_1_10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r>
              <a:rPr lang="en-US"/>
              <a:t>Let’s brainstorm our goal. We might shape it as Student’s will…</a:t>
            </a:r>
            <a:endParaRPr/>
          </a:p>
          <a:p>
            <a:pPr marL="0" indent="0"/>
            <a:r>
              <a:rPr lang="en-US"/>
              <a:t>increasing the reading proficiency of third grade students and establish benchmarks for the intervening years</a:t>
            </a:r>
            <a:endParaRPr/>
          </a:p>
        </p:txBody>
      </p:sp>
      <p:sp>
        <p:nvSpPr>
          <p:cNvPr id="209" name="Google Shape;209;g64944bb3a7_1_105: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pPr algn="r"/>
            <a:fld id="{00000000-1234-1234-1234-123412341234}" type="slidenum">
              <a:rPr lang="en-US"/>
              <a:pPr algn="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4944bb3a7_1_2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4944bb3a7_1_26: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endParaRPr/>
          </a:p>
        </p:txBody>
      </p:sp>
      <p:sp>
        <p:nvSpPr>
          <p:cNvPr id="216" name="Google Shape;216;g64944bb3a7_1_26: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pPr algn="r"/>
            <a:fld id="{00000000-1234-1234-1234-123412341234}" type="slidenum">
              <a:rPr lang="en-US"/>
              <a:pPr algn="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606ea01643_0_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endParaRPr/>
          </a:p>
          <a:p>
            <a:pPr marL="0" indent="0"/>
            <a:endParaRPr/>
          </a:p>
          <a:p>
            <a:pPr marL="0" indent="0"/>
            <a:endParaRPr/>
          </a:p>
        </p:txBody>
      </p:sp>
      <p:sp>
        <p:nvSpPr>
          <p:cNvPr id="80" name="Google Shape;80;g606ea01643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64d373a25a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64d373a25a_0_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r>
              <a:rPr lang="en-US" sz="1200"/>
              <a:t>We are here today because we are moving towards a set of recommendations in January. At our first meeting we discussed literacy in the early grades and how children learn to read. Today we will hear directly from teachers, literacy coaches, and administrators. They will tell us about their experiences and their students. They will let us know what supports are helping them do their work and what additional supports they may need. </a:t>
            </a:r>
            <a:endParaRPr sz="1200"/>
          </a:p>
        </p:txBody>
      </p:sp>
      <p:sp>
        <p:nvSpPr>
          <p:cNvPr id="89" name="Google Shape;89;g64d373a25a_0_0: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pPr algn="r"/>
            <a:fld id="{00000000-1234-1234-1234-123412341234}" type="slidenum">
              <a:rPr lang="en-US"/>
              <a:pPr algn="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4d5369caa_0_23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64d5369caa_0_23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r>
              <a:rPr lang="en-US"/>
              <a:t>As we are hearing from Louisiana teachers, I wanted to frame how the school system planning process works. This slide is an overview of the school system planning process. Each year Louisiana school systems follow this process to create plans, develop aligned budgets, and then implement their plans with support from LDOE.</a:t>
            </a:r>
            <a:endParaRPr/>
          </a:p>
        </p:txBody>
      </p:sp>
      <p:sp>
        <p:nvSpPr>
          <p:cNvPr id="96" name="Google Shape;96;g64d5369caa_0_234:notes"/>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buSzPts val="1200"/>
            </a:pPr>
            <a:fld id="{00000000-1234-1234-1234-123412341234}" type="slidenum">
              <a:rPr lang="en-US"/>
              <a:pPr algn="r">
                <a:buSzPts val="1200"/>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4d5369caa_0_13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64d5369caa_0_13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r>
              <a:rPr lang="en-US"/>
              <a:t>The recommendations from this commission will help guide the school system planning process and ensure that it includes a focus on early literacy. Recommendations will help school systems identify groups that need support, help school systems provide high quality instructional materials and assessments, and provide the support that is needed to successfully implement their plans.</a:t>
            </a:r>
            <a:endParaRPr/>
          </a:p>
        </p:txBody>
      </p:sp>
      <p:sp>
        <p:nvSpPr>
          <p:cNvPr id="108" name="Google Shape;108;g64d5369caa_0_136:notes"/>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buSzPts val="1200"/>
            </a:pPr>
            <a:fld id="{00000000-1234-1234-1234-123412341234}" type="slidenum">
              <a:rPr lang="en-US"/>
              <a:pPr algn="r">
                <a:buSzPts val="1200"/>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4944bb3a7_1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4944bb3a7_1_0: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buClr>
                <a:schemeClr val="dk1"/>
              </a:buClr>
              <a:buSzPts val="1100"/>
            </a:pPr>
            <a:r>
              <a:rPr lang="en-US" sz="1100">
                <a:solidFill>
                  <a:srgbClr val="3C4043"/>
                </a:solidFill>
                <a:highlight>
                  <a:srgbClr val="FFFFFF"/>
                </a:highlight>
                <a:latin typeface="Roboto"/>
                <a:ea typeface="Roboto"/>
                <a:cs typeface="Roboto"/>
                <a:sym typeface="Roboto"/>
              </a:rPr>
              <a:t>Jose Guadarrama, Firstline, NOLA</a:t>
            </a:r>
            <a:endParaRPr sz="1100">
              <a:solidFill>
                <a:srgbClr val="3C4043"/>
              </a:solidFill>
              <a:highlight>
                <a:srgbClr val="FFFFFF"/>
              </a:highlight>
              <a:latin typeface="Roboto"/>
              <a:ea typeface="Roboto"/>
              <a:cs typeface="Roboto"/>
              <a:sym typeface="Roboto"/>
            </a:endParaRPr>
          </a:p>
          <a:p>
            <a:pPr marL="0" indent="0"/>
            <a:r>
              <a:rPr lang="en-US" sz="1100">
                <a:solidFill>
                  <a:srgbClr val="3C4043"/>
                </a:solidFill>
                <a:highlight>
                  <a:srgbClr val="FFFFFF"/>
                </a:highlight>
                <a:latin typeface="Roboto"/>
                <a:ea typeface="Roboto"/>
                <a:cs typeface="Roboto"/>
                <a:sym typeface="Roboto"/>
              </a:rPr>
              <a:t>Rebecca Stephenson, Point Coupee</a:t>
            </a:r>
            <a:endParaRPr/>
          </a:p>
        </p:txBody>
      </p:sp>
      <p:sp>
        <p:nvSpPr>
          <p:cNvPr id="120" name="Google Shape;120;g64944bb3a7_1_0: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pPr algn="r">
              <a:buSzPts val="1200"/>
            </a:pPr>
            <a:fld id="{00000000-1234-1234-1234-123412341234}" type="slidenum">
              <a:rPr lang="en-US"/>
              <a:pPr algn="r">
                <a:buSzPts val="1200"/>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4944bb3a7_1_5: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r>
              <a:rPr lang="en-US" sz="1100">
                <a:solidFill>
                  <a:srgbClr val="3C4043"/>
                </a:solidFill>
                <a:highlight>
                  <a:srgbClr val="FFFFFF"/>
                </a:highlight>
                <a:latin typeface="Roboto"/>
                <a:ea typeface="Roboto"/>
                <a:cs typeface="Roboto"/>
                <a:sym typeface="Roboto"/>
              </a:rPr>
              <a:t>5 people- 5 minutes each- 25 minutes- 10 minutes Q&amp;A from Commission</a:t>
            </a:r>
            <a:endParaRPr/>
          </a:p>
        </p:txBody>
      </p:sp>
      <p:sp>
        <p:nvSpPr>
          <p:cNvPr id="125" name="Google Shape;125;g64944bb3a7_1_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051cd140d_7_46: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051cd140d_7_46: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endParaRPr/>
          </a:p>
        </p:txBody>
      </p:sp>
      <p:sp>
        <p:nvSpPr>
          <p:cNvPr id="135" name="Google Shape;135;g6051cd140d_7_46:notes"/>
          <p:cNvSpPr txBox="1">
            <a:spLocks noGrp="1"/>
          </p:cNvSpPr>
          <p:nvPr>
            <p:ph type="sldNum" idx="12"/>
          </p:nvPr>
        </p:nvSpPr>
        <p:spPr>
          <a:xfrm>
            <a:off x="3978132" y="8842029"/>
            <a:ext cx="3043343" cy="465455"/>
          </a:xfrm>
          <a:prstGeom prst="rect">
            <a:avLst/>
          </a:prstGeom>
        </p:spPr>
        <p:txBody>
          <a:bodyPr spcFirstLastPara="1" wrap="square" lIns="93308" tIns="46641" rIns="93308" bIns="46641" anchor="b" anchorCtr="0">
            <a:noAutofit/>
          </a:bodyPr>
          <a:lstStyle/>
          <a:p>
            <a:pPr algn="r">
              <a:buSzPts val="1200"/>
            </a:pPr>
            <a:fld id="{00000000-1234-1234-1234-123412341234}" type="slidenum">
              <a:rPr lang="en-US"/>
              <a:pPr algn="r">
                <a:buSzPts val="1200"/>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6051cd140d_7_51: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endParaRPr/>
          </a:p>
          <a:p>
            <a:pPr marL="0" indent="0"/>
            <a:endParaRPr/>
          </a:p>
          <a:p>
            <a:pPr marL="0" indent="0"/>
            <a:endParaRPr/>
          </a:p>
        </p:txBody>
      </p:sp>
      <p:sp>
        <p:nvSpPr>
          <p:cNvPr id="140" name="Google Shape;140;g6051cd140d_7_5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54"/>
        <p:cNvGrpSpPr/>
        <p:nvPr/>
      </p:nvGrpSpPr>
      <p:grpSpPr>
        <a:xfrm>
          <a:off x="0" y="0"/>
          <a:ext cx="0" cy="0"/>
          <a:chOff x="0" y="0"/>
          <a:chExt cx="0" cy="0"/>
        </a:xfrm>
      </p:grpSpPr>
      <p:pic>
        <p:nvPicPr>
          <p:cNvPr id="55" name="Google Shape;55;p13"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56" name="Google Shape;56;p13"/>
          <p:cNvSpPr txBox="1">
            <a:spLocks noGrp="1"/>
          </p:cNvSpPr>
          <p:nvPr>
            <p:ph type="title"/>
          </p:nvPr>
        </p:nvSpPr>
        <p:spPr>
          <a:xfrm>
            <a:off x="827575" y="1699350"/>
            <a:ext cx="7530300" cy="1744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8"/>
        <p:cNvGrpSpPr/>
        <p:nvPr/>
      </p:nvGrpSpPr>
      <p:grpSpPr>
        <a:xfrm>
          <a:off x="0" y="0"/>
          <a:ext cx="0" cy="0"/>
          <a:chOff x="0" y="0"/>
          <a:chExt cx="0" cy="0"/>
        </a:xfrm>
      </p:grpSpPr>
      <p:pic>
        <p:nvPicPr>
          <p:cNvPr id="59" name="Google Shape;59;p15"/>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60" name="Google Shape;60;p15"/>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61" name="Google Shape;61;p1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62" name="Google Shape;62;p15"/>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1600"/>
              </a:spcBef>
              <a:spcAft>
                <a:spcPts val="16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15"/>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65"/>
        <p:cNvGrpSpPr/>
        <p:nvPr/>
      </p:nvGrpSpPr>
      <p:grpSpPr>
        <a:xfrm>
          <a:off x="0" y="0"/>
          <a:ext cx="0" cy="0"/>
          <a:chOff x="0" y="0"/>
          <a:chExt cx="0" cy="0"/>
        </a:xfrm>
      </p:grpSpPr>
      <p:pic>
        <p:nvPicPr>
          <p:cNvPr id="66" name="Google Shape;66;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67" name="Google Shape;67;p16"/>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68"/>
        <p:cNvGrpSpPr/>
        <p:nvPr/>
      </p:nvGrpSpPr>
      <p:grpSpPr>
        <a:xfrm>
          <a:off x="0" y="0"/>
          <a:ext cx="0" cy="0"/>
          <a:chOff x="0" y="0"/>
          <a:chExt cx="0" cy="0"/>
        </a:xfrm>
      </p:grpSpPr>
      <p:pic>
        <p:nvPicPr>
          <p:cNvPr id="69" name="Google Shape;69;p1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70" name="Google Shape;70;p17"/>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1600"/>
              </a:spcBef>
              <a:spcAft>
                <a:spcPts val="16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7"/>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peabody.vanderbilt.edu/TERA/files/Early_Grades_Teacher_Effectiveness_FINAL.pdf"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806850" y="1699350"/>
            <a:ext cx="7530300" cy="174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Louisiana Early Literacy Commission</a:t>
            </a:r>
            <a:endParaRPr/>
          </a:p>
          <a:p>
            <a:pPr marL="0" lvl="0" indent="0" algn="ctr" rtl="0">
              <a:spcBef>
                <a:spcPts val="0"/>
              </a:spcBef>
              <a:spcAft>
                <a:spcPts val="0"/>
              </a:spcAft>
              <a:buNone/>
            </a:pPr>
            <a:r>
              <a:rPr lang="en-US"/>
              <a:t>October 14,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Reading: Data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a:solidFill>
                  <a:srgbClr val="000000"/>
                </a:solidFill>
              </a:rPr>
              <a:t>LEAP 2025</a:t>
            </a:r>
            <a:endParaRPr sz="3000">
              <a:solidFill>
                <a:srgbClr val="000000"/>
              </a:solidFill>
            </a:endParaRPr>
          </a:p>
        </p:txBody>
      </p:sp>
      <p:sp>
        <p:nvSpPr>
          <p:cNvPr id="158" name="Google Shape;158;p28"/>
          <p:cNvSpPr txBox="1">
            <a:spLocks noGrp="1"/>
          </p:cNvSpPr>
          <p:nvPr>
            <p:ph type="sldNum" idx="12"/>
          </p:nvPr>
        </p:nvSpPr>
        <p:spPr>
          <a:xfrm>
            <a:off x="6800850" y="4800600"/>
            <a:ext cx="22290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A8A8A"/>
              </a:buClr>
              <a:buFont typeface="Calibri"/>
              <a:buNone/>
            </a:pPr>
            <a:fld id="{00000000-1234-1234-1234-123412341234}" type="slidenum">
              <a:rPr lang="en-US"/>
              <a:t>11</a:t>
            </a:fld>
            <a:endParaRPr/>
          </a:p>
        </p:txBody>
      </p:sp>
      <p:sp>
        <p:nvSpPr>
          <p:cNvPr id="159" name="Google Shape;159;p28"/>
          <p:cNvSpPr txBox="1"/>
          <p:nvPr/>
        </p:nvSpPr>
        <p:spPr>
          <a:xfrm>
            <a:off x="92675" y="996800"/>
            <a:ext cx="8943300" cy="707700"/>
          </a:xfrm>
          <a:prstGeom prst="rect">
            <a:avLst/>
          </a:prstGeom>
          <a:solidFill>
            <a:srgbClr val="D0E0E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dk1"/>
                </a:solidFill>
                <a:latin typeface="Calibri"/>
                <a:ea typeface="Calibri"/>
                <a:cs typeface="Calibri"/>
                <a:sym typeface="Calibri"/>
              </a:rPr>
              <a:t>Louisiana students have steadily improved performance on LEAP 2025 assessments in ELA over time. The following data shows the percentage of students scoring Mastery and above. </a:t>
            </a:r>
            <a:endParaRPr sz="1800" b="1"/>
          </a:p>
        </p:txBody>
      </p:sp>
      <p:graphicFrame>
        <p:nvGraphicFramePr>
          <p:cNvPr id="160" name="Google Shape;160;p28"/>
          <p:cNvGraphicFramePr/>
          <p:nvPr/>
        </p:nvGraphicFramePr>
        <p:xfrm>
          <a:off x="5802413" y="1704600"/>
          <a:ext cx="3000000" cy="3000000"/>
        </p:xfrm>
        <a:graphic>
          <a:graphicData uri="http://schemas.openxmlformats.org/drawingml/2006/table">
            <a:tbl>
              <a:tblPr>
                <a:noFill/>
                <a:tableStyleId>{D95898D7-626B-4D02-B9A0-D8A395628B7B}</a:tableStyleId>
              </a:tblPr>
              <a:tblGrid>
                <a:gridCol w="801425">
                  <a:extLst>
                    <a:ext uri="{9D8B030D-6E8A-4147-A177-3AD203B41FA5}">
                      <a16:colId xmlns:a16="http://schemas.microsoft.com/office/drawing/2014/main" val="20000"/>
                    </a:ext>
                  </a:extLst>
                </a:gridCol>
                <a:gridCol w="713400">
                  <a:extLst>
                    <a:ext uri="{9D8B030D-6E8A-4147-A177-3AD203B41FA5}">
                      <a16:colId xmlns:a16="http://schemas.microsoft.com/office/drawing/2014/main" val="20001"/>
                    </a:ext>
                  </a:extLst>
                </a:gridCol>
                <a:gridCol w="713400">
                  <a:extLst>
                    <a:ext uri="{9D8B030D-6E8A-4147-A177-3AD203B41FA5}">
                      <a16:colId xmlns:a16="http://schemas.microsoft.com/office/drawing/2014/main" val="20002"/>
                    </a:ext>
                  </a:extLst>
                </a:gridCol>
                <a:gridCol w="713400">
                  <a:extLst>
                    <a:ext uri="{9D8B030D-6E8A-4147-A177-3AD203B41FA5}">
                      <a16:colId xmlns:a16="http://schemas.microsoft.com/office/drawing/2014/main" val="20003"/>
                    </a:ext>
                  </a:extLst>
                </a:gridCol>
              </a:tblGrid>
              <a:tr h="309600">
                <a:tc gridSpan="4">
                  <a:txBody>
                    <a:bodyPr/>
                    <a:lstStyle/>
                    <a:p>
                      <a:pPr marL="0" lvl="0" indent="0" algn="ctr" rtl="0">
                        <a:lnSpc>
                          <a:spcPct val="100000"/>
                        </a:lnSpc>
                        <a:spcBef>
                          <a:spcPts val="0"/>
                        </a:spcBef>
                        <a:spcAft>
                          <a:spcPts val="0"/>
                        </a:spcAft>
                        <a:buNone/>
                      </a:pPr>
                      <a:r>
                        <a:rPr lang="en-US" sz="1500" b="1">
                          <a:solidFill>
                            <a:srgbClr val="FFFFFF"/>
                          </a:solidFill>
                          <a:latin typeface="Calibri"/>
                          <a:ea typeface="Calibri"/>
                          <a:cs typeface="Calibri"/>
                          <a:sym typeface="Calibri"/>
                        </a:rPr>
                        <a:t>ELA</a:t>
                      </a:r>
                      <a:endParaRPr sz="1500" b="1">
                        <a:solidFill>
                          <a:srgbClr val="FFFFFF"/>
                        </a:solidFill>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9600">
                <a:tc>
                  <a:txBody>
                    <a:bodyPr/>
                    <a:lstStyle/>
                    <a:p>
                      <a:pPr marL="0" lvl="0" indent="0" algn="ctr" rtl="0">
                        <a:lnSpc>
                          <a:spcPct val="100000"/>
                        </a:lnSpc>
                        <a:spcBef>
                          <a:spcPts val="0"/>
                        </a:spcBef>
                        <a:spcAft>
                          <a:spcPts val="0"/>
                        </a:spcAft>
                        <a:buNone/>
                      </a:pPr>
                      <a:r>
                        <a:rPr lang="en-US" sz="1500" b="1">
                          <a:solidFill>
                            <a:srgbClr val="FFFFFF"/>
                          </a:solidFill>
                          <a:latin typeface="Calibri"/>
                          <a:ea typeface="Calibri"/>
                          <a:cs typeface="Calibri"/>
                          <a:sym typeface="Calibri"/>
                        </a:rPr>
                        <a:t>Grade</a:t>
                      </a:r>
                      <a:endParaRPr sz="1500" b="1">
                        <a:solidFill>
                          <a:srgbClr val="FFFFFF"/>
                        </a:solidFill>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a:txBody>
                    <a:bodyPr/>
                    <a:lstStyle/>
                    <a:p>
                      <a:pPr marL="0" lvl="0" indent="0" algn="ctr" rtl="0">
                        <a:lnSpc>
                          <a:spcPct val="100000"/>
                        </a:lnSpc>
                        <a:spcBef>
                          <a:spcPts val="0"/>
                        </a:spcBef>
                        <a:spcAft>
                          <a:spcPts val="0"/>
                        </a:spcAft>
                        <a:buNone/>
                      </a:pPr>
                      <a:r>
                        <a:rPr lang="en-US" sz="1500" b="1">
                          <a:solidFill>
                            <a:srgbClr val="FFFFFF"/>
                          </a:solidFill>
                          <a:latin typeface="Calibri"/>
                          <a:ea typeface="Calibri"/>
                          <a:cs typeface="Calibri"/>
                          <a:sym typeface="Calibri"/>
                        </a:rPr>
                        <a:t>2018</a:t>
                      </a:r>
                      <a:endParaRPr sz="1500" b="1">
                        <a:solidFill>
                          <a:srgbClr val="FFFFFF"/>
                        </a:solidFill>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a:txBody>
                    <a:bodyPr/>
                    <a:lstStyle/>
                    <a:p>
                      <a:pPr marL="0" lvl="0" indent="0" algn="ctr" rtl="0">
                        <a:lnSpc>
                          <a:spcPct val="100000"/>
                        </a:lnSpc>
                        <a:spcBef>
                          <a:spcPts val="0"/>
                        </a:spcBef>
                        <a:spcAft>
                          <a:spcPts val="0"/>
                        </a:spcAft>
                        <a:buNone/>
                      </a:pPr>
                      <a:r>
                        <a:rPr lang="en-US" sz="1500" b="1">
                          <a:solidFill>
                            <a:srgbClr val="FFFFFF"/>
                          </a:solidFill>
                          <a:latin typeface="Calibri"/>
                          <a:ea typeface="Calibri"/>
                          <a:cs typeface="Calibri"/>
                          <a:sym typeface="Calibri"/>
                        </a:rPr>
                        <a:t>2019</a:t>
                      </a:r>
                      <a:endParaRPr sz="1500" b="1">
                        <a:solidFill>
                          <a:srgbClr val="FFFFFF"/>
                        </a:solidFill>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tc>
                  <a:txBody>
                    <a:bodyPr/>
                    <a:lstStyle/>
                    <a:p>
                      <a:pPr marL="0" lvl="0" indent="0" algn="ctr" rtl="0">
                        <a:lnSpc>
                          <a:spcPct val="100000"/>
                        </a:lnSpc>
                        <a:spcBef>
                          <a:spcPts val="0"/>
                        </a:spcBef>
                        <a:spcAft>
                          <a:spcPts val="0"/>
                        </a:spcAft>
                        <a:buNone/>
                      </a:pPr>
                      <a:r>
                        <a:rPr lang="en-US" sz="1500" b="1">
                          <a:solidFill>
                            <a:srgbClr val="FFFFFF"/>
                          </a:solidFill>
                          <a:latin typeface="Calibri"/>
                          <a:ea typeface="Calibri"/>
                          <a:cs typeface="Calibri"/>
                          <a:sym typeface="Calibri"/>
                        </a:rPr>
                        <a:t>Change</a:t>
                      </a:r>
                      <a:endParaRPr sz="1500" b="1">
                        <a:solidFill>
                          <a:srgbClr val="FFFFFF"/>
                        </a:solidFill>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5"/>
                    </a:solidFill>
                  </a:tcPr>
                </a:tc>
                <a:extLst>
                  <a:ext uri="{0D108BD9-81ED-4DB2-BD59-A6C34878D82A}">
                    <a16:rowId xmlns:a16="http://schemas.microsoft.com/office/drawing/2014/main" val="10001"/>
                  </a:ext>
                </a:extLst>
              </a:tr>
              <a:tr h="309600">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3</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27309"/>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45</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27309"/>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46</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27309"/>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+1</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27309"/>
                      </a:srgbClr>
                    </a:solidFill>
                  </a:tcPr>
                </a:tc>
                <a:extLst>
                  <a:ext uri="{0D108BD9-81ED-4DB2-BD59-A6C34878D82A}">
                    <a16:rowId xmlns:a16="http://schemas.microsoft.com/office/drawing/2014/main" val="10002"/>
                  </a:ext>
                </a:extLst>
              </a:tr>
              <a:tr h="309600">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4</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62690"/>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44</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62690"/>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45</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62690"/>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+1</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62690"/>
                      </a:srgbClr>
                    </a:solidFill>
                  </a:tcPr>
                </a:tc>
                <a:extLst>
                  <a:ext uri="{0D108BD9-81ED-4DB2-BD59-A6C34878D82A}">
                    <a16:rowId xmlns:a16="http://schemas.microsoft.com/office/drawing/2014/main" val="10003"/>
                  </a:ext>
                </a:extLst>
              </a:tr>
              <a:tr h="309600">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5</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27309"/>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43</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27309"/>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40</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27309"/>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-3</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27309"/>
                      </a:srgbClr>
                    </a:solidFill>
                  </a:tcPr>
                </a:tc>
                <a:extLst>
                  <a:ext uri="{0D108BD9-81ED-4DB2-BD59-A6C34878D82A}">
                    <a16:rowId xmlns:a16="http://schemas.microsoft.com/office/drawing/2014/main" val="10004"/>
                  </a:ext>
                </a:extLst>
              </a:tr>
              <a:tr h="309600">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6</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62690"/>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35</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62690"/>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38</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62690"/>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+3</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62690"/>
                      </a:srgbClr>
                    </a:solidFill>
                  </a:tcPr>
                </a:tc>
                <a:extLst>
                  <a:ext uri="{0D108BD9-81ED-4DB2-BD59-A6C34878D82A}">
                    <a16:rowId xmlns:a16="http://schemas.microsoft.com/office/drawing/2014/main" val="10005"/>
                  </a:ext>
                </a:extLst>
              </a:tr>
              <a:tr h="309600">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7</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27309"/>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43</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27309"/>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47</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27309"/>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+4</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27309"/>
                      </a:srgbClr>
                    </a:solidFill>
                  </a:tcPr>
                </a:tc>
                <a:extLst>
                  <a:ext uri="{0D108BD9-81ED-4DB2-BD59-A6C34878D82A}">
                    <a16:rowId xmlns:a16="http://schemas.microsoft.com/office/drawing/2014/main" val="10006"/>
                  </a:ext>
                </a:extLst>
              </a:tr>
              <a:tr h="309600">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8</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62690"/>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45</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62690"/>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47</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62690"/>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+2</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62690"/>
                      </a:srgbClr>
                    </a:solidFill>
                  </a:tcPr>
                </a:tc>
                <a:extLst>
                  <a:ext uri="{0D108BD9-81ED-4DB2-BD59-A6C34878D82A}">
                    <a16:rowId xmlns:a16="http://schemas.microsoft.com/office/drawing/2014/main" val="10007"/>
                  </a:ext>
                </a:extLst>
              </a:tr>
              <a:tr h="309600">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English I</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27309"/>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45</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27309"/>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44</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27309"/>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-1</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27309"/>
                      </a:srgbClr>
                    </a:solidFill>
                  </a:tcPr>
                </a:tc>
                <a:extLst>
                  <a:ext uri="{0D108BD9-81ED-4DB2-BD59-A6C34878D82A}">
                    <a16:rowId xmlns:a16="http://schemas.microsoft.com/office/drawing/2014/main" val="10008"/>
                  </a:ext>
                </a:extLst>
              </a:tr>
              <a:tr h="309600">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English II</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62690"/>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46</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62690"/>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47</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62690"/>
                      </a:srgbClr>
                    </a:solidFill>
                  </a:tcPr>
                </a:tc>
                <a:tc>
                  <a:txBody>
                    <a:bodyPr/>
                    <a:lstStyle/>
                    <a:p>
                      <a:pPr marL="0" lvl="0" indent="0" algn="ctr" rtl="0">
                        <a:lnSpc>
                          <a:spcPct val="100000"/>
                        </a:lnSpc>
                        <a:spcBef>
                          <a:spcPts val="0"/>
                        </a:spcBef>
                        <a:spcAft>
                          <a:spcPts val="0"/>
                        </a:spcAft>
                        <a:buNone/>
                      </a:pPr>
                      <a:r>
                        <a:rPr lang="en-US" sz="1500">
                          <a:latin typeface="Calibri"/>
                          <a:ea typeface="Calibri"/>
                          <a:cs typeface="Calibri"/>
                          <a:sym typeface="Calibri"/>
                        </a:rPr>
                        <a:t>+1</a:t>
                      </a:r>
                      <a:endParaRPr sz="1500">
                        <a:latin typeface="Calibri"/>
                        <a:ea typeface="Calibri"/>
                        <a:cs typeface="Calibri"/>
                        <a:sym typeface="Calibri"/>
                      </a:endParaRPr>
                    </a:p>
                  </a:txBody>
                  <a:tcPr marL="18275" marR="18275" marT="36575" marB="36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4BACC6">
                        <a:alpha val="62690"/>
                      </a:srgbClr>
                    </a:solidFill>
                  </a:tcPr>
                </a:tc>
                <a:extLst>
                  <a:ext uri="{0D108BD9-81ED-4DB2-BD59-A6C34878D82A}">
                    <a16:rowId xmlns:a16="http://schemas.microsoft.com/office/drawing/2014/main" val="10009"/>
                  </a:ext>
                </a:extLst>
              </a:tr>
            </a:tbl>
          </a:graphicData>
        </a:graphic>
      </p:graphicFrame>
      <p:pic>
        <p:nvPicPr>
          <p:cNvPr id="161" name="Google Shape;161;p28"/>
          <p:cNvPicPr preferRelativeResize="0"/>
          <p:nvPr/>
        </p:nvPicPr>
        <p:blipFill>
          <a:blip r:embed="rId3">
            <a:alphaModFix/>
          </a:blip>
          <a:stretch>
            <a:fillRect/>
          </a:stretch>
        </p:blipFill>
        <p:spPr>
          <a:xfrm>
            <a:off x="412525" y="1696625"/>
            <a:ext cx="3685325" cy="3044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p:nvPr/>
        </p:nvSpPr>
        <p:spPr>
          <a:xfrm>
            <a:off x="7514100" y="1466425"/>
            <a:ext cx="1477500" cy="3310200"/>
          </a:xfrm>
          <a:prstGeom prst="rect">
            <a:avLst/>
          </a:prstGeom>
          <a:noFill/>
          <a:ln>
            <a:noFill/>
          </a:ln>
        </p:spPr>
        <p:txBody>
          <a:bodyPr spcFirstLastPara="1" wrap="square" lIns="114300"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Screeners</a:t>
            </a:r>
            <a:endParaRPr sz="1800" b="1">
              <a:latin typeface="Calibri"/>
              <a:ea typeface="Calibri"/>
              <a:cs typeface="Calibri"/>
              <a:sym typeface="Calibri"/>
            </a:endParaRPr>
          </a:p>
          <a:p>
            <a:pPr marL="0" lvl="0" indent="0" algn="l" rtl="0">
              <a:spcBef>
                <a:spcPts val="1000"/>
              </a:spcBef>
              <a:spcAft>
                <a:spcPts val="0"/>
              </a:spcAft>
              <a:buNone/>
            </a:pPr>
            <a:r>
              <a:rPr lang="en-US" sz="1800">
                <a:latin typeface="Calibri"/>
                <a:ea typeface="Calibri"/>
                <a:cs typeface="Calibri"/>
                <a:sym typeface="Calibri"/>
              </a:rPr>
              <a:t>DIBELS Next</a:t>
            </a:r>
            <a:endParaRPr sz="1800">
              <a:latin typeface="Calibri"/>
              <a:ea typeface="Calibri"/>
              <a:cs typeface="Calibri"/>
              <a:sym typeface="Calibri"/>
            </a:endParaRPr>
          </a:p>
          <a:p>
            <a:pPr marL="0" lvl="0" indent="0" algn="l" rtl="0">
              <a:spcBef>
                <a:spcPts val="0"/>
              </a:spcBef>
              <a:spcAft>
                <a:spcPts val="0"/>
              </a:spcAft>
              <a:buNone/>
            </a:pPr>
            <a:r>
              <a:rPr lang="en-US" sz="1800">
                <a:latin typeface="Calibri"/>
                <a:ea typeface="Calibri"/>
                <a:cs typeface="Calibri"/>
                <a:sym typeface="Calibri"/>
              </a:rPr>
              <a:t>STEEP</a:t>
            </a:r>
            <a:endParaRPr sz="1800">
              <a:latin typeface="Calibri"/>
              <a:ea typeface="Calibri"/>
              <a:cs typeface="Calibri"/>
              <a:sym typeface="Calibri"/>
            </a:endParaRPr>
          </a:p>
          <a:p>
            <a:pPr marL="0" lvl="0" indent="0" algn="l" rtl="0">
              <a:spcBef>
                <a:spcPts val="0"/>
              </a:spcBef>
              <a:spcAft>
                <a:spcPts val="0"/>
              </a:spcAft>
              <a:buNone/>
            </a:pPr>
            <a:r>
              <a:rPr lang="en-US" sz="1800">
                <a:latin typeface="Calibri"/>
                <a:ea typeface="Calibri"/>
                <a:cs typeface="Calibri"/>
                <a:sym typeface="Calibri"/>
              </a:rPr>
              <a:t>STEP</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*Note: Districts choose the screening instrument. About 90% use DIBELS Next. </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67" name="Google Shape;167;p29"/>
          <p:cNvPicPr preferRelativeResize="0"/>
          <p:nvPr/>
        </p:nvPicPr>
        <p:blipFill>
          <a:blip r:embed="rId3">
            <a:alphaModFix/>
          </a:blip>
          <a:stretch>
            <a:fillRect/>
          </a:stretch>
        </p:blipFill>
        <p:spPr>
          <a:xfrm>
            <a:off x="284250" y="1628125"/>
            <a:ext cx="7019776" cy="3380875"/>
          </a:xfrm>
          <a:prstGeom prst="rect">
            <a:avLst/>
          </a:prstGeom>
          <a:noFill/>
          <a:ln>
            <a:noFill/>
          </a:ln>
        </p:spPr>
      </p:pic>
      <p:sp>
        <p:nvSpPr>
          <p:cNvPr id="168" name="Google Shape;168;p29"/>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a:t>Fewer than 50% of students in kindergarten through third grade performed on or above level on literacy assessments in fall 2018.</a:t>
            </a:r>
            <a:endParaRPr sz="1600"/>
          </a:p>
          <a:p>
            <a:pPr marL="457200" lvl="0" indent="0" algn="l" rtl="0">
              <a:spcBef>
                <a:spcPts val="1000"/>
              </a:spcBef>
              <a:spcAft>
                <a:spcPts val="1000"/>
              </a:spcAft>
              <a:buNone/>
            </a:pPr>
            <a:r>
              <a:rPr lang="en-US" sz="1600"/>
              <a:t> </a:t>
            </a:r>
            <a:br>
              <a:rPr lang="en-US" sz="1600"/>
            </a:br>
            <a:endParaRPr sz="1600"/>
          </a:p>
        </p:txBody>
      </p:sp>
      <p:sp>
        <p:nvSpPr>
          <p:cNvPr id="169" name="Google Shape;169;p29"/>
          <p:cNvSpPr txBox="1">
            <a:spLocks noGrp="1"/>
          </p:cNvSpPr>
          <p:nvPr>
            <p:ph type="title"/>
          </p:nvPr>
        </p:nvSpPr>
        <p:spPr>
          <a:xfrm>
            <a:off x="4" y="194375"/>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Font typeface="Arial"/>
              <a:buNone/>
            </a:pPr>
            <a:r>
              <a:rPr lang="en-US" sz="3000">
                <a:solidFill>
                  <a:schemeClr val="dk1"/>
                </a:solidFill>
              </a:rPr>
              <a:t>K-3rd Grade Data</a:t>
            </a:r>
            <a:endParaRPr sz="3000">
              <a:solidFill>
                <a:schemeClr val="dk1"/>
              </a:solidFill>
            </a:endParaRPr>
          </a:p>
          <a:p>
            <a:pPr marL="0" lvl="0" indent="0" algn="ctr" rtl="0">
              <a:lnSpc>
                <a:spcPct val="100000"/>
              </a:lnSpc>
              <a:spcBef>
                <a:spcPts val="0"/>
              </a:spcBef>
              <a:spcAft>
                <a:spcPts val="0"/>
              </a:spcAft>
              <a:buClr>
                <a:schemeClr val="dk1"/>
              </a:buClr>
              <a:buFont typeface="Arial"/>
              <a:buNone/>
            </a:pPr>
            <a:r>
              <a:rPr lang="en-US" sz="3000">
                <a:solidFill>
                  <a:schemeClr val="dk1"/>
                </a:solidFill>
              </a:rPr>
              <a:t>Screening Results, Fall 2018</a:t>
            </a:r>
            <a:endParaRPr sz="30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p:nvPr/>
        </p:nvSpPr>
        <p:spPr>
          <a:xfrm>
            <a:off x="0" y="231522"/>
            <a:ext cx="9144000" cy="641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1000"/>
              </a:spcAft>
              <a:buClr>
                <a:schemeClr val="dk1"/>
              </a:buClr>
              <a:buSzPts val="1100"/>
              <a:buFont typeface="Arial"/>
              <a:buNone/>
            </a:pPr>
            <a:r>
              <a:rPr lang="en-US" sz="3000">
                <a:solidFill>
                  <a:schemeClr val="dk1"/>
                </a:solidFill>
                <a:latin typeface="Calibri"/>
                <a:ea typeface="Calibri"/>
                <a:cs typeface="Calibri"/>
                <a:sym typeface="Calibri"/>
              </a:rPr>
              <a:t>Curriculum Implementation Observation Tool</a:t>
            </a:r>
            <a:endParaRPr sz="3000">
              <a:solidFill>
                <a:schemeClr val="dk1"/>
              </a:solidFill>
              <a:latin typeface="Calibri"/>
              <a:ea typeface="Calibri"/>
              <a:cs typeface="Calibri"/>
              <a:sym typeface="Calibri"/>
            </a:endParaRPr>
          </a:p>
        </p:txBody>
      </p:sp>
      <p:sp>
        <p:nvSpPr>
          <p:cNvPr id="175" name="Google Shape;175;p30"/>
          <p:cNvSpPr txBox="1">
            <a:spLocks noGrp="1"/>
          </p:cNvSpPr>
          <p:nvPr>
            <p:ph type="body" idx="1"/>
          </p:nvPr>
        </p:nvSpPr>
        <p:spPr>
          <a:xfrm>
            <a:off x="0" y="1027950"/>
            <a:ext cx="9144000" cy="354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English Language Arts Foundational Skills, Grades K-2 Curriculum Implementation Observation Tool includes indicators for Foundations of Reading and Language and Literacy and is used to drive conversations between the observer and the teacher on methods to improve curriculum implementation in the classroom.</a:t>
            </a:r>
            <a:endParaRPr/>
          </a:p>
          <a:p>
            <a:pPr marL="0" lvl="0" indent="0" algn="l" rtl="0">
              <a:lnSpc>
                <a:spcPct val="100000"/>
              </a:lnSpc>
              <a:spcBef>
                <a:spcPts val="1000"/>
              </a:spcBef>
              <a:spcAft>
                <a:spcPts val="0"/>
              </a:spcAft>
              <a:buClr>
                <a:schemeClr val="dk1"/>
              </a:buClr>
              <a:buSzPts val="1100"/>
              <a:buFont typeface="Arial"/>
              <a:buNone/>
            </a:pPr>
            <a:r>
              <a:rPr lang="en-US"/>
              <a:t>Fall observations have started in Grade 1 and Grade 2 classrooms. </a:t>
            </a:r>
            <a:endParaRPr/>
          </a:p>
          <a:p>
            <a:pPr marL="0" lvl="0" indent="0" algn="l" rtl="0">
              <a:lnSpc>
                <a:spcPct val="100000"/>
              </a:lnSpc>
              <a:spcBef>
                <a:spcPts val="0"/>
              </a:spcBef>
              <a:spcAft>
                <a:spcPts val="0"/>
              </a:spcAft>
              <a:buClr>
                <a:schemeClr val="dk1"/>
              </a:buClr>
              <a:buSzPts val="1100"/>
              <a:buFont typeface="Arial"/>
              <a:buNone/>
            </a:pPr>
            <a:endParaRPr/>
          </a:p>
          <a:p>
            <a:pPr marL="457200" lvl="0" indent="-342900" algn="l" rtl="0">
              <a:lnSpc>
                <a:spcPct val="100000"/>
              </a:lnSpc>
              <a:spcBef>
                <a:spcPts val="0"/>
              </a:spcBef>
              <a:spcAft>
                <a:spcPts val="0"/>
              </a:spcAft>
              <a:buSzPts val="1800"/>
              <a:buFont typeface="Calibri"/>
              <a:buChar char="•"/>
            </a:pPr>
            <a:r>
              <a:rPr lang="en-US"/>
              <a:t>A majority of teachers have high quality instructional materials.</a:t>
            </a:r>
            <a:endParaRPr/>
          </a:p>
          <a:p>
            <a:pPr marL="457200" lvl="0" indent="-342900" algn="l" rtl="0">
              <a:lnSpc>
                <a:spcPct val="100000"/>
              </a:lnSpc>
              <a:spcBef>
                <a:spcPts val="0"/>
              </a:spcBef>
              <a:spcAft>
                <a:spcPts val="0"/>
              </a:spcAft>
              <a:buSzPts val="1800"/>
              <a:buFont typeface="Calibri"/>
              <a:buChar char="•"/>
            </a:pPr>
            <a:r>
              <a:rPr lang="en-US"/>
              <a:t>Teachers and students are saying letters and sounds more often than they are writing them.</a:t>
            </a:r>
            <a:endParaRPr/>
          </a:p>
          <a:p>
            <a:pPr marL="457200" lvl="0" indent="-342900" algn="l" rtl="0">
              <a:lnSpc>
                <a:spcPct val="100000"/>
              </a:lnSpc>
              <a:spcBef>
                <a:spcPts val="0"/>
              </a:spcBef>
              <a:spcAft>
                <a:spcPts val="0"/>
              </a:spcAft>
              <a:buSzPts val="1800"/>
              <a:buChar char="•"/>
            </a:pPr>
            <a:r>
              <a:rPr lang="en-US"/>
              <a:t>In some classrooms, students need more opportunities to read or write with the targeted letter sounds.</a:t>
            </a:r>
            <a:endParaRPr/>
          </a:p>
          <a:p>
            <a:pPr marL="457200" lvl="0" indent="-342900" algn="l" rtl="0">
              <a:lnSpc>
                <a:spcPct val="100000"/>
              </a:lnSpc>
              <a:spcBef>
                <a:spcPts val="0"/>
              </a:spcBef>
              <a:spcAft>
                <a:spcPts val="0"/>
              </a:spcAft>
              <a:buSzPts val="1800"/>
              <a:buFont typeface="Calibri"/>
              <a:buChar char="•"/>
            </a:pPr>
            <a:r>
              <a:rPr lang="en-US"/>
              <a:t>Students were often engaged in read-alouds and whole group discussion.</a:t>
            </a:r>
            <a:endParaRPr/>
          </a:p>
          <a:p>
            <a:pPr marL="457200" lvl="0" indent="-342900" algn="l" rtl="0">
              <a:lnSpc>
                <a:spcPct val="100000"/>
              </a:lnSpc>
              <a:spcBef>
                <a:spcPts val="0"/>
              </a:spcBef>
              <a:spcAft>
                <a:spcPts val="0"/>
              </a:spcAft>
              <a:buSzPts val="1800"/>
              <a:buFont typeface="Calibri"/>
              <a:buChar char="•"/>
            </a:pPr>
            <a:r>
              <a:rPr lang="en-US"/>
              <a:t>In some classrooms, students need more opportunities to engage  in small group discussions or read texts with peers or independently.</a:t>
            </a:r>
            <a:endParaRPr/>
          </a:p>
          <a:p>
            <a:pPr marL="0" lvl="0" indent="0" algn="l" rtl="0">
              <a:spcBef>
                <a:spcPts val="0"/>
              </a:spcBef>
              <a:spcAft>
                <a:spcPts val="0"/>
              </a:spcAft>
              <a:buNone/>
            </a:pPr>
            <a:endParaRPr/>
          </a:p>
          <a:p>
            <a:pPr marL="0" lvl="0" indent="0" algn="l" rtl="0">
              <a:spcBef>
                <a:spcPts val="1000"/>
              </a:spcBef>
              <a:spcAft>
                <a:spcPts val="0"/>
              </a:spcAft>
              <a:buNone/>
            </a:pPr>
            <a:endParaRPr sz="1600"/>
          </a:p>
          <a:p>
            <a:pPr marL="0" lvl="0" indent="0" algn="l" rtl="0">
              <a:spcBef>
                <a:spcPts val="1000"/>
              </a:spcBef>
              <a:spcAft>
                <a:spcPts val="0"/>
              </a:spcAft>
              <a:buNone/>
            </a:pPr>
            <a:endParaRPr sz="1600"/>
          </a:p>
          <a:p>
            <a:pPr marL="0" lvl="0" indent="0" algn="l" rtl="0">
              <a:spcBef>
                <a:spcPts val="1000"/>
              </a:spcBef>
              <a:spcAft>
                <a:spcPts val="1000"/>
              </a:spcAft>
              <a:buNone/>
            </a:pP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171450" lvl="0" indent="-38100" algn="l" rtl="0">
              <a:spcBef>
                <a:spcPts val="750"/>
              </a:spcBef>
              <a:spcAft>
                <a:spcPts val="0"/>
              </a:spcAft>
              <a:buNone/>
            </a:pPr>
            <a:r>
              <a:rPr lang="en-US"/>
              <a:t>Recently the Tennessee Education Research Alliance produced research investigating the </a:t>
            </a:r>
            <a:r>
              <a:rPr lang="en-US" u="sng">
                <a:solidFill>
                  <a:schemeClr val="hlink"/>
                </a:solidFill>
                <a:hlinkClick r:id="rId3"/>
              </a:rPr>
              <a:t>effectiveness of early vs. upper elementary teachers</a:t>
            </a:r>
            <a:r>
              <a:rPr lang="en-US"/>
              <a:t>. Overall, their results revealed the following:</a:t>
            </a:r>
            <a:endParaRPr/>
          </a:p>
          <a:p>
            <a:pPr marL="457200" lvl="0" indent="-342900" algn="l" rtl="0">
              <a:spcBef>
                <a:spcPts val="1600"/>
              </a:spcBef>
              <a:spcAft>
                <a:spcPts val="0"/>
              </a:spcAft>
              <a:buSzPts val="1800"/>
              <a:buChar char="•"/>
            </a:pPr>
            <a:r>
              <a:rPr lang="en-US"/>
              <a:t>Low-performing upper elementary (3-5) teachers were more likely to be reassigned to lower grades the following years, though the numbers of reassigned teachers was small.</a:t>
            </a:r>
            <a:endParaRPr/>
          </a:p>
          <a:p>
            <a:pPr marL="0" lvl="0" indent="0" algn="l" rtl="0">
              <a:spcBef>
                <a:spcPts val="1600"/>
              </a:spcBef>
              <a:spcAft>
                <a:spcPts val="0"/>
              </a:spcAft>
              <a:buNone/>
            </a:pPr>
            <a:endParaRPr b="1" i="1">
              <a:solidFill>
                <a:schemeClr val="accent2"/>
              </a:solidFill>
            </a:endParaRPr>
          </a:p>
          <a:p>
            <a:pPr marL="0" lvl="0" indent="0" algn="l" rtl="0">
              <a:spcBef>
                <a:spcPts val="750"/>
              </a:spcBef>
              <a:spcAft>
                <a:spcPts val="1600"/>
              </a:spcAft>
              <a:buNone/>
            </a:pPr>
            <a:endParaRPr b="1" i="1"/>
          </a:p>
        </p:txBody>
      </p:sp>
      <p:sp>
        <p:nvSpPr>
          <p:cNvPr id="182" name="Google Shape;182;p31"/>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Early Grade Teachers: Background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Reassignment of Upper Elementary Teachers</a:t>
            </a:r>
            <a:endParaRPr/>
          </a:p>
        </p:txBody>
      </p:sp>
      <p:sp>
        <p:nvSpPr>
          <p:cNvPr id="189" name="Google Shape;189;p32"/>
          <p:cNvSpPr/>
          <p:nvPr/>
        </p:nvSpPr>
        <p:spPr>
          <a:xfrm>
            <a:off x="418800" y="820800"/>
            <a:ext cx="8306400" cy="912300"/>
          </a:xfrm>
          <a:prstGeom prst="roundRect">
            <a:avLst>
              <a:gd name="adj" fmla="val 16667"/>
            </a:avLst>
          </a:prstGeom>
          <a:solidFill>
            <a:srgbClr val="EFD5F7"/>
          </a:solid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1600">
                <a:solidFill>
                  <a:srgbClr val="333333"/>
                </a:solidFill>
                <a:latin typeface="Calibri"/>
                <a:ea typeface="Calibri"/>
                <a:cs typeface="Calibri"/>
                <a:sym typeface="Calibri"/>
              </a:rPr>
              <a:t>Upper elementary teachers with low effectiveness ratings are more likely (13%) than teachers with higher ratings (5%) to be transferred to PK-2 grades the following year.</a:t>
            </a:r>
            <a:endParaRPr sz="1600">
              <a:solidFill>
                <a:srgbClr val="333333"/>
              </a:solidFill>
              <a:latin typeface="Calibri"/>
              <a:ea typeface="Calibri"/>
              <a:cs typeface="Calibri"/>
              <a:sym typeface="Calibri"/>
            </a:endParaRPr>
          </a:p>
          <a:p>
            <a:pPr marL="0" lvl="0" indent="0" algn="ctr" rtl="0">
              <a:lnSpc>
                <a:spcPct val="90000"/>
              </a:lnSpc>
              <a:spcBef>
                <a:spcPts val="0"/>
              </a:spcBef>
              <a:spcAft>
                <a:spcPts val="0"/>
              </a:spcAft>
              <a:buNone/>
            </a:pPr>
            <a:r>
              <a:rPr lang="en-US" sz="1600">
                <a:solidFill>
                  <a:srgbClr val="333333"/>
                </a:solidFill>
                <a:latin typeface="Calibri"/>
                <a:ea typeface="Calibri"/>
                <a:cs typeface="Calibri"/>
                <a:sym typeface="Calibri"/>
              </a:rPr>
              <a:t>Tennessee’s study showed 10% of the low effective teachers transferred to lower grades. </a:t>
            </a:r>
            <a:endParaRPr sz="1600"/>
          </a:p>
        </p:txBody>
      </p:sp>
      <p:sp>
        <p:nvSpPr>
          <p:cNvPr id="190" name="Google Shape;190;p32"/>
          <p:cNvSpPr txBox="1"/>
          <p:nvPr/>
        </p:nvSpPr>
        <p:spPr>
          <a:xfrm>
            <a:off x="46475" y="1733100"/>
            <a:ext cx="8965500" cy="461400"/>
          </a:xfrm>
          <a:prstGeom prst="rect">
            <a:avLst/>
          </a:prstGeom>
          <a:solidFill>
            <a:srgbClr val="EFD5F7">
              <a:alpha val="34830"/>
            </a:srgb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i="1">
                <a:latin typeface="Calibri"/>
                <a:ea typeface="Calibri"/>
                <a:cs typeface="Calibri"/>
                <a:sym typeface="Calibri"/>
              </a:rPr>
              <a:t>Note: </a:t>
            </a:r>
            <a:r>
              <a:rPr lang="en-US" sz="1100">
                <a:solidFill>
                  <a:srgbClr val="333333"/>
                </a:solidFill>
                <a:latin typeface="Calibri"/>
                <a:ea typeface="Calibri"/>
                <a:cs typeface="Calibri"/>
                <a:sym typeface="Calibri"/>
              </a:rPr>
              <a:t>This transfer represents an average of approximately 86 teachers with low effective ratings and 313 teachers with high effective ratings per year. </a:t>
            </a:r>
            <a:r>
              <a:rPr lang="en-US" sz="1100" i="1">
                <a:latin typeface="Calibri"/>
                <a:ea typeface="Calibri"/>
                <a:cs typeface="Calibri"/>
                <a:sym typeface="Calibri"/>
              </a:rPr>
              <a:t>Source or reason for grade change is unknown</a:t>
            </a:r>
            <a:endParaRPr sz="1100" i="1">
              <a:latin typeface="Calibri"/>
              <a:ea typeface="Calibri"/>
              <a:cs typeface="Calibri"/>
              <a:sym typeface="Calibri"/>
            </a:endParaRPr>
          </a:p>
        </p:txBody>
      </p:sp>
      <p:pic>
        <p:nvPicPr>
          <p:cNvPr id="191" name="Google Shape;191;p32"/>
          <p:cNvPicPr preferRelativeResize="0"/>
          <p:nvPr/>
        </p:nvPicPr>
        <p:blipFill>
          <a:blip r:embed="rId3">
            <a:alphaModFix/>
          </a:blip>
          <a:stretch>
            <a:fillRect/>
          </a:stretch>
        </p:blipFill>
        <p:spPr>
          <a:xfrm>
            <a:off x="4527138" y="2194375"/>
            <a:ext cx="4389775" cy="2947510"/>
          </a:xfrm>
          <a:prstGeom prst="rect">
            <a:avLst/>
          </a:prstGeom>
          <a:noFill/>
          <a:ln>
            <a:noFill/>
          </a:ln>
        </p:spPr>
      </p:pic>
      <p:pic>
        <p:nvPicPr>
          <p:cNvPr id="192" name="Google Shape;192;p32"/>
          <p:cNvPicPr preferRelativeResize="0"/>
          <p:nvPr/>
        </p:nvPicPr>
        <p:blipFill>
          <a:blip r:embed="rId4">
            <a:alphaModFix/>
          </a:blip>
          <a:stretch>
            <a:fillRect/>
          </a:stretch>
        </p:blipFill>
        <p:spPr>
          <a:xfrm>
            <a:off x="81099" y="2194375"/>
            <a:ext cx="4158624" cy="2848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Looking Ahead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4"/>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a:solidFill>
                  <a:srgbClr val="000000"/>
                </a:solidFill>
              </a:rPr>
              <a:t>Ideas for Draft Goals:</a:t>
            </a:r>
            <a:endParaRPr>
              <a:solidFill>
                <a:srgbClr val="000000"/>
              </a:solidFill>
            </a:endParaRPr>
          </a:p>
          <a:p>
            <a:pPr marL="0" marR="0" lvl="0" indent="0" algn="l" rtl="0">
              <a:lnSpc>
                <a:spcPct val="100000"/>
              </a:lnSpc>
              <a:spcBef>
                <a:spcPts val="0"/>
              </a:spcBef>
              <a:spcAft>
                <a:spcPts val="0"/>
              </a:spcAft>
              <a:buNone/>
            </a:pPr>
            <a:endParaRPr>
              <a:solidFill>
                <a:srgbClr val="000000"/>
              </a:solidFill>
            </a:endParaRPr>
          </a:p>
          <a:p>
            <a:pPr marL="0" marR="0" lvl="0" indent="0" algn="l" rtl="0">
              <a:lnSpc>
                <a:spcPct val="100000"/>
              </a:lnSpc>
              <a:spcBef>
                <a:spcPts val="0"/>
              </a:spcBef>
              <a:spcAft>
                <a:spcPts val="0"/>
              </a:spcAft>
              <a:buNone/>
            </a:pPr>
            <a:endParaRPr>
              <a:solidFill>
                <a:srgbClr val="000000"/>
              </a:solidFill>
            </a:endParaRPr>
          </a:p>
          <a:p>
            <a:pPr marL="0" marR="0" lvl="0" indent="0" algn="l" rtl="0">
              <a:lnSpc>
                <a:spcPct val="100000"/>
              </a:lnSpc>
              <a:spcBef>
                <a:spcPts val="0"/>
              </a:spcBef>
              <a:spcAft>
                <a:spcPts val="0"/>
              </a:spcAft>
              <a:buNone/>
            </a:pPr>
            <a:endParaRPr>
              <a:solidFill>
                <a:srgbClr val="000000"/>
              </a:solidFill>
            </a:endParaRPr>
          </a:p>
          <a:p>
            <a:pPr marL="0" marR="0" lvl="0" indent="0" algn="l" rtl="0">
              <a:lnSpc>
                <a:spcPct val="100000"/>
              </a:lnSpc>
              <a:spcBef>
                <a:spcPts val="0"/>
              </a:spcBef>
              <a:spcAft>
                <a:spcPts val="0"/>
              </a:spcAft>
              <a:buNone/>
            </a:pPr>
            <a:endParaRPr>
              <a:solidFill>
                <a:srgbClr val="000000"/>
              </a:solidFill>
            </a:endParaRPr>
          </a:p>
          <a:p>
            <a:pPr marL="0" marR="0" lvl="0" indent="0" algn="l" rtl="0">
              <a:lnSpc>
                <a:spcPct val="100000"/>
              </a:lnSpc>
              <a:spcBef>
                <a:spcPts val="0"/>
              </a:spcBef>
              <a:spcAft>
                <a:spcPts val="0"/>
              </a:spcAft>
              <a:buNone/>
            </a:pPr>
            <a:endParaRPr>
              <a:solidFill>
                <a:srgbClr val="000000"/>
              </a:solidFill>
            </a:endParaRPr>
          </a:p>
          <a:p>
            <a:pPr marL="0" marR="0" lvl="0" indent="0" algn="l" rtl="0">
              <a:lnSpc>
                <a:spcPct val="100000"/>
              </a:lnSpc>
              <a:spcBef>
                <a:spcPts val="0"/>
              </a:spcBef>
              <a:spcAft>
                <a:spcPts val="0"/>
              </a:spcAft>
              <a:buNone/>
            </a:pPr>
            <a:endParaRPr>
              <a:solidFill>
                <a:srgbClr val="000000"/>
              </a:solidFill>
            </a:endParaRPr>
          </a:p>
          <a:p>
            <a:pPr marL="0" marR="0" lvl="0" indent="0" algn="l" rtl="0">
              <a:lnSpc>
                <a:spcPct val="100000"/>
              </a:lnSpc>
              <a:spcBef>
                <a:spcPts val="0"/>
              </a:spcBef>
              <a:spcAft>
                <a:spcPts val="0"/>
              </a:spcAft>
              <a:buNone/>
            </a:pPr>
            <a:endParaRPr>
              <a:solidFill>
                <a:srgbClr val="000000"/>
              </a:solidFill>
            </a:endParaRPr>
          </a:p>
          <a:p>
            <a:pPr marL="0" marR="0" lvl="0" indent="0" algn="l" rtl="0">
              <a:lnSpc>
                <a:spcPct val="100000"/>
              </a:lnSpc>
              <a:spcBef>
                <a:spcPts val="0"/>
              </a:spcBef>
              <a:spcAft>
                <a:spcPts val="0"/>
              </a:spcAft>
              <a:buNone/>
            </a:pPr>
            <a:endParaRPr>
              <a:solidFill>
                <a:srgbClr val="000000"/>
              </a:solidFill>
            </a:endParaRPr>
          </a:p>
          <a:p>
            <a:pPr marL="0" marR="0" lvl="0" indent="0" algn="l" rtl="0">
              <a:lnSpc>
                <a:spcPct val="100000"/>
              </a:lnSpc>
              <a:spcBef>
                <a:spcPts val="0"/>
              </a:spcBef>
              <a:spcAft>
                <a:spcPts val="0"/>
              </a:spcAft>
              <a:buNone/>
            </a:pPr>
            <a:endParaRPr>
              <a:solidFill>
                <a:srgbClr val="000000"/>
              </a:solidFill>
            </a:endParaRPr>
          </a:p>
          <a:p>
            <a:pPr marL="0" marR="0" lvl="0" indent="0" algn="l" rtl="0">
              <a:lnSpc>
                <a:spcPct val="100000"/>
              </a:lnSpc>
              <a:spcBef>
                <a:spcPts val="0"/>
              </a:spcBef>
              <a:spcAft>
                <a:spcPts val="0"/>
              </a:spcAft>
              <a:buNone/>
            </a:pPr>
            <a:r>
              <a:rPr lang="en-US">
                <a:solidFill>
                  <a:srgbClr val="000000"/>
                </a:solidFill>
              </a:rPr>
              <a:t>In groups of three, consider these options. Be prepared to share.</a:t>
            </a:r>
            <a:endParaRPr>
              <a:solidFill>
                <a:srgbClr val="000000"/>
              </a:solidFill>
            </a:endParaRPr>
          </a:p>
          <a:p>
            <a:pPr marL="0" lvl="0" indent="0" algn="l" rtl="0">
              <a:lnSpc>
                <a:spcPct val="100000"/>
              </a:lnSpc>
              <a:spcBef>
                <a:spcPts val="0"/>
              </a:spcBef>
              <a:spcAft>
                <a:spcPts val="0"/>
              </a:spcAft>
              <a:buNone/>
            </a:pPr>
            <a:endParaRPr>
              <a:solidFill>
                <a:srgbClr val="000000"/>
              </a:solidFill>
            </a:endParaRPr>
          </a:p>
          <a:p>
            <a:pPr marL="171450" lvl="0" indent="-38100" algn="l" rtl="0">
              <a:spcBef>
                <a:spcPts val="1600"/>
              </a:spcBef>
              <a:spcAft>
                <a:spcPts val="0"/>
              </a:spcAft>
              <a:buNone/>
            </a:pPr>
            <a:endParaRPr>
              <a:solidFill>
                <a:srgbClr val="000000"/>
              </a:solidFill>
            </a:endParaRPr>
          </a:p>
          <a:p>
            <a:pPr marL="171450" lvl="0" indent="-38100" algn="l" rtl="0">
              <a:spcBef>
                <a:spcPts val="1600"/>
              </a:spcBef>
              <a:spcAft>
                <a:spcPts val="1600"/>
              </a:spcAft>
              <a:buNone/>
            </a:pPr>
            <a:endParaRPr>
              <a:solidFill>
                <a:srgbClr val="000000"/>
              </a:solidFill>
            </a:endParaRPr>
          </a:p>
        </p:txBody>
      </p:sp>
      <p:sp>
        <p:nvSpPr>
          <p:cNvPr id="205" name="Google Shape;205;p34"/>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Goal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solidFill>
                  <a:srgbClr val="000000"/>
                </a:solidFill>
              </a:rPr>
              <a:t>In November, we will have small virtual workgroup meetings to begin drafting the report. What workgroups do we need? (examples below)</a:t>
            </a:r>
            <a:endParaRPr>
              <a:solidFill>
                <a:srgbClr val="000000"/>
              </a:solidFill>
            </a:endParaRPr>
          </a:p>
          <a:p>
            <a:pPr marL="0" lvl="0" indent="0" algn="l" rtl="0">
              <a:lnSpc>
                <a:spcPct val="100000"/>
              </a:lnSpc>
              <a:spcBef>
                <a:spcPts val="1600"/>
              </a:spcBef>
              <a:spcAft>
                <a:spcPts val="0"/>
              </a:spcAft>
              <a:buNone/>
            </a:pPr>
            <a:endParaRPr>
              <a:solidFill>
                <a:srgbClr val="000000"/>
              </a:solidFill>
            </a:endParaRPr>
          </a:p>
          <a:p>
            <a:pPr marL="457200" marR="0" lvl="0" indent="-342900" algn="l" rtl="0">
              <a:lnSpc>
                <a:spcPct val="100000"/>
              </a:lnSpc>
              <a:spcBef>
                <a:spcPts val="1600"/>
              </a:spcBef>
              <a:spcAft>
                <a:spcPts val="0"/>
              </a:spcAft>
              <a:buClr>
                <a:srgbClr val="000000"/>
              </a:buClr>
              <a:buSzPts val="1800"/>
              <a:buFont typeface="Calibri"/>
              <a:buChar char="●"/>
            </a:pPr>
            <a:r>
              <a:rPr lang="en-US">
                <a:solidFill>
                  <a:srgbClr val="000000"/>
                </a:solidFill>
              </a:rPr>
              <a:t>Professional Development</a:t>
            </a:r>
            <a:endParaRPr>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US">
                <a:solidFill>
                  <a:srgbClr val="000000"/>
                </a:solidFill>
              </a:rPr>
              <a:t>Curriculum</a:t>
            </a:r>
            <a:endParaRPr>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US">
                <a:solidFill>
                  <a:srgbClr val="000000"/>
                </a:solidFill>
              </a:rPr>
              <a:t>Assessment/Accountability</a:t>
            </a:r>
            <a:endParaRPr>
              <a:solidFill>
                <a:srgbClr val="000000"/>
              </a:solidFill>
            </a:endParaRPr>
          </a:p>
          <a:p>
            <a:pPr marL="457200" marR="0" lvl="0" indent="-342900" algn="l" rtl="0">
              <a:lnSpc>
                <a:spcPct val="100000"/>
              </a:lnSpc>
              <a:spcBef>
                <a:spcPts val="0"/>
              </a:spcBef>
              <a:spcAft>
                <a:spcPts val="0"/>
              </a:spcAft>
              <a:buClr>
                <a:srgbClr val="000000"/>
              </a:buClr>
              <a:buSzPts val="1800"/>
              <a:buChar char="●"/>
            </a:pPr>
            <a:r>
              <a:rPr lang="en-US">
                <a:solidFill>
                  <a:srgbClr val="000000"/>
                </a:solidFill>
              </a:rPr>
              <a:t>Policy/Communication</a:t>
            </a:r>
            <a:endParaRPr>
              <a:solidFill>
                <a:srgbClr val="000000"/>
              </a:solidFill>
            </a:endParaRPr>
          </a:p>
        </p:txBody>
      </p:sp>
      <p:sp>
        <p:nvSpPr>
          <p:cNvPr id="212" name="Google Shape;212;p35"/>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914400" lvl="0" indent="457200" algn="ctr" rtl="0">
              <a:spcBef>
                <a:spcPts val="0"/>
              </a:spcBef>
              <a:spcAft>
                <a:spcPts val="0"/>
              </a:spcAft>
              <a:buNone/>
            </a:pPr>
            <a:r>
              <a:rPr lang="en-US"/>
              <a:t>Working Towards the Goal</a:t>
            </a:r>
            <a:endParaRPr/>
          </a:p>
          <a:p>
            <a:pPr marL="914400" lvl="0" indent="45720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457200" lvl="0" indent="-342900" algn="l" rtl="0">
              <a:spcBef>
                <a:spcPts val="750"/>
              </a:spcBef>
              <a:spcAft>
                <a:spcPts val="0"/>
              </a:spcAft>
              <a:buClr>
                <a:srgbClr val="000000"/>
              </a:buClr>
              <a:buSzPts val="1800"/>
              <a:buChar char="•"/>
            </a:pPr>
            <a:r>
              <a:rPr lang="en-US">
                <a:solidFill>
                  <a:srgbClr val="000000"/>
                </a:solidFill>
              </a:rPr>
              <a:t>Pre-workgroup calls</a:t>
            </a:r>
            <a:endParaRPr>
              <a:solidFill>
                <a:srgbClr val="000000"/>
              </a:solidFill>
            </a:endParaRPr>
          </a:p>
          <a:p>
            <a:pPr marL="457200" lvl="0" indent="-342900" algn="l" rtl="0">
              <a:spcBef>
                <a:spcPts val="1600"/>
              </a:spcBef>
              <a:spcAft>
                <a:spcPts val="0"/>
              </a:spcAft>
              <a:buClr>
                <a:srgbClr val="000000"/>
              </a:buClr>
              <a:buSzPts val="1800"/>
              <a:buChar char="•"/>
            </a:pPr>
            <a:r>
              <a:rPr lang="en-US">
                <a:solidFill>
                  <a:srgbClr val="000000"/>
                </a:solidFill>
              </a:rPr>
              <a:t>November 20, 2019: Small workgroup meeting</a:t>
            </a:r>
            <a:endParaRPr>
              <a:solidFill>
                <a:srgbClr val="000000"/>
              </a:solidFill>
            </a:endParaRPr>
          </a:p>
          <a:p>
            <a:pPr marL="457200" lvl="0" indent="-342900" algn="l" rtl="0">
              <a:spcBef>
                <a:spcPts val="1600"/>
              </a:spcBef>
              <a:spcAft>
                <a:spcPts val="0"/>
              </a:spcAft>
              <a:buClr>
                <a:srgbClr val="000000"/>
              </a:buClr>
              <a:buSzPts val="1800"/>
              <a:buChar char="•"/>
            </a:pPr>
            <a:r>
              <a:rPr lang="en-US">
                <a:solidFill>
                  <a:srgbClr val="000000"/>
                </a:solidFill>
              </a:rPr>
              <a:t>December 16,  2019:  Full commission meeting</a:t>
            </a:r>
            <a:endParaRPr>
              <a:solidFill>
                <a:srgbClr val="000000"/>
              </a:solidFill>
            </a:endParaRPr>
          </a:p>
          <a:p>
            <a:pPr marL="0" lvl="0" indent="0" algn="l" rtl="0">
              <a:lnSpc>
                <a:spcPct val="100000"/>
              </a:lnSpc>
              <a:spcBef>
                <a:spcPts val="1600"/>
              </a:spcBef>
              <a:spcAft>
                <a:spcPts val="1600"/>
              </a:spcAft>
              <a:buNone/>
            </a:pPr>
            <a:endParaRPr>
              <a:solidFill>
                <a:srgbClr val="000000"/>
              </a:solidFill>
            </a:endParaRPr>
          </a:p>
        </p:txBody>
      </p:sp>
      <p:sp>
        <p:nvSpPr>
          <p:cNvPr id="219" name="Google Shape;219;p3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Next Steps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9"/>
          <p:cNvSpPr/>
          <p:nvPr/>
        </p:nvSpPr>
        <p:spPr>
          <a:xfrm>
            <a:off x="0" y="109150"/>
            <a:ext cx="9144000" cy="8136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1100"/>
              <a:buNone/>
            </a:pPr>
            <a:r>
              <a:rPr lang="en-US" sz="3000">
                <a:solidFill>
                  <a:schemeClr val="dk1"/>
                </a:solidFill>
                <a:latin typeface="Calibri"/>
                <a:ea typeface="Calibri"/>
                <a:cs typeface="Calibri"/>
                <a:sym typeface="Calibri"/>
              </a:rPr>
              <a:t>Welcome</a:t>
            </a:r>
            <a:endParaRPr sz="3000">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1100"/>
              <a:buFont typeface="Arial"/>
              <a:buNone/>
            </a:pPr>
            <a:endParaRPr sz="3000">
              <a:solidFill>
                <a:schemeClr val="dk1"/>
              </a:solidFill>
              <a:latin typeface="Calibri"/>
              <a:ea typeface="Calibri"/>
              <a:cs typeface="Calibri"/>
              <a:sym typeface="Calibri"/>
            </a:endParaRPr>
          </a:p>
          <a:p>
            <a:pPr marL="0" lvl="0" indent="0" algn="ctr" rtl="0">
              <a:lnSpc>
                <a:spcPct val="115000"/>
              </a:lnSpc>
              <a:spcBef>
                <a:spcPts val="0"/>
              </a:spcBef>
              <a:spcAft>
                <a:spcPts val="0"/>
              </a:spcAft>
              <a:buSzPts val="1100"/>
              <a:buNone/>
            </a:pPr>
            <a:endParaRPr sz="3000">
              <a:solidFill>
                <a:schemeClr val="dk1"/>
              </a:solidFill>
              <a:latin typeface="Calibri"/>
              <a:ea typeface="Calibri"/>
              <a:cs typeface="Calibri"/>
              <a:sym typeface="Calibri"/>
            </a:endParaRPr>
          </a:p>
        </p:txBody>
      </p:sp>
      <p:sp>
        <p:nvSpPr>
          <p:cNvPr id="83" name="Google Shape;83;p19"/>
          <p:cNvSpPr txBox="1"/>
          <p:nvPr/>
        </p:nvSpPr>
        <p:spPr>
          <a:xfrm>
            <a:off x="5352913" y="1826075"/>
            <a:ext cx="1387500" cy="117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chemeClr val="lt1"/>
                </a:solidFill>
                <a:latin typeface="Calibri"/>
                <a:ea typeface="Calibri"/>
                <a:cs typeface="Calibri"/>
                <a:sym typeface="Calibri"/>
              </a:rPr>
              <a:t>Language &amp; Literacy</a:t>
            </a:r>
            <a:endParaRPr>
              <a:latin typeface="Calibri"/>
              <a:ea typeface="Calibri"/>
              <a:cs typeface="Calibri"/>
              <a:sym typeface="Calibri"/>
            </a:endParaRPr>
          </a:p>
        </p:txBody>
      </p:sp>
      <p:sp>
        <p:nvSpPr>
          <p:cNvPr id="84" name="Google Shape;84;p19"/>
          <p:cNvSpPr txBox="1"/>
          <p:nvPr/>
        </p:nvSpPr>
        <p:spPr>
          <a:xfrm>
            <a:off x="4923625" y="3450450"/>
            <a:ext cx="2246100" cy="127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chemeClr val="lt1"/>
                </a:solidFill>
                <a:latin typeface="Calibri"/>
                <a:ea typeface="Calibri"/>
                <a:cs typeface="Calibri"/>
                <a:sym typeface="Calibri"/>
              </a:rPr>
              <a:t>Foundational Skills</a:t>
            </a:r>
            <a:endParaRPr b="1">
              <a:solidFill>
                <a:schemeClr val="lt1"/>
              </a:solidFill>
              <a:latin typeface="Calibri"/>
              <a:ea typeface="Calibri"/>
              <a:cs typeface="Calibri"/>
              <a:sym typeface="Calibri"/>
            </a:endParaRPr>
          </a:p>
          <a:p>
            <a:pPr marL="0" lvl="0" indent="0" algn="l" rtl="0">
              <a:spcBef>
                <a:spcPts val="0"/>
              </a:spcBef>
              <a:spcAft>
                <a:spcPts val="0"/>
              </a:spcAft>
              <a:buNone/>
            </a:pPr>
            <a:r>
              <a:rPr lang="en-US" sz="1200">
                <a:solidFill>
                  <a:schemeClr val="lt1"/>
                </a:solidFill>
                <a:latin typeface="Calibri"/>
                <a:ea typeface="Calibri"/>
                <a:cs typeface="Calibri"/>
                <a:sym typeface="Calibri"/>
              </a:rPr>
              <a:t>Explicit teaching and practicing </a:t>
            </a:r>
            <a:endParaRPr sz="1200">
              <a:solidFill>
                <a:schemeClr val="lt1"/>
              </a:solidFill>
              <a:latin typeface="Calibri"/>
              <a:ea typeface="Calibri"/>
              <a:cs typeface="Calibri"/>
              <a:sym typeface="Calibri"/>
            </a:endParaRPr>
          </a:p>
          <a:p>
            <a:pPr marL="0" lvl="0" indent="0" algn="l" rtl="0">
              <a:spcBef>
                <a:spcPts val="0"/>
              </a:spcBef>
              <a:spcAft>
                <a:spcPts val="0"/>
              </a:spcAft>
              <a:buNone/>
            </a:pPr>
            <a:r>
              <a:rPr lang="en-US" sz="1200">
                <a:solidFill>
                  <a:schemeClr val="lt1"/>
                </a:solidFill>
                <a:latin typeface="Calibri"/>
                <a:ea typeface="Calibri"/>
                <a:cs typeface="Calibri"/>
                <a:sym typeface="Calibri"/>
              </a:rPr>
              <a:t>                     of skills</a:t>
            </a:r>
            <a:endParaRPr sz="1200"/>
          </a:p>
        </p:txBody>
      </p:sp>
      <p:sp>
        <p:nvSpPr>
          <p:cNvPr id="85" name="Google Shape;85;p19"/>
          <p:cNvSpPr txBox="1"/>
          <p:nvPr/>
        </p:nvSpPr>
        <p:spPr>
          <a:xfrm>
            <a:off x="101400" y="1157850"/>
            <a:ext cx="9042600" cy="3563700"/>
          </a:xfrm>
          <a:prstGeom prst="rect">
            <a:avLst/>
          </a:prstGeom>
          <a:noFill/>
          <a:ln>
            <a:noFill/>
          </a:ln>
        </p:spPr>
        <p:txBody>
          <a:bodyPr spcFirstLastPara="1" wrap="square" lIns="91425" tIns="91425" rIns="91425" bIns="91425" anchor="t" anchorCtr="0">
            <a:noAutofit/>
          </a:bodyPr>
          <a:lstStyle/>
          <a:p>
            <a:pPr marL="171450" lvl="0" indent="0" algn="l" rtl="0">
              <a:lnSpc>
                <a:spcPct val="90000"/>
              </a:lnSpc>
              <a:spcBef>
                <a:spcPts val="750"/>
              </a:spcBef>
              <a:spcAft>
                <a:spcPts val="0"/>
              </a:spcAft>
              <a:buClr>
                <a:schemeClr val="dk1"/>
              </a:buClr>
              <a:buSzPts val="1100"/>
              <a:buFont typeface="Arial"/>
              <a:buNone/>
            </a:pPr>
            <a:r>
              <a:rPr lang="en-US" sz="1800">
                <a:solidFill>
                  <a:schemeClr val="dk1"/>
                </a:solidFill>
                <a:latin typeface="Calibri"/>
                <a:ea typeface="Calibri"/>
                <a:cs typeface="Calibri"/>
                <a:sym typeface="Calibri"/>
              </a:rPr>
              <a:t>Introduce yourself to your shoulder partner. Be sure to share the following information:</a:t>
            </a:r>
            <a:endParaRPr sz="1800">
              <a:solidFill>
                <a:schemeClr val="dk1"/>
              </a:solidFill>
              <a:latin typeface="Calibri"/>
              <a:ea typeface="Calibri"/>
              <a:cs typeface="Calibri"/>
              <a:sym typeface="Calibri"/>
            </a:endParaRPr>
          </a:p>
          <a:p>
            <a:pPr marL="457200" lvl="0" indent="-342900" algn="l" rtl="0">
              <a:lnSpc>
                <a:spcPct val="90000"/>
              </a:lnSpc>
              <a:spcBef>
                <a:spcPts val="75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Your name</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The organization that you are representing</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You favorite children’s book</a:t>
            </a:r>
            <a:endParaRPr sz="1800">
              <a:solidFill>
                <a:schemeClr val="dk1"/>
              </a:solidFill>
              <a:latin typeface="Calibri"/>
              <a:ea typeface="Calibri"/>
              <a:cs typeface="Calibri"/>
              <a:sym typeface="Calibri"/>
            </a:endParaRPr>
          </a:p>
          <a:p>
            <a:pPr marL="0" lvl="0" indent="0" algn="l" rtl="0">
              <a:lnSpc>
                <a:spcPct val="90000"/>
              </a:lnSpc>
              <a:spcBef>
                <a:spcPts val="75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171450" lvl="0" indent="0" algn="l" rtl="0">
              <a:lnSpc>
                <a:spcPct val="90000"/>
              </a:lnSpc>
              <a:spcBef>
                <a:spcPts val="750"/>
              </a:spcBef>
              <a:spcAft>
                <a:spcPts val="0"/>
              </a:spcAft>
              <a:buClr>
                <a:schemeClr val="dk1"/>
              </a:buClr>
              <a:buSzPts val="1100"/>
              <a:buFont typeface="Arial"/>
              <a:buNone/>
            </a:pPr>
            <a:r>
              <a:rPr lang="en-US" sz="1800">
                <a:solidFill>
                  <a:schemeClr val="dk1"/>
                </a:solidFill>
                <a:latin typeface="Calibri"/>
                <a:ea typeface="Calibri"/>
                <a:cs typeface="Calibri"/>
                <a:sym typeface="Calibri"/>
              </a:rPr>
              <a:t>We will each introduce our partner to the group.</a:t>
            </a:r>
            <a:endParaRPr>
              <a:solidFill>
                <a:srgbClr val="33333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None/>
            </a:pPr>
            <a:endParaRPr sz="1800">
              <a:latin typeface="Calibri"/>
              <a:ea typeface="Calibri"/>
              <a:cs typeface="Calibri"/>
              <a:sym typeface="Calibri"/>
            </a:endParaRPr>
          </a:p>
          <a:p>
            <a:pPr marL="457200" lvl="0" indent="0" algn="l" rtl="0">
              <a:lnSpc>
                <a:spcPct val="115000"/>
              </a:lnSpc>
              <a:spcBef>
                <a:spcPts val="0"/>
              </a:spcBef>
              <a:spcAft>
                <a:spcPts val="0"/>
              </a:spcAft>
              <a:buNone/>
            </a:pPr>
            <a:endParaRPr sz="1800">
              <a:latin typeface="Calibri"/>
              <a:ea typeface="Calibri"/>
              <a:cs typeface="Calibri"/>
              <a:sym typeface="Calibri"/>
            </a:endParaRPr>
          </a:p>
          <a:p>
            <a:pPr marL="457200" lvl="0" indent="0" algn="l" rtl="0">
              <a:lnSpc>
                <a:spcPct val="115000"/>
              </a:lnSpc>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0"/>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457200" lvl="0" indent="0" algn="l" rtl="0">
              <a:spcBef>
                <a:spcPts val="750"/>
              </a:spcBef>
              <a:spcAft>
                <a:spcPts val="0"/>
              </a:spcAft>
              <a:buNone/>
            </a:pPr>
            <a:r>
              <a:rPr lang="en-US">
                <a:solidFill>
                  <a:srgbClr val="000000"/>
                </a:solidFill>
              </a:rPr>
              <a:t>September 9, 2019:  Full commission meeting</a:t>
            </a:r>
            <a:endParaRPr>
              <a:solidFill>
                <a:srgbClr val="000000"/>
              </a:solidFill>
            </a:endParaRPr>
          </a:p>
          <a:p>
            <a:pPr marL="457200" lvl="0" indent="0" algn="l" rtl="0">
              <a:spcBef>
                <a:spcPts val="1600"/>
              </a:spcBef>
              <a:spcAft>
                <a:spcPts val="0"/>
              </a:spcAft>
              <a:buNone/>
            </a:pPr>
            <a:r>
              <a:rPr lang="en-US" b="1">
                <a:solidFill>
                  <a:srgbClr val="000000"/>
                </a:solidFill>
              </a:rPr>
              <a:t>October 14, 2019:  Full commission meeting</a:t>
            </a:r>
            <a:endParaRPr b="1">
              <a:solidFill>
                <a:srgbClr val="000000"/>
              </a:solidFill>
            </a:endParaRPr>
          </a:p>
          <a:p>
            <a:pPr marL="457200" lvl="0" indent="0" algn="l" rtl="0">
              <a:spcBef>
                <a:spcPts val="1600"/>
              </a:spcBef>
              <a:spcAft>
                <a:spcPts val="0"/>
              </a:spcAft>
              <a:buNone/>
            </a:pPr>
            <a:r>
              <a:rPr lang="en-US">
                <a:solidFill>
                  <a:srgbClr val="000000"/>
                </a:solidFill>
              </a:rPr>
              <a:t>November 20, 2019: Small workgroup meeting</a:t>
            </a:r>
            <a:endParaRPr>
              <a:solidFill>
                <a:srgbClr val="000000"/>
              </a:solidFill>
            </a:endParaRPr>
          </a:p>
          <a:p>
            <a:pPr marL="457200" lvl="0" indent="0" algn="l" rtl="0">
              <a:spcBef>
                <a:spcPts val="1600"/>
              </a:spcBef>
              <a:spcAft>
                <a:spcPts val="0"/>
              </a:spcAft>
              <a:buNone/>
            </a:pPr>
            <a:r>
              <a:rPr lang="en-US">
                <a:solidFill>
                  <a:srgbClr val="000000"/>
                </a:solidFill>
              </a:rPr>
              <a:t>December 16,  2019:  Full commission meeting</a:t>
            </a:r>
            <a:endParaRPr>
              <a:solidFill>
                <a:srgbClr val="000000"/>
              </a:solidFill>
            </a:endParaRPr>
          </a:p>
          <a:p>
            <a:pPr marL="457200" lvl="0" indent="0" algn="l" rtl="0">
              <a:spcBef>
                <a:spcPts val="1600"/>
              </a:spcBef>
              <a:spcAft>
                <a:spcPts val="0"/>
              </a:spcAft>
              <a:buNone/>
            </a:pPr>
            <a:r>
              <a:rPr lang="en-US">
                <a:solidFill>
                  <a:srgbClr val="000000"/>
                </a:solidFill>
              </a:rPr>
              <a:t>January 15, 2020: Commission will submit a written report of its findings and recommendations</a:t>
            </a:r>
            <a:endParaRPr>
              <a:solidFill>
                <a:srgbClr val="000000"/>
              </a:solidFill>
            </a:endParaRPr>
          </a:p>
          <a:p>
            <a:pPr marL="171450" lvl="0" indent="-38100" algn="l" rtl="0">
              <a:spcBef>
                <a:spcPts val="1600"/>
              </a:spcBef>
              <a:spcAft>
                <a:spcPts val="0"/>
              </a:spcAft>
              <a:buNone/>
            </a:pPr>
            <a:endParaRPr sz="2800">
              <a:solidFill>
                <a:srgbClr val="333333"/>
              </a:solidFill>
            </a:endParaRPr>
          </a:p>
          <a:p>
            <a:pPr marL="171450" lvl="0" indent="-38100" algn="l" rtl="0">
              <a:spcBef>
                <a:spcPts val="1600"/>
              </a:spcBef>
              <a:spcAft>
                <a:spcPts val="0"/>
              </a:spcAft>
              <a:buNone/>
            </a:pPr>
            <a:endParaRPr sz="2800">
              <a:solidFill>
                <a:srgbClr val="333333"/>
              </a:solidFill>
            </a:endParaRPr>
          </a:p>
          <a:p>
            <a:pPr marL="171450" lvl="0" indent="-38100" algn="l" rtl="0">
              <a:spcBef>
                <a:spcPts val="1600"/>
              </a:spcBef>
              <a:spcAft>
                <a:spcPts val="1600"/>
              </a:spcAft>
              <a:buNone/>
            </a:pPr>
            <a:endParaRPr sz="2400">
              <a:solidFill>
                <a:srgbClr val="333333"/>
              </a:solidFill>
            </a:endParaRPr>
          </a:p>
        </p:txBody>
      </p:sp>
      <p:sp>
        <p:nvSpPr>
          <p:cNvPr id="92" name="Google Shape;92;p20"/>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Moving Towards Recommendations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Louisiana School System Planning Process</a:t>
            </a:r>
            <a:endParaRPr/>
          </a:p>
        </p:txBody>
      </p:sp>
      <p:pic>
        <p:nvPicPr>
          <p:cNvPr id="99" name="Google Shape;99;p21"/>
          <p:cNvPicPr preferRelativeResize="0"/>
          <p:nvPr/>
        </p:nvPicPr>
        <p:blipFill rotWithShape="1">
          <a:blip r:embed="rId3">
            <a:alphaModFix/>
          </a:blip>
          <a:srcRect/>
          <a:stretch/>
        </p:blipFill>
        <p:spPr>
          <a:xfrm>
            <a:off x="921263" y="1038825"/>
            <a:ext cx="7301474" cy="2101075"/>
          </a:xfrm>
          <a:prstGeom prst="rect">
            <a:avLst/>
          </a:prstGeom>
          <a:noFill/>
          <a:ln>
            <a:noFill/>
          </a:ln>
        </p:spPr>
      </p:pic>
      <p:sp>
        <p:nvSpPr>
          <p:cNvPr id="100" name="Google Shape;100;p21"/>
          <p:cNvSpPr/>
          <p:nvPr/>
        </p:nvSpPr>
        <p:spPr>
          <a:xfrm>
            <a:off x="1161150" y="3145250"/>
            <a:ext cx="2052000" cy="1355100"/>
          </a:xfrm>
          <a:prstGeom prst="roundRect">
            <a:avLst>
              <a:gd name="adj" fmla="val 16667"/>
            </a:avLst>
          </a:prstGeom>
          <a:solidFill>
            <a:srgbClr val="CFE2F3">
              <a:alpha val="54120"/>
            </a:srgbClr>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434343"/>
                </a:solidFill>
                <a:latin typeface="Calibri"/>
                <a:ea typeface="Calibri"/>
                <a:cs typeface="Calibri"/>
                <a:sym typeface="Calibri"/>
              </a:rPr>
              <a:t>School systems review data and identify priorities for the coming year.</a:t>
            </a:r>
            <a:endParaRPr sz="1400" b="0" i="0" u="none" strike="noStrike" cap="none">
              <a:solidFill>
                <a:srgbClr val="434343"/>
              </a:solidFill>
              <a:latin typeface="Calibri"/>
              <a:ea typeface="Calibri"/>
              <a:cs typeface="Calibri"/>
              <a:sym typeface="Calibri"/>
            </a:endParaRPr>
          </a:p>
        </p:txBody>
      </p:sp>
      <p:sp>
        <p:nvSpPr>
          <p:cNvPr id="101" name="Google Shape;101;p21"/>
          <p:cNvSpPr/>
          <p:nvPr/>
        </p:nvSpPr>
        <p:spPr>
          <a:xfrm>
            <a:off x="3546000" y="3145250"/>
            <a:ext cx="2052000" cy="1355100"/>
          </a:xfrm>
          <a:prstGeom prst="roundRect">
            <a:avLst>
              <a:gd name="adj" fmla="val 16667"/>
            </a:avLst>
          </a:prstGeom>
          <a:solidFill>
            <a:srgbClr val="F4D9D9">
              <a:alpha val="52550"/>
            </a:srgbClr>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434343"/>
                </a:solidFill>
                <a:latin typeface="Calibri"/>
                <a:ea typeface="Calibri"/>
                <a:cs typeface="Calibri"/>
                <a:sym typeface="Calibri"/>
              </a:rPr>
              <a:t>School systems budget formula funds and  request competitive funds in alignment with priorities.</a:t>
            </a:r>
            <a:endParaRPr sz="1400" b="0" i="0" u="none" strike="noStrike" cap="none">
              <a:solidFill>
                <a:srgbClr val="434343"/>
              </a:solidFill>
              <a:latin typeface="Calibri"/>
              <a:ea typeface="Calibri"/>
              <a:cs typeface="Calibri"/>
              <a:sym typeface="Calibri"/>
            </a:endParaRPr>
          </a:p>
        </p:txBody>
      </p:sp>
      <p:sp>
        <p:nvSpPr>
          <p:cNvPr id="102" name="Google Shape;102;p21"/>
          <p:cNvSpPr/>
          <p:nvPr/>
        </p:nvSpPr>
        <p:spPr>
          <a:xfrm>
            <a:off x="5930850" y="3145250"/>
            <a:ext cx="2052000" cy="1355100"/>
          </a:xfrm>
          <a:prstGeom prst="roundRect">
            <a:avLst>
              <a:gd name="adj" fmla="val 16667"/>
            </a:avLst>
          </a:prstGeom>
          <a:solidFill>
            <a:srgbClr val="D9D2E9">
              <a:alpha val="46270"/>
            </a:srgbClr>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434343"/>
                </a:solidFill>
                <a:latin typeface="Calibri"/>
                <a:ea typeface="Calibri"/>
                <a:cs typeface="Calibri"/>
                <a:sym typeface="Calibri"/>
              </a:rPr>
              <a:t>School systems implement approved plans with support from Network teams and vendor partners.</a:t>
            </a:r>
            <a:endParaRPr sz="1400" b="0" i="0" u="none" strike="noStrike" cap="none">
              <a:solidFill>
                <a:srgbClr val="434343"/>
              </a:solidFill>
              <a:latin typeface="Calibri"/>
              <a:ea typeface="Calibri"/>
              <a:cs typeface="Calibri"/>
              <a:sym typeface="Calibri"/>
            </a:endParaRPr>
          </a:p>
        </p:txBody>
      </p:sp>
      <p:cxnSp>
        <p:nvCxnSpPr>
          <p:cNvPr id="103" name="Google Shape;103;p21"/>
          <p:cNvCxnSpPr>
            <a:stCxn id="100" idx="0"/>
          </p:cNvCxnSpPr>
          <p:nvPr/>
        </p:nvCxnSpPr>
        <p:spPr>
          <a:xfrm>
            <a:off x="2187150" y="3145250"/>
            <a:ext cx="0" cy="0"/>
          </a:xfrm>
          <a:prstGeom prst="straightConnector1">
            <a:avLst/>
          </a:prstGeom>
          <a:noFill/>
          <a:ln w="9525" cap="flat" cmpd="sng">
            <a:solidFill>
              <a:schemeClr val="dk2"/>
            </a:solidFill>
            <a:prstDash val="solid"/>
            <a:round/>
            <a:headEnd type="none" w="sm" len="sm"/>
            <a:tailEnd type="none" w="sm" len="sm"/>
          </a:ln>
        </p:spPr>
      </p:cxnSp>
      <p:cxnSp>
        <p:nvCxnSpPr>
          <p:cNvPr id="104" name="Google Shape;104;p21"/>
          <p:cNvCxnSpPr>
            <a:stCxn id="100" idx="0"/>
            <a:endCxn id="100" idx="0"/>
          </p:cNvCxnSpPr>
          <p:nvPr/>
        </p:nvCxnSpPr>
        <p:spPr>
          <a:xfrm>
            <a:off x="2187150" y="3145250"/>
            <a:ext cx="0"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Creating an Aligned System: </a:t>
            </a:r>
            <a:endParaRPr/>
          </a:p>
          <a:p>
            <a:pPr marL="0" lvl="0" indent="0" algn="ctr" rtl="0">
              <a:lnSpc>
                <a:spcPct val="90000"/>
              </a:lnSpc>
              <a:spcBef>
                <a:spcPts val="0"/>
              </a:spcBef>
              <a:spcAft>
                <a:spcPts val="0"/>
              </a:spcAft>
              <a:buSzPts val="2800"/>
              <a:buNone/>
            </a:pPr>
            <a:r>
              <a:rPr lang="en-US"/>
              <a:t>Providing Effective Evidence-Based Reading Instruction for Children from Birth through Third Grade</a:t>
            </a:r>
            <a:endParaRPr/>
          </a:p>
        </p:txBody>
      </p:sp>
      <p:sp>
        <p:nvSpPr>
          <p:cNvPr id="111" name="Google Shape;111;p22"/>
          <p:cNvSpPr/>
          <p:nvPr/>
        </p:nvSpPr>
        <p:spPr>
          <a:xfrm>
            <a:off x="1161150" y="3145250"/>
            <a:ext cx="2052000" cy="1355100"/>
          </a:xfrm>
          <a:prstGeom prst="roundRect">
            <a:avLst>
              <a:gd name="adj" fmla="val 16667"/>
            </a:avLst>
          </a:prstGeom>
          <a:solidFill>
            <a:srgbClr val="CFE2F3">
              <a:alpha val="54120"/>
            </a:srgbClr>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rgbClr val="434343"/>
                </a:solidFill>
                <a:latin typeface="Calibri"/>
                <a:ea typeface="Calibri"/>
                <a:cs typeface="Calibri"/>
                <a:sym typeface="Calibri"/>
              </a:rPr>
              <a:t>School systems r</a:t>
            </a:r>
            <a:r>
              <a:rPr lang="en-US" sz="1400" b="0" i="0" u="none" strike="noStrike" cap="none">
                <a:solidFill>
                  <a:srgbClr val="434343"/>
                </a:solidFill>
                <a:latin typeface="Calibri"/>
                <a:ea typeface="Calibri"/>
                <a:cs typeface="Calibri"/>
                <a:sym typeface="Calibri"/>
              </a:rPr>
              <a:t>eview data</a:t>
            </a:r>
            <a:r>
              <a:rPr lang="en-US">
                <a:solidFill>
                  <a:srgbClr val="434343"/>
                </a:solidFill>
                <a:latin typeface="Calibri"/>
                <a:ea typeface="Calibri"/>
                <a:cs typeface="Calibri"/>
                <a:sym typeface="Calibri"/>
              </a:rPr>
              <a:t>, i</a:t>
            </a:r>
            <a:r>
              <a:rPr lang="en-US" sz="1400" b="0" i="0" u="none" strike="noStrike" cap="none">
                <a:solidFill>
                  <a:srgbClr val="434343"/>
                </a:solidFill>
                <a:latin typeface="Calibri"/>
                <a:ea typeface="Calibri"/>
                <a:cs typeface="Calibri"/>
                <a:sym typeface="Calibri"/>
              </a:rPr>
              <a:t>dentify struggling groups</a:t>
            </a:r>
            <a:r>
              <a:rPr lang="en-US">
                <a:solidFill>
                  <a:srgbClr val="434343"/>
                </a:solidFill>
                <a:latin typeface="Calibri"/>
                <a:ea typeface="Calibri"/>
                <a:cs typeface="Calibri"/>
                <a:sym typeface="Calibri"/>
              </a:rPr>
              <a:t>, and identify priorities.</a:t>
            </a:r>
            <a:endParaRPr sz="1400" b="0" i="0" u="none" strike="noStrike" cap="none">
              <a:solidFill>
                <a:srgbClr val="434343"/>
              </a:solidFill>
              <a:latin typeface="Calibri"/>
              <a:ea typeface="Calibri"/>
              <a:cs typeface="Calibri"/>
              <a:sym typeface="Calibri"/>
            </a:endParaRPr>
          </a:p>
        </p:txBody>
      </p:sp>
      <p:sp>
        <p:nvSpPr>
          <p:cNvPr id="112" name="Google Shape;112;p22"/>
          <p:cNvSpPr/>
          <p:nvPr/>
        </p:nvSpPr>
        <p:spPr>
          <a:xfrm>
            <a:off x="3546000" y="3145250"/>
            <a:ext cx="2163300" cy="1666200"/>
          </a:xfrm>
          <a:prstGeom prst="roundRect">
            <a:avLst>
              <a:gd name="adj" fmla="val 16667"/>
            </a:avLst>
          </a:prstGeom>
          <a:solidFill>
            <a:srgbClr val="F4D9D9">
              <a:alpha val="52550"/>
            </a:srgbClr>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rgbClr val="434343"/>
                </a:solidFill>
                <a:latin typeface="Calibri"/>
                <a:ea typeface="Calibri"/>
                <a:cs typeface="Calibri"/>
                <a:sym typeface="Calibri"/>
              </a:rPr>
              <a:t>School systems identify and provide high quality instructional materials for foundational skills and knowledge building and administer high  quality assessments.</a:t>
            </a:r>
            <a:endParaRPr sz="1400" b="0" i="0" u="none" strike="noStrike" cap="none">
              <a:solidFill>
                <a:srgbClr val="434343"/>
              </a:solidFill>
              <a:latin typeface="Calibri"/>
              <a:ea typeface="Calibri"/>
              <a:cs typeface="Calibri"/>
              <a:sym typeface="Calibri"/>
            </a:endParaRPr>
          </a:p>
        </p:txBody>
      </p:sp>
      <p:sp>
        <p:nvSpPr>
          <p:cNvPr id="113" name="Google Shape;113;p22"/>
          <p:cNvSpPr/>
          <p:nvPr/>
        </p:nvSpPr>
        <p:spPr>
          <a:xfrm>
            <a:off x="5930850" y="3145250"/>
            <a:ext cx="2052000" cy="1355100"/>
          </a:xfrm>
          <a:prstGeom prst="roundRect">
            <a:avLst>
              <a:gd name="adj" fmla="val 16667"/>
            </a:avLst>
          </a:prstGeom>
          <a:solidFill>
            <a:srgbClr val="D9D2E9">
              <a:alpha val="46270"/>
            </a:srgbClr>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rgbClr val="434343"/>
                </a:solidFill>
                <a:latin typeface="Calibri"/>
                <a:ea typeface="Calibri"/>
                <a:cs typeface="Calibri"/>
                <a:sym typeface="Calibri"/>
              </a:rPr>
              <a:t>School systems i</a:t>
            </a:r>
            <a:r>
              <a:rPr lang="en-US" sz="1400" b="0" i="0" u="none" strike="noStrike" cap="none">
                <a:solidFill>
                  <a:srgbClr val="434343"/>
                </a:solidFill>
                <a:latin typeface="Calibri"/>
                <a:ea typeface="Calibri"/>
                <a:cs typeface="Calibri"/>
                <a:sym typeface="Calibri"/>
              </a:rPr>
              <a:t>mplement plans with support from Network teams and vendor partners.</a:t>
            </a:r>
            <a:endParaRPr sz="1400" b="0" i="0" u="none" strike="noStrike" cap="none">
              <a:solidFill>
                <a:srgbClr val="434343"/>
              </a:solidFill>
              <a:latin typeface="Calibri"/>
              <a:ea typeface="Calibri"/>
              <a:cs typeface="Calibri"/>
              <a:sym typeface="Calibri"/>
            </a:endParaRPr>
          </a:p>
        </p:txBody>
      </p:sp>
      <p:cxnSp>
        <p:nvCxnSpPr>
          <p:cNvPr id="114" name="Google Shape;114;p22"/>
          <p:cNvCxnSpPr>
            <a:stCxn id="111" idx="0"/>
          </p:cNvCxnSpPr>
          <p:nvPr/>
        </p:nvCxnSpPr>
        <p:spPr>
          <a:xfrm>
            <a:off x="2187150" y="3145250"/>
            <a:ext cx="0" cy="0"/>
          </a:xfrm>
          <a:prstGeom prst="straightConnector1">
            <a:avLst/>
          </a:prstGeom>
          <a:noFill/>
          <a:ln w="9525" cap="flat" cmpd="sng">
            <a:solidFill>
              <a:schemeClr val="dk2"/>
            </a:solidFill>
            <a:prstDash val="solid"/>
            <a:round/>
            <a:headEnd type="none" w="sm" len="sm"/>
            <a:tailEnd type="none" w="sm" len="sm"/>
          </a:ln>
        </p:spPr>
      </p:cxnSp>
      <p:cxnSp>
        <p:nvCxnSpPr>
          <p:cNvPr id="115" name="Google Shape;115;p22"/>
          <p:cNvCxnSpPr>
            <a:stCxn id="111" idx="0"/>
            <a:endCxn id="111" idx="0"/>
          </p:cNvCxnSpPr>
          <p:nvPr/>
        </p:nvCxnSpPr>
        <p:spPr>
          <a:xfrm>
            <a:off x="2187150" y="3145250"/>
            <a:ext cx="0" cy="0"/>
          </a:xfrm>
          <a:prstGeom prst="straightConnector1">
            <a:avLst/>
          </a:prstGeom>
          <a:noFill/>
          <a:ln w="9525" cap="flat" cmpd="sng">
            <a:solidFill>
              <a:schemeClr val="dk2"/>
            </a:solidFill>
            <a:prstDash val="solid"/>
            <a:round/>
            <a:headEnd type="none" w="sm" len="sm"/>
            <a:tailEnd type="none" w="sm" len="sm"/>
          </a:ln>
        </p:spPr>
      </p:cxnSp>
      <p:pic>
        <p:nvPicPr>
          <p:cNvPr id="116" name="Google Shape;116;p22"/>
          <p:cNvPicPr preferRelativeResize="0"/>
          <p:nvPr/>
        </p:nvPicPr>
        <p:blipFill rotWithShape="1">
          <a:blip r:embed="rId3">
            <a:alphaModFix/>
          </a:blip>
          <a:srcRect/>
          <a:stretch/>
        </p:blipFill>
        <p:spPr>
          <a:xfrm>
            <a:off x="921263" y="1038825"/>
            <a:ext cx="7301474" cy="2101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 Panelists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p:nvPr/>
        </p:nvSpPr>
        <p:spPr>
          <a:xfrm>
            <a:off x="1" y="233462"/>
            <a:ext cx="9144000" cy="5847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1100"/>
              <a:buNone/>
            </a:pPr>
            <a:r>
              <a:rPr lang="en-US" sz="3000">
                <a:solidFill>
                  <a:schemeClr val="dk1"/>
                </a:solidFill>
                <a:latin typeface="Calibri"/>
                <a:ea typeface="Calibri"/>
                <a:cs typeface="Calibri"/>
                <a:sym typeface="Calibri"/>
              </a:rPr>
              <a:t>Panel Discussion</a:t>
            </a:r>
            <a:endParaRPr sz="3000" b="0" i="0" u="none" strike="noStrike" cap="none">
              <a:solidFill>
                <a:srgbClr val="000000"/>
              </a:solidFill>
              <a:latin typeface="Calibri"/>
              <a:ea typeface="Calibri"/>
              <a:cs typeface="Calibri"/>
              <a:sym typeface="Calibri"/>
            </a:endParaRPr>
          </a:p>
        </p:txBody>
      </p:sp>
      <p:sp>
        <p:nvSpPr>
          <p:cNvPr id="128" name="Google Shape;128;p24"/>
          <p:cNvSpPr txBox="1"/>
          <p:nvPr/>
        </p:nvSpPr>
        <p:spPr>
          <a:xfrm>
            <a:off x="5352913" y="1826075"/>
            <a:ext cx="1387500" cy="117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chemeClr val="lt1"/>
                </a:solidFill>
                <a:latin typeface="Calibri"/>
                <a:ea typeface="Calibri"/>
                <a:cs typeface="Calibri"/>
                <a:sym typeface="Calibri"/>
              </a:rPr>
              <a:t>Language &amp; Literacy</a:t>
            </a:r>
            <a:endParaRPr>
              <a:latin typeface="Calibri"/>
              <a:ea typeface="Calibri"/>
              <a:cs typeface="Calibri"/>
              <a:sym typeface="Calibri"/>
            </a:endParaRPr>
          </a:p>
        </p:txBody>
      </p:sp>
      <p:sp>
        <p:nvSpPr>
          <p:cNvPr id="129" name="Google Shape;129;p24"/>
          <p:cNvSpPr txBox="1"/>
          <p:nvPr/>
        </p:nvSpPr>
        <p:spPr>
          <a:xfrm>
            <a:off x="5193475" y="2394175"/>
            <a:ext cx="1821600" cy="110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lt1"/>
                </a:solidFill>
                <a:latin typeface="Calibri"/>
                <a:ea typeface="Calibri"/>
                <a:cs typeface="Calibri"/>
                <a:sym typeface="Calibri"/>
              </a:rPr>
              <a:t>Read, understand, and express understanding of complex, grade eel</a:t>
            </a:r>
            <a:endParaRPr sz="1200">
              <a:solidFill>
                <a:schemeClr val="lt1"/>
              </a:solidFill>
              <a:latin typeface="Calibri"/>
              <a:ea typeface="Calibri"/>
              <a:cs typeface="Calibri"/>
              <a:sym typeface="Calibri"/>
            </a:endParaRPr>
          </a:p>
          <a:p>
            <a:pPr marL="0" lvl="0" indent="0" algn="l" rtl="0">
              <a:spcBef>
                <a:spcPts val="0"/>
              </a:spcBef>
              <a:spcAft>
                <a:spcPts val="0"/>
              </a:spcAft>
              <a:buNone/>
            </a:pPr>
            <a:r>
              <a:rPr lang="en-US">
                <a:solidFill>
                  <a:schemeClr val="lt1"/>
                </a:solidFill>
                <a:latin typeface="Calibri"/>
                <a:ea typeface="Calibri"/>
                <a:cs typeface="Calibri"/>
                <a:sym typeface="Calibri"/>
              </a:rPr>
              <a:t>                 </a:t>
            </a:r>
            <a:r>
              <a:rPr lang="en-US" sz="1200">
                <a:solidFill>
                  <a:schemeClr val="lt1"/>
                </a:solidFill>
                <a:latin typeface="Calibri"/>
                <a:ea typeface="Calibri"/>
                <a:cs typeface="Calibri"/>
                <a:sym typeface="Calibri"/>
              </a:rPr>
              <a:t>text</a:t>
            </a:r>
            <a:endParaRPr sz="1200">
              <a:solidFill>
                <a:schemeClr val="lt1"/>
              </a:solidFill>
              <a:latin typeface="Calibri"/>
              <a:ea typeface="Calibri"/>
              <a:cs typeface="Calibri"/>
              <a:sym typeface="Calibri"/>
            </a:endParaRPr>
          </a:p>
        </p:txBody>
      </p:sp>
      <p:sp>
        <p:nvSpPr>
          <p:cNvPr id="130" name="Google Shape;130;p24"/>
          <p:cNvSpPr txBox="1"/>
          <p:nvPr/>
        </p:nvSpPr>
        <p:spPr>
          <a:xfrm>
            <a:off x="4923625" y="3450450"/>
            <a:ext cx="2246100" cy="127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chemeClr val="lt1"/>
                </a:solidFill>
                <a:latin typeface="Calibri"/>
                <a:ea typeface="Calibri"/>
                <a:cs typeface="Calibri"/>
                <a:sym typeface="Calibri"/>
              </a:rPr>
              <a:t>Foundational Skills</a:t>
            </a:r>
            <a:endParaRPr b="1">
              <a:solidFill>
                <a:schemeClr val="lt1"/>
              </a:solidFill>
              <a:latin typeface="Calibri"/>
              <a:ea typeface="Calibri"/>
              <a:cs typeface="Calibri"/>
              <a:sym typeface="Calibri"/>
            </a:endParaRPr>
          </a:p>
          <a:p>
            <a:pPr marL="0" lvl="0" indent="0" algn="l" rtl="0">
              <a:spcBef>
                <a:spcPts val="0"/>
              </a:spcBef>
              <a:spcAft>
                <a:spcPts val="0"/>
              </a:spcAft>
              <a:buNone/>
            </a:pPr>
            <a:r>
              <a:rPr lang="en-US" sz="1200">
                <a:solidFill>
                  <a:schemeClr val="lt1"/>
                </a:solidFill>
                <a:latin typeface="Calibri"/>
                <a:ea typeface="Calibri"/>
                <a:cs typeface="Calibri"/>
                <a:sym typeface="Calibri"/>
              </a:rPr>
              <a:t>Explicit teaching and practicing </a:t>
            </a:r>
            <a:endParaRPr sz="1200">
              <a:solidFill>
                <a:schemeClr val="lt1"/>
              </a:solidFill>
              <a:latin typeface="Calibri"/>
              <a:ea typeface="Calibri"/>
              <a:cs typeface="Calibri"/>
              <a:sym typeface="Calibri"/>
            </a:endParaRPr>
          </a:p>
          <a:p>
            <a:pPr marL="0" lvl="0" indent="0" algn="l" rtl="0">
              <a:spcBef>
                <a:spcPts val="0"/>
              </a:spcBef>
              <a:spcAft>
                <a:spcPts val="0"/>
              </a:spcAft>
              <a:buNone/>
            </a:pPr>
            <a:r>
              <a:rPr lang="en-US" sz="1200">
                <a:solidFill>
                  <a:schemeClr val="lt1"/>
                </a:solidFill>
                <a:latin typeface="Calibri"/>
                <a:ea typeface="Calibri"/>
                <a:cs typeface="Calibri"/>
                <a:sym typeface="Calibri"/>
              </a:rPr>
              <a:t>                     of skills</a:t>
            </a:r>
            <a:endParaRPr sz="1200"/>
          </a:p>
        </p:txBody>
      </p:sp>
      <p:sp>
        <p:nvSpPr>
          <p:cNvPr id="131" name="Google Shape;131;p24"/>
          <p:cNvSpPr txBox="1"/>
          <p:nvPr/>
        </p:nvSpPr>
        <p:spPr>
          <a:xfrm>
            <a:off x="288900" y="1151300"/>
            <a:ext cx="8566200" cy="309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latin typeface="Calibri"/>
                <a:ea typeface="Calibri"/>
                <a:cs typeface="Calibri"/>
                <a:sym typeface="Calibri"/>
              </a:rPr>
              <a:t>Louisiana teachers and leaders have come today to tell us about early reading in their schools and school systems.</a:t>
            </a:r>
            <a:endParaRPr sz="1800">
              <a:latin typeface="Calibri"/>
              <a:ea typeface="Calibri"/>
              <a:cs typeface="Calibri"/>
              <a:sym typeface="Calibri"/>
            </a:endParaRPr>
          </a:p>
          <a:p>
            <a:pPr marL="0" lvl="0" indent="0" algn="l" rtl="0">
              <a:lnSpc>
                <a:spcPct val="115000"/>
              </a:lnSpc>
              <a:spcBef>
                <a:spcPts val="0"/>
              </a:spcBef>
              <a:spcAft>
                <a:spcPts val="0"/>
              </a:spcAft>
              <a:buNone/>
            </a:pPr>
            <a:endParaRPr sz="1800">
              <a:latin typeface="Calibri"/>
              <a:ea typeface="Calibri"/>
              <a:cs typeface="Calibri"/>
              <a:sym typeface="Calibri"/>
            </a:endParaRPr>
          </a:p>
          <a:p>
            <a:pPr marL="0" lvl="0" indent="0" algn="l" rtl="0">
              <a:lnSpc>
                <a:spcPct val="115000"/>
              </a:lnSpc>
              <a:spcBef>
                <a:spcPts val="0"/>
              </a:spcBef>
              <a:spcAft>
                <a:spcPts val="0"/>
              </a:spcAft>
              <a:buNone/>
            </a:pPr>
            <a:r>
              <a:rPr lang="en-US" sz="1800">
                <a:latin typeface="Calibri"/>
                <a:ea typeface="Calibri"/>
                <a:cs typeface="Calibri"/>
                <a:sym typeface="Calibri"/>
              </a:rPr>
              <a:t>Each of our panelists will share their experiences with us. Afterwards, we will have time for questions and answers.</a:t>
            </a:r>
            <a:endParaRPr sz="18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 Literacy Initiatives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p:nvPr/>
        </p:nvSpPr>
        <p:spPr>
          <a:xfrm>
            <a:off x="1" y="233462"/>
            <a:ext cx="9144000" cy="5847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1100"/>
              <a:buNone/>
            </a:pPr>
            <a:r>
              <a:rPr lang="en-US" sz="3000">
                <a:solidFill>
                  <a:schemeClr val="dk1"/>
                </a:solidFill>
                <a:latin typeface="Calibri"/>
                <a:ea typeface="Calibri"/>
                <a:cs typeface="Calibri"/>
                <a:sym typeface="Calibri"/>
              </a:rPr>
              <a:t>Gallery Walk</a:t>
            </a:r>
            <a:endParaRPr sz="3000" b="0" i="0" u="none" strike="noStrike" cap="none">
              <a:solidFill>
                <a:srgbClr val="000000"/>
              </a:solidFill>
              <a:latin typeface="Calibri"/>
              <a:ea typeface="Calibri"/>
              <a:cs typeface="Calibri"/>
              <a:sym typeface="Calibri"/>
            </a:endParaRPr>
          </a:p>
        </p:txBody>
      </p:sp>
      <p:sp>
        <p:nvSpPr>
          <p:cNvPr id="143" name="Google Shape;143;p26"/>
          <p:cNvSpPr txBox="1"/>
          <p:nvPr/>
        </p:nvSpPr>
        <p:spPr>
          <a:xfrm>
            <a:off x="5352913" y="1826075"/>
            <a:ext cx="1387500" cy="117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chemeClr val="lt1"/>
                </a:solidFill>
                <a:latin typeface="Calibri"/>
                <a:ea typeface="Calibri"/>
                <a:cs typeface="Calibri"/>
                <a:sym typeface="Calibri"/>
              </a:rPr>
              <a:t>Language &amp; Literacy</a:t>
            </a:r>
            <a:endParaRPr>
              <a:latin typeface="Calibri"/>
              <a:ea typeface="Calibri"/>
              <a:cs typeface="Calibri"/>
              <a:sym typeface="Calibri"/>
            </a:endParaRPr>
          </a:p>
        </p:txBody>
      </p:sp>
      <p:sp>
        <p:nvSpPr>
          <p:cNvPr id="144" name="Google Shape;144;p26"/>
          <p:cNvSpPr txBox="1"/>
          <p:nvPr/>
        </p:nvSpPr>
        <p:spPr>
          <a:xfrm>
            <a:off x="5193475" y="2394175"/>
            <a:ext cx="1821600" cy="110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lt1"/>
                </a:solidFill>
                <a:latin typeface="Calibri"/>
                <a:ea typeface="Calibri"/>
                <a:cs typeface="Calibri"/>
                <a:sym typeface="Calibri"/>
              </a:rPr>
              <a:t>Read, understand, and express understanding of complex, grade eel</a:t>
            </a:r>
            <a:endParaRPr sz="1200">
              <a:solidFill>
                <a:schemeClr val="lt1"/>
              </a:solidFill>
              <a:latin typeface="Calibri"/>
              <a:ea typeface="Calibri"/>
              <a:cs typeface="Calibri"/>
              <a:sym typeface="Calibri"/>
            </a:endParaRPr>
          </a:p>
          <a:p>
            <a:pPr marL="0" lvl="0" indent="0" algn="l" rtl="0">
              <a:spcBef>
                <a:spcPts val="0"/>
              </a:spcBef>
              <a:spcAft>
                <a:spcPts val="0"/>
              </a:spcAft>
              <a:buNone/>
            </a:pPr>
            <a:r>
              <a:rPr lang="en-US">
                <a:solidFill>
                  <a:schemeClr val="lt1"/>
                </a:solidFill>
                <a:latin typeface="Calibri"/>
                <a:ea typeface="Calibri"/>
                <a:cs typeface="Calibri"/>
                <a:sym typeface="Calibri"/>
              </a:rPr>
              <a:t>                 </a:t>
            </a:r>
            <a:r>
              <a:rPr lang="en-US" sz="1200">
                <a:solidFill>
                  <a:schemeClr val="lt1"/>
                </a:solidFill>
                <a:latin typeface="Calibri"/>
                <a:ea typeface="Calibri"/>
                <a:cs typeface="Calibri"/>
                <a:sym typeface="Calibri"/>
              </a:rPr>
              <a:t>text</a:t>
            </a:r>
            <a:endParaRPr sz="1200">
              <a:solidFill>
                <a:schemeClr val="lt1"/>
              </a:solidFill>
              <a:latin typeface="Calibri"/>
              <a:ea typeface="Calibri"/>
              <a:cs typeface="Calibri"/>
              <a:sym typeface="Calibri"/>
            </a:endParaRPr>
          </a:p>
        </p:txBody>
      </p:sp>
      <p:sp>
        <p:nvSpPr>
          <p:cNvPr id="145" name="Google Shape;145;p26"/>
          <p:cNvSpPr txBox="1"/>
          <p:nvPr/>
        </p:nvSpPr>
        <p:spPr>
          <a:xfrm>
            <a:off x="4923625" y="3450450"/>
            <a:ext cx="2246100" cy="127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chemeClr val="lt1"/>
                </a:solidFill>
                <a:latin typeface="Calibri"/>
                <a:ea typeface="Calibri"/>
                <a:cs typeface="Calibri"/>
                <a:sym typeface="Calibri"/>
              </a:rPr>
              <a:t>Foundational Skills</a:t>
            </a:r>
            <a:endParaRPr b="1">
              <a:solidFill>
                <a:schemeClr val="lt1"/>
              </a:solidFill>
              <a:latin typeface="Calibri"/>
              <a:ea typeface="Calibri"/>
              <a:cs typeface="Calibri"/>
              <a:sym typeface="Calibri"/>
            </a:endParaRPr>
          </a:p>
          <a:p>
            <a:pPr marL="0" lvl="0" indent="0" algn="l" rtl="0">
              <a:spcBef>
                <a:spcPts val="0"/>
              </a:spcBef>
              <a:spcAft>
                <a:spcPts val="0"/>
              </a:spcAft>
              <a:buNone/>
            </a:pPr>
            <a:r>
              <a:rPr lang="en-US" sz="1200">
                <a:solidFill>
                  <a:schemeClr val="lt1"/>
                </a:solidFill>
                <a:latin typeface="Calibri"/>
                <a:ea typeface="Calibri"/>
                <a:cs typeface="Calibri"/>
                <a:sym typeface="Calibri"/>
              </a:rPr>
              <a:t>Explicit teaching and practicing </a:t>
            </a:r>
            <a:endParaRPr sz="1200">
              <a:solidFill>
                <a:schemeClr val="lt1"/>
              </a:solidFill>
              <a:latin typeface="Calibri"/>
              <a:ea typeface="Calibri"/>
              <a:cs typeface="Calibri"/>
              <a:sym typeface="Calibri"/>
            </a:endParaRPr>
          </a:p>
          <a:p>
            <a:pPr marL="0" lvl="0" indent="0" algn="l" rtl="0">
              <a:spcBef>
                <a:spcPts val="0"/>
              </a:spcBef>
              <a:spcAft>
                <a:spcPts val="0"/>
              </a:spcAft>
              <a:buNone/>
            </a:pPr>
            <a:r>
              <a:rPr lang="en-US" sz="1200">
                <a:solidFill>
                  <a:schemeClr val="lt1"/>
                </a:solidFill>
                <a:latin typeface="Calibri"/>
                <a:ea typeface="Calibri"/>
                <a:cs typeface="Calibri"/>
                <a:sym typeface="Calibri"/>
              </a:rPr>
              <a:t>                     of skills</a:t>
            </a:r>
            <a:endParaRPr sz="1200"/>
          </a:p>
        </p:txBody>
      </p:sp>
      <p:sp>
        <p:nvSpPr>
          <p:cNvPr id="146" name="Google Shape;146;p26"/>
          <p:cNvSpPr txBox="1"/>
          <p:nvPr/>
        </p:nvSpPr>
        <p:spPr>
          <a:xfrm>
            <a:off x="288900" y="1151300"/>
            <a:ext cx="8566200" cy="309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latin typeface="Calibri"/>
                <a:ea typeface="Calibri"/>
                <a:cs typeface="Calibri"/>
                <a:sym typeface="Calibri"/>
              </a:rPr>
              <a:t>Current Literacy Inititiatives</a:t>
            </a:r>
            <a:endParaRPr sz="1800">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AutoNum type="arabicPeriod"/>
            </a:pPr>
            <a:r>
              <a:rPr lang="en-US" sz="1800">
                <a:latin typeface="Calibri"/>
                <a:ea typeface="Calibri"/>
                <a:cs typeface="Calibri"/>
                <a:sym typeface="Calibri"/>
              </a:rPr>
              <a:t>Curriculum Support/ Professional Development Vendor Guide</a:t>
            </a:r>
            <a:endParaRPr sz="1800">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AutoNum type="arabicPeriod"/>
            </a:pPr>
            <a:r>
              <a:rPr lang="en-US" sz="1800">
                <a:latin typeface="Calibri"/>
                <a:ea typeface="Calibri"/>
                <a:cs typeface="Calibri"/>
                <a:sym typeface="Calibri"/>
              </a:rPr>
              <a:t>Content Leaders/ Mentor Teachers</a:t>
            </a:r>
            <a:endParaRPr sz="1800">
              <a:latin typeface="Calibri"/>
              <a:ea typeface="Calibri"/>
              <a:cs typeface="Calibri"/>
              <a:sym typeface="Calibri"/>
            </a:endParaRPr>
          </a:p>
          <a:p>
            <a:pPr marL="457200" lvl="0" indent="-342900" algn="l" rtl="0">
              <a:lnSpc>
                <a:spcPct val="115000"/>
              </a:lnSpc>
              <a:spcBef>
                <a:spcPts val="0"/>
              </a:spcBef>
              <a:spcAft>
                <a:spcPts val="0"/>
              </a:spcAft>
              <a:buSzPts val="1800"/>
              <a:buFont typeface="Calibri"/>
              <a:buAutoNum type="arabicPeriod"/>
            </a:pPr>
            <a:r>
              <a:rPr lang="en-US" sz="1800">
                <a:latin typeface="Calibri"/>
                <a:ea typeface="Calibri"/>
                <a:cs typeface="Calibri"/>
                <a:sym typeface="Calibri"/>
              </a:rPr>
              <a:t>CLASS/ Observation Tool</a:t>
            </a:r>
            <a:endParaRPr sz="1800">
              <a:latin typeface="Calibri"/>
              <a:ea typeface="Calibri"/>
              <a:cs typeface="Calibri"/>
              <a:sym typeface="Calibri"/>
            </a:endParaRPr>
          </a:p>
          <a:p>
            <a:pPr marL="0" lvl="0" indent="0" algn="l" rtl="0">
              <a:lnSpc>
                <a:spcPct val="115000"/>
              </a:lnSpc>
              <a:spcBef>
                <a:spcPts val="0"/>
              </a:spcBef>
              <a:spcAft>
                <a:spcPts val="0"/>
              </a:spcAft>
              <a:buNone/>
            </a:pPr>
            <a:endParaRPr sz="1800">
              <a:latin typeface="Calibri"/>
              <a:ea typeface="Calibri"/>
              <a:cs typeface="Calibri"/>
              <a:sym typeface="Calibri"/>
            </a:endParaRPr>
          </a:p>
          <a:p>
            <a:pPr marL="0" lvl="0" indent="0" algn="l" rtl="0">
              <a:lnSpc>
                <a:spcPct val="115000"/>
              </a:lnSpc>
              <a:spcBef>
                <a:spcPts val="0"/>
              </a:spcBef>
              <a:spcAft>
                <a:spcPts val="0"/>
              </a:spcAft>
              <a:buNone/>
            </a:pPr>
            <a:r>
              <a:rPr lang="en-US" sz="1800">
                <a:latin typeface="Calibri"/>
                <a:ea typeface="Calibri"/>
                <a:cs typeface="Calibri"/>
                <a:sym typeface="Calibri"/>
              </a:rPr>
              <a:t>Starting at the initiative that has the same number as the sticky note on your table note, we will rotate through to learn more about each of these initiatives.</a:t>
            </a:r>
            <a:endParaRPr sz="18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1267</Words>
  <Application>Microsoft Office PowerPoint</Application>
  <PresentationFormat>On-screen Show (16:9)</PresentationFormat>
  <Paragraphs>181</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Roboto</vt:lpstr>
      <vt:lpstr>Simple Light</vt:lpstr>
      <vt:lpstr>Louisiana Early Literacy Commission October 14, 2019</vt:lpstr>
      <vt:lpstr>PowerPoint Presentation</vt:lpstr>
      <vt:lpstr>Moving Towards Recommendations</vt:lpstr>
      <vt:lpstr>Louisiana School System Planning Process</vt:lpstr>
      <vt:lpstr>Creating an Aligned System:  Providing Effective Evidence-Based Reading Instruction for Children from Birth through Third Grade</vt:lpstr>
      <vt:lpstr> Panelists</vt:lpstr>
      <vt:lpstr>PowerPoint Presentation</vt:lpstr>
      <vt:lpstr> Literacy Initiatives</vt:lpstr>
      <vt:lpstr>PowerPoint Presentation</vt:lpstr>
      <vt:lpstr>Reading: Data</vt:lpstr>
      <vt:lpstr>LEAP 2025</vt:lpstr>
      <vt:lpstr>K-3rd Grade Data Screening Results, Fall 2018 </vt:lpstr>
      <vt:lpstr>PowerPoint Presentation</vt:lpstr>
      <vt:lpstr>Early Grade Teachers: Background</vt:lpstr>
      <vt:lpstr>Reassignment of Upper Elementary Teachers</vt:lpstr>
      <vt:lpstr>Looking Ahead</vt:lpstr>
      <vt:lpstr>Goal</vt:lpstr>
      <vt:lpstr>Working Towards the Goal </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Early Literacy Commission October 14, 2019</dc:title>
  <dc:creator>Chanda Johnson</dc:creator>
  <cp:lastModifiedBy>Chanda Johnson</cp:lastModifiedBy>
  <cp:revision>1</cp:revision>
  <cp:lastPrinted>2019-10-14T14:10:18Z</cp:lastPrinted>
  <dcterms:modified xsi:type="dcterms:W3CDTF">2019-10-14T14:11:54Z</dcterms:modified>
</cp:coreProperties>
</file>