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13" r:id="rId4"/>
    <p:sldId id="342" r:id="rId5"/>
    <p:sldId id="268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271" r:id="rId16"/>
    <p:sldId id="396" r:id="rId17"/>
    <p:sldId id="397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410" r:id="rId28"/>
    <p:sldId id="409" r:id="rId29"/>
    <p:sldId id="411" r:id="rId30"/>
    <p:sldId id="412" r:id="rId31"/>
    <p:sldId id="413" r:id="rId32"/>
    <p:sldId id="414" r:id="rId33"/>
    <p:sldId id="289" r:id="rId34"/>
    <p:sldId id="415" r:id="rId35"/>
    <p:sldId id="291" r:id="rId36"/>
    <p:sldId id="416" r:id="rId37"/>
    <p:sldId id="417" r:id="rId38"/>
    <p:sldId id="418" r:id="rId39"/>
    <p:sldId id="419" r:id="rId40"/>
    <p:sldId id="296" r:id="rId41"/>
    <p:sldId id="420" r:id="rId42"/>
    <p:sldId id="423" r:id="rId43"/>
    <p:sldId id="302" r:id="rId44"/>
    <p:sldId id="421" r:id="rId45"/>
    <p:sldId id="308" r:id="rId46"/>
    <p:sldId id="343" r:id="rId47"/>
    <p:sldId id="422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3" roundtripDataSignature="AMtx7miFe/8Ykqdp7R4A8xbUH9Tsm54d0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Campbell" initials="RC" lastIdx="1" clrIdx="0">
    <p:extLst>
      <p:ext uri="{19B8F6BF-5375-455C-9EA6-DF929625EA0E}">
        <p15:presenceInfo xmlns:p15="http://schemas.microsoft.com/office/powerpoint/2012/main" userId="Rachel Campb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81"/>
    <p:restoredTop sz="95552" autoAdjust="0"/>
  </p:normalViewPr>
  <p:slideViewPr>
    <p:cSldViewPr snapToGrid="0">
      <p:cViewPr varScale="1">
        <p:scale>
          <a:sx n="77" d="100"/>
          <a:sy n="77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61863-0C47-4E78-9062-1B68BA46F3D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57B4785F-47BE-46F8-961D-A3EE05603563}">
      <dgm:prSet phldrT="[Text]" custT="1"/>
      <dgm:spPr/>
      <dgm:t>
        <a:bodyPr/>
        <a:lstStyle/>
        <a:p>
          <a:r>
            <a:rPr lang="en-US" sz="1500" dirty="0">
              <a:latin typeface="Calibri" panose="020F0502020204030204" pitchFamily="34" charset="0"/>
              <a:cs typeface="Calibri" panose="020F0502020204030204" pitchFamily="34" charset="0"/>
            </a:rPr>
            <a:t>Verbal</a:t>
          </a:r>
        </a:p>
      </dgm:t>
    </dgm:pt>
    <dgm:pt modelId="{CE03AB61-1EE0-45DD-B653-3B10E378C434}" type="parTrans" cxnId="{DD018F21-5453-4EBB-9B90-E08D6AFF7E3F}">
      <dgm:prSet/>
      <dgm:spPr/>
      <dgm:t>
        <a:bodyPr/>
        <a:lstStyle/>
        <a:p>
          <a:endParaRPr lang="en-US"/>
        </a:p>
      </dgm:t>
    </dgm:pt>
    <dgm:pt modelId="{EE5A602A-209C-4733-AD7D-6C3453D51B40}" type="sibTrans" cxnId="{DD018F21-5453-4EBB-9B90-E08D6AFF7E3F}">
      <dgm:prSet/>
      <dgm:spPr/>
      <dgm:t>
        <a:bodyPr/>
        <a:lstStyle/>
        <a:p>
          <a:endParaRPr lang="en-US"/>
        </a:p>
      </dgm:t>
    </dgm:pt>
    <dgm:pt modelId="{C5A14733-AE80-4FD5-A024-982FC8C16DBB}">
      <dgm:prSet phldrT="[Text]" custT="1"/>
      <dgm:spPr/>
      <dgm:t>
        <a:bodyPr/>
        <a:lstStyle/>
        <a:p>
          <a:r>
            <a:rPr lang="en-US" sz="1500" dirty="0">
              <a:latin typeface="Calibri" panose="020F0502020204030204" pitchFamily="34" charset="0"/>
              <a:cs typeface="Calibri" panose="020F0502020204030204" pitchFamily="34" charset="0"/>
            </a:rPr>
            <a:t>Newsletters</a:t>
          </a:r>
        </a:p>
      </dgm:t>
    </dgm:pt>
    <dgm:pt modelId="{51BC4189-429F-48B8-AF87-66205C1D6F32}" type="parTrans" cxnId="{C02138C0-D1BE-43C9-BDD7-CF99DED300ED}">
      <dgm:prSet/>
      <dgm:spPr/>
      <dgm:t>
        <a:bodyPr/>
        <a:lstStyle/>
        <a:p>
          <a:endParaRPr lang="en-US"/>
        </a:p>
      </dgm:t>
    </dgm:pt>
    <dgm:pt modelId="{C806944A-D5C1-44FA-8600-B1A541F6CD71}" type="sibTrans" cxnId="{C02138C0-D1BE-43C9-BDD7-CF99DED300ED}">
      <dgm:prSet/>
      <dgm:spPr/>
      <dgm:t>
        <a:bodyPr/>
        <a:lstStyle/>
        <a:p>
          <a:endParaRPr lang="en-US"/>
        </a:p>
      </dgm:t>
    </dgm:pt>
    <dgm:pt modelId="{416A09D0-664C-4C46-90B6-190BCCC6DF27}">
      <dgm:prSet phldrT="[Text]" custT="1"/>
      <dgm:spPr/>
      <dgm:t>
        <a:bodyPr/>
        <a:lstStyle/>
        <a:p>
          <a:r>
            <a:rPr lang="en-US" sz="1500" dirty="0">
              <a:latin typeface="Calibri" panose="020F0502020204030204" pitchFamily="34" charset="0"/>
              <a:cs typeface="Calibri" panose="020F0502020204030204" pitchFamily="34" charset="0"/>
            </a:rPr>
            <a:t>Technological</a:t>
          </a:r>
        </a:p>
      </dgm:t>
    </dgm:pt>
    <dgm:pt modelId="{DC30BECA-8790-4FDE-BCCD-C5079AEB2B64}" type="parTrans" cxnId="{1D7BDCA0-687C-4F8D-8187-2A481BEDF14B}">
      <dgm:prSet/>
      <dgm:spPr/>
      <dgm:t>
        <a:bodyPr/>
        <a:lstStyle/>
        <a:p>
          <a:endParaRPr lang="en-US"/>
        </a:p>
      </dgm:t>
    </dgm:pt>
    <dgm:pt modelId="{83EE0BAD-DC82-44DA-95EE-BE73C729F33F}" type="sibTrans" cxnId="{1D7BDCA0-687C-4F8D-8187-2A481BEDF14B}">
      <dgm:prSet/>
      <dgm:spPr/>
      <dgm:t>
        <a:bodyPr/>
        <a:lstStyle/>
        <a:p>
          <a:endParaRPr lang="en-US"/>
        </a:p>
      </dgm:t>
    </dgm:pt>
    <dgm:pt modelId="{48EB88C2-3B4A-4F34-BDFF-B98E207DB6B4}" type="pres">
      <dgm:prSet presAssocID="{2AD61863-0C47-4E78-9062-1B68BA46F3D3}" presName="compositeShape" presStyleCnt="0">
        <dgm:presLayoutVars>
          <dgm:chMax val="7"/>
          <dgm:dir/>
          <dgm:resizeHandles val="exact"/>
        </dgm:presLayoutVars>
      </dgm:prSet>
      <dgm:spPr/>
    </dgm:pt>
    <dgm:pt modelId="{F5C3ECD1-13AE-453B-BFA2-86C29EAD9EFD}" type="pres">
      <dgm:prSet presAssocID="{57B4785F-47BE-46F8-961D-A3EE05603563}" presName="circ1" presStyleLbl="vennNode1" presStyleIdx="0" presStyleCnt="3"/>
      <dgm:spPr/>
      <dgm:t>
        <a:bodyPr/>
        <a:lstStyle/>
        <a:p>
          <a:endParaRPr lang="en-US"/>
        </a:p>
      </dgm:t>
    </dgm:pt>
    <dgm:pt modelId="{5B0B16A9-8397-4B37-B073-50A7DFF34AA6}" type="pres">
      <dgm:prSet presAssocID="{57B4785F-47BE-46F8-961D-A3EE056035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E5D48-EEC0-4BEE-9ABD-4D84011F743B}" type="pres">
      <dgm:prSet presAssocID="{C5A14733-AE80-4FD5-A024-982FC8C16DBB}" presName="circ2" presStyleLbl="vennNode1" presStyleIdx="1" presStyleCnt="3"/>
      <dgm:spPr/>
      <dgm:t>
        <a:bodyPr/>
        <a:lstStyle/>
        <a:p>
          <a:endParaRPr lang="en-US"/>
        </a:p>
      </dgm:t>
    </dgm:pt>
    <dgm:pt modelId="{AA762660-8FF0-42D7-A13D-79703597825D}" type="pres">
      <dgm:prSet presAssocID="{C5A14733-AE80-4FD5-A024-982FC8C16D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50D04-DCF1-4ADD-919C-BA12792D5AE9}" type="pres">
      <dgm:prSet presAssocID="{416A09D0-664C-4C46-90B6-190BCCC6DF27}" presName="circ3" presStyleLbl="vennNode1" presStyleIdx="2" presStyleCnt="3"/>
      <dgm:spPr/>
      <dgm:t>
        <a:bodyPr/>
        <a:lstStyle/>
        <a:p>
          <a:endParaRPr lang="en-US"/>
        </a:p>
      </dgm:t>
    </dgm:pt>
    <dgm:pt modelId="{EA2EE0E1-1559-4783-8D20-82DADAFB484C}" type="pres">
      <dgm:prSet presAssocID="{416A09D0-664C-4C46-90B6-190BCCC6DF2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9C7D03-F7BA-4CB6-BE69-D96136E60F31}" type="presOf" srcId="{57B4785F-47BE-46F8-961D-A3EE05603563}" destId="{F5C3ECD1-13AE-453B-BFA2-86C29EAD9EFD}" srcOrd="0" destOrd="0" presId="urn:microsoft.com/office/officeart/2005/8/layout/venn1"/>
    <dgm:cxn modelId="{DD018F21-5453-4EBB-9B90-E08D6AFF7E3F}" srcId="{2AD61863-0C47-4E78-9062-1B68BA46F3D3}" destId="{57B4785F-47BE-46F8-961D-A3EE05603563}" srcOrd="0" destOrd="0" parTransId="{CE03AB61-1EE0-45DD-B653-3B10E378C434}" sibTransId="{EE5A602A-209C-4733-AD7D-6C3453D51B40}"/>
    <dgm:cxn modelId="{3239E1F0-6865-41C5-BCCD-DA1519FA55CD}" type="presOf" srcId="{57B4785F-47BE-46F8-961D-A3EE05603563}" destId="{5B0B16A9-8397-4B37-B073-50A7DFF34AA6}" srcOrd="1" destOrd="0" presId="urn:microsoft.com/office/officeart/2005/8/layout/venn1"/>
    <dgm:cxn modelId="{C02138C0-D1BE-43C9-BDD7-CF99DED300ED}" srcId="{2AD61863-0C47-4E78-9062-1B68BA46F3D3}" destId="{C5A14733-AE80-4FD5-A024-982FC8C16DBB}" srcOrd="1" destOrd="0" parTransId="{51BC4189-429F-48B8-AF87-66205C1D6F32}" sibTransId="{C806944A-D5C1-44FA-8600-B1A541F6CD71}"/>
    <dgm:cxn modelId="{6B8A6809-B29F-467A-A866-F93FF21C7CD8}" type="presOf" srcId="{416A09D0-664C-4C46-90B6-190BCCC6DF27}" destId="{EA2EE0E1-1559-4783-8D20-82DADAFB484C}" srcOrd="1" destOrd="0" presId="urn:microsoft.com/office/officeart/2005/8/layout/venn1"/>
    <dgm:cxn modelId="{D938F380-698A-4F95-A772-CDDBAE708A4C}" type="presOf" srcId="{C5A14733-AE80-4FD5-A024-982FC8C16DBB}" destId="{AA762660-8FF0-42D7-A13D-79703597825D}" srcOrd="1" destOrd="0" presId="urn:microsoft.com/office/officeart/2005/8/layout/venn1"/>
    <dgm:cxn modelId="{78173257-3955-4928-95F0-304F80A076E7}" type="presOf" srcId="{416A09D0-664C-4C46-90B6-190BCCC6DF27}" destId="{3C950D04-DCF1-4ADD-919C-BA12792D5AE9}" srcOrd="0" destOrd="0" presId="urn:microsoft.com/office/officeart/2005/8/layout/venn1"/>
    <dgm:cxn modelId="{1D7BDCA0-687C-4F8D-8187-2A481BEDF14B}" srcId="{2AD61863-0C47-4E78-9062-1B68BA46F3D3}" destId="{416A09D0-664C-4C46-90B6-190BCCC6DF27}" srcOrd="2" destOrd="0" parTransId="{DC30BECA-8790-4FDE-BCCD-C5079AEB2B64}" sibTransId="{83EE0BAD-DC82-44DA-95EE-BE73C729F33F}"/>
    <dgm:cxn modelId="{025F9A69-BFAA-4EB6-8E68-DE4DEE7371EC}" type="presOf" srcId="{C5A14733-AE80-4FD5-A024-982FC8C16DBB}" destId="{B79E5D48-EEC0-4BEE-9ABD-4D84011F743B}" srcOrd="0" destOrd="0" presId="urn:microsoft.com/office/officeart/2005/8/layout/venn1"/>
    <dgm:cxn modelId="{156F2632-FE1A-4B30-9FEE-59526A4FF51F}" type="presOf" srcId="{2AD61863-0C47-4E78-9062-1B68BA46F3D3}" destId="{48EB88C2-3B4A-4F34-BDFF-B98E207DB6B4}" srcOrd="0" destOrd="0" presId="urn:microsoft.com/office/officeart/2005/8/layout/venn1"/>
    <dgm:cxn modelId="{6A830575-7DD7-4360-B5E2-A7C35148B1B2}" type="presParOf" srcId="{48EB88C2-3B4A-4F34-BDFF-B98E207DB6B4}" destId="{F5C3ECD1-13AE-453B-BFA2-86C29EAD9EFD}" srcOrd="0" destOrd="0" presId="urn:microsoft.com/office/officeart/2005/8/layout/venn1"/>
    <dgm:cxn modelId="{BA02F320-6AAA-4A2C-BB89-309D6DDD70D4}" type="presParOf" srcId="{48EB88C2-3B4A-4F34-BDFF-B98E207DB6B4}" destId="{5B0B16A9-8397-4B37-B073-50A7DFF34AA6}" srcOrd="1" destOrd="0" presId="urn:microsoft.com/office/officeart/2005/8/layout/venn1"/>
    <dgm:cxn modelId="{7792A671-D069-4ED8-B67C-EB99BD6715D9}" type="presParOf" srcId="{48EB88C2-3B4A-4F34-BDFF-B98E207DB6B4}" destId="{B79E5D48-EEC0-4BEE-9ABD-4D84011F743B}" srcOrd="2" destOrd="0" presId="urn:microsoft.com/office/officeart/2005/8/layout/venn1"/>
    <dgm:cxn modelId="{8971E922-E310-4266-AD13-4B5F52C85027}" type="presParOf" srcId="{48EB88C2-3B4A-4F34-BDFF-B98E207DB6B4}" destId="{AA762660-8FF0-42D7-A13D-79703597825D}" srcOrd="3" destOrd="0" presId="urn:microsoft.com/office/officeart/2005/8/layout/venn1"/>
    <dgm:cxn modelId="{588EC75F-8760-4664-9F92-7C1BB6594FEB}" type="presParOf" srcId="{48EB88C2-3B4A-4F34-BDFF-B98E207DB6B4}" destId="{3C950D04-DCF1-4ADD-919C-BA12792D5AE9}" srcOrd="4" destOrd="0" presId="urn:microsoft.com/office/officeart/2005/8/layout/venn1"/>
    <dgm:cxn modelId="{99F947B7-437F-4B0E-B59F-1C5AAE5FD6D2}" type="presParOf" srcId="{48EB88C2-3B4A-4F34-BDFF-B98E207DB6B4}" destId="{EA2EE0E1-1559-4783-8D20-82DADAFB484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3ECD1-13AE-453B-BFA2-86C29EAD9EFD}">
      <dsp:nvSpPr>
        <dsp:cNvPr id="0" name=""/>
        <dsp:cNvSpPr/>
      </dsp:nvSpPr>
      <dsp:spPr>
        <a:xfrm>
          <a:off x="1882508" y="36414"/>
          <a:ext cx="1747887" cy="174788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Verbal</a:t>
          </a:r>
        </a:p>
      </dsp:txBody>
      <dsp:txXfrm>
        <a:off x="2115559" y="342294"/>
        <a:ext cx="1281784" cy="786549"/>
      </dsp:txXfrm>
    </dsp:sp>
    <dsp:sp modelId="{B79E5D48-EEC0-4BEE-9ABD-4D84011F743B}">
      <dsp:nvSpPr>
        <dsp:cNvPr id="0" name=""/>
        <dsp:cNvSpPr/>
      </dsp:nvSpPr>
      <dsp:spPr>
        <a:xfrm>
          <a:off x="2513204" y="1128844"/>
          <a:ext cx="1747887" cy="1747887"/>
        </a:xfrm>
        <a:prstGeom prst="ellipse">
          <a:avLst/>
        </a:prstGeom>
        <a:solidFill>
          <a:schemeClr val="accent2">
            <a:alpha val="50000"/>
            <a:hueOff val="-6679534"/>
            <a:satOff val="-7978"/>
            <a:lumOff val="8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Newsletters</a:t>
          </a:r>
        </a:p>
      </dsp:txBody>
      <dsp:txXfrm>
        <a:off x="3047766" y="1580381"/>
        <a:ext cx="1048732" cy="961338"/>
      </dsp:txXfrm>
    </dsp:sp>
    <dsp:sp modelId="{3C950D04-DCF1-4ADD-919C-BA12792D5AE9}">
      <dsp:nvSpPr>
        <dsp:cNvPr id="0" name=""/>
        <dsp:cNvSpPr/>
      </dsp:nvSpPr>
      <dsp:spPr>
        <a:xfrm>
          <a:off x="1251812" y="1128844"/>
          <a:ext cx="1747887" cy="1747887"/>
        </a:xfrm>
        <a:prstGeom prst="ellipse">
          <a:avLst/>
        </a:prstGeom>
        <a:solidFill>
          <a:schemeClr val="accent2">
            <a:alpha val="50000"/>
            <a:hueOff val="-13359067"/>
            <a:satOff val="-15956"/>
            <a:lumOff val="1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Technological</a:t>
          </a:r>
        </a:p>
      </dsp:txBody>
      <dsp:txXfrm>
        <a:off x="1416404" y="1580381"/>
        <a:ext cx="1048732" cy="961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" name="Google Shape;3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ID:483934360</a:t>
            </a:r>
            <a:endParaRPr lang="en-US" dirty="0"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667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536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ID:942881236</a:t>
            </a:r>
            <a:endParaRPr lang="en-US" dirty="0"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718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ID:147661742</a:t>
            </a:r>
            <a:endParaRPr lang="en-US" dirty="0"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8716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944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6519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822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834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699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430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912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889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ID:147661742</a:t>
            </a:r>
            <a:endParaRPr lang="en-US" dirty="0"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7149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394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536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780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09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585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22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703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509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3" name="Google Shape;36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895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9" name="Google Shape;37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2603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9" name="Google Shape;37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6240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4884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331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ID:947854280</a:t>
            </a:r>
            <a:endParaRPr lang="en-US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25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0257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84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ID:487054274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29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ID:497708556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03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ID:1090454654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083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photo ID:497708556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01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itle">
  <p:cSld name="Cover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" y="0"/>
            <a:ext cx="9143952" cy="51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8"/>
          <p:cNvSpPr txBox="1">
            <a:spLocks noGrp="1"/>
          </p:cNvSpPr>
          <p:nvPr>
            <p:ph type="title"/>
          </p:nvPr>
        </p:nvSpPr>
        <p:spPr>
          <a:xfrm>
            <a:off x="3410400" y="2256905"/>
            <a:ext cx="5733600" cy="15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nly">
  <p:cSld name="Section 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16;p59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0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Google Shape;20;p60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Google Shape;21;p60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Call out box">
  <p:cSld name="Content and Call out box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1"/>
          <p:cNvSpPr txBox="1">
            <a:spLocks noGrp="1"/>
          </p:cNvSpPr>
          <p:nvPr>
            <p:ph type="body" idx="1"/>
          </p:nvPr>
        </p:nvSpPr>
        <p:spPr>
          <a:xfrm>
            <a:off x="3958600" y="0"/>
            <a:ext cx="5185500" cy="48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Google Shape;25;p61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+ Picture v1">
  <p:cSld name="Section Title + Picture v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88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067800" cy="514669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5"/>
          <p:cNvSpPr txBox="1">
            <a:spLocks noGrp="1"/>
          </p:cNvSpPr>
          <p:nvPr>
            <p:ph type="body" idx="1"/>
          </p:nvPr>
        </p:nvSpPr>
        <p:spPr>
          <a:xfrm>
            <a:off x="4160441" y="395101"/>
            <a:ext cx="4704526" cy="443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6789" marR="0" lvl="0" indent="-355280" algn="l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3577" marR="0" lvl="1" indent="-32990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0366" marR="0" lvl="2" indent="-3172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7154" marR="0" lvl="3" indent="-3045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3943" marR="0" lvl="4" indent="-3045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0731" marR="0" lvl="5" indent="-3045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7520" marR="0" lvl="6" indent="-3045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4308" marR="0" lvl="7" indent="-3045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1097" marR="0" lvl="8" indent="-3045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5"/>
          <p:cNvSpPr txBox="1">
            <a:spLocks noGrp="1"/>
          </p:cNvSpPr>
          <p:nvPr>
            <p:ph type="title"/>
          </p:nvPr>
        </p:nvSpPr>
        <p:spPr>
          <a:xfrm>
            <a:off x="279033" y="595796"/>
            <a:ext cx="3171098" cy="40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597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55"/>
          <p:cNvSpPr txBox="1"/>
          <p:nvPr/>
        </p:nvSpPr>
        <p:spPr>
          <a:xfrm>
            <a:off x="6095800" y="4686721"/>
            <a:ext cx="2972000" cy="456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69" rIns="121787" bIns="60869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466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A8A8A"/>
                </a:buClr>
                <a:buSzPts val="1100"/>
                <a:buFont typeface="Calibri"/>
                <a:buNone/>
              </a:pPr>
              <a:t>‹#›</a:t>
            </a:fld>
            <a:endParaRPr sz="1466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73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067800" cy="514669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4"/>
          <p:cNvSpPr txBox="1">
            <a:spLocks noGrp="1"/>
          </p:cNvSpPr>
          <p:nvPr>
            <p:ph type="title"/>
          </p:nvPr>
        </p:nvSpPr>
        <p:spPr>
          <a:xfrm>
            <a:off x="279033" y="595796"/>
            <a:ext cx="3171098" cy="40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597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54"/>
          <p:cNvSpPr>
            <a:spLocks noGrp="1"/>
          </p:cNvSpPr>
          <p:nvPr>
            <p:ph type="pic" idx="2"/>
          </p:nvPr>
        </p:nvSpPr>
        <p:spPr>
          <a:xfrm>
            <a:off x="3900489" y="1"/>
            <a:ext cx="5243511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Char char="•"/>
              <a:defRPr sz="1599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•"/>
              <a:defRPr sz="1399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/>
              <a:buChar char="•"/>
              <a:defRPr sz="1199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4"/>
          <p:cNvSpPr txBox="1"/>
          <p:nvPr/>
        </p:nvSpPr>
        <p:spPr>
          <a:xfrm>
            <a:off x="6095800" y="4686721"/>
            <a:ext cx="2972000" cy="456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7" tIns="60869" rIns="121787" bIns="60869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466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A8A8A"/>
                </a:buClr>
                <a:buSzPts val="1100"/>
                <a:buFont typeface="Calibri"/>
                <a:buNone/>
              </a:pPr>
              <a:t>‹#›</a:t>
            </a:fld>
            <a:endParaRPr sz="1466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91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p.org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zerotothree.org/" TargetMode="External"/><Relationship Id="rId5" Type="http://schemas.openxmlformats.org/officeDocument/2006/relationships/hyperlink" Target="http://www.naeyc.org/" TargetMode="External"/><Relationship Id="rId4" Type="http://schemas.openxmlformats.org/officeDocument/2006/relationships/hyperlink" Target="http://www.parentsasteachers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"/>
          <p:cNvSpPr txBox="1">
            <a:spLocks noGrp="1"/>
          </p:cNvSpPr>
          <p:nvPr>
            <p:ph type="title"/>
          </p:nvPr>
        </p:nvSpPr>
        <p:spPr>
          <a:xfrm>
            <a:off x="3410400" y="1941838"/>
            <a:ext cx="5733600" cy="20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/>
              <a:t>Focusing on Families: </a:t>
            </a:r>
            <a:br>
              <a:rPr lang="en-US" b="1" dirty="0"/>
            </a:br>
            <a:r>
              <a:rPr lang="en-US" b="1" dirty="0"/>
              <a:t>The Importance of Family Engagement in High-Quality Early Childhood Programs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holding a baby in a park&#10;&#10;Description automatically generated">
            <a:extLst>
              <a:ext uri="{FF2B5EF4-FFF2-40B4-BE49-F238E27FC236}">
                <a16:creationId xmlns:a16="http://schemas.microsoft.com/office/drawing/2014/main" id="{5FDC623D-89F5-EC43-8F2D-E3E2235E7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5" t="5521" r="20008"/>
          <a:stretch/>
        </p:blipFill>
        <p:spPr>
          <a:xfrm>
            <a:off x="3924301" y="0"/>
            <a:ext cx="52197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7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ACCEPTANCE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Early childhood professionals must accept all families in order to develop positive, respectful relationships.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This is accomplished through: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Equal partnerships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Mutual respect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Open communication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Shared trust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Collective decision-making	</a:t>
            </a:r>
            <a:endParaRPr lang="en-US" sz="1800" dirty="0"/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1011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and a girl posing for a picture&#10;&#10;Description automatically generated">
            <a:extLst>
              <a:ext uri="{FF2B5EF4-FFF2-40B4-BE49-F238E27FC236}">
                <a16:creationId xmlns:a16="http://schemas.microsoft.com/office/drawing/2014/main" id="{D5545142-DD46-2B44-906E-6737B14C2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5" t="4653" r="7098"/>
          <a:stretch/>
        </p:blipFill>
        <p:spPr>
          <a:xfrm>
            <a:off x="3944471" y="0"/>
            <a:ext cx="51995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1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ROLE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Families: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Are central to young children’s lives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Assume critical roles in their children’s development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Are children’s first and forever teachers	</a:t>
            </a:r>
            <a:endParaRPr lang="en-US" sz="1800" dirty="0"/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66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21590C5A-2456-404D-961D-B40D2BA8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42" r="17236"/>
          <a:stretch/>
        </p:blipFill>
        <p:spPr>
          <a:xfrm>
            <a:off x="3944471" y="0"/>
            <a:ext cx="5199529" cy="51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4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Exploring the Essential Elements</a:t>
            </a:r>
            <a:br>
              <a:rPr lang="en-US" sz="3600" b="1" dirty="0"/>
            </a:br>
            <a:r>
              <a:rPr lang="en-US" sz="3600" b="1" dirty="0"/>
              <a:t>of Family Engagement</a:t>
            </a:r>
            <a:endParaRPr sz="36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Turn and Talk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DA2396-E071-0349-B8DC-B179C94A0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5" t="-214" r="17187" b="214"/>
          <a:stretch/>
        </p:blipFill>
        <p:spPr>
          <a:xfrm>
            <a:off x="3926541" y="0"/>
            <a:ext cx="52174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1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ELEMENTS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“How do early childhood education programs meet the challenge of engaging families in their child’s early learning and development?”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Participation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Communication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Engagement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Learning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Decision-making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Systems</a:t>
            </a:r>
            <a:endParaRPr lang="en-US" sz="1800" dirty="0"/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5017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4338084" y="382772"/>
            <a:ext cx="4369981" cy="218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Decision-making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Advocacy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Engagement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Assistance </a:t>
            </a:r>
            <a:endParaRPr lang="en-US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211;p20">
            <a:extLst>
              <a:ext uri="{FF2B5EF4-FFF2-40B4-BE49-F238E27FC236}">
                <a16:creationId xmlns:a16="http://schemas.microsoft.com/office/drawing/2014/main" id="{3F392FCF-2884-4B50-ABE5-51918B51A3AE}"/>
              </a:ext>
            </a:extLst>
          </p:cNvPr>
          <p:cNvGrpSpPr/>
          <p:nvPr/>
        </p:nvGrpSpPr>
        <p:grpSpPr>
          <a:xfrm>
            <a:off x="4271710" y="2705083"/>
            <a:ext cx="4502727" cy="1801090"/>
            <a:chOff x="0" y="652409"/>
            <a:chExt cx="4502727" cy="1801090"/>
          </a:xfrm>
        </p:grpSpPr>
        <p:sp>
          <p:nvSpPr>
            <p:cNvPr id="5" name="Google Shape;212;p20">
              <a:extLst>
                <a:ext uri="{FF2B5EF4-FFF2-40B4-BE49-F238E27FC236}">
                  <a16:creationId xmlns:a16="http://schemas.microsoft.com/office/drawing/2014/main" id="{29C00268-CDFC-40D8-B126-44F3292B997A}"/>
                </a:ext>
              </a:extLst>
            </p:cNvPr>
            <p:cNvSpPr/>
            <p:nvPr/>
          </p:nvSpPr>
          <p:spPr>
            <a:xfrm>
              <a:off x="0" y="652409"/>
              <a:ext cx="4502727" cy="1801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;p20">
              <a:extLst>
                <a:ext uri="{FF2B5EF4-FFF2-40B4-BE49-F238E27FC236}">
                  <a16:creationId xmlns:a16="http://schemas.microsoft.com/office/drawing/2014/main" id="{DD3DF063-EB61-4E13-96BC-F52DB28FB7D4}"/>
                </a:ext>
              </a:extLst>
            </p:cNvPr>
            <p:cNvSpPr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4;p20">
              <a:extLst>
                <a:ext uri="{FF2B5EF4-FFF2-40B4-BE49-F238E27FC236}">
                  <a16:creationId xmlns:a16="http://schemas.microsoft.com/office/drawing/2014/main" id="{15DE90F2-F303-4885-A6E7-23C9AE04068E}"/>
                </a:ext>
              </a:extLst>
            </p:cNvPr>
            <p:cNvSpPr txBox="1"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Why</a:t>
              </a:r>
              <a:endParaRPr sz="1200" dirty="0"/>
            </a:p>
          </p:txBody>
        </p:sp>
        <p:sp>
          <p:nvSpPr>
            <p:cNvPr id="8" name="Google Shape;215;p20">
              <a:extLst>
                <a:ext uri="{FF2B5EF4-FFF2-40B4-BE49-F238E27FC236}">
                  <a16:creationId xmlns:a16="http://schemas.microsoft.com/office/drawing/2014/main" id="{CB9E2343-39E6-4B43-94D8-F806189C50F2}"/>
                </a:ext>
              </a:extLst>
            </p:cNvPr>
            <p:cNvSpPr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6;p20">
              <a:extLst>
                <a:ext uri="{FF2B5EF4-FFF2-40B4-BE49-F238E27FC236}">
                  <a16:creationId xmlns:a16="http://schemas.microsoft.com/office/drawing/2014/main" id="{9AACF053-AB28-4BA1-A6E4-C6EC6971B8C1}"/>
                </a:ext>
              </a:extLst>
            </p:cNvPr>
            <p:cNvSpPr txBox="1"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289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4338084" y="382772"/>
            <a:ext cx="4369981" cy="218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Multi-faceted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Responsive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Co-initiated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Continuous </a:t>
            </a:r>
            <a:endParaRPr lang="en-US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211;p20">
            <a:extLst>
              <a:ext uri="{FF2B5EF4-FFF2-40B4-BE49-F238E27FC236}">
                <a16:creationId xmlns:a16="http://schemas.microsoft.com/office/drawing/2014/main" id="{3F392FCF-2884-4B50-ABE5-51918B51A3AE}"/>
              </a:ext>
            </a:extLst>
          </p:cNvPr>
          <p:cNvGrpSpPr/>
          <p:nvPr/>
        </p:nvGrpSpPr>
        <p:grpSpPr>
          <a:xfrm>
            <a:off x="4271710" y="2705083"/>
            <a:ext cx="4502727" cy="1801090"/>
            <a:chOff x="0" y="652409"/>
            <a:chExt cx="4502727" cy="1801090"/>
          </a:xfrm>
        </p:grpSpPr>
        <p:sp>
          <p:nvSpPr>
            <p:cNvPr id="5" name="Google Shape;212;p20">
              <a:extLst>
                <a:ext uri="{FF2B5EF4-FFF2-40B4-BE49-F238E27FC236}">
                  <a16:creationId xmlns:a16="http://schemas.microsoft.com/office/drawing/2014/main" id="{29C00268-CDFC-40D8-B126-44F3292B997A}"/>
                </a:ext>
              </a:extLst>
            </p:cNvPr>
            <p:cNvSpPr/>
            <p:nvPr/>
          </p:nvSpPr>
          <p:spPr>
            <a:xfrm>
              <a:off x="0" y="652409"/>
              <a:ext cx="4502727" cy="1801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;p20">
              <a:extLst>
                <a:ext uri="{FF2B5EF4-FFF2-40B4-BE49-F238E27FC236}">
                  <a16:creationId xmlns:a16="http://schemas.microsoft.com/office/drawing/2014/main" id="{DD3DF063-EB61-4E13-96BC-F52DB28FB7D4}"/>
                </a:ext>
              </a:extLst>
            </p:cNvPr>
            <p:cNvSpPr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4;p20">
              <a:extLst>
                <a:ext uri="{FF2B5EF4-FFF2-40B4-BE49-F238E27FC236}">
                  <a16:creationId xmlns:a16="http://schemas.microsoft.com/office/drawing/2014/main" id="{15DE90F2-F303-4885-A6E7-23C9AE04068E}"/>
                </a:ext>
              </a:extLst>
            </p:cNvPr>
            <p:cNvSpPr txBox="1"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Why</a:t>
              </a:r>
              <a:endParaRPr sz="1200" dirty="0"/>
            </a:p>
          </p:txBody>
        </p:sp>
        <p:sp>
          <p:nvSpPr>
            <p:cNvPr id="8" name="Google Shape;215;p20">
              <a:extLst>
                <a:ext uri="{FF2B5EF4-FFF2-40B4-BE49-F238E27FC236}">
                  <a16:creationId xmlns:a16="http://schemas.microsoft.com/office/drawing/2014/main" id="{CB9E2343-39E6-4B43-94D8-F806189C50F2}"/>
                </a:ext>
              </a:extLst>
            </p:cNvPr>
            <p:cNvSpPr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6;p20">
              <a:extLst>
                <a:ext uri="{FF2B5EF4-FFF2-40B4-BE49-F238E27FC236}">
                  <a16:creationId xmlns:a16="http://schemas.microsoft.com/office/drawing/2014/main" id="{9AACF053-AB28-4BA1-A6E4-C6EC6971B8C1}"/>
                </a:ext>
              </a:extLst>
            </p:cNvPr>
            <p:cNvSpPr txBox="1"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749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Welcome, Session &amp; Group Introductions</a:t>
            </a:r>
            <a:endParaRPr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4338084" y="382772"/>
            <a:ext cx="4369981" cy="218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Collaborate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Share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Engage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Inform</a:t>
            </a:r>
            <a:endParaRPr lang="en-US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211;p20">
            <a:extLst>
              <a:ext uri="{FF2B5EF4-FFF2-40B4-BE49-F238E27FC236}">
                <a16:creationId xmlns:a16="http://schemas.microsoft.com/office/drawing/2014/main" id="{3F392FCF-2884-4B50-ABE5-51918B51A3AE}"/>
              </a:ext>
            </a:extLst>
          </p:cNvPr>
          <p:cNvGrpSpPr/>
          <p:nvPr/>
        </p:nvGrpSpPr>
        <p:grpSpPr>
          <a:xfrm>
            <a:off x="4271710" y="2705083"/>
            <a:ext cx="4502727" cy="1801090"/>
            <a:chOff x="0" y="652409"/>
            <a:chExt cx="4502727" cy="1801090"/>
          </a:xfrm>
        </p:grpSpPr>
        <p:sp>
          <p:nvSpPr>
            <p:cNvPr id="5" name="Google Shape;212;p20">
              <a:extLst>
                <a:ext uri="{FF2B5EF4-FFF2-40B4-BE49-F238E27FC236}">
                  <a16:creationId xmlns:a16="http://schemas.microsoft.com/office/drawing/2014/main" id="{29C00268-CDFC-40D8-B126-44F3292B997A}"/>
                </a:ext>
              </a:extLst>
            </p:cNvPr>
            <p:cNvSpPr/>
            <p:nvPr/>
          </p:nvSpPr>
          <p:spPr>
            <a:xfrm>
              <a:off x="0" y="652409"/>
              <a:ext cx="4502727" cy="1801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;p20">
              <a:extLst>
                <a:ext uri="{FF2B5EF4-FFF2-40B4-BE49-F238E27FC236}">
                  <a16:creationId xmlns:a16="http://schemas.microsoft.com/office/drawing/2014/main" id="{DD3DF063-EB61-4E13-96BC-F52DB28FB7D4}"/>
                </a:ext>
              </a:extLst>
            </p:cNvPr>
            <p:cNvSpPr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4;p20">
              <a:extLst>
                <a:ext uri="{FF2B5EF4-FFF2-40B4-BE49-F238E27FC236}">
                  <a16:creationId xmlns:a16="http://schemas.microsoft.com/office/drawing/2014/main" id="{15DE90F2-F303-4885-A6E7-23C9AE04068E}"/>
                </a:ext>
              </a:extLst>
            </p:cNvPr>
            <p:cNvSpPr txBox="1"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Why</a:t>
              </a:r>
              <a:endParaRPr sz="1200" dirty="0"/>
            </a:p>
          </p:txBody>
        </p:sp>
        <p:sp>
          <p:nvSpPr>
            <p:cNvPr id="8" name="Google Shape;215;p20">
              <a:extLst>
                <a:ext uri="{FF2B5EF4-FFF2-40B4-BE49-F238E27FC236}">
                  <a16:creationId xmlns:a16="http://schemas.microsoft.com/office/drawing/2014/main" id="{CB9E2343-39E6-4B43-94D8-F806189C50F2}"/>
                </a:ext>
              </a:extLst>
            </p:cNvPr>
            <p:cNvSpPr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6;p20">
              <a:extLst>
                <a:ext uri="{FF2B5EF4-FFF2-40B4-BE49-F238E27FC236}">
                  <a16:creationId xmlns:a16="http://schemas.microsoft.com/office/drawing/2014/main" id="{9AACF053-AB28-4BA1-A6E4-C6EC6971B8C1}"/>
                </a:ext>
              </a:extLst>
            </p:cNvPr>
            <p:cNvSpPr txBox="1"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730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4338084" y="382772"/>
            <a:ext cx="4369981" cy="218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Create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Sustain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Extend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Enhance </a:t>
            </a:r>
            <a:endParaRPr lang="en-US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211;p20">
            <a:extLst>
              <a:ext uri="{FF2B5EF4-FFF2-40B4-BE49-F238E27FC236}">
                <a16:creationId xmlns:a16="http://schemas.microsoft.com/office/drawing/2014/main" id="{3F392FCF-2884-4B50-ABE5-51918B51A3AE}"/>
              </a:ext>
            </a:extLst>
          </p:cNvPr>
          <p:cNvGrpSpPr/>
          <p:nvPr/>
        </p:nvGrpSpPr>
        <p:grpSpPr>
          <a:xfrm>
            <a:off x="4271710" y="2705083"/>
            <a:ext cx="4502727" cy="1801090"/>
            <a:chOff x="0" y="652409"/>
            <a:chExt cx="4502727" cy="1801090"/>
          </a:xfrm>
        </p:grpSpPr>
        <p:sp>
          <p:nvSpPr>
            <p:cNvPr id="5" name="Google Shape;212;p20">
              <a:extLst>
                <a:ext uri="{FF2B5EF4-FFF2-40B4-BE49-F238E27FC236}">
                  <a16:creationId xmlns:a16="http://schemas.microsoft.com/office/drawing/2014/main" id="{29C00268-CDFC-40D8-B126-44F3292B997A}"/>
                </a:ext>
              </a:extLst>
            </p:cNvPr>
            <p:cNvSpPr/>
            <p:nvPr/>
          </p:nvSpPr>
          <p:spPr>
            <a:xfrm>
              <a:off x="0" y="652409"/>
              <a:ext cx="4502727" cy="1801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;p20">
              <a:extLst>
                <a:ext uri="{FF2B5EF4-FFF2-40B4-BE49-F238E27FC236}">
                  <a16:creationId xmlns:a16="http://schemas.microsoft.com/office/drawing/2014/main" id="{DD3DF063-EB61-4E13-96BC-F52DB28FB7D4}"/>
                </a:ext>
              </a:extLst>
            </p:cNvPr>
            <p:cNvSpPr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4;p20">
              <a:extLst>
                <a:ext uri="{FF2B5EF4-FFF2-40B4-BE49-F238E27FC236}">
                  <a16:creationId xmlns:a16="http://schemas.microsoft.com/office/drawing/2014/main" id="{15DE90F2-F303-4885-A6E7-23C9AE04068E}"/>
                </a:ext>
              </a:extLst>
            </p:cNvPr>
            <p:cNvSpPr txBox="1"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Why</a:t>
              </a:r>
              <a:endParaRPr sz="1200" dirty="0"/>
            </a:p>
          </p:txBody>
        </p:sp>
        <p:sp>
          <p:nvSpPr>
            <p:cNvPr id="8" name="Google Shape;215;p20">
              <a:extLst>
                <a:ext uri="{FF2B5EF4-FFF2-40B4-BE49-F238E27FC236}">
                  <a16:creationId xmlns:a16="http://schemas.microsoft.com/office/drawing/2014/main" id="{CB9E2343-39E6-4B43-94D8-F806189C50F2}"/>
                </a:ext>
              </a:extLst>
            </p:cNvPr>
            <p:cNvSpPr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6;p20">
              <a:extLst>
                <a:ext uri="{FF2B5EF4-FFF2-40B4-BE49-F238E27FC236}">
                  <a16:creationId xmlns:a16="http://schemas.microsoft.com/office/drawing/2014/main" id="{9AACF053-AB28-4BA1-A6E4-C6EC6971B8C1}"/>
                </a:ext>
              </a:extLst>
            </p:cNvPr>
            <p:cNvSpPr txBox="1"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607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4338084" y="382772"/>
            <a:ext cx="4369981" cy="218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Value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Support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Collaborate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Plan </a:t>
            </a:r>
            <a:endParaRPr lang="en-US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Decision-Making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211;p20">
            <a:extLst>
              <a:ext uri="{FF2B5EF4-FFF2-40B4-BE49-F238E27FC236}">
                <a16:creationId xmlns:a16="http://schemas.microsoft.com/office/drawing/2014/main" id="{3F392FCF-2884-4B50-ABE5-51918B51A3AE}"/>
              </a:ext>
            </a:extLst>
          </p:cNvPr>
          <p:cNvGrpSpPr/>
          <p:nvPr/>
        </p:nvGrpSpPr>
        <p:grpSpPr>
          <a:xfrm>
            <a:off x="4271710" y="2705083"/>
            <a:ext cx="4502727" cy="1801090"/>
            <a:chOff x="0" y="652409"/>
            <a:chExt cx="4502727" cy="1801090"/>
          </a:xfrm>
        </p:grpSpPr>
        <p:sp>
          <p:nvSpPr>
            <p:cNvPr id="5" name="Google Shape;212;p20">
              <a:extLst>
                <a:ext uri="{FF2B5EF4-FFF2-40B4-BE49-F238E27FC236}">
                  <a16:creationId xmlns:a16="http://schemas.microsoft.com/office/drawing/2014/main" id="{29C00268-CDFC-40D8-B126-44F3292B997A}"/>
                </a:ext>
              </a:extLst>
            </p:cNvPr>
            <p:cNvSpPr/>
            <p:nvPr/>
          </p:nvSpPr>
          <p:spPr>
            <a:xfrm>
              <a:off x="0" y="652409"/>
              <a:ext cx="4502727" cy="1801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;p20">
              <a:extLst>
                <a:ext uri="{FF2B5EF4-FFF2-40B4-BE49-F238E27FC236}">
                  <a16:creationId xmlns:a16="http://schemas.microsoft.com/office/drawing/2014/main" id="{DD3DF063-EB61-4E13-96BC-F52DB28FB7D4}"/>
                </a:ext>
              </a:extLst>
            </p:cNvPr>
            <p:cNvSpPr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4;p20">
              <a:extLst>
                <a:ext uri="{FF2B5EF4-FFF2-40B4-BE49-F238E27FC236}">
                  <a16:creationId xmlns:a16="http://schemas.microsoft.com/office/drawing/2014/main" id="{15DE90F2-F303-4885-A6E7-23C9AE04068E}"/>
                </a:ext>
              </a:extLst>
            </p:cNvPr>
            <p:cNvSpPr txBox="1"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Why</a:t>
              </a:r>
              <a:endParaRPr sz="1200" dirty="0"/>
            </a:p>
          </p:txBody>
        </p:sp>
        <p:sp>
          <p:nvSpPr>
            <p:cNvPr id="8" name="Google Shape;215;p20">
              <a:extLst>
                <a:ext uri="{FF2B5EF4-FFF2-40B4-BE49-F238E27FC236}">
                  <a16:creationId xmlns:a16="http://schemas.microsoft.com/office/drawing/2014/main" id="{CB9E2343-39E6-4B43-94D8-F806189C50F2}"/>
                </a:ext>
              </a:extLst>
            </p:cNvPr>
            <p:cNvSpPr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6;p20">
              <a:extLst>
                <a:ext uri="{FF2B5EF4-FFF2-40B4-BE49-F238E27FC236}">
                  <a16:creationId xmlns:a16="http://schemas.microsoft.com/office/drawing/2014/main" id="{9AACF053-AB28-4BA1-A6E4-C6EC6971B8C1}"/>
                </a:ext>
              </a:extLst>
            </p:cNvPr>
            <p:cNvSpPr txBox="1"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9548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4338084" y="382772"/>
            <a:ext cx="4369981" cy="218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Dedication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Training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Support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Leadership</a:t>
            </a:r>
            <a:endParaRPr lang="en-US" dirty="0"/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211;p20">
            <a:extLst>
              <a:ext uri="{FF2B5EF4-FFF2-40B4-BE49-F238E27FC236}">
                <a16:creationId xmlns:a16="http://schemas.microsoft.com/office/drawing/2014/main" id="{3F392FCF-2884-4B50-ABE5-51918B51A3AE}"/>
              </a:ext>
            </a:extLst>
          </p:cNvPr>
          <p:cNvGrpSpPr/>
          <p:nvPr/>
        </p:nvGrpSpPr>
        <p:grpSpPr>
          <a:xfrm>
            <a:off x="4271710" y="2705083"/>
            <a:ext cx="4502727" cy="1801090"/>
            <a:chOff x="0" y="652409"/>
            <a:chExt cx="4502727" cy="1801090"/>
          </a:xfrm>
        </p:grpSpPr>
        <p:sp>
          <p:nvSpPr>
            <p:cNvPr id="5" name="Google Shape;212;p20">
              <a:extLst>
                <a:ext uri="{FF2B5EF4-FFF2-40B4-BE49-F238E27FC236}">
                  <a16:creationId xmlns:a16="http://schemas.microsoft.com/office/drawing/2014/main" id="{29C00268-CDFC-40D8-B126-44F3292B997A}"/>
                </a:ext>
              </a:extLst>
            </p:cNvPr>
            <p:cNvSpPr/>
            <p:nvPr/>
          </p:nvSpPr>
          <p:spPr>
            <a:xfrm>
              <a:off x="0" y="652409"/>
              <a:ext cx="4502727" cy="1801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;p20">
              <a:extLst>
                <a:ext uri="{FF2B5EF4-FFF2-40B4-BE49-F238E27FC236}">
                  <a16:creationId xmlns:a16="http://schemas.microsoft.com/office/drawing/2014/main" id="{DD3DF063-EB61-4E13-96BC-F52DB28FB7D4}"/>
                </a:ext>
              </a:extLst>
            </p:cNvPr>
            <p:cNvSpPr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4;p20">
              <a:extLst>
                <a:ext uri="{FF2B5EF4-FFF2-40B4-BE49-F238E27FC236}">
                  <a16:creationId xmlns:a16="http://schemas.microsoft.com/office/drawing/2014/main" id="{15DE90F2-F303-4885-A6E7-23C9AE04068E}"/>
                </a:ext>
              </a:extLst>
            </p:cNvPr>
            <p:cNvSpPr txBox="1"/>
            <p:nvPr/>
          </p:nvSpPr>
          <p:spPr>
            <a:xfrm>
              <a:off x="540327" y="967600"/>
              <a:ext cx="1485899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Why</a:t>
              </a:r>
              <a:endParaRPr sz="1200" dirty="0"/>
            </a:p>
          </p:txBody>
        </p:sp>
        <p:sp>
          <p:nvSpPr>
            <p:cNvPr id="8" name="Google Shape;215;p20">
              <a:extLst>
                <a:ext uri="{FF2B5EF4-FFF2-40B4-BE49-F238E27FC236}">
                  <a16:creationId xmlns:a16="http://schemas.microsoft.com/office/drawing/2014/main" id="{CB9E2343-39E6-4B43-94D8-F806189C50F2}"/>
                </a:ext>
              </a:extLst>
            </p:cNvPr>
            <p:cNvSpPr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6;p20">
              <a:extLst>
                <a:ext uri="{FF2B5EF4-FFF2-40B4-BE49-F238E27FC236}">
                  <a16:creationId xmlns:a16="http://schemas.microsoft.com/office/drawing/2014/main" id="{9AACF053-AB28-4BA1-A6E4-C6EC6971B8C1}"/>
                </a:ext>
              </a:extLst>
            </p:cNvPr>
            <p:cNvSpPr txBox="1"/>
            <p:nvPr/>
          </p:nvSpPr>
          <p:spPr>
            <a:xfrm>
              <a:off x="2251363" y="1255775"/>
              <a:ext cx="1756063" cy="882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5775" rIns="0" bIns="15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86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Identifying Family Engagement Strategies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3202515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Turn and Talk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7C17B91D-3E58-6349-914C-F2923558B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5" t="-214" r="17187" b="214"/>
          <a:stretch/>
        </p:blipFill>
        <p:spPr>
          <a:xfrm>
            <a:off x="3926541" y="0"/>
            <a:ext cx="52174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5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INVOLVEMENT OR ENGAGEMENT</a:t>
            </a:r>
            <a:endParaRPr lang="en-US" dirty="0"/>
          </a:p>
        </p:txBody>
      </p:sp>
      <p:grpSp>
        <p:nvGrpSpPr>
          <p:cNvPr id="4" name="Google Shape;309;p28">
            <a:extLst>
              <a:ext uri="{FF2B5EF4-FFF2-40B4-BE49-F238E27FC236}">
                <a16:creationId xmlns:a16="http://schemas.microsoft.com/office/drawing/2014/main" id="{D3E9E252-A175-4FE0-AA73-9D28F8096869}"/>
              </a:ext>
            </a:extLst>
          </p:cNvPr>
          <p:cNvGrpSpPr/>
          <p:nvPr/>
        </p:nvGrpSpPr>
        <p:grpSpPr>
          <a:xfrm>
            <a:off x="1742312" y="1283042"/>
            <a:ext cx="5659376" cy="3288957"/>
            <a:chOff x="125818" y="290743"/>
            <a:chExt cx="5340277" cy="3103512"/>
          </a:xfrm>
        </p:grpSpPr>
        <p:sp>
          <p:nvSpPr>
            <p:cNvPr id="5" name="Google Shape;310;p28">
              <a:extLst>
                <a:ext uri="{FF2B5EF4-FFF2-40B4-BE49-F238E27FC236}">
                  <a16:creationId xmlns:a16="http://schemas.microsoft.com/office/drawing/2014/main" id="{DC9FF8FE-8962-4D3D-B906-2A351211D05A}"/>
                </a:ext>
              </a:extLst>
            </p:cNvPr>
            <p:cNvSpPr/>
            <p:nvPr/>
          </p:nvSpPr>
          <p:spPr>
            <a:xfrm>
              <a:off x="125818" y="290743"/>
              <a:ext cx="3103512" cy="3103512"/>
            </a:xfrm>
            <a:prstGeom prst="ellipse">
              <a:avLst/>
            </a:prstGeom>
            <a:solidFill>
              <a:schemeClr val="accent5">
                <a:alpha val="62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11;p28">
              <a:extLst>
                <a:ext uri="{FF2B5EF4-FFF2-40B4-BE49-F238E27FC236}">
                  <a16:creationId xmlns:a16="http://schemas.microsoft.com/office/drawing/2014/main" id="{239629D2-576A-4AB6-808F-DE0A41C09563}"/>
                </a:ext>
              </a:extLst>
            </p:cNvPr>
            <p:cNvSpPr txBox="1"/>
            <p:nvPr/>
          </p:nvSpPr>
          <p:spPr>
            <a:xfrm>
              <a:off x="559191" y="656714"/>
              <a:ext cx="1789412" cy="237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rPr lang="en-US" sz="27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Involvement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7" name="Google Shape;312;p28">
              <a:extLst>
                <a:ext uri="{FF2B5EF4-FFF2-40B4-BE49-F238E27FC236}">
                  <a16:creationId xmlns:a16="http://schemas.microsoft.com/office/drawing/2014/main" id="{59BA74F8-1D50-4CF1-BC05-99D8CEEFAEF1}"/>
                </a:ext>
              </a:extLst>
            </p:cNvPr>
            <p:cNvSpPr/>
            <p:nvPr/>
          </p:nvSpPr>
          <p:spPr>
            <a:xfrm>
              <a:off x="2362583" y="290743"/>
              <a:ext cx="3103512" cy="3103512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313;p28">
              <a:extLst>
                <a:ext uri="{FF2B5EF4-FFF2-40B4-BE49-F238E27FC236}">
                  <a16:creationId xmlns:a16="http://schemas.microsoft.com/office/drawing/2014/main" id="{F815F94B-A68C-44E6-8330-F522A2669B84}"/>
                </a:ext>
              </a:extLst>
            </p:cNvPr>
            <p:cNvSpPr txBox="1"/>
            <p:nvPr/>
          </p:nvSpPr>
          <p:spPr>
            <a:xfrm>
              <a:off x="3243310" y="656714"/>
              <a:ext cx="1789412" cy="237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rPr lang="en-US" sz="27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Engagement</a:t>
              </a:r>
              <a:endParaRPr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47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Involvement or Engagement Activity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sitting on a sofa&#10;&#10;Description automatically generated">
            <a:extLst>
              <a:ext uri="{FF2B5EF4-FFF2-40B4-BE49-F238E27FC236}">
                <a16:creationId xmlns:a16="http://schemas.microsoft.com/office/drawing/2014/main" id="{41D99199-C60F-4A42-91CB-A14E991EB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33" t="10877" r="25394" b="4088"/>
          <a:stretch/>
        </p:blipFill>
        <p:spPr>
          <a:xfrm>
            <a:off x="3954780" y="-11875"/>
            <a:ext cx="5189220" cy="515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5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ACTIVITY INSTRUCTIONS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Sort the items on the worksheet from parent involvement on the left-hand side to family engagement on the right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Keep in mind that activities should increase in their ability to build relationships from lower levels of relationship building on the left to higher levels on the right</a:t>
            </a:r>
          </a:p>
          <a:p>
            <a:pPr marL="228600" indent="-22860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4608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INVOLVEMENT OR ENGAGEMENT</a:t>
            </a:r>
            <a:endParaRPr lang="en-US" dirty="0"/>
          </a:p>
        </p:txBody>
      </p:sp>
      <p:pic>
        <p:nvPicPr>
          <p:cNvPr id="6" name="Google Shape;328;p30">
            <a:extLst>
              <a:ext uri="{FF2B5EF4-FFF2-40B4-BE49-F238E27FC236}">
                <a16:creationId xmlns:a16="http://schemas.microsoft.com/office/drawing/2014/main" id="{B373AEDC-6173-46DC-85B4-533C86AD9C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3710"/>
            <a:ext cx="9144000" cy="2891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7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Learning Objectives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241199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STRATEGIES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“How do early childhood education programs meet the challenge of engaging families in their child’s early learning and development?”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Creating positive first impressions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Learning about one another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Communicating with families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Sharing children’s learning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Facilitating participation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Supporting learning at home</a:t>
            </a:r>
          </a:p>
        </p:txBody>
      </p:sp>
    </p:spTree>
    <p:extLst>
      <p:ext uri="{BB962C8B-B14F-4D97-AF65-F5344CB8AC3E}">
        <p14:creationId xmlns:p14="http://schemas.microsoft.com/office/powerpoint/2010/main" val="334994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CREATING POSITIVE FIRST IMPRESSIONS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Family engagement begins with first impressions: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Websites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Social media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Email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Phone calls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Open-door policies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Center visits</a:t>
            </a:r>
          </a:p>
        </p:txBody>
      </p:sp>
    </p:spTree>
    <p:extLst>
      <p:ext uri="{BB962C8B-B14F-4D97-AF65-F5344CB8AC3E}">
        <p14:creationId xmlns:p14="http://schemas.microsoft.com/office/powerpoint/2010/main" val="3358558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LEARNING ABOUT ONE ANOTHER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Family engagement depends on knowledge: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Intake activities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Expectations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Feedback loops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Parent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714386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>
            <a:spLocks noGrp="1"/>
          </p:cNvSpPr>
          <p:nvPr>
            <p:ph type="title"/>
          </p:nvPr>
        </p:nvSpPr>
        <p:spPr>
          <a:xfrm>
            <a:off x="283004" y="595796"/>
            <a:ext cx="3168165" cy="40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rmAutofit/>
          </a:bodyPr>
          <a:lstStyle/>
          <a:p>
            <a:r>
              <a:rPr lang="en-US" dirty="0"/>
              <a:t>Example Intake</a:t>
            </a:r>
            <a:br>
              <a:rPr lang="en-US" dirty="0"/>
            </a:br>
            <a:r>
              <a:rPr lang="en-US" dirty="0"/>
              <a:t>Interview</a:t>
            </a:r>
            <a:br>
              <a:rPr lang="en-US" dirty="0"/>
            </a:br>
            <a:r>
              <a:rPr lang="en-US" dirty="0"/>
              <a:t>Questions</a:t>
            </a:r>
            <a:endParaRPr dirty="0"/>
          </a:p>
        </p:txBody>
      </p:sp>
      <p:pic>
        <p:nvPicPr>
          <p:cNvPr id="366" name="Google Shape;366;p34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1769" y="256541"/>
            <a:ext cx="3485225" cy="461574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COMMUNICATING WITH FAMILIES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Communication is an essential element of family engagement: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998C444-CB61-495C-9BBA-01EE05229B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741541"/>
              </p:ext>
            </p:extLst>
          </p:nvPr>
        </p:nvGraphicFramePr>
        <p:xfrm>
          <a:off x="1742661" y="1689650"/>
          <a:ext cx="5512904" cy="291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3634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 txBox="1">
            <a:spLocks noGrp="1"/>
          </p:cNvSpPr>
          <p:nvPr>
            <p:ph type="title"/>
          </p:nvPr>
        </p:nvSpPr>
        <p:spPr>
          <a:xfrm>
            <a:off x="283004" y="595796"/>
            <a:ext cx="3168165" cy="40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rmAutofit/>
          </a:bodyPr>
          <a:lstStyle/>
          <a:p>
            <a:r>
              <a:rPr lang="en-US" dirty="0"/>
              <a:t>Example</a:t>
            </a:r>
            <a:br>
              <a:rPr lang="en-US" dirty="0"/>
            </a:br>
            <a:r>
              <a:rPr lang="en-US" dirty="0"/>
              <a:t>Newsletter</a:t>
            </a:r>
            <a:endParaRPr dirty="0"/>
          </a:p>
        </p:txBody>
      </p:sp>
      <p:pic>
        <p:nvPicPr>
          <p:cNvPr id="382" name="Google Shape;382;p36" descr="A close up of text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0889" y="369897"/>
            <a:ext cx="3402864" cy="440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SHARING CHILDREN’S LEARNING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Sharing children’s learning helps families understand their children’s growth and development: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578F88-559F-4DEC-9F9F-84606E278472}"/>
              </a:ext>
            </a:extLst>
          </p:cNvPr>
          <p:cNvSpPr/>
          <p:nvPr/>
        </p:nvSpPr>
        <p:spPr>
          <a:xfrm>
            <a:off x="1557131" y="2416866"/>
            <a:ext cx="1802295" cy="10071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848A2-D33A-4732-8B54-7FFD6AAD25C7}"/>
              </a:ext>
            </a:extLst>
          </p:cNvPr>
          <p:cNvSpPr/>
          <p:nvPr/>
        </p:nvSpPr>
        <p:spPr>
          <a:xfrm>
            <a:off x="3511826" y="2411068"/>
            <a:ext cx="1802295" cy="10071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Conferences and meetings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3C9C-4987-4C8D-8BA4-13D56F8BA3E3}"/>
              </a:ext>
            </a:extLst>
          </p:cNvPr>
          <p:cNvSpPr/>
          <p:nvPr/>
        </p:nvSpPr>
        <p:spPr>
          <a:xfrm>
            <a:off x="5466521" y="2411067"/>
            <a:ext cx="1802295" cy="10071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Engagement events</a:t>
            </a:r>
          </a:p>
        </p:txBody>
      </p:sp>
    </p:spTree>
    <p:extLst>
      <p:ext uri="{BB962C8B-B14F-4D97-AF65-F5344CB8AC3E}">
        <p14:creationId xmlns:p14="http://schemas.microsoft.com/office/powerpoint/2010/main" val="2280706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 txBox="1">
            <a:spLocks noGrp="1"/>
          </p:cNvSpPr>
          <p:nvPr>
            <p:ph type="title"/>
          </p:nvPr>
        </p:nvSpPr>
        <p:spPr>
          <a:xfrm>
            <a:off x="283004" y="595796"/>
            <a:ext cx="3168165" cy="40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rmAutofit/>
          </a:bodyPr>
          <a:lstStyle/>
          <a:p>
            <a:r>
              <a:rPr lang="en-US" dirty="0"/>
              <a:t>Example</a:t>
            </a:r>
            <a:br>
              <a:rPr lang="en-US" dirty="0"/>
            </a:br>
            <a:r>
              <a:rPr lang="en-US" dirty="0"/>
              <a:t>Engagement Event</a:t>
            </a:r>
            <a:endParaRPr dirty="0"/>
          </a:p>
        </p:txBody>
      </p:sp>
      <p:pic>
        <p:nvPicPr>
          <p:cNvPr id="4" name="Google Shape;397;p38">
            <a:extLst>
              <a:ext uri="{FF2B5EF4-FFF2-40B4-BE49-F238E27FC236}">
                <a16:creationId xmlns:a16="http://schemas.microsoft.com/office/drawing/2014/main" id="{6B94B1AD-6A29-4410-842A-8E7CD42089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52" t="3779" r="6403" b="5683"/>
          <a:stretch/>
        </p:blipFill>
        <p:spPr>
          <a:xfrm>
            <a:off x="4749668" y="337555"/>
            <a:ext cx="3427398" cy="45455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567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FACILITATING PARTICIPATION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Meeting families where they are is a necessity: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In-person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Virtual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In-kind </a:t>
            </a:r>
          </a:p>
        </p:txBody>
      </p:sp>
      <p:pic>
        <p:nvPicPr>
          <p:cNvPr id="7" name="Picture 6" descr="A picture containing text, person, table, computer&#10;&#10;Description automatically generated">
            <a:extLst>
              <a:ext uri="{FF2B5EF4-FFF2-40B4-BE49-F238E27FC236}">
                <a16:creationId xmlns:a16="http://schemas.microsoft.com/office/drawing/2014/main" id="{28B74D36-8154-42F9-B2E9-47DB9A7BB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574" y="1781037"/>
            <a:ext cx="3937967" cy="26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31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SUPPORTING LEARNING AT HOME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Family engagement includes supporting learning at home: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Share activity plans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Create a resource library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Address parenting topics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Offer family workshops</a:t>
            </a:r>
          </a:p>
        </p:txBody>
      </p:sp>
    </p:spTree>
    <p:extLst>
      <p:ext uri="{BB962C8B-B14F-4D97-AF65-F5344CB8AC3E}">
        <p14:creationId xmlns:p14="http://schemas.microsoft.com/office/powerpoint/2010/main" val="246961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LEARNING 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Explain why it is important to be accepting and supportive of all family types and individual family needs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Define early childhood family engagement and describe its importance in high-quality early childhood programs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Describe the role of families in their children’s development and learning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Identify the role of families in high-quality early childhood programs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List strategies for encouraging family engagement, communicating with families, facilitating family meetings, and supporting families as they actively facilitate the development and learning of their children at home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197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"/>
          <p:cNvSpPr txBox="1">
            <a:spLocks noGrp="1"/>
          </p:cNvSpPr>
          <p:nvPr>
            <p:ph type="body" idx="1"/>
          </p:nvPr>
        </p:nvSpPr>
        <p:spPr>
          <a:xfrm>
            <a:off x="4160822" y="221468"/>
            <a:ext cx="4700174" cy="4733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rmAutofit/>
          </a:bodyPr>
          <a:lstStyle/>
          <a:p>
            <a:pPr marL="228394" indent="-228394">
              <a:spcBef>
                <a:spcPts val="600"/>
              </a:spcBef>
            </a:pPr>
            <a:r>
              <a:rPr lang="en-US" dirty="0"/>
              <a:t>American Academy of Pediatrics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www.aap.org</a:t>
            </a:r>
            <a:r>
              <a:rPr lang="en-US" dirty="0"/>
              <a:t>)</a:t>
            </a:r>
            <a:endParaRPr dirty="0"/>
          </a:p>
          <a:p>
            <a:pPr marL="228394" indent="-228394">
              <a:spcBef>
                <a:spcPts val="600"/>
              </a:spcBef>
            </a:pPr>
            <a:r>
              <a:rPr lang="en-US" dirty="0"/>
              <a:t>Parents as Teachers (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www.parentsasteachers.org</a:t>
            </a:r>
            <a:r>
              <a:rPr lang="en-US" dirty="0"/>
              <a:t>)</a:t>
            </a:r>
            <a:endParaRPr dirty="0"/>
          </a:p>
          <a:p>
            <a:pPr marL="228394" indent="-228394">
              <a:spcBef>
                <a:spcPts val="600"/>
              </a:spcBef>
            </a:pPr>
            <a:r>
              <a:rPr lang="en-US" dirty="0"/>
              <a:t>National Association for the Education of Young Children (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www.naeyc.org</a:t>
            </a:r>
            <a:r>
              <a:rPr lang="en-US" dirty="0"/>
              <a:t>)</a:t>
            </a:r>
            <a:endParaRPr dirty="0"/>
          </a:p>
          <a:p>
            <a:pPr marL="228394" indent="-228394">
              <a:spcBef>
                <a:spcPts val="600"/>
              </a:spcBef>
            </a:pPr>
            <a:r>
              <a:rPr lang="en-US" dirty="0"/>
              <a:t>Zero to Three (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www.zerotothree.org</a:t>
            </a:r>
            <a:r>
              <a:rPr lang="en-US" dirty="0"/>
              <a:t>)</a:t>
            </a:r>
            <a:endParaRPr dirty="0"/>
          </a:p>
          <a:p>
            <a:pPr marL="228394" indent="-228394">
              <a:spcBef>
                <a:spcPts val="600"/>
              </a:spcBef>
            </a:pPr>
            <a:r>
              <a:rPr lang="en-US" dirty="0"/>
              <a:t>Child Care Aware (</a:t>
            </a:r>
            <a:r>
              <a:rPr lang="en-US" u="sng" dirty="0">
                <a:solidFill>
                  <a:schemeClr val="hlink"/>
                </a:solidFill>
              </a:rPr>
              <a:t>www.childcareaware.org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23" name="Google Shape;423;p41"/>
          <p:cNvSpPr txBox="1">
            <a:spLocks noGrp="1"/>
          </p:cNvSpPr>
          <p:nvPr>
            <p:ph type="title"/>
          </p:nvPr>
        </p:nvSpPr>
        <p:spPr>
          <a:xfrm>
            <a:off x="114964" y="707130"/>
            <a:ext cx="3571165" cy="40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rmAutofit/>
          </a:bodyPr>
          <a:lstStyle/>
          <a:p>
            <a:r>
              <a:rPr lang="en-US" dirty="0"/>
              <a:t>Research-Based</a:t>
            </a:r>
            <a:br>
              <a:rPr lang="en-US" dirty="0"/>
            </a:br>
            <a:r>
              <a:rPr lang="en-US" dirty="0"/>
              <a:t>Resources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1"/>
          <p:cNvSpPr txBox="1">
            <a:spLocks noGrp="1"/>
          </p:cNvSpPr>
          <p:nvPr>
            <p:ph type="title"/>
          </p:nvPr>
        </p:nvSpPr>
        <p:spPr>
          <a:xfrm>
            <a:off x="114964" y="707130"/>
            <a:ext cx="3571165" cy="402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rmAutofit/>
          </a:bodyPr>
          <a:lstStyle/>
          <a:p>
            <a:r>
              <a:rPr lang="en-US" dirty="0"/>
              <a:t>Family Engagement</a:t>
            </a:r>
            <a:br>
              <a:rPr lang="en-US" dirty="0"/>
            </a:br>
            <a:r>
              <a:rPr lang="en-US" dirty="0"/>
              <a:t>Activity</a:t>
            </a:r>
            <a:endParaRPr dirty="0"/>
          </a:p>
        </p:txBody>
      </p:sp>
      <p:pic>
        <p:nvPicPr>
          <p:cNvPr id="3" name="Picture 2" descr="A person sitting next to a window&#10;&#10;Description automatically generated">
            <a:extLst>
              <a:ext uri="{FF2B5EF4-FFF2-40B4-BE49-F238E27FC236}">
                <a16:creationId xmlns:a16="http://schemas.microsoft.com/office/drawing/2014/main" id="{5BF6237D-4410-374A-A179-10AB79B01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0" r="24880"/>
          <a:stretch/>
        </p:blipFill>
        <p:spPr>
          <a:xfrm>
            <a:off x="3912569" y="0"/>
            <a:ext cx="52314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59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ACTIVITY INSTRUCTIONS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Rate your engagement levels following the instructions provided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A: Always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S: Sometimes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N: Never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?: More information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Once you complete your ratings, complete the “Steps for Action” section by listing three areas for improvement, related strategies for completion, and anticipated completion dates</a:t>
            </a:r>
          </a:p>
          <a:p>
            <a:pPr marL="228600" indent="-22860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9702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Session Review</a:t>
            </a:r>
            <a:endParaRPr sz="36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	REVIEW LEARNING 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Explain why it is important to be accepting and supportive of all family types and individual family needs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Define early childhood family engagement and describe its importance in high-quality early childhood programs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Describe the role of families in their children’s development and learning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Identify the role of families in high-quality early childhood programs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List strategies for encouraging family engagement, communicating with families, facilitating family meetings, and supporting families as they actively facilitate the development and learning of their children at home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4556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Reflections,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Questions, &amp; Comments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EB69C-E7FD-3D49-B6E6-EA145B5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666" r="7327" b="-666"/>
          <a:stretch/>
        </p:blipFill>
        <p:spPr>
          <a:xfrm>
            <a:off x="3943847" y="0"/>
            <a:ext cx="5200153" cy="520300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13311" y="1065837"/>
            <a:ext cx="3492067" cy="3466590"/>
          </a:xfrm>
          <a:prstGeom prst="rect">
            <a:avLst/>
          </a:prstGeom>
        </p:spPr>
        <p:txBody>
          <a:bodyPr spcFirstLastPara="1" vert="horz" wrap="square" lIns="91340" tIns="91340" rIns="91340" bIns="91340" rtlCol="0" anchor="ctr" anchorCtr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Please complete the Post-Assessment Evaluation.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4992A-1CD1-48C4-BAAA-02C44C0C7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4" t="-56" r="24474" b="56"/>
          <a:stretch/>
        </p:blipFill>
        <p:spPr>
          <a:xfrm>
            <a:off x="3946937" y="2874"/>
            <a:ext cx="5192834" cy="513775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REFERENCES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/>
              <a:t>Dismuke, F., Parks, N., &amp; </a:t>
            </a:r>
            <a:r>
              <a:rPr lang="en-US" sz="1000" dirty="0" err="1"/>
              <a:t>Jablon</a:t>
            </a:r>
            <a:r>
              <a:rPr lang="en-US" sz="1000" dirty="0"/>
              <a:t>, J. (2017). Deepening families’ understanding of learning in centers. </a:t>
            </a:r>
            <a:r>
              <a:rPr lang="en-US" sz="1000" i="1" dirty="0"/>
              <a:t>Teaching Young Children, 10</a:t>
            </a:r>
            <a:r>
              <a:rPr lang="en-US" sz="1000" dirty="0"/>
              <a:t>.  Retrieved from https://www.naeyc.org/resources/pubs/tyc/apr2017/deepening-families-understanding.</a:t>
            </a:r>
            <a:endParaRPr lang="en-US" sz="1000" dirty="0">
              <a:solidFill>
                <a:srgbClr val="C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chemeClr val="dk1"/>
                </a:solidFill>
              </a:rPr>
              <a:t>Donohue, C. (2017). Digital age family engagement: The role of media mentors</a:t>
            </a:r>
            <a:r>
              <a:rPr lang="en-US" sz="1000" i="1" dirty="0">
                <a:solidFill>
                  <a:schemeClr val="dk1"/>
                </a:solidFill>
              </a:rPr>
              <a:t>. Exchange, March/April</a:t>
            </a:r>
            <a:r>
              <a:rPr lang="en-US" sz="1000" dirty="0">
                <a:solidFill>
                  <a:schemeClr val="dk1"/>
                </a:solidFill>
              </a:rPr>
              <a:t>, 12-14.</a:t>
            </a:r>
            <a:endParaRPr lang="en-US" sz="1000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/>
              <a:t>Hare, J., &amp; Gray L. A. (2008). </a:t>
            </a:r>
            <a:r>
              <a:rPr lang="en-US" sz="1000" i="1" dirty="0"/>
              <a:t>All kinds of families: A guide for parents. </a:t>
            </a:r>
            <a:r>
              <a:rPr lang="en-US" sz="1000" dirty="0"/>
              <a:t>Retrieved from http://www1.cyfernet.org/prog/fam.notradfam.html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 err="1"/>
              <a:t>Muhs</a:t>
            </a:r>
            <a:r>
              <a:rPr lang="en-US" sz="1000" dirty="0"/>
              <a:t>,, M. (2019). Family engagement in early childhood settings. St. Paul, MN: Red Leaf Press.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/>
              <a:t>National Association for the Education of Young Children. (</a:t>
            </a:r>
            <a:r>
              <a:rPr lang="en-US" sz="1000" dirty="0" err="1"/>
              <a:t>nd</a:t>
            </a:r>
            <a:r>
              <a:rPr lang="en-US" sz="1000" dirty="0"/>
              <a:t>). </a:t>
            </a:r>
            <a:r>
              <a:rPr lang="en-US" sz="1000" i="1" dirty="0"/>
              <a:t>Principles of family engagement.  </a:t>
            </a:r>
            <a:r>
              <a:rPr lang="en-US" sz="1000" dirty="0"/>
              <a:t>Retrieved from https://www.naeyc.org/resources/topics/family-engagement/principles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/>
              <a:t>National Center on Parent, Family, and Community Engagement, (n.d.). Parent involvement and family engagement: For early childhood professionals.  Retrieved from https://eclkc.ohs.acf.hhs.gov/sites/default/files/pdf/parent-involvement-family-engagement-for-professionals.pdf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/>
              <a:t>Washington, V. (Ed.). (2017). Essentials for working with young children (2</a:t>
            </a:r>
            <a:r>
              <a:rPr lang="en-US" sz="1000" baseline="30000" dirty="0"/>
              <a:t>nd</a:t>
            </a:r>
            <a:r>
              <a:rPr lang="en-US" sz="1000" dirty="0"/>
              <a:t> ed.). Washington, DC: Council from Professional Recognition.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000" dirty="0"/>
              <a:t>United States Census Bureau. (2019). </a:t>
            </a:r>
            <a:r>
              <a:rPr lang="en-US" sz="1000" i="1" dirty="0"/>
              <a:t>Subject definitions: Family</a:t>
            </a:r>
            <a:r>
              <a:rPr lang="en-US" sz="1000" dirty="0"/>
              <a:t>.  Retrieved from https://www.census.gov/programs-surveys/cps/technical-documentation/subject-definitions.html#family</a:t>
            </a:r>
          </a:p>
        </p:txBody>
      </p:sp>
    </p:spTree>
    <p:extLst>
      <p:ext uri="{BB962C8B-B14F-4D97-AF65-F5344CB8AC3E}">
        <p14:creationId xmlns:p14="http://schemas.microsoft.com/office/powerpoint/2010/main" val="405305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4338084" y="382772"/>
            <a:ext cx="4369981" cy="4380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Write your definition of “family”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Bring your notecard and form a circle around the room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Be prepared to share your: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Name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Role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Definition of family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 Activity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Defining Family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336546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CURRENT DEFINITIONS OF FAMILY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Every family is different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Examples of family structures: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Nuclear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Cohabitating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Single-parent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Blended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Grandparent-led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Interracial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Multiracial </a:t>
            </a:r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57675C-845A-4F12-9350-E63B48653C0B}"/>
              </a:ext>
            </a:extLst>
          </p:cNvPr>
          <p:cNvSpPr txBox="1">
            <a:spLocks/>
          </p:cNvSpPr>
          <p:nvPr/>
        </p:nvSpPr>
        <p:spPr>
          <a:xfrm>
            <a:off x="4572000" y="1905000"/>
            <a:ext cx="4419600" cy="27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Transracial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Foster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Group-home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Kinship care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Commuter 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Transnational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Mixtures of all the above</a:t>
            </a:r>
          </a:p>
          <a:p>
            <a:pPr marL="114300" indent="0">
              <a:buFont typeface="Arial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4301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44C28-557B-4E04-80FC-67E568AC8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1776B3D-BC56-FD4E-AA17-351F4F01A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17"/>
          <a:stretch/>
        </p:blipFill>
        <p:spPr>
          <a:xfrm>
            <a:off x="3958600" y="-9676"/>
            <a:ext cx="5824900" cy="51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EVERY FAMILY IS UNIQUE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Relationships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Communication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Expectations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Beliefs	</a:t>
            </a:r>
            <a:endParaRPr lang="en-US" sz="1800" dirty="0"/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D0652BA-4FEF-8D49-9EB2-1C41F5070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43"/>
          <a:stretch/>
        </p:blipFill>
        <p:spPr>
          <a:xfrm>
            <a:off x="3303716" y="1079567"/>
            <a:ext cx="5840284" cy="36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92910"/>
      </p:ext>
    </p:extLst>
  </p:cSld>
  <p:clrMapOvr>
    <a:masterClrMapping/>
  </p:clrMapOvr>
</p:sld>
</file>

<file path=ppt/theme/theme1.xml><?xml version="1.0" encoding="utf-8"?>
<a:theme xmlns:a="http://schemas.openxmlformats.org/drawingml/2006/main" name="Early Childhood">
  <a:themeElements>
    <a:clrScheme name="LA Believes 1">
      <a:dk1>
        <a:srgbClr val="212121"/>
      </a:dk1>
      <a:lt1>
        <a:srgbClr val="FFFFFF"/>
      </a:lt1>
      <a:dk2>
        <a:srgbClr val="47A8CA"/>
      </a:dk2>
      <a:lt2>
        <a:srgbClr val="EAEAEA"/>
      </a:lt2>
      <a:accent1>
        <a:srgbClr val="A3D6DD"/>
      </a:accent1>
      <a:accent2>
        <a:srgbClr val="92278E"/>
      </a:accent2>
      <a:accent3>
        <a:srgbClr val="9BBB59"/>
      </a:accent3>
      <a:accent4>
        <a:srgbClr val="8064A2"/>
      </a:accent4>
      <a:accent5>
        <a:srgbClr val="47A8CA"/>
      </a:accent5>
      <a:accent6>
        <a:srgbClr val="F79646"/>
      </a:accent6>
      <a:hlink>
        <a:srgbClr val="3D9BB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14691</TotalTime>
  <Words>981</Words>
  <Application>Microsoft Office PowerPoint</Application>
  <PresentationFormat>On-screen Show (16:9)</PresentationFormat>
  <Paragraphs>234</Paragraphs>
  <Slides>47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Early Childhood</vt:lpstr>
      <vt:lpstr>Focusing on Families:  The Importance of Family Engagement in High-Quality Early Childhood Programs</vt:lpstr>
      <vt:lpstr>Welcome, Session &amp; Group Introductions</vt:lpstr>
      <vt:lpstr>Learning Objectives</vt:lpstr>
      <vt:lpstr>LEARNING OBJECTIVES</vt:lpstr>
      <vt:lpstr>Introduction Activity</vt:lpstr>
      <vt:lpstr>Defining Family</vt:lpstr>
      <vt:lpstr>CURRENT DEFINITIONS OF FAMILY</vt:lpstr>
      <vt:lpstr>Reflection</vt:lpstr>
      <vt:lpstr>EVERY FAMILY IS UNIQUE</vt:lpstr>
      <vt:lpstr>Reflection</vt:lpstr>
      <vt:lpstr>ACCEPTANCE</vt:lpstr>
      <vt:lpstr>Reflection</vt:lpstr>
      <vt:lpstr>ROLE</vt:lpstr>
      <vt:lpstr>Reflection</vt:lpstr>
      <vt:lpstr>Exploring the Essential Elements of Family Engagement</vt:lpstr>
      <vt:lpstr>Turn and Talk</vt:lpstr>
      <vt:lpstr>ELEMENTS</vt:lpstr>
      <vt:lpstr>Participation</vt:lpstr>
      <vt:lpstr>Communication</vt:lpstr>
      <vt:lpstr>Engagement</vt:lpstr>
      <vt:lpstr>Learning</vt:lpstr>
      <vt:lpstr>Decision-Making</vt:lpstr>
      <vt:lpstr>Systems</vt:lpstr>
      <vt:lpstr>Identifying Family Engagement Strategies</vt:lpstr>
      <vt:lpstr>Turn and Talk</vt:lpstr>
      <vt:lpstr>INVOLVEMENT OR ENGAGEMENT</vt:lpstr>
      <vt:lpstr>Involvement or Engagement Activity</vt:lpstr>
      <vt:lpstr>ACTIVITY INSTRUCTIONS</vt:lpstr>
      <vt:lpstr>INVOLVEMENT OR ENGAGEMENT</vt:lpstr>
      <vt:lpstr>STRATEGIES</vt:lpstr>
      <vt:lpstr>CREATING POSITIVE FIRST IMPRESSIONS</vt:lpstr>
      <vt:lpstr>LEARNING ABOUT ONE ANOTHER</vt:lpstr>
      <vt:lpstr>Example Intake Interview Questions</vt:lpstr>
      <vt:lpstr>COMMUNICATING WITH FAMILIES</vt:lpstr>
      <vt:lpstr>Example Newsletter</vt:lpstr>
      <vt:lpstr>SHARING CHILDREN’S LEARNING</vt:lpstr>
      <vt:lpstr>Example Engagement Event</vt:lpstr>
      <vt:lpstr>FACILITATING PARTICIPATION</vt:lpstr>
      <vt:lpstr>SUPPORTING LEARNING AT HOME</vt:lpstr>
      <vt:lpstr>Research-Based Resources</vt:lpstr>
      <vt:lpstr>Family Engagement Activity</vt:lpstr>
      <vt:lpstr>ACTIVITY INSTRUCTIONS</vt:lpstr>
      <vt:lpstr>Session Review</vt:lpstr>
      <vt:lpstr> REVIEW LEARNING OBJECTIVES</vt:lpstr>
      <vt:lpstr>Reflections, Questions, &amp; Comments</vt:lpstr>
      <vt:lpstr>Please complete the Post-Assessment Evaluation.  Thank you!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 Closer Look at Early Childhood Development &amp; Learning: A Standards-Based Approach</dc:title>
  <dc:creator>19852</dc:creator>
  <cp:lastModifiedBy>Meredith Eckard</cp:lastModifiedBy>
  <cp:revision>140</cp:revision>
  <dcterms:modified xsi:type="dcterms:W3CDTF">2020-12-30T19:52:31Z</dcterms:modified>
</cp:coreProperties>
</file>