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313" r:id="rId4"/>
    <p:sldId id="342" r:id="rId5"/>
    <p:sldId id="386" r:id="rId6"/>
    <p:sldId id="434" r:id="rId7"/>
    <p:sldId id="387" r:id="rId8"/>
    <p:sldId id="435" r:id="rId9"/>
    <p:sldId id="436" r:id="rId10"/>
    <p:sldId id="437" r:id="rId11"/>
    <p:sldId id="438" r:id="rId12"/>
    <p:sldId id="439" r:id="rId13"/>
    <p:sldId id="440" r:id="rId14"/>
    <p:sldId id="441" r:id="rId15"/>
    <p:sldId id="442" r:id="rId16"/>
    <p:sldId id="443" r:id="rId17"/>
    <p:sldId id="444" r:id="rId18"/>
    <p:sldId id="445" r:id="rId19"/>
    <p:sldId id="446" r:id="rId20"/>
    <p:sldId id="447" r:id="rId21"/>
    <p:sldId id="448" r:id="rId22"/>
    <p:sldId id="449" r:id="rId23"/>
    <p:sldId id="450" r:id="rId24"/>
    <p:sldId id="451" r:id="rId25"/>
    <p:sldId id="452" r:id="rId26"/>
    <p:sldId id="453" r:id="rId27"/>
    <p:sldId id="454" r:id="rId28"/>
    <p:sldId id="455" r:id="rId29"/>
    <p:sldId id="456" r:id="rId30"/>
    <p:sldId id="457" r:id="rId31"/>
    <p:sldId id="458" r:id="rId32"/>
    <p:sldId id="459" r:id="rId33"/>
    <p:sldId id="460" r:id="rId34"/>
    <p:sldId id="461" r:id="rId35"/>
    <p:sldId id="462" r:id="rId36"/>
    <p:sldId id="463" r:id="rId37"/>
    <p:sldId id="465" r:id="rId38"/>
    <p:sldId id="466" r:id="rId39"/>
    <p:sldId id="467" r:id="rId40"/>
    <p:sldId id="468" r:id="rId41"/>
    <p:sldId id="469" r:id="rId42"/>
    <p:sldId id="470" r:id="rId43"/>
    <p:sldId id="302" r:id="rId44"/>
    <p:sldId id="432" r:id="rId45"/>
    <p:sldId id="308" r:id="rId46"/>
    <p:sldId id="343" r:id="rId4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4" roundtripDataSignature="AMtx7miFe/8Ykqdp7R4A8xbUH9Tsm54d0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Campbell" initials="RC" lastIdx="1" clrIdx="0">
    <p:extLst>
      <p:ext uri="{19B8F6BF-5375-455C-9EA6-DF929625EA0E}">
        <p15:presenceInfo xmlns:p15="http://schemas.microsoft.com/office/powerpoint/2012/main" userId="Rachel Campb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01" autoAdjust="0"/>
    <p:restoredTop sz="91512" autoAdjust="0"/>
  </p:normalViewPr>
  <p:slideViewPr>
    <p:cSldViewPr snapToGrid="0">
      <p:cViewPr varScale="1">
        <p:scale>
          <a:sx n="88" d="100"/>
          <a:sy n="88" d="100"/>
        </p:scale>
        <p:origin x="5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74" Type="http://customschemas.google.com/relationships/presentationmetadata" Target="meta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77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9694CB-A1EB-2E44-8E3D-EF836345F315}" type="doc">
      <dgm:prSet loTypeId="urn:microsoft.com/office/officeart/2005/8/layout/cycle2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60B6848-FD06-D94D-BB4F-0FAA77FE7CC2}">
      <dgm:prSet phldrT="[Text]"/>
      <dgm:spPr/>
      <dgm:t>
        <a:bodyPr/>
        <a:lstStyle/>
        <a:p>
          <a:r>
            <a:rPr lang="en-US" dirty="0"/>
            <a:t>Gathering data</a:t>
          </a:r>
        </a:p>
      </dgm:t>
    </dgm:pt>
    <dgm:pt modelId="{4D35B287-03C7-BA48-92E4-2FC643D1B319}" type="parTrans" cxnId="{7A26DF6D-F623-8F4B-A357-E14D1A0F450D}">
      <dgm:prSet/>
      <dgm:spPr/>
      <dgm:t>
        <a:bodyPr/>
        <a:lstStyle/>
        <a:p>
          <a:endParaRPr lang="en-US"/>
        </a:p>
      </dgm:t>
    </dgm:pt>
    <dgm:pt modelId="{B9EC71FD-24A0-A341-82EF-6FC3490FEA7F}" type="sibTrans" cxnId="{7A26DF6D-F623-8F4B-A357-E14D1A0F450D}">
      <dgm:prSet/>
      <dgm:spPr/>
      <dgm:t>
        <a:bodyPr/>
        <a:lstStyle/>
        <a:p>
          <a:endParaRPr lang="en-US"/>
        </a:p>
      </dgm:t>
    </dgm:pt>
    <dgm:pt modelId="{24EAF3EE-053A-2849-A93E-3AF4F1A8E3AE}">
      <dgm:prSet phldrT="[Text]"/>
      <dgm:spPr/>
      <dgm:t>
        <a:bodyPr/>
        <a:lstStyle/>
        <a:p>
          <a:r>
            <a:rPr lang="en-US" dirty="0"/>
            <a:t>Compiling a profile</a:t>
          </a:r>
        </a:p>
      </dgm:t>
    </dgm:pt>
    <dgm:pt modelId="{3F5B92F0-081B-FC44-966E-CBE3F956448D}" type="parTrans" cxnId="{B4FFF92A-48D1-9F4B-99C0-927C8CE836EF}">
      <dgm:prSet/>
      <dgm:spPr/>
      <dgm:t>
        <a:bodyPr/>
        <a:lstStyle/>
        <a:p>
          <a:endParaRPr lang="en-US"/>
        </a:p>
      </dgm:t>
    </dgm:pt>
    <dgm:pt modelId="{D7ED09B2-DB18-0747-B928-5EFB262DC9B5}" type="sibTrans" cxnId="{B4FFF92A-48D1-9F4B-99C0-927C8CE836EF}">
      <dgm:prSet/>
      <dgm:spPr/>
      <dgm:t>
        <a:bodyPr/>
        <a:lstStyle/>
        <a:p>
          <a:endParaRPr lang="en-US"/>
        </a:p>
      </dgm:t>
    </dgm:pt>
    <dgm:pt modelId="{B84EBABA-B1BA-1643-93F3-BA047C79A12F}">
      <dgm:prSet phldrT="[Text]"/>
      <dgm:spPr/>
      <dgm:t>
        <a:bodyPr/>
        <a:lstStyle/>
        <a:p>
          <a:r>
            <a:rPr lang="en-US" dirty="0"/>
            <a:t>Conducting a planning conference</a:t>
          </a:r>
        </a:p>
      </dgm:t>
    </dgm:pt>
    <dgm:pt modelId="{809EB962-4B0E-D04A-BC63-AB99CADE75B2}" type="parTrans" cxnId="{4F598957-2121-4149-9579-C4525D79E664}">
      <dgm:prSet/>
      <dgm:spPr/>
      <dgm:t>
        <a:bodyPr/>
        <a:lstStyle/>
        <a:p>
          <a:endParaRPr lang="en-US"/>
        </a:p>
      </dgm:t>
    </dgm:pt>
    <dgm:pt modelId="{058BC8BB-4E14-2A49-8C6F-706AF794FFF1}" type="sibTrans" cxnId="{4F598957-2121-4149-9579-C4525D79E664}">
      <dgm:prSet/>
      <dgm:spPr/>
      <dgm:t>
        <a:bodyPr/>
        <a:lstStyle/>
        <a:p>
          <a:endParaRPr lang="en-US"/>
        </a:p>
      </dgm:t>
    </dgm:pt>
    <dgm:pt modelId="{F8E8C859-01BC-2F40-BA00-EDA3833E4057}">
      <dgm:prSet phldrT="[Text]"/>
      <dgm:spPr/>
      <dgm:t>
        <a:bodyPr/>
        <a:lstStyle/>
        <a:p>
          <a:r>
            <a:rPr lang="en-US" dirty="0"/>
            <a:t>Setting goals</a:t>
          </a:r>
        </a:p>
      </dgm:t>
    </dgm:pt>
    <dgm:pt modelId="{A878AF61-B76F-6D45-AF14-B5A375D3666F}" type="parTrans" cxnId="{6D898139-A467-624B-BDB6-B458D966B48C}">
      <dgm:prSet/>
      <dgm:spPr/>
      <dgm:t>
        <a:bodyPr/>
        <a:lstStyle/>
        <a:p>
          <a:endParaRPr lang="en-US"/>
        </a:p>
      </dgm:t>
    </dgm:pt>
    <dgm:pt modelId="{7A3456F4-46C8-5443-A870-D59E125407E0}" type="sibTrans" cxnId="{6D898139-A467-624B-BDB6-B458D966B48C}">
      <dgm:prSet/>
      <dgm:spPr/>
      <dgm:t>
        <a:bodyPr/>
        <a:lstStyle/>
        <a:p>
          <a:endParaRPr lang="en-US"/>
        </a:p>
      </dgm:t>
    </dgm:pt>
    <dgm:pt modelId="{71B389A9-E383-B14C-80C0-CC40B633DD0F}">
      <dgm:prSet phldrT="[Text]"/>
      <dgm:spPr/>
      <dgm:t>
        <a:bodyPr/>
        <a:lstStyle/>
        <a:p>
          <a:r>
            <a:rPr lang="en-US" dirty="0"/>
            <a:t>Writing an action plan</a:t>
          </a:r>
        </a:p>
      </dgm:t>
    </dgm:pt>
    <dgm:pt modelId="{F3F21D87-ADC2-FF45-9972-EA0C9F453597}" type="parTrans" cxnId="{5253314C-1D9A-8C4A-83D4-563950C944AB}">
      <dgm:prSet/>
      <dgm:spPr/>
      <dgm:t>
        <a:bodyPr/>
        <a:lstStyle/>
        <a:p>
          <a:endParaRPr lang="en-US"/>
        </a:p>
      </dgm:t>
    </dgm:pt>
    <dgm:pt modelId="{5F91130F-01A7-AA4F-BD1B-1406D17651D7}" type="sibTrans" cxnId="{5253314C-1D9A-8C4A-83D4-563950C944AB}">
      <dgm:prSet/>
      <dgm:spPr/>
      <dgm:t>
        <a:bodyPr/>
        <a:lstStyle/>
        <a:p>
          <a:endParaRPr lang="en-US"/>
        </a:p>
      </dgm:t>
    </dgm:pt>
    <dgm:pt modelId="{C41A05EC-1F21-1E4E-B829-A7F7E62BA530}">
      <dgm:prSet/>
      <dgm:spPr/>
      <dgm:t>
        <a:bodyPr/>
        <a:lstStyle/>
        <a:p>
          <a:r>
            <a:rPr lang="en-US" dirty="0"/>
            <a:t>Implementing the plan</a:t>
          </a:r>
        </a:p>
      </dgm:t>
    </dgm:pt>
    <dgm:pt modelId="{B510DBC9-3ACC-4F4B-AF0E-BF61C79F1EEA}" type="parTrans" cxnId="{949D55CB-64D1-2246-A26E-674036C56572}">
      <dgm:prSet/>
      <dgm:spPr/>
      <dgm:t>
        <a:bodyPr/>
        <a:lstStyle/>
        <a:p>
          <a:endParaRPr lang="en-US"/>
        </a:p>
      </dgm:t>
    </dgm:pt>
    <dgm:pt modelId="{FF043C50-ADE9-484E-85C1-AC025E781047}" type="sibTrans" cxnId="{949D55CB-64D1-2246-A26E-674036C56572}">
      <dgm:prSet/>
      <dgm:spPr/>
      <dgm:t>
        <a:bodyPr/>
        <a:lstStyle/>
        <a:p>
          <a:endParaRPr lang="en-US"/>
        </a:p>
      </dgm:t>
    </dgm:pt>
    <dgm:pt modelId="{01A259D8-E3C6-5448-88AD-C70CA6475B19}">
      <dgm:prSet/>
      <dgm:spPr/>
      <dgm:t>
        <a:bodyPr/>
        <a:lstStyle/>
        <a:p>
          <a:r>
            <a:rPr lang="en-US" dirty="0"/>
            <a:t>Evaluating progress</a:t>
          </a:r>
        </a:p>
      </dgm:t>
    </dgm:pt>
    <dgm:pt modelId="{F18BEB40-1ACA-A546-A60A-773A18BEB4D4}" type="parTrans" cxnId="{092EB13F-CB49-FB40-AE08-8C5ED8C87832}">
      <dgm:prSet/>
      <dgm:spPr/>
      <dgm:t>
        <a:bodyPr/>
        <a:lstStyle/>
        <a:p>
          <a:endParaRPr lang="en-US"/>
        </a:p>
      </dgm:t>
    </dgm:pt>
    <dgm:pt modelId="{9C64EE9A-969C-D043-94B3-1156707B3CDB}" type="sibTrans" cxnId="{092EB13F-CB49-FB40-AE08-8C5ED8C87832}">
      <dgm:prSet/>
      <dgm:spPr/>
      <dgm:t>
        <a:bodyPr/>
        <a:lstStyle/>
        <a:p>
          <a:endParaRPr lang="en-US"/>
        </a:p>
      </dgm:t>
    </dgm:pt>
    <dgm:pt modelId="{7C5AD3E1-A36D-C24A-A5FF-66FA808D4C85}" type="pres">
      <dgm:prSet presAssocID="{519694CB-A1EB-2E44-8E3D-EF836345F31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22B8A1-7DD8-AE4B-80FE-79225A22619F}" type="pres">
      <dgm:prSet presAssocID="{E60B6848-FD06-D94D-BB4F-0FAA77FE7CC2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C36003-388A-314C-B8F4-0285EAEB874E}" type="pres">
      <dgm:prSet presAssocID="{B9EC71FD-24A0-A341-82EF-6FC3490FEA7F}" presName="sibTrans" presStyleLbl="sibTrans2D1" presStyleIdx="0" presStyleCnt="7"/>
      <dgm:spPr/>
      <dgm:t>
        <a:bodyPr/>
        <a:lstStyle/>
        <a:p>
          <a:endParaRPr lang="en-US"/>
        </a:p>
      </dgm:t>
    </dgm:pt>
    <dgm:pt modelId="{7CEFEF2E-CBA0-2547-AFCF-34D89A12ADC1}" type="pres">
      <dgm:prSet presAssocID="{B9EC71FD-24A0-A341-82EF-6FC3490FEA7F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1775F36A-056B-8C47-88E3-E2A6627AAC82}" type="pres">
      <dgm:prSet presAssocID="{24EAF3EE-053A-2849-A93E-3AF4F1A8E3AE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7E2698-0462-2240-A1D0-BC1FBE3DBC5D}" type="pres">
      <dgm:prSet presAssocID="{D7ED09B2-DB18-0747-B928-5EFB262DC9B5}" presName="sibTrans" presStyleLbl="sibTrans2D1" presStyleIdx="1" presStyleCnt="7"/>
      <dgm:spPr/>
      <dgm:t>
        <a:bodyPr/>
        <a:lstStyle/>
        <a:p>
          <a:endParaRPr lang="en-US"/>
        </a:p>
      </dgm:t>
    </dgm:pt>
    <dgm:pt modelId="{AE4543EA-35A0-6649-9E43-D91FC1179468}" type="pres">
      <dgm:prSet presAssocID="{D7ED09B2-DB18-0747-B928-5EFB262DC9B5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2384443C-D522-A946-BC51-05E2AA3FE640}" type="pres">
      <dgm:prSet presAssocID="{B84EBABA-B1BA-1643-93F3-BA047C79A12F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76F6A0-D721-EB4F-B6EC-269BF281B437}" type="pres">
      <dgm:prSet presAssocID="{058BC8BB-4E14-2A49-8C6F-706AF794FFF1}" presName="sibTrans" presStyleLbl="sibTrans2D1" presStyleIdx="2" presStyleCnt="7"/>
      <dgm:spPr/>
      <dgm:t>
        <a:bodyPr/>
        <a:lstStyle/>
        <a:p>
          <a:endParaRPr lang="en-US"/>
        </a:p>
      </dgm:t>
    </dgm:pt>
    <dgm:pt modelId="{2B7633FA-B378-CE48-9B6D-B074AF94F307}" type="pres">
      <dgm:prSet presAssocID="{058BC8BB-4E14-2A49-8C6F-706AF794FFF1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CD40A407-E267-8B40-B475-0CCABE305783}" type="pres">
      <dgm:prSet presAssocID="{F8E8C859-01BC-2F40-BA00-EDA3833E4057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01A96D-E4FC-8248-8942-09A8A21CF195}" type="pres">
      <dgm:prSet presAssocID="{7A3456F4-46C8-5443-A870-D59E125407E0}" presName="sibTrans" presStyleLbl="sibTrans2D1" presStyleIdx="3" presStyleCnt="7"/>
      <dgm:spPr/>
      <dgm:t>
        <a:bodyPr/>
        <a:lstStyle/>
        <a:p>
          <a:endParaRPr lang="en-US"/>
        </a:p>
      </dgm:t>
    </dgm:pt>
    <dgm:pt modelId="{8260693B-E6F9-004E-8FB7-11AE11FA146E}" type="pres">
      <dgm:prSet presAssocID="{7A3456F4-46C8-5443-A870-D59E125407E0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06829BB6-D020-6F44-B5BD-4380872FCB6D}" type="pres">
      <dgm:prSet presAssocID="{71B389A9-E383-B14C-80C0-CC40B633DD0F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1EBC64-5D8D-AF4C-8C9D-BB864FA4FC68}" type="pres">
      <dgm:prSet presAssocID="{5F91130F-01A7-AA4F-BD1B-1406D17651D7}" presName="sibTrans" presStyleLbl="sibTrans2D1" presStyleIdx="4" presStyleCnt="7"/>
      <dgm:spPr/>
      <dgm:t>
        <a:bodyPr/>
        <a:lstStyle/>
        <a:p>
          <a:endParaRPr lang="en-US"/>
        </a:p>
      </dgm:t>
    </dgm:pt>
    <dgm:pt modelId="{995DFEB4-76F7-984D-BE2F-17A8879C4FA4}" type="pres">
      <dgm:prSet presAssocID="{5F91130F-01A7-AA4F-BD1B-1406D17651D7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97ADCC6B-DAB7-4846-9392-08939556731A}" type="pres">
      <dgm:prSet presAssocID="{C41A05EC-1F21-1E4E-B829-A7F7E62BA530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08CFCE-5703-D143-A91C-43939F46E59D}" type="pres">
      <dgm:prSet presAssocID="{FF043C50-ADE9-484E-85C1-AC025E781047}" presName="sibTrans" presStyleLbl="sibTrans2D1" presStyleIdx="5" presStyleCnt="7"/>
      <dgm:spPr/>
      <dgm:t>
        <a:bodyPr/>
        <a:lstStyle/>
        <a:p>
          <a:endParaRPr lang="en-US"/>
        </a:p>
      </dgm:t>
    </dgm:pt>
    <dgm:pt modelId="{8DAC4BA8-CF88-1B43-8BA8-3E1E34CF9776}" type="pres">
      <dgm:prSet presAssocID="{FF043C50-ADE9-484E-85C1-AC025E781047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B5800B8E-B0E4-9646-9C9F-1DDF2AF4968E}" type="pres">
      <dgm:prSet presAssocID="{01A259D8-E3C6-5448-88AD-C70CA6475B19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C81A90-A171-AC4F-BDBA-20A0255E623D}" type="pres">
      <dgm:prSet presAssocID="{9C64EE9A-969C-D043-94B3-1156707B3CDB}" presName="sibTrans" presStyleLbl="sibTrans2D1" presStyleIdx="6" presStyleCnt="7"/>
      <dgm:spPr/>
      <dgm:t>
        <a:bodyPr/>
        <a:lstStyle/>
        <a:p>
          <a:endParaRPr lang="en-US"/>
        </a:p>
      </dgm:t>
    </dgm:pt>
    <dgm:pt modelId="{705AC46D-2015-7B4F-AA4C-4569F7228AE1}" type="pres">
      <dgm:prSet presAssocID="{9C64EE9A-969C-D043-94B3-1156707B3CDB}" presName="connectorText" presStyleLbl="sibTrans2D1" presStyleIdx="6" presStyleCnt="7"/>
      <dgm:spPr/>
      <dgm:t>
        <a:bodyPr/>
        <a:lstStyle/>
        <a:p>
          <a:endParaRPr lang="en-US"/>
        </a:p>
      </dgm:t>
    </dgm:pt>
  </dgm:ptLst>
  <dgm:cxnLst>
    <dgm:cxn modelId="{E98ECAEF-54C0-224F-9560-B15B4E8F0F1A}" type="presOf" srcId="{058BC8BB-4E14-2A49-8C6F-706AF794FFF1}" destId="{3476F6A0-D721-EB4F-B6EC-269BF281B437}" srcOrd="0" destOrd="0" presId="urn:microsoft.com/office/officeart/2005/8/layout/cycle2"/>
    <dgm:cxn modelId="{A80D71C8-F338-614D-8AD0-71ACD74A8940}" type="presOf" srcId="{B9EC71FD-24A0-A341-82EF-6FC3490FEA7F}" destId="{7CEFEF2E-CBA0-2547-AFCF-34D89A12ADC1}" srcOrd="1" destOrd="0" presId="urn:microsoft.com/office/officeart/2005/8/layout/cycle2"/>
    <dgm:cxn modelId="{822CEE3C-98DE-9F4A-ACC8-22C8E0C52EEA}" type="presOf" srcId="{D7ED09B2-DB18-0747-B928-5EFB262DC9B5}" destId="{DB7E2698-0462-2240-A1D0-BC1FBE3DBC5D}" srcOrd="0" destOrd="0" presId="urn:microsoft.com/office/officeart/2005/8/layout/cycle2"/>
    <dgm:cxn modelId="{9A25DF75-AFC3-5E47-A072-EAA152ED50A5}" type="presOf" srcId="{D7ED09B2-DB18-0747-B928-5EFB262DC9B5}" destId="{AE4543EA-35A0-6649-9E43-D91FC1179468}" srcOrd="1" destOrd="0" presId="urn:microsoft.com/office/officeart/2005/8/layout/cycle2"/>
    <dgm:cxn modelId="{B4FFF92A-48D1-9F4B-99C0-927C8CE836EF}" srcId="{519694CB-A1EB-2E44-8E3D-EF836345F315}" destId="{24EAF3EE-053A-2849-A93E-3AF4F1A8E3AE}" srcOrd="1" destOrd="0" parTransId="{3F5B92F0-081B-FC44-966E-CBE3F956448D}" sibTransId="{D7ED09B2-DB18-0747-B928-5EFB262DC9B5}"/>
    <dgm:cxn modelId="{5253314C-1D9A-8C4A-83D4-563950C944AB}" srcId="{519694CB-A1EB-2E44-8E3D-EF836345F315}" destId="{71B389A9-E383-B14C-80C0-CC40B633DD0F}" srcOrd="4" destOrd="0" parTransId="{F3F21D87-ADC2-FF45-9972-EA0C9F453597}" sibTransId="{5F91130F-01A7-AA4F-BD1B-1406D17651D7}"/>
    <dgm:cxn modelId="{D779DD2E-A93D-F74E-89B2-75568DFB2F08}" type="presOf" srcId="{71B389A9-E383-B14C-80C0-CC40B633DD0F}" destId="{06829BB6-D020-6F44-B5BD-4380872FCB6D}" srcOrd="0" destOrd="0" presId="urn:microsoft.com/office/officeart/2005/8/layout/cycle2"/>
    <dgm:cxn modelId="{41B2F62F-3A26-A540-BD80-88C74F2EAB1B}" type="presOf" srcId="{7A3456F4-46C8-5443-A870-D59E125407E0}" destId="{2B01A96D-E4FC-8248-8942-09A8A21CF195}" srcOrd="0" destOrd="0" presId="urn:microsoft.com/office/officeart/2005/8/layout/cycle2"/>
    <dgm:cxn modelId="{0269F895-6F53-F142-A7A3-F24F17654344}" type="presOf" srcId="{01A259D8-E3C6-5448-88AD-C70CA6475B19}" destId="{B5800B8E-B0E4-9646-9C9F-1DDF2AF4968E}" srcOrd="0" destOrd="0" presId="urn:microsoft.com/office/officeart/2005/8/layout/cycle2"/>
    <dgm:cxn modelId="{092EB13F-CB49-FB40-AE08-8C5ED8C87832}" srcId="{519694CB-A1EB-2E44-8E3D-EF836345F315}" destId="{01A259D8-E3C6-5448-88AD-C70CA6475B19}" srcOrd="6" destOrd="0" parTransId="{F18BEB40-1ACA-A546-A60A-773A18BEB4D4}" sibTransId="{9C64EE9A-969C-D043-94B3-1156707B3CDB}"/>
    <dgm:cxn modelId="{AD7095DD-C8AA-D745-BE77-AADD05B226BD}" type="presOf" srcId="{FF043C50-ADE9-484E-85C1-AC025E781047}" destId="{B908CFCE-5703-D143-A91C-43939F46E59D}" srcOrd="0" destOrd="0" presId="urn:microsoft.com/office/officeart/2005/8/layout/cycle2"/>
    <dgm:cxn modelId="{06B94ACD-8395-8940-8CC1-13E62CF8F156}" type="presOf" srcId="{058BC8BB-4E14-2A49-8C6F-706AF794FFF1}" destId="{2B7633FA-B378-CE48-9B6D-B074AF94F307}" srcOrd="1" destOrd="0" presId="urn:microsoft.com/office/officeart/2005/8/layout/cycle2"/>
    <dgm:cxn modelId="{CBB7638A-E10E-D74A-8067-D9DFAB00B36B}" type="presOf" srcId="{24EAF3EE-053A-2849-A93E-3AF4F1A8E3AE}" destId="{1775F36A-056B-8C47-88E3-E2A6627AAC82}" srcOrd="0" destOrd="0" presId="urn:microsoft.com/office/officeart/2005/8/layout/cycle2"/>
    <dgm:cxn modelId="{4F598957-2121-4149-9579-C4525D79E664}" srcId="{519694CB-A1EB-2E44-8E3D-EF836345F315}" destId="{B84EBABA-B1BA-1643-93F3-BA047C79A12F}" srcOrd="2" destOrd="0" parTransId="{809EB962-4B0E-D04A-BC63-AB99CADE75B2}" sibTransId="{058BC8BB-4E14-2A49-8C6F-706AF794FFF1}"/>
    <dgm:cxn modelId="{E741CB0A-95E7-5C4F-9D9D-CC63ABA9655A}" type="presOf" srcId="{7A3456F4-46C8-5443-A870-D59E125407E0}" destId="{8260693B-E6F9-004E-8FB7-11AE11FA146E}" srcOrd="1" destOrd="0" presId="urn:microsoft.com/office/officeart/2005/8/layout/cycle2"/>
    <dgm:cxn modelId="{1A889E3F-737D-6A44-8E01-E2B6E4EAF39A}" type="presOf" srcId="{9C64EE9A-969C-D043-94B3-1156707B3CDB}" destId="{705AC46D-2015-7B4F-AA4C-4569F7228AE1}" srcOrd="1" destOrd="0" presId="urn:microsoft.com/office/officeart/2005/8/layout/cycle2"/>
    <dgm:cxn modelId="{99EEC510-8A57-004F-A7D0-07ADBEC7FE67}" type="presOf" srcId="{C41A05EC-1F21-1E4E-B829-A7F7E62BA530}" destId="{97ADCC6B-DAB7-4846-9392-08939556731A}" srcOrd="0" destOrd="0" presId="urn:microsoft.com/office/officeart/2005/8/layout/cycle2"/>
    <dgm:cxn modelId="{7705623A-EDE8-6049-9B39-9C644B3FCFCD}" type="presOf" srcId="{E60B6848-FD06-D94D-BB4F-0FAA77FE7CC2}" destId="{B522B8A1-7DD8-AE4B-80FE-79225A22619F}" srcOrd="0" destOrd="0" presId="urn:microsoft.com/office/officeart/2005/8/layout/cycle2"/>
    <dgm:cxn modelId="{F51E9F89-9C2F-C44F-BEB8-5A55E070B063}" type="presOf" srcId="{F8E8C859-01BC-2F40-BA00-EDA3833E4057}" destId="{CD40A407-E267-8B40-B475-0CCABE305783}" srcOrd="0" destOrd="0" presId="urn:microsoft.com/office/officeart/2005/8/layout/cycle2"/>
    <dgm:cxn modelId="{6D898139-A467-624B-BDB6-B458D966B48C}" srcId="{519694CB-A1EB-2E44-8E3D-EF836345F315}" destId="{F8E8C859-01BC-2F40-BA00-EDA3833E4057}" srcOrd="3" destOrd="0" parTransId="{A878AF61-B76F-6D45-AF14-B5A375D3666F}" sibTransId="{7A3456F4-46C8-5443-A870-D59E125407E0}"/>
    <dgm:cxn modelId="{936344A6-F500-2947-8927-90B128D24C5D}" type="presOf" srcId="{5F91130F-01A7-AA4F-BD1B-1406D17651D7}" destId="{E91EBC64-5D8D-AF4C-8C9D-BB864FA4FC68}" srcOrd="0" destOrd="0" presId="urn:microsoft.com/office/officeart/2005/8/layout/cycle2"/>
    <dgm:cxn modelId="{F3B939D2-0E40-9F44-B94E-90660208554A}" type="presOf" srcId="{FF043C50-ADE9-484E-85C1-AC025E781047}" destId="{8DAC4BA8-CF88-1B43-8BA8-3E1E34CF9776}" srcOrd="1" destOrd="0" presId="urn:microsoft.com/office/officeart/2005/8/layout/cycle2"/>
    <dgm:cxn modelId="{7A26DF6D-F623-8F4B-A357-E14D1A0F450D}" srcId="{519694CB-A1EB-2E44-8E3D-EF836345F315}" destId="{E60B6848-FD06-D94D-BB4F-0FAA77FE7CC2}" srcOrd="0" destOrd="0" parTransId="{4D35B287-03C7-BA48-92E4-2FC643D1B319}" sibTransId="{B9EC71FD-24A0-A341-82EF-6FC3490FEA7F}"/>
    <dgm:cxn modelId="{949D55CB-64D1-2246-A26E-674036C56572}" srcId="{519694CB-A1EB-2E44-8E3D-EF836345F315}" destId="{C41A05EC-1F21-1E4E-B829-A7F7E62BA530}" srcOrd="5" destOrd="0" parTransId="{B510DBC9-3ACC-4F4B-AF0E-BF61C79F1EEA}" sibTransId="{FF043C50-ADE9-484E-85C1-AC025E781047}"/>
    <dgm:cxn modelId="{6E16759E-4DCE-644B-9162-509391B43CCA}" type="presOf" srcId="{5F91130F-01A7-AA4F-BD1B-1406D17651D7}" destId="{995DFEB4-76F7-984D-BE2F-17A8879C4FA4}" srcOrd="1" destOrd="0" presId="urn:microsoft.com/office/officeart/2005/8/layout/cycle2"/>
    <dgm:cxn modelId="{8DB21C0F-C97D-DD43-A65E-5A41CD5FAF64}" type="presOf" srcId="{B9EC71FD-24A0-A341-82EF-6FC3490FEA7F}" destId="{0CC36003-388A-314C-B8F4-0285EAEB874E}" srcOrd="0" destOrd="0" presId="urn:microsoft.com/office/officeart/2005/8/layout/cycle2"/>
    <dgm:cxn modelId="{47BD7005-63C4-7843-836B-72474C71282B}" type="presOf" srcId="{9C64EE9A-969C-D043-94B3-1156707B3CDB}" destId="{11C81A90-A171-AC4F-BDBA-20A0255E623D}" srcOrd="0" destOrd="0" presId="urn:microsoft.com/office/officeart/2005/8/layout/cycle2"/>
    <dgm:cxn modelId="{7817CCEF-7D8D-8F4C-9B24-A39DD3560653}" type="presOf" srcId="{519694CB-A1EB-2E44-8E3D-EF836345F315}" destId="{7C5AD3E1-A36D-C24A-A5FF-66FA808D4C85}" srcOrd="0" destOrd="0" presId="urn:microsoft.com/office/officeart/2005/8/layout/cycle2"/>
    <dgm:cxn modelId="{E2D47905-BBB6-9A42-86FE-C02E9D0E50B7}" type="presOf" srcId="{B84EBABA-B1BA-1643-93F3-BA047C79A12F}" destId="{2384443C-D522-A946-BC51-05E2AA3FE640}" srcOrd="0" destOrd="0" presId="urn:microsoft.com/office/officeart/2005/8/layout/cycle2"/>
    <dgm:cxn modelId="{89D538F9-D7CC-2846-95DC-191066CFC5A2}" type="presParOf" srcId="{7C5AD3E1-A36D-C24A-A5FF-66FA808D4C85}" destId="{B522B8A1-7DD8-AE4B-80FE-79225A22619F}" srcOrd="0" destOrd="0" presId="urn:microsoft.com/office/officeart/2005/8/layout/cycle2"/>
    <dgm:cxn modelId="{66042A43-1917-514A-B32F-29725601B3EB}" type="presParOf" srcId="{7C5AD3E1-A36D-C24A-A5FF-66FA808D4C85}" destId="{0CC36003-388A-314C-B8F4-0285EAEB874E}" srcOrd="1" destOrd="0" presId="urn:microsoft.com/office/officeart/2005/8/layout/cycle2"/>
    <dgm:cxn modelId="{1AC625E8-46EE-2149-AEC8-5482A6A0DA6E}" type="presParOf" srcId="{0CC36003-388A-314C-B8F4-0285EAEB874E}" destId="{7CEFEF2E-CBA0-2547-AFCF-34D89A12ADC1}" srcOrd="0" destOrd="0" presId="urn:microsoft.com/office/officeart/2005/8/layout/cycle2"/>
    <dgm:cxn modelId="{DB313831-8288-124D-AF63-7E8592B7DB0F}" type="presParOf" srcId="{7C5AD3E1-A36D-C24A-A5FF-66FA808D4C85}" destId="{1775F36A-056B-8C47-88E3-E2A6627AAC82}" srcOrd="2" destOrd="0" presId="urn:microsoft.com/office/officeart/2005/8/layout/cycle2"/>
    <dgm:cxn modelId="{1D0ADEE2-7808-974E-9135-5D99A339337F}" type="presParOf" srcId="{7C5AD3E1-A36D-C24A-A5FF-66FA808D4C85}" destId="{DB7E2698-0462-2240-A1D0-BC1FBE3DBC5D}" srcOrd="3" destOrd="0" presId="urn:microsoft.com/office/officeart/2005/8/layout/cycle2"/>
    <dgm:cxn modelId="{909E6A2C-0114-574B-8C26-AB98126460CC}" type="presParOf" srcId="{DB7E2698-0462-2240-A1D0-BC1FBE3DBC5D}" destId="{AE4543EA-35A0-6649-9E43-D91FC1179468}" srcOrd="0" destOrd="0" presId="urn:microsoft.com/office/officeart/2005/8/layout/cycle2"/>
    <dgm:cxn modelId="{88A449DB-E1DA-5344-A378-2C224FB9E139}" type="presParOf" srcId="{7C5AD3E1-A36D-C24A-A5FF-66FA808D4C85}" destId="{2384443C-D522-A946-BC51-05E2AA3FE640}" srcOrd="4" destOrd="0" presId="urn:microsoft.com/office/officeart/2005/8/layout/cycle2"/>
    <dgm:cxn modelId="{59025B0C-660A-6C4D-AF8B-AFD09880C9F8}" type="presParOf" srcId="{7C5AD3E1-A36D-C24A-A5FF-66FA808D4C85}" destId="{3476F6A0-D721-EB4F-B6EC-269BF281B437}" srcOrd="5" destOrd="0" presId="urn:microsoft.com/office/officeart/2005/8/layout/cycle2"/>
    <dgm:cxn modelId="{C6FEA4F5-26D6-7D4B-831F-713E31253CB2}" type="presParOf" srcId="{3476F6A0-D721-EB4F-B6EC-269BF281B437}" destId="{2B7633FA-B378-CE48-9B6D-B074AF94F307}" srcOrd="0" destOrd="0" presId="urn:microsoft.com/office/officeart/2005/8/layout/cycle2"/>
    <dgm:cxn modelId="{8D1768F7-AE95-9F48-97D9-BCA92377673B}" type="presParOf" srcId="{7C5AD3E1-A36D-C24A-A5FF-66FA808D4C85}" destId="{CD40A407-E267-8B40-B475-0CCABE305783}" srcOrd="6" destOrd="0" presId="urn:microsoft.com/office/officeart/2005/8/layout/cycle2"/>
    <dgm:cxn modelId="{10865A85-399B-784C-963F-BD6D1FB526CE}" type="presParOf" srcId="{7C5AD3E1-A36D-C24A-A5FF-66FA808D4C85}" destId="{2B01A96D-E4FC-8248-8942-09A8A21CF195}" srcOrd="7" destOrd="0" presId="urn:microsoft.com/office/officeart/2005/8/layout/cycle2"/>
    <dgm:cxn modelId="{21D2F514-3212-FC41-8436-48548593332F}" type="presParOf" srcId="{2B01A96D-E4FC-8248-8942-09A8A21CF195}" destId="{8260693B-E6F9-004E-8FB7-11AE11FA146E}" srcOrd="0" destOrd="0" presId="urn:microsoft.com/office/officeart/2005/8/layout/cycle2"/>
    <dgm:cxn modelId="{A9AC1364-1BE1-BC4C-B3EF-2B763DA401FE}" type="presParOf" srcId="{7C5AD3E1-A36D-C24A-A5FF-66FA808D4C85}" destId="{06829BB6-D020-6F44-B5BD-4380872FCB6D}" srcOrd="8" destOrd="0" presId="urn:microsoft.com/office/officeart/2005/8/layout/cycle2"/>
    <dgm:cxn modelId="{ECB8F315-2A68-8D48-9C3B-873DAED03088}" type="presParOf" srcId="{7C5AD3E1-A36D-C24A-A5FF-66FA808D4C85}" destId="{E91EBC64-5D8D-AF4C-8C9D-BB864FA4FC68}" srcOrd="9" destOrd="0" presId="urn:microsoft.com/office/officeart/2005/8/layout/cycle2"/>
    <dgm:cxn modelId="{FD14115A-AD3F-CC4A-9D10-3C158B616FEC}" type="presParOf" srcId="{E91EBC64-5D8D-AF4C-8C9D-BB864FA4FC68}" destId="{995DFEB4-76F7-984D-BE2F-17A8879C4FA4}" srcOrd="0" destOrd="0" presId="urn:microsoft.com/office/officeart/2005/8/layout/cycle2"/>
    <dgm:cxn modelId="{4E31EAB7-58A1-8647-9015-3241444B88C3}" type="presParOf" srcId="{7C5AD3E1-A36D-C24A-A5FF-66FA808D4C85}" destId="{97ADCC6B-DAB7-4846-9392-08939556731A}" srcOrd="10" destOrd="0" presId="urn:microsoft.com/office/officeart/2005/8/layout/cycle2"/>
    <dgm:cxn modelId="{A3C7254A-9CDB-DC48-A6FD-F4F336648EE0}" type="presParOf" srcId="{7C5AD3E1-A36D-C24A-A5FF-66FA808D4C85}" destId="{B908CFCE-5703-D143-A91C-43939F46E59D}" srcOrd="11" destOrd="0" presId="urn:microsoft.com/office/officeart/2005/8/layout/cycle2"/>
    <dgm:cxn modelId="{47112F1B-B0C8-014C-8069-20555F80BFBC}" type="presParOf" srcId="{B908CFCE-5703-D143-A91C-43939F46E59D}" destId="{8DAC4BA8-CF88-1B43-8BA8-3E1E34CF9776}" srcOrd="0" destOrd="0" presId="urn:microsoft.com/office/officeart/2005/8/layout/cycle2"/>
    <dgm:cxn modelId="{E429624A-63FD-F844-AA29-4F10B9070DE7}" type="presParOf" srcId="{7C5AD3E1-A36D-C24A-A5FF-66FA808D4C85}" destId="{B5800B8E-B0E4-9646-9C9F-1DDF2AF4968E}" srcOrd="12" destOrd="0" presId="urn:microsoft.com/office/officeart/2005/8/layout/cycle2"/>
    <dgm:cxn modelId="{819C8D58-19B4-2C42-8084-35770ACE45A6}" type="presParOf" srcId="{7C5AD3E1-A36D-C24A-A5FF-66FA808D4C85}" destId="{11C81A90-A171-AC4F-BDBA-20A0255E623D}" srcOrd="13" destOrd="0" presId="urn:microsoft.com/office/officeart/2005/8/layout/cycle2"/>
    <dgm:cxn modelId="{02E5D0FA-6D31-AF49-A8BD-45DA27C1E41D}" type="presParOf" srcId="{11C81A90-A171-AC4F-BDBA-20A0255E623D}" destId="{705AC46D-2015-7B4F-AA4C-4569F7228AE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2B8A1-7DD8-AE4B-80FE-79225A22619F}">
      <dsp:nvSpPr>
        <dsp:cNvPr id="0" name=""/>
        <dsp:cNvSpPr/>
      </dsp:nvSpPr>
      <dsp:spPr>
        <a:xfrm>
          <a:off x="2086494" y="1056"/>
          <a:ext cx="744319" cy="74431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Gathering data</a:t>
          </a:r>
        </a:p>
      </dsp:txBody>
      <dsp:txXfrm>
        <a:off x="2195497" y="110059"/>
        <a:ext cx="526313" cy="526313"/>
      </dsp:txXfrm>
    </dsp:sp>
    <dsp:sp modelId="{0CC36003-388A-314C-B8F4-0285EAEB874E}">
      <dsp:nvSpPr>
        <dsp:cNvPr id="0" name=""/>
        <dsp:cNvSpPr/>
      </dsp:nvSpPr>
      <dsp:spPr>
        <a:xfrm rot="1542857">
          <a:off x="2858145" y="487628"/>
          <a:ext cx="197818" cy="2512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61084" y="524995"/>
        <a:ext cx="138473" cy="150725"/>
      </dsp:txXfrm>
    </dsp:sp>
    <dsp:sp modelId="{1775F36A-056B-8C47-88E3-E2A6627AAC82}">
      <dsp:nvSpPr>
        <dsp:cNvPr id="0" name=""/>
        <dsp:cNvSpPr/>
      </dsp:nvSpPr>
      <dsp:spPr>
        <a:xfrm>
          <a:off x="3093383" y="485948"/>
          <a:ext cx="744319" cy="74431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Compiling a profile</a:t>
          </a:r>
        </a:p>
      </dsp:txBody>
      <dsp:txXfrm>
        <a:off x="3202386" y="594951"/>
        <a:ext cx="526313" cy="526313"/>
      </dsp:txXfrm>
    </dsp:sp>
    <dsp:sp modelId="{DB7E2698-0462-2240-A1D0-BC1FBE3DBC5D}">
      <dsp:nvSpPr>
        <dsp:cNvPr id="0" name=""/>
        <dsp:cNvSpPr/>
      </dsp:nvSpPr>
      <dsp:spPr>
        <a:xfrm rot="4628571">
          <a:off x="3489728" y="1271817"/>
          <a:ext cx="197818" cy="2512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12798" y="1293129"/>
        <a:ext cx="138473" cy="150725"/>
      </dsp:txXfrm>
    </dsp:sp>
    <dsp:sp modelId="{2384443C-D522-A946-BC51-05E2AA3FE640}">
      <dsp:nvSpPr>
        <dsp:cNvPr id="0" name=""/>
        <dsp:cNvSpPr/>
      </dsp:nvSpPr>
      <dsp:spPr>
        <a:xfrm>
          <a:off x="3342064" y="1575491"/>
          <a:ext cx="744319" cy="74431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Conducting a planning conference</a:t>
          </a:r>
        </a:p>
      </dsp:txBody>
      <dsp:txXfrm>
        <a:off x="3451067" y="1684494"/>
        <a:ext cx="526313" cy="526313"/>
      </dsp:txXfrm>
    </dsp:sp>
    <dsp:sp modelId="{3476F6A0-D721-EB4F-B6EC-269BF281B437}">
      <dsp:nvSpPr>
        <dsp:cNvPr id="0" name=""/>
        <dsp:cNvSpPr/>
      </dsp:nvSpPr>
      <dsp:spPr>
        <a:xfrm rot="7714286">
          <a:off x="3270411" y="2254542"/>
          <a:ext cx="197818" cy="2512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318584" y="2281584"/>
        <a:ext cx="138473" cy="150725"/>
      </dsp:txXfrm>
    </dsp:sp>
    <dsp:sp modelId="{CD40A407-E267-8B40-B475-0CCABE305783}">
      <dsp:nvSpPr>
        <dsp:cNvPr id="0" name=""/>
        <dsp:cNvSpPr/>
      </dsp:nvSpPr>
      <dsp:spPr>
        <a:xfrm>
          <a:off x="2645276" y="2449236"/>
          <a:ext cx="744319" cy="74431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Setting goals</a:t>
          </a:r>
        </a:p>
      </dsp:txBody>
      <dsp:txXfrm>
        <a:off x="2754279" y="2558239"/>
        <a:ext cx="526313" cy="526313"/>
      </dsp:txXfrm>
    </dsp:sp>
    <dsp:sp modelId="{2B01A96D-E4FC-8248-8942-09A8A21CF195}">
      <dsp:nvSpPr>
        <dsp:cNvPr id="0" name=""/>
        <dsp:cNvSpPr/>
      </dsp:nvSpPr>
      <dsp:spPr>
        <a:xfrm rot="10800000">
          <a:off x="2365343" y="2695792"/>
          <a:ext cx="197818" cy="2512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424688" y="2746033"/>
        <a:ext cx="138473" cy="150725"/>
      </dsp:txXfrm>
    </dsp:sp>
    <dsp:sp modelId="{06829BB6-D020-6F44-B5BD-4380872FCB6D}">
      <dsp:nvSpPr>
        <dsp:cNvPr id="0" name=""/>
        <dsp:cNvSpPr/>
      </dsp:nvSpPr>
      <dsp:spPr>
        <a:xfrm>
          <a:off x="1527713" y="2449236"/>
          <a:ext cx="744319" cy="74431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Writing an action plan</a:t>
          </a:r>
        </a:p>
      </dsp:txBody>
      <dsp:txXfrm>
        <a:off x="1636716" y="2558239"/>
        <a:ext cx="526313" cy="526313"/>
      </dsp:txXfrm>
    </dsp:sp>
    <dsp:sp modelId="{E91EBC64-5D8D-AF4C-8C9D-BB864FA4FC68}">
      <dsp:nvSpPr>
        <dsp:cNvPr id="0" name=""/>
        <dsp:cNvSpPr/>
      </dsp:nvSpPr>
      <dsp:spPr>
        <a:xfrm rot="13885714">
          <a:off x="1456060" y="2263296"/>
          <a:ext cx="197818" cy="2512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504233" y="2336736"/>
        <a:ext cx="138473" cy="150725"/>
      </dsp:txXfrm>
    </dsp:sp>
    <dsp:sp modelId="{97ADCC6B-DAB7-4846-9392-08939556731A}">
      <dsp:nvSpPr>
        <dsp:cNvPr id="0" name=""/>
        <dsp:cNvSpPr/>
      </dsp:nvSpPr>
      <dsp:spPr>
        <a:xfrm>
          <a:off x="830924" y="1575491"/>
          <a:ext cx="744319" cy="74431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Implementing the plan</a:t>
          </a:r>
        </a:p>
      </dsp:txBody>
      <dsp:txXfrm>
        <a:off x="939927" y="1684494"/>
        <a:ext cx="526313" cy="526313"/>
      </dsp:txXfrm>
    </dsp:sp>
    <dsp:sp modelId="{B908CFCE-5703-D143-A91C-43939F46E59D}">
      <dsp:nvSpPr>
        <dsp:cNvPr id="0" name=""/>
        <dsp:cNvSpPr/>
      </dsp:nvSpPr>
      <dsp:spPr>
        <a:xfrm rot="16971429">
          <a:off x="1227269" y="1282733"/>
          <a:ext cx="197818" cy="2512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250339" y="1361903"/>
        <a:ext cx="138473" cy="150725"/>
      </dsp:txXfrm>
    </dsp:sp>
    <dsp:sp modelId="{B5800B8E-B0E4-9646-9C9F-1DDF2AF4968E}">
      <dsp:nvSpPr>
        <dsp:cNvPr id="0" name=""/>
        <dsp:cNvSpPr/>
      </dsp:nvSpPr>
      <dsp:spPr>
        <a:xfrm>
          <a:off x="1079605" y="485948"/>
          <a:ext cx="744319" cy="74431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/>
            <a:t>Evaluating progress</a:t>
          </a:r>
        </a:p>
      </dsp:txBody>
      <dsp:txXfrm>
        <a:off x="1188608" y="594951"/>
        <a:ext cx="526313" cy="526313"/>
      </dsp:txXfrm>
    </dsp:sp>
    <dsp:sp modelId="{11C81A90-A171-AC4F-BDBA-20A0255E623D}">
      <dsp:nvSpPr>
        <dsp:cNvPr id="0" name=""/>
        <dsp:cNvSpPr/>
      </dsp:nvSpPr>
      <dsp:spPr>
        <a:xfrm rot="20057143">
          <a:off x="1851256" y="492487"/>
          <a:ext cx="197818" cy="2512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854195" y="555602"/>
        <a:ext cx="138473" cy="1507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xSUBl1WNxk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BT6u0FyKnc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4EDhdAHrO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" name="Google Shape;3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" name="Google Shape;3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3225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8802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9400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5914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936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1753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https://youtu.be/ixSUBl1WNxk</a:t>
            </a:r>
            <a:endParaRPr dirty="0"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29528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9879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3848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747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2452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6" name="Google Shape;38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5" name="Google Shape;425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4703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7385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 dirty="0">
                <a:hlinkClick r:id="rId3"/>
              </a:rPr>
              <a:t>https://youtu.be/dBT6u0FyKnc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7781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938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9713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i="0" u="none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https://youtu.be/-4EDhdAHrOg</a:t>
            </a:r>
            <a:endParaRPr lang="en-US" i="0" u="none" dirty="0"/>
          </a:p>
        </p:txBody>
      </p:sp>
      <p:sp>
        <p:nvSpPr>
          <p:cNvPr id="123" name="Google Shape;12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681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2000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Title">
  <p:cSld name="Cover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" y="0"/>
            <a:ext cx="9143952" cy="51434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58"/>
          <p:cNvSpPr txBox="1">
            <a:spLocks noGrp="1"/>
          </p:cNvSpPr>
          <p:nvPr>
            <p:ph type="title"/>
          </p:nvPr>
        </p:nvSpPr>
        <p:spPr>
          <a:xfrm>
            <a:off x="3410400" y="2256905"/>
            <a:ext cx="5733600" cy="152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Only">
  <p:cSld name="Section Title 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59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Google Shape;16;p59"/>
          <p:cNvSpPr txBox="1"/>
          <p:nvPr/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60"/>
          <p:cNvSpPr txBox="1">
            <a:spLocks noGrp="1"/>
          </p:cNvSpPr>
          <p:nvPr>
            <p:ph type="title"/>
          </p:nvPr>
        </p:nvSpPr>
        <p:spPr>
          <a:xfrm>
            <a:off x="4" y="0"/>
            <a:ext cx="914400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" name="Google Shape;20;p60"/>
          <p:cNvSpPr txBox="1">
            <a:spLocks noGrp="1"/>
          </p:cNvSpPr>
          <p:nvPr>
            <p:ph type="body" idx="1"/>
          </p:nvPr>
        </p:nvSpPr>
        <p:spPr>
          <a:xfrm>
            <a:off x="152400" y="1143000"/>
            <a:ext cx="88392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" name="Google Shape;21;p60"/>
          <p:cNvSpPr txBox="1"/>
          <p:nvPr/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Call out box">
  <p:cSld name="Content and Call out box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61"/>
          <p:cNvSpPr txBox="1">
            <a:spLocks noGrp="1"/>
          </p:cNvSpPr>
          <p:nvPr>
            <p:ph type="body" idx="1"/>
          </p:nvPr>
        </p:nvSpPr>
        <p:spPr>
          <a:xfrm>
            <a:off x="3958600" y="0"/>
            <a:ext cx="5185500" cy="48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" name="Google Shape;25;p61"/>
          <p:cNvSpPr txBox="1">
            <a:spLocks noGrp="1"/>
          </p:cNvSpPr>
          <p:nvPr>
            <p:ph type="sldNum" idx="12"/>
          </p:nvPr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  <a:defRPr sz="11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61"/>
          <p:cNvSpPr txBox="1">
            <a:spLocks noGrp="1"/>
          </p:cNvSpPr>
          <p:nvPr>
            <p:ph type="title"/>
          </p:nvPr>
        </p:nvSpPr>
        <p:spPr>
          <a:xfrm>
            <a:off x="209275" y="847875"/>
            <a:ext cx="3495300" cy="3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+ Picture v1">
  <p:cSld name="Section Title + Picture v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ape 1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209275" y="847875"/>
            <a:ext cx="3495300" cy="3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43434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/>
          <p:nvPr/>
        </p:nvSpPr>
        <p:spPr>
          <a:xfrm>
            <a:off x="6800850" y="48006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7887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4EDhdAHrO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xSUBl1WNxk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BT6u0FyKnc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"/>
          <p:cNvSpPr txBox="1">
            <a:spLocks noGrp="1"/>
          </p:cNvSpPr>
          <p:nvPr>
            <p:ph type="title"/>
          </p:nvPr>
        </p:nvSpPr>
        <p:spPr>
          <a:xfrm>
            <a:off x="3410400" y="1941838"/>
            <a:ext cx="5733600" cy="20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dirty="0"/>
              <a:t>Managing Effective</a:t>
            </a:r>
            <a:br>
              <a:rPr lang="en-US" b="1" dirty="0"/>
            </a:br>
            <a:r>
              <a:rPr lang="en-US" b="1" dirty="0"/>
              <a:t>Program Operations</a:t>
            </a:r>
            <a:endParaRPr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F7D61E-FB94-4372-9549-C52D01EDF9AB}"/>
              </a:ext>
            </a:extLst>
          </p:cNvPr>
          <p:cNvSpPr/>
          <p:nvPr/>
        </p:nvSpPr>
        <p:spPr>
          <a:xfrm rot="10800000" flipH="1" flipV="1">
            <a:off x="6277200" y="4240746"/>
            <a:ext cx="1215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The Early Learning Leadership Institute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425C8BCC-68AF-4833-8020-2C9672122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463" y="4240746"/>
            <a:ext cx="930304" cy="83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HOW TO COMMUNICATE EFFECTIVELY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4419600" cy="3543300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Create a receptive atmosphere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Be genuine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Be accurate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Be clear and concise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Use handouts and visual aids whenever possible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Listen – communication is a two-way street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endParaRPr lang="en-US" sz="2000" dirty="0"/>
          </a:p>
          <a:p>
            <a:pPr marL="0" lvl="0" indent="0" algn="ctr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E33E7A0-4A38-4ADE-B104-FE033209E401}"/>
              </a:ext>
            </a:extLst>
          </p:cNvPr>
          <p:cNvSpPr txBox="1">
            <a:spLocks/>
          </p:cNvSpPr>
          <p:nvPr/>
        </p:nvSpPr>
        <p:spPr>
          <a:xfrm>
            <a:off x="4572000" y="1143000"/>
            <a:ext cx="44196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Be aware of your body language – stand or sit straight, have eye contact, do not be afraid to smile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Be courteous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Be complete in presenting information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Be professional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SzPct val="100000"/>
              <a:buFont typeface="Arial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811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body" idx="1"/>
          </p:nvPr>
        </p:nvSpPr>
        <p:spPr>
          <a:xfrm>
            <a:off x="4480446" y="490352"/>
            <a:ext cx="4248883" cy="1412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Is there a difference between hearing and listening?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Do you listen to hear, or do you listen to understand?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Do you listen to understand, or do you listen with the intent to reply?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endParaRPr sz="2000" dirty="0"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197707" y="827903"/>
            <a:ext cx="3472249" cy="347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Listening and Feedback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A98744-7BF2-43C7-8203-37613D197B0C}"/>
              </a:ext>
            </a:extLst>
          </p:cNvPr>
          <p:cNvSpPr txBox="1"/>
          <p:nvPr/>
        </p:nvSpPr>
        <p:spPr>
          <a:xfrm>
            <a:off x="0" y="4835723"/>
            <a:ext cx="390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34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Hold CTRL and click the picture to play video.</a:t>
            </a: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19D75EFC-2AD2-4F2C-BA45-4AF3E4401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299" y="2845747"/>
            <a:ext cx="3813175" cy="21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0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Coaching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1401723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body" idx="1"/>
          </p:nvPr>
        </p:nvSpPr>
        <p:spPr>
          <a:xfrm>
            <a:off x="4343400" y="1220811"/>
            <a:ext cx="4304488" cy="270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What is your definition of a coach?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What are the qualities of a coach?</a:t>
            </a:r>
            <a:endParaRPr sz="2000" dirty="0"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190500" y="838200"/>
            <a:ext cx="3448050" cy="344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Coaching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52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COACHING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4419600" cy="3543300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A </a:t>
            </a:r>
            <a:r>
              <a:rPr lang="en-US" sz="2000" i="1" dirty="0"/>
              <a:t>coach</a:t>
            </a:r>
            <a:r>
              <a:rPr lang="en-US" sz="2000" dirty="0"/>
              <a:t> is one who focuses on program outcomes by building the skills and capabilities of their staff.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The coaching path should result in both programmatic and personal outcomes.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Some qualities of a coach are that they: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Understand that “it’s not about me”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Understand that mutual goals lead to success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B051273-6BFD-47A0-8A39-B36DBD78B256}"/>
              </a:ext>
            </a:extLst>
          </p:cNvPr>
          <p:cNvSpPr txBox="1">
            <a:spLocks/>
          </p:cNvSpPr>
          <p:nvPr/>
        </p:nvSpPr>
        <p:spPr>
          <a:xfrm>
            <a:off x="4572000" y="1143000"/>
            <a:ext cx="44196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Think before they comment and see the whole picture of what has been happening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Know how to build rapport for acceptance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Know how to provide examples of desired actions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Know how to build on the positive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Know how to support progress</a:t>
            </a:r>
          </a:p>
          <a:p>
            <a:pPr marL="3429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endParaRPr lang="en-US" sz="2000" dirty="0"/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SzPct val="100000"/>
              <a:buFont typeface="Arial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025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Staff Development Planning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869249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STAFF DEVELOPMENT 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Staff development plans guide both leadership and staff toward improvement and toward a high-quality early learning program. Each staff member should have an individualized staff development plan.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The goal of an individualized staff development plan is to have teachers understand their own needs to grow and develop in their job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How many of you have a staff development plan for each employee?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How do you or would you implement a staff development plan for each employee?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When should an individualized staff development plan be created?</a:t>
            </a:r>
          </a:p>
          <a:p>
            <a:pPr marL="0" lvl="0" indent="0" algn="ctr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744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STAFF DEVELOPMENT 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1" y="1143000"/>
            <a:ext cx="4419600" cy="3543300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Keys to implementing an individualized model for staff development are: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Gathering data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Compiling a profile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Conducting a planning conference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Setting goals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Writing an action plan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Implementing the plan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Evaluating progress</a:t>
            </a:r>
          </a:p>
          <a:p>
            <a:pPr marL="0" lvl="0" indent="0" algn="ctr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52D128-9A54-3B4D-9C6D-B61E7802BF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9957361"/>
              </p:ext>
            </p:extLst>
          </p:nvPr>
        </p:nvGraphicFramePr>
        <p:xfrm>
          <a:off x="4074289" y="1319514"/>
          <a:ext cx="4917309" cy="3194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3413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Systems, Policies, and Procedures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1188475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body" idx="1"/>
          </p:nvPr>
        </p:nvSpPr>
        <p:spPr>
          <a:xfrm>
            <a:off x="4343400" y="1220811"/>
            <a:ext cx="4610100" cy="270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Why are planning, record-keeping, and reporting important to the classroom?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What are systems?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What are policies?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What are procedures?</a:t>
            </a:r>
            <a:endParaRPr sz="2000" dirty="0"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190500" y="838200"/>
            <a:ext cx="3448050" cy="344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Systems, Policies, and Procedures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54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Welcome, Session &amp; Group Introductions</a:t>
            </a:r>
            <a:endParaRPr sz="36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body" idx="1"/>
          </p:nvPr>
        </p:nvSpPr>
        <p:spPr>
          <a:xfrm>
            <a:off x="4343400" y="1220811"/>
            <a:ext cx="4304488" cy="270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A system is an organized collection of parts related to a whole. So, there are subsystems that assist us in reaching the goals of the whole.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Can you give any examples of systems and subsystems?</a:t>
            </a:r>
            <a:endParaRPr sz="2000" dirty="0"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190500" y="838200"/>
            <a:ext cx="3448050" cy="344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74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SYSTEMS AND SUB-SYSTEMS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A successful restaurant has to have systems in place. The example given here demonstrates that everyone has a role. For example: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A person greets you when you walk in the door and takes you to a table and gives you a menu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Then someone comes and asks if you would like something to drink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Then someone comes and takes your order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To be able to serve what you have ordered, there has been behind the scenes work – a cook prepared your food, someone ordered the food into the restaurant, a food vendor had a delivery person, etc.</a:t>
            </a:r>
            <a:endParaRPr lang="en-US" sz="1800" dirty="0"/>
          </a:p>
          <a:p>
            <a:pPr marL="0" lvl="0" indent="0" algn="ctr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17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SYSTEMS FOR AN EARLY LEARNING CENTER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One system that an early learning center must have is how to schedule staff and when they should arrive at the center. For example: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There is the person who opens the center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There is a second person who comes in when the first child arrives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There is a schedule worked out for the arrival of additional teachers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There is a schedule for when staff leave for the day in an organized manner related to the number of children present and their ages</a:t>
            </a:r>
            <a:endParaRPr lang="en-US" sz="1800" dirty="0"/>
          </a:p>
          <a:p>
            <a:pPr marL="0" lvl="0" indent="0" algn="ctr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235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POLICIES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Policies are written statements of the organization’s principles and guidelines.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They allow management a way to communicate job expectations to employees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In early learning, policies relate to the organization’s principles, and procedures are used to manage workflow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Procedures flow from policies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For example: “It is the policy of this organization that cell phones may not be used in the classroom.”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152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PROCEDURES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Procedures are designed to help one carry out the policies of the organization.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They state specifically how a task will be done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For example: “In order to accomplish the cell phone policy of the organization, cell phones must be left in their cars or checked into the director’s office before work is begun.”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07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CLASSROOM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Classroom systems are part of the many systems needed to make the center run smoothly and provide accountability.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For example: Morning attendance, daily playground checks, lunch and meal service, closing checklists, fire drill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614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PROCEDURES AND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Procedures cannot be developed if you do not know the “end goal” for each classroom.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What is the curriculum you use?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How much planning is needed to implement the curriculum?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How much time is allocated for the planning?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What are the end curriculum expectations?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What are parent expectations?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What are your program’s expectations?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310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POLICICES AND PROCEDURES</a:t>
            </a:r>
            <a:br>
              <a:rPr lang="en-US" dirty="0"/>
            </a:br>
            <a:r>
              <a:rPr lang="en-US" dirty="0"/>
              <a:t>FOR STAFF AND PARENTS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4419600" cy="3543300"/>
          </a:xfrm>
        </p:spPr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Parent registration forms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Parent handbook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Field trip forms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Late pick up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Sick children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Discipline and biting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Medications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Conferences 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DA4B781-0C06-4886-8314-9403108E1438}"/>
              </a:ext>
            </a:extLst>
          </p:cNvPr>
          <p:cNvSpPr txBox="1">
            <a:spLocks/>
          </p:cNvSpPr>
          <p:nvPr/>
        </p:nvSpPr>
        <p:spPr>
          <a:xfrm>
            <a:off x="4575544" y="1143000"/>
            <a:ext cx="44196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Immunization and records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Hours of operation and ages of children served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Toilet training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Excessively hot or cold weather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Weather emergencies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Accidents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737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COVID-19 IMPLICATIONS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Do you need new policies concerning payment/refunds when the center is closed due to health reasons?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Did you create and implement new systems regarding parents entering the building?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Did you create and implement new systems regarding children, staff, or parents wearing masks?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Did you find a way to continue pre-school via Zoom, or other methods? If you did, what are the tuition implications?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Did you create any new systems, policies, or procedures regarding lesson plans because of COVID-19 and using Zoom?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50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System Communication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1627112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Learning Objectives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1241199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197707" y="827903"/>
            <a:ext cx="3472249" cy="347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Communicate with Thought and Intention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A98744-7BF2-43C7-8203-37613D197B0C}"/>
              </a:ext>
            </a:extLst>
          </p:cNvPr>
          <p:cNvSpPr txBox="1"/>
          <p:nvPr/>
        </p:nvSpPr>
        <p:spPr>
          <a:xfrm>
            <a:off x="0" y="4835723"/>
            <a:ext cx="390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34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Hold CTRL and click the picture to play video.</a:t>
            </a: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632BE7B3-FD9D-4537-A02D-2F433B0300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74" t="12592" r="12674" b="12954"/>
          <a:stretch/>
        </p:blipFill>
        <p:spPr>
          <a:xfrm>
            <a:off x="4082824" y="1182539"/>
            <a:ext cx="4954850" cy="277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46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body" idx="1"/>
          </p:nvPr>
        </p:nvSpPr>
        <p:spPr>
          <a:xfrm>
            <a:off x="4136065" y="1220811"/>
            <a:ext cx="4817435" cy="270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How do you help employees understand what you want from them?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How do you support employees in asking for what they need?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Was there a system in place that the animals could have used or benefitted from?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Was the rabbit’s initial communication to the deer and coyote clear and precise and well-planned?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If they worked as a group, could there have been different outcomes for the deer and the coyote?</a:t>
            </a:r>
            <a:endParaRPr sz="2000" dirty="0"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190500" y="838200"/>
            <a:ext cx="3448050" cy="344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Communicate with Thought and Intention Reflection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5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SYSTEM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Communication and implementing systems, policies, and procedures with staff requires: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/>
              <a:t>Demonstration</a:t>
            </a:r>
            <a:r>
              <a:rPr lang="en-US" sz="2000" dirty="0"/>
              <a:t> – show the steps in a process, let someone do it while you watch and provide scaffolding if needed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/>
              <a:t>Written information </a:t>
            </a:r>
            <a:r>
              <a:rPr lang="en-US" sz="2000" dirty="0"/>
              <a:t>– memos, email, policy manuals, social media, etc.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/>
              <a:t>Supervision</a:t>
            </a:r>
            <a:r>
              <a:rPr lang="en-US" sz="2000" dirty="0"/>
              <a:t> – check on the process regularly, check more frequently at the beginning, ask for questions, acknowledge progress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b="1" dirty="0"/>
              <a:t>Documentation</a:t>
            </a:r>
            <a:r>
              <a:rPr lang="en-US" sz="2000" dirty="0"/>
              <a:t> – keep a log, note on calendar, review at staff meeting, and keep minutes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049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body" idx="1"/>
          </p:nvPr>
        </p:nvSpPr>
        <p:spPr>
          <a:xfrm>
            <a:off x="4343400" y="1220811"/>
            <a:ext cx="4304488" cy="270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What are the best ways to establish and support planning, record keeping, and reporting center-wide?</a:t>
            </a:r>
            <a:endParaRPr sz="2000" dirty="0"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190500" y="838200"/>
            <a:ext cx="3448050" cy="344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System Communication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19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SYSTEM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When communicating and monitoring classroom activities and procedures there are questions to be addressed.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Will plans be reviewed? If so, by whom and when?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What constitutes adequate planning?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Are adequate materials and supplies available?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What records should be kept and where?</a:t>
            </a:r>
          </a:p>
          <a:p>
            <a:pPr marL="457200" lvl="1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1800" dirty="0">
                <a:solidFill>
                  <a:srgbClr val="434343"/>
                </a:solidFill>
              </a:rPr>
              <a:t>Ex.: attendance, meals, daily records, accidents and incidences, fire drills, medication, lesson plans, etc.</a:t>
            </a:r>
          </a:p>
        </p:txBody>
      </p:sp>
    </p:spTree>
    <p:extLst>
      <p:ext uri="{BB962C8B-B14F-4D97-AF65-F5344CB8AC3E}">
        <p14:creationId xmlns:p14="http://schemas.microsoft.com/office/powerpoint/2010/main" val="79755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The Effects of Leadership and Environment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12397356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LEADERSHIP, ENVIRONMENT,</a:t>
            </a:r>
            <a:br>
              <a:rPr lang="en-US" dirty="0"/>
            </a:br>
            <a:r>
              <a:rPr lang="en-US" dirty="0"/>
              <a:t>AND STAFF INTERACTION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Leadership and a respectful and supportive environment help create teamwork and involve various types of communication and positive social interactions with staff and between staff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Disengaged employees are lost opportunity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Just a smile can stimulate the brain and release endorphins that make us feel good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064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TEACHER WORKING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CONDITIONS/ENVIRONMENT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Is the working environment of preschool teachers a paradox?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Are preschool teachers isolate or do they work in an autonomous setting?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Do preschool teachers need support and encouragement on a daily basis? If so, from where does this come? If not, why not?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Are there negatives in a teacher’s working environment? If so, what are they?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How do positive or negatives in the working environment impact staff, children, and the early learning program?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What is administration/management’s role in creating a positive working environment?</a:t>
            </a:r>
          </a:p>
        </p:txBody>
      </p:sp>
    </p:spTree>
    <p:extLst>
      <p:ext uri="{BB962C8B-B14F-4D97-AF65-F5344CB8AC3E}">
        <p14:creationId xmlns:p14="http://schemas.microsoft.com/office/powerpoint/2010/main" val="2394151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TEACHER WORKING ENVIRONMENT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Suggestions on how to improve the teaching environment: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Be available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Keep staff informed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Follow through on your promised actions in a timely manner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Have ongoing professional development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Develop activities that staff can do together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Develop teams regarding curriculum and preparation – collaborate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Understand the teacher’s need to have time with adults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Use staff meetings effectively</a:t>
            </a:r>
          </a:p>
        </p:txBody>
      </p:sp>
    </p:spTree>
    <p:extLst>
      <p:ext uri="{BB962C8B-B14F-4D97-AF65-F5344CB8AC3E}">
        <p14:creationId xmlns:p14="http://schemas.microsoft.com/office/powerpoint/2010/main" val="2929217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STAFF MEETINGS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Staff meeting should be well-run and well-planned and held on a regular basis: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Avoid impulsive staff meetings where the matter could be addressed later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Avoid creating the atmosphere that the meeting is to tell employees what they did wrong and are not constructive – you do not want a “what’s wrong now” attitude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Use meetings for staff development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Allow social time before or after the meeting – build camaraderie</a:t>
            </a:r>
          </a:p>
        </p:txBody>
      </p:sp>
    </p:spTree>
    <p:extLst>
      <p:ext uri="{BB962C8B-B14F-4D97-AF65-F5344CB8AC3E}">
        <p14:creationId xmlns:p14="http://schemas.microsoft.com/office/powerpoint/2010/main" val="640068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LEARNING OBJECTIVES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Understand that classroom planning, record keeping, and reporting rely on the use of well-constructed systems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Understand that listening and feedback are important communication tools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Understand the role of a coach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Know how to write a staff development plan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Know how to use systems, policies, and procedures effectively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Understand that systems only work when communicated and used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Improve staff interaction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Know the importance of staffing meetings and how to conduct them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Identify that teacher training necessitates planning and research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977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STAFF MEETINGS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Staff meeting should: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Have an agenda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Have time limits for topics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Stay on topic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Have a setting that supports interaction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Have a setting that removes distractions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Come to resolution with the leader summarizing the meeting and ending with a plan and clear steps to take forward</a:t>
            </a:r>
          </a:p>
        </p:txBody>
      </p:sp>
    </p:spTree>
    <p:extLst>
      <p:ext uri="{BB962C8B-B14F-4D97-AF65-F5344CB8AC3E}">
        <p14:creationId xmlns:p14="http://schemas.microsoft.com/office/powerpoint/2010/main" val="39020431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/>
              <a:t>Teacher </a:t>
            </a:r>
            <a:r>
              <a:rPr lang="en-US" sz="3600" b="1" dirty="0"/>
              <a:t>Training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1333151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TEACHER TRAINING AND STAFF DEVELOPMENT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Teacher training is an essential part of staff development and early learning program improvement. This training cannot be done in a helter-skelter manner. Training needs to be individualized and planned ahead of time. The following needs to be taken into consideration as well: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State licensing requirements for staff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Availability of quality low-cost training opportunities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Advanced planning in the budget for conferences and trainings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Staff input about topics that interest them</a:t>
            </a:r>
          </a:p>
        </p:txBody>
      </p:sp>
    </p:spTree>
    <p:extLst>
      <p:ext uri="{BB962C8B-B14F-4D97-AF65-F5344CB8AC3E}">
        <p14:creationId xmlns:p14="http://schemas.microsoft.com/office/powerpoint/2010/main" val="61566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7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Session Review</a:t>
            </a:r>
            <a:endParaRPr sz="36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DAFE6-6B73-4B8B-B3FB-AB2630F0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REVIEW LEARNING OBJECTIVES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2EE09-1DFB-408B-ADC9-3C2DDA7BD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Understand that classroom planning, record keeping, and reporting rely on the use of well-constructed systems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Understand that listening and feedback are important communication tools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Understand the role of a coach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Know how to write a staff development plan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Know how to use systems, policies, and procedures effectively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Understand that systems only work when communicated and used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Improve staff interaction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Know the importance of staffing meetings and how to conduct them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dirty="0"/>
              <a:t>Identify that teacher training necessitates planning and research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780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3"/>
          <p:cNvSpPr txBox="1">
            <a:spLocks noGrp="1"/>
          </p:cNvSpPr>
          <p:nvPr>
            <p:ph type="title"/>
          </p:nvPr>
        </p:nvSpPr>
        <p:spPr>
          <a:xfrm>
            <a:off x="388500" y="1018925"/>
            <a:ext cx="31095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Reflections,</a:t>
            </a: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Questions, &amp; Comments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EB69C-E7FD-3D49-B6E6-EA145B5A0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41" t="666" r="7327" b="-666"/>
          <a:stretch/>
        </p:blipFill>
        <p:spPr>
          <a:xfrm>
            <a:off x="3943847" y="0"/>
            <a:ext cx="5200153" cy="520300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213311" y="1065837"/>
            <a:ext cx="3492067" cy="3466590"/>
          </a:xfrm>
          <a:prstGeom prst="rect">
            <a:avLst/>
          </a:prstGeom>
        </p:spPr>
        <p:txBody>
          <a:bodyPr spcFirstLastPara="1" vert="horz" wrap="square" lIns="91340" tIns="91340" rIns="91340" bIns="91340" rtlCol="0" anchor="ctr" anchorCtr="0"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Please complete the Post-Assessment Evaluation.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4992A-1CD1-48C4-BAAA-02C44C0C7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84" t="-56" r="24474" b="56"/>
          <a:stretch/>
        </p:blipFill>
        <p:spPr>
          <a:xfrm>
            <a:off x="3946937" y="2874"/>
            <a:ext cx="5192834" cy="51377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>
            <a:spLocks noGrp="1"/>
          </p:cNvSpPr>
          <p:nvPr>
            <p:ph type="title"/>
          </p:nvPr>
        </p:nvSpPr>
        <p:spPr>
          <a:xfrm>
            <a:off x="0" y="304200"/>
            <a:ext cx="9144000" cy="4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Calibri"/>
              <a:buNone/>
            </a:pPr>
            <a:r>
              <a:rPr lang="en-US" sz="3600" b="1" dirty="0"/>
              <a:t>Communication</a:t>
            </a:r>
            <a:endParaRPr sz="3600" b="1" dirty="0"/>
          </a:p>
        </p:txBody>
      </p:sp>
    </p:spTree>
    <p:extLst>
      <p:ext uri="{BB962C8B-B14F-4D97-AF65-F5344CB8AC3E}">
        <p14:creationId xmlns:p14="http://schemas.microsoft.com/office/powerpoint/2010/main" val="3075749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401E-2383-4EF2-AB22-B951378B6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8B274-D12E-4902-8875-936BF623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The use of systems, policies, and procedures helps accomplish effective communication through: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Classroom management, planning, record keeping, and reporting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Leadership and coaching utilizing individualized staff development plans as an important component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Well-planned staff meetings held on a regular basis and designed to generate constructive employee interaction</a:t>
            </a:r>
          </a:p>
          <a:p>
            <a:pPr marL="228600" lvl="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Teacher training as a part of staff development necessitating planning and budget considerations</a:t>
            </a:r>
          </a:p>
          <a:p>
            <a:pPr marL="0" lvl="0" indent="0" algn="ctr">
              <a:lnSpc>
                <a:spcPct val="100000"/>
              </a:lnSpc>
              <a:spcBef>
                <a:spcPts val="600"/>
              </a:spcBef>
              <a:buSzPct val="10000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172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body" idx="1"/>
          </p:nvPr>
        </p:nvSpPr>
        <p:spPr>
          <a:xfrm>
            <a:off x="4480446" y="490352"/>
            <a:ext cx="4248883" cy="1412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The difficulties of communication: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Listen, think, and observe, but don’t give up.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endParaRPr sz="2000" dirty="0"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197707" y="827903"/>
            <a:ext cx="3472249" cy="347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Difficulties of Communication Activity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1D1A4F16-05F7-4795-B4B8-EA9E30518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190" y="2264736"/>
            <a:ext cx="4248139" cy="2388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A98744-7BF2-43C7-8203-37613D197B0C}"/>
              </a:ext>
            </a:extLst>
          </p:cNvPr>
          <p:cNvSpPr txBox="1"/>
          <p:nvPr/>
        </p:nvSpPr>
        <p:spPr>
          <a:xfrm>
            <a:off x="0" y="4835723"/>
            <a:ext cx="390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343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Hold CTRL and click the picture to play video.</a:t>
            </a:r>
          </a:p>
        </p:txBody>
      </p:sp>
    </p:spTree>
    <p:extLst>
      <p:ext uri="{BB962C8B-B14F-4D97-AF65-F5344CB8AC3E}">
        <p14:creationId xmlns:p14="http://schemas.microsoft.com/office/powerpoint/2010/main" val="201948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body" idx="1"/>
          </p:nvPr>
        </p:nvSpPr>
        <p:spPr>
          <a:xfrm>
            <a:off x="4343400" y="1220811"/>
            <a:ext cx="4304488" cy="270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Why didn’t the clerk understand the requests?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Why was the clerk frustrated with the customer?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How do you feel when you are asked to do something, and you don’t understand the directions?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</a:pPr>
            <a:r>
              <a:rPr lang="en-US" sz="2000" dirty="0"/>
              <a:t>How can you help employees understand what you want from them?</a:t>
            </a:r>
            <a:endParaRPr sz="2000" dirty="0"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190500" y="838200"/>
            <a:ext cx="3448050" cy="344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Difficulties of Communication Reflection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16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body" idx="1"/>
          </p:nvPr>
        </p:nvSpPr>
        <p:spPr>
          <a:xfrm>
            <a:off x="4343400" y="1220811"/>
            <a:ext cx="4304488" cy="270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434343"/>
              </a:buClr>
              <a:buSzPct val="100000"/>
              <a:buNone/>
            </a:pPr>
            <a:r>
              <a:rPr lang="en-US" sz="2000" dirty="0"/>
              <a:t>How do you communicate effectively with employees?</a:t>
            </a:r>
            <a:endParaRPr sz="2000" dirty="0"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/>
          </p:nvPr>
        </p:nvSpPr>
        <p:spPr>
          <a:xfrm>
            <a:off x="190500" y="838200"/>
            <a:ext cx="3448050" cy="344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How to Communicate Effectively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34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arly Childhood">
  <a:themeElements>
    <a:clrScheme name="LA Believes 1">
      <a:dk1>
        <a:srgbClr val="212121"/>
      </a:dk1>
      <a:lt1>
        <a:srgbClr val="FFFFFF"/>
      </a:lt1>
      <a:dk2>
        <a:srgbClr val="47A8CA"/>
      </a:dk2>
      <a:lt2>
        <a:srgbClr val="EAEAEA"/>
      </a:lt2>
      <a:accent1>
        <a:srgbClr val="A3D6DD"/>
      </a:accent1>
      <a:accent2>
        <a:srgbClr val="92278E"/>
      </a:accent2>
      <a:accent3>
        <a:srgbClr val="9BBB59"/>
      </a:accent3>
      <a:accent4>
        <a:srgbClr val="8064A2"/>
      </a:accent4>
      <a:accent5>
        <a:srgbClr val="47A8CA"/>
      </a:accent5>
      <a:accent6>
        <a:srgbClr val="F79646"/>
      </a:accent6>
      <a:hlink>
        <a:srgbClr val="3D9BBA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11656</TotalTime>
  <Words>2101</Words>
  <Application>Microsoft Office PowerPoint</Application>
  <PresentationFormat>On-screen Show (16:9)</PresentationFormat>
  <Paragraphs>247</Paragraphs>
  <Slides>46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Franklin Gothic Medium</vt:lpstr>
      <vt:lpstr>Times New Roman</vt:lpstr>
      <vt:lpstr>Early Childhood</vt:lpstr>
      <vt:lpstr>Managing Effective Program Operations</vt:lpstr>
      <vt:lpstr>Welcome, Session &amp; Group Introductions</vt:lpstr>
      <vt:lpstr>Learning Objectives</vt:lpstr>
      <vt:lpstr>LEARNING OBJECTIVES</vt:lpstr>
      <vt:lpstr>Communication</vt:lpstr>
      <vt:lpstr>COMMUNICATION</vt:lpstr>
      <vt:lpstr>Difficulties of Communication Activity</vt:lpstr>
      <vt:lpstr>Difficulties of Communication Reflection</vt:lpstr>
      <vt:lpstr>How to Communicate Effectively</vt:lpstr>
      <vt:lpstr>HOW TO COMMUNICATE EFFECTIVELY</vt:lpstr>
      <vt:lpstr>Listening and Feedback</vt:lpstr>
      <vt:lpstr>Coaching</vt:lpstr>
      <vt:lpstr>Coaching</vt:lpstr>
      <vt:lpstr>COACHING</vt:lpstr>
      <vt:lpstr>Staff Development Planning</vt:lpstr>
      <vt:lpstr>STAFF DEVELOPMENT PLANNING</vt:lpstr>
      <vt:lpstr>STAFF DEVELOPMENT PLANNING</vt:lpstr>
      <vt:lpstr>Systems, Policies, and Procedures</vt:lpstr>
      <vt:lpstr>Systems, Policies, and Procedures</vt:lpstr>
      <vt:lpstr>Systems</vt:lpstr>
      <vt:lpstr>SYSTEMS AND SUB-SYSTEMS</vt:lpstr>
      <vt:lpstr>SYSTEMS FOR AN EARLY LEARNING CENTER</vt:lpstr>
      <vt:lpstr>POLICIES</vt:lpstr>
      <vt:lpstr>PROCEDURES</vt:lpstr>
      <vt:lpstr>CLASSROOM SYSTEMS</vt:lpstr>
      <vt:lpstr>PROCEDURES AND GOALS</vt:lpstr>
      <vt:lpstr>POLICICES AND PROCEDURES FOR STAFF AND PARENTS</vt:lpstr>
      <vt:lpstr>COVID-19 IMPLICATIONS</vt:lpstr>
      <vt:lpstr>System Communication</vt:lpstr>
      <vt:lpstr>Communicate with Thought and Intention</vt:lpstr>
      <vt:lpstr>Communicate with Thought and Intention Reflection</vt:lpstr>
      <vt:lpstr>SYSTEM COMMUNICATION</vt:lpstr>
      <vt:lpstr>System Communication</vt:lpstr>
      <vt:lpstr>SYSTEM COMMUNICATION</vt:lpstr>
      <vt:lpstr>The Effects of Leadership and Environment</vt:lpstr>
      <vt:lpstr>LEADERSHIP, ENVIRONMENT, AND STAFF INTERACTION</vt:lpstr>
      <vt:lpstr>TEACHER WORKING CONDITIONS/ENVIRONMENT</vt:lpstr>
      <vt:lpstr>TEACHER WORKING ENVIRONMENT</vt:lpstr>
      <vt:lpstr>STAFF MEETINGS</vt:lpstr>
      <vt:lpstr>STAFF MEETINGS</vt:lpstr>
      <vt:lpstr>Teacher Training</vt:lpstr>
      <vt:lpstr>TEACHER TRAINING AND STAFF DEVELOPMENT</vt:lpstr>
      <vt:lpstr>Session Review</vt:lpstr>
      <vt:lpstr>REVIEW LEARNING OBJECTIVES</vt:lpstr>
      <vt:lpstr>Reflections, Questions, &amp; Comments</vt:lpstr>
      <vt:lpstr>Please complete the Post-Assessment Evaluation. 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Taking a Closer Look at Early Childhood Development &amp; Learning: A Standards-Based Approach</dc:title>
  <dc:creator>19852</dc:creator>
  <cp:lastModifiedBy>Meredith Eckard</cp:lastModifiedBy>
  <cp:revision>163</cp:revision>
  <dcterms:modified xsi:type="dcterms:W3CDTF">2020-08-05T19:15:19Z</dcterms:modified>
</cp:coreProperties>
</file>