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sldIdLst>
    <p:sldId id="256" r:id="rId2"/>
    <p:sldId id="257" r:id="rId3"/>
    <p:sldId id="313" r:id="rId4"/>
    <p:sldId id="342" r:id="rId5"/>
    <p:sldId id="386" r:id="rId6"/>
    <p:sldId id="387" r:id="rId7"/>
    <p:sldId id="433" r:id="rId8"/>
    <p:sldId id="388" r:id="rId9"/>
    <p:sldId id="390" r:id="rId10"/>
    <p:sldId id="391" r:id="rId11"/>
    <p:sldId id="434" r:id="rId12"/>
    <p:sldId id="394" r:id="rId13"/>
    <p:sldId id="395" r:id="rId14"/>
    <p:sldId id="396" r:id="rId15"/>
    <p:sldId id="397" r:id="rId16"/>
    <p:sldId id="398" r:id="rId17"/>
    <p:sldId id="399" r:id="rId18"/>
    <p:sldId id="400" r:id="rId19"/>
    <p:sldId id="401" r:id="rId20"/>
    <p:sldId id="402" r:id="rId21"/>
    <p:sldId id="403"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416" r:id="rId35"/>
    <p:sldId id="417" r:id="rId36"/>
    <p:sldId id="418" r:id="rId37"/>
    <p:sldId id="419" r:id="rId38"/>
    <p:sldId id="420" r:id="rId39"/>
    <p:sldId id="421" r:id="rId40"/>
    <p:sldId id="423" r:id="rId41"/>
    <p:sldId id="422" r:id="rId42"/>
    <p:sldId id="425" r:id="rId43"/>
    <p:sldId id="426" r:id="rId44"/>
    <p:sldId id="427" r:id="rId45"/>
    <p:sldId id="428" r:id="rId46"/>
    <p:sldId id="429" r:id="rId47"/>
    <p:sldId id="430" r:id="rId48"/>
    <p:sldId id="431" r:id="rId49"/>
    <p:sldId id="302" r:id="rId50"/>
    <p:sldId id="432" r:id="rId51"/>
    <p:sldId id="308" r:id="rId52"/>
    <p:sldId id="343" r:id="rId5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3" roundtripDataSignature="AMtx7miFe/8Ykqdp7R4A8xbUH9Tsm54d0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Campbell" initials="RC" lastIdx="1" clrIdx="0">
    <p:extLst>
      <p:ext uri="{19B8F6BF-5375-455C-9EA6-DF929625EA0E}">
        <p15:presenceInfo xmlns:p15="http://schemas.microsoft.com/office/powerpoint/2012/main" userId="Rachel Campb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00" autoAdjust="0"/>
    <p:restoredTop sz="94241" autoAdjust="0"/>
  </p:normalViewPr>
  <p:slideViewPr>
    <p:cSldViewPr snapToGrid="0">
      <p:cViewPr varScale="1">
        <p:scale>
          <a:sx n="83" d="100"/>
          <a:sy n="83" d="100"/>
        </p:scale>
        <p:origin x="29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63" Type="http://customschemas.google.com/relationships/presentationmetadata" Target="metadata"/><Relationship Id="rId68"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DA597C-546D-428C-B880-929A20C2F605}" type="doc">
      <dgm:prSet loTypeId="urn:microsoft.com/office/officeart/2005/8/layout/pyramid1" loCatId="pyramid" qsTypeId="urn:microsoft.com/office/officeart/2005/8/quickstyle/simple1" qsCatId="simple" csTypeId="urn:microsoft.com/office/officeart/2005/8/colors/accent1_3" csCatId="accent1" phldr="1"/>
      <dgm:spPr/>
    </dgm:pt>
    <dgm:pt modelId="{1A1A3CFA-1A48-46C1-9773-629584505DB4}">
      <dgm:prSet phldrT="[Text]" custT="1"/>
      <dgm:spPr/>
      <dgm:t>
        <a:bodyPr/>
        <a:lstStyle/>
        <a:p>
          <a:endParaRPr lang="en-US" sz="1000" dirty="0"/>
        </a:p>
        <a:p>
          <a:endParaRPr lang="en-US" sz="1000" dirty="0"/>
        </a:p>
        <a:p>
          <a:r>
            <a:rPr lang="en-US" sz="1000" dirty="0"/>
            <a:t>Inattention </a:t>
          </a:r>
        </a:p>
        <a:p>
          <a:r>
            <a:rPr lang="en-US" sz="1000" dirty="0"/>
            <a:t>to </a:t>
          </a:r>
        </a:p>
        <a:p>
          <a:r>
            <a:rPr lang="en-US" sz="1600" dirty="0"/>
            <a:t>Results</a:t>
          </a:r>
        </a:p>
      </dgm:t>
    </dgm:pt>
    <dgm:pt modelId="{8CF9D3C9-2767-4403-86D6-8BD25474E467}" type="parTrans" cxnId="{D93EAA8B-0E19-414A-9F5A-AEDF3F676F16}">
      <dgm:prSet/>
      <dgm:spPr/>
      <dgm:t>
        <a:bodyPr/>
        <a:lstStyle/>
        <a:p>
          <a:endParaRPr lang="en-US"/>
        </a:p>
      </dgm:t>
    </dgm:pt>
    <dgm:pt modelId="{DED1C22F-6A39-44CA-9EDB-02F50DF9A37A}" type="sibTrans" cxnId="{D93EAA8B-0E19-414A-9F5A-AEDF3F676F16}">
      <dgm:prSet/>
      <dgm:spPr/>
      <dgm:t>
        <a:bodyPr/>
        <a:lstStyle/>
        <a:p>
          <a:endParaRPr lang="en-US"/>
        </a:p>
      </dgm:t>
    </dgm:pt>
    <dgm:pt modelId="{99519C42-0B35-4932-BE1B-64234093D834}">
      <dgm:prSet phldrT="[Text]" custT="1"/>
      <dgm:spPr/>
      <dgm:t>
        <a:bodyPr/>
        <a:lstStyle/>
        <a:p>
          <a:pPr>
            <a:lnSpc>
              <a:spcPct val="100000"/>
            </a:lnSpc>
            <a:spcAft>
              <a:spcPts val="0"/>
            </a:spcAft>
          </a:pPr>
          <a:r>
            <a:rPr lang="en-US" sz="1000" dirty="0"/>
            <a:t>Avoidance of</a:t>
          </a:r>
          <a:r>
            <a:rPr lang="en-US" sz="1600" dirty="0"/>
            <a:t> </a:t>
          </a:r>
        </a:p>
        <a:p>
          <a:pPr>
            <a:lnSpc>
              <a:spcPct val="100000"/>
            </a:lnSpc>
            <a:spcAft>
              <a:spcPts val="0"/>
            </a:spcAft>
          </a:pPr>
          <a:r>
            <a:rPr lang="en-US" sz="1600" dirty="0"/>
            <a:t>Accountability</a:t>
          </a:r>
        </a:p>
      </dgm:t>
    </dgm:pt>
    <dgm:pt modelId="{057DE662-C0A2-479D-B5B7-790C0E791C5B}" type="parTrans" cxnId="{7F8A9F64-3051-4B08-AA2E-D4E511E4D670}">
      <dgm:prSet/>
      <dgm:spPr/>
      <dgm:t>
        <a:bodyPr/>
        <a:lstStyle/>
        <a:p>
          <a:endParaRPr lang="en-US"/>
        </a:p>
      </dgm:t>
    </dgm:pt>
    <dgm:pt modelId="{EE31BB24-1CB6-473C-8807-17D4585B2D61}" type="sibTrans" cxnId="{7F8A9F64-3051-4B08-AA2E-D4E511E4D670}">
      <dgm:prSet/>
      <dgm:spPr/>
      <dgm:t>
        <a:bodyPr/>
        <a:lstStyle/>
        <a:p>
          <a:endParaRPr lang="en-US"/>
        </a:p>
      </dgm:t>
    </dgm:pt>
    <dgm:pt modelId="{2D5DC441-37ED-4B5C-B138-2C1D4FFF79EE}">
      <dgm:prSet phldrT="[Text]" custT="1"/>
      <dgm:spPr/>
      <dgm:t>
        <a:bodyPr/>
        <a:lstStyle/>
        <a:p>
          <a:pPr>
            <a:lnSpc>
              <a:spcPct val="100000"/>
            </a:lnSpc>
            <a:spcAft>
              <a:spcPts val="0"/>
            </a:spcAft>
          </a:pPr>
          <a:r>
            <a:rPr lang="en-US" sz="1000" dirty="0"/>
            <a:t>Lack of</a:t>
          </a:r>
        </a:p>
        <a:p>
          <a:pPr>
            <a:lnSpc>
              <a:spcPct val="100000"/>
            </a:lnSpc>
            <a:spcAft>
              <a:spcPts val="0"/>
            </a:spcAft>
          </a:pPr>
          <a:r>
            <a:rPr lang="en-US" sz="1600" dirty="0"/>
            <a:t>Commitment</a:t>
          </a:r>
        </a:p>
      </dgm:t>
    </dgm:pt>
    <dgm:pt modelId="{3B55FF69-4022-4F48-B768-621C6616F684}" type="parTrans" cxnId="{81555478-3A34-4C42-9507-7EAC0C553772}">
      <dgm:prSet/>
      <dgm:spPr/>
      <dgm:t>
        <a:bodyPr/>
        <a:lstStyle/>
        <a:p>
          <a:endParaRPr lang="en-US"/>
        </a:p>
      </dgm:t>
    </dgm:pt>
    <dgm:pt modelId="{558A12EB-4E69-442D-9C82-0C83A7E89160}" type="sibTrans" cxnId="{81555478-3A34-4C42-9507-7EAC0C553772}">
      <dgm:prSet/>
      <dgm:spPr/>
      <dgm:t>
        <a:bodyPr/>
        <a:lstStyle/>
        <a:p>
          <a:endParaRPr lang="en-US"/>
        </a:p>
      </dgm:t>
    </dgm:pt>
    <dgm:pt modelId="{2F032CCE-2815-4E34-8EFB-25A478E47E0C}">
      <dgm:prSet custT="1"/>
      <dgm:spPr/>
      <dgm:t>
        <a:bodyPr/>
        <a:lstStyle/>
        <a:p>
          <a:pPr>
            <a:lnSpc>
              <a:spcPct val="100000"/>
            </a:lnSpc>
            <a:spcAft>
              <a:spcPts val="0"/>
            </a:spcAft>
          </a:pPr>
          <a:r>
            <a:rPr lang="en-US" sz="1000" dirty="0"/>
            <a:t>Fear of</a:t>
          </a:r>
        </a:p>
        <a:p>
          <a:pPr>
            <a:lnSpc>
              <a:spcPct val="100000"/>
            </a:lnSpc>
            <a:spcAft>
              <a:spcPts val="0"/>
            </a:spcAft>
          </a:pPr>
          <a:r>
            <a:rPr lang="en-US" sz="1600" dirty="0"/>
            <a:t>Conflict</a:t>
          </a:r>
        </a:p>
      </dgm:t>
    </dgm:pt>
    <dgm:pt modelId="{9B899446-D0BD-4120-91C2-8C31A01CE58C}" type="parTrans" cxnId="{0DEDE0EE-6D50-4329-823B-50477880E2E5}">
      <dgm:prSet/>
      <dgm:spPr/>
      <dgm:t>
        <a:bodyPr/>
        <a:lstStyle/>
        <a:p>
          <a:endParaRPr lang="en-US"/>
        </a:p>
      </dgm:t>
    </dgm:pt>
    <dgm:pt modelId="{115E5E8A-114D-4F34-A46D-C564389D24FD}" type="sibTrans" cxnId="{0DEDE0EE-6D50-4329-823B-50477880E2E5}">
      <dgm:prSet/>
      <dgm:spPr/>
      <dgm:t>
        <a:bodyPr/>
        <a:lstStyle/>
        <a:p>
          <a:endParaRPr lang="en-US"/>
        </a:p>
      </dgm:t>
    </dgm:pt>
    <dgm:pt modelId="{07935160-360C-4EEA-A596-F6C833B30D6F}">
      <dgm:prSet custT="1"/>
      <dgm:spPr/>
      <dgm:t>
        <a:bodyPr/>
        <a:lstStyle/>
        <a:p>
          <a:pPr>
            <a:lnSpc>
              <a:spcPct val="100000"/>
            </a:lnSpc>
            <a:spcAft>
              <a:spcPts val="0"/>
            </a:spcAft>
          </a:pPr>
          <a:r>
            <a:rPr lang="en-US" sz="1000" dirty="0"/>
            <a:t>Absence of</a:t>
          </a:r>
        </a:p>
        <a:p>
          <a:pPr>
            <a:lnSpc>
              <a:spcPct val="100000"/>
            </a:lnSpc>
            <a:spcAft>
              <a:spcPts val="0"/>
            </a:spcAft>
          </a:pPr>
          <a:r>
            <a:rPr lang="en-US" sz="1600" dirty="0"/>
            <a:t>Trust</a:t>
          </a:r>
        </a:p>
      </dgm:t>
    </dgm:pt>
    <dgm:pt modelId="{6385096B-08B2-40E7-A53D-FF7DC5296D1A}" type="parTrans" cxnId="{4EDC57B4-2659-4A4D-B533-056CA7C83FBD}">
      <dgm:prSet/>
      <dgm:spPr/>
      <dgm:t>
        <a:bodyPr/>
        <a:lstStyle/>
        <a:p>
          <a:endParaRPr lang="en-US"/>
        </a:p>
      </dgm:t>
    </dgm:pt>
    <dgm:pt modelId="{9BE9BD85-F0E2-4845-BFA7-2A65FA0171AA}" type="sibTrans" cxnId="{4EDC57B4-2659-4A4D-B533-056CA7C83FBD}">
      <dgm:prSet/>
      <dgm:spPr/>
      <dgm:t>
        <a:bodyPr/>
        <a:lstStyle/>
        <a:p>
          <a:endParaRPr lang="en-US"/>
        </a:p>
      </dgm:t>
    </dgm:pt>
    <dgm:pt modelId="{AEF744A8-E696-4D5A-B5B0-B20B0CB429FC}" type="pres">
      <dgm:prSet presAssocID="{85DA597C-546D-428C-B880-929A20C2F605}" presName="Name0" presStyleCnt="0">
        <dgm:presLayoutVars>
          <dgm:dir/>
          <dgm:animLvl val="lvl"/>
          <dgm:resizeHandles val="exact"/>
        </dgm:presLayoutVars>
      </dgm:prSet>
      <dgm:spPr/>
    </dgm:pt>
    <dgm:pt modelId="{B156D130-7F0A-4DFD-84FF-06E800D25A8F}" type="pres">
      <dgm:prSet presAssocID="{1A1A3CFA-1A48-46C1-9773-629584505DB4}" presName="Name8" presStyleCnt="0"/>
      <dgm:spPr/>
    </dgm:pt>
    <dgm:pt modelId="{F8CF0EAF-1063-4099-AE50-45E3FD24EC54}" type="pres">
      <dgm:prSet presAssocID="{1A1A3CFA-1A48-46C1-9773-629584505DB4}" presName="level" presStyleLbl="node1" presStyleIdx="0" presStyleCnt="5" custScaleY="167257">
        <dgm:presLayoutVars>
          <dgm:chMax val="1"/>
          <dgm:bulletEnabled val="1"/>
        </dgm:presLayoutVars>
      </dgm:prSet>
      <dgm:spPr/>
    </dgm:pt>
    <dgm:pt modelId="{35092477-B2EE-4E5A-B665-94EB6A16CC0C}" type="pres">
      <dgm:prSet presAssocID="{1A1A3CFA-1A48-46C1-9773-629584505DB4}" presName="levelTx" presStyleLbl="revTx" presStyleIdx="0" presStyleCnt="0">
        <dgm:presLayoutVars>
          <dgm:chMax val="1"/>
          <dgm:bulletEnabled val="1"/>
        </dgm:presLayoutVars>
      </dgm:prSet>
      <dgm:spPr/>
    </dgm:pt>
    <dgm:pt modelId="{58DA5DC5-97E7-4D08-A805-EE2C87EB9BF4}" type="pres">
      <dgm:prSet presAssocID="{99519C42-0B35-4932-BE1B-64234093D834}" presName="Name8" presStyleCnt="0"/>
      <dgm:spPr/>
    </dgm:pt>
    <dgm:pt modelId="{F1D295C1-7C4C-4955-B718-1BB8E96D6219}" type="pres">
      <dgm:prSet presAssocID="{99519C42-0B35-4932-BE1B-64234093D834}" presName="level" presStyleLbl="node1" presStyleIdx="1" presStyleCnt="5">
        <dgm:presLayoutVars>
          <dgm:chMax val="1"/>
          <dgm:bulletEnabled val="1"/>
        </dgm:presLayoutVars>
      </dgm:prSet>
      <dgm:spPr/>
    </dgm:pt>
    <dgm:pt modelId="{690CD569-AEFD-4A64-87AA-B734551581AE}" type="pres">
      <dgm:prSet presAssocID="{99519C42-0B35-4932-BE1B-64234093D834}" presName="levelTx" presStyleLbl="revTx" presStyleIdx="0" presStyleCnt="0">
        <dgm:presLayoutVars>
          <dgm:chMax val="1"/>
          <dgm:bulletEnabled val="1"/>
        </dgm:presLayoutVars>
      </dgm:prSet>
      <dgm:spPr/>
    </dgm:pt>
    <dgm:pt modelId="{02CE3C7C-74EF-4CA2-B78A-48109DAAF756}" type="pres">
      <dgm:prSet presAssocID="{2D5DC441-37ED-4B5C-B138-2C1D4FFF79EE}" presName="Name8" presStyleCnt="0"/>
      <dgm:spPr/>
    </dgm:pt>
    <dgm:pt modelId="{CB34B6A0-6EA8-400E-9EEC-2ADC9A56D3B0}" type="pres">
      <dgm:prSet presAssocID="{2D5DC441-37ED-4B5C-B138-2C1D4FFF79EE}" presName="level" presStyleLbl="node1" presStyleIdx="2" presStyleCnt="5">
        <dgm:presLayoutVars>
          <dgm:chMax val="1"/>
          <dgm:bulletEnabled val="1"/>
        </dgm:presLayoutVars>
      </dgm:prSet>
      <dgm:spPr/>
    </dgm:pt>
    <dgm:pt modelId="{A296C699-5153-4A05-A2C2-4F3561FE15C9}" type="pres">
      <dgm:prSet presAssocID="{2D5DC441-37ED-4B5C-B138-2C1D4FFF79EE}" presName="levelTx" presStyleLbl="revTx" presStyleIdx="0" presStyleCnt="0">
        <dgm:presLayoutVars>
          <dgm:chMax val="1"/>
          <dgm:bulletEnabled val="1"/>
        </dgm:presLayoutVars>
      </dgm:prSet>
      <dgm:spPr/>
    </dgm:pt>
    <dgm:pt modelId="{D2C5E7D4-9E74-435E-B81E-9C339DAD980B}" type="pres">
      <dgm:prSet presAssocID="{2F032CCE-2815-4E34-8EFB-25A478E47E0C}" presName="Name8" presStyleCnt="0"/>
      <dgm:spPr/>
    </dgm:pt>
    <dgm:pt modelId="{71B393DA-405F-4E8A-AF9E-8310F8014E0F}" type="pres">
      <dgm:prSet presAssocID="{2F032CCE-2815-4E34-8EFB-25A478E47E0C}" presName="level" presStyleLbl="node1" presStyleIdx="3" presStyleCnt="5">
        <dgm:presLayoutVars>
          <dgm:chMax val="1"/>
          <dgm:bulletEnabled val="1"/>
        </dgm:presLayoutVars>
      </dgm:prSet>
      <dgm:spPr/>
    </dgm:pt>
    <dgm:pt modelId="{D2453A16-AB53-4A98-8AC0-1A0B8D8EF8CC}" type="pres">
      <dgm:prSet presAssocID="{2F032CCE-2815-4E34-8EFB-25A478E47E0C}" presName="levelTx" presStyleLbl="revTx" presStyleIdx="0" presStyleCnt="0">
        <dgm:presLayoutVars>
          <dgm:chMax val="1"/>
          <dgm:bulletEnabled val="1"/>
        </dgm:presLayoutVars>
      </dgm:prSet>
      <dgm:spPr/>
    </dgm:pt>
    <dgm:pt modelId="{87AA62A4-E1B6-44E3-BA6D-F02C126ACA4B}" type="pres">
      <dgm:prSet presAssocID="{07935160-360C-4EEA-A596-F6C833B30D6F}" presName="Name8" presStyleCnt="0"/>
      <dgm:spPr/>
    </dgm:pt>
    <dgm:pt modelId="{C5979E29-2DA9-4DF1-B538-7369C6D939DA}" type="pres">
      <dgm:prSet presAssocID="{07935160-360C-4EEA-A596-F6C833B30D6F}" presName="level" presStyleLbl="node1" presStyleIdx="4" presStyleCnt="5">
        <dgm:presLayoutVars>
          <dgm:chMax val="1"/>
          <dgm:bulletEnabled val="1"/>
        </dgm:presLayoutVars>
      </dgm:prSet>
      <dgm:spPr/>
    </dgm:pt>
    <dgm:pt modelId="{7EAEDF64-5008-4891-AFB4-B6AA8CF35508}" type="pres">
      <dgm:prSet presAssocID="{07935160-360C-4EEA-A596-F6C833B30D6F}" presName="levelTx" presStyleLbl="revTx" presStyleIdx="0" presStyleCnt="0">
        <dgm:presLayoutVars>
          <dgm:chMax val="1"/>
          <dgm:bulletEnabled val="1"/>
        </dgm:presLayoutVars>
      </dgm:prSet>
      <dgm:spPr/>
    </dgm:pt>
  </dgm:ptLst>
  <dgm:cxnLst>
    <dgm:cxn modelId="{9ED0E907-4258-45F2-8CF1-1365127B4826}" type="presOf" srcId="{2D5DC441-37ED-4B5C-B138-2C1D4FFF79EE}" destId="{CB34B6A0-6EA8-400E-9EEC-2ADC9A56D3B0}" srcOrd="0" destOrd="0" presId="urn:microsoft.com/office/officeart/2005/8/layout/pyramid1"/>
    <dgm:cxn modelId="{416CC620-1CC9-454C-98DC-F969817A0A89}" type="presOf" srcId="{1A1A3CFA-1A48-46C1-9773-629584505DB4}" destId="{35092477-B2EE-4E5A-B665-94EB6A16CC0C}" srcOrd="1" destOrd="0" presId="urn:microsoft.com/office/officeart/2005/8/layout/pyramid1"/>
    <dgm:cxn modelId="{7F8A9F64-3051-4B08-AA2E-D4E511E4D670}" srcId="{85DA597C-546D-428C-B880-929A20C2F605}" destId="{99519C42-0B35-4932-BE1B-64234093D834}" srcOrd="1" destOrd="0" parTransId="{057DE662-C0A2-479D-B5B7-790C0E791C5B}" sibTransId="{EE31BB24-1CB6-473C-8807-17D4585B2D61}"/>
    <dgm:cxn modelId="{81555478-3A34-4C42-9507-7EAC0C553772}" srcId="{85DA597C-546D-428C-B880-929A20C2F605}" destId="{2D5DC441-37ED-4B5C-B138-2C1D4FFF79EE}" srcOrd="2" destOrd="0" parTransId="{3B55FF69-4022-4F48-B768-621C6616F684}" sibTransId="{558A12EB-4E69-442D-9C82-0C83A7E89160}"/>
    <dgm:cxn modelId="{066C8D87-FBB5-46A9-84A8-8047C1BD358A}" type="presOf" srcId="{2D5DC441-37ED-4B5C-B138-2C1D4FFF79EE}" destId="{A296C699-5153-4A05-A2C2-4F3561FE15C9}" srcOrd="1" destOrd="0" presId="urn:microsoft.com/office/officeart/2005/8/layout/pyramid1"/>
    <dgm:cxn modelId="{D93EAA8B-0E19-414A-9F5A-AEDF3F676F16}" srcId="{85DA597C-546D-428C-B880-929A20C2F605}" destId="{1A1A3CFA-1A48-46C1-9773-629584505DB4}" srcOrd="0" destOrd="0" parTransId="{8CF9D3C9-2767-4403-86D6-8BD25474E467}" sibTransId="{DED1C22F-6A39-44CA-9EDB-02F50DF9A37A}"/>
    <dgm:cxn modelId="{8152C994-FF93-41FA-808E-E0A082CDDDD2}" type="presOf" srcId="{2F032CCE-2815-4E34-8EFB-25A478E47E0C}" destId="{D2453A16-AB53-4A98-8AC0-1A0B8D8EF8CC}" srcOrd="1" destOrd="0" presId="urn:microsoft.com/office/officeart/2005/8/layout/pyramid1"/>
    <dgm:cxn modelId="{42AB0196-1D06-42E6-86C2-5869723E4F83}" type="presOf" srcId="{07935160-360C-4EEA-A596-F6C833B30D6F}" destId="{7EAEDF64-5008-4891-AFB4-B6AA8CF35508}" srcOrd="1" destOrd="0" presId="urn:microsoft.com/office/officeart/2005/8/layout/pyramid1"/>
    <dgm:cxn modelId="{805D2A9C-FAFB-463A-B1A2-9425820E8319}" type="presOf" srcId="{1A1A3CFA-1A48-46C1-9773-629584505DB4}" destId="{F8CF0EAF-1063-4099-AE50-45E3FD24EC54}" srcOrd="0" destOrd="0" presId="urn:microsoft.com/office/officeart/2005/8/layout/pyramid1"/>
    <dgm:cxn modelId="{0CAA54B0-DE10-45E9-9860-B8C9DE5EC986}" type="presOf" srcId="{2F032CCE-2815-4E34-8EFB-25A478E47E0C}" destId="{71B393DA-405F-4E8A-AF9E-8310F8014E0F}" srcOrd="0" destOrd="0" presId="urn:microsoft.com/office/officeart/2005/8/layout/pyramid1"/>
    <dgm:cxn modelId="{4EDC57B4-2659-4A4D-B533-056CA7C83FBD}" srcId="{85DA597C-546D-428C-B880-929A20C2F605}" destId="{07935160-360C-4EEA-A596-F6C833B30D6F}" srcOrd="4" destOrd="0" parTransId="{6385096B-08B2-40E7-A53D-FF7DC5296D1A}" sibTransId="{9BE9BD85-F0E2-4845-BFA7-2A65FA0171AA}"/>
    <dgm:cxn modelId="{BFA5F7CB-5F1B-42BF-923B-B6A701A7D0D6}" type="presOf" srcId="{85DA597C-546D-428C-B880-929A20C2F605}" destId="{AEF744A8-E696-4D5A-B5B0-B20B0CB429FC}" srcOrd="0" destOrd="0" presId="urn:microsoft.com/office/officeart/2005/8/layout/pyramid1"/>
    <dgm:cxn modelId="{2E3A6CDC-EC47-41C7-8BBE-9A737EB94212}" type="presOf" srcId="{99519C42-0B35-4932-BE1B-64234093D834}" destId="{F1D295C1-7C4C-4955-B718-1BB8E96D6219}" srcOrd="0" destOrd="0" presId="urn:microsoft.com/office/officeart/2005/8/layout/pyramid1"/>
    <dgm:cxn modelId="{5A5EF7ED-4562-4865-8508-6E5778596015}" type="presOf" srcId="{99519C42-0B35-4932-BE1B-64234093D834}" destId="{690CD569-AEFD-4A64-87AA-B734551581AE}" srcOrd="1" destOrd="0" presId="urn:microsoft.com/office/officeart/2005/8/layout/pyramid1"/>
    <dgm:cxn modelId="{0DEDE0EE-6D50-4329-823B-50477880E2E5}" srcId="{85DA597C-546D-428C-B880-929A20C2F605}" destId="{2F032CCE-2815-4E34-8EFB-25A478E47E0C}" srcOrd="3" destOrd="0" parTransId="{9B899446-D0BD-4120-91C2-8C31A01CE58C}" sibTransId="{115E5E8A-114D-4F34-A46D-C564389D24FD}"/>
    <dgm:cxn modelId="{7EDD14F8-B78B-4D2F-AA09-3D260A9F2AE9}" type="presOf" srcId="{07935160-360C-4EEA-A596-F6C833B30D6F}" destId="{C5979E29-2DA9-4DF1-B538-7369C6D939DA}" srcOrd="0" destOrd="0" presId="urn:microsoft.com/office/officeart/2005/8/layout/pyramid1"/>
    <dgm:cxn modelId="{03B2A84A-BA21-4A64-9273-A54184421E1A}" type="presParOf" srcId="{AEF744A8-E696-4D5A-B5B0-B20B0CB429FC}" destId="{B156D130-7F0A-4DFD-84FF-06E800D25A8F}" srcOrd="0" destOrd="0" presId="urn:microsoft.com/office/officeart/2005/8/layout/pyramid1"/>
    <dgm:cxn modelId="{C9D2E6C8-8B45-4D26-BAF6-0C9C0A177441}" type="presParOf" srcId="{B156D130-7F0A-4DFD-84FF-06E800D25A8F}" destId="{F8CF0EAF-1063-4099-AE50-45E3FD24EC54}" srcOrd="0" destOrd="0" presId="urn:microsoft.com/office/officeart/2005/8/layout/pyramid1"/>
    <dgm:cxn modelId="{734E4CF8-D561-4175-A90F-047107C58312}" type="presParOf" srcId="{B156D130-7F0A-4DFD-84FF-06E800D25A8F}" destId="{35092477-B2EE-4E5A-B665-94EB6A16CC0C}" srcOrd="1" destOrd="0" presId="urn:microsoft.com/office/officeart/2005/8/layout/pyramid1"/>
    <dgm:cxn modelId="{DCB797B3-D66F-474B-B9D1-F783E6B460D9}" type="presParOf" srcId="{AEF744A8-E696-4D5A-B5B0-B20B0CB429FC}" destId="{58DA5DC5-97E7-4D08-A805-EE2C87EB9BF4}" srcOrd="1" destOrd="0" presId="urn:microsoft.com/office/officeart/2005/8/layout/pyramid1"/>
    <dgm:cxn modelId="{5C03E507-0613-44D0-96D4-72D7E59920D4}" type="presParOf" srcId="{58DA5DC5-97E7-4D08-A805-EE2C87EB9BF4}" destId="{F1D295C1-7C4C-4955-B718-1BB8E96D6219}" srcOrd="0" destOrd="0" presId="urn:microsoft.com/office/officeart/2005/8/layout/pyramid1"/>
    <dgm:cxn modelId="{7DD0DC6B-3731-4F61-8A96-1365E3AAB244}" type="presParOf" srcId="{58DA5DC5-97E7-4D08-A805-EE2C87EB9BF4}" destId="{690CD569-AEFD-4A64-87AA-B734551581AE}" srcOrd="1" destOrd="0" presId="urn:microsoft.com/office/officeart/2005/8/layout/pyramid1"/>
    <dgm:cxn modelId="{87671448-C7D7-4FA4-A32C-9CE96F0571D5}" type="presParOf" srcId="{AEF744A8-E696-4D5A-B5B0-B20B0CB429FC}" destId="{02CE3C7C-74EF-4CA2-B78A-48109DAAF756}" srcOrd="2" destOrd="0" presId="urn:microsoft.com/office/officeart/2005/8/layout/pyramid1"/>
    <dgm:cxn modelId="{612AEC4D-1880-4DC0-B080-00927C0584E3}" type="presParOf" srcId="{02CE3C7C-74EF-4CA2-B78A-48109DAAF756}" destId="{CB34B6A0-6EA8-400E-9EEC-2ADC9A56D3B0}" srcOrd="0" destOrd="0" presId="urn:microsoft.com/office/officeart/2005/8/layout/pyramid1"/>
    <dgm:cxn modelId="{3D3979A8-F8D3-4F98-93B2-0FE5F470B0EB}" type="presParOf" srcId="{02CE3C7C-74EF-4CA2-B78A-48109DAAF756}" destId="{A296C699-5153-4A05-A2C2-4F3561FE15C9}" srcOrd="1" destOrd="0" presId="urn:microsoft.com/office/officeart/2005/8/layout/pyramid1"/>
    <dgm:cxn modelId="{790E0236-4FA5-471B-95B6-45AAE3B49EE4}" type="presParOf" srcId="{AEF744A8-E696-4D5A-B5B0-B20B0CB429FC}" destId="{D2C5E7D4-9E74-435E-B81E-9C339DAD980B}" srcOrd="3" destOrd="0" presId="urn:microsoft.com/office/officeart/2005/8/layout/pyramid1"/>
    <dgm:cxn modelId="{4BB152F6-DAE0-410E-B6D8-8A5ABEDFD489}" type="presParOf" srcId="{D2C5E7D4-9E74-435E-B81E-9C339DAD980B}" destId="{71B393DA-405F-4E8A-AF9E-8310F8014E0F}" srcOrd="0" destOrd="0" presId="urn:microsoft.com/office/officeart/2005/8/layout/pyramid1"/>
    <dgm:cxn modelId="{F461C40F-1071-47F4-81E3-D15FADD426F7}" type="presParOf" srcId="{D2C5E7D4-9E74-435E-B81E-9C339DAD980B}" destId="{D2453A16-AB53-4A98-8AC0-1A0B8D8EF8CC}" srcOrd="1" destOrd="0" presId="urn:microsoft.com/office/officeart/2005/8/layout/pyramid1"/>
    <dgm:cxn modelId="{BC439510-C026-41DB-A445-46CAF6741EBC}" type="presParOf" srcId="{AEF744A8-E696-4D5A-B5B0-B20B0CB429FC}" destId="{87AA62A4-E1B6-44E3-BA6D-F02C126ACA4B}" srcOrd="4" destOrd="0" presId="urn:microsoft.com/office/officeart/2005/8/layout/pyramid1"/>
    <dgm:cxn modelId="{B87AB5C1-59DA-4C29-B0B8-63521717B837}" type="presParOf" srcId="{87AA62A4-E1B6-44E3-BA6D-F02C126ACA4B}" destId="{C5979E29-2DA9-4DF1-B538-7369C6D939DA}" srcOrd="0" destOrd="0" presId="urn:microsoft.com/office/officeart/2005/8/layout/pyramid1"/>
    <dgm:cxn modelId="{F51A0061-0E48-419D-A142-4C837D3F72EC}" type="presParOf" srcId="{87AA62A4-E1B6-44E3-BA6D-F02C126ACA4B}" destId="{7EAEDF64-5008-4891-AFB4-B6AA8CF35508}" srcOrd="1" destOrd="0" presId="urn:microsoft.com/office/officeart/2005/8/layout/pyramid1"/>
  </dgm:cxnLst>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F0EAF-1063-4099-AE50-45E3FD24EC54}">
      <dsp:nvSpPr>
        <dsp:cNvPr id="0" name=""/>
        <dsp:cNvSpPr/>
      </dsp:nvSpPr>
      <dsp:spPr>
        <a:xfrm>
          <a:off x="1794454" y="0"/>
          <a:ext cx="1500675" cy="1371601"/>
        </a:xfrm>
        <a:prstGeom prst="trapezoid">
          <a:avLst>
            <a:gd name="adj" fmla="val 54705"/>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a:p>
          <a:pPr marL="0" lvl="0" indent="0" algn="ctr" defTabSz="444500">
            <a:lnSpc>
              <a:spcPct val="90000"/>
            </a:lnSpc>
            <a:spcBef>
              <a:spcPct val="0"/>
            </a:spcBef>
            <a:spcAft>
              <a:spcPct val="35000"/>
            </a:spcAft>
            <a:buNone/>
          </a:pPr>
          <a:endParaRPr lang="en-US" sz="1000" kern="1200" dirty="0"/>
        </a:p>
        <a:p>
          <a:pPr marL="0" lvl="0" indent="0" algn="ctr" defTabSz="444500">
            <a:lnSpc>
              <a:spcPct val="90000"/>
            </a:lnSpc>
            <a:spcBef>
              <a:spcPct val="0"/>
            </a:spcBef>
            <a:spcAft>
              <a:spcPct val="35000"/>
            </a:spcAft>
            <a:buNone/>
          </a:pPr>
          <a:r>
            <a:rPr lang="en-US" sz="1000" kern="1200" dirty="0"/>
            <a:t>Inattention </a:t>
          </a:r>
        </a:p>
        <a:p>
          <a:pPr marL="0" lvl="0" indent="0" algn="ctr" defTabSz="444500">
            <a:lnSpc>
              <a:spcPct val="90000"/>
            </a:lnSpc>
            <a:spcBef>
              <a:spcPct val="0"/>
            </a:spcBef>
            <a:spcAft>
              <a:spcPct val="35000"/>
            </a:spcAft>
            <a:buNone/>
          </a:pPr>
          <a:r>
            <a:rPr lang="en-US" sz="1000" kern="1200" dirty="0"/>
            <a:t>to </a:t>
          </a:r>
        </a:p>
        <a:p>
          <a:pPr marL="0" lvl="0" indent="0" algn="ctr" defTabSz="444500">
            <a:lnSpc>
              <a:spcPct val="90000"/>
            </a:lnSpc>
            <a:spcBef>
              <a:spcPct val="0"/>
            </a:spcBef>
            <a:spcAft>
              <a:spcPct val="35000"/>
            </a:spcAft>
            <a:buNone/>
          </a:pPr>
          <a:r>
            <a:rPr lang="en-US" sz="1600" kern="1200" dirty="0"/>
            <a:t>Results</a:t>
          </a:r>
        </a:p>
      </dsp:txBody>
      <dsp:txXfrm>
        <a:off x="1794454" y="0"/>
        <a:ext cx="1500675" cy="1371601"/>
      </dsp:txXfrm>
    </dsp:sp>
    <dsp:sp modelId="{F1D295C1-7C4C-4955-B718-1BB8E96D6219}">
      <dsp:nvSpPr>
        <dsp:cNvPr id="0" name=""/>
        <dsp:cNvSpPr/>
      </dsp:nvSpPr>
      <dsp:spPr>
        <a:xfrm>
          <a:off x="1345840" y="1371601"/>
          <a:ext cx="2397902" cy="820055"/>
        </a:xfrm>
        <a:prstGeom prst="trapezoid">
          <a:avLst>
            <a:gd name="adj" fmla="val 54705"/>
          </a:avLst>
        </a:prstGeom>
        <a:solidFill>
          <a:schemeClr val="accent1">
            <a:shade val="80000"/>
            <a:hueOff val="7991"/>
            <a:satOff val="2684"/>
            <a:lumOff val="39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ts val="0"/>
            </a:spcAft>
            <a:buNone/>
          </a:pPr>
          <a:r>
            <a:rPr lang="en-US" sz="1000" kern="1200" dirty="0"/>
            <a:t>Avoidance of</a:t>
          </a:r>
          <a:r>
            <a:rPr lang="en-US" sz="1600" kern="1200" dirty="0"/>
            <a:t> </a:t>
          </a:r>
        </a:p>
        <a:p>
          <a:pPr marL="0" lvl="0" indent="0" algn="ctr" defTabSz="444500">
            <a:lnSpc>
              <a:spcPct val="100000"/>
            </a:lnSpc>
            <a:spcBef>
              <a:spcPct val="0"/>
            </a:spcBef>
            <a:spcAft>
              <a:spcPts val="0"/>
            </a:spcAft>
            <a:buNone/>
          </a:pPr>
          <a:r>
            <a:rPr lang="en-US" sz="1600" kern="1200" dirty="0"/>
            <a:t>Accountability</a:t>
          </a:r>
        </a:p>
      </dsp:txBody>
      <dsp:txXfrm>
        <a:off x="1765473" y="1371601"/>
        <a:ext cx="1558636" cy="820055"/>
      </dsp:txXfrm>
    </dsp:sp>
    <dsp:sp modelId="{CB34B6A0-6EA8-400E-9EEC-2ADC9A56D3B0}">
      <dsp:nvSpPr>
        <dsp:cNvPr id="0" name=""/>
        <dsp:cNvSpPr/>
      </dsp:nvSpPr>
      <dsp:spPr>
        <a:xfrm>
          <a:off x="897227" y="2191657"/>
          <a:ext cx="3295129" cy="820055"/>
        </a:xfrm>
        <a:prstGeom prst="trapezoid">
          <a:avLst>
            <a:gd name="adj" fmla="val 54705"/>
          </a:avLst>
        </a:prstGeom>
        <a:solidFill>
          <a:schemeClr val="accent1">
            <a:shade val="80000"/>
            <a:hueOff val="15982"/>
            <a:satOff val="5368"/>
            <a:lumOff val="79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ts val="0"/>
            </a:spcAft>
            <a:buNone/>
          </a:pPr>
          <a:r>
            <a:rPr lang="en-US" sz="1000" kern="1200" dirty="0"/>
            <a:t>Lack of</a:t>
          </a:r>
        </a:p>
        <a:p>
          <a:pPr marL="0" lvl="0" indent="0" algn="ctr" defTabSz="444500">
            <a:lnSpc>
              <a:spcPct val="100000"/>
            </a:lnSpc>
            <a:spcBef>
              <a:spcPct val="0"/>
            </a:spcBef>
            <a:spcAft>
              <a:spcPts val="0"/>
            </a:spcAft>
            <a:buNone/>
          </a:pPr>
          <a:r>
            <a:rPr lang="en-US" sz="1600" kern="1200" dirty="0"/>
            <a:t>Commitment</a:t>
          </a:r>
        </a:p>
      </dsp:txBody>
      <dsp:txXfrm>
        <a:off x="1473874" y="2191657"/>
        <a:ext cx="2141834" cy="820055"/>
      </dsp:txXfrm>
    </dsp:sp>
    <dsp:sp modelId="{71B393DA-405F-4E8A-AF9E-8310F8014E0F}">
      <dsp:nvSpPr>
        <dsp:cNvPr id="0" name=""/>
        <dsp:cNvSpPr/>
      </dsp:nvSpPr>
      <dsp:spPr>
        <a:xfrm>
          <a:off x="448613" y="3011713"/>
          <a:ext cx="4192356" cy="820055"/>
        </a:xfrm>
        <a:prstGeom prst="trapezoid">
          <a:avLst>
            <a:gd name="adj" fmla="val 54705"/>
          </a:avLst>
        </a:prstGeom>
        <a:solidFill>
          <a:schemeClr val="accent1">
            <a:shade val="80000"/>
            <a:hueOff val="23974"/>
            <a:satOff val="8052"/>
            <a:lumOff val="119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ts val="0"/>
            </a:spcAft>
            <a:buNone/>
          </a:pPr>
          <a:r>
            <a:rPr lang="en-US" sz="1000" kern="1200" dirty="0"/>
            <a:t>Fear of</a:t>
          </a:r>
        </a:p>
        <a:p>
          <a:pPr marL="0" lvl="0" indent="0" algn="ctr" defTabSz="444500">
            <a:lnSpc>
              <a:spcPct val="100000"/>
            </a:lnSpc>
            <a:spcBef>
              <a:spcPct val="0"/>
            </a:spcBef>
            <a:spcAft>
              <a:spcPts val="0"/>
            </a:spcAft>
            <a:buNone/>
          </a:pPr>
          <a:r>
            <a:rPr lang="en-US" sz="1600" kern="1200" dirty="0"/>
            <a:t>Conflict</a:t>
          </a:r>
        </a:p>
      </dsp:txBody>
      <dsp:txXfrm>
        <a:off x="1182276" y="3011713"/>
        <a:ext cx="2725031" cy="820055"/>
      </dsp:txXfrm>
    </dsp:sp>
    <dsp:sp modelId="{C5979E29-2DA9-4DF1-B538-7369C6D939DA}">
      <dsp:nvSpPr>
        <dsp:cNvPr id="0" name=""/>
        <dsp:cNvSpPr/>
      </dsp:nvSpPr>
      <dsp:spPr>
        <a:xfrm>
          <a:off x="0" y="3831769"/>
          <a:ext cx="5089584" cy="820055"/>
        </a:xfrm>
        <a:prstGeom prst="trapezoid">
          <a:avLst>
            <a:gd name="adj" fmla="val 54705"/>
          </a:avLst>
        </a:prstGeom>
        <a:solidFill>
          <a:schemeClr val="accent1">
            <a:shade val="80000"/>
            <a:hueOff val="31965"/>
            <a:satOff val="10736"/>
            <a:lumOff val="159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ts val="0"/>
            </a:spcAft>
            <a:buNone/>
          </a:pPr>
          <a:r>
            <a:rPr lang="en-US" sz="1000" kern="1200" dirty="0"/>
            <a:t>Absence of</a:t>
          </a:r>
        </a:p>
        <a:p>
          <a:pPr marL="0" lvl="0" indent="0" algn="ctr" defTabSz="444500">
            <a:lnSpc>
              <a:spcPct val="100000"/>
            </a:lnSpc>
            <a:spcBef>
              <a:spcPct val="0"/>
            </a:spcBef>
            <a:spcAft>
              <a:spcPts val="0"/>
            </a:spcAft>
            <a:buNone/>
          </a:pPr>
          <a:r>
            <a:rPr lang="en-US" sz="1600" kern="1200" dirty="0"/>
            <a:t>Trust</a:t>
          </a:r>
        </a:p>
      </dsp:txBody>
      <dsp:txXfrm>
        <a:off x="890677" y="3831769"/>
        <a:ext cx="3308229" cy="82005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iFwVSLfQj1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5rOg4WfNDf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y0FtXhSu0J0&amp;feature=youtu.b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 name="Google Shape;3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
        <p:nvSpPr>
          <p:cNvPr id="34" name="Google Shape;3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6698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3490474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extLst>
      <p:ext uri="{BB962C8B-B14F-4D97-AF65-F5344CB8AC3E}">
        <p14:creationId xmlns:p14="http://schemas.microsoft.com/office/powerpoint/2010/main" val="3005089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extLst>
      <p:ext uri="{BB962C8B-B14F-4D97-AF65-F5344CB8AC3E}">
        <p14:creationId xmlns:p14="http://schemas.microsoft.com/office/powerpoint/2010/main" val="2567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3239839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extLst>
      <p:ext uri="{BB962C8B-B14F-4D97-AF65-F5344CB8AC3E}">
        <p14:creationId xmlns:p14="http://schemas.microsoft.com/office/powerpoint/2010/main" val="3056003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3593807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u="sng" dirty="0">
                <a:hlinkClick r:id="rId3"/>
              </a:rPr>
              <a:t>https://youtu.be/iFwVSLfQj1M</a:t>
            </a:r>
            <a:r>
              <a:rPr lang="en-US" sz="900" dirty="0"/>
              <a:t>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2017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extLst>
      <p:ext uri="{BB962C8B-B14F-4D97-AF65-F5344CB8AC3E}">
        <p14:creationId xmlns:p14="http://schemas.microsoft.com/office/powerpoint/2010/main" val="1680514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5268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extLst>
      <p:ext uri="{BB962C8B-B14F-4D97-AF65-F5344CB8AC3E}">
        <p14:creationId xmlns:p14="http://schemas.microsoft.com/office/powerpoint/2010/main" val="4216030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029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extLst>
      <p:ext uri="{BB962C8B-B14F-4D97-AF65-F5344CB8AC3E}">
        <p14:creationId xmlns:p14="http://schemas.microsoft.com/office/powerpoint/2010/main" val="1138632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8540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https://youtu.be/5rOg4WfNDfM</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0644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6" name="Google Shape;38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b="0" dirty="0"/>
          </a:p>
        </p:txBody>
      </p:sp>
      <p:sp>
        <p:nvSpPr>
          <p:cNvPr id="88" name="Shape 8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70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738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extLst>
      <p:ext uri="{BB962C8B-B14F-4D97-AF65-F5344CB8AC3E}">
        <p14:creationId xmlns:p14="http://schemas.microsoft.com/office/powerpoint/2010/main" val="108778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extLst>
      <p:ext uri="{BB962C8B-B14F-4D97-AF65-F5344CB8AC3E}">
        <p14:creationId xmlns:p14="http://schemas.microsoft.com/office/powerpoint/2010/main" val="1591294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hlinkClick r:id="rId3"/>
              </a:rPr>
              <a:t>https://www.youtube.com/watch?v=y0FtXhSu0J0&amp;feature=youtu.be</a:t>
            </a:r>
            <a:endParaRPr dirty="0"/>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2144627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496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123" name="Google Shape;1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extLst>
      <p:ext uri="{BB962C8B-B14F-4D97-AF65-F5344CB8AC3E}">
        <p14:creationId xmlns:p14="http://schemas.microsoft.com/office/powerpoint/2010/main" val="3279357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Google Shape;11;p58"/>
          <p:cNvPicPr preferRelativeResize="0"/>
          <p:nvPr/>
        </p:nvPicPr>
        <p:blipFill rotWithShape="1">
          <a:blip r:embed="rId2">
            <a:alphaModFix/>
          </a:blip>
          <a:srcRect/>
          <a:stretch/>
        </p:blipFill>
        <p:spPr>
          <a:xfrm>
            <a:off x="24" y="0"/>
            <a:ext cx="9143952" cy="5143473"/>
          </a:xfrm>
          <a:prstGeom prst="rect">
            <a:avLst/>
          </a:prstGeom>
          <a:noFill/>
          <a:ln>
            <a:noFill/>
          </a:ln>
        </p:spPr>
      </p:pic>
      <p:sp>
        <p:nvSpPr>
          <p:cNvPr id="12" name="Google Shape;12;p58"/>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13"/>
        <p:cNvGrpSpPr/>
        <p:nvPr/>
      </p:nvGrpSpPr>
      <p:grpSpPr>
        <a:xfrm>
          <a:off x="0" y="0"/>
          <a:ext cx="0" cy="0"/>
          <a:chOff x="0" y="0"/>
          <a:chExt cx="0" cy="0"/>
        </a:xfrm>
      </p:grpSpPr>
      <p:pic>
        <p:nvPicPr>
          <p:cNvPr id="14" name="Google Shape;14;p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 name="Google Shape;15;p59"/>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5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pic>
        <p:nvPicPr>
          <p:cNvPr id="18" name="Google Shape;18;p6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0" name="Google Shape;20;p60"/>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1" name="Google Shape;21;p60"/>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2"/>
        <p:cNvGrpSpPr/>
        <p:nvPr/>
      </p:nvGrpSpPr>
      <p:grpSpPr>
        <a:xfrm>
          <a:off x="0" y="0"/>
          <a:ext cx="0" cy="0"/>
          <a:chOff x="0" y="0"/>
          <a:chExt cx="0" cy="0"/>
        </a:xfrm>
      </p:grpSpPr>
      <p:pic>
        <p:nvPicPr>
          <p:cNvPr id="23" name="Google Shape;23;p6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 name="Google Shape;24;p61"/>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5" name="Google Shape;25;p61"/>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61"/>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 Picture v1">
  <p:cSld name="Section Title + Picture v1">
    <p:spTree>
      <p:nvGrpSpPr>
        <p:cNvPr id="1" name="Shape 18"/>
        <p:cNvGrpSpPr/>
        <p:nvPr/>
      </p:nvGrpSpPr>
      <p:grpSpPr>
        <a:xfrm>
          <a:off x="0" y="0"/>
          <a:ext cx="0" cy="0"/>
          <a:chOff x="0" y="0"/>
          <a:chExt cx="0" cy="0"/>
        </a:xfrm>
      </p:grpSpPr>
      <p:pic>
        <p:nvPicPr>
          <p:cNvPr id="19" name="Shape 19"/>
          <p:cNvPicPr preferRelativeResize="0"/>
          <p:nvPr/>
        </p:nvPicPr>
        <p:blipFill>
          <a:blip r:embed="rId2"/>
          <a:stretch>
            <a:fillRect/>
          </a:stretch>
        </p:blipFill>
        <p:spPr>
          <a:xfrm>
            <a:off x="0" y="0"/>
            <a:ext cx="9144000" cy="5143500"/>
          </a:xfrm>
          <a:prstGeom prst="rect">
            <a:avLst/>
          </a:prstGeom>
          <a:noFill/>
          <a:ln>
            <a:noFill/>
          </a:ln>
        </p:spPr>
      </p:pic>
      <p:sp>
        <p:nvSpPr>
          <p:cNvPr id="20" name="Shape 2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sz="2800">
                <a:solidFill>
                  <a:srgbClr val="434343"/>
                </a:solidFill>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21" name="Shape 2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3378870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youtu.be/5rOg4WfNDfM"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y0FtXhSu0J0&amp;feature=youtu.b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1"/>
          <p:cNvSpPr txBox="1">
            <a:spLocks noGrp="1"/>
          </p:cNvSpPr>
          <p:nvPr>
            <p:ph type="title"/>
          </p:nvPr>
        </p:nvSpPr>
        <p:spPr>
          <a:xfrm>
            <a:off x="3410400" y="1941838"/>
            <a:ext cx="5733600" cy="2032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sz="4000" b="1" dirty="0"/>
              <a:t>Teamwork</a:t>
            </a:r>
            <a:endParaRPr sz="4000" b="1" dirty="0"/>
          </a:p>
        </p:txBody>
      </p:sp>
      <p:sp>
        <p:nvSpPr>
          <p:cNvPr id="3" name="Rectangle 2">
            <a:extLst>
              <a:ext uri="{FF2B5EF4-FFF2-40B4-BE49-F238E27FC236}">
                <a16:creationId xmlns:a16="http://schemas.microsoft.com/office/drawing/2014/main" id="{88F7D61E-FB94-4372-9549-C52D01EDF9AB}"/>
              </a:ext>
            </a:extLst>
          </p:cNvPr>
          <p:cNvSpPr/>
          <p:nvPr/>
        </p:nvSpPr>
        <p:spPr>
          <a:xfrm rot="10800000" flipH="1" flipV="1">
            <a:off x="6277200" y="4240746"/>
            <a:ext cx="1215199" cy="830997"/>
          </a:xfrm>
          <a:prstGeom prst="rect">
            <a:avLst/>
          </a:prstGeom>
        </p:spPr>
        <p:txBody>
          <a:bodyPr wrap="square">
            <a:spAutoFit/>
          </a:bodyPr>
          <a:lstStyle/>
          <a:p>
            <a:r>
              <a:rPr lang="en-US" sz="1200" dirty="0">
                <a:solidFill>
                  <a:srgbClr val="008000"/>
                </a:solidFill>
                <a:latin typeface="Franklin Gothic Medium" panose="020B0603020102020204" pitchFamily="34" charset="0"/>
                <a:ea typeface="Times New Roman" panose="02020603050405020304" pitchFamily="18" charset="0"/>
              </a:rPr>
              <a:t>The Early Learning Leadership Institute </a:t>
            </a:r>
            <a:endParaRPr lang="en-US" sz="1200" dirty="0">
              <a:effectLst/>
              <a:latin typeface="Times New Roman" panose="02020603050405020304" pitchFamily="18" charset="0"/>
              <a:ea typeface="Times New Roman" panose="02020603050405020304" pitchFamily="18" charset="0"/>
            </a:endParaRPr>
          </a:p>
        </p:txBody>
      </p:sp>
      <p:pic>
        <p:nvPicPr>
          <p:cNvPr id="4" name="Picture 9">
            <a:extLst>
              <a:ext uri="{FF2B5EF4-FFF2-40B4-BE49-F238E27FC236}">
                <a16:creationId xmlns:a16="http://schemas.microsoft.com/office/drawing/2014/main" id="{425C8BCC-68AF-4833-8020-2C9672122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463" y="4240746"/>
            <a:ext cx="930304" cy="8316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Are There Impediments to Teamwork?</a:t>
            </a:r>
            <a:endParaRPr sz="3600" b="1" dirty="0"/>
          </a:p>
        </p:txBody>
      </p:sp>
    </p:spTree>
    <p:extLst>
      <p:ext uri="{BB962C8B-B14F-4D97-AF65-F5344CB8AC3E}">
        <p14:creationId xmlns:p14="http://schemas.microsoft.com/office/powerpoint/2010/main" val="1098102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Impediments to Teamwork</a:t>
            </a:r>
            <a:endParaRPr sz="3600" b="1" dirty="0">
              <a:latin typeface="Calibri" panose="020F0502020204030204" pitchFamily="34"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9BF94946-E112-47FF-9B80-9190B62EE09B}"/>
              </a:ext>
            </a:extLst>
          </p:cNvPr>
          <p:cNvGraphicFramePr/>
          <p:nvPr>
            <p:extLst>
              <p:ext uri="{D42A27DB-BD31-4B8C-83A1-F6EECF244321}">
                <p14:modId xmlns:p14="http://schemas.microsoft.com/office/powerpoint/2010/main" val="2544391969"/>
              </p:ext>
            </p:extLst>
          </p:nvPr>
        </p:nvGraphicFramePr>
        <p:xfrm>
          <a:off x="4012399" y="255155"/>
          <a:ext cx="5089584" cy="4651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6771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ABSENCE OF TRUST</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Teams that have an </a:t>
            </a:r>
            <a:r>
              <a:rPr lang="en-US" sz="2000" b="1" dirty="0"/>
              <a:t>absence of trust</a:t>
            </a:r>
            <a:r>
              <a:rPr lang="en-US" sz="2000" dirty="0"/>
              <a:t>:</a:t>
            </a:r>
          </a:p>
          <a:p>
            <a:pPr marL="228600" lvl="0" indent="-228600">
              <a:lnSpc>
                <a:spcPct val="100000"/>
              </a:lnSpc>
              <a:spcBef>
                <a:spcPts val="600"/>
              </a:spcBef>
              <a:buClr>
                <a:srgbClr val="434343"/>
              </a:buClr>
              <a:buSzPct val="100000"/>
            </a:pPr>
            <a:r>
              <a:rPr lang="en-US" sz="2000" dirty="0"/>
              <a:t>Team members are afraid to admit what they do not know and therefore are afraid to </a:t>
            </a:r>
            <a:r>
              <a:rPr lang="en-US" sz="2000" i="1" dirty="0"/>
              <a:t>ask </a:t>
            </a:r>
            <a:r>
              <a:rPr lang="en-US" sz="2000" dirty="0"/>
              <a:t>for help or guidance.</a:t>
            </a:r>
          </a:p>
          <a:p>
            <a:pPr marL="228600" lvl="0" indent="-228600">
              <a:lnSpc>
                <a:spcPct val="100000"/>
              </a:lnSpc>
              <a:spcBef>
                <a:spcPts val="600"/>
              </a:spcBef>
              <a:buClr>
                <a:srgbClr val="434343"/>
              </a:buClr>
              <a:buSzPct val="100000"/>
            </a:pPr>
            <a:r>
              <a:rPr lang="en-US" sz="2000" dirty="0"/>
              <a:t>Team members are hesitant or afraid to go outside their classroom or area of responsibility and </a:t>
            </a:r>
            <a:r>
              <a:rPr lang="en-US" sz="2000" i="1" dirty="0"/>
              <a:t>offer</a:t>
            </a:r>
            <a:r>
              <a:rPr lang="en-US" sz="2000" dirty="0"/>
              <a:t> help or guidance.</a:t>
            </a:r>
          </a:p>
          <a:p>
            <a:pPr marL="228600" lvl="0" indent="-228600">
              <a:lnSpc>
                <a:spcPct val="100000"/>
              </a:lnSpc>
              <a:spcBef>
                <a:spcPts val="600"/>
              </a:spcBef>
              <a:buClr>
                <a:srgbClr val="434343"/>
              </a:buClr>
              <a:buSzPct val="100000"/>
            </a:pPr>
            <a:r>
              <a:rPr lang="en-US" sz="2000" dirty="0"/>
              <a:t>Team members may jump to conclusions about the intentions of others.</a:t>
            </a:r>
          </a:p>
          <a:p>
            <a:pPr marL="228600" lvl="0" indent="-228600">
              <a:lnSpc>
                <a:spcPct val="100000"/>
              </a:lnSpc>
              <a:spcBef>
                <a:spcPts val="600"/>
              </a:spcBef>
              <a:buClr>
                <a:srgbClr val="434343"/>
              </a:buClr>
              <a:buSzPct val="100000"/>
            </a:pPr>
            <a:r>
              <a:rPr lang="en-US" sz="2000" dirty="0"/>
              <a:t>Team members may hold grudges.</a:t>
            </a:r>
          </a:p>
          <a:p>
            <a:pPr marL="228600" lvl="0" indent="-228600">
              <a:lnSpc>
                <a:spcPct val="100000"/>
              </a:lnSpc>
              <a:spcBef>
                <a:spcPts val="600"/>
              </a:spcBef>
              <a:buClr>
                <a:srgbClr val="434343"/>
              </a:buClr>
              <a:buSzPct val="100000"/>
            </a:pPr>
            <a:endParaRPr lang="en-US" sz="2000" dirty="0"/>
          </a:p>
          <a:p>
            <a:pPr marL="0" lvl="0" indent="0" algn="ctr">
              <a:lnSpc>
                <a:spcPct val="100000"/>
              </a:lnSpc>
              <a:spcBef>
                <a:spcPts val="600"/>
              </a:spcBef>
              <a:buSzPct val="100000"/>
              <a:buNone/>
            </a:pPr>
            <a:endParaRPr lang="en-US"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1832076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FEAR OF CONFLICT</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Teams that </a:t>
            </a:r>
            <a:r>
              <a:rPr lang="en-US" sz="2000" b="1" dirty="0"/>
              <a:t>fear conflict</a:t>
            </a:r>
            <a:r>
              <a:rPr lang="en-US" sz="2000" dirty="0"/>
              <a:t>:</a:t>
            </a:r>
          </a:p>
          <a:p>
            <a:pPr marL="228600" lvl="0" indent="-228600">
              <a:lnSpc>
                <a:spcPct val="100000"/>
              </a:lnSpc>
              <a:spcBef>
                <a:spcPts val="600"/>
              </a:spcBef>
              <a:buClr>
                <a:srgbClr val="434343"/>
              </a:buClr>
              <a:buSzPct val="100000"/>
            </a:pPr>
            <a:r>
              <a:rPr lang="en-US" sz="2000" dirty="0"/>
              <a:t>Meetings may be ineffective or rarely held to avoid conflict.</a:t>
            </a:r>
          </a:p>
          <a:p>
            <a:pPr marL="228600" lvl="0" indent="-228600">
              <a:lnSpc>
                <a:spcPct val="100000"/>
              </a:lnSpc>
              <a:spcBef>
                <a:spcPts val="600"/>
              </a:spcBef>
              <a:buClr>
                <a:srgbClr val="434343"/>
              </a:buClr>
              <a:buSzPct val="100000"/>
            </a:pPr>
            <a:r>
              <a:rPr lang="en-US" sz="2000" dirty="0"/>
              <a:t>Meetings are boring.</a:t>
            </a:r>
          </a:p>
          <a:p>
            <a:pPr marL="228600" lvl="0" indent="-228600">
              <a:lnSpc>
                <a:spcPct val="100000"/>
              </a:lnSpc>
              <a:spcBef>
                <a:spcPts val="600"/>
              </a:spcBef>
              <a:buClr>
                <a:srgbClr val="434343"/>
              </a:buClr>
              <a:buSzPct val="100000"/>
            </a:pPr>
            <a:r>
              <a:rPr lang="en-US" sz="2000" dirty="0"/>
              <a:t>Controversial topics are ignored.</a:t>
            </a:r>
          </a:p>
          <a:p>
            <a:pPr marL="228600" lvl="0" indent="-228600">
              <a:lnSpc>
                <a:spcPct val="100000"/>
              </a:lnSpc>
              <a:spcBef>
                <a:spcPts val="600"/>
              </a:spcBef>
              <a:buClr>
                <a:srgbClr val="434343"/>
              </a:buClr>
              <a:buSzPct val="100000"/>
            </a:pPr>
            <a:r>
              <a:rPr lang="en-US" sz="2000" dirty="0"/>
              <a:t>Time is wasted as little is achieved.</a:t>
            </a:r>
          </a:p>
          <a:p>
            <a:pPr marL="228600" lvl="0" indent="-228600">
              <a:lnSpc>
                <a:spcPct val="100000"/>
              </a:lnSpc>
              <a:spcBef>
                <a:spcPts val="600"/>
              </a:spcBef>
              <a:buClr>
                <a:srgbClr val="434343"/>
              </a:buClr>
              <a:buSzPct val="100000"/>
            </a:pPr>
            <a:endParaRPr lang="en-US" sz="2000" dirty="0"/>
          </a:p>
          <a:p>
            <a:pPr marL="0" lvl="0" indent="0" algn="ctr">
              <a:lnSpc>
                <a:spcPct val="100000"/>
              </a:lnSpc>
              <a:spcBef>
                <a:spcPts val="600"/>
              </a:spcBef>
              <a:buSzPct val="100000"/>
              <a:buNone/>
            </a:pPr>
            <a:endParaRPr lang="en-US"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94010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LACK OF COMMITMENT</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Teams that </a:t>
            </a:r>
            <a:r>
              <a:rPr lang="en-US" sz="2000" b="1" dirty="0"/>
              <a:t>lack commitment</a:t>
            </a:r>
            <a:r>
              <a:rPr lang="en-US" sz="2000" dirty="0"/>
              <a:t>:</a:t>
            </a:r>
          </a:p>
          <a:p>
            <a:pPr marL="228600" lvl="0" indent="-228600">
              <a:lnSpc>
                <a:spcPct val="100000"/>
              </a:lnSpc>
              <a:spcBef>
                <a:spcPts val="600"/>
              </a:spcBef>
              <a:buClr>
                <a:srgbClr val="434343"/>
              </a:buClr>
              <a:buSzPct val="100000"/>
            </a:pPr>
            <a:r>
              <a:rPr lang="en-US" sz="2000" dirty="0"/>
              <a:t>Team members may not be clear about their goals and objectives.</a:t>
            </a:r>
          </a:p>
          <a:p>
            <a:pPr marL="228600" lvl="0" indent="-228600">
              <a:lnSpc>
                <a:spcPct val="100000"/>
              </a:lnSpc>
              <a:spcBef>
                <a:spcPts val="600"/>
              </a:spcBef>
              <a:buClr>
                <a:srgbClr val="434343"/>
              </a:buClr>
              <a:buSzPct val="100000"/>
            </a:pPr>
            <a:r>
              <a:rPr lang="en-US" sz="2000" dirty="0"/>
              <a:t>There may not be “buy-in.”</a:t>
            </a:r>
          </a:p>
          <a:p>
            <a:pPr marL="228600" lvl="0" indent="-228600">
              <a:lnSpc>
                <a:spcPct val="100000"/>
              </a:lnSpc>
              <a:spcBef>
                <a:spcPts val="600"/>
              </a:spcBef>
              <a:buClr>
                <a:srgbClr val="434343"/>
              </a:buClr>
              <a:buSzPct val="100000"/>
            </a:pPr>
            <a:r>
              <a:rPr lang="en-US" sz="2000" dirty="0"/>
              <a:t>There may be a fear of failure.</a:t>
            </a:r>
          </a:p>
          <a:p>
            <a:pPr marL="228600" lvl="0" indent="-228600">
              <a:lnSpc>
                <a:spcPct val="100000"/>
              </a:lnSpc>
              <a:spcBef>
                <a:spcPts val="600"/>
              </a:spcBef>
              <a:buClr>
                <a:srgbClr val="434343"/>
              </a:buClr>
              <a:buSzPct val="100000"/>
            </a:pPr>
            <a:r>
              <a:rPr lang="en-US" sz="2000" dirty="0"/>
              <a:t>There may be second guessing. </a:t>
            </a:r>
          </a:p>
          <a:p>
            <a:pPr marL="228600" lvl="0" indent="-228600">
              <a:lnSpc>
                <a:spcPct val="100000"/>
              </a:lnSpc>
              <a:spcBef>
                <a:spcPts val="600"/>
              </a:spcBef>
              <a:buClr>
                <a:srgbClr val="434343"/>
              </a:buClr>
              <a:buSzPct val="100000"/>
            </a:pPr>
            <a:endParaRPr lang="en-US" sz="2000" dirty="0"/>
          </a:p>
          <a:p>
            <a:pPr marL="0" lvl="0" indent="0" algn="ctr">
              <a:lnSpc>
                <a:spcPct val="100000"/>
              </a:lnSpc>
              <a:spcBef>
                <a:spcPts val="600"/>
              </a:spcBef>
              <a:buSzPct val="100000"/>
              <a:buNone/>
            </a:pPr>
            <a:endParaRPr lang="en-US"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2552013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AVOIDANCE OF ACCOUNTABILITY</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Teams that </a:t>
            </a:r>
            <a:r>
              <a:rPr lang="en-US" sz="2000" b="1" dirty="0"/>
              <a:t>avoid accountability</a:t>
            </a:r>
            <a:r>
              <a:rPr lang="en-US" sz="2000" dirty="0"/>
              <a:t>:</a:t>
            </a:r>
          </a:p>
          <a:p>
            <a:pPr marL="228600" lvl="0" indent="-228600">
              <a:lnSpc>
                <a:spcPct val="100000"/>
              </a:lnSpc>
              <a:spcBef>
                <a:spcPts val="600"/>
              </a:spcBef>
              <a:buClr>
                <a:srgbClr val="434343"/>
              </a:buClr>
              <a:buSzPct val="100000"/>
            </a:pPr>
            <a:r>
              <a:rPr lang="en-US" sz="2000" dirty="0"/>
              <a:t>See resentment among team members who have different standards of performance.</a:t>
            </a:r>
          </a:p>
          <a:p>
            <a:pPr marL="228600" lvl="0" indent="-228600">
              <a:lnSpc>
                <a:spcPct val="100000"/>
              </a:lnSpc>
              <a:spcBef>
                <a:spcPts val="600"/>
              </a:spcBef>
              <a:buClr>
                <a:srgbClr val="434343"/>
              </a:buClr>
              <a:buSzPct val="100000"/>
            </a:pPr>
            <a:r>
              <a:rPr lang="en-US" sz="2000" dirty="0"/>
              <a:t>Tend to be mediocre.</a:t>
            </a:r>
          </a:p>
          <a:p>
            <a:pPr marL="228600" lvl="0" indent="-228600">
              <a:lnSpc>
                <a:spcPct val="100000"/>
              </a:lnSpc>
              <a:spcBef>
                <a:spcPts val="600"/>
              </a:spcBef>
              <a:buClr>
                <a:srgbClr val="434343"/>
              </a:buClr>
              <a:buSzPct val="100000"/>
            </a:pPr>
            <a:r>
              <a:rPr lang="en-US" sz="2000" dirty="0"/>
              <a:t>Pay little attention to deadlines or ignore them altogether.</a:t>
            </a:r>
          </a:p>
          <a:p>
            <a:pPr marL="228600" lvl="0" indent="-228600">
              <a:lnSpc>
                <a:spcPct val="100000"/>
              </a:lnSpc>
              <a:spcBef>
                <a:spcPts val="600"/>
              </a:spcBef>
              <a:buClr>
                <a:srgbClr val="434343"/>
              </a:buClr>
              <a:buSzPct val="100000"/>
            </a:pPr>
            <a:r>
              <a:rPr lang="en-US" sz="2000" dirty="0"/>
              <a:t>Are less creative.</a:t>
            </a:r>
          </a:p>
          <a:p>
            <a:pPr marL="228600" lvl="0" indent="-228600">
              <a:lnSpc>
                <a:spcPct val="100000"/>
              </a:lnSpc>
              <a:spcBef>
                <a:spcPts val="600"/>
              </a:spcBef>
              <a:buClr>
                <a:srgbClr val="434343"/>
              </a:buClr>
              <a:buSzPct val="100000"/>
            </a:pPr>
            <a:r>
              <a:rPr lang="en-US" sz="2000" dirty="0"/>
              <a:t>Put undue pressure on the team leader.</a:t>
            </a:r>
          </a:p>
          <a:p>
            <a:pPr marL="228600" lvl="0" indent="-228600">
              <a:lnSpc>
                <a:spcPct val="100000"/>
              </a:lnSpc>
              <a:spcBef>
                <a:spcPts val="600"/>
              </a:spcBef>
              <a:buClr>
                <a:srgbClr val="434343"/>
              </a:buClr>
              <a:buSzPct val="100000"/>
            </a:pPr>
            <a:endParaRPr lang="en-US" sz="2000" dirty="0"/>
          </a:p>
          <a:p>
            <a:pPr marL="0" lvl="0" indent="0" algn="ctr">
              <a:lnSpc>
                <a:spcPct val="100000"/>
              </a:lnSpc>
              <a:spcBef>
                <a:spcPts val="600"/>
              </a:spcBef>
              <a:buSzPct val="100000"/>
              <a:buNone/>
            </a:pPr>
            <a:endParaRPr lang="en-US"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739716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INATTENTION TO RESULTS</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Teams that </a:t>
            </a:r>
            <a:r>
              <a:rPr lang="en-US" sz="2000" b="1" dirty="0"/>
              <a:t>do not pay attention to results</a:t>
            </a:r>
            <a:r>
              <a:rPr lang="en-US" sz="2000" dirty="0"/>
              <a:t>:</a:t>
            </a:r>
          </a:p>
          <a:p>
            <a:pPr marL="228600" lvl="0" indent="-228600">
              <a:lnSpc>
                <a:spcPct val="100000"/>
              </a:lnSpc>
              <a:spcBef>
                <a:spcPts val="600"/>
              </a:spcBef>
              <a:buClr>
                <a:srgbClr val="434343"/>
              </a:buClr>
              <a:buSzPct val="100000"/>
            </a:pPr>
            <a:r>
              <a:rPr lang="en-US" sz="2000" dirty="0"/>
              <a:t>Provide an inferior early learning program.</a:t>
            </a:r>
          </a:p>
          <a:p>
            <a:pPr marL="228600" lvl="0" indent="-228600">
              <a:lnSpc>
                <a:spcPct val="100000"/>
              </a:lnSpc>
              <a:spcBef>
                <a:spcPts val="600"/>
              </a:spcBef>
              <a:buClr>
                <a:srgbClr val="434343"/>
              </a:buClr>
              <a:buSzPct val="100000"/>
            </a:pPr>
            <a:r>
              <a:rPr lang="en-US" sz="2000" dirty="0"/>
              <a:t>Lose good employees who do not like the work environment.</a:t>
            </a:r>
          </a:p>
          <a:p>
            <a:pPr marL="228600" lvl="0" indent="-228600">
              <a:lnSpc>
                <a:spcPct val="100000"/>
              </a:lnSpc>
              <a:spcBef>
                <a:spcPts val="600"/>
              </a:spcBef>
              <a:buClr>
                <a:srgbClr val="434343"/>
              </a:buClr>
              <a:buSzPct val="100000"/>
            </a:pPr>
            <a:r>
              <a:rPr lang="en-US" sz="2000" dirty="0"/>
              <a:t>Tend to bicker, backbite, and gossip.</a:t>
            </a:r>
          </a:p>
          <a:p>
            <a:pPr marL="228600" lvl="0" indent="-228600">
              <a:lnSpc>
                <a:spcPct val="100000"/>
              </a:lnSpc>
              <a:spcBef>
                <a:spcPts val="600"/>
              </a:spcBef>
              <a:buClr>
                <a:srgbClr val="434343"/>
              </a:buClr>
              <a:buSzPct val="100000"/>
            </a:pPr>
            <a:r>
              <a:rPr lang="en-US" sz="2000" dirty="0"/>
              <a:t>Are less creative.</a:t>
            </a:r>
          </a:p>
          <a:p>
            <a:pPr marL="228600" lvl="0" indent="-228600">
              <a:lnSpc>
                <a:spcPct val="100000"/>
              </a:lnSpc>
              <a:spcBef>
                <a:spcPts val="600"/>
              </a:spcBef>
              <a:buClr>
                <a:srgbClr val="434343"/>
              </a:buClr>
              <a:buSzPct val="100000"/>
            </a:pPr>
            <a:r>
              <a:rPr lang="en-US" sz="2000" dirty="0"/>
              <a:t>Make accountability difficult.</a:t>
            </a:r>
          </a:p>
          <a:p>
            <a:pPr marL="228600" lvl="0" indent="-228600">
              <a:lnSpc>
                <a:spcPct val="100000"/>
              </a:lnSpc>
              <a:spcBef>
                <a:spcPts val="600"/>
              </a:spcBef>
              <a:buClr>
                <a:srgbClr val="434343"/>
              </a:buClr>
              <a:buSzPct val="100000"/>
            </a:pPr>
            <a:endParaRPr lang="en-US" sz="2000" dirty="0"/>
          </a:p>
          <a:p>
            <a:pPr marL="0" lvl="0" indent="0" algn="ctr">
              <a:lnSpc>
                <a:spcPct val="100000"/>
              </a:lnSpc>
              <a:spcBef>
                <a:spcPts val="600"/>
              </a:spcBef>
              <a:buSzPct val="100000"/>
              <a:buNone/>
            </a:pPr>
            <a:endParaRPr lang="en-US"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429479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Overcoming the Lack of Teamwork</a:t>
            </a:r>
            <a:endParaRPr sz="3600" b="1" dirty="0"/>
          </a:p>
        </p:txBody>
      </p:sp>
    </p:spTree>
    <p:extLst>
      <p:ext uri="{BB962C8B-B14F-4D97-AF65-F5344CB8AC3E}">
        <p14:creationId xmlns:p14="http://schemas.microsoft.com/office/powerpoint/2010/main" val="4078852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343400" y="1220811"/>
            <a:ext cx="4304488" cy="2701877"/>
          </a:xfrm>
          <a:prstGeom prst="rect">
            <a:avLst/>
          </a:prstGeom>
          <a:noFill/>
          <a:ln>
            <a:noFill/>
          </a:ln>
        </p:spPr>
        <p:txBody>
          <a:bodyPr spcFirstLastPara="1" wrap="square" lIns="91425" tIns="91425" rIns="91425" bIns="91425" anchor="ctr" anchorCtr="0">
            <a:noAutofit/>
          </a:bodyPr>
          <a:lstStyle/>
          <a:p>
            <a:pPr marL="228600" indent="-228600">
              <a:lnSpc>
                <a:spcPct val="100000"/>
              </a:lnSpc>
              <a:spcBef>
                <a:spcPts val="600"/>
              </a:spcBef>
              <a:buClr>
                <a:srgbClr val="434343"/>
              </a:buClr>
              <a:buSzPct val="100000"/>
            </a:pPr>
            <a:r>
              <a:rPr lang="en-US" sz="2000" dirty="0"/>
              <a:t>Divide into groups of 3-6</a:t>
            </a:r>
          </a:p>
          <a:p>
            <a:pPr marL="228600" indent="-228600">
              <a:lnSpc>
                <a:spcPct val="100000"/>
              </a:lnSpc>
              <a:spcBef>
                <a:spcPts val="600"/>
              </a:spcBef>
              <a:buClr>
                <a:srgbClr val="434343"/>
              </a:buClr>
              <a:buSzPct val="100000"/>
            </a:pPr>
            <a:r>
              <a:rPr lang="en-US" sz="2000" dirty="0"/>
              <a:t>Each group is to receive a shuffled newspaper</a:t>
            </a:r>
          </a:p>
          <a:p>
            <a:pPr marL="228600" indent="-228600">
              <a:lnSpc>
                <a:spcPct val="100000"/>
              </a:lnSpc>
              <a:spcBef>
                <a:spcPts val="600"/>
              </a:spcBef>
              <a:buClr>
                <a:srgbClr val="434343"/>
              </a:buClr>
              <a:buSzPct val="100000"/>
            </a:pPr>
            <a:r>
              <a:rPr lang="en-US" sz="2000" dirty="0"/>
              <a:t>Objective: put a newspaper in numerical or page order</a:t>
            </a:r>
            <a:endParaRPr sz="2000" dirty="0"/>
          </a:p>
        </p:txBody>
      </p:sp>
      <p:sp>
        <p:nvSpPr>
          <p:cNvPr id="126" name="Google Shape;126;p15"/>
          <p:cNvSpPr txBox="1">
            <a:spLocks noGrp="1"/>
          </p:cNvSpPr>
          <p:nvPr>
            <p:ph type="title"/>
          </p:nvPr>
        </p:nvSpPr>
        <p:spPr>
          <a:xfrm>
            <a:off x="190500" y="838200"/>
            <a:ext cx="3448050" cy="344805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Teamwork Activity</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10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5">
                                            <p:txEl>
                                              <p:pRg st="1" end="1"/>
                                            </p:txEl>
                                          </p:spTgt>
                                        </p:tgtEl>
                                        <p:attrNameLst>
                                          <p:attrName>style.visibility</p:attrName>
                                        </p:attrNameLst>
                                      </p:cBhvr>
                                      <p:to>
                                        <p:strVal val="visible"/>
                                      </p:to>
                                    </p:set>
                                    <p:anim calcmode="lin" valueType="num">
                                      <p:cBhvr additive="base">
                                        <p:cTn id="13" dur="500" fill="hold"/>
                                        <p:tgtEl>
                                          <p:spTgt spid="1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anim calcmode="lin" valueType="num">
                                      <p:cBhvr additive="base">
                                        <p:cTn id="19" dur="500" fill="hold"/>
                                        <p:tgtEl>
                                          <p:spTgt spid="1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ACTIVITY QUESTIONS</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How does this activity relate to teamwork?</a:t>
            </a:r>
          </a:p>
          <a:p>
            <a:pPr marL="228600" lvl="0" indent="-228600">
              <a:lnSpc>
                <a:spcPct val="100000"/>
              </a:lnSpc>
              <a:spcBef>
                <a:spcPts val="600"/>
              </a:spcBef>
              <a:buClr>
                <a:srgbClr val="434343"/>
              </a:buClr>
              <a:buSzPct val="100000"/>
            </a:pPr>
            <a:r>
              <a:rPr lang="en-US" sz="2000" dirty="0"/>
              <a:t>How did you deal with everyone’s ideas about the way to proceed?</a:t>
            </a:r>
          </a:p>
          <a:p>
            <a:pPr marL="228600" lvl="0" indent="-228600">
              <a:lnSpc>
                <a:spcPct val="100000"/>
              </a:lnSpc>
              <a:spcBef>
                <a:spcPts val="600"/>
              </a:spcBef>
              <a:buClr>
                <a:srgbClr val="434343"/>
              </a:buClr>
              <a:buSzPct val="100000"/>
            </a:pPr>
            <a:r>
              <a:rPr lang="en-US" sz="2000" dirty="0"/>
              <a:t>Did anyone emerge as leader?</a:t>
            </a:r>
          </a:p>
          <a:p>
            <a:pPr marL="228600" lvl="0" indent="-228600">
              <a:lnSpc>
                <a:spcPct val="100000"/>
              </a:lnSpc>
              <a:spcBef>
                <a:spcPts val="600"/>
              </a:spcBef>
              <a:buClr>
                <a:srgbClr val="434343"/>
              </a:buClr>
              <a:buSzPct val="100000"/>
            </a:pPr>
            <a:r>
              <a:rPr lang="en-US" sz="2000" dirty="0"/>
              <a:t>How did this person function?</a:t>
            </a:r>
          </a:p>
          <a:p>
            <a:pPr marL="228600" lvl="0" indent="-228600">
              <a:lnSpc>
                <a:spcPct val="100000"/>
              </a:lnSpc>
              <a:spcBef>
                <a:spcPts val="600"/>
              </a:spcBef>
              <a:buClr>
                <a:srgbClr val="434343"/>
              </a:buClr>
              <a:buSzPct val="100000"/>
            </a:pPr>
            <a:r>
              <a:rPr lang="en-US" sz="2000" dirty="0"/>
              <a:t>How did you handle disagreements?</a:t>
            </a:r>
          </a:p>
          <a:p>
            <a:pPr marL="228600" lvl="0" indent="-228600">
              <a:lnSpc>
                <a:spcPct val="100000"/>
              </a:lnSpc>
              <a:spcBef>
                <a:spcPts val="600"/>
              </a:spcBef>
              <a:buClr>
                <a:srgbClr val="434343"/>
              </a:buClr>
              <a:buSzPct val="100000"/>
            </a:pPr>
            <a:r>
              <a:rPr lang="en-US" sz="2000" dirty="0"/>
              <a:t>What implications does this have for you when at your job?</a:t>
            </a:r>
          </a:p>
          <a:p>
            <a:pPr marL="228600" lvl="0" indent="-228600">
              <a:lnSpc>
                <a:spcPct val="100000"/>
              </a:lnSpc>
              <a:spcBef>
                <a:spcPts val="600"/>
              </a:spcBef>
              <a:buClr>
                <a:srgbClr val="434343"/>
              </a:buClr>
              <a:buSzPct val="100000"/>
            </a:pPr>
            <a:endParaRPr lang="en-US" sz="2000" dirty="0"/>
          </a:p>
          <a:p>
            <a:pPr marL="0" lvl="0" indent="0" algn="ctr">
              <a:lnSpc>
                <a:spcPct val="100000"/>
              </a:lnSpc>
              <a:spcBef>
                <a:spcPts val="600"/>
              </a:spcBef>
              <a:buSzPct val="100000"/>
              <a:buNone/>
            </a:pPr>
            <a:endParaRPr lang="en-US"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3277412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Welcome, Session &amp; Group Introductions</a:t>
            </a:r>
            <a:endParaRPr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OVERCOMING LACK OF TEAMWORK</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Leadership and environment help create teamwork and involve various types of communication and positive social interactions with staff and between staff.</a:t>
            </a:r>
          </a:p>
          <a:p>
            <a:pPr marL="228600" lvl="0" indent="-228600">
              <a:lnSpc>
                <a:spcPct val="100000"/>
              </a:lnSpc>
              <a:spcBef>
                <a:spcPts val="600"/>
              </a:spcBef>
              <a:buClr>
                <a:srgbClr val="434343"/>
              </a:buClr>
              <a:buSzPct val="100000"/>
            </a:pPr>
            <a:r>
              <a:rPr lang="en-US" sz="2000" dirty="0"/>
              <a:t>Disengaged employees mean lost opportunity.</a:t>
            </a:r>
          </a:p>
          <a:p>
            <a:pPr marL="228600" lvl="0" indent="-228600">
              <a:lnSpc>
                <a:spcPct val="100000"/>
              </a:lnSpc>
              <a:spcBef>
                <a:spcPts val="600"/>
              </a:spcBef>
              <a:buClr>
                <a:srgbClr val="434343"/>
              </a:buClr>
              <a:buSzPct val="100000"/>
            </a:pPr>
            <a:r>
              <a:rPr lang="en-US" sz="2000" dirty="0"/>
              <a:t>Just a smile can stimulate the brain and release endorphins that make us feel good.</a:t>
            </a:r>
          </a:p>
          <a:p>
            <a:pPr marL="228600" lvl="0" indent="-228600">
              <a:lnSpc>
                <a:spcPct val="100000"/>
              </a:lnSpc>
              <a:spcBef>
                <a:spcPts val="600"/>
              </a:spcBef>
              <a:buClr>
                <a:srgbClr val="434343"/>
              </a:buClr>
              <a:buSzPct val="100000"/>
            </a:pPr>
            <a:endParaRPr lang="en-US" sz="2000" dirty="0"/>
          </a:p>
          <a:p>
            <a:pPr marL="0" lvl="0" indent="0" algn="ctr">
              <a:lnSpc>
                <a:spcPct val="100000"/>
              </a:lnSpc>
              <a:spcBef>
                <a:spcPts val="600"/>
              </a:spcBef>
              <a:buSzPct val="100000"/>
              <a:buNone/>
            </a:pPr>
            <a:endParaRPr lang="en-US"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2181163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343400" y="1220811"/>
            <a:ext cx="4304488" cy="2701877"/>
          </a:xfrm>
          <a:prstGeom prst="rect">
            <a:avLst/>
          </a:prstGeom>
          <a:noFill/>
          <a:ln>
            <a:noFill/>
          </a:ln>
        </p:spPr>
        <p:txBody>
          <a:bodyPr spcFirstLastPara="1" wrap="square" lIns="91425" tIns="91425" rIns="91425" bIns="91425" anchor="ctr" anchorCtr="0">
            <a:noAutofit/>
          </a:bodyPr>
          <a:lstStyle/>
          <a:p>
            <a:pPr marL="0" indent="0">
              <a:lnSpc>
                <a:spcPct val="100000"/>
              </a:lnSpc>
              <a:spcBef>
                <a:spcPts val="600"/>
              </a:spcBef>
              <a:buClr>
                <a:srgbClr val="434343"/>
              </a:buClr>
              <a:buSzPct val="100000"/>
              <a:buNone/>
            </a:pPr>
            <a:r>
              <a:rPr lang="en-US" sz="2000" dirty="0"/>
              <a:t>What are the characteristics of teams that trust each other?</a:t>
            </a:r>
            <a:endParaRPr sz="2000" dirty="0"/>
          </a:p>
        </p:txBody>
      </p:sp>
      <p:sp>
        <p:nvSpPr>
          <p:cNvPr id="126" name="Google Shape;126;p15"/>
          <p:cNvSpPr txBox="1">
            <a:spLocks noGrp="1"/>
          </p:cNvSpPr>
          <p:nvPr>
            <p:ph type="title"/>
          </p:nvPr>
        </p:nvSpPr>
        <p:spPr>
          <a:xfrm>
            <a:off x="190500" y="819150"/>
            <a:ext cx="3467100" cy="348615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Teamwork and Trust</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735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TEAMS WITH TRUST</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a:xfrm>
            <a:off x="152400" y="1143000"/>
            <a:ext cx="4419600" cy="3543300"/>
          </a:xfrm>
        </p:spPr>
        <p:txBody>
          <a:bodyPr/>
          <a:lstStyle/>
          <a:p>
            <a:pPr marL="0" lvl="0" indent="0">
              <a:lnSpc>
                <a:spcPct val="100000"/>
              </a:lnSpc>
              <a:spcBef>
                <a:spcPts val="600"/>
              </a:spcBef>
              <a:buClr>
                <a:srgbClr val="434343"/>
              </a:buClr>
              <a:buSzPct val="100000"/>
              <a:buNone/>
            </a:pPr>
            <a:r>
              <a:rPr lang="en-US" sz="2000" dirty="0"/>
              <a:t>Teams with trust:</a:t>
            </a:r>
          </a:p>
          <a:p>
            <a:pPr marL="228600" lvl="0" indent="-228600">
              <a:lnSpc>
                <a:spcPct val="100000"/>
              </a:lnSpc>
              <a:spcBef>
                <a:spcPts val="600"/>
              </a:spcBef>
              <a:buClr>
                <a:srgbClr val="434343"/>
              </a:buClr>
              <a:buSzPct val="100000"/>
            </a:pPr>
            <a:r>
              <a:rPr lang="en-US" sz="2000" dirty="0"/>
              <a:t>Admit weaknesses and mistakes, take responsibility.</a:t>
            </a:r>
          </a:p>
          <a:p>
            <a:pPr marL="228600" lvl="0" indent="-228600">
              <a:lnSpc>
                <a:spcPct val="100000"/>
              </a:lnSpc>
              <a:spcBef>
                <a:spcPts val="600"/>
              </a:spcBef>
              <a:buClr>
                <a:srgbClr val="434343"/>
              </a:buClr>
              <a:buSzPct val="100000"/>
            </a:pPr>
            <a:r>
              <a:rPr lang="en-US" sz="2000" dirty="0"/>
              <a:t>Ask for help.</a:t>
            </a:r>
          </a:p>
          <a:p>
            <a:pPr marL="228600" lvl="0" indent="-228600">
              <a:lnSpc>
                <a:spcPct val="100000"/>
              </a:lnSpc>
              <a:spcBef>
                <a:spcPts val="600"/>
              </a:spcBef>
              <a:buClr>
                <a:srgbClr val="434343"/>
              </a:buClr>
              <a:buSzPct val="100000"/>
            </a:pPr>
            <a:r>
              <a:rPr lang="en-US" sz="2000" dirty="0"/>
              <a:t>Address controversial topics.</a:t>
            </a:r>
          </a:p>
          <a:p>
            <a:pPr marL="228600" lvl="0" indent="-228600">
              <a:lnSpc>
                <a:spcPct val="100000"/>
              </a:lnSpc>
              <a:spcBef>
                <a:spcPts val="600"/>
              </a:spcBef>
              <a:buClr>
                <a:srgbClr val="434343"/>
              </a:buClr>
              <a:buSzPct val="100000"/>
            </a:pPr>
            <a:r>
              <a:rPr lang="en-US" sz="2000" dirty="0"/>
              <a:t>Accept questions and input from others.</a:t>
            </a:r>
          </a:p>
          <a:p>
            <a:pPr marL="228600" lvl="0" indent="-228600">
              <a:lnSpc>
                <a:spcPct val="100000"/>
              </a:lnSpc>
              <a:spcBef>
                <a:spcPts val="600"/>
              </a:spcBef>
              <a:buClr>
                <a:srgbClr val="434343"/>
              </a:buClr>
              <a:buSzPct val="100000"/>
            </a:pPr>
            <a:r>
              <a:rPr lang="en-US" sz="2000" dirty="0"/>
              <a:t>Take risks in giving feedback and in offering assistance.</a:t>
            </a:r>
          </a:p>
          <a:p>
            <a:pPr marL="0" lvl="0" indent="0" algn="ctr">
              <a:lnSpc>
                <a:spcPct val="100000"/>
              </a:lnSpc>
              <a:spcBef>
                <a:spcPts val="600"/>
              </a:spcBef>
              <a:buSzPct val="100000"/>
              <a:buNone/>
            </a:pPr>
            <a:endParaRPr lang="en-US" dirty="0"/>
          </a:p>
          <a:p>
            <a:pPr marL="0" indent="0">
              <a:lnSpc>
                <a:spcPct val="100000"/>
              </a:lnSpc>
              <a:spcBef>
                <a:spcPts val="600"/>
              </a:spcBef>
              <a:buNone/>
            </a:pPr>
            <a:endParaRPr lang="en-US" dirty="0"/>
          </a:p>
        </p:txBody>
      </p:sp>
      <p:sp>
        <p:nvSpPr>
          <p:cNvPr id="4" name="Text Placeholder 2">
            <a:extLst>
              <a:ext uri="{FF2B5EF4-FFF2-40B4-BE49-F238E27FC236}">
                <a16:creationId xmlns:a16="http://schemas.microsoft.com/office/drawing/2014/main" id="{374F05DA-3F28-4472-8117-865B4360E479}"/>
              </a:ext>
            </a:extLst>
          </p:cNvPr>
          <p:cNvSpPr txBox="1">
            <a:spLocks/>
          </p:cNvSpPr>
          <p:nvPr/>
        </p:nvSpPr>
        <p:spPr>
          <a:xfrm>
            <a:off x="4572000" y="1143000"/>
            <a:ext cx="4419600" cy="35433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228600" indent="-228600">
              <a:lnSpc>
                <a:spcPct val="100000"/>
              </a:lnSpc>
              <a:spcBef>
                <a:spcPts val="600"/>
              </a:spcBef>
              <a:buClr>
                <a:srgbClr val="434343"/>
              </a:buClr>
              <a:buSzPct val="100000"/>
            </a:pPr>
            <a:endParaRPr lang="en-US" sz="2000" dirty="0"/>
          </a:p>
          <a:p>
            <a:pPr marL="228600" indent="-228600">
              <a:lnSpc>
                <a:spcPct val="100000"/>
              </a:lnSpc>
              <a:spcBef>
                <a:spcPts val="600"/>
              </a:spcBef>
              <a:buClr>
                <a:srgbClr val="434343"/>
              </a:buClr>
              <a:buSzPct val="100000"/>
            </a:pPr>
            <a:r>
              <a:rPr lang="en-US" sz="2000" dirty="0"/>
              <a:t>Share ideas.</a:t>
            </a:r>
          </a:p>
          <a:p>
            <a:pPr marL="228600" indent="-228600">
              <a:lnSpc>
                <a:spcPct val="100000"/>
              </a:lnSpc>
              <a:spcBef>
                <a:spcPts val="600"/>
              </a:spcBef>
              <a:buClr>
                <a:srgbClr val="434343"/>
              </a:buClr>
              <a:buSzPct val="100000"/>
            </a:pPr>
            <a:r>
              <a:rPr lang="en-US" sz="2000" dirty="0"/>
              <a:t>Focus on appropriate tasks.</a:t>
            </a:r>
          </a:p>
          <a:p>
            <a:pPr marL="228600" indent="-228600">
              <a:lnSpc>
                <a:spcPct val="100000"/>
              </a:lnSpc>
              <a:spcBef>
                <a:spcPts val="600"/>
              </a:spcBef>
              <a:buClr>
                <a:srgbClr val="434343"/>
              </a:buClr>
              <a:buSzPct val="100000"/>
            </a:pPr>
            <a:r>
              <a:rPr lang="en-US" sz="2000" dirty="0"/>
              <a:t>Are able and willing to apologize if necessary.</a:t>
            </a:r>
          </a:p>
          <a:p>
            <a:pPr marL="228600" indent="-228600">
              <a:lnSpc>
                <a:spcPct val="100000"/>
              </a:lnSpc>
              <a:spcBef>
                <a:spcPts val="600"/>
              </a:spcBef>
              <a:buClr>
                <a:srgbClr val="434343"/>
              </a:buClr>
              <a:buSzPct val="100000"/>
            </a:pPr>
            <a:r>
              <a:rPr lang="en-US" sz="2000" dirty="0"/>
              <a:t>Look forward to opportunities to work as a group including at staff meetings and other events.</a:t>
            </a:r>
          </a:p>
          <a:p>
            <a:pPr marL="228600" indent="-228600">
              <a:lnSpc>
                <a:spcPct val="100000"/>
              </a:lnSpc>
              <a:spcBef>
                <a:spcPts val="600"/>
              </a:spcBef>
              <a:buClr>
                <a:srgbClr val="434343"/>
              </a:buClr>
              <a:buSzPct val="100000"/>
            </a:pPr>
            <a:endParaRPr lang="en-US" sz="2000" dirty="0"/>
          </a:p>
          <a:p>
            <a:pPr marL="0" indent="0" algn="ctr">
              <a:lnSpc>
                <a:spcPct val="100000"/>
              </a:lnSpc>
              <a:spcBef>
                <a:spcPts val="600"/>
              </a:spcBef>
              <a:buSzPct val="100000"/>
              <a:buFont typeface="Arial"/>
              <a:buNone/>
            </a:pPr>
            <a:endParaRPr lang="en-US" dirty="0"/>
          </a:p>
          <a:p>
            <a:pPr marL="0" indent="0">
              <a:lnSpc>
                <a:spcPct val="100000"/>
              </a:lnSpc>
              <a:spcBef>
                <a:spcPts val="600"/>
              </a:spcBef>
              <a:buFont typeface="Arial"/>
              <a:buNone/>
            </a:pPr>
            <a:endParaRPr lang="en-US" dirty="0"/>
          </a:p>
        </p:txBody>
      </p:sp>
    </p:spTree>
    <p:extLst>
      <p:ext uri="{BB962C8B-B14F-4D97-AF65-F5344CB8AC3E}">
        <p14:creationId xmlns:p14="http://schemas.microsoft.com/office/powerpoint/2010/main" val="224490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343400" y="1220811"/>
            <a:ext cx="4304488" cy="2701877"/>
          </a:xfrm>
          <a:prstGeom prst="rect">
            <a:avLst/>
          </a:prstGeom>
          <a:noFill/>
          <a:ln>
            <a:noFill/>
          </a:ln>
        </p:spPr>
        <p:txBody>
          <a:bodyPr spcFirstLastPara="1" wrap="square" lIns="91425" tIns="91425" rIns="91425" bIns="91425" anchor="ctr" anchorCtr="0">
            <a:noAutofit/>
          </a:bodyPr>
          <a:lstStyle/>
          <a:p>
            <a:pPr marL="0" indent="0">
              <a:lnSpc>
                <a:spcPct val="100000"/>
              </a:lnSpc>
              <a:spcBef>
                <a:spcPts val="600"/>
              </a:spcBef>
              <a:buClr>
                <a:srgbClr val="434343"/>
              </a:buClr>
              <a:buSzPct val="100000"/>
              <a:buNone/>
            </a:pPr>
            <a:r>
              <a:rPr lang="en-US" sz="2000" dirty="0"/>
              <a:t>What are the characteristics of teams that do not fear conflict?</a:t>
            </a:r>
            <a:endParaRPr sz="2000" dirty="0"/>
          </a:p>
        </p:txBody>
      </p:sp>
      <p:sp>
        <p:nvSpPr>
          <p:cNvPr id="126" name="Google Shape;126;p15"/>
          <p:cNvSpPr txBox="1">
            <a:spLocks noGrp="1"/>
          </p:cNvSpPr>
          <p:nvPr>
            <p:ph type="title"/>
          </p:nvPr>
        </p:nvSpPr>
        <p:spPr>
          <a:xfrm>
            <a:off x="209550" y="838200"/>
            <a:ext cx="3429000" cy="346709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Teams That Do Not Fear Conflict</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769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TEAMS THAT DO NOT FEAR CONFLICT</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Teams that do not fear conflict:</a:t>
            </a:r>
          </a:p>
          <a:p>
            <a:pPr marL="228600" lvl="0" indent="-228600">
              <a:lnSpc>
                <a:spcPct val="100000"/>
              </a:lnSpc>
              <a:spcBef>
                <a:spcPts val="600"/>
              </a:spcBef>
              <a:buClr>
                <a:srgbClr val="434343"/>
              </a:buClr>
              <a:buSzPct val="100000"/>
            </a:pPr>
            <a:r>
              <a:rPr lang="en-US" sz="2000" dirty="0"/>
              <a:t>Provide productive ideas, discussions, and solutions to problems.</a:t>
            </a:r>
          </a:p>
          <a:p>
            <a:pPr marL="228600" lvl="0" indent="-228600">
              <a:lnSpc>
                <a:spcPct val="100000"/>
              </a:lnSpc>
              <a:spcBef>
                <a:spcPts val="600"/>
              </a:spcBef>
              <a:buClr>
                <a:srgbClr val="434343"/>
              </a:buClr>
              <a:buSzPct val="100000"/>
            </a:pPr>
            <a:r>
              <a:rPr lang="en-US" sz="2000" dirty="0"/>
              <a:t>Share ideas and opinions for moving ahead.</a:t>
            </a:r>
          </a:p>
          <a:p>
            <a:pPr marL="228600" lvl="0" indent="-228600">
              <a:lnSpc>
                <a:spcPct val="100000"/>
              </a:lnSpc>
              <a:spcBef>
                <a:spcPts val="600"/>
              </a:spcBef>
              <a:buClr>
                <a:srgbClr val="434343"/>
              </a:buClr>
              <a:buSzPct val="100000"/>
            </a:pPr>
            <a:r>
              <a:rPr lang="en-US" sz="2000" dirty="0"/>
              <a:t>Convey that everyone’s ideas count and are wanted.</a:t>
            </a:r>
          </a:p>
          <a:p>
            <a:pPr marL="228600" lvl="0" indent="-228600">
              <a:lnSpc>
                <a:spcPct val="100000"/>
              </a:lnSpc>
              <a:spcBef>
                <a:spcPts val="600"/>
              </a:spcBef>
              <a:buClr>
                <a:srgbClr val="434343"/>
              </a:buClr>
              <a:buSzPct val="100000"/>
            </a:pPr>
            <a:r>
              <a:rPr lang="en-US" sz="2000" dirty="0"/>
              <a:t>Make meetings lively and interesting.</a:t>
            </a:r>
          </a:p>
          <a:p>
            <a:pPr marL="228600" lvl="0" indent="-228600">
              <a:lnSpc>
                <a:spcPct val="100000"/>
              </a:lnSpc>
              <a:spcBef>
                <a:spcPts val="600"/>
              </a:spcBef>
              <a:buClr>
                <a:srgbClr val="434343"/>
              </a:buClr>
              <a:buSzPct val="100000"/>
            </a:pPr>
            <a:r>
              <a:rPr lang="en-US" sz="2000" dirty="0"/>
              <a:t>Discuss topics that are important to operations and work with families and children.</a:t>
            </a:r>
          </a:p>
          <a:p>
            <a:pPr marL="0" lvl="0" indent="0" algn="ctr">
              <a:lnSpc>
                <a:spcPct val="100000"/>
              </a:lnSpc>
              <a:spcBef>
                <a:spcPts val="600"/>
              </a:spcBef>
              <a:buSzPct val="100000"/>
              <a:buNone/>
            </a:pPr>
            <a:endParaRPr lang="en-US"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130704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343400" y="1220811"/>
            <a:ext cx="4304488" cy="2701877"/>
          </a:xfrm>
          <a:prstGeom prst="rect">
            <a:avLst/>
          </a:prstGeom>
          <a:noFill/>
          <a:ln>
            <a:noFill/>
          </a:ln>
        </p:spPr>
        <p:txBody>
          <a:bodyPr spcFirstLastPara="1" wrap="square" lIns="91425" tIns="91425" rIns="91425" bIns="91425" anchor="ctr" anchorCtr="0">
            <a:noAutofit/>
          </a:bodyPr>
          <a:lstStyle/>
          <a:p>
            <a:pPr marL="0" indent="0">
              <a:lnSpc>
                <a:spcPct val="100000"/>
              </a:lnSpc>
              <a:spcBef>
                <a:spcPts val="600"/>
              </a:spcBef>
              <a:buClr>
                <a:srgbClr val="434343"/>
              </a:buClr>
              <a:buSzPct val="100000"/>
              <a:buNone/>
            </a:pPr>
            <a:r>
              <a:rPr lang="en-US" sz="2000" dirty="0"/>
              <a:t>What are the characteristics of teams that are committed? </a:t>
            </a:r>
            <a:endParaRPr sz="2000" dirty="0"/>
          </a:p>
        </p:txBody>
      </p:sp>
      <p:sp>
        <p:nvSpPr>
          <p:cNvPr id="126" name="Google Shape;126;p15"/>
          <p:cNvSpPr txBox="1">
            <a:spLocks noGrp="1"/>
          </p:cNvSpPr>
          <p:nvPr>
            <p:ph type="title"/>
          </p:nvPr>
        </p:nvSpPr>
        <p:spPr>
          <a:xfrm>
            <a:off x="209550" y="838200"/>
            <a:ext cx="3429000" cy="346709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Teams That Are Committed</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24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TEAMS THAT ARE COMMITTED</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a:xfrm>
            <a:off x="152400" y="1143000"/>
            <a:ext cx="4419600" cy="3543300"/>
          </a:xfrm>
        </p:spPr>
        <p:txBody>
          <a:bodyPr/>
          <a:lstStyle/>
          <a:p>
            <a:pPr marL="0" lvl="0" indent="0">
              <a:lnSpc>
                <a:spcPct val="100000"/>
              </a:lnSpc>
              <a:spcBef>
                <a:spcPts val="600"/>
              </a:spcBef>
              <a:buClr>
                <a:srgbClr val="434343"/>
              </a:buClr>
              <a:buSzPct val="100000"/>
              <a:buNone/>
            </a:pPr>
            <a:r>
              <a:rPr lang="en-US" sz="2000" dirty="0"/>
              <a:t>Teams that are committed:</a:t>
            </a:r>
          </a:p>
          <a:p>
            <a:pPr marL="228600" lvl="0" indent="-228600">
              <a:lnSpc>
                <a:spcPct val="100000"/>
              </a:lnSpc>
              <a:spcBef>
                <a:spcPts val="600"/>
              </a:spcBef>
              <a:buClr>
                <a:srgbClr val="434343"/>
              </a:buClr>
              <a:buSzPct val="100000"/>
            </a:pPr>
            <a:r>
              <a:rPr lang="en-US" sz="2000" dirty="0"/>
              <a:t>Are clear about their goals and priorities</a:t>
            </a:r>
          </a:p>
          <a:p>
            <a:pPr marL="228600" lvl="0" indent="-228600">
              <a:lnSpc>
                <a:spcPct val="100000"/>
              </a:lnSpc>
              <a:spcBef>
                <a:spcPts val="600"/>
              </a:spcBef>
              <a:buClr>
                <a:srgbClr val="434343"/>
              </a:buClr>
              <a:buSzPct val="100000"/>
            </a:pPr>
            <a:r>
              <a:rPr lang="en-US" sz="2000" dirty="0"/>
              <a:t>Have “buy-in.”</a:t>
            </a:r>
          </a:p>
          <a:p>
            <a:pPr marL="228600" lvl="0" indent="-228600">
              <a:lnSpc>
                <a:spcPct val="100000"/>
              </a:lnSpc>
              <a:spcBef>
                <a:spcPts val="600"/>
              </a:spcBef>
              <a:buClr>
                <a:srgbClr val="434343"/>
              </a:buClr>
              <a:buSzPct val="100000"/>
            </a:pPr>
            <a:r>
              <a:rPr lang="en-US" sz="2000" dirty="0"/>
              <a:t>Give consideration to everyone’s ideas. This helps create “buy-in” when consensus is met.</a:t>
            </a:r>
          </a:p>
          <a:p>
            <a:pPr marL="228600" indent="-228600">
              <a:lnSpc>
                <a:spcPct val="100000"/>
              </a:lnSpc>
              <a:spcBef>
                <a:spcPts val="600"/>
              </a:spcBef>
              <a:buClr>
                <a:srgbClr val="434343"/>
              </a:buClr>
              <a:buSzPct val="100000"/>
            </a:pPr>
            <a:r>
              <a:rPr lang="en-US" sz="2000" dirty="0"/>
              <a:t>Learn from mistakes and willing to change direction when needed.</a:t>
            </a:r>
          </a:p>
          <a:p>
            <a:pPr marL="228600" lvl="0" indent="-228600">
              <a:lnSpc>
                <a:spcPct val="100000"/>
              </a:lnSpc>
              <a:spcBef>
                <a:spcPts val="600"/>
              </a:spcBef>
              <a:buClr>
                <a:srgbClr val="434343"/>
              </a:buClr>
              <a:buSzPct val="100000"/>
            </a:pPr>
            <a:endParaRPr lang="en-US" sz="2000" dirty="0"/>
          </a:p>
          <a:p>
            <a:pPr marL="0" indent="0">
              <a:lnSpc>
                <a:spcPct val="100000"/>
              </a:lnSpc>
              <a:spcBef>
                <a:spcPts val="600"/>
              </a:spcBef>
              <a:buNone/>
            </a:pPr>
            <a:endParaRPr lang="en-US" dirty="0"/>
          </a:p>
        </p:txBody>
      </p:sp>
      <p:sp>
        <p:nvSpPr>
          <p:cNvPr id="4" name="Text Placeholder 2">
            <a:extLst>
              <a:ext uri="{FF2B5EF4-FFF2-40B4-BE49-F238E27FC236}">
                <a16:creationId xmlns:a16="http://schemas.microsoft.com/office/drawing/2014/main" id="{F7DC9905-EC60-4B7D-91B4-EADD3A42DC4F}"/>
              </a:ext>
            </a:extLst>
          </p:cNvPr>
          <p:cNvSpPr txBox="1">
            <a:spLocks/>
          </p:cNvSpPr>
          <p:nvPr/>
        </p:nvSpPr>
        <p:spPr>
          <a:xfrm>
            <a:off x="4572000" y="1143000"/>
            <a:ext cx="4419600" cy="35433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228600" indent="-228600">
              <a:lnSpc>
                <a:spcPct val="100000"/>
              </a:lnSpc>
              <a:spcBef>
                <a:spcPts val="600"/>
              </a:spcBef>
              <a:buClr>
                <a:srgbClr val="434343"/>
              </a:buClr>
              <a:buSzPct val="100000"/>
            </a:pPr>
            <a:endParaRPr lang="en-US" sz="2000" dirty="0"/>
          </a:p>
          <a:p>
            <a:pPr marL="228600" indent="-228600">
              <a:lnSpc>
                <a:spcPct val="100000"/>
              </a:lnSpc>
              <a:spcBef>
                <a:spcPts val="600"/>
              </a:spcBef>
              <a:buClr>
                <a:srgbClr val="434343"/>
              </a:buClr>
              <a:buSzPct val="100000"/>
            </a:pPr>
            <a:r>
              <a:rPr lang="en-US" sz="2000" dirty="0"/>
              <a:t>Understand the course of actions taken. This does not mean they totally agree, but have a framework about the reason for the action and helps eliminate grumbling.</a:t>
            </a:r>
          </a:p>
          <a:p>
            <a:pPr marL="228600" indent="-228600">
              <a:lnSpc>
                <a:spcPct val="100000"/>
              </a:lnSpc>
              <a:spcBef>
                <a:spcPts val="600"/>
              </a:spcBef>
              <a:buClr>
                <a:srgbClr val="434343"/>
              </a:buClr>
              <a:buSzPct val="100000"/>
            </a:pPr>
            <a:r>
              <a:rPr lang="en-US" sz="2000" dirty="0"/>
              <a:t>Honor deadlines.</a:t>
            </a:r>
          </a:p>
          <a:p>
            <a:pPr marL="228600" indent="-228600">
              <a:lnSpc>
                <a:spcPct val="100000"/>
              </a:lnSpc>
              <a:spcBef>
                <a:spcPts val="600"/>
              </a:spcBef>
              <a:buClr>
                <a:srgbClr val="434343"/>
              </a:buClr>
              <a:buSzPct val="100000"/>
            </a:pPr>
            <a:r>
              <a:rPr lang="en-US" sz="2000" dirty="0"/>
              <a:t>Acknowledge and celebrate results.</a:t>
            </a:r>
          </a:p>
          <a:p>
            <a:pPr marL="0" indent="0" algn="ctr">
              <a:lnSpc>
                <a:spcPct val="100000"/>
              </a:lnSpc>
              <a:spcBef>
                <a:spcPts val="600"/>
              </a:spcBef>
              <a:buSzPct val="100000"/>
              <a:buFont typeface="Arial"/>
              <a:buNone/>
            </a:pPr>
            <a:endParaRPr lang="en-US" dirty="0"/>
          </a:p>
          <a:p>
            <a:pPr marL="0" indent="0" algn="ctr">
              <a:lnSpc>
                <a:spcPct val="100000"/>
              </a:lnSpc>
              <a:spcBef>
                <a:spcPts val="600"/>
              </a:spcBef>
              <a:buSzPct val="100000"/>
              <a:buFont typeface="Arial"/>
              <a:buNone/>
            </a:pPr>
            <a:endParaRPr lang="en-US" dirty="0"/>
          </a:p>
          <a:p>
            <a:pPr marL="0" indent="0">
              <a:lnSpc>
                <a:spcPct val="100000"/>
              </a:lnSpc>
              <a:spcBef>
                <a:spcPts val="600"/>
              </a:spcBef>
              <a:buFont typeface="Arial"/>
              <a:buNone/>
            </a:pPr>
            <a:endParaRPr lang="en-US" dirty="0"/>
          </a:p>
        </p:txBody>
      </p:sp>
    </p:spTree>
    <p:extLst>
      <p:ext uri="{BB962C8B-B14F-4D97-AF65-F5344CB8AC3E}">
        <p14:creationId xmlns:p14="http://schemas.microsoft.com/office/powerpoint/2010/main" val="2323833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343400" y="1220811"/>
            <a:ext cx="4304488" cy="2701877"/>
          </a:xfrm>
          <a:prstGeom prst="rect">
            <a:avLst/>
          </a:prstGeom>
          <a:noFill/>
          <a:ln>
            <a:noFill/>
          </a:ln>
        </p:spPr>
        <p:txBody>
          <a:bodyPr spcFirstLastPara="1" wrap="square" lIns="91425" tIns="91425" rIns="91425" bIns="91425" anchor="ctr" anchorCtr="0">
            <a:noAutofit/>
          </a:bodyPr>
          <a:lstStyle/>
          <a:p>
            <a:pPr marL="0" indent="0">
              <a:lnSpc>
                <a:spcPct val="100000"/>
              </a:lnSpc>
              <a:spcBef>
                <a:spcPts val="600"/>
              </a:spcBef>
              <a:buClr>
                <a:srgbClr val="434343"/>
              </a:buClr>
              <a:buSzPct val="100000"/>
              <a:buNone/>
            </a:pPr>
            <a:r>
              <a:rPr lang="en-US" sz="2000" dirty="0"/>
              <a:t>What are the characteristics of teams that are accountable?</a:t>
            </a:r>
            <a:endParaRPr sz="2000" dirty="0"/>
          </a:p>
        </p:txBody>
      </p:sp>
      <p:sp>
        <p:nvSpPr>
          <p:cNvPr id="126" name="Google Shape;126;p15"/>
          <p:cNvSpPr txBox="1">
            <a:spLocks noGrp="1"/>
          </p:cNvSpPr>
          <p:nvPr>
            <p:ph type="title"/>
          </p:nvPr>
        </p:nvSpPr>
        <p:spPr>
          <a:xfrm>
            <a:off x="209550" y="838200"/>
            <a:ext cx="3429000" cy="346709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Teams That Are Accountable</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46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TEAMS THAT ARE ACCOUNTABLE</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Teams that are accountable:</a:t>
            </a:r>
          </a:p>
          <a:p>
            <a:pPr marL="228600" lvl="0" indent="-228600">
              <a:lnSpc>
                <a:spcPct val="100000"/>
              </a:lnSpc>
              <a:spcBef>
                <a:spcPts val="600"/>
              </a:spcBef>
              <a:buClr>
                <a:srgbClr val="434343"/>
              </a:buClr>
              <a:buSzPct val="100000"/>
            </a:pPr>
            <a:r>
              <a:rPr lang="en-US" sz="2000" dirty="0"/>
              <a:t>Regularly communicate with one another.</a:t>
            </a:r>
          </a:p>
          <a:p>
            <a:pPr marL="228600" lvl="0" indent="-228600">
              <a:lnSpc>
                <a:spcPct val="100000"/>
              </a:lnSpc>
              <a:spcBef>
                <a:spcPts val="600"/>
              </a:spcBef>
              <a:buClr>
                <a:srgbClr val="434343"/>
              </a:buClr>
              <a:buSzPct val="100000"/>
            </a:pPr>
            <a:r>
              <a:rPr lang="en-US" sz="2000" dirty="0"/>
              <a:t>Hold everyone to high standards.</a:t>
            </a:r>
          </a:p>
          <a:p>
            <a:pPr marL="228600" lvl="0" indent="-228600">
              <a:lnSpc>
                <a:spcPct val="100000"/>
              </a:lnSpc>
              <a:spcBef>
                <a:spcPts val="600"/>
              </a:spcBef>
              <a:buClr>
                <a:srgbClr val="434343"/>
              </a:buClr>
              <a:buSzPct val="100000"/>
            </a:pPr>
            <a:r>
              <a:rPr lang="en-US" sz="2000" dirty="0"/>
              <a:t>Are team-motivated and not striving for individual rewards.</a:t>
            </a:r>
          </a:p>
          <a:p>
            <a:pPr marL="228600" lvl="0" indent="-228600">
              <a:lnSpc>
                <a:spcPct val="100000"/>
              </a:lnSpc>
              <a:spcBef>
                <a:spcPts val="600"/>
              </a:spcBef>
              <a:buClr>
                <a:srgbClr val="434343"/>
              </a:buClr>
              <a:buSzPct val="100000"/>
            </a:pPr>
            <a:endParaRPr lang="en-US" sz="2000" dirty="0"/>
          </a:p>
          <a:p>
            <a:pPr marL="228600" lvl="0" indent="-228600">
              <a:lnSpc>
                <a:spcPct val="100000"/>
              </a:lnSpc>
              <a:spcBef>
                <a:spcPts val="600"/>
              </a:spcBef>
              <a:buClr>
                <a:srgbClr val="434343"/>
              </a:buClr>
              <a:buSzPct val="100000"/>
            </a:pPr>
            <a:endParaRPr lang="en-US" sz="2000"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948600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343400" y="1220811"/>
            <a:ext cx="4304488" cy="2701877"/>
          </a:xfrm>
          <a:prstGeom prst="rect">
            <a:avLst/>
          </a:prstGeom>
          <a:noFill/>
          <a:ln>
            <a:noFill/>
          </a:ln>
        </p:spPr>
        <p:txBody>
          <a:bodyPr spcFirstLastPara="1" wrap="square" lIns="91425" tIns="91425" rIns="91425" bIns="91425" anchor="ctr" anchorCtr="0">
            <a:noAutofit/>
          </a:bodyPr>
          <a:lstStyle/>
          <a:p>
            <a:pPr marL="0" indent="0">
              <a:lnSpc>
                <a:spcPct val="100000"/>
              </a:lnSpc>
              <a:spcBef>
                <a:spcPts val="600"/>
              </a:spcBef>
              <a:buClr>
                <a:srgbClr val="434343"/>
              </a:buClr>
              <a:buSzPct val="100000"/>
              <a:buNone/>
            </a:pPr>
            <a:r>
              <a:rPr lang="en-US" sz="2000" dirty="0"/>
              <a:t>What are the characteristics of teams that focus on results?</a:t>
            </a:r>
            <a:endParaRPr sz="2000" dirty="0"/>
          </a:p>
        </p:txBody>
      </p:sp>
      <p:sp>
        <p:nvSpPr>
          <p:cNvPr id="126" name="Google Shape;126;p15"/>
          <p:cNvSpPr txBox="1">
            <a:spLocks noGrp="1"/>
          </p:cNvSpPr>
          <p:nvPr>
            <p:ph type="title"/>
          </p:nvPr>
        </p:nvSpPr>
        <p:spPr>
          <a:xfrm>
            <a:off x="209550" y="838200"/>
            <a:ext cx="3429000" cy="346709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Teams That Focus on Results</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162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Learning Objectives</a:t>
            </a:r>
            <a:endParaRPr sz="3600" b="1" dirty="0"/>
          </a:p>
        </p:txBody>
      </p:sp>
    </p:spTree>
    <p:extLst>
      <p:ext uri="{BB962C8B-B14F-4D97-AF65-F5344CB8AC3E}">
        <p14:creationId xmlns:p14="http://schemas.microsoft.com/office/powerpoint/2010/main" val="124119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TEAMS THAT FOCUS ON RESULTS</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Teams that focus on results:</a:t>
            </a:r>
          </a:p>
          <a:p>
            <a:pPr marL="228600" lvl="0" indent="-228600">
              <a:lnSpc>
                <a:spcPct val="100000"/>
              </a:lnSpc>
              <a:spcBef>
                <a:spcPts val="600"/>
              </a:spcBef>
              <a:buClr>
                <a:srgbClr val="434343"/>
              </a:buClr>
              <a:buSzPct val="100000"/>
            </a:pPr>
            <a:r>
              <a:rPr lang="en-US" sz="2000" dirty="0"/>
              <a:t>Keep good employees.</a:t>
            </a:r>
          </a:p>
          <a:p>
            <a:pPr marL="228600" lvl="0" indent="-228600">
              <a:lnSpc>
                <a:spcPct val="100000"/>
              </a:lnSpc>
              <a:spcBef>
                <a:spcPts val="600"/>
              </a:spcBef>
              <a:buClr>
                <a:srgbClr val="434343"/>
              </a:buClr>
              <a:buSzPct val="100000"/>
            </a:pPr>
            <a:r>
              <a:rPr lang="en-US" sz="2000" dirty="0"/>
              <a:t>Provide quality early learning programs to parents and children.</a:t>
            </a:r>
          </a:p>
          <a:p>
            <a:pPr marL="228600" lvl="0" indent="-228600">
              <a:lnSpc>
                <a:spcPct val="100000"/>
              </a:lnSpc>
              <a:spcBef>
                <a:spcPts val="600"/>
              </a:spcBef>
              <a:buClr>
                <a:srgbClr val="434343"/>
              </a:buClr>
              <a:buSzPct val="100000"/>
            </a:pPr>
            <a:r>
              <a:rPr lang="en-US" sz="2000" dirty="0"/>
              <a:t>Are focused on goals and priorities.</a:t>
            </a:r>
          </a:p>
          <a:p>
            <a:pPr marL="228600" lvl="0" indent="-228600">
              <a:lnSpc>
                <a:spcPct val="100000"/>
              </a:lnSpc>
              <a:spcBef>
                <a:spcPts val="600"/>
              </a:spcBef>
              <a:buClr>
                <a:srgbClr val="434343"/>
              </a:buClr>
              <a:buSzPct val="100000"/>
            </a:pPr>
            <a:r>
              <a:rPr lang="en-US" sz="2000" dirty="0"/>
              <a:t>Leader is important in setting the tone and is focused on results.</a:t>
            </a:r>
          </a:p>
          <a:p>
            <a:pPr marL="228600" lvl="0" indent="-228600">
              <a:lnSpc>
                <a:spcPct val="100000"/>
              </a:lnSpc>
              <a:spcBef>
                <a:spcPts val="600"/>
              </a:spcBef>
              <a:buClr>
                <a:srgbClr val="434343"/>
              </a:buClr>
              <a:buSzPct val="100000"/>
            </a:pPr>
            <a:r>
              <a:rPr lang="en-US" sz="2000" dirty="0"/>
              <a:t>Hold team members accountable.</a:t>
            </a:r>
          </a:p>
          <a:p>
            <a:pPr marL="228600" lvl="0" indent="-228600">
              <a:lnSpc>
                <a:spcPct val="100000"/>
              </a:lnSpc>
              <a:spcBef>
                <a:spcPts val="600"/>
              </a:spcBef>
              <a:buClr>
                <a:srgbClr val="434343"/>
              </a:buClr>
              <a:buSzPct val="100000"/>
            </a:pPr>
            <a:r>
              <a:rPr lang="en-US" sz="2000" dirty="0"/>
              <a:t>Are not afraid to be constructively critiqued.</a:t>
            </a:r>
          </a:p>
          <a:p>
            <a:pPr marL="228600" lvl="0" indent="-228600">
              <a:lnSpc>
                <a:spcPct val="100000"/>
              </a:lnSpc>
              <a:spcBef>
                <a:spcPts val="600"/>
              </a:spcBef>
              <a:buClr>
                <a:srgbClr val="434343"/>
              </a:buClr>
              <a:buSzPct val="100000"/>
            </a:pPr>
            <a:r>
              <a:rPr lang="en-US" sz="2000" dirty="0"/>
              <a:t>Are helpful to each other and generous in sharing expertise.</a:t>
            </a:r>
          </a:p>
          <a:p>
            <a:pPr marL="228600" lvl="0" indent="-228600">
              <a:lnSpc>
                <a:spcPct val="100000"/>
              </a:lnSpc>
              <a:spcBef>
                <a:spcPts val="600"/>
              </a:spcBef>
              <a:buClr>
                <a:srgbClr val="434343"/>
              </a:buClr>
              <a:buSzPct val="100000"/>
            </a:pPr>
            <a:endParaRPr lang="en-US" sz="2000"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105487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WHAT IS TEAMWORK</a:t>
            </a:r>
          </a:p>
        </p:txBody>
      </p:sp>
      <p:pic>
        <p:nvPicPr>
          <p:cNvPr id="6" name="Picture 5">
            <a:extLst>
              <a:ext uri="{FF2B5EF4-FFF2-40B4-BE49-F238E27FC236}">
                <a16:creationId xmlns:a16="http://schemas.microsoft.com/office/drawing/2014/main" id="{93254929-0466-4C36-8859-630F3344ABB0}"/>
              </a:ext>
            </a:extLst>
          </p:cNvPr>
          <p:cNvPicPr>
            <a:picLocks noChangeAspect="1"/>
          </p:cNvPicPr>
          <p:nvPr/>
        </p:nvPicPr>
        <p:blipFill>
          <a:blip r:embed="rId3"/>
          <a:stretch>
            <a:fillRect/>
          </a:stretch>
        </p:blipFill>
        <p:spPr>
          <a:xfrm>
            <a:off x="1974792" y="1377575"/>
            <a:ext cx="5523288" cy="3105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0B56C785-6E7C-4626-B4EA-AFD3131638EE}"/>
              </a:ext>
            </a:extLst>
          </p:cNvPr>
          <p:cNvSpPr txBox="1"/>
          <p:nvPr/>
        </p:nvSpPr>
        <p:spPr>
          <a:xfrm>
            <a:off x="2717947" y="4812885"/>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spTree>
    <p:extLst>
      <p:ext uri="{BB962C8B-B14F-4D97-AF65-F5344CB8AC3E}">
        <p14:creationId xmlns:p14="http://schemas.microsoft.com/office/powerpoint/2010/main" val="350905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WHAT IS TEAMWORK</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a:xfrm>
            <a:off x="152400" y="1143000"/>
            <a:ext cx="4419600" cy="3543300"/>
          </a:xfrm>
        </p:spPr>
        <p:txBody>
          <a:bodyPr/>
          <a:lstStyle/>
          <a:p>
            <a:pPr marL="0" lvl="0" indent="0">
              <a:lnSpc>
                <a:spcPct val="100000"/>
              </a:lnSpc>
              <a:spcBef>
                <a:spcPts val="600"/>
              </a:spcBef>
              <a:buClr>
                <a:srgbClr val="434343"/>
              </a:buClr>
              <a:buSzPct val="100000"/>
              <a:buNone/>
            </a:pPr>
            <a:r>
              <a:rPr lang="en-US" sz="2000" dirty="0"/>
              <a:t>Key takeaways from the video:</a:t>
            </a:r>
          </a:p>
          <a:p>
            <a:pPr marL="228600" lvl="0" indent="-228600">
              <a:lnSpc>
                <a:spcPct val="100000"/>
              </a:lnSpc>
              <a:spcBef>
                <a:spcPts val="600"/>
              </a:spcBef>
              <a:buClr>
                <a:srgbClr val="434343"/>
              </a:buClr>
              <a:buSzPct val="100000"/>
            </a:pPr>
            <a:r>
              <a:rPr lang="en-US" sz="2000" dirty="0"/>
              <a:t>Working as one</a:t>
            </a:r>
          </a:p>
          <a:p>
            <a:pPr marL="228600" lvl="0" indent="-228600">
              <a:lnSpc>
                <a:spcPct val="100000"/>
              </a:lnSpc>
              <a:spcBef>
                <a:spcPts val="600"/>
              </a:spcBef>
              <a:buClr>
                <a:srgbClr val="434343"/>
              </a:buClr>
              <a:buSzPct val="100000"/>
            </a:pPr>
            <a:r>
              <a:rPr lang="en-US" sz="2000" dirty="0"/>
              <a:t>Standing strong</a:t>
            </a:r>
          </a:p>
          <a:p>
            <a:pPr marL="228600" lvl="0" indent="-228600">
              <a:lnSpc>
                <a:spcPct val="100000"/>
              </a:lnSpc>
              <a:spcBef>
                <a:spcPts val="600"/>
              </a:spcBef>
              <a:buClr>
                <a:srgbClr val="434343"/>
              </a:buClr>
              <a:buSzPct val="100000"/>
            </a:pPr>
            <a:r>
              <a:rPr lang="en-US" sz="2000" dirty="0"/>
              <a:t>Pulling your own weight</a:t>
            </a:r>
          </a:p>
          <a:p>
            <a:pPr marL="228600" lvl="0" indent="-228600">
              <a:lnSpc>
                <a:spcPct val="100000"/>
              </a:lnSpc>
              <a:spcBef>
                <a:spcPts val="600"/>
              </a:spcBef>
              <a:buClr>
                <a:srgbClr val="434343"/>
              </a:buClr>
              <a:buSzPct val="100000"/>
            </a:pPr>
            <a:r>
              <a:rPr lang="en-US" sz="2000" dirty="0"/>
              <a:t>Moving forward</a:t>
            </a:r>
          </a:p>
          <a:p>
            <a:pPr marL="228600" lvl="0" indent="-228600">
              <a:lnSpc>
                <a:spcPct val="100000"/>
              </a:lnSpc>
              <a:spcBef>
                <a:spcPts val="600"/>
              </a:spcBef>
              <a:buClr>
                <a:srgbClr val="434343"/>
              </a:buClr>
              <a:buSzPct val="100000"/>
            </a:pPr>
            <a:r>
              <a:rPr lang="en-US" sz="2000" dirty="0"/>
              <a:t>Working in synchronicity</a:t>
            </a:r>
          </a:p>
          <a:p>
            <a:pPr marL="228600" lvl="0" indent="-228600">
              <a:lnSpc>
                <a:spcPct val="100000"/>
              </a:lnSpc>
              <a:spcBef>
                <a:spcPts val="600"/>
              </a:spcBef>
              <a:buClr>
                <a:srgbClr val="434343"/>
              </a:buClr>
              <a:buSzPct val="100000"/>
            </a:pPr>
            <a:r>
              <a:rPr lang="en-US" sz="2000" dirty="0"/>
              <a:t>Having each other’s backs</a:t>
            </a:r>
          </a:p>
          <a:p>
            <a:pPr marL="228600" lvl="0" indent="-228600">
              <a:lnSpc>
                <a:spcPct val="100000"/>
              </a:lnSpc>
              <a:spcBef>
                <a:spcPts val="600"/>
              </a:spcBef>
              <a:buClr>
                <a:srgbClr val="434343"/>
              </a:buClr>
              <a:buSzPct val="100000"/>
            </a:pPr>
            <a:r>
              <a:rPr lang="en-US" sz="2000" dirty="0"/>
              <a:t>Trusting your peers</a:t>
            </a:r>
          </a:p>
          <a:p>
            <a:pPr marL="228600" lvl="0" indent="-228600">
              <a:lnSpc>
                <a:spcPct val="100000"/>
              </a:lnSpc>
              <a:spcBef>
                <a:spcPts val="600"/>
              </a:spcBef>
              <a:buClr>
                <a:srgbClr val="434343"/>
              </a:buClr>
              <a:buSzPct val="100000"/>
            </a:pPr>
            <a:endParaRPr lang="en-US" sz="2000" dirty="0"/>
          </a:p>
          <a:p>
            <a:pPr marL="0" indent="0">
              <a:lnSpc>
                <a:spcPct val="100000"/>
              </a:lnSpc>
              <a:spcBef>
                <a:spcPts val="600"/>
              </a:spcBef>
              <a:buNone/>
            </a:pPr>
            <a:endParaRPr lang="en-US" dirty="0"/>
          </a:p>
        </p:txBody>
      </p:sp>
      <p:sp>
        <p:nvSpPr>
          <p:cNvPr id="4" name="Text Placeholder 2">
            <a:extLst>
              <a:ext uri="{FF2B5EF4-FFF2-40B4-BE49-F238E27FC236}">
                <a16:creationId xmlns:a16="http://schemas.microsoft.com/office/drawing/2014/main" id="{8B4A4DBD-23DB-47C4-B951-6D846AC4A864}"/>
              </a:ext>
            </a:extLst>
          </p:cNvPr>
          <p:cNvSpPr txBox="1">
            <a:spLocks/>
          </p:cNvSpPr>
          <p:nvPr/>
        </p:nvSpPr>
        <p:spPr>
          <a:xfrm>
            <a:off x="4572000" y="1143000"/>
            <a:ext cx="4419600" cy="35433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0" indent="0">
              <a:lnSpc>
                <a:spcPct val="100000"/>
              </a:lnSpc>
              <a:spcBef>
                <a:spcPts val="600"/>
              </a:spcBef>
              <a:buClr>
                <a:srgbClr val="434343"/>
              </a:buClr>
              <a:buSzPct val="100000"/>
              <a:buNone/>
            </a:pPr>
            <a:endParaRPr lang="en-US" sz="2000" dirty="0"/>
          </a:p>
          <a:p>
            <a:pPr marL="228600" indent="-228600">
              <a:lnSpc>
                <a:spcPct val="100000"/>
              </a:lnSpc>
              <a:spcBef>
                <a:spcPts val="600"/>
              </a:spcBef>
              <a:buClr>
                <a:srgbClr val="434343"/>
              </a:buClr>
              <a:buSzPct val="100000"/>
            </a:pPr>
            <a:r>
              <a:rPr lang="en-US" sz="2000" dirty="0"/>
              <a:t>Being able to deliver</a:t>
            </a:r>
          </a:p>
          <a:p>
            <a:pPr marL="228600" indent="-228600">
              <a:lnSpc>
                <a:spcPct val="100000"/>
              </a:lnSpc>
              <a:spcBef>
                <a:spcPts val="600"/>
              </a:spcBef>
              <a:buClr>
                <a:srgbClr val="434343"/>
              </a:buClr>
              <a:buSzPct val="100000"/>
            </a:pPr>
            <a:r>
              <a:rPr lang="en-US" sz="2000" dirty="0"/>
              <a:t>Staying on track</a:t>
            </a:r>
          </a:p>
          <a:p>
            <a:pPr marL="228600" indent="-228600">
              <a:lnSpc>
                <a:spcPct val="100000"/>
              </a:lnSpc>
              <a:spcBef>
                <a:spcPts val="600"/>
              </a:spcBef>
              <a:buClr>
                <a:srgbClr val="434343"/>
              </a:buClr>
              <a:buSzPct val="100000"/>
            </a:pPr>
            <a:r>
              <a:rPr lang="en-US" sz="2000" dirty="0"/>
              <a:t>Pulling together to achieve one goal</a:t>
            </a:r>
          </a:p>
          <a:p>
            <a:pPr marL="228600" indent="-228600">
              <a:lnSpc>
                <a:spcPct val="100000"/>
              </a:lnSpc>
              <a:spcBef>
                <a:spcPts val="600"/>
              </a:spcBef>
              <a:buClr>
                <a:srgbClr val="434343"/>
              </a:buClr>
              <a:buSzPct val="100000"/>
            </a:pPr>
            <a:endParaRPr lang="en-US" sz="2000" dirty="0"/>
          </a:p>
          <a:p>
            <a:pPr marL="0" indent="0">
              <a:lnSpc>
                <a:spcPct val="100000"/>
              </a:lnSpc>
              <a:spcBef>
                <a:spcPts val="600"/>
              </a:spcBef>
              <a:buFont typeface="Arial"/>
              <a:buNone/>
            </a:pPr>
            <a:endParaRPr lang="en-US" dirty="0"/>
          </a:p>
        </p:txBody>
      </p:sp>
    </p:spTree>
    <p:extLst>
      <p:ext uri="{BB962C8B-B14F-4D97-AF65-F5344CB8AC3E}">
        <p14:creationId xmlns:p14="http://schemas.microsoft.com/office/powerpoint/2010/main" val="2236976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209550" y="857250"/>
            <a:ext cx="3448050" cy="344805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What Have We Learned?</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7" y="0"/>
            <a:ext cx="5200153" cy="5203005"/>
          </a:xfrm>
          <a:prstGeom prst="rect">
            <a:avLst/>
          </a:prstGeom>
        </p:spPr>
      </p:pic>
    </p:spTree>
    <p:extLst>
      <p:ext uri="{BB962C8B-B14F-4D97-AF65-F5344CB8AC3E}">
        <p14:creationId xmlns:p14="http://schemas.microsoft.com/office/powerpoint/2010/main" val="3796448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Empowerment and Delegation</a:t>
            </a:r>
            <a:endParaRPr sz="3600" b="1" dirty="0"/>
          </a:p>
        </p:txBody>
      </p:sp>
    </p:spTree>
    <p:extLst>
      <p:ext uri="{BB962C8B-B14F-4D97-AF65-F5344CB8AC3E}">
        <p14:creationId xmlns:p14="http://schemas.microsoft.com/office/powerpoint/2010/main" val="1953533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EMPOWERMENT</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Empowerment is allowing your teachers to take action and make decisions within the sphere of their responsibilities. It means that there is trust and understanding that the actions and decisions of the teacher are in line with the mission of the organization.</a:t>
            </a:r>
          </a:p>
          <a:p>
            <a:pPr marL="228600" lvl="0" indent="-228600">
              <a:lnSpc>
                <a:spcPct val="100000"/>
              </a:lnSpc>
              <a:spcBef>
                <a:spcPts val="600"/>
              </a:spcBef>
              <a:buClr>
                <a:srgbClr val="434343"/>
              </a:buClr>
              <a:buSzPct val="100000"/>
            </a:pPr>
            <a:r>
              <a:rPr lang="en-US" sz="2000" dirty="0"/>
              <a:t>When classroom teachers are empowered, there is a trust that they will perform their duties to the best of their ability on a daily basis and adhere to the policies and procedures of the organization.</a:t>
            </a:r>
          </a:p>
          <a:p>
            <a:pPr marL="228600" lvl="0" indent="-228600">
              <a:lnSpc>
                <a:spcPct val="100000"/>
              </a:lnSpc>
              <a:spcBef>
                <a:spcPts val="600"/>
              </a:spcBef>
              <a:buClr>
                <a:srgbClr val="434343"/>
              </a:buClr>
              <a:buSzPct val="100000"/>
            </a:pPr>
            <a:r>
              <a:rPr lang="en-US" sz="2000" dirty="0"/>
              <a:t>Empowering employees improves job satisfaction and helps you to solve problems faster. Empowerment does not mean that there are no standards, nor does it mean that the organizational culture is “do your own thing.”</a:t>
            </a:r>
          </a:p>
          <a:p>
            <a:pPr marL="228600" lvl="0" indent="-228600">
              <a:lnSpc>
                <a:spcPct val="100000"/>
              </a:lnSpc>
              <a:spcBef>
                <a:spcPts val="600"/>
              </a:spcBef>
              <a:buClr>
                <a:srgbClr val="434343"/>
              </a:buClr>
              <a:buSzPct val="100000"/>
            </a:pPr>
            <a:endParaRPr lang="en-US" sz="2000"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3614193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DELEGATION</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Delegation is assigning responsibility to another to carry out specific activities. Below are reasons to delegate:</a:t>
            </a:r>
          </a:p>
          <a:p>
            <a:pPr marL="228600" lvl="0" indent="-228600">
              <a:lnSpc>
                <a:spcPct val="100000"/>
              </a:lnSpc>
              <a:spcBef>
                <a:spcPts val="600"/>
              </a:spcBef>
              <a:buClr>
                <a:srgbClr val="434343"/>
              </a:buClr>
              <a:buSzPct val="100000"/>
            </a:pPr>
            <a:r>
              <a:rPr lang="en-US" sz="2000" dirty="0"/>
              <a:t>Your inbox is always full,</a:t>
            </a:r>
          </a:p>
          <a:p>
            <a:pPr marL="228600" lvl="0" indent="-228600">
              <a:lnSpc>
                <a:spcPct val="100000"/>
              </a:lnSpc>
              <a:spcBef>
                <a:spcPts val="600"/>
              </a:spcBef>
              <a:buClr>
                <a:srgbClr val="434343"/>
              </a:buClr>
              <a:buSzPct val="100000"/>
            </a:pPr>
            <a:r>
              <a:rPr lang="en-US" sz="2000" dirty="0"/>
              <a:t>Your “to-do” list never gets done,</a:t>
            </a:r>
          </a:p>
          <a:p>
            <a:pPr marL="228600" lvl="0" indent="-228600">
              <a:lnSpc>
                <a:spcPct val="100000"/>
              </a:lnSpc>
              <a:spcBef>
                <a:spcPts val="600"/>
              </a:spcBef>
              <a:buClr>
                <a:srgbClr val="434343"/>
              </a:buClr>
              <a:buSzPct val="100000"/>
            </a:pPr>
            <a:r>
              <a:rPr lang="en-US" sz="2000" dirty="0"/>
              <a:t>You regularly work extra hours on things “only you can do,” or</a:t>
            </a:r>
          </a:p>
          <a:p>
            <a:pPr marL="228600" lvl="0" indent="-228600">
              <a:lnSpc>
                <a:spcPct val="100000"/>
              </a:lnSpc>
              <a:spcBef>
                <a:spcPts val="600"/>
              </a:spcBef>
              <a:buClr>
                <a:srgbClr val="434343"/>
              </a:buClr>
              <a:buSzPct val="100000"/>
            </a:pPr>
            <a:r>
              <a:rPr lang="en-US" sz="2000" dirty="0"/>
              <a:t>You never have a feeling of being caught up.</a:t>
            </a:r>
          </a:p>
          <a:p>
            <a:pPr marL="228600" lvl="0" indent="-228600">
              <a:lnSpc>
                <a:spcPct val="100000"/>
              </a:lnSpc>
              <a:spcBef>
                <a:spcPts val="600"/>
              </a:spcBef>
              <a:buClr>
                <a:srgbClr val="434343"/>
              </a:buClr>
              <a:buSzPct val="100000"/>
            </a:pPr>
            <a:endParaRPr lang="en-US" sz="2000"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2532449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271749" y="603222"/>
            <a:ext cx="4483751" cy="3937056"/>
          </a:xfrm>
          <a:prstGeom prst="rect">
            <a:avLst/>
          </a:prstGeom>
          <a:noFill/>
          <a:ln>
            <a:noFill/>
          </a:ln>
        </p:spPr>
        <p:txBody>
          <a:bodyPr spcFirstLastPara="1" wrap="square" lIns="91425" tIns="91425" rIns="91425" bIns="91425" anchor="t" anchorCtr="0">
            <a:noAutofit/>
          </a:bodyPr>
          <a:lstStyle/>
          <a:p>
            <a:pPr marL="228600" indent="-228600">
              <a:lnSpc>
                <a:spcPct val="100000"/>
              </a:lnSpc>
              <a:spcBef>
                <a:spcPts val="600"/>
              </a:spcBef>
              <a:buClr>
                <a:srgbClr val="434343"/>
              </a:buClr>
              <a:buSzPct val="100000"/>
            </a:pPr>
            <a:r>
              <a:rPr lang="en-US" sz="2000" dirty="0"/>
              <a:t>Set clear expectations and timelines</a:t>
            </a:r>
          </a:p>
          <a:p>
            <a:pPr marL="228600" indent="-228600">
              <a:lnSpc>
                <a:spcPct val="100000"/>
              </a:lnSpc>
              <a:spcBef>
                <a:spcPts val="600"/>
              </a:spcBef>
              <a:buClr>
                <a:srgbClr val="434343"/>
              </a:buClr>
              <a:buSzPct val="100000"/>
            </a:pPr>
            <a:r>
              <a:rPr lang="en-US" sz="2000" dirty="0"/>
              <a:t>Provide sufficient resources</a:t>
            </a:r>
          </a:p>
          <a:p>
            <a:pPr marL="228600" indent="-228600">
              <a:lnSpc>
                <a:spcPct val="100000"/>
              </a:lnSpc>
              <a:spcBef>
                <a:spcPts val="600"/>
              </a:spcBef>
              <a:buClr>
                <a:srgbClr val="434343"/>
              </a:buClr>
              <a:buSzPct val="100000"/>
            </a:pPr>
            <a:r>
              <a:rPr lang="en-US" sz="2000" dirty="0"/>
              <a:t>Stay in touch, be available for questions and clarification</a:t>
            </a:r>
          </a:p>
          <a:p>
            <a:pPr marL="228600" indent="-228600">
              <a:lnSpc>
                <a:spcPct val="100000"/>
              </a:lnSpc>
              <a:spcBef>
                <a:spcPts val="600"/>
              </a:spcBef>
              <a:buClr>
                <a:srgbClr val="434343"/>
              </a:buClr>
              <a:buSzPct val="100000"/>
            </a:pPr>
            <a:r>
              <a:rPr lang="en-US" sz="2000" dirty="0"/>
              <a:t>Provide constructive and specific feedback and not just a general “nice job”</a:t>
            </a:r>
          </a:p>
          <a:p>
            <a:pPr marL="228600" indent="-228600">
              <a:lnSpc>
                <a:spcPct val="100000"/>
              </a:lnSpc>
              <a:spcBef>
                <a:spcPts val="600"/>
              </a:spcBef>
              <a:buClr>
                <a:srgbClr val="434343"/>
              </a:buClr>
              <a:buSzPct val="100000"/>
            </a:pPr>
            <a:r>
              <a:rPr lang="en-US" sz="2000" dirty="0"/>
              <a:t>Be willing to accept new ideas and input</a:t>
            </a:r>
          </a:p>
          <a:p>
            <a:pPr marL="228600" indent="-228600">
              <a:lnSpc>
                <a:spcPct val="100000"/>
              </a:lnSpc>
              <a:spcBef>
                <a:spcPts val="600"/>
              </a:spcBef>
              <a:buClr>
                <a:srgbClr val="434343"/>
              </a:buClr>
              <a:buSzPct val="100000"/>
            </a:pPr>
            <a:r>
              <a:rPr lang="en-US" sz="2000" dirty="0"/>
              <a:t>Recognize and appreciate the effort of the employee</a:t>
            </a:r>
            <a:endParaRPr sz="2000" dirty="0"/>
          </a:p>
        </p:txBody>
      </p:sp>
      <p:sp>
        <p:nvSpPr>
          <p:cNvPr id="126" name="Google Shape;126;p15"/>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How to Delegate</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443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5">
                                            <p:txEl>
                                              <p:pRg st="1" end="1"/>
                                            </p:txEl>
                                          </p:spTgt>
                                        </p:tgtEl>
                                        <p:attrNameLst>
                                          <p:attrName>style.visibility</p:attrName>
                                        </p:attrNameLst>
                                      </p:cBhvr>
                                      <p:to>
                                        <p:strVal val="visible"/>
                                      </p:to>
                                    </p:set>
                                    <p:anim calcmode="lin" valueType="num">
                                      <p:cBhvr additive="base">
                                        <p:cTn id="13" dur="500" fill="hold"/>
                                        <p:tgtEl>
                                          <p:spTgt spid="1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anim calcmode="lin" valueType="num">
                                      <p:cBhvr additive="base">
                                        <p:cTn id="19" dur="500" fill="hold"/>
                                        <p:tgtEl>
                                          <p:spTgt spid="1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5">
                                            <p:txEl>
                                              <p:pRg st="3" end="3"/>
                                            </p:txEl>
                                          </p:spTgt>
                                        </p:tgtEl>
                                        <p:attrNameLst>
                                          <p:attrName>style.visibility</p:attrName>
                                        </p:attrNameLst>
                                      </p:cBhvr>
                                      <p:to>
                                        <p:strVal val="visible"/>
                                      </p:to>
                                    </p:set>
                                    <p:anim calcmode="lin" valueType="num">
                                      <p:cBhvr additive="base">
                                        <p:cTn id="25" dur="500" fill="hold"/>
                                        <p:tgtEl>
                                          <p:spTgt spid="12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5">
                                            <p:txEl>
                                              <p:pRg st="4" end="4"/>
                                            </p:txEl>
                                          </p:spTgt>
                                        </p:tgtEl>
                                        <p:attrNameLst>
                                          <p:attrName>style.visibility</p:attrName>
                                        </p:attrNameLst>
                                      </p:cBhvr>
                                      <p:to>
                                        <p:strVal val="visible"/>
                                      </p:to>
                                    </p:set>
                                    <p:anim calcmode="lin" valueType="num">
                                      <p:cBhvr additive="base">
                                        <p:cTn id="31" dur="500" fill="hold"/>
                                        <p:tgtEl>
                                          <p:spTgt spid="12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5">
                                            <p:txEl>
                                              <p:pRg st="5" end="5"/>
                                            </p:txEl>
                                          </p:spTgt>
                                        </p:tgtEl>
                                        <p:attrNameLst>
                                          <p:attrName>style.visibility</p:attrName>
                                        </p:attrNameLst>
                                      </p:cBhvr>
                                      <p:to>
                                        <p:strVal val="visible"/>
                                      </p:to>
                                    </p:set>
                                    <p:anim calcmode="lin" valueType="num">
                                      <p:cBhvr additive="base">
                                        <p:cTn id="37" dur="500" fill="hold"/>
                                        <p:tgtEl>
                                          <p:spTgt spid="12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Staff/Teacher Development</a:t>
            </a:r>
            <a:endParaRPr sz="3600" b="1" dirty="0"/>
          </a:p>
        </p:txBody>
      </p:sp>
    </p:spTree>
    <p:extLst>
      <p:ext uri="{BB962C8B-B14F-4D97-AF65-F5344CB8AC3E}">
        <p14:creationId xmlns:p14="http://schemas.microsoft.com/office/powerpoint/2010/main" val="3450743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dirty="0"/>
              <a:t>STAFF/TEACHER DEVELOPMENT</a:t>
            </a:r>
            <a:br>
              <a:rPr lang="en-US" dirty="0"/>
            </a:br>
            <a:r>
              <a:rPr lang="en-US" dirty="0"/>
              <a:t>AND ENVIRONMENT</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Environment may be understood in the following ways:</a:t>
            </a:r>
          </a:p>
          <a:p>
            <a:pPr marL="228600" lvl="0" indent="-228600">
              <a:lnSpc>
                <a:spcPct val="100000"/>
              </a:lnSpc>
              <a:spcBef>
                <a:spcPts val="600"/>
              </a:spcBef>
              <a:buClr>
                <a:srgbClr val="434343"/>
              </a:buClr>
              <a:buSzPct val="100000"/>
            </a:pPr>
            <a:r>
              <a:rPr lang="en-US" sz="2000" dirty="0"/>
              <a:t>Working environment</a:t>
            </a:r>
          </a:p>
          <a:p>
            <a:pPr marL="457200" lvl="1" indent="-228600">
              <a:lnSpc>
                <a:spcPct val="100000"/>
              </a:lnSpc>
              <a:spcBef>
                <a:spcPts val="600"/>
              </a:spcBef>
              <a:buClr>
                <a:srgbClr val="434343"/>
              </a:buClr>
              <a:buSzPct val="100000"/>
            </a:pPr>
            <a:r>
              <a:rPr lang="en-US" sz="1800" dirty="0"/>
              <a:t>The overall atmosphere created by leadership and staff working together or not working together to promote high-quality early learning programs. The focus here is the atmosphere created.</a:t>
            </a:r>
          </a:p>
          <a:p>
            <a:pPr marL="228600" lvl="0" indent="-228600">
              <a:lnSpc>
                <a:spcPct val="100000"/>
              </a:lnSpc>
              <a:spcBef>
                <a:spcPts val="600"/>
              </a:spcBef>
              <a:buClr>
                <a:srgbClr val="434343"/>
              </a:buClr>
              <a:buSzPct val="100000"/>
            </a:pPr>
            <a:r>
              <a:rPr lang="en-US" sz="2000" dirty="0"/>
              <a:t>Educational environment for children</a:t>
            </a:r>
          </a:p>
          <a:p>
            <a:pPr marL="457200" lvl="1" indent="-228600">
              <a:lnSpc>
                <a:spcPct val="100000"/>
              </a:lnSpc>
              <a:spcBef>
                <a:spcPts val="600"/>
              </a:spcBef>
              <a:buClr>
                <a:srgbClr val="434343"/>
              </a:buClr>
              <a:buSzPct val="100000"/>
            </a:pPr>
            <a:r>
              <a:rPr lang="en-US" sz="1800" dirty="0"/>
              <a:t>Creating indoor and outdoor spaces that promote creativity and learning.</a:t>
            </a:r>
          </a:p>
          <a:p>
            <a:pPr marL="228600" lvl="0" indent="-228600">
              <a:lnSpc>
                <a:spcPct val="100000"/>
              </a:lnSpc>
              <a:spcBef>
                <a:spcPts val="600"/>
              </a:spcBef>
              <a:buClr>
                <a:srgbClr val="434343"/>
              </a:buClr>
              <a:buSzPct val="100000"/>
            </a:pPr>
            <a:endParaRPr lang="en-US" sz="2000"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1233704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LEARNING OBJECTIVES</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Basic human needs</a:t>
            </a:r>
          </a:p>
          <a:p>
            <a:pPr marL="228600" lvl="0" indent="-228600">
              <a:lnSpc>
                <a:spcPct val="100000"/>
              </a:lnSpc>
              <a:spcBef>
                <a:spcPts val="600"/>
              </a:spcBef>
              <a:buClr>
                <a:srgbClr val="434343"/>
              </a:buClr>
              <a:buSzPct val="100000"/>
            </a:pPr>
            <a:r>
              <a:rPr lang="en-US" sz="2000" dirty="0"/>
              <a:t>Impediments to teamwork</a:t>
            </a:r>
          </a:p>
          <a:p>
            <a:pPr marL="228600" lvl="0" indent="-228600">
              <a:lnSpc>
                <a:spcPct val="100000"/>
              </a:lnSpc>
              <a:spcBef>
                <a:spcPts val="600"/>
              </a:spcBef>
              <a:buClr>
                <a:srgbClr val="434343"/>
              </a:buClr>
              <a:buSzPct val="100000"/>
            </a:pPr>
            <a:r>
              <a:rPr lang="en-US" sz="2000" dirty="0"/>
              <a:t>Ways to overcome the impediments to teamwork</a:t>
            </a:r>
          </a:p>
          <a:p>
            <a:pPr marL="228600" lvl="0" indent="-228600">
              <a:lnSpc>
                <a:spcPct val="100000"/>
              </a:lnSpc>
              <a:spcBef>
                <a:spcPts val="600"/>
              </a:spcBef>
              <a:buClr>
                <a:srgbClr val="434343"/>
              </a:buClr>
              <a:buSzPct val="100000"/>
            </a:pPr>
            <a:r>
              <a:rPr lang="en-US" sz="2000" dirty="0"/>
              <a:t>Difference between empowerment and delegation</a:t>
            </a:r>
          </a:p>
          <a:p>
            <a:pPr marL="228600" lvl="0" indent="-228600">
              <a:lnSpc>
                <a:spcPct val="100000"/>
              </a:lnSpc>
              <a:spcBef>
                <a:spcPts val="600"/>
              </a:spcBef>
              <a:buClr>
                <a:srgbClr val="434343"/>
              </a:buClr>
              <a:buSzPct val="100000"/>
            </a:pPr>
            <a:r>
              <a:rPr lang="en-US" sz="2000" dirty="0"/>
              <a:t>Importance of staff and teacher development</a:t>
            </a:r>
          </a:p>
          <a:p>
            <a:pPr marL="228600" lvl="0" indent="-228600">
              <a:lnSpc>
                <a:spcPct val="100000"/>
              </a:lnSpc>
              <a:spcBef>
                <a:spcPts val="600"/>
              </a:spcBef>
              <a:buClr>
                <a:srgbClr val="434343"/>
              </a:buClr>
              <a:buSzPct val="100000"/>
            </a:pPr>
            <a:r>
              <a:rPr lang="en-US" sz="2000" dirty="0"/>
              <a:t>Importance for leadership to be conscious of the working environment</a:t>
            </a:r>
          </a:p>
          <a:p>
            <a:pPr marL="228600" lvl="0" indent="-228600">
              <a:lnSpc>
                <a:spcPct val="100000"/>
              </a:lnSpc>
              <a:spcBef>
                <a:spcPts val="600"/>
              </a:spcBef>
              <a:buClr>
                <a:srgbClr val="434343"/>
              </a:buClr>
              <a:buSzPct val="100000"/>
            </a:pPr>
            <a:r>
              <a:rPr lang="en-US" sz="2000" dirty="0"/>
              <a:t>Importance for leadership to be cognizant of adult learning strategies</a:t>
            </a:r>
          </a:p>
          <a:p>
            <a:pPr marL="228600" lvl="0" indent="-228600">
              <a:lnSpc>
                <a:spcPct val="100000"/>
              </a:lnSpc>
              <a:spcBef>
                <a:spcPts val="600"/>
              </a:spcBef>
              <a:buClr>
                <a:srgbClr val="434343"/>
              </a:buClr>
              <a:buSzPct val="100000"/>
            </a:pPr>
            <a:endParaRPr lang="en-US" sz="2000" dirty="0"/>
          </a:p>
          <a:p>
            <a:pPr marL="114300" indent="0">
              <a:buNone/>
            </a:pPr>
            <a:endParaRPr lang="en-US" sz="2000" dirty="0"/>
          </a:p>
        </p:txBody>
      </p:sp>
    </p:spTree>
    <p:extLst>
      <p:ext uri="{BB962C8B-B14F-4D97-AF65-F5344CB8AC3E}">
        <p14:creationId xmlns:p14="http://schemas.microsoft.com/office/powerpoint/2010/main" val="2731977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572000" y="1220811"/>
            <a:ext cx="4075888" cy="2701877"/>
          </a:xfrm>
          <a:prstGeom prst="rect">
            <a:avLst/>
          </a:prstGeom>
          <a:noFill/>
          <a:ln>
            <a:noFill/>
          </a:ln>
        </p:spPr>
        <p:txBody>
          <a:bodyPr spcFirstLastPara="1" wrap="square" lIns="91425" tIns="91425" rIns="91425" bIns="91425" anchor="ctr" anchorCtr="0">
            <a:noAutofit/>
          </a:bodyPr>
          <a:lstStyle/>
          <a:p>
            <a:pPr marL="0" indent="0">
              <a:lnSpc>
                <a:spcPct val="100000"/>
              </a:lnSpc>
              <a:spcBef>
                <a:spcPts val="600"/>
              </a:spcBef>
              <a:buClr>
                <a:srgbClr val="434343"/>
              </a:buClr>
              <a:buSzPct val="100000"/>
              <a:buNone/>
            </a:pPr>
            <a:r>
              <a:rPr lang="en-US" sz="2000" i="1" dirty="0"/>
              <a:t>How do you support teachers so that they are effective in their job?</a:t>
            </a:r>
            <a:endParaRPr sz="2000" i="1" dirty="0"/>
          </a:p>
        </p:txBody>
      </p:sp>
      <p:sp>
        <p:nvSpPr>
          <p:cNvPr id="126" name="Google Shape;126;p15"/>
          <p:cNvSpPr txBox="1">
            <a:spLocks noGrp="1"/>
          </p:cNvSpPr>
          <p:nvPr>
            <p:ph type="title"/>
          </p:nvPr>
        </p:nvSpPr>
        <p:spPr>
          <a:xfrm>
            <a:off x="204716" y="832513"/>
            <a:ext cx="3466532" cy="346653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Staff/Teacher Development</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635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STAFF/TEACHER DEVELOPMENT</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There is a leadership responsibility to support teachers which influences the development of the team.</a:t>
            </a:r>
          </a:p>
          <a:p>
            <a:pPr marL="228600" lvl="0" indent="-228600">
              <a:lnSpc>
                <a:spcPct val="100000"/>
              </a:lnSpc>
              <a:spcBef>
                <a:spcPts val="600"/>
              </a:spcBef>
              <a:buClr>
                <a:srgbClr val="434343"/>
              </a:buClr>
              <a:buSzPct val="100000"/>
            </a:pPr>
            <a:r>
              <a:rPr lang="en-US" sz="2000" dirty="0"/>
              <a:t>It is important for teachers to understand the </a:t>
            </a:r>
            <a:r>
              <a:rPr lang="en-US" sz="2000" i="1" dirty="0"/>
              <a:t>vision and mission</a:t>
            </a:r>
            <a:r>
              <a:rPr lang="en-US" sz="2000" dirty="0"/>
              <a:t> of the organization that employs them.</a:t>
            </a:r>
          </a:p>
          <a:p>
            <a:pPr marL="457200" lvl="1" indent="-228600">
              <a:lnSpc>
                <a:spcPct val="100000"/>
              </a:lnSpc>
              <a:spcBef>
                <a:spcPts val="600"/>
              </a:spcBef>
              <a:buClr>
                <a:srgbClr val="434343"/>
              </a:buClr>
              <a:buSzPct val="100000"/>
            </a:pPr>
            <a:r>
              <a:rPr lang="en-US" sz="1800" dirty="0"/>
              <a:t>This gives them their initial sense of direction that is further enumerated in the goals of the organization.</a:t>
            </a:r>
          </a:p>
          <a:p>
            <a:pPr marL="228600" lvl="0" indent="-228600">
              <a:lnSpc>
                <a:spcPct val="100000"/>
              </a:lnSpc>
              <a:spcBef>
                <a:spcPts val="600"/>
              </a:spcBef>
              <a:buClr>
                <a:srgbClr val="434343"/>
              </a:buClr>
              <a:buSzPct val="100000"/>
            </a:pPr>
            <a:r>
              <a:rPr lang="en-US" sz="2000" dirty="0"/>
              <a:t>If leadership cannot enumerate this, the organization and its employees lack the guidance needed for success.</a:t>
            </a:r>
          </a:p>
          <a:p>
            <a:pPr marL="228600" lvl="0" indent="-228600">
              <a:lnSpc>
                <a:spcPct val="100000"/>
              </a:lnSpc>
              <a:spcBef>
                <a:spcPts val="600"/>
              </a:spcBef>
              <a:buClr>
                <a:srgbClr val="434343"/>
              </a:buClr>
              <a:buSzPct val="100000"/>
            </a:pPr>
            <a:endParaRPr lang="en-US" sz="2000"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2946440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DID YOU KNOW?</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228600" indent="-228600">
              <a:lnSpc>
                <a:spcPct val="100000"/>
              </a:lnSpc>
              <a:spcBef>
                <a:spcPts val="600"/>
              </a:spcBef>
              <a:buClr>
                <a:srgbClr val="434343"/>
              </a:buClr>
              <a:buSzPct val="100000"/>
            </a:pPr>
            <a:r>
              <a:rPr lang="en-US" sz="2000" dirty="0"/>
              <a:t>If your leader/manager primarily ignores you, the chances of you being disengaged in your job is 40%.</a:t>
            </a:r>
          </a:p>
          <a:p>
            <a:pPr marL="228600" indent="-228600">
              <a:lnSpc>
                <a:spcPct val="100000"/>
              </a:lnSpc>
              <a:spcBef>
                <a:spcPts val="600"/>
              </a:spcBef>
              <a:buClr>
                <a:srgbClr val="434343"/>
              </a:buClr>
              <a:buSzPct val="100000"/>
            </a:pPr>
            <a:r>
              <a:rPr lang="en-US" sz="2000" dirty="0"/>
              <a:t>If your leader/manager focuses on your weaknesses, the chances of you being disengaged in your job is 22%.</a:t>
            </a:r>
          </a:p>
          <a:p>
            <a:pPr marL="228600" indent="-228600">
              <a:lnSpc>
                <a:spcPct val="100000"/>
              </a:lnSpc>
              <a:spcBef>
                <a:spcPts val="600"/>
              </a:spcBef>
              <a:buClr>
                <a:srgbClr val="434343"/>
              </a:buClr>
              <a:buSzPct val="100000"/>
            </a:pPr>
            <a:r>
              <a:rPr lang="en-US" sz="2000" dirty="0"/>
              <a:t>If your leader/manager focuses on your strengths, the chances of you being disengaged in your job is 1%.</a:t>
            </a:r>
          </a:p>
        </p:txBody>
      </p:sp>
    </p:spTree>
    <p:extLst>
      <p:ext uri="{BB962C8B-B14F-4D97-AF65-F5344CB8AC3E}">
        <p14:creationId xmlns:p14="http://schemas.microsoft.com/office/powerpoint/2010/main" val="2905348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STAFF/TEACHER NEEDS</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indent="0">
              <a:lnSpc>
                <a:spcPct val="100000"/>
              </a:lnSpc>
              <a:spcBef>
                <a:spcPts val="600"/>
              </a:spcBef>
              <a:buClr>
                <a:srgbClr val="434343"/>
              </a:buClr>
              <a:buSzPct val="100000"/>
              <a:buNone/>
            </a:pPr>
            <a:r>
              <a:rPr lang="en-US" sz="2000" dirty="0"/>
              <a:t>Staff/Teachers also need:</a:t>
            </a:r>
          </a:p>
          <a:p>
            <a:pPr marL="228600" indent="-228600">
              <a:lnSpc>
                <a:spcPct val="100000"/>
              </a:lnSpc>
              <a:spcBef>
                <a:spcPts val="600"/>
              </a:spcBef>
              <a:buClr>
                <a:srgbClr val="434343"/>
              </a:buClr>
              <a:buSzPct val="100000"/>
            </a:pPr>
            <a:r>
              <a:rPr lang="en-US" sz="2000" dirty="0"/>
              <a:t>To work in a safe environment.</a:t>
            </a:r>
          </a:p>
          <a:p>
            <a:pPr marL="228600" indent="-228600">
              <a:lnSpc>
                <a:spcPct val="100000"/>
              </a:lnSpc>
              <a:spcBef>
                <a:spcPts val="600"/>
              </a:spcBef>
              <a:buClr>
                <a:srgbClr val="434343"/>
              </a:buClr>
              <a:buSzPct val="100000"/>
            </a:pPr>
            <a:r>
              <a:rPr lang="en-US" sz="2000" dirty="0"/>
              <a:t>To work in an atmosphere of trust and respect.</a:t>
            </a:r>
          </a:p>
          <a:p>
            <a:pPr marL="457200" lvl="1" indent="-228600">
              <a:lnSpc>
                <a:spcPct val="100000"/>
              </a:lnSpc>
              <a:spcBef>
                <a:spcPts val="600"/>
              </a:spcBef>
              <a:buClr>
                <a:srgbClr val="434343"/>
              </a:buClr>
              <a:buSzPct val="100000"/>
            </a:pPr>
            <a:r>
              <a:rPr lang="en-US" sz="1800" dirty="0"/>
              <a:t>Team members enhance others’ skills by sharing their successes</a:t>
            </a:r>
          </a:p>
          <a:p>
            <a:pPr marL="228600" indent="-228600">
              <a:lnSpc>
                <a:spcPct val="100000"/>
              </a:lnSpc>
              <a:spcBef>
                <a:spcPts val="600"/>
              </a:spcBef>
              <a:buClr>
                <a:srgbClr val="434343"/>
              </a:buClr>
              <a:buSzPct val="100000"/>
            </a:pPr>
            <a:r>
              <a:rPr lang="en-US" sz="2000" dirty="0"/>
              <a:t>Time to plan and collaborate.</a:t>
            </a:r>
          </a:p>
          <a:p>
            <a:pPr marL="228600" indent="-228600">
              <a:lnSpc>
                <a:spcPct val="100000"/>
              </a:lnSpc>
              <a:spcBef>
                <a:spcPts val="600"/>
              </a:spcBef>
              <a:buClr>
                <a:srgbClr val="434343"/>
              </a:buClr>
              <a:buSzPct val="100000"/>
            </a:pPr>
            <a:r>
              <a:rPr lang="en-US" sz="2000" dirty="0"/>
              <a:t>Access to high quality professional development that addresses organizing skills, time management skills, communication skills, curriculum development and assessment skills, as well as other job-related needs.</a:t>
            </a:r>
          </a:p>
          <a:p>
            <a:pPr marL="228600" indent="-228600">
              <a:lnSpc>
                <a:spcPct val="100000"/>
              </a:lnSpc>
              <a:spcBef>
                <a:spcPts val="600"/>
              </a:spcBef>
              <a:buClr>
                <a:srgbClr val="434343"/>
              </a:buClr>
              <a:buSzPct val="100000"/>
            </a:pPr>
            <a:r>
              <a:rPr lang="en-US" sz="2000" dirty="0"/>
              <a:t>To embrace necessary change.</a:t>
            </a:r>
          </a:p>
          <a:p>
            <a:pPr marL="685800" lvl="1" indent="-228600">
              <a:lnSpc>
                <a:spcPct val="100000"/>
              </a:lnSpc>
              <a:spcBef>
                <a:spcPts val="600"/>
              </a:spcBef>
              <a:buClr>
                <a:srgbClr val="434343"/>
              </a:buClr>
              <a:buSzPct val="100000"/>
            </a:pPr>
            <a:endParaRPr lang="en-US" sz="1800" dirty="0"/>
          </a:p>
        </p:txBody>
      </p:sp>
    </p:spTree>
    <p:extLst>
      <p:ext uri="{BB962C8B-B14F-4D97-AF65-F5344CB8AC3E}">
        <p14:creationId xmlns:p14="http://schemas.microsoft.com/office/powerpoint/2010/main" val="1969254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Adult Learning Strategies</a:t>
            </a:r>
            <a:endParaRPr sz="3600" b="1" dirty="0"/>
          </a:p>
        </p:txBody>
      </p:sp>
    </p:spTree>
    <p:extLst>
      <p:ext uri="{BB962C8B-B14F-4D97-AF65-F5344CB8AC3E}">
        <p14:creationId xmlns:p14="http://schemas.microsoft.com/office/powerpoint/2010/main" val="2712094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ADULT LEARNING STRATEGIES</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indent="0">
              <a:lnSpc>
                <a:spcPct val="100000"/>
              </a:lnSpc>
              <a:spcBef>
                <a:spcPts val="600"/>
              </a:spcBef>
              <a:buClr>
                <a:srgbClr val="434343"/>
              </a:buClr>
              <a:buSzPct val="100000"/>
              <a:buNone/>
            </a:pPr>
            <a:r>
              <a:rPr lang="en-US" sz="2000" dirty="0"/>
              <a:t>Some general characteristics of adult learners:</a:t>
            </a:r>
          </a:p>
          <a:p>
            <a:pPr marL="228600" indent="-228600">
              <a:lnSpc>
                <a:spcPct val="100000"/>
              </a:lnSpc>
              <a:spcBef>
                <a:spcPts val="600"/>
              </a:spcBef>
              <a:buClr>
                <a:srgbClr val="434343"/>
              </a:buClr>
              <a:buSzPct val="100000"/>
            </a:pPr>
            <a:r>
              <a:rPr lang="en-US" sz="2000" dirty="0"/>
              <a:t>The purpose of their learning/training needs to be explained.</a:t>
            </a:r>
          </a:p>
          <a:p>
            <a:pPr marL="228600" indent="-228600">
              <a:lnSpc>
                <a:spcPct val="100000"/>
              </a:lnSpc>
              <a:spcBef>
                <a:spcPts val="600"/>
              </a:spcBef>
              <a:buClr>
                <a:srgbClr val="434343"/>
              </a:buClr>
              <a:buSzPct val="100000"/>
            </a:pPr>
            <a:r>
              <a:rPr lang="en-US" sz="2000" dirty="0"/>
              <a:t>They bring a variety of experiences which should be utilized in their learning.</a:t>
            </a:r>
          </a:p>
          <a:p>
            <a:pPr marL="228600" indent="-228600">
              <a:lnSpc>
                <a:spcPct val="100000"/>
              </a:lnSpc>
              <a:spcBef>
                <a:spcPts val="600"/>
              </a:spcBef>
              <a:buClr>
                <a:srgbClr val="434343"/>
              </a:buClr>
              <a:buSzPct val="100000"/>
            </a:pPr>
            <a:r>
              <a:rPr lang="en-US" sz="2000" dirty="0"/>
              <a:t>They tend to be practical, dislike theory, want information that is applicable to what they are doing – relevance is important.</a:t>
            </a:r>
          </a:p>
          <a:p>
            <a:pPr marL="228600" indent="-228600">
              <a:lnSpc>
                <a:spcPct val="100000"/>
              </a:lnSpc>
              <a:spcBef>
                <a:spcPts val="600"/>
              </a:spcBef>
              <a:buClr>
                <a:srgbClr val="434343"/>
              </a:buClr>
              <a:buSzPct val="100000"/>
            </a:pPr>
            <a:r>
              <a:rPr lang="en-US" sz="2000" dirty="0"/>
              <a:t>They are results oriented – may disengage in the learning process if they do not see where they will benefit.</a:t>
            </a:r>
          </a:p>
          <a:p>
            <a:pPr marL="685800" lvl="1" indent="-228600">
              <a:lnSpc>
                <a:spcPct val="100000"/>
              </a:lnSpc>
              <a:spcBef>
                <a:spcPts val="600"/>
              </a:spcBef>
              <a:buClr>
                <a:srgbClr val="434343"/>
              </a:buClr>
              <a:buSzPct val="100000"/>
            </a:pPr>
            <a:endParaRPr lang="en-US" sz="1800" dirty="0"/>
          </a:p>
        </p:txBody>
      </p:sp>
    </p:spTree>
    <p:extLst>
      <p:ext uri="{BB962C8B-B14F-4D97-AF65-F5344CB8AC3E}">
        <p14:creationId xmlns:p14="http://schemas.microsoft.com/office/powerpoint/2010/main" val="4281392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ADULT LEARNING STRATEGIES</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228600" indent="-228600">
              <a:lnSpc>
                <a:spcPct val="100000"/>
              </a:lnSpc>
              <a:spcBef>
                <a:spcPts val="600"/>
              </a:spcBef>
              <a:buClr>
                <a:srgbClr val="434343"/>
              </a:buClr>
              <a:buSzPct val="100000"/>
            </a:pPr>
            <a:r>
              <a:rPr lang="en-US" sz="2000" dirty="0"/>
              <a:t>They process new information through discussion with others – like to work with others to learn collaboratively.</a:t>
            </a:r>
          </a:p>
          <a:p>
            <a:pPr marL="228600" indent="-228600">
              <a:lnSpc>
                <a:spcPct val="100000"/>
              </a:lnSpc>
              <a:spcBef>
                <a:spcPts val="600"/>
              </a:spcBef>
              <a:buClr>
                <a:srgbClr val="434343"/>
              </a:buClr>
              <a:buSzPct val="100000"/>
            </a:pPr>
            <a:r>
              <a:rPr lang="en-US" sz="2000" dirty="0"/>
              <a:t>They use personal experiences as a resource – using similarities and differences between past experiences and present situations facilitates the transfer of learning.</a:t>
            </a:r>
          </a:p>
          <a:p>
            <a:pPr marL="228600" indent="-228600">
              <a:lnSpc>
                <a:spcPct val="100000"/>
              </a:lnSpc>
              <a:spcBef>
                <a:spcPts val="600"/>
              </a:spcBef>
              <a:buClr>
                <a:srgbClr val="434343"/>
              </a:buClr>
              <a:buSzPct val="100000"/>
            </a:pPr>
            <a:r>
              <a:rPr lang="en-US" sz="2000" dirty="0"/>
              <a:t>They need to be both challenged and supported as they enhance their skills and acquire new strategies.</a:t>
            </a:r>
          </a:p>
          <a:p>
            <a:pPr marL="228600" indent="-228600">
              <a:lnSpc>
                <a:spcPct val="100000"/>
              </a:lnSpc>
              <a:spcBef>
                <a:spcPts val="600"/>
              </a:spcBef>
              <a:buClr>
                <a:srgbClr val="434343"/>
              </a:buClr>
              <a:buSzPct val="100000"/>
            </a:pPr>
            <a:r>
              <a:rPr lang="en-US" sz="2000" dirty="0"/>
              <a:t>They do not like having their time wasted.</a:t>
            </a:r>
          </a:p>
        </p:txBody>
      </p:sp>
    </p:spTree>
    <p:extLst>
      <p:ext uri="{BB962C8B-B14F-4D97-AF65-F5344CB8AC3E}">
        <p14:creationId xmlns:p14="http://schemas.microsoft.com/office/powerpoint/2010/main" val="1491126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THE WISDOM OF GEESE</a:t>
            </a:r>
          </a:p>
        </p:txBody>
      </p:sp>
      <p:pic>
        <p:nvPicPr>
          <p:cNvPr id="6" name="Picture 5">
            <a:hlinkClick r:id="rId3"/>
            <a:extLst>
              <a:ext uri="{FF2B5EF4-FFF2-40B4-BE49-F238E27FC236}">
                <a16:creationId xmlns:a16="http://schemas.microsoft.com/office/drawing/2014/main" id="{93254929-0466-4C36-8859-630F3344ABB0}"/>
              </a:ext>
            </a:extLst>
          </p:cNvPr>
          <p:cNvPicPr>
            <a:picLocks noChangeAspect="1"/>
          </p:cNvPicPr>
          <p:nvPr/>
        </p:nvPicPr>
        <p:blipFill>
          <a:blip r:embed="rId4"/>
          <a:srcRect/>
          <a:stretch/>
        </p:blipFill>
        <p:spPr>
          <a:xfrm>
            <a:off x="1758661" y="1365159"/>
            <a:ext cx="5424930" cy="3050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0B56C785-6E7C-4626-B4EA-AFD3131638EE}"/>
              </a:ext>
            </a:extLst>
          </p:cNvPr>
          <p:cNvSpPr txBox="1"/>
          <p:nvPr/>
        </p:nvSpPr>
        <p:spPr>
          <a:xfrm>
            <a:off x="2717947" y="4812885"/>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spTree>
    <p:extLst>
      <p:ext uri="{BB962C8B-B14F-4D97-AF65-F5344CB8AC3E}">
        <p14:creationId xmlns:p14="http://schemas.microsoft.com/office/powerpoint/2010/main" val="1442035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THE WISDOM OF GEESE</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indent="0">
              <a:lnSpc>
                <a:spcPct val="100000"/>
              </a:lnSpc>
              <a:spcBef>
                <a:spcPts val="600"/>
              </a:spcBef>
              <a:buClr>
                <a:srgbClr val="434343"/>
              </a:buClr>
              <a:buSzPct val="100000"/>
              <a:buNone/>
            </a:pPr>
            <a:r>
              <a:rPr lang="en-US" sz="2000" dirty="0"/>
              <a:t>What are the instinctive capabilities of the geese?</a:t>
            </a:r>
          </a:p>
          <a:p>
            <a:pPr marL="228600" indent="-228600">
              <a:lnSpc>
                <a:spcPct val="100000"/>
              </a:lnSpc>
              <a:spcBef>
                <a:spcPts val="600"/>
              </a:spcBef>
              <a:buClr>
                <a:srgbClr val="434343"/>
              </a:buClr>
              <a:buSzPct val="100000"/>
            </a:pPr>
            <a:r>
              <a:rPr lang="en-US" sz="2000" dirty="0"/>
              <a:t>They see the value of working together.</a:t>
            </a:r>
          </a:p>
          <a:p>
            <a:pPr marL="228600" indent="-228600">
              <a:lnSpc>
                <a:spcPct val="100000"/>
              </a:lnSpc>
              <a:spcBef>
                <a:spcPts val="600"/>
              </a:spcBef>
              <a:buClr>
                <a:srgbClr val="434343"/>
              </a:buClr>
              <a:buSzPct val="100000"/>
            </a:pPr>
            <a:r>
              <a:rPr lang="en-US" sz="2000" dirty="0"/>
              <a:t>They encourage the other geese.</a:t>
            </a:r>
          </a:p>
          <a:p>
            <a:pPr marL="228600" indent="-228600">
              <a:lnSpc>
                <a:spcPct val="100000"/>
              </a:lnSpc>
              <a:spcBef>
                <a:spcPts val="600"/>
              </a:spcBef>
              <a:buClr>
                <a:srgbClr val="434343"/>
              </a:buClr>
              <a:buSzPct val="100000"/>
            </a:pPr>
            <a:r>
              <a:rPr lang="en-US" sz="2000" dirty="0"/>
              <a:t>They protect the vulnerable.</a:t>
            </a:r>
          </a:p>
          <a:p>
            <a:pPr marL="228600" indent="-228600">
              <a:lnSpc>
                <a:spcPct val="100000"/>
              </a:lnSpc>
              <a:spcBef>
                <a:spcPts val="600"/>
              </a:spcBef>
              <a:buClr>
                <a:srgbClr val="434343"/>
              </a:buClr>
              <a:buSzPct val="100000"/>
            </a:pPr>
            <a:r>
              <a:rPr lang="en-US" sz="2000" dirty="0"/>
              <a:t>They use all of their skills and share leadership as is necessary.</a:t>
            </a:r>
          </a:p>
        </p:txBody>
      </p:sp>
    </p:spTree>
    <p:extLst>
      <p:ext uri="{BB962C8B-B14F-4D97-AF65-F5344CB8AC3E}">
        <p14:creationId xmlns:p14="http://schemas.microsoft.com/office/powerpoint/2010/main" val="4244984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Session Review</a:t>
            </a:r>
            <a:endParaRPr sz="36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Human Needs and Teamwork</a:t>
            </a:r>
            <a:endParaRPr sz="3600" b="1" dirty="0"/>
          </a:p>
        </p:txBody>
      </p:sp>
    </p:spTree>
    <p:extLst>
      <p:ext uri="{BB962C8B-B14F-4D97-AF65-F5344CB8AC3E}">
        <p14:creationId xmlns:p14="http://schemas.microsoft.com/office/powerpoint/2010/main" val="30757499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REVIEW LEARNING OBJECTIVES</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Basic human needs</a:t>
            </a:r>
          </a:p>
          <a:p>
            <a:pPr marL="228600" lvl="0" indent="-228600">
              <a:lnSpc>
                <a:spcPct val="100000"/>
              </a:lnSpc>
              <a:spcBef>
                <a:spcPts val="600"/>
              </a:spcBef>
              <a:buClr>
                <a:srgbClr val="434343"/>
              </a:buClr>
              <a:buSzPct val="100000"/>
            </a:pPr>
            <a:r>
              <a:rPr lang="en-US" sz="2000" dirty="0"/>
              <a:t>Impediments to teamwork</a:t>
            </a:r>
          </a:p>
          <a:p>
            <a:pPr marL="228600" lvl="0" indent="-228600">
              <a:lnSpc>
                <a:spcPct val="100000"/>
              </a:lnSpc>
              <a:spcBef>
                <a:spcPts val="600"/>
              </a:spcBef>
              <a:buClr>
                <a:srgbClr val="434343"/>
              </a:buClr>
              <a:buSzPct val="100000"/>
            </a:pPr>
            <a:r>
              <a:rPr lang="en-US" sz="2000" dirty="0"/>
              <a:t>Ways to overcome the impediments to teamwork</a:t>
            </a:r>
          </a:p>
          <a:p>
            <a:pPr marL="228600" lvl="0" indent="-228600">
              <a:lnSpc>
                <a:spcPct val="100000"/>
              </a:lnSpc>
              <a:spcBef>
                <a:spcPts val="600"/>
              </a:spcBef>
              <a:buClr>
                <a:srgbClr val="434343"/>
              </a:buClr>
              <a:buSzPct val="100000"/>
            </a:pPr>
            <a:r>
              <a:rPr lang="en-US" sz="2000" dirty="0"/>
              <a:t>Difference between empowerment and delegation</a:t>
            </a:r>
          </a:p>
          <a:p>
            <a:pPr marL="228600" lvl="0" indent="-228600">
              <a:lnSpc>
                <a:spcPct val="100000"/>
              </a:lnSpc>
              <a:spcBef>
                <a:spcPts val="600"/>
              </a:spcBef>
              <a:buClr>
                <a:srgbClr val="434343"/>
              </a:buClr>
              <a:buSzPct val="100000"/>
            </a:pPr>
            <a:r>
              <a:rPr lang="en-US" sz="2000" dirty="0"/>
              <a:t>Importance of staff and teacher development</a:t>
            </a:r>
          </a:p>
          <a:p>
            <a:pPr marL="228600" lvl="0" indent="-228600">
              <a:lnSpc>
                <a:spcPct val="100000"/>
              </a:lnSpc>
              <a:spcBef>
                <a:spcPts val="600"/>
              </a:spcBef>
              <a:buClr>
                <a:srgbClr val="434343"/>
              </a:buClr>
              <a:buSzPct val="100000"/>
            </a:pPr>
            <a:r>
              <a:rPr lang="en-US" sz="2000" dirty="0"/>
              <a:t>Importance for leadership to be conscious of the working environment</a:t>
            </a:r>
          </a:p>
          <a:p>
            <a:pPr marL="228600" lvl="0" indent="-228600">
              <a:lnSpc>
                <a:spcPct val="100000"/>
              </a:lnSpc>
              <a:spcBef>
                <a:spcPts val="600"/>
              </a:spcBef>
              <a:buClr>
                <a:srgbClr val="434343"/>
              </a:buClr>
              <a:buSzPct val="100000"/>
            </a:pPr>
            <a:r>
              <a:rPr lang="en-US" sz="2000" dirty="0"/>
              <a:t>Importance for leadership to be cognizant of adult learning strategies</a:t>
            </a:r>
          </a:p>
          <a:p>
            <a:pPr marL="228600" lvl="0" indent="-228600">
              <a:lnSpc>
                <a:spcPct val="100000"/>
              </a:lnSpc>
              <a:spcBef>
                <a:spcPts val="600"/>
              </a:spcBef>
              <a:buClr>
                <a:srgbClr val="434343"/>
              </a:buClr>
              <a:buSzPct val="100000"/>
            </a:pPr>
            <a:endParaRPr lang="en-US" sz="2000" dirty="0"/>
          </a:p>
          <a:p>
            <a:pPr marL="114300" indent="0">
              <a:buNone/>
            </a:pPr>
            <a:endParaRPr lang="en-US" sz="2000" dirty="0"/>
          </a:p>
        </p:txBody>
      </p:sp>
    </p:spTree>
    <p:extLst>
      <p:ext uri="{BB962C8B-B14F-4D97-AF65-F5344CB8AC3E}">
        <p14:creationId xmlns:p14="http://schemas.microsoft.com/office/powerpoint/2010/main" val="1299780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Reflections,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Questions, &amp; Comments</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7" y="0"/>
            <a:ext cx="5200153" cy="520300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13311" y="1065837"/>
            <a:ext cx="3492067" cy="3466590"/>
          </a:xfrm>
          <a:prstGeom prst="rect">
            <a:avLst/>
          </a:prstGeom>
        </p:spPr>
        <p:txBody>
          <a:bodyPr spcFirstLastPara="1" vert="horz" wrap="square" lIns="91340" tIns="91340" rIns="91340" bIns="91340" rtlCol="0" anchor="ctr" anchorCtr="0">
            <a:noAutofit/>
          </a:bodyPr>
          <a:lstStyle/>
          <a:p>
            <a:r>
              <a:rPr lang="en-US" b="1" dirty="0">
                <a:latin typeface="Calibri" panose="020F0502020204030204" pitchFamily="34" charset="0"/>
                <a:cs typeface="Calibri" panose="020F0502020204030204" pitchFamily="34" charset="0"/>
              </a:rPr>
              <a:t>Please complete the Post-Assessment Evaluation.</a:t>
            </a:r>
            <a:br>
              <a:rPr lang="en-US" b="1" dirty="0">
                <a:latin typeface="Calibri" panose="020F0502020204030204" pitchFamily="34" charset="0"/>
                <a:cs typeface="Calibri" panose="020F0502020204030204" pitchFamily="34" charset="0"/>
              </a:rPr>
            </a:b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Thank you!</a:t>
            </a:r>
            <a:endParaRPr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924992A-1CD1-48C4-BAAA-02C44C0C7F35}"/>
              </a:ext>
            </a:extLst>
          </p:cNvPr>
          <p:cNvPicPr>
            <a:picLocks noChangeAspect="1"/>
          </p:cNvPicPr>
          <p:nvPr/>
        </p:nvPicPr>
        <p:blipFill rotWithShape="1">
          <a:blip r:embed="rId3"/>
          <a:srcRect l="18684" t="-56" r="24474" b="56"/>
          <a:stretch/>
        </p:blipFill>
        <p:spPr>
          <a:xfrm>
            <a:off x="3946937" y="2874"/>
            <a:ext cx="5192834" cy="513775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5"/>
          <p:cNvSpPr txBox="1">
            <a:spLocks noGrp="1"/>
          </p:cNvSpPr>
          <p:nvPr>
            <p:ph type="body" idx="1"/>
          </p:nvPr>
        </p:nvSpPr>
        <p:spPr>
          <a:xfrm>
            <a:off x="4399005" y="1016634"/>
            <a:ext cx="4248883" cy="3094786"/>
          </a:xfrm>
          <a:prstGeom prst="rect">
            <a:avLst/>
          </a:prstGeom>
          <a:noFill/>
          <a:ln>
            <a:noFill/>
          </a:ln>
        </p:spPr>
        <p:txBody>
          <a:bodyPr spcFirstLastPara="1" wrap="square" lIns="91425" tIns="91425" rIns="91425" bIns="91425" anchor="t" anchorCtr="0">
            <a:noAutofit/>
          </a:bodyPr>
          <a:lstStyle/>
          <a:p>
            <a:pPr marL="0" indent="0">
              <a:lnSpc>
                <a:spcPct val="100000"/>
              </a:lnSpc>
              <a:spcBef>
                <a:spcPts val="600"/>
              </a:spcBef>
              <a:buClr>
                <a:srgbClr val="434343"/>
              </a:buClr>
              <a:buSzPct val="100000"/>
              <a:buNone/>
            </a:pPr>
            <a:r>
              <a:rPr lang="en-US" sz="2000" dirty="0"/>
              <a:t>Basic human needs are:</a:t>
            </a:r>
          </a:p>
          <a:p>
            <a:pPr marL="228600" indent="-228600">
              <a:lnSpc>
                <a:spcPct val="100000"/>
              </a:lnSpc>
              <a:spcBef>
                <a:spcPts val="600"/>
              </a:spcBef>
              <a:buClr>
                <a:srgbClr val="434343"/>
              </a:buClr>
              <a:buSzPct val="100000"/>
            </a:pPr>
            <a:r>
              <a:rPr lang="en-US" sz="2000" dirty="0"/>
              <a:t>To feel welcome – friendliness</a:t>
            </a:r>
          </a:p>
          <a:p>
            <a:pPr marL="228600" indent="-228600">
              <a:lnSpc>
                <a:spcPct val="100000"/>
              </a:lnSpc>
              <a:spcBef>
                <a:spcPts val="600"/>
              </a:spcBef>
              <a:buClr>
                <a:srgbClr val="434343"/>
              </a:buClr>
              <a:buSzPct val="100000"/>
            </a:pPr>
            <a:r>
              <a:rPr lang="en-US" sz="2000" dirty="0"/>
              <a:t>To feel comfortable</a:t>
            </a:r>
          </a:p>
          <a:p>
            <a:pPr marL="228600" indent="-228600">
              <a:lnSpc>
                <a:spcPct val="100000"/>
              </a:lnSpc>
              <a:spcBef>
                <a:spcPts val="600"/>
              </a:spcBef>
              <a:buClr>
                <a:srgbClr val="434343"/>
              </a:buClr>
              <a:buSzPct val="100000"/>
            </a:pPr>
            <a:r>
              <a:rPr lang="en-US" sz="2000" dirty="0"/>
              <a:t>To be understood</a:t>
            </a:r>
          </a:p>
          <a:p>
            <a:pPr marL="228600" indent="-228600">
              <a:lnSpc>
                <a:spcPct val="100000"/>
              </a:lnSpc>
              <a:spcBef>
                <a:spcPts val="600"/>
              </a:spcBef>
              <a:buClr>
                <a:srgbClr val="434343"/>
              </a:buClr>
              <a:buSzPct val="100000"/>
            </a:pPr>
            <a:r>
              <a:rPr lang="en-US" sz="2000" dirty="0"/>
              <a:t>To receive help and assistance</a:t>
            </a:r>
          </a:p>
          <a:p>
            <a:pPr marL="228600" indent="-228600">
              <a:lnSpc>
                <a:spcPct val="100000"/>
              </a:lnSpc>
              <a:spcBef>
                <a:spcPts val="600"/>
              </a:spcBef>
              <a:buClr>
                <a:srgbClr val="434343"/>
              </a:buClr>
              <a:buSzPct val="100000"/>
            </a:pPr>
            <a:r>
              <a:rPr lang="en-US" sz="2000" dirty="0"/>
              <a:t>To be treated fairly</a:t>
            </a:r>
          </a:p>
          <a:p>
            <a:pPr marL="228600" indent="-228600">
              <a:lnSpc>
                <a:spcPct val="100000"/>
              </a:lnSpc>
              <a:spcBef>
                <a:spcPts val="600"/>
              </a:spcBef>
              <a:buClr>
                <a:srgbClr val="434343"/>
              </a:buClr>
              <a:buSzPct val="100000"/>
            </a:pPr>
            <a:r>
              <a:rPr lang="en-US" sz="2000" dirty="0"/>
              <a:t>To be offered options and alternatives </a:t>
            </a:r>
          </a:p>
          <a:p>
            <a:pPr marL="228600" indent="-228600">
              <a:lnSpc>
                <a:spcPct val="100000"/>
              </a:lnSpc>
              <a:spcBef>
                <a:spcPts val="600"/>
              </a:spcBef>
              <a:buClr>
                <a:srgbClr val="434343"/>
              </a:buClr>
              <a:buSzPct val="100000"/>
            </a:pPr>
            <a:endParaRPr sz="2000" dirty="0"/>
          </a:p>
        </p:txBody>
      </p:sp>
      <p:sp>
        <p:nvSpPr>
          <p:cNvPr id="126" name="Google Shape;126;p15"/>
          <p:cNvSpPr txBox="1">
            <a:spLocks noGrp="1"/>
          </p:cNvSpPr>
          <p:nvPr>
            <p:ph type="title"/>
          </p:nvPr>
        </p:nvSpPr>
        <p:spPr>
          <a:xfrm>
            <a:off x="197707" y="827903"/>
            <a:ext cx="3472249" cy="3472248"/>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Basic Human Needs</a:t>
            </a:r>
            <a:endParaRPr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948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 calcmode="lin" valueType="num">
                                      <p:cBhvr additive="base">
                                        <p:cTn id="7"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5">
                                            <p:txEl>
                                              <p:pRg st="1" end="1"/>
                                            </p:txEl>
                                          </p:spTgt>
                                        </p:tgtEl>
                                        <p:attrNameLst>
                                          <p:attrName>style.visibility</p:attrName>
                                        </p:attrNameLst>
                                      </p:cBhvr>
                                      <p:to>
                                        <p:strVal val="visible"/>
                                      </p:to>
                                    </p:set>
                                    <p:anim calcmode="lin" valueType="num">
                                      <p:cBhvr additive="base">
                                        <p:cTn id="13" dur="500" fill="hold"/>
                                        <p:tgtEl>
                                          <p:spTgt spid="1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5">
                                            <p:txEl>
                                              <p:pRg st="2" end="2"/>
                                            </p:txEl>
                                          </p:spTgt>
                                        </p:tgtEl>
                                        <p:attrNameLst>
                                          <p:attrName>style.visibility</p:attrName>
                                        </p:attrNameLst>
                                      </p:cBhvr>
                                      <p:to>
                                        <p:strVal val="visible"/>
                                      </p:to>
                                    </p:set>
                                    <p:anim calcmode="lin" valueType="num">
                                      <p:cBhvr additive="base">
                                        <p:cTn id="19" dur="500" fill="hold"/>
                                        <p:tgtEl>
                                          <p:spTgt spid="1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5">
                                            <p:txEl>
                                              <p:pRg st="3" end="3"/>
                                            </p:txEl>
                                          </p:spTgt>
                                        </p:tgtEl>
                                        <p:attrNameLst>
                                          <p:attrName>style.visibility</p:attrName>
                                        </p:attrNameLst>
                                      </p:cBhvr>
                                      <p:to>
                                        <p:strVal val="visible"/>
                                      </p:to>
                                    </p:set>
                                    <p:anim calcmode="lin" valueType="num">
                                      <p:cBhvr additive="base">
                                        <p:cTn id="25" dur="500" fill="hold"/>
                                        <p:tgtEl>
                                          <p:spTgt spid="12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5">
                                            <p:txEl>
                                              <p:pRg st="4" end="4"/>
                                            </p:txEl>
                                          </p:spTgt>
                                        </p:tgtEl>
                                        <p:attrNameLst>
                                          <p:attrName>style.visibility</p:attrName>
                                        </p:attrNameLst>
                                      </p:cBhvr>
                                      <p:to>
                                        <p:strVal val="visible"/>
                                      </p:to>
                                    </p:set>
                                    <p:anim calcmode="lin" valueType="num">
                                      <p:cBhvr additive="base">
                                        <p:cTn id="31" dur="500" fill="hold"/>
                                        <p:tgtEl>
                                          <p:spTgt spid="12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5">
                                            <p:txEl>
                                              <p:pRg st="5" end="5"/>
                                            </p:txEl>
                                          </p:spTgt>
                                        </p:tgtEl>
                                        <p:attrNameLst>
                                          <p:attrName>style.visibility</p:attrName>
                                        </p:attrNameLst>
                                      </p:cBhvr>
                                      <p:to>
                                        <p:strVal val="visible"/>
                                      </p:to>
                                    </p:set>
                                    <p:anim calcmode="lin" valueType="num">
                                      <p:cBhvr additive="base">
                                        <p:cTn id="37" dur="500" fill="hold"/>
                                        <p:tgtEl>
                                          <p:spTgt spid="12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5">
                                            <p:txEl>
                                              <p:pRg st="6" end="6"/>
                                            </p:txEl>
                                          </p:spTgt>
                                        </p:tgtEl>
                                        <p:attrNameLst>
                                          <p:attrName>style.visibility</p:attrName>
                                        </p:attrNameLst>
                                      </p:cBhvr>
                                      <p:to>
                                        <p:strVal val="visible"/>
                                      </p:to>
                                    </p:set>
                                    <p:anim calcmode="lin" valueType="num">
                                      <p:cBhvr additive="base">
                                        <p:cTn id="43" dur="500" fill="hold"/>
                                        <p:tgtEl>
                                          <p:spTgt spid="12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What is Teamwork?</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7" y="0"/>
            <a:ext cx="5200153" cy="5203005"/>
          </a:xfrm>
          <a:prstGeom prst="rect">
            <a:avLst/>
          </a:prstGeom>
        </p:spPr>
      </p:pic>
    </p:spTree>
    <p:extLst>
      <p:ext uri="{BB962C8B-B14F-4D97-AF65-F5344CB8AC3E}">
        <p14:creationId xmlns:p14="http://schemas.microsoft.com/office/powerpoint/2010/main" val="4208792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5"/>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TEAMWORK AND ROWING</a:t>
            </a:r>
          </a:p>
        </p:txBody>
      </p:sp>
      <p:pic>
        <p:nvPicPr>
          <p:cNvPr id="2" name="Picture 1">
            <a:hlinkClick r:id="rId3"/>
            <a:extLst>
              <a:ext uri="{FF2B5EF4-FFF2-40B4-BE49-F238E27FC236}">
                <a16:creationId xmlns:a16="http://schemas.microsoft.com/office/drawing/2014/main" id="{A640279F-0F9B-4D2F-85E8-AAD773254741}"/>
              </a:ext>
            </a:extLst>
          </p:cNvPr>
          <p:cNvPicPr>
            <a:picLocks noChangeAspect="1"/>
          </p:cNvPicPr>
          <p:nvPr/>
        </p:nvPicPr>
        <p:blipFill>
          <a:blip r:embed="rId4"/>
          <a:stretch>
            <a:fillRect/>
          </a:stretch>
        </p:blipFill>
        <p:spPr>
          <a:xfrm>
            <a:off x="1654966" y="1212978"/>
            <a:ext cx="5834067" cy="3280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0A5821BF-FCAC-4EDE-B7D1-415AC77E8907}"/>
              </a:ext>
            </a:extLst>
          </p:cNvPr>
          <p:cNvSpPr txBox="1"/>
          <p:nvPr/>
        </p:nvSpPr>
        <p:spPr>
          <a:xfrm>
            <a:off x="2717947" y="4812885"/>
            <a:ext cx="3708105" cy="307777"/>
          </a:xfrm>
          <a:prstGeom prst="rect">
            <a:avLst/>
          </a:prstGeom>
          <a:noFill/>
        </p:spPr>
        <p:txBody>
          <a:bodyPr wrap="square" rtlCol="0">
            <a:spAutoFit/>
          </a:bodyPr>
          <a:lstStyle/>
          <a:p>
            <a:pPr algn="ctr"/>
            <a:r>
              <a:rPr lang="en-US" b="1" dirty="0">
                <a:solidFill>
                  <a:srgbClr val="434343"/>
                </a:solidFill>
                <a:latin typeface="Calibri" panose="020F0502020204030204" pitchFamily="34" charset="0"/>
                <a:cs typeface="Calibri" panose="020F0502020204030204" pitchFamily="34" charset="0"/>
              </a:rPr>
              <a:t>Hold CTRL and click the picture to play video.</a:t>
            </a:r>
          </a:p>
        </p:txBody>
      </p:sp>
    </p:spTree>
    <p:extLst>
      <p:ext uri="{BB962C8B-B14F-4D97-AF65-F5344CB8AC3E}">
        <p14:creationId xmlns:p14="http://schemas.microsoft.com/office/powerpoint/2010/main" val="411714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401E-2383-4EF2-AB22-B951378B6226}"/>
              </a:ext>
            </a:extLst>
          </p:cNvPr>
          <p:cNvSpPr>
            <a:spLocks noGrp="1"/>
          </p:cNvSpPr>
          <p:nvPr>
            <p:ph type="title"/>
          </p:nvPr>
        </p:nvSpPr>
        <p:spPr/>
        <p:txBody>
          <a:bodyPr/>
          <a:lstStyle/>
          <a:p>
            <a:pPr algn="ctr"/>
            <a:r>
              <a:rPr lang="en-US" sz="3600" dirty="0"/>
              <a:t>TEAMWORK</a:t>
            </a:r>
          </a:p>
        </p:txBody>
      </p:sp>
      <p:sp>
        <p:nvSpPr>
          <p:cNvPr id="3" name="Text Placeholder 2">
            <a:extLst>
              <a:ext uri="{FF2B5EF4-FFF2-40B4-BE49-F238E27FC236}">
                <a16:creationId xmlns:a16="http://schemas.microsoft.com/office/drawing/2014/main" id="{8718B274-D12E-4902-8875-936BF623091D}"/>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Teamwork – Everyone working toward a common goal and planning together to get the goal with objective direction. In the film, teamwork took:</a:t>
            </a:r>
          </a:p>
          <a:p>
            <a:pPr marL="228600" lvl="0" indent="-228600">
              <a:lnSpc>
                <a:spcPct val="100000"/>
              </a:lnSpc>
              <a:spcBef>
                <a:spcPts val="600"/>
              </a:spcBef>
              <a:buClr>
                <a:srgbClr val="434343"/>
              </a:buClr>
              <a:buSzPct val="100000"/>
            </a:pPr>
            <a:r>
              <a:rPr lang="en-US" sz="2000" dirty="0"/>
              <a:t>Preparation</a:t>
            </a:r>
          </a:p>
          <a:p>
            <a:pPr marL="228600" lvl="0" indent="-228600">
              <a:lnSpc>
                <a:spcPct val="100000"/>
              </a:lnSpc>
              <a:spcBef>
                <a:spcPts val="600"/>
              </a:spcBef>
              <a:buClr>
                <a:srgbClr val="434343"/>
              </a:buClr>
              <a:buSzPct val="100000"/>
            </a:pPr>
            <a:r>
              <a:rPr lang="en-US" sz="2000" dirty="0"/>
              <a:t>Synchronization</a:t>
            </a:r>
          </a:p>
          <a:p>
            <a:pPr marL="228600" lvl="0" indent="-228600">
              <a:lnSpc>
                <a:spcPct val="100000"/>
              </a:lnSpc>
              <a:spcBef>
                <a:spcPts val="600"/>
              </a:spcBef>
              <a:buClr>
                <a:srgbClr val="434343"/>
              </a:buClr>
              <a:buSzPct val="100000"/>
            </a:pPr>
            <a:r>
              <a:rPr lang="en-US" sz="2000" dirty="0"/>
              <a:t>Unity</a:t>
            </a:r>
          </a:p>
          <a:p>
            <a:pPr marL="228600" lvl="0" indent="-228600">
              <a:lnSpc>
                <a:spcPct val="100000"/>
              </a:lnSpc>
              <a:spcBef>
                <a:spcPts val="600"/>
              </a:spcBef>
              <a:buClr>
                <a:srgbClr val="434343"/>
              </a:buClr>
              <a:buSzPct val="100000"/>
            </a:pPr>
            <a:r>
              <a:rPr lang="en-US" sz="2000" dirty="0"/>
              <a:t>Engagement</a:t>
            </a:r>
          </a:p>
          <a:p>
            <a:pPr marL="228600" lvl="0" indent="-228600">
              <a:lnSpc>
                <a:spcPct val="100000"/>
              </a:lnSpc>
              <a:spcBef>
                <a:spcPts val="600"/>
              </a:spcBef>
              <a:buClr>
                <a:srgbClr val="434343"/>
              </a:buClr>
              <a:buSzPct val="100000"/>
            </a:pPr>
            <a:r>
              <a:rPr lang="en-US" sz="2000" dirty="0"/>
              <a:t>A common goal</a:t>
            </a:r>
          </a:p>
          <a:p>
            <a:pPr marL="228600" lvl="0" indent="-228600">
              <a:lnSpc>
                <a:spcPct val="100000"/>
              </a:lnSpc>
              <a:spcBef>
                <a:spcPts val="600"/>
              </a:spcBef>
              <a:buClr>
                <a:srgbClr val="434343"/>
              </a:buClr>
              <a:buSzPct val="100000"/>
            </a:pPr>
            <a:r>
              <a:rPr lang="en-US" sz="2000" dirty="0"/>
              <a:t>Focus</a:t>
            </a:r>
          </a:p>
          <a:p>
            <a:pPr marL="228600" lvl="0" indent="-228600">
              <a:lnSpc>
                <a:spcPct val="100000"/>
              </a:lnSpc>
              <a:spcBef>
                <a:spcPts val="600"/>
              </a:spcBef>
              <a:buClr>
                <a:srgbClr val="434343"/>
              </a:buClr>
              <a:buSzPct val="100000"/>
            </a:pPr>
            <a:r>
              <a:rPr lang="en-US" sz="2000" dirty="0"/>
              <a:t>Dedication</a:t>
            </a:r>
          </a:p>
          <a:p>
            <a:pPr marL="0" lvl="0" indent="0" algn="ctr">
              <a:lnSpc>
                <a:spcPct val="100000"/>
              </a:lnSpc>
              <a:spcBef>
                <a:spcPts val="600"/>
              </a:spcBef>
              <a:buSzPct val="100000"/>
              <a:buNone/>
            </a:pPr>
            <a:endParaRPr lang="en-US" dirty="0"/>
          </a:p>
          <a:p>
            <a:pPr marL="0" indent="0">
              <a:lnSpc>
                <a:spcPct val="100000"/>
              </a:lnSpc>
              <a:spcBef>
                <a:spcPts val="600"/>
              </a:spcBef>
              <a:buNone/>
            </a:pPr>
            <a:endParaRPr lang="en-US" dirty="0"/>
          </a:p>
        </p:txBody>
      </p:sp>
    </p:spTree>
    <p:extLst>
      <p:ext uri="{BB962C8B-B14F-4D97-AF65-F5344CB8AC3E}">
        <p14:creationId xmlns:p14="http://schemas.microsoft.com/office/powerpoint/2010/main" val="888394316"/>
      </p:ext>
    </p:extLst>
  </p:cSld>
  <p:clrMapOvr>
    <a:masterClrMapping/>
  </p:clrMapOvr>
</p:sld>
</file>

<file path=ppt/theme/theme1.xml><?xml version="1.0" encoding="utf-8"?>
<a:theme xmlns:a="http://schemas.openxmlformats.org/drawingml/2006/main" name="Early Childhood">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11316</TotalTime>
  <Words>1878</Words>
  <Application>Microsoft Office PowerPoint</Application>
  <PresentationFormat>On-screen Show (16:9)</PresentationFormat>
  <Paragraphs>271</Paragraphs>
  <Slides>52</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Franklin Gothic Medium</vt:lpstr>
      <vt:lpstr>Times New Roman</vt:lpstr>
      <vt:lpstr>Early Childhood</vt:lpstr>
      <vt:lpstr>Teamwork</vt:lpstr>
      <vt:lpstr>Welcome, Session &amp; Group Introductions</vt:lpstr>
      <vt:lpstr>Learning Objectives</vt:lpstr>
      <vt:lpstr>LEARNING OBJECTIVES</vt:lpstr>
      <vt:lpstr>Human Needs and Teamwork</vt:lpstr>
      <vt:lpstr>Basic Human Needs</vt:lpstr>
      <vt:lpstr>What is Teamwork?</vt:lpstr>
      <vt:lpstr>TEAMWORK AND ROWING</vt:lpstr>
      <vt:lpstr>TEAMWORK</vt:lpstr>
      <vt:lpstr>Are There Impediments to Teamwork?</vt:lpstr>
      <vt:lpstr>Impediments to Teamwork</vt:lpstr>
      <vt:lpstr>ABSENCE OF TRUST</vt:lpstr>
      <vt:lpstr>FEAR OF CONFLICT</vt:lpstr>
      <vt:lpstr>LACK OF COMMITMENT</vt:lpstr>
      <vt:lpstr>AVOIDANCE OF ACCOUNTABILITY</vt:lpstr>
      <vt:lpstr>INATTENTION TO RESULTS</vt:lpstr>
      <vt:lpstr>Overcoming the Lack of Teamwork</vt:lpstr>
      <vt:lpstr>Teamwork Activity</vt:lpstr>
      <vt:lpstr>ACTIVITY QUESTIONS</vt:lpstr>
      <vt:lpstr>OVERCOMING LACK OF TEAMWORK</vt:lpstr>
      <vt:lpstr>Teamwork and Trust</vt:lpstr>
      <vt:lpstr>TEAMS WITH TRUST</vt:lpstr>
      <vt:lpstr>Teams That Do Not Fear Conflict</vt:lpstr>
      <vt:lpstr>TEAMS THAT DO NOT FEAR CONFLICT</vt:lpstr>
      <vt:lpstr>Teams That Are Committed</vt:lpstr>
      <vt:lpstr>TEAMS THAT ARE COMMITTED</vt:lpstr>
      <vt:lpstr>Teams That Are Accountable</vt:lpstr>
      <vt:lpstr>TEAMS THAT ARE ACCOUNTABLE</vt:lpstr>
      <vt:lpstr>Teams That Focus on Results</vt:lpstr>
      <vt:lpstr>TEAMS THAT FOCUS ON RESULTS</vt:lpstr>
      <vt:lpstr>WHAT IS TEAMWORK</vt:lpstr>
      <vt:lpstr>WHAT IS TEAMWORK</vt:lpstr>
      <vt:lpstr>What Have We Learned?</vt:lpstr>
      <vt:lpstr>Empowerment and Delegation</vt:lpstr>
      <vt:lpstr>EMPOWERMENT</vt:lpstr>
      <vt:lpstr>DELEGATION</vt:lpstr>
      <vt:lpstr>How to Delegate</vt:lpstr>
      <vt:lpstr>Staff/Teacher Development</vt:lpstr>
      <vt:lpstr>STAFF/TEACHER DEVELOPMENT AND ENVIRONMENT</vt:lpstr>
      <vt:lpstr>Staff/Teacher Development</vt:lpstr>
      <vt:lpstr>STAFF/TEACHER DEVELOPMENT</vt:lpstr>
      <vt:lpstr>DID YOU KNOW?</vt:lpstr>
      <vt:lpstr>STAFF/TEACHER NEEDS</vt:lpstr>
      <vt:lpstr>Adult Learning Strategies</vt:lpstr>
      <vt:lpstr>ADULT LEARNING STRATEGIES</vt:lpstr>
      <vt:lpstr>ADULT LEARNING STRATEGIES</vt:lpstr>
      <vt:lpstr>THE WISDOM OF GEESE</vt:lpstr>
      <vt:lpstr>THE WISDOM OF GEESE</vt:lpstr>
      <vt:lpstr>Session Review</vt:lpstr>
      <vt:lpstr>REVIEW LEARNING OBJECTIVES</vt:lpstr>
      <vt:lpstr>Reflections, Questions, &amp; Comments</vt:lpstr>
      <vt:lpstr>Please complete the Post-Assessment Evaluation.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a Closer Look at Early Childhood Development &amp; Learning: A Standards-Based Approach</dc:title>
  <dc:creator>19852</dc:creator>
  <cp:lastModifiedBy>Kimberly Boyle</cp:lastModifiedBy>
  <cp:revision>142</cp:revision>
  <dcterms:modified xsi:type="dcterms:W3CDTF">2020-07-27T16:18:37Z</dcterms:modified>
</cp:coreProperties>
</file>