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316" r:id="rId13"/>
    <p:sldId id="268" r:id="rId14"/>
    <p:sldId id="321" r:id="rId15"/>
    <p:sldId id="270" r:id="rId16"/>
    <p:sldId id="271" r:id="rId17"/>
    <p:sldId id="272" r:id="rId18"/>
    <p:sldId id="273" r:id="rId19"/>
    <p:sldId id="276" r:id="rId20"/>
    <p:sldId id="277" r:id="rId21"/>
    <p:sldId id="278" r:id="rId22"/>
    <p:sldId id="279" r:id="rId23"/>
    <p:sldId id="280" r:id="rId24"/>
    <p:sldId id="281" r:id="rId25"/>
    <p:sldId id="283" r:id="rId26"/>
    <p:sldId id="284" r:id="rId27"/>
    <p:sldId id="274" r:id="rId28"/>
    <p:sldId id="275" r:id="rId29"/>
    <p:sldId id="317" r:id="rId30"/>
    <p:sldId id="285" r:id="rId31"/>
    <p:sldId id="286" r:id="rId32"/>
    <p:sldId id="318" r:id="rId33"/>
    <p:sldId id="319" r:id="rId34"/>
    <p:sldId id="291" r:id="rId35"/>
    <p:sldId id="293" r:id="rId36"/>
    <p:sldId id="294" r:id="rId37"/>
    <p:sldId id="295" r:id="rId38"/>
    <p:sldId id="296" r:id="rId39"/>
    <p:sldId id="297" r:id="rId40"/>
    <p:sldId id="299" r:id="rId41"/>
    <p:sldId id="300" r:id="rId42"/>
    <p:sldId id="301" r:id="rId43"/>
    <p:sldId id="320" r:id="rId44"/>
    <p:sldId id="298"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i6H/7NaJcOnCpXPVlzKasSRnbw3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slie Doyle" initials="" lastIdx="40" clrIdx="0"/>
  <p:cmAuthor id="1" name="Bridget Rey" initials="" lastIdx="1" clrIdx="1"/>
  <p:cmAuthor id="2" name="Karen Powell" initials="KP" lastIdx="8" clrIdx="2">
    <p:extLst>
      <p:ext uri="{19B8F6BF-5375-455C-9EA6-DF929625EA0E}">
        <p15:presenceInfo xmlns:p15="http://schemas.microsoft.com/office/powerpoint/2012/main" userId="03d3be90a92f5565" providerId="Windows Live"/>
      </p:ext>
    </p:extLst>
  </p:cmAuthor>
  <p:cmAuthor id="3" name="Karen Powell" initials="KP [2]" lastIdx="12" clrIdx="3">
    <p:extLst>
      <p:ext uri="{19B8F6BF-5375-455C-9EA6-DF929625EA0E}">
        <p15:presenceInfo xmlns:p15="http://schemas.microsoft.com/office/powerpoint/2012/main" userId="S-1-5-21-4222360315-1389615530-2846942350-11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E10B89-C488-4380-BCE5-D986B01D2488}">
  <a:tblStyle styleId="{DEE10B89-C488-4380-BCE5-D986B01D24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41" autoAdjust="0"/>
    <p:restoredTop sz="68762" autoAdjust="0"/>
  </p:normalViewPr>
  <p:slideViewPr>
    <p:cSldViewPr snapToGrid="0">
      <p:cViewPr varScale="1">
        <p:scale>
          <a:sx n="105" d="100"/>
          <a:sy n="105" d="100"/>
        </p:scale>
        <p:origin x="918"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C1B504-1A54-4D07-8350-09B3E045EB17}" type="doc">
      <dgm:prSet loTypeId="urn:microsoft.com/office/officeart/2011/layout/RadialPictureList" loCatId="picture" qsTypeId="urn:microsoft.com/office/officeart/2005/8/quickstyle/simple1" qsCatId="simple" csTypeId="urn:microsoft.com/office/officeart/2005/8/colors/accent4_5" csCatId="accent4" phldr="1"/>
      <dgm:spPr/>
      <dgm:t>
        <a:bodyPr/>
        <a:lstStyle/>
        <a:p>
          <a:endParaRPr lang="en-US"/>
        </a:p>
      </dgm:t>
    </dgm:pt>
    <dgm:pt modelId="{B9DA315A-3385-4884-A831-82A453D7A2B3}">
      <dgm:prSet phldrT="[Text]"/>
      <dgm:spPr/>
      <dgm:t>
        <a:bodyPr/>
        <a:lstStyle/>
        <a:p>
          <a:r>
            <a:rPr lang="en-US" dirty="0" smtClean="0"/>
            <a:t>Be concise</a:t>
          </a:r>
          <a:endParaRPr lang="en-US" dirty="0"/>
        </a:p>
      </dgm:t>
    </dgm:pt>
    <dgm:pt modelId="{A9A95D02-C4E7-4570-9C0B-879233FBFD71}" type="parTrans" cxnId="{EE56F1E5-2316-47C0-A4D3-2365A694C52F}">
      <dgm:prSet/>
      <dgm:spPr/>
      <dgm:t>
        <a:bodyPr/>
        <a:lstStyle/>
        <a:p>
          <a:endParaRPr lang="en-US"/>
        </a:p>
      </dgm:t>
    </dgm:pt>
    <dgm:pt modelId="{18A8CAED-2A63-45DF-B2A9-DD1BF96CBBD1}" type="sibTrans" cxnId="{EE56F1E5-2316-47C0-A4D3-2365A694C52F}">
      <dgm:prSet/>
      <dgm:spPr/>
      <dgm:t>
        <a:bodyPr/>
        <a:lstStyle/>
        <a:p>
          <a:endParaRPr lang="en-US"/>
        </a:p>
      </dgm:t>
    </dgm:pt>
    <dgm:pt modelId="{21899EFA-3D5B-49F7-ADB7-2DF48AAE479E}">
      <dgm:prSet phldrT="[Text]"/>
      <dgm:spPr/>
      <dgm:t>
        <a:bodyPr/>
        <a:lstStyle/>
        <a:p>
          <a:r>
            <a:rPr lang="en-US" dirty="0" smtClean="0"/>
            <a:t>Avoid descriptive language</a:t>
          </a:r>
          <a:endParaRPr lang="en-US" dirty="0"/>
        </a:p>
      </dgm:t>
    </dgm:pt>
    <dgm:pt modelId="{21E8F0FA-22F7-4207-8C7F-24F770984AB3}" type="parTrans" cxnId="{A48E4F6A-DCC1-4FED-81F6-A449C2D133A3}">
      <dgm:prSet/>
      <dgm:spPr/>
      <dgm:t>
        <a:bodyPr/>
        <a:lstStyle/>
        <a:p>
          <a:endParaRPr lang="en-US"/>
        </a:p>
      </dgm:t>
    </dgm:pt>
    <dgm:pt modelId="{36713E77-7835-40BF-85C6-142FAF867C73}" type="sibTrans" cxnId="{A48E4F6A-DCC1-4FED-81F6-A449C2D133A3}">
      <dgm:prSet/>
      <dgm:spPr/>
      <dgm:t>
        <a:bodyPr/>
        <a:lstStyle/>
        <a:p>
          <a:endParaRPr lang="en-US"/>
        </a:p>
      </dgm:t>
    </dgm:pt>
    <dgm:pt modelId="{AC172E18-CA6A-43D4-8B54-A7F49DEF0C67}">
      <dgm:prSet phldrT="[Text]"/>
      <dgm:spPr/>
      <dgm:t>
        <a:bodyPr/>
        <a:lstStyle/>
        <a:p>
          <a:r>
            <a:rPr lang="en-US" dirty="0" smtClean="0"/>
            <a:t>Avoid emotional language</a:t>
          </a:r>
          <a:endParaRPr lang="en-US" dirty="0"/>
        </a:p>
      </dgm:t>
    </dgm:pt>
    <dgm:pt modelId="{FE0F75B1-D86A-4E1D-9799-69BA26EB9AA7}" type="parTrans" cxnId="{66D5A7C4-A2DB-42FB-B9F1-EDBF563BC7C0}">
      <dgm:prSet/>
      <dgm:spPr/>
      <dgm:t>
        <a:bodyPr/>
        <a:lstStyle/>
        <a:p>
          <a:endParaRPr lang="en-US"/>
        </a:p>
      </dgm:t>
    </dgm:pt>
    <dgm:pt modelId="{C3A4026B-F2E0-4742-BB4D-1FA77260E924}" type="sibTrans" cxnId="{66D5A7C4-A2DB-42FB-B9F1-EDBF563BC7C0}">
      <dgm:prSet/>
      <dgm:spPr/>
      <dgm:t>
        <a:bodyPr/>
        <a:lstStyle/>
        <a:p>
          <a:endParaRPr lang="en-US"/>
        </a:p>
      </dgm:t>
    </dgm:pt>
    <dgm:pt modelId="{FE5C4ED3-BD9D-458C-AF7E-F68C206837BD}">
      <dgm:prSet phldrT="[Text]"/>
      <dgm:spPr/>
      <dgm:t>
        <a:bodyPr/>
        <a:lstStyle/>
        <a:p>
          <a:r>
            <a:rPr lang="en-US" dirty="0" smtClean="0"/>
            <a:t>Write what you actually see</a:t>
          </a:r>
          <a:endParaRPr lang="en-US" dirty="0"/>
        </a:p>
      </dgm:t>
    </dgm:pt>
    <dgm:pt modelId="{29DC0B5B-CE84-4C39-B997-61E319BCEB13}" type="parTrans" cxnId="{EE6919CB-1F44-48D7-A5A9-E86E09E036A7}">
      <dgm:prSet/>
      <dgm:spPr/>
      <dgm:t>
        <a:bodyPr/>
        <a:lstStyle/>
        <a:p>
          <a:endParaRPr lang="en-US"/>
        </a:p>
      </dgm:t>
    </dgm:pt>
    <dgm:pt modelId="{2A160F93-2C91-4DC2-B86F-38E4077926D0}" type="sibTrans" cxnId="{EE6919CB-1F44-48D7-A5A9-E86E09E036A7}">
      <dgm:prSet/>
      <dgm:spPr/>
      <dgm:t>
        <a:bodyPr/>
        <a:lstStyle/>
        <a:p>
          <a:endParaRPr lang="en-US"/>
        </a:p>
      </dgm:t>
    </dgm:pt>
    <dgm:pt modelId="{74C97C34-894D-452A-8E4D-30400284EC1D}" type="pres">
      <dgm:prSet presAssocID="{89C1B504-1A54-4D07-8350-09B3E045EB17}" presName="Name0" presStyleCnt="0">
        <dgm:presLayoutVars>
          <dgm:chMax val="1"/>
          <dgm:chPref val="1"/>
          <dgm:dir/>
          <dgm:resizeHandles/>
        </dgm:presLayoutVars>
      </dgm:prSet>
      <dgm:spPr/>
      <dgm:t>
        <a:bodyPr/>
        <a:lstStyle/>
        <a:p>
          <a:endParaRPr lang="en-US"/>
        </a:p>
      </dgm:t>
    </dgm:pt>
    <dgm:pt modelId="{6C7CE0E9-02D1-416C-9918-C357F3A82626}" type="pres">
      <dgm:prSet presAssocID="{B9DA315A-3385-4884-A831-82A453D7A2B3}" presName="Parent" presStyleLbl="node1" presStyleIdx="0" presStyleCnt="2">
        <dgm:presLayoutVars>
          <dgm:chMax val="4"/>
          <dgm:chPref val="3"/>
        </dgm:presLayoutVars>
      </dgm:prSet>
      <dgm:spPr/>
      <dgm:t>
        <a:bodyPr/>
        <a:lstStyle/>
        <a:p>
          <a:endParaRPr lang="en-US"/>
        </a:p>
      </dgm:t>
    </dgm:pt>
    <dgm:pt modelId="{B84F6B1D-8889-4C43-B844-323A78E2D172}" type="pres">
      <dgm:prSet presAssocID="{21899EFA-3D5B-49F7-ADB7-2DF48AAE479E}" presName="Accent" presStyleLbl="node1" presStyleIdx="1" presStyleCnt="2"/>
      <dgm:spPr/>
    </dgm:pt>
    <dgm:pt modelId="{399EA54F-7B0C-4E87-A0E6-C6C344645FD0}" type="pres">
      <dgm:prSet presAssocID="{21899EFA-3D5B-49F7-ADB7-2DF48AAE479E}" presName="Image1" presStyleLbl="fgImgPlace1" presStyleIdx="0" presStyleCnt="3"/>
      <dgm:spPr/>
    </dgm:pt>
    <dgm:pt modelId="{87D12FE8-9C99-46C7-B11A-09638F75ABBB}" type="pres">
      <dgm:prSet presAssocID="{21899EFA-3D5B-49F7-ADB7-2DF48AAE479E}" presName="Child1" presStyleLbl="revTx" presStyleIdx="0" presStyleCnt="3">
        <dgm:presLayoutVars>
          <dgm:chMax val="0"/>
          <dgm:chPref val="0"/>
          <dgm:bulletEnabled val="1"/>
        </dgm:presLayoutVars>
      </dgm:prSet>
      <dgm:spPr/>
      <dgm:t>
        <a:bodyPr/>
        <a:lstStyle/>
        <a:p>
          <a:endParaRPr lang="en-US"/>
        </a:p>
      </dgm:t>
    </dgm:pt>
    <dgm:pt modelId="{8FB624A5-BE7B-4714-AF48-522419520E65}" type="pres">
      <dgm:prSet presAssocID="{AC172E18-CA6A-43D4-8B54-A7F49DEF0C67}" presName="Image2" presStyleCnt="0"/>
      <dgm:spPr/>
    </dgm:pt>
    <dgm:pt modelId="{E5984162-BCF6-464D-B681-CDD82A79282F}" type="pres">
      <dgm:prSet presAssocID="{AC172E18-CA6A-43D4-8B54-A7F49DEF0C67}" presName="Image" presStyleLbl="fgImgPlace1" presStyleIdx="1" presStyleCnt="3"/>
      <dgm:spPr/>
    </dgm:pt>
    <dgm:pt modelId="{5379F421-5A86-4DA1-8688-10CA32FCA2B4}" type="pres">
      <dgm:prSet presAssocID="{AC172E18-CA6A-43D4-8B54-A7F49DEF0C67}" presName="Child2" presStyleLbl="revTx" presStyleIdx="1" presStyleCnt="3">
        <dgm:presLayoutVars>
          <dgm:chMax val="0"/>
          <dgm:chPref val="0"/>
          <dgm:bulletEnabled val="1"/>
        </dgm:presLayoutVars>
      </dgm:prSet>
      <dgm:spPr/>
      <dgm:t>
        <a:bodyPr/>
        <a:lstStyle/>
        <a:p>
          <a:endParaRPr lang="en-US"/>
        </a:p>
      </dgm:t>
    </dgm:pt>
    <dgm:pt modelId="{BF2CABD2-C581-443A-BE26-439F5E316AE0}" type="pres">
      <dgm:prSet presAssocID="{FE5C4ED3-BD9D-458C-AF7E-F68C206837BD}" presName="Image3" presStyleCnt="0"/>
      <dgm:spPr/>
    </dgm:pt>
    <dgm:pt modelId="{DEA4AED6-92FF-463D-92BE-71183751F92E}" type="pres">
      <dgm:prSet presAssocID="{FE5C4ED3-BD9D-458C-AF7E-F68C206837BD}" presName="Image" presStyleLbl="fgImgPlace1" presStyleIdx="2" presStyleCnt="3"/>
      <dgm:spPr/>
    </dgm:pt>
    <dgm:pt modelId="{1E3F8E67-8A51-4A2B-A362-0070928896D8}" type="pres">
      <dgm:prSet presAssocID="{FE5C4ED3-BD9D-458C-AF7E-F68C206837BD}" presName="Child3" presStyleLbl="revTx" presStyleIdx="2" presStyleCnt="3">
        <dgm:presLayoutVars>
          <dgm:chMax val="0"/>
          <dgm:chPref val="0"/>
          <dgm:bulletEnabled val="1"/>
        </dgm:presLayoutVars>
      </dgm:prSet>
      <dgm:spPr/>
      <dgm:t>
        <a:bodyPr/>
        <a:lstStyle/>
        <a:p>
          <a:endParaRPr lang="en-US"/>
        </a:p>
      </dgm:t>
    </dgm:pt>
  </dgm:ptLst>
  <dgm:cxnLst>
    <dgm:cxn modelId="{A7DAF6E1-4D5B-4C19-BAED-A0DF08F3652B}" type="presOf" srcId="{AC172E18-CA6A-43D4-8B54-A7F49DEF0C67}" destId="{5379F421-5A86-4DA1-8688-10CA32FCA2B4}" srcOrd="0" destOrd="0" presId="urn:microsoft.com/office/officeart/2011/layout/RadialPictureList"/>
    <dgm:cxn modelId="{EE6919CB-1F44-48D7-A5A9-E86E09E036A7}" srcId="{B9DA315A-3385-4884-A831-82A453D7A2B3}" destId="{FE5C4ED3-BD9D-458C-AF7E-F68C206837BD}" srcOrd="2" destOrd="0" parTransId="{29DC0B5B-CE84-4C39-B997-61E319BCEB13}" sibTransId="{2A160F93-2C91-4DC2-B86F-38E4077926D0}"/>
    <dgm:cxn modelId="{4CE117A1-5914-415F-946F-7AD9149C1CF5}" type="presOf" srcId="{B9DA315A-3385-4884-A831-82A453D7A2B3}" destId="{6C7CE0E9-02D1-416C-9918-C357F3A82626}" srcOrd="0" destOrd="0" presId="urn:microsoft.com/office/officeart/2011/layout/RadialPictureList"/>
    <dgm:cxn modelId="{A48E4F6A-DCC1-4FED-81F6-A449C2D133A3}" srcId="{B9DA315A-3385-4884-A831-82A453D7A2B3}" destId="{21899EFA-3D5B-49F7-ADB7-2DF48AAE479E}" srcOrd="0" destOrd="0" parTransId="{21E8F0FA-22F7-4207-8C7F-24F770984AB3}" sibTransId="{36713E77-7835-40BF-85C6-142FAF867C73}"/>
    <dgm:cxn modelId="{3F771459-8132-4A93-85B9-D036BAE8CEBB}" type="presOf" srcId="{21899EFA-3D5B-49F7-ADB7-2DF48AAE479E}" destId="{87D12FE8-9C99-46C7-B11A-09638F75ABBB}" srcOrd="0" destOrd="0" presId="urn:microsoft.com/office/officeart/2011/layout/RadialPictureList"/>
    <dgm:cxn modelId="{66D5A7C4-A2DB-42FB-B9F1-EDBF563BC7C0}" srcId="{B9DA315A-3385-4884-A831-82A453D7A2B3}" destId="{AC172E18-CA6A-43D4-8B54-A7F49DEF0C67}" srcOrd="1" destOrd="0" parTransId="{FE0F75B1-D86A-4E1D-9799-69BA26EB9AA7}" sibTransId="{C3A4026B-F2E0-4742-BB4D-1FA77260E924}"/>
    <dgm:cxn modelId="{1B63D7EB-BC64-4E10-B8CC-B23E2E1C923A}" type="presOf" srcId="{FE5C4ED3-BD9D-458C-AF7E-F68C206837BD}" destId="{1E3F8E67-8A51-4A2B-A362-0070928896D8}" srcOrd="0" destOrd="0" presId="urn:microsoft.com/office/officeart/2011/layout/RadialPictureList"/>
    <dgm:cxn modelId="{19B1A1C0-600E-4798-AD64-B578222C1180}" type="presOf" srcId="{89C1B504-1A54-4D07-8350-09B3E045EB17}" destId="{74C97C34-894D-452A-8E4D-30400284EC1D}" srcOrd="0" destOrd="0" presId="urn:microsoft.com/office/officeart/2011/layout/RadialPictureList"/>
    <dgm:cxn modelId="{EE56F1E5-2316-47C0-A4D3-2365A694C52F}" srcId="{89C1B504-1A54-4D07-8350-09B3E045EB17}" destId="{B9DA315A-3385-4884-A831-82A453D7A2B3}" srcOrd="0" destOrd="0" parTransId="{A9A95D02-C4E7-4570-9C0B-879233FBFD71}" sibTransId="{18A8CAED-2A63-45DF-B2A9-DD1BF96CBBD1}"/>
    <dgm:cxn modelId="{D3C990FF-9B5A-4FAC-B0F9-7EBC59E660BD}" type="presParOf" srcId="{74C97C34-894D-452A-8E4D-30400284EC1D}" destId="{6C7CE0E9-02D1-416C-9918-C357F3A82626}" srcOrd="0" destOrd="0" presId="urn:microsoft.com/office/officeart/2011/layout/RadialPictureList"/>
    <dgm:cxn modelId="{2B901C3B-C7F4-4674-B54B-79C2B50BA7F1}" type="presParOf" srcId="{74C97C34-894D-452A-8E4D-30400284EC1D}" destId="{B84F6B1D-8889-4C43-B844-323A78E2D172}" srcOrd="1" destOrd="0" presId="urn:microsoft.com/office/officeart/2011/layout/RadialPictureList"/>
    <dgm:cxn modelId="{F5019C3C-FDEA-413C-AC96-AB91383F8D48}" type="presParOf" srcId="{74C97C34-894D-452A-8E4D-30400284EC1D}" destId="{399EA54F-7B0C-4E87-A0E6-C6C344645FD0}" srcOrd="2" destOrd="0" presId="urn:microsoft.com/office/officeart/2011/layout/RadialPictureList"/>
    <dgm:cxn modelId="{E174E8CA-4246-46D6-8D10-24A66748F70E}" type="presParOf" srcId="{74C97C34-894D-452A-8E4D-30400284EC1D}" destId="{87D12FE8-9C99-46C7-B11A-09638F75ABBB}" srcOrd="3" destOrd="0" presId="urn:microsoft.com/office/officeart/2011/layout/RadialPictureList"/>
    <dgm:cxn modelId="{04B53DA8-74DF-4F74-87CF-586370E6F036}" type="presParOf" srcId="{74C97C34-894D-452A-8E4D-30400284EC1D}" destId="{8FB624A5-BE7B-4714-AF48-522419520E65}" srcOrd="4" destOrd="0" presId="urn:microsoft.com/office/officeart/2011/layout/RadialPictureList"/>
    <dgm:cxn modelId="{95B70FF5-3C3C-42F4-8CF9-9DE1B0907C60}" type="presParOf" srcId="{8FB624A5-BE7B-4714-AF48-522419520E65}" destId="{E5984162-BCF6-464D-B681-CDD82A79282F}" srcOrd="0" destOrd="0" presId="urn:microsoft.com/office/officeart/2011/layout/RadialPictureList"/>
    <dgm:cxn modelId="{630758FA-4AC2-455F-B0C1-0BC486166B12}" type="presParOf" srcId="{74C97C34-894D-452A-8E4D-30400284EC1D}" destId="{5379F421-5A86-4DA1-8688-10CA32FCA2B4}" srcOrd="5" destOrd="0" presId="urn:microsoft.com/office/officeart/2011/layout/RadialPictureList"/>
    <dgm:cxn modelId="{31335A9D-5D21-4B95-80ED-015541C8FABC}" type="presParOf" srcId="{74C97C34-894D-452A-8E4D-30400284EC1D}" destId="{BF2CABD2-C581-443A-BE26-439F5E316AE0}" srcOrd="6" destOrd="0" presId="urn:microsoft.com/office/officeart/2011/layout/RadialPictureList"/>
    <dgm:cxn modelId="{FDC3C2B2-6F00-47D5-BDFF-F6226F93D8D3}" type="presParOf" srcId="{BF2CABD2-C581-443A-BE26-439F5E316AE0}" destId="{DEA4AED6-92FF-463D-92BE-71183751F92E}" srcOrd="0" destOrd="0" presId="urn:microsoft.com/office/officeart/2011/layout/RadialPictureList"/>
    <dgm:cxn modelId="{76BEE436-875F-490B-A39E-C61D6133A96F}" type="presParOf" srcId="{74C97C34-894D-452A-8E4D-30400284EC1D}" destId="{1E3F8E67-8A51-4A2B-A362-0070928896D8}"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DB7888-A0A3-45A9-B8F6-D3FB5508BD68}" type="doc">
      <dgm:prSet loTypeId="urn:microsoft.com/office/officeart/2005/8/layout/radial6" loCatId="relationship" qsTypeId="urn:microsoft.com/office/officeart/2005/8/quickstyle/simple1" qsCatId="simple" csTypeId="urn:microsoft.com/office/officeart/2005/8/colors/accent4_5" csCatId="accent4" phldr="1"/>
      <dgm:spPr/>
      <dgm:t>
        <a:bodyPr/>
        <a:lstStyle/>
        <a:p>
          <a:endParaRPr lang="en-US"/>
        </a:p>
      </dgm:t>
    </dgm:pt>
    <dgm:pt modelId="{509CC12E-6D7C-4728-9E05-72EAB6C717F2}">
      <dgm:prSet phldrT="[Text]"/>
      <dgm:spPr/>
      <dgm:t>
        <a:bodyPr/>
        <a:lstStyle/>
        <a:p>
          <a:r>
            <a:rPr lang="en-US" dirty="0" smtClean="0"/>
            <a:t>AVOID “Why?”</a:t>
          </a:r>
        </a:p>
      </dgm:t>
    </dgm:pt>
    <dgm:pt modelId="{658720CB-3EC8-4650-8F7B-B40C55C07474}" type="parTrans" cxnId="{97462090-1AC8-4B1B-9C23-A137D975A92D}">
      <dgm:prSet/>
      <dgm:spPr/>
      <dgm:t>
        <a:bodyPr/>
        <a:lstStyle/>
        <a:p>
          <a:endParaRPr lang="en-US"/>
        </a:p>
      </dgm:t>
    </dgm:pt>
    <dgm:pt modelId="{3BF12579-FAE2-4971-BF38-DFCA9C984CF5}" type="sibTrans" cxnId="{97462090-1AC8-4B1B-9C23-A137D975A92D}">
      <dgm:prSet/>
      <dgm:spPr/>
      <dgm:t>
        <a:bodyPr/>
        <a:lstStyle/>
        <a:p>
          <a:endParaRPr lang="en-US"/>
        </a:p>
      </dgm:t>
    </dgm:pt>
    <dgm:pt modelId="{7D43DD12-587B-4A42-BCD7-031031964F4C}">
      <dgm:prSet phldrT="[Text]" custT="1"/>
      <dgm:spPr/>
      <dgm:t>
        <a:bodyPr/>
        <a:lstStyle/>
        <a:p>
          <a:r>
            <a:rPr lang="en-US" sz="1400" dirty="0" smtClean="0"/>
            <a:t>Who? </a:t>
          </a:r>
          <a:r>
            <a:rPr lang="en-US" sz="1200" dirty="0" smtClean="0"/>
            <a:t>(child’s name)</a:t>
          </a:r>
          <a:endParaRPr lang="en-US" sz="1200" dirty="0"/>
        </a:p>
      </dgm:t>
    </dgm:pt>
    <dgm:pt modelId="{0C977855-E2EE-4139-AF73-C3470D6E10B2}" type="parTrans" cxnId="{F301BC98-D33A-49F8-899A-B569D4266676}">
      <dgm:prSet/>
      <dgm:spPr/>
      <dgm:t>
        <a:bodyPr/>
        <a:lstStyle/>
        <a:p>
          <a:endParaRPr lang="en-US"/>
        </a:p>
      </dgm:t>
    </dgm:pt>
    <dgm:pt modelId="{9AD4DFE4-3A68-45C5-9FF0-C2875B54782B}" type="sibTrans" cxnId="{F301BC98-D33A-49F8-899A-B569D4266676}">
      <dgm:prSet/>
      <dgm:spPr/>
      <dgm:t>
        <a:bodyPr/>
        <a:lstStyle/>
        <a:p>
          <a:endParaRPr lang="en-US"/>
        </a:p>
      </dgm:t>
    </dgm:pt>
    <dgm:pt modelId="{CADCB23A-2D21-4D11-996F-5BF9D5C65A39}">
      <dgm:prSet phldrT="[Text]" custT="1"/>
      <dgm:spPr/>
      <dgm:t>
        <a:bodyPr/>
        <a:lstStyle/>
        <a:p>
          <a:r>
            <a:rPr lang="en-US" sz="1400" dirty="0" smtClean="0"/>
            <a:t>When?</a:t>
          </a:r>
          <a:endParaRPr lang="en-US" sz="1400" dirty="0"/>
        </a:p>
      </dgm:t>
    </dgm:pt>
    <dgm:pt modelId="{A5C96263-D4BB-49A7-85CA-B1F35A160674}" type="parTrans" cxnId="{F822B7AE-B706-471A-933F-E53CD260BD5F}">
      <dgm:prSet/>
      <dgm:spPr/>
      <dgm:t>
        <a:bodyPr/>
        <a:lstStyle/>
        <a:p>
          <a:endParaRPr lang="en-US"/>
        </a:p>
      </dgm:t>
    </dgm:pt>
    <dgm:pt modelId="{87C24FA8-3C4E-4D82-B3F5-E21D7154C040}" type="sibTrans" cxnId="{F822B7AE-B706-471A-933F-E53CD260BD5F}">
      <dgm:prSet/>
      <dgm:spPr/>
      <dgm:t>
        <a:bodyPr/>
        <a:lstStyle/>
        <a:p>
          <a:endParaRPr lang="en-US"/>
        </a:p>
      </dgm:t>
    </dgm:pt>
    <dgm:pt modelId="{C95D526B-D4A4-41CA-ADA5-98E35F9F8ED0}">
      <dgm:prSet phldrT="[Text]" custT="1"/>
      <dgm:spPr/>
      <dgm:t>
        <a:bodyPr/>
        <a:lstStyle/>
        <a:p>
          <a:r>
            <a:rPr lang="en-US" sz="1400" dirty="0" smtClean="0"/>
            <a:t>What </a:t>
          </a:r>
          <a:r>
            <a:rPr lang="en-US" sz="1100" dirty="0" smtClean="0"/>
            <a:t>happened?</a:t>
          </a:r>
          <a:endParaRPr lang="en-US" sz="1100" dirty="0"/>
        </a:p>
      </dgm:t>
    </dgm:pt>
    <dgm:pt modelId="{FC753898-794F-4603-9331-9AE1F4FD8B73}" type="parTrans" cxnId="{A289B27C-AD17-4D5C-A6BF-4C62470AD162}">
      <dgm:prSet/>
      <dgm:spPr/>
      <dgm:t>
        <a:bodyPr/>
        <a:lstStyle/>
        <a:p>
          <a:endParaRPr lang="en-US"/>
        </a:p>
      </dgm:t>
    </dgm:pt>
    <dgm:pt modelId="{04D0BA89-4339-47C8-8306-3A3C96711759}" type="sibTrans" cxnId="{A289B27C-AD17-4D5C-A6BF-4C62470AD162}">
      <dgm:prSet/>
      <dgm:spPr/>
      <dgm:t>
        <a:bodyPr/>
        <a:lstStyle/>
        <a:p>
          <a:endParaRPr lang="en-US"/>
        </a:p>
      </dgm:t>
    </dgm:pt>
    <dgm:pt modelId="{A0D74346-A121-4C6D-967E-114D1D40CB6F}">
      <dgm:prSet phldrT="[Text]" custT="1"/>
      <dgm:spPr/>
      <dgm:t>
        <a:bodyPr/>
        <a:lstStyle/>
        <a:p>
          <a:r>
            <a:rPr lang="en-US" sz="1400" dirty="0" smtClean="0"/>
            <a:t>Where?</a:t>
          </a:r>
          <a:endParaRPr lang="en-US" sz="1400" dirty="0"/>
        </a:p>
      </dgm:t>
    </dgm:pt>
    <dgm:pt modelId="{72F4A550-E9D7-4026-BD17-287962E2D256}" type="parTrans" cxnId="{A86CBC82-2A1D-411A-B87E-A9A9324670C7}">
      <dgm:prSet/>
      <dgm:spPr/>
      <dgm:t>
        <a:bodyPr/>
        <a:lstStyle/>
        <a:p>
          <a:endParaRPr lang="en-US"/>
        </a:p>
      </dgm:t>
    </dgm:pt>
    <dgm:pt modelId="{53103BBC-8FD6-48B2-9C1F-88A75845F21D}" type="sibTrans" cxnId="{A86CBC82-2A1D-411A-B87E-A9A9324670C7}">
      <dgm:prSet/>
      <dgm:spPr/>
      <dgm:t>
        <a:bodyPr/>
        <a:lstStyle/>
        <a:p>
          <a:endParaRPr lang="en-US"/>
        </a:p>
      </dgm:t>
    </dgm:pt>
    <dgm:pt modelId="{8741956B-EA88-4405-9F58-DDF0F272BF4B}" type="pres">
      <dgm:prSet presAssocID="{4CDB7888-A0A3-45A9-B8F6-D3FB5508BD68}" presName="Name0" presStyleCnt="0">
        <dgm:presLayoutVars>
          <dgm:chMax val="1"/>
          <dgm:dir/>
          <dgm:animLvl val="ctr"/>
          <dgm:resizeHandles val="exact"/>
        </dgm:presLayoutVars>
      </dgm:prSet>
      <dgm:spPr/>
      <dgm:t>
        <a:bodyPr/>
        <a:lstStyle/>
        <a:p>
          <a:endParaRPr lang="en-US"/>
        </a:p>
      </dgm:t>
    </dgm:pt>
    <dgm:pt modelId="{D3CC669E-633C-4333-BB84-4B6528686CA2}" type="pres">
      <dgm:prSet presAssocID="{509CC12E-6D7C-4728-9E05-72EAB6C717F2}" presName="centerShape" presStyleLbl="node0" presStyleIdx="0" presStyleCnt="1"/>
      <dgm:spPr/>
      <dgm:t>
        <a:bodyPr/>
        <a:lstStyle/>
        <a:p>
          <a:endParaRPr lang="en-US"/>
        </a:p>
      </dgm:t>
    </dgm:pt>
    <dgm:pt modelId="{AEE95D80-190C-4030-AFCF-E0A207F4F866}" type="pres">
      <dgm:prSet presAssocID="{7D43DD12-587B-4A42-BCD7-031031964F4C}" presName="node" presStyleLbl="node1" presStyleIdx="0" presStyleCnt="4" custScaleX="113782">
        <dgm:presLayoutVars>
          <dgm:bulletEnabled val="1"/>
        </dgm:presLayoutVars>
      </dgm:prSet>
      <dgm:spPr/>
      <dgm:t>
        <a:bodyPr/>
        <a:lstStyle/>
        <a:p>
          <a:endParaRPr lang="en-US"/>
        </a:p>
      </dgm:t>
    </dgm:pt>
    <dgm:pt modelId="{DE319667-1737-4119-A39A-0D6F0027D5F8}" type="pres">
      <dgm:prSet presAssocID="{7D43DD12-587B-4A42-BCD7-031031964F4C}" presName="dummy" presStyleCnt="0"/>
      <dgm:spPr/>
    </dgm:pt>
    <dgm:pt modelId="{CB41F845-65B3-4E62-8FBD-49C324688BBD}" type="pres">
      <dgm:prSet presAssocID="{9AD4DFE4-3A68-45C5-9FF0-C2875B54782B}" presName="sibTrans" presStyleLbl="sibTrans2D1" presStyleIdx="0" presStyleCnt="4"/>
      <dgm:spPr/>
      <dgm:t>
        <a:bodyPr/>
        <a:lstStyle/>
        <a:p>
          <a:endParaRPr lang="en-US"/>
        </a:p>
      </dgm:t>
    </dgm:pt>
    <dgm:pt modelId="{CDF6A923-0471-485E-9641-4957431E252B}" type="pres">
      <dgm:prSet presAssocID="{CADCB23A-2D21-4D11-996F-5BF9D5C65A39}" presName="node" presStyleLbl="node1" presStyleIdx="1" presStyleCnt="4" custScaleX="113782">
        <dgm:presLayoutVars>
          <dgm:bulletEnabled val="1"/>
        </dgm:presLayoutVars>
      </dgm:prSet>
      <dgm:spPr/>
      <dgm:t>
        <a:bodyPr/>
        <a:lstStyle/>
        <a:p>
          <a:endParaRPr lang="en-US"/>
        </a:p>
      </dgm:t>
    </dgm:pt>
    <dgm:pt modelId="{5B038216-18FB-494E-B419-12774C6D2AA3}" type="pres">
      <dgm:prSet presAssocID="{CADCB23A-2D21-4D11-996F-5BF9D5C65A39}" presName="dummy" presStyleCnt="0"/>
      <dgm:spPr/>
    </dgm:pt>
    <dgm:pt modelId="{141719E0-5652-4716-A336-EBDA32A42DE1}" type="pres">
      <dgm:prSet presAssocID="{87C24FA8-3C4E-4D82-B3F5-E21D7154C040}" presName="sibTrans" presStyleLbl="sibTrans2D1" presStyleIdx="1" presStyleCnt="4"/>
      <dgm:spPr/>
      <dgm:t>
        <a:bodyPr/>
        <a:lstStyle/>
        <a:p>
          <a:endParaRPr lang="en-US"/>
        </a:p>
      </dgm:t>
    </dgm:pt>
    <dgm:pt modelId="{81FC3C8C-AE56-474A-A68F-C26615498B96}" type="pres">
      <dgm:prSet presAssocID="{C95D526B-D4A4-41CA-ADA5-98E35F9F8ED0}" presName="node" presStyleLbl="node1" presStyleIdx="2" presStyleCnt="4" custScaleX="124125">
        <dgm:presLayoutVars>
          <dgm:bulletEnabled val="1"/>
        </dgm:presLayoutVars>
      </dgm:prSet>
      <dgm:spPr/>
      <dgm:t>
        <a:bodyPr/>
        <a:lstStyle/>
        <a:p>
          <a:endParaRPr lang="en-US"/>
        </a:p>
      </dgm:t>
    </dgm:pt>
    <dgm:pt modelId="{2A4507A1-2D9B-4CBD-B8B4-FB6CEE28B105}" type="pres">
      <dgm:prSet presAssocID="{C95D526B-D4A4-41CA-ADA5-98E35F9F8ED0}" presName="dummy" presStyleCnt="0"/>
      <dgm:spPr/>
    </dgm:pt>
    <dgm:pt modelId="{2CE1ACE7-35C1-4CE9-9DB7-5E62A91DB475}" type="pres">
      <dgm:prSet presAssocID="{04D0BA89-4339-47C8-8306-3A3C96711759}" presName="sibTrans" presStyleLbl="sibTrans2D1" presStyleIdx="2" presStyleCnt="4"/>
      <dgm:spPr/>
      <dgm:t>
        <a:bodyPr/>
        <a:lstStyle/>
        <a:p>
          <a:endParaRPr lang="en-US"/>
        </a:p>
      </dgm:t>
    </dgm:pt>
    <dgm:pt modelId="{7705DC5C-92F8-4802-9ADA-52DE286DC192}" type="pres">
      <dgm:prSet presAssocID="{A0D74346-A121-4C6D-967E-114D1D40CB6F}" presName="node" presStyleLbl="node1" presStyleIdx="3" presStyleCnt="4" custScaleX="113782">
        <dgm:presLayoutVars>
          <dgm:bulletEnabled val="1"/>
        </dgm:presLayoutVars>
      </dgm:prSet>
      <dgm:spPr/>
      <dgm:t>
        <a:bodyPr/>
        <a:lstStyle/>
        <a:p>
          <a:endParaRPr lang="en-US"/>
        </a:p>
      </dgm:t>
    </dgm:pt>
    <dgm:pt modelId="{3D4317D6-595A-4261-84E1-6C5F13EB717F}" type="pres">
      <dgm:prSet presAssocID="{A0D74346-A121-4C6D-967E-114D1D40CB6F}" presName="dummy" presStyleCnt="0"/>
      <dgm:spPr/>
    </dgm:pt>
    <dgm:pt modelId="{254ECA07-29D5-4614-95A0-D4D3A97485AE}" type="pres">
      <dgm:prSet presAssocID="{53103BBC-8FD6-48B2-9C1F-88A75845F21D}" presName="sibTrans" presStyleLbl="sibTrans2D1" presStyleIdx="3" presStyleCnt="4"/>
      <dgm:spPr/>
      <dgm:t>
        <a:bodyPr/>
        <a:lstStyle/>
        <a:p>
          <a:endParaRPr lang="en-US"/>
        </a:p>
      </dgm:t>
    </dgm:pt>
  </dgm:ptLst>
  <dgm:cxnLst>
    <dgm:cxn modelId="{6739521E-4974-41F3-B06D-361519C9F449}" type="presOf" srcId="{04D0BA89-4339-47C8-8306-3A3C96711759}" destId="{2CE1ACE7-35C1-4CE9-9DB7-5E62A91DB475}" srcOrd="0" destOrd="0" presId="urn:microsoft.com/office/officeart/2005/8/layout/radial6"/>
    <dgm:cxn modelId="{A86CBC82-2A1D-411A-B87E-A9A9324670C7}" srcId="{509CC12E-6D7C-4728-9E05-72EAB6C717F2}" destId="{A0D74346-A121-4C6D-967E-114D1D40CB6F}" srcOrd="3" destOrd="0" parTransId="{72F4A550-E9D7-4026-BD17-287962E2D256}" sibTransId="{53103BBC-8FD6-48B2-9C1F-88A75845F21D}"/>
    <dgm:cxn modelId="{A289B27C-AD17-4D5C-A6BF-4C62470AD162}" srcId="{509CC12E-6D7C-4728-9E05-72EAB6C717F2}" destId="{C95D526B-D4A4-41CA-ADA5-98E35F9F8ED0}" srcOrd="2" destOrd="0" parTransId="{FC753898-794F-4603-9331-9AE1F4FD8B73}" sibTransId="{04D0BA89-4339-47C8-8306-3A3C96711759}"/>
    <dgm:cxn modelId="{B6C0B5F3-CE93-4E4F-9C20-46E28C04720B}" type="presOf" srcId="{A0D74346-A121-4C6D-967E-114D1D40CB6F}" destId="{7705DC5C-92F8-4802-9ADA-52DE286DC192}" srcOrd="0" destOrd="0" presId="urn:microsoft.com/office/officeart/2005/8/layout/radial6"/>
    <dgm:cxn modelId="{97462090-1AC8-4B1B-9C23-A137D975A92D}" srcId="{4CDB7888-A0A3-45A9-B8F6-D3FB5508BD68}" destId="{509CC12E-6D7C-4728-9E05-72EAB6C717F2}" srcOrd="0" destOrd="0" parTransId="{658720CB-3EC8-4650-8F7B-B40C55C07474}" sibTransId="{3BF12579-FAE2-4971-BF38-DFCA9C984CF5}"/>
    <dgm:cxn modelId="{0ACC295B-F0B6-4910-B07E-980D1AFA6894}" type="presOf" srcId="{4CDB7888-A0A3-45A9-B8F6-D3FB5508BD68}" destId="{8741956B-EA88-4405-9F58-DDF0F272BF4B}" srcOrd="0" destOrd="0" presId="urn:microsoft.com/office/officeart/2005/8/layout/radial6"/>
    <dgm:cxn modelId="{F822B7AE-B706-471A-933F-E53CD260BD5F}" srcId="{509CC12E-6D7C-4728-9E05-72EAB6C717F2}" destId="{CADCB23A-2D21-4D11-996F-5BF9D5C65A39}" srcOrd="1" destOrd="0" parTransId="{A5C96263-D4BB-49A7-85CA-B1F35A160674}" sibTransId="{87C24FA8-3C4E-4D82-B3F5-E21D7154C040}"/>
    <dgm:cxn modelId="{F301BC98-D33A-49F8-899A-B569D4266676}" srcId="{509CC12E-6D7C-4728-9E05-72EAB6C717F2}" destId="{7D43DD12-587B-4A42-BCD7-031031964F4C}" srcOrd="0" destOrd="0" parTransId="{0C977855-E2EE-4139-AF73-C3470D6E10B2}" sibTransId="{9AD4DFE4-3A68-45C5-9FF0-C2875B54782B}"/>
    <dgm:cxn modelId="{574B5072-FE99-4DC3-8F50-A14465906864}" type="presOf" srcId="{509CC12E-6D7C-4728-9E05-72EAB6C717F2}" destId="{D3CC669E-633C-4333-BB84-4B6528686CA2}" srcOrd="0" destOrd="0" presId="urn:microsoft.com/office/officeart/2005/8/layout/radial6"/>
    <dgm:cxn modelId="{BD999B26-72D0-480F-8773-E3E54B9CBB1D}" type="presOf" srcId="{CADCB23A-2D21-4D11-996F-5BF9D5C65A39}" destId="{CDF6A923-0471-485E-9641-4957431E252B}" srcOrd="0" destOrd="0" presId="urn:microsoft.com/office/officeart/2005/8/layout/radial6"/>
    <dgm:cxn modelId="{72E1A06B-C5EC-4B52-948C-4BD87B753430}" type="presOf" srcId="{53103BBC-8FD6-48B2-9C1F-88A75845F21D}" destId="{254ECA07-29D5-4614-95A0-D4D3A97485AE}" srcOrd="0" destOrd="0" presId="urn:microsoft.com/office/officeart/2005/8/layout/radial6"/>
    <dgm:cxn modelId="{E442C2B3-7394-4D9E-AC36-D7DCD42ADA0C}" type="presOf" srcId="{9AD4DFE4-3A68-45C5-9FF0-C2875B54782B}" destId="{CB41F845-65B3-4E62-8FBD-49C324688BBD}" srcOrd="0" destOrd="0" presId="urn:microsoft.com/office/officeart/2005/8/layout/radial6"/>
    <dgm:cxn modelId="{2F574521-DA17-43E0-87CF-D4D8382CE4CE}" type="presOf" srcId="{7D43DD12-587B-4A42-BCD7-031031964F4C}" destId="{AEE95D80-190C-4030-AFCF-E0A207F4F866}" srcOrd="0" destOrd="0" presId="urn:microsoft.com/office/officeart/2005/8/layout/radial6"/>
    <dgm:cxn modelId="{50FF838B-8E21-41FF-AE78-25798152E9E3}" type="presOf" srcId="{87C24FA8-3C4E-4D82-B3F5-E21D7154C040}" destId="{141719E0-5652-4716-A336-EBDA32A42DE1}" srcOrd="0" destOrd="0" presId="urn:microsoft.com/office/officeart/2005/8/layout/radial6"/>
    <dgm:cxn modelId="{769EAAB2-1FAB-459B-A217-9EBA52B87CD6}" type="presOf" srcId="{C95D526B-D4A4-41CA-ADA5-98E35F9F8ED0}" destId="{81FC3C8C-AE56-474A-A68F-C26615498B96}" srcOrd="0" destOrd="0" presId="urn:microsoft.com/office/officeart/2005/8/layout/radial6"/>
    <dgm:cxn modelId="{2EECBBE2-397E-43C3-B3CB-5E63C821DBC4}" type="presParOf" srcId="{8741956B-EA88-4405-9F58-DDF0F272BF4B}" destId="{D3CC669E-633C-4333-BB84-4B6528686CA2}" srcOrd="0" destOrd="0" presId="urn:microsoft.com/office/officeart/2005/8/layout/radial6"/>
    <dgm:cxn modelId="{AA9F2EEF-82B1-4248-B34D-E5B1A600237F}" type="presParOf" srcId="{8741956B-EA88-4405-9F58-DDF0F272BF4B}" destId="{AEE95D80-190C-4030-AFCF-E0A207F4F866}" srcOrd="1" destOrd="0" presId="urn:microsoft.com/office/officeart/2005/8/layout/radial6"/>
    <dgm:cxn modelId="{8AED7F22-3D2F-49BC-9745-7A2CB8E85175}" type="presParOf" srcId="{8741956B-EA88-4405-9F58-DDF0F272BF4B}" destId="{DE319667-1737-4119-A39A-0D6F0027D5F8}" srcOrd="2" destOrd="0" presId="urn:microsoft.com/office/officeart/2005/8/layout/radial6"/>
    <dgm:cxn modelId="{5E6AEDC6-263D-420A-BD79-EE26F17194D2}" type="presParOf" srcId="{8741956B-EA88-4405-9F58-DDF0F272BF4B}" destId="{CB41F845-65B3-4E62-8FBD-49C324688BBD}" srcOrd="3" destOrd="0" presId="urn:microsoft.com/office/officeart/2005/8/layout/radial6"/>
    <dgm:cxn modelId="{F1F8BB24-1323-4696-AFB1-68FD82DC6019}" type="presParOf" srcId="{8741956B-EA88-4405-9F58-DDF0F272BF4B}" destId="{CDF6A923-0471-485E-9641-4957431E252B}" srcOrd="4" destOrd="0" presId="urn:microsoft.com/office/officeart/2005/8/layout/radial6"/>
    <dgm:cxn modelId="{DFD6DB8E-6B0B-4B8A-845B-580E310081AC}" type="presParOf" srcId="{8741956B-EA88-4405-9F58-DDF0F272BF4B}" destId="{5B038216-18FB-494E-B419-12774C6D2AA3}" srcOrd="5" destOrd="0" presId="urn:microsoft.com/office/officeart/2005/8/layout/radial6"/>
    <dgm:cxn modelId="{B8EB9B0C-A78F-4146-B663-7FBFC93C9707}" type="presParOf" srcId="{8741956B-EA88-4405-9F58-DDF0F272BF4B}" destId="{141719E0-5652-4716-A336-EBDA32A42DE1}" srcOrd="6" destOrd="0" presId="urn:microsoft.com/office/officeart/2005/8/layout/radial6"/>
    <dgm:cxn modelId="{63F653BA-495D-4792-8693-AC8E5D881678}" type="presParOf" srcId="{8741956B-EA88-4405-9F58-DDF0F272BF4B}" destId="{81FC3C8C-AE56-474A-A68F-C26615498B96}" srcOrd="7" destOrd="0" presId="urn:microsoft.com/office/officeart/2005/8/layout/radial6"/>
    <dgm:cxn modelId="{02D68305-9872-4A6B-90C0-B57964AB720E}" type="presParOf" srcId="{8741956B-EA88-4405-9F58-DDF0F272BF4B}" destId="{2A4507A1-2D9B-4CBD-B8B4-FB6CEE28B105}" srcOrd="8" destOrd="0" presId="urn:microsoft.com/office/officeart/2005/8/layout/radial6"/>
    <dgm:cxn modelId="{4FE670C2-AAAF-4D0F-926C-84D94A4DB279}" type="presParOf" srcId="{8741956B-EA88-4405-9F58-DDF0F272BF4B}" destId="{2CE1ACE7-35C1-4CE9-9DB7-5E62A91DB475}" srcOrd="9" destOrd="0" presId="urn:microsoft.com/office/officeart/2005/8/layout/radial6"/>
    <dgm:cxn modelId="{A7DC4199-7A91-4AD2-A29D-FB57FF49B3B0}" type="presParOf" srcId="{8741956B-EA88-4405-9F58-DDF0F272BF4B}" destId="{7705DC5C-92F8-4802-9ADA-52DE286DC192}" srcOrd="10" destOrd="0" presId="urn:microsoft.com/office/officeart/2005/8/layout/radial6"/>
    <dgm:cxn modelId="{4F1907D3-A3E8-4212-BBF7-919D13EA0396}" type="presParOf" srcId="{8741956B-EA88-4405-9F58-DDF0F272BF4B}" destId="{3D4317D6-595A-4261-84E1-6C5F13EB717F}" srcOrd="11" destOrd="0" presId="urn:microsoft.com/office/officeart/2005/8/layout/radial6"/>
    <dgm:cxn modelId="{3664CD84-7685-4AEA-ABD9-C19FF814F316}" type="presParOf" srcId="{8741956B-EA88-4405-9F58-DDF0F272BF4B}" destId="{254ECA07-29D5-4614-95A0-D4D3A97485AE}"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CE0E9-02D1-416C-9918-C357F3A82626}">
      <dsp:nvSpPr>
        <dsp:cNvPr id="0" name=""/>
        <dsp:cNvSpPr/>
      </dsp:nvSpPr>
      <dsp:spPr>
        <a:xfrm>
          <a:off x="1156218" y="1075334"/>
          <a:ext cx="1933961" cy="1934057"/>
        </a:xfrm>
        <a:prstGeom prst="ellipse">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Be concise</a:t>
          </a:r>
          <a:endParaRPr lang="en-US" sz="2900" kern="1200" dirty="0"/>
        </a:p>
      </dsp:txBody>
      <dsp:txXfrm>
        <a:off x="1439440" y="1358570"/>
        <a:ext cx="1367517" cy="1367585"/>
      </dsp:txXfrm>
    </dsp:sp>
    <dsp:sp modelId="{B84F6B1D-8889-4C43-B844-323A78E2D172}">
      <dsp:nvSpPr>
        <dsp:cNvPr id="0" name=""/>
        <dsp:cNvSpPr/>
      </dsp:nvSpPr>
      <dsp:spPr>
        <a:xfrm>
          <a:off x="158902" y="0"/>
          <a:ext cx="3898548" cy="4064000"/>
        </a:xfrm>
        <a:prstGeom prst="blockArc">
          <a:avLst>
            <a:gd name="adj1" fmla="val 17527788"/>
            <a:gd name="adj2" fmla="val 4119114"/>
            <a:gd name="adj3" fmla="val 5750"/>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EA54F-7B0C-4E87-A0E6-C6C344645FD0}">
      <dsp:nvSpPr>
        <dsp:cNvPr id="0" name=""/>
        <dsp:cNvSpPr/>
      </dsp:nvSpPr>
      <dsp:spPr>
        <a:xfrm>
          <a:off x="3029509" y="342595"/>
          <a:ext cx="1036030" cy="1036320"/>
        </a:xfrm>
        <a:prstGeom prst="ellipse">
          <a:avLst/>
        </a:prstGeom>
        <a:solidFill>
          <a:schemeClr val="accent4">
            <a:tint val="50000"/>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D12FE8-9C99-46C7-B11A-09638F75ABBB}">
      <dsp:nvSpPr>
        <dsp:cNvPr id="0" name=""/>
        <dsp:cNvSpPr/>
      </dsp:nvSpPr>
      <dsp:spPr>
        <a:xfrm>
          <a:off x="4144123" y="359257"/>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10000"/>
            </a:spcAft>
          </a:pPr>
          <a:r>
            <a:rPr lang="en-US" sz="1900" kern="1200" dirty="0" smtClean="0"/>
            <a:t>Avoid descriptive language</a:t>
          </a:r>
          <a:endParaRPr lang="en-US" sz="1900" kern="1200" dirty="0"/>
        </a:p>
      </dsp:txBody>
      <dsp:txXfrm>
        <a:off x="4144123" y="359257"/>
        <a:ext cx="1386766" cy="1002995"/>
      </dsp:txXfrm>
    </dsp:sp>
    <dsp:sp modelId="{E5984162-BCF6-464D-B681-CDD82A79282F}">
      <dsp:nvSpPr>
        <dsp:cNvPr id="0" name=""/>
        <dsp:cNvSpPr/>
      </dsp:nvSpPr>
      <dsp:spPr>
        <a:xfrm>
          <a:off x="3429938" y="1521561"/>
          <a:ext cx="1036030" cy="1036320"/>
        </a:xfrm>
        <a:prstGeom prst="ellipse">
          <a:avLst/>
        </a:prstGeom>
        <a:solidFill>
          <a:schemeClr val="accent4">
            <a:tint val="50000"/>
            <a:alpha val="90000"/>
            <a:hueOff val="-16765"/>
            <a:satOff val="-811"/>
            <a:lumOff val="6024"/>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79F421-5A86-4DA1-8688-10CA32FCA2B4}">
      <dsp:nvSpPr>
        <dsp:cNvPr id="0" name=""/>
        <dsp:cNvSpPr/>
      </dsp:nvSpPr>
      <dsp:spPr>
        <a:xfrm>
          <a:off x="4550330" y="1536192"/>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10000"/>
            </a:spcAft>
          </a:pPr>
          <a:r>
            <a:rPr lang="en-US" sz="1900" kern="1200" dirty="0" smtClean="0"/>
            <a:t>Avoid emotional language</a:t>
          </a:r>
          <a:endParaRPr lang="en-US" sz="1900" kern="1200" dirty="0"/>
        </a:p>
      </dsp:txBody>
      <dsp:txXfrm>
        <a:off x="4550330" y="1536192"/>
        <a:ext cx="1386766" cy="1002995"/>
      </dsp:txXfrm>
    </dsp:sp>
    <dsp:sp modelId="{DEA4AED6-92FF-463D-92BE-71183751F92E}">
      <dsp:nvSpPr>
        <dsp:cNvPr id="0" name=""/>
        <dsp:cNvSpPr/>
      </dsp:nvSpPr>
      <dsp:spPr>
        <a:xfrm>
          <a:off x="3029509" y="2717190"/>
          <a:ext cx="1036030" cy="1036320"/>
        </a:xfrm>
        <a:prstGeom prst="ellipse">
          <a:avLst/>
        </a:prstGeom>
        <a:solidFill>
          <a:schemeClr val="accent4">
            <a:tint val="50000"/>
            <a:alpha val="90000"/>
            <a:hueOff val="-33530"/>
            <a:satOff val="-1621"/>
            <a:lumOff val="12048"/>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F8E67-8A51-4A2B-A362-0070928896D8}">
      <dsp:nvSpPr>
        <dsp:cNvPr id="0" name=""/>
        <dsp:cNvSpPr/>
      </dsp:nvSpPr>
      <dsp:spPr>
        <a:xfrm>
          <a:off x="4144123" y="2738323"/>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10000"/>
            </a:spcAft>
          </a:pPr>
          <a:r>
            <a:rPr lang="en-US" sz="1900" kern="1200" dirty="0" smtClean="0"/>
            <a:t>Write what you actually see</a:t>
          </a:r>
          <a:endParaRPr lang="en-US" sz="1900" kern="1200" dirty="0"/>
        </a:p>
      </dsp:txBody>
      <dsp:txXfrm>
        <a:off x="4144123" y="2738323"/>
        <a:ext cx="1386766" cy="1002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ECA07-29D5-4614-95A0-D4D3A97485AE}">
      <dsp:nvSpPr>
        <dsp:cNvPr id="0" name=""/>
        <dsp:cNvSpPr/>
      </dsp:nvSpPr>
      <dsp:spPr>
        <a:xfrm>
          <a:off x="1303338" y="411798"/>
          <a:ext cx="2742563" cy="2742563"/>
        </a:xfrm>
        <a:prstGeom prst="blockArc">
          <a:avLst>
            <a:gd name="adj1" fmla="val 10800000"/>
            <a:gd name="adj2" fmla="val 16200000"/>
            <a:gd name="adj3" fmla="val 4642"/>
          </a:avLst>
        </a:prstGeom>
        <a:solidFill>
          <a:schemeClr val="accent4">
            <a:shade val="90000"/>
            <a:hueOff val="-217566"/>
            <a:satOff val="-5929"/>
            <a:lumOff val="320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E1ACE7-35C1-4CE9-9DB7-5E62A91DB475}">
      <dsp:nvSpPr>
        <dsp:cNvPr id="0" name=""/>
        <dsp:cNvSpPr/>
      </dsp:nvSpPr>
      <dsp:spPr>
        <a:xfrm>
          <a:off x="1303338" y="411798"/>
          <a:ext cx="2742563" cy="2742563"/>
        </a:xfrm>
        <a:prstGeom prst="blockArc">
          <a:avLst>
            <a:gd name="adj1" fmla="val 5400000"/>
            <a:gd name="adj2" fmla="val 10800000"/>
            <a:gd name="adj3" fmla="val 4642"/>
          </a:avLst>
        </a:prstGeom>
        <a:solidFill>
          <a:schemeClr val="accent4">
            <a:shade val="90000"/>
            <a:hueOff val="-145044"/>
            <a:satOff val="-3953"/>
            <a:lumOff val="2136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1719E0-5652-4716-A336-EBDA32A42DE1}">
      <dsp:nvSpPr>
        <dsp:cNvPr id="0" name=""/>
        <dsp:cNvSpPr/>
      </dsp:nvSpPr>
      <dsp:spPr>
        <a:xfrm>
          <a:off x="1303338" y="411798"/>
          <a:ext cx="2742563" cy="2742563"/>
        </a:xfrm>
        <a:prstGeom prst="blockArc">
          <a:avLst>
            <a:gd name="adj1" fmla="val 0"/>
            <a:gd name="adj2" fmla="val 5400000"/>
            <a:gd name="adj3" fmla="val 4642"/>
          </a:avLst>
        </a:prstGeom>
        <a:solidFill>
          <a:schemeClr val="accent4">
            <a:shade val="90000"/>
            <a:hueOff val="-72522"/>
            <a:satOff val="-1976"/>
            <a:lumOff val="106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41F845-65B3-4E62-8FBD-49C324688BBD}">
      <dsp:nvSpPr>
        <dsp:cNvPr id="0" name=""/>
        <dsp:cNvSpPr/>
      </dsp:nvSpPr>
      <dsp:spPr>
        <a:xfrm>
          <a:off x="1303338" y="411798"/>
          <a:ext cx="2742563" cy="2742563"/>
        </a:xfrm>
        <a:prstGeom prst="blockArc">
          <a:avLst>
            <a:gd name="adj1" fmla="val 16200000"/>
            <a:gd name="adj2" fmla="val 0"/>
            <a:gd name="adj3" fmla="val 4642"/>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CC669E-633C-4333-BB84-4B6528686CA2}">
      <dsp:nvSpPr>
        <dsp:cNvPr id="0" name=""/>
        <dsp:cNvSpPr/>
      </dsp:nvSpPr>
      <dsp:spPr>
        <a:xfrm>
          <a:off x="2043185" y="1151645"/>
          <a:ext cx="1262869" cy="1262869"/>
        </a:xfrm>
        <a:prstGeom prst="ellipse">
          <a:avLst/>
        </a:prstGeom>
        <a:solidFill>
          <a:schemeClr val="accent4">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AVOID “Why?”</a:t>
          </a:r>
        </a:p>
      </dsp:txBody>
      <dsp:txXfrm>
        <a:off x="2228128" y="1336588"/>
        <a:ext cx="892983" cy="892983"/>
      </dsp:txXfrm>
    </dsp:sp>
    <dsp:sp modelId="{AEE95D80-190C-4030-AFCF-E0A207F4F866}">
      <dsp:nvSpPr>
        <dsp:cNvPr id="0" name=""/>
        <dsp:cNvSpPr/>
      </dsp:nvSpPr>
      <dsp:spPr>
        <a:xfrm>
          <a:off x="2171698" y="1617"/>
          <a:ext cx="1005843" cy="884008"/>
        </a:xfrm>
        <a:prstGeom prst="ellipse">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Who? </a:t>
          </a:r>
          <a:r>
            <a:rPr lang="en-US" sz="1200" kern="1200" dirty="0" smtClean="0"/>
            <a:t>(child’s name)</a:t>
          </a:r>
          <a:endParaRPr lang="en-US" sz="1200" kern="1200" dirty="0"/>
        </a:p>
      </dsp:txBody>
      <dsp:txXfrm>
        <a:off x="2319000" y="131077"/>
        <a:ext cx="711239" cy="625088"/>
      </dsp:txXfrm>
    </dsp:sp>
    <dsp:sp modelId="{CDF6A923-0471-485E-9641-4957431E252B}">
      <dsp:nvSpPr>
        <dsp:cNvPr id="0" name=""/>
        <dsp:cNvSpPr/>
      </dsp:nvSpPr>
      <dsp:spPr>
        <a:xfrm>
          <a:off x="3511156" y="1341075"/>
          <a:ext cx="1005843" cy="884008"/>
        </a:xfrm>
        <a:prstGeom prst="ellipse">
          <a:avLst/>
        </a:prstGeom>
        <a:solidFill>
          <a:schemeClr val="accent4">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When?</a:t>
          </a:r>
          <a:endParaRPr lang="en-US" sz="1400" kern="1200" dirty="0"/>
        </a:p>
      </dsp:txBody>
      <dsp:txXfrm>
        <a:off x="3658458" y="1470535"/>
        <a:ext cx="711239" cy="625088"/>
      </dsp:txXfrm>
    </dsp:sp>
    <dsp:sp modelId="{81FC3C8C-AE56-474A-A68F-C26615498B96}">
      <dsp:nvSpPr>
        <dsp:cNvPr id="0" name=""/>
        <dsp:cNvSpPr/>
      </dsp:nvSpPr>
      <dsp:spPr>
        <a:xfrm>
          <a:off x="2125981" y="2680533"/>
          <a:ext cx="1097276" cy="884008"/>
        </a:xfrm>
        <a:prstGeom prst="ellipse">
          <a:avLst/>
        </a:prstGeom>
        <a:solidFill>
          <a:schemeClr val="accent4">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What </a:t>
          </a:r>
          <a:r>
            <a:rPr lang="en-US" sz="1100" kern="1200" dirty="0" smtClean="0"/>
            <a:t>happened?</a:t>
          </a:r>
          <a:endParaRPr lang="en-US" sz="1100" kern="1200" dirty="0"/>
        </a:p>
      </dsp:txBody>
      <dsp:txXfrm>
        <a:off x="2286673" y="2809993"/>
        <a:ext cx="775892" cy="625088"/>
      </dsp:txXfrm>
    </dsp:sp>
    <dsp:sp modelId="{7705DC5C-92F8-4802-9ADA-52DE286DC192}">
      <dsp:nvSpPr>
        <dsp:cNvPr id="0" name=""/>
        <dsp:cNvSpPr/>
      </dsp:nvSpPr>
      <dsp:spPr>
        <a:xfrm>
          <a:off x="832240" y="1341075"/>
          <a:ext cx="1005843" cy="884008"/>
        </a:xfrm>
        <a:prstGeom prst="ellipse">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Where?</a:t>
          </a:r>
          <a:endParaRPr lang="en-US" sz="1400" kern="1200" dirty="0"/>
        </a:p>
      </dsp:txBody>
      <dsp:txXfrm>
        <a:off x="979542" y="1470535"/>
        <a:ext cx="711239" cy="625088"/>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93150" rIns="93150" bIns="931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50" tIns="93150" rIns="93150" bIns="931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93150" rIns="93150" bIns="931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75986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old.teachingstrategies.com/content/GOLD/helpitems/GOLD_Progressions_EN.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42AfHO9F9E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my.teachingstrategies.com/irr/status/"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mypd.teachingstrategies.com"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ncbddd/childdevelopment/facts.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achingstrategies.com/wp-content/uploads/2017/03/Theory-Paper-Assessment-Creative-Curriculum-Preschool-10-2012.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701040" y="4415790"/>
            <a:ext cx="5608320" cy="418338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i="1"/>
              <a:t>As training participants enter the room, have them complete and turn in the pre-assessment exercise.  Scan the submitted assessments as they are turned in to provide yourself with an initial assessment of trainees’ starting knowledge and knowledge gaps, to assist you in anticipating potential upcoming questions and areas needing additional emphasis or examples.</a:t>
            </a:r>
            <a:endParaRPr/>
          </a:p>
        </p:txBody>
      </p:sp>
      <p:sp>
        <p:nvSpPr>
          <p:cNvPr id="62" name="Google Shape;62;p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latin typeface="Calibri"/>
                <a:ea typeface="Calibri"/>
                <a:cs typeface="Calibri"/>
                <a:sym typeface="Calibri"/>
              </a:rPr>
              <a:t>1</a:t>
            </a:fld>
            <a:endParaRPr sz="1200">
              <a:latin typeface="Calibri"/>
              <a:ea typeface="Calibri"/>
              <a:cs typeface="Calibri"/>
              <a:sym typeface="Calibri"/>
            </a:endParaRPr>
          </a:p>
        </p:txBody>
      </p:sp>
    </p:spTree>
    <p:extLst>
      <p:ext uri="{BB962C8B-B14F-4D97-AF65-F5344CB8AC3E}">
        <p14:creationId xmlns:p14="http://schemas.microsoft.com/office/powerpoint/2010/main" val="86328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dirty="0"/>
              <a:t>The next step of the cycle is to </a:t>
            </a:r>
            <a:r>
              <a:rPr lang="en-US" b="1" dirty="0"/>
              <a:t>evaluate</a:t>
            </a:r>
            <a:r>
              <a:rPr lang="en-US" dirty="0"/>
              <a:t>.  By consistently analyzing your observation documentation, you are able to evaluate each child’s level of </a:t>
            </a:r>
            <a:r>
              <a:rPr lang="en-US" dirty="0" smtClean="0"/>
              <a:t>development and progression--</a:t>
            </a:r>
            <a:r>
              <a:rPr lang="en-US" dirty="0"/>
              <a:t>based on what you have observed of </a:t>
            </a:r>
            <a:r>
              <a:rPr lang="en-US" b="1" dirty="0"/>
              <a:t>the child’s knowledge, skills, and behaviors</a:t>
            </a:r>
            <a:r>
              <a:rPr lang="en-US" dirty="0"/>
              <a:t>--in relation to the learning </a:t>
            </a:r>
            <a:r>
              <a:rPr lang="en-US" b="1" dirty="0"/>
              <a:t>objectives</a:t>
            </a:r>
            <a:r>
              <a:rPr lang="en-US" dirty="0"/>
              <a:t> in </a:t>
            </a:r>
            <a:r>
              <a:rPr lang="en-US" dirty="0" smtClean="0"/>
              <a:t>the </a:t>
            </a:r>
            <a:r>
              <a:rPr lang="en-US" u="sng" dirty="0" smtClean="0"/>
              <a:t>Teaching Strategies</a:t>
            </a:r>
            <a:r>
              <a:rPr lang="en-US" u="sng" baseline="0" dirty="0" smtClean="0"/>
              <a:t> GOLD Objectives for Development</a:t>
            </a:r>
            <a:r>
              <a:rPr lang="en-US" u="none" baseline="0" dirty="0" smtClean="0"/>
              <a:t> </a:t>
            </a:r>
            <a:r>
              <a:rPr lang="en-US" u="sng" baseline="0" dirty="0" smtClean="0"/>
              <a:t>and Learning</a:t>
            </a:r>
            <a:r>
              <a:rPr lang="en-US" u="none" baseline="0" dirty="0" smtClean="0"/>
              <a:t> or in the </a:t>
            </a:r>
            <a:r>
              <a:rPr lang="en-US" u="sng" dirty="0" smtClean="0"/>
              <a:t>Louisiana </a:t>
            </a:r>
            <a:r>
              <a:rPr lang="en-US" u="sng" dirty="0"/>
              <a:t>Early Learning and Development Standards</a:t>
            </a:r>
            <a:r>
              <a:rPr lang="en-US" dirty="0"/>
              <a:t>.  In evaluating each child’s level of development in relation to those </a:t>
            </a:r>
            <a:r>
              <a:rPr lang="en-US" dirty="0" smtClean="0"/>
              <a:t>s</a:t>
            </a:r>
            <a:r>
              <a:rPr lang="en-US" u="none" dirty="0" smtClean="0"/>
              <a:t>tandards</a:t>
            </a:r>
            <a:r>
              <a:rPr lang="en-US" dirty="0"/>
              <a:t>, you can determine which </a:t>
            </a:r>
            <a:r>
              <a:rPr lang="en-US" b="1" dirty="0"/>
              <a:t>indicators</a:t>
            </a:r>
            <a:r>
              <a:rPr lang="en-US" dirty="0"/>
              <a:t> of learning most closely </a:t>
            </a:r>
            <a:r>
              <a:rPr lang="en-US" b="1" dirty="0"/>
              <a:t>describe</a:t>
            </a:r>
            <a:r>
              <a:rPr lang="en-US" dirty="0"/>
              <a:t> what the child demonstrates in terms of </a:t>
            </a:r>
            <a:r>
              <a:rPr lang="en-US" b="1" dirty="0"/>
              <a:t>knowledge, skills,</a:t>
            </a:r>
            <a:r>
              <a:rPr lang="en-US" dirty="0"/>
              <a:t> or </a:t>
            </a:r>
            <a:r>
              <a:rPr lang="en-US" b="1" dirty="0"/>
              <a:t>behaviors</a:t>
            </a:r>
            <a:r>
              <a:rPr lang="en-US" dirty="0"/>
              <a:t>.</a:t>
            </a:r>
            <a:endParaRPr dirty="0"/>
          </a:p>
        </p:txBody>
      </p:sp>
      <p:sp>
        <p:nvSpPr>
          <p:cNvPr id="129" name="Google Shape;129;p1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3813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The final step in the observation-based assessment cycle involves </a:t>
            </a:r>
            <a:r>
              <a:rPr lang="en-US" b="1"/>
              <a:t>summarizing, planning, and communicating</a:t>
            </a:r>
            <a:r>
              <a:rPr lang="en-US"/>
              <a:t>:</a:t>
            </a:r>
            <a:endParaRPr/>
          </a:p>
          <a:p>
            <a:pPr marL="0" marR="0" lvl="0" indent="0" algn="l" rtl="0">
              <a:lnSpc>
                <a:spcPct val="100000"/>
              </a:lnSpc>
              <a:spcBef>
                <a:spcPts val="0"/>
              </a:spcBef>
              <a:spcAft>
                <a:spcPts val="0"/>
              </a:spcAft>
              <a:buSzPts val="1400"/>
              <a:buNone/>
            </a:pPr>
            <a:r>
              <a:rPr lang="en-US"/>
              <a:t>You should</a:t>
            </a:r>
            <a:endParaRPr/>
          </a:p>
          <a:p>
            <a:pPr marL="457200" marR="0" lvl="0" indent="-317500" algn="l" rtl="0">
              <a:lnSpc>
                <a:spcPct val="100000"/>
              </a:lnSpc>
              <a:spcBef>
                <a:spcPts val="0"/>
              </a:spcBef>
              <a:spcAft>
                <a:spcPts val="0"/>
              </a:spcAft>
              <a:buSzPts val="1400"/>
              <a:buChar char="●"/>
            </a:pPr>
            <a:r>
              <a:rPr lang="en-US" b="1"/>
              <a:t>Summarize what you now know about</a:t>
            </a:r>
            <a:r>
              <a:rPr lang="en-US"/>
              <a:t> the </a:t>
            </a:r>
            <a:r>
              <a:rPr lang="en-US" b="1"/>
              <a:t>child</a:t>
            </a:r>
            <a:r>
              <a:rPr lang="en-US"/>
              <a:t> (and remember to date those notes, too!)</a:t>
            </a:r>
            <a:endParaRPr/>
          </a:p>
          <a:p>
            <a:pPr marL="457200" marR="0" lvl="0" indent="-317500" algn="l" rtl="0">
              <a:lnSpc>
                <a:spcPct val="100000"/>
              </a:lnSpc>
              <a:spcBef>
                <a:spcPts val="0"/>
              </a:spcBef>
              <a:spcAft>
                <a:spcPts val="0"/>
              </a:spcAft>
              <a:buSzPts val="1400"/>
              <a:buChar char="●"/>
            </a:pPr>
            <a:r>
              <a:rPr lang="en-US" b="1"/>
              <a:t>Intentionally</a:t>
            </a:r>
            <a:r>
              <a:rPr lang="en-US"/>
              <a:t> </a:t>
            </a:r>
            <a:r>
              <a:rPr lang="en-US" b="1"/>
              <a:t>develop</a:t>
            </a:r>
            <a:r>
              <a:rPr lang="en-US"/>
              <a:t> your </a:t>
            </a:r>
            <a:r>
              <a:rPr lang="en-US" b="1"/>
              <a:t>plans for the children</a:t>
            </a:r>
            <a:r>
              <a:rPr lang="en-US"/>
              <a:t> (both as </a:t>
            </a:r>
            <a:r>
              <a:rPr lang="en-US" b="1"/>
              <a:t>individuals</a:t>
            </a:r>
            <a:r>
              <a:rPr lang="en-US"/>
              <a:t> and </a:t>
            </a:r>
            <a:r>
              <a:rPr lang="en-US" b="1"/>
              <a:t>the group</a:t>
            </a:r>
            <a:r>
              <a:rPr lang="en-US"/>
              <a:t> as a whole), to help them advance their skills</a:t>
            </a:r>
            <a:endParaRPr/>
          </a:p>
          <a:p>
            <a:pPr marL="457200" marR="0" lvl="0" indent="-317500" algn="l" rtl="0">
              <a:lnSpc>
                <a:spcPct val="100000"/>
              </a:lnSpc>
              <a:spcBef>
                <a:spcPts val="0"/>
              </a:spcBef>
              <a:spcAft>
                <a:spcPts val="0"/>
              </a:spcAft>
              <a:buSzPts val="1400"/>
              <a:buChar char="●"/>
            </a:pPr>
            <a:r>
              <a:rPr lang="en-US" b="1"/>
              <a:t>Communicate </a:t>
            </a:r>
            <a:r>
              <a:rPr lang="en-US"/>
              <a:t>with </a:t>
            </a:r>
            <a:r>
              <a:rPr lang="en-US" b="1"/>
              <a:t>families</a:t>
            </a:r>
            <a:r>
              <a:rPr lang="en-US"/>
              <a:t> about their children’s strengths and ways they can assist their children’s further development</a:t>
            </a:r>
            <a:endParaRPr/>
          </a:p>
          <a:p>
            <a:pPr marL="457200" marR="0" lvl="0" indent="0" algn="l" rtl="0">
              <a:lnSpc>
                <a:spcPct val="100000"/>
              </a:lnSpc>
              <a:spcBef>
                <a:spcPts val="0"/>
              </a:spcBef>
              <a:spcAft>
                <a:spcPts val="0"/>
              </a:spcAft>
              <a:buSzPts val="1400"/>
              <a:buNone/>
            </a:pPr>
            <a:endParaRPr/>
          </a:p>
          <a:p>
            <a:pPr marL="45720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Why is it important to date your notes?</a:t>
            </a:r>
            <a:endParaRPr/>
          </a:p>
          <a:p>
            <a:pPr marL="0" marR="0" lvl="0" indent="0" algn="l" rtl="0">
              <a:lnSpc>
                <a:spcPct val="100000"/>
              </a:lnSpc>
              <a:spcBef>
                <a:spcPts val="0"/>
              </a:spcBef>
              <a:spcAft>
                <a:spcPts val="0"/>
              </a:spcAft>
              <a:buSzPts val="1400"/>
              <a:buNone/>
            </a:pPr>
            <a:r>
              <a:rPr lang="en-US" i="1"/>
              <a:t>Pause for answers</a:t>
            </a:r>
            <a:r>
              <a:rPr lang="en-US" i="0"/>
              <a:t>.</a:t>
            </a:r>
            <a:endParaRPr/>
          </a:p>
          <a:p>
            <a:pPr marL="0" marR="0" lvl="0" indent="0" algn="l" rtl="0">
              <a:lnSpc>
                <a:spcPct val="100000"/>
              </a:lnSpc>
              <a:spcBef>
                <a:spcPts val="0"/>
              </a:spcBef>
              <a:spcAft>
                <a:spcPts val="0"/>
              </a:spcAft>
              <a:buSzPts val="1400"/>
              <a:buNone/>
            </a:pPr>
            <a:r>
              <a:rPr lang="en-US"/>
              <a:t>That’s right, so much happens in our classrooms, and we wear many hats, so we shouldn’t expect ourselves to remember everything.  And time really flies.  But when we have dated notes we can track whether a child has plateaued at the same skill level for several months and might need interventions.</a:t>
            </a:r>
            <a:endParaRPr/>
          </a:p>
        </p:txBody>
      </p:sp>
      <p:sp>
        <p:nvSpPr>
          <p:cNvPr id="138" name="Google Shape;138;p1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7361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a:t>As many of you already know, </a:t>
            </a:r>
            <a:r>
              <a:rPr lang="en-US" b="1" dirty="0"/>
              <a:t>Teaching Strategies GOLD</a:t>
            </a:r>
            <a:r>
              <a:rPr lang="en-US" dirty="0"/>
              <a:t> is the observation-based assessment tool approved by the state of Louisiana for conducting observational assessments of children in your classrooms who are considered “at-risk.”  (These include children in the Child Care Assistance Program, also known as CCAP, children in foster care, children for whom English is a second language, or children who have been diagnosed with a special need.)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Teaching Strategies, </a:t>
            </a:r>
            <a:r>
              <a:rPr lang="en-US" b="0" dirty="0"/>
              <a:t>or TS, GOLD is a tool </a:t>
            </a:r>
            <a:r>
              <a:rPr lang="en-US" dirty="0"/>
              <a:t>that helps you document children’s growth in up to 38 areas called “Objectives for Development &amp; Learning.” </a:t>
            </a:r>
            <a:endParaRPr dirty="0"/>
          </a:p>
          <a:p>
            <a:pPr marL="0" lvl="0" indent="0" algn="l" rtl="0">
              <a:lnSpc>
                <a:spcPct val="100000"/>
              </a:lnSpc>
              <a:spcBef>
                <a:spcPts val="0"/>
              </a:spcBef>
              <a:spcAft>
                <a:spcPts val="0"/>
              </a:spcAft>
              <a:buSzPts val="1400"/>
              <a:buNone/>
            </a:pPr>
            <a:r>
              <a:rPr lang="en-US" dirty="0"/>
              <a:t>These Objectives are divided up into the following </a:t>
            </a:r>
            <a:r>
              <a:rPr lang="en-US" b="1" dirty="0"/>
              <a:t>areas of learning:  </a:t>
            </a:r>
            <a:endParaRPr dirty="0"/>
          </a:p>
          <a:p>
            <a:pPr marL="427062" lvl="0" indent="-291178" algn="l" rtl="0">
              <a:lnSpc>
                <a:spcPct val="100000"/>
              </a:lnSpc>
              <a:spcBef>
                <a:spcPts val="0"/>
              </a:spcBef>
              <a:spcAft>
                <a:spcPts val="0"/>
              </a:spcAft>
              <a:buSzPts val="1400"/>
              <a:buFont typeface="Arial"/>
              <a:buChar char="•"/>
            </a:pPr>
            <a:r>
              <a:rPr lang="en-US" b="1" dirty="0"/>
              <a:t>Social-Emotional			</a:t>
            </a:r>
            <a:endParaRPr dirty="0"/>
          </a:p>
          <a:p>
            <a:pPr marL="427062" lvl="0" indent="-291178" algn="l" rtl="0">
              <a:lnSpc>
                <a:spcPct val="100000"/>
              </a:lnSpc>
              <a:spcBef>
                <a:spcPts val="0"/>
              </a:spcBef>
              <a:spcAft>
                <a:spcPts val="0"/>
              </a:spcAft>
              <a:buSzPts val="1400"/>
              <a:buFont typeface="Arial"/>
              <a:buChar char="•"/>
            </a:pPr>
            <a:r>
              <a:rPr lang="en-US" b="1" dirty="0"/>
              <a:t>Physical</a:t>
            </a:r>
            <a:endParaRPr dirty="0"/>
          </a:p>
          <a:p>
            <a:pPr marL="427062" lvl="0" indent="-291178" algn="l" rtl="0">
              <a:lnSpc>
                <a:spcPct val="100000"/>
              </a:lnSpc>
              <a:spcBef>
                <a:spcPts val="0"/>
              </a:spcBef>
              <a:spcAft>
                <a:spcPts val="0"/>
              </a:spcAft>
              <a:buSzPts val="1400"/>
              <a:buFont typeface="Arial"/>
              <a:buChar char="•"/>
            </a:pPr>
            <a:r>
              <a:rPr lang="en-US" b="1" dirty="0"/>
              <a:t>Language</a:t>
            </a:r>
            <a:endParaRPr dirty="0"/>
          </a:p>
          <a:p>
            <a:pPr marL="427062" lvl="0" indent="-291178" algn="l" rtl="0">
              <a:lnSpc>
                <a:spcPct val="100000"/>
              </a:lnSpc>
              <a:spcBef>
                <a:spcPts val="0"/>
              </a:spcBef>
              <a:spcAft>
                <a:spcPts val="0"/>
              </a:spcAft>
              <a:buSzPts val="1400"/>
              <a:buFont typeface="Arial"/>
              <a:buChar char="•"/>
            </a:pPr>
            <a:r>
              <a:rPr lang="en-US" b="1" dirty="0"/>
              <a:t>Cognitive</a:t>
            </a:r>
            <a:endParaRPr dirty="0"/>
          </a:p>
          <a:p>
            <a:pPr marL="427062" lvl="0" indent="-291178" algn="l" rtl="0">
              <a:lnSpc>
                <a:spcPct val="100000"/>
              </a:lnSpc>
              <a:spcBef>
                <a:spcPts val="0"/>
              </a:spcBef>
              <a:spcAft>
                <a:spcPts val="0"/>
              </a:spcAft>
              <a:buSzPts val="1400"/>
              <a:buFont typeface="Arial"/>
              <a:buChar char="•"/>
            </a:pPr>
            <a:r>
              <a:rPr lang="en-US" b="1" dirty="0"/>
              <a:t>Literacy</a:t>
            </a:r>
            <a:endParaRPr dirty="0"/>
          </a:p>
          <a:p>
            <a:pPr marL="427062" lvl="0" indent="-291178" algn="l" rtl="0">
              <a:lnSpc>
                <a:spcPct val="100000"/>
              </a:lnSpc>
              <a:spcBef>
                <a:spcPts val="0"/>
              </a:spcBef>
              <a:spcAft>
                <a:spcPts val="0"/>
              </a:spcAft>
              <a:buSzPts val="1400"/>
              <a:buFont typeface="Arial"/>
              <a:buChar char="•"/>
            </a:pPr>
            <a:r>
              <a:rPr lang="en-US" b="1" dirty="0"/>
              <a:t>Mathematics</a:t>
            </a:r>
            <a:endParaRPr dirty="0"/>
          </a:p>
          <a:p>
            <a:pPr marL="427062" lvl="0" indent="-291178" algn="l" rtl="0">
              <a:lnSpc>
                <a:spcPct val="100000"/>
              </a:lnSpc>
              <a:spcBef>
                <a:spcPts val="0"/>
              </a:spcBef>
              <a:spcAft>
                <a:spcPts val="0"/>
              </a:spcAft>
              <a:buSzPts val="1400"/>
              <a:buFont typeface="Arial"/>
              <a:buChar char="•"/>
            </a:pPr>
            <a:r>
              <a:rPr lang="en-US" b="1" dirty="0"/>
              <a:t>Science and Technology</a:t>
            </a:r>
            <a:endParaRPr dirty="0"/>
          </a:p>
          <a:p>
            <a:pPr marL="427062" lvl="0" indent="-291178" algn="l" rtl="0">
              <a:lnSpc>
                <a:spcPct val="100000"/>
              </a:lnSpc>
              <a:spcBef>
                <a:spcPts val="0"/>
              </a:spcBef>
              <a:spcAft>
                <a:spcPts val="0"/>
              </a:spcAft>
              <a:buSzPts val="1400"/>
              <a:buFont typeface="Arial"/>
              <a:buChar char="•"/>
            </a:pPr>
            <a:r>
              <a:rPr lang="en-US" b="1" dirty="0"/>
              <a:t>Social Studies</a:t>
            </a:r>
            <a:endParaRPr dirty="0"/>
          </a:p>
          <a:p>
            <a:pPr marL="427062" lvl="0" indent="-291178" algn="l" rtl="0">
              <a:lnSpc>
                <a:spcPct val="100000"/>
              </a:lnSpc>
              <a:spcBef>
                <a:spcPts val="0"/>
              </a:spcBef>
              <a:spcAft>
                <a:spcPts val="0"/>
              </a:spcAft>
              <a:buSzPts val="1400"/>
              <a:buFont typeface="Arial"/>
              <a:buChar char="•"/>
            </a:pPr>
            <a:r>
              <a:rPr lang="en-US" b="1" dirty="0"/>
              <a:t>The Arts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0" dirty="0"/>
              <a:t>In addition, TS GOLD contains Objectives for documenting English Language Acquisition.</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a:t>While the tool has a total of 38 Objectives, Louisiana child care centers most commonly collect documentation for 22 of the Objectives.</a:t>
            </a:r>
            <a:endParaRPr dirty="0"/>
          </a:p>
          <a:p>
            <a:pPr marL="0" lvl="0" indent="0" algn="l" rtl="0">
              <a:lnSpc>
                <a:spcPct val="100000"/>
              </a:lnSpc>
              <a:spcBef>
                <a:spcPts val="0"/>
              </a:spcBef>
              <a:spcAft>
                <a:spcPts val="0"/>
              </a:spcAft>
              <a:buSzPts val="1400"/>
              <a:buNone/>
            </a:pPr>
            <a:r>
              <a:rPr lang="en-US" b="0" dirty="0"/>
              <a:t>--it is important to find out for which of the Objectives your center expects you to </a:t>
            </a:r>
            <a:r>
              <a:rPr lang="en-US" dirty="0"/>
              <a:t>collect documentation</a:t>
            </a:r>
            <a:r>
              <a:rPr lang="en-US" b="0" dirty="0"/>
              <a:t>.</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It is not important to discuss, but, if asked, the Objectives regarding which some centers do not collect documentation are Science and Technology, Social Studies, The Arts, and English Language Acquisition.  Just because one does not collect documentation in an online tool, however, does not mean that a teacher shouldn’t and couldn’t still make observations, and even collect documentation, under those Objectives.</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Which of you have already used TS GOLD to some extent?</a:t>
            </a:r>
            <a:endParaRPr dirty="0"/>
          </a:p>
          <a:p>
            <a:pPr marL="0" lvl="0" indent="0" algn="l" rtl="0">
              <a:lnSpc>
                <a:spcPct val="100000"/>
              </a:lnSpc>
              <a:spcBef>
                <a:spcPts val="0"/>
              </a:spcBef>
              <a:spcAft>
                <a:spcPts val="0"/>
              </a:spcAft>
              <a:buSzPts val="1400"/>
              <a:buNone/>
            </a:pPr>
            <a:r>
              <a:rPr lang="en-US" i="1" dirty="0"/>
              <a:t>Pause and affirm.</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0" dirty="0"/>
              <a:t>The TS GOLD observation tool is “grounded in the most current research about how children develop and learn” and has been “tested by independent researchers.” The TS G</a:t>
            </a:r>
            <a:r>
              <a:rPr lang="en-US" dirty="0"/>
              <a:t>OLD</a:t>
            </a:r>
            <a:r>
              <a:rPr lang="en-US" b="0" dirty="0"/>
              <a:t> “objectives for development and learning are predictors of school success, based on school readiness standards.”  And the TS GOLD tool is “inclusive of all children,” “</a:t>
            </a:r>
            <a:r>
              <a:rPr lang="en-US" b="0" dirty="0" err="1"/>
              <a:t>provid</a:t>
            </a:r>
            <a:r>
              <a:rPr lang="en-US" b="0" dirty="0"/>
              <a:t>[</a:t>
            </a:r>
            <a:r>
              <a:rPr lang="en-US" b="0" dirty="0" err="1"/>
              <a:t>ing</a:t>
            </a:r>
            <a:r>
              <a:rPr lang="en-US" b="0" dirty="0"/>
              <a:t>] specific strategies and resources for every type of learner, including…those with special needs</a:t>
            </a:r>
            <a:r>
              <a:rPr lang="en-US" b="0" dirty="0" smtClean="0"/>
              <a:t>.”</a:t>
            </a:r>
          </a:p>
        </p:txBody>
      </p:sp>
      <p:sp>
        <p:nvSpPr>
          <p:cNvPr id="147" name="Google Shape;147;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493768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i="1" dirty="0"/>
              <a:t>At this point you will distribute a copy of the Teaching Strategies GOLD “Objectives for Development &amp; Learning.”</a:t>
            </a:r>
            <a:endParaRPr i="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0" dirty="0"/>
              <a:t>I am handing out to you a copy of the Teaching Strategies GOLD “Objectives for Development &amp; Learning.” </a:t>
            </a:r>
            <a:r>
              <a:rPr lang="en-US" b="0" dirty="0"/>
              <a:t>As you can see, each </a:t>
            </a:r>
            <a:r>
              <a:rPr lang="en-US" dirty="0"/>
              <a:t>area of development</a:t>
            </a:r>
            <a:r>
              <a:rPr lang="en-US" b="0" dirty="0"/>
              <a:t> we just discussed is divided into Objectives, and some Objectives are further divided into </a:t>
            </a:r>
            <a:r>
              <a:rPr lang="en-US" dirty="0"/>
              <a:t>dimensions.</a:t>
            </a:r>
            <a:endParaRPr dirty="0"/>
          </a:p>
          <a:p>
            <a:pPr marL="465887" lvl="0" indent="-232943"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Here are some examples of the TS GOLD </a:t>
            </a:r>
            <a:r>
              <a:rPr lang="en-US" b="1" dirty="0"/>
              <a:t>Objectives</a:t>
            </a:r>
            <a:r>
              <a:rPr lang="en-US" b="0" dirty="0"/>
              <a:t> and </a:t>
            </a:r>
            <a:r>
              <a:rPr lang="en-US" dirty="0"/>
              <a:t>dimensions</a:t>
            </a:r>
            <a:r>
              <a:rPr lang="en-US" b="1" dirty="0"/>
              <a:t>, from the Social-Emotional domain:</a:t>
            </a:r>
            <a:endParaRPr dirty="0"/>
          </a:p>
          <a:p>
            <a:pPr marL="457200" marR="0" lvl="0" indent="-228600" algn="l" rtl="0">
              <a:lnSpc>
                <a:spcPct val="100000"/>
              </a:lnSpc>
              <a:spcBef>
                <a:spcPts val="0"/>
              </a:spcBef>
              <a:spcAft>
                <a:spcPts val="0"/>
              </a:spcAft>
              <a:buSzPts val="1400"/>
              <a:buNone/>
            </a:pPr>
            <a:endParaRPr b="0" dirty="0"/>
          </a:p>
          <a:p>
            <a:pPr marL="0" marR="0" lvl="0" indent="0" algn="l" rtl="0">
              <a:lnSpc>
                <a:spcPct val="100000"/>
              </a:lnSpc>
              <a:spcBef>
                <a:spcPts val="0"/>
              </a:spcBef>
              <a:spcAft>
                <a:spcPts val="0"/>
              </a:spcAft>
              <a:buSzPts val="1400"/>
              <a:buNone/>
            </a:pPr>
            <a:r>
              <a:rPr lang="en-US" b="0" dirty="0"/>
              <a:t>So, for example, the Objective of </a:t>
            </a:r>
            <a:endParaRPr b="1" dirty="0"/>
          </a:p>
          <a:p>
            <a:pPr marL="0" lvl="0" indent="0" algn="l" rtl="0">
              <a:lnSpc>
                <a:spcPct val="100000"/>
              </a:lnSpc>
              <a:spcBef>
                <a:spcPts val="0"/>
              </a:spcBef>
              <a:spcAft>
                <a:spcPts val="0"/>
              </a:spcAft>
              <a:buSzPts val="1400"/>
              <a:buNone/>
            </a:pPr>
            <a:r>
              <a:rPr lang="en-US" b="1" dirty="0"/>
              <a:t>Regulates own emotions and behaviors</a:t>
            </a:r>
            <a:endParaRPr dirty="0"/>
          </a:p>
          <a:p>
            <a:pPr marL="0" lvl="0" indent="0" algn="l" rtl="0">
              <a:lnSpc>
                <a:spcPct val="100000"/>
              </a:lnSpc>
              <a:spcBef>
                <a:spcPts val="0"/>
              </a:spcBef>
              <a:spcAft>
                <a:spcPts val="0"/>
              </a:spcAft>
              <a:buSzPts val="1400"/>
              <a:buNone/>
            </a:pPr>
            <a:r>
              <a:rPr lang="en-US" b="0" dirty="0"/>
              <a:t>is divided into the </a:t>
            </a:r>
            <a:r>
              <a:rPr lang="en-US" dirty="0"/>
              <a:t>dimensions </a:t>
            </a:r>
            <a:r>
              <a:rPr lang="en-US" b="0" dirty="0"/>
              <a:t> of </a:t>
            </a:r>
            <a:endParaRPr dirty="0"/>
          </a:p>
          <a:p>
            <a:pPr marL="0" lvl="1" indent="0" algn="l" rtl="0">
              <a:lnSpc>
                <a:spcPct val="100000"/>
              </a:lnSpc>
              <a:spcBef>
                <a:spcPts val="0"/>
              </a:spcBef>
              <a:spcAft>
                <a:spcPts val="0"/>
              </a:spcAft>
              <a:buSzPts val="1400"/>
              <a:buNone/>
            </a:pPr>
            <a:r>
              <a:rPr lang="en-US" b="1" dirty="0"/>
              <a:t>Manages feelings</a:t>
            </a:r>
            <a:endParaRPr dirty="0"/>
          </a:p>
          <a:p>
            <a:pPr marL="0" lvl="1" indent="0" algn="l" rtl="0">
              <a:lnSpc>
                <a:spcPct val="100000"/>
              </a:lnSpc>
              <a:spcBef>
                <a:spcPts val="0"/>
              </a:spcBef>
              <a:spcAft>
                <a:spcPts val="0"/>
              </a:spcAft>
              <a:buSzPts val="1400"/>
              <a:buNone/>
            </a:pPr>
            <a:r>
              <a:rPr lang="en-US" b="1" dirty="0"/>
              <a:t>Follows limits and expectations</a:t>
            </a:r>
            <a:endParaRPr dirty="0"/>
          </a:p>
          <a:p>
            <a:pPr marL="0" lvl="1" indent="0" algn="l" rtl="0">
              <a:lnSpc>
                <a:spcPct val="100000"/>
              </a:lnSpc>
              <a:spcBef>
                <a:spcPts val="0"/>
              </a:spcBef>
              <a:spcAft>
                <a:spcPts val="0"/>
              </a:spcAft>
              <a:buSzPts val="1400"/>
              <a:buNone/>
            </a:pPr>
            <a:r>
              <a:rPr lang="en-US" b="1" dirty="0"/>
              <a:t>Takes care of own needs appropriately</a:t>
            </a:r>
            <a:endParaRPr dirty="0"/>
          </a:p>
          <a:p>
            <a:pPr marL="232943"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dirty="0"/>
              <a:t>Not all objectives are appropriate for each age group you care for and teach.  In the TS GOLD tool “developmental progressions are color coded by age level.”  These “color bands” show teachers, administrators, and families which behaviors and skills are typical for children of a particular age and class range.  These age ranges are divided into Birth - 12 months, 1 - 2 years, 2 - 3 years, 3 year old Preschool, </a:t>
            </a:r>
            <a:r>
              <a:rPr lang="en-US" dirty="0" err="1"/>
              <a:t>PreK</a:t>
            </a:r>
            <a:r>
              <a:rPr lang="en-US" dirty="0"/>
              <a:t> 4, and Kindergarten.</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dirty="0"/>
              <a:t>Although not all behaviors and skills are expected of each age group, it is important for early childhood educators to have a strong understanding of the whole </a:t>
            </a:r>
            <a:r>
              <a:rPr lang="en-US" u="sng" dirty="0"/>
              <a:t>range</a:t>
            </a:r>
            <a:r>
              <a:rPr lang="en-US" dirty="0"/>
              <a:t> of development.  The reality in the early childhood education world is that we move from room to room, if not during the course of a day, most likely during the course of our careers, so truly understanding the progression of young children’s development is essential to being successful at our jobs.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also need to understand which skills children are likely to enter our classrooms with, and which skills we want to help them build before they move into their next classrooms.</a:t>
            </a:r>
            <a:endParaRPr dirty="0"/>
          </a:p>
        </p:txBody>
      </p:sp>
      <p:sp>
        <p:nvSpPr>
          <p:cNvPr id="154" name="Google Shape;154;p1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0577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dirty="0" smtClean="0"/>
              <a:t>As </a:t>
            </a:r>
            <a:r>
              <a:rPr lang="en-US" dirty="0"/>
              <a:t>just mentioned, in TS GOLD age ranges are divided into these categories </a:t>
            </a:r>
            <a:r>
              <a:rPr lang="en-US" dirty="0" smtClean="0"/>
              <a:t>as</a:t>
            </a:r>
            <a:r>
              <a:rPr lang="en-US" baseline="0" dirty="0" smtClean="0"/>
              <a:t> well as</a:t>
            </a:r>
            <a:r>
              <a:rPr lang="en-US" dirty="0" smtClean="0"/>
              <a:t> </a:t>
            </a:r>
            <a:r>
              <a:rPr lang="en-US" dirty="0"/>
              <a:t>colors:  </a:t>
            </a:r>
            <a:endParaRPr dirty="0"/>
          </a:p>
          <a:p>
            <a:pPr marL="0" marR="0" lvl="0" indent="0" algn="l" rtl="0">
              <a:lnSpc>
                <a:spcPct val="100000"/>
              </a:lnSpc>
              <a:spcBef>
                <a:spcPts val="0"/>
              </a:spcBef>
              <a:spcAft>
                <a:spcPts val="0"/>
              </a:spcAft>
              <a:buSzPts val="1400"/>
              <a:buNone/>
            </a:pPr>
            <a:r>
              <a:rPr lang="en-US" dirty="0"/>
              <a:t>Birth to 1 year is red</a:t>
            </a:r>
            <a:endParaRPr dirty="0"/>
          </a:p>
          <a:p>
            <a:pPr marL="0" marR="0" lvl="0" indent="0" algn="l" rtl="0">
              <a:lnSpc>
                <a:spcPct val="100000"/>
              </a:lnSpc>
              <a:spcBef>
                <a:spcPts val="0"/>
              </a:spcBef>
              <a:spcAft>
                <a:spcPts val="0"/>
              </a:spcAft>
              <a:buSzPts val="1400"/>
              <a:buNone/>
            </a:pPr>
            <a:r>
              <a:rPr lang="en-US" dirty="0"/>
              <a:t>1 to 2 years is orange</a:t>
            </a:r>
            <a:endParaRPr dirty="0"/>
          </a:p>
          <a:p>
            <a:pPr marL="0" marR="0" lvl="0" indent="0" algn="l" rtl="0">
              <a:lnSpc>
                <a:spcPct val="100000"/>
              </a:lnSpc>
              <a:spcBef>
                <a:spcPts val="0"/>
              </a:spcBef>
              <a:spcAft>
                <a:spcPts val="0"/>
              </a:spcAft>
              <a:buSzPts val="1400"/>
              <a:buNone/>
            </a:pPr>
            <a:r>
              <a:rPr lang="en-US" dirty="0"/>
              <a:t>2 to 3 years is yellow</a:t>
            </a:r>
            <a:endParaRPr dirty="0"/>
          </a:p>
          <a:p>
            <a:pPr marL="0" marR="0" lvl="0" indent="0" algn="l" rtl="0">
              <a:lnSpc>
                <a:spcPct val="100000"/>
              </a:lnSpc>
              <a:spcBef>
                <a:spcPts val="0"/>
              </a:spcBef>
              <a:spcAft>
                <a:spcPts val="0"/>
              </a:spcAft>
              <a:buSzPts val="1400"/>
              <a:buNone/>
            </a:pPr>
            <a:r>
              <a:rPr lang="en-US" dirty="0"/>
              <a:t>Preschool 3 is green</a:t>
            </a:r>
            <a:endParaRPr dirty="0"/>
          </a:p>
          <a:p>
            <a:pPr marL="0" marR="0" lvl="0" indent="0" algn="l" rtl="0">
              <a:lnSpc>
                <a:spcPct val="100000"/>
              </a:lnSpc>
              <a:spcBef>
                <a:spcPts val="0"/>
              </a:spcBef>
              <a:spcAft>
                <a:spcPts val="0"/>
              </a:spcAft>
              <a:buSzPts val="1400"/>
              <a:buNone/>
            </a:pPr>
            <a:r>
              <a:rPr lang="en-US" dirty="0"/>
              <a:t>Pre-K 4 is blue</a:t>
            </a:r>
            <a:endParaRPr dirty="0"/>
          </a:p>
          <a:p>
            <a:pPr marL="0" marR="0" lvl="0" indent="0" algn="l" rtl="0">
              <a:lnSpc>
                <a:spcPct val="100000"/>
              </a:lnSpc>
              <a:spcBef>
                <a:spcPts val="0"/>
              </a:spcBef>
              <a:spcAft>
                <a:spcPts val="0"/>
              </a:spcAft>
              <a:buSzPts val="1400"/>
              <a:buNone/>
            </a:pPr>
            <a:r>
              <a:rPr lang="en-US" dirty="0"/>
              <a:t>and Kindergarten is purple</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You’ll notice that it follows the spectrum of the rainbow, to help you remember which colors go with earlier and later ages.</a:t>
            </a:r>
            <a:endParaRPr dirty="0"/>
          </a:p>
        </p:txBody>
      </p:sp>
      <p:sp>
        <p:nvSpPr>
          <p:cNvPr id="161" name="Google Shape;161;p1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0120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smtClean="0"/>
              <a:t>Even</a:t>
            </a:r>
            <a:r>
              <a:rPr lang="en-US" b="0" baseline="0" dirty="0" smtClean="0"/>
              <a:t> i</a:t>
            </a:r>
            <a:r>
              <a:rPr lang="en-US" b="0" dirty="0" smtClean="0"/>
              <a:t>f</a:t>
            </a:r>
            <a:r>
              <a:rPr lang="en-US" b="0" baseline="0" dirty="0" smtClean="0"/>
              <a:t> you do not have access to the TS GOLD software in your own classroom, y</a:t>
            </a:r>
            <a:r>
              <a:rPr lang="en-US" b="0" dirty="0" smtClean="0"/>
              <a:t>ou can download and print a copy of </a:t>
            </a:r>
            <a:r>
              <a:rPr lang="en-US" i="0" dirty="0" smtClean="0"/>
              <a:t>The “Objectives for Development and Learning,” including </a:t>
            </a:r>
            <a:r>
              <a:rPr lang="en-US" i="0" dirty="0" err="1" smtClean="0"/>
              <a:t>colorbands</a:t>
            </a:r>
            <a:r>
              <a:rPr lang="en-US" i="0" dirty="0" smtClean="0"/>
              <a:t>, </a:t>
            </a:r>
            <a:r>
              <a:rPr lang="en-US" b="0" dirty="0" smtClean="0"/>
              <a:t>to use in assessing</a:t>
            </a:r>
            <a:r>
              <a:rPr lang="en-US" b="0" baseline="0" dirty="0" smtClean="0"/>
              <a:t> the children in your care:  </a:t>
            </a:r>
            <a:r>
              <a:rPr lang="en-US" dirty="0" smtClean="0">
                <a:hlinkClick r:id="rId3"/>
              </a:rPr>
              <a:t>https://gold.teachingstrategies.com/content/GOLD/helpitems/GOLD_Progressions_EN.pdf</a:t>
            </a:r>
            <a:endParaRPr lang="en-US" i="1" dirty="0" smtClean="0"/>
          </a:p>
          <a:p>
            <a:pPr marL="0" marR="0" lvl="0" indent="0" algn="l" rtl="0">
              <a:lnSpc>
                <a:spcPct val="100000"/>
              </a:lnSpc>
              <a:spcBef>
                <a:spcPts val="0"/>
              </a:spcBef>
              <a:spcAft>
                <a:spcPts val="0"/>
              </a:spcAft>
              <a:buSzPts val="1400"/>
              <a:buNone/>
            </a:pPr>
            <a:endParaRPr u="sng" dirty="0"/>
          </a:p>
          <a:p>
            <a:pPr marL="0" marR="0" lvl="0" indent="0" algn="l" rtl="0">
              <a:lnSpc>
                <a:spcPct val="100000"/>
              </a:lnSpc>
              <a:spcBef>
                <a:spcPts val="0"/>
              </a:spcBef>
              <a:spcAft>
                <a:spcPts val="0"/>
              </a:spcAft>
              <a:buSzPts val="1400"/>
              <a:buNone/>
            </a:pPr>
            <a:r>
              <a:rPr lang="en-US" dirty="0"/>
              <a:t>Let’s go through an example to apply the color bands--</a:t>
            </a:r>
            <a:endParaRPr dirty="0"/>
          </a:p>
          <a:p>
            <a:pPr marL="0" marR="0" lvl="0" indent="0" algn="l" rtl="0">
              <a:lnSpc>
                <a:spcPct val="100000"/>
              </a:lnSpc>
              <a:spcBef>
                <a:spcPts val="0"/>
              </a:spcBef>
              <a:spcAft>
                <a:spcPts val="0"/>
              </a:spcAft>
              <a:buSzPts val="1400"/>
              <a:buNone/>
            </a:pPr>
            <a:r>
              <a:rPr lang="en-US" dirty="0"/>
              <a:t>What this means is we will take an example of children’s behavior and categorize it according to its corresponding age of development. </a:t>
            </a:r>
            <a:endParaRPr dirty="0"/>
          </a:p>
          <a:p>
            <a:pPr marL="22860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Take a look at the handout (“TS Gold Objectives for Development &amp; Learning”).  </a:t>
            </a:r>
            <a:endParaRPr dirty="0"/>
          </a:p>
          <a:p>
            <a:pPr marL="0" marR="0" lvl="0" indent="0" algn="l" rtl="0">
              <a:lnSpc>
                <a:spcPct val="100000"/>
              </a:lnSpc>
              <a:spcBef>
                <a:spcPts val="0"/>
              </a:spcBef>
              <a:spcAft>
                <a:spcPts val="0"/>
              </a:spcAft>
              <a:buSzPts val="1400"/>
              <a:buNone/>
            </a:pPr>
            <a:r>
              <a:rPr lang="en-US" dirty="0"/>
              <a:t>Find “Social &amp; Emotional Objective 1: Regulates own emotions and behaviors.”  </a:t>
            </a:r>
            <a:endParaRPr dirty="0"/>
          </a:p>
          <a:p>
            <a:pPr marL="0" marR="0" lvl="0" indent="0" algn="l" rtl="0">
              <a:lnSpc>
                <a:spcPct val="100000"/>
              </a:lnSpc>
              <a:spcBef>
                <a:spcPts val="0"/>
              </a:spcBef>
              <a:spcAft>
                <a:spcPts val="0"/>
              </a:spcAft>
              <a:buSzPts val="1400"/>
              <a:buNone/>
            </a:pPr>
            <a:r>
              <a:rPr lang="en-US" dirty="0"/>
              <a:t>The first </a:t>
            </a:r>
            <a:r>
              <a:rPr lang="en-US" dirty="0" smtClean="0"/>
              <a:t>dimension </a:t>
            </a:r>
            <a:r>
              <a:rPr lang="en-US" dirty="0"/>
              <a:t>is “Manages feelings.”  </a:t>
            </a:r>
            <a:endParaRPr dirty="0"/>
          </a:p>
          <a:p>
            <a:pPr marL="0" marR="0" lvl="0" indent="0" algn="l" rtl="0">
              <a:lnSpc>
                <a:spcPct val="100000"/>
              </a:lnSpc>
              <a:spcBef>
                <a:spcPts val="0"/>
              </a:spcBef>
              <a:spcAft>
                <a:spcPts val="0"/>
              </a:spcAft>
              <a:buSzPts val="1400"/>
              <a:buNone/>
            </a:pPr>
            <a:r>
              <a:rPr lang="en-US" dirty="0"/>
              <a:t>The way a  9-month old child </a:t>
            </a:r>
            <a:r>
              <a:rPr lang="en-US" dirty="0" smtClean="0"/>
              <a:t>“manages” </a:t>
            </a:r>
            <a:r>
              <a:rPr lang="en-US" dirty="0"/>
              <a:t>her </a:t>
            </a:r>
            <a:r>
              <a:rPr lang="en-US" dirty="0" smtClean="0"/>
              <a:t>“feelings” </a:t>
            </a:r>
            <a:r>
              <a:rPr lang="en-US" dirty="0"/>
              <a:t>is different than the way a four-year old </a:t>
            </a:r>
            <a:r>
              <a:rPr lang="en-US" dirty="0" smtClean="0"/>
              <a:t>“manages feelings”...</a:t>
            </a:r>
            <a:r>
              <a:rPr lang="en-US" dirty="0"/>
              <a:t>and that’s because they are at different stages of development.  </a:t>
            </a:r>
            <a:endParaRPr dirty="0"/>
          </a:p>
          <a:p>
            <a:pPr marL="22860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In TS GOLD these different ways of showing the objective (in this case, “regulates own emotions”) are called “Indicators.”  </a:t>
            </a:r>
            <a:endParaRPr dirty="0"/>
          </a:p>
          <a:p>
            <a:pPr marL="0" marR="0" lvl="0" indent="0" algn="l" rtl="0">
              <a:lnSpc>
                <a:spcPct val="100000"/>
              </a:lnSpc>
              <a:spcBef>
                <a:spcPts val="0"/>
              </a:spcBef>
              <a:spcAft>
                <a:spcPts val="0"/>
              </a:spcAft>
              <a:buSzPts val="1400"/>
              <a:buNone/>
            </a:pPr>
            <a:r>
              <a:rPr lang="en-US" i="1" dirty="0" smtClean="0"/>
              <a:t>Point </a:t>
            </a:r>
            <a:r>
              <a:rPr lang="en-US" i="1" dirty="0"/>
              <a:t>to/reference the slide.</a:t>
            </a:r>
            <a:endParaRPr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An Indicator for “Manages feelings” is “Uses adult support to calm self.” </a:t>
            </a:r>
            <a:r>
              <a:rPr lang="en-US" i="1" dirty="0" smtClean="0">
                <a:solidFill>
                  <a:srgbClr val="000000"/>
                </a:solidFill>
              </a:rPr>
              <a:t>[click</a:t>
            </a:r>
            <a:r>
              <a:rPr lang="en-US" i="1" baseline="0" dirty="0" smtClean="0">
                <a:solidFill>
                  <a:srgbClr val="000000"/>
                </a:solidFill>
              </a:rPr>
              <a:t> to circle this Indicator]</a:t>
            </a:r>
            <a:endParaRPr lang="en-US" dirty="0" smtClean="0">
              <a:solidFill>
                <a:srgbClr val="000000"/>
              </a:solidFill>
            </a:endParaRPr>
          </a:p>
          <a:p>
            <a:pPr marL="0" marR="0" lvl="0" indent="0" algn="l" rtl="0">
              <a:lnSpc>
                <a:spcPct val="100000"/>
              </a:lnSpc>
              <a:spcBef>
                <a:spcPts val="0"/>
              </a:spcBef>
              <a:spcAft>
                <a:spcPts val="0"/>
              </a:spcAft>
              <a:buSzPts val="1400"/>
              <a:buNone/>
            </a:pPr>
            <a:r>
              <a:rPr lang="en-US" dirty="0" smtClean="0"/>
              <a:t>Each bullet is an example of an Indicator. </a:t>
            </a:r>
          </a:p>
          <a:p>
            <a:pPr marL="0" marR="0" lvl="0" indent="0" algn="l" rtl="0">
              <a:lnSpc>
                <a:spcPct val="100000"/>
              </a:lnSpc>
              <a:spcBef>
                <a:spcPts val="0"/>
              </a:spcBef>
              <a:spcAft>
                <a:spcPts val="0"/>
              </a:spcAft>
              <a:buSzPts val="1400"/>
              <a:buNone/>
            </a:pPr>
            <a:r>
              <a:rPr lang="en-US" dirty="0" smtClean="0"/>
              <a:t>When </a:t>
            </a:r>
            <a:r>
              <a:rPr lang="en-US" dirty="0"/>
              <a:t>a baby stops crying after an adult rocks him, or when an upset toddler calms down after being picked up by a caregiver, he is using adult support to calm himself.  </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What color band do you think should be selected?</a:t>
            </a:r>
            <a:endParaRPr dirty="0"/>
          </a:p>
          <a:p>
            <a:pPr marL="0" marR="0" lvl="0" indent="0" algn="l" rtl="0">
              <a:lnSpc>
                <a:spcPct val="100000"/>
              </a:lnSpc>
              <a:spcBef>
                <a:spcPts val="0"/>
              </a:spcBef>
              <a:spcAft>
                <a:spcPts val="0"/>
              </a:spcAft>
              <a:buSzPts val="1400"/>
              <a:buNone/>
            </a:pPr>
            <a:r>
              <a:rPr lang="en-US" i="1" dirty="0"/>
              <a:t>Pause for training participants to call out answers.</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Because that is an expected way, according to all our knowledge of child development, that an infant or toddler would manage his feelings, it would be marked with the red and orange color bands</a:t>
            </a:r>
            <a:r>
              <a:rPr lang="en-US" dirty="0" smtClean="0"/>
              <a:t>. </a:t>
            </a:r>
            <a:r>
              <a:rPr lang="en-US" i="1" dirty="0" smtClean="0">
                <a:solidFill>
                  <a:srgbClr val="000000"/>
                </a:solidFill>
              </a:rPr>
              <a:t>[click</a:t>
            </a:r>
            <a:r>
              <a:rPr lang="en-US" i="1" baseline="0" dirty="0" smtClean="0">
                <a:solidFill>
                  <a:srgbClr val="000000"/>
                </a:solidFill>
              </a:rPr>
              <a:t> to circle these </a:t>
            </a:r>
            <a:r>
              <a:rPr lang="en-US" i="1" baseline="0" dirty="0" err="1" smtClean="0">
                <a:solidFill>
                  <a:srgbClr val="000000"/>
                </a:solidFill>
              </a:rPr>
              <a:t>colorbands</a:t>
            </a:r>
            <a:r>
              <a:rPr lang="en-US" i="1" baseline="0" dirty="0" smtClean="0">
                <a:solidFill>
                  <a:srgbClr val="000000"/>
                </a:solidFill>
              </a:rPr>
              <a:t>]</a:t>
            </a:r>
            <a:endParaRPr lang="en-US" dirty="0" smtClean="0">
              <a:solidFill>
                <a:srgbClr val="000000"/>
              </a:solidFill>
            </a:endParaRPr>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Point to/reference that Indicator above those color bands.</a:t>
            </a:r>
            <a:endParaRPr dirty="0"/>
          </a:p>
        </p:txBody>
      </p:sp>
      <p:sp>
        <p:nvSpPr>
          <p:cNvPr id="170" name="Google Shape;170;p1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2062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7: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a:t>Let’s try another one, but we’ll do it a little differently.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Have you ever seen a child in the housekeeping area hold something up to her ear as though she’s talking on the telephone?</a:t>
            </a:r>
            <a:endParaRPr dirty="0"/>
          </a:p>
          <a:p>
            <a:pPr marL="0" lvl="0" indent="0" algn="l" rtl="0">
              <a:lnSpc>
                <a:spcPct val="100000"/>
              </a:lnSpc>
              <a:spcBef>
                <a:spcPts val="0"/>
              </a:spcBef>
              <a:spcAft>
                <a:spcPts val="0"/>
              </a:spcAft>
              <a:buSzPts val="1400"/>
              <a:buNone/>
            </a:pPr>
            <a:r>
              <a:rPr lang="en-US" dirty="0"/>
              <a:t>She’s using a real object as a prop and is imitating what she sees her parent doing.</a:t>
            </a:r>
            <a:endParaRPr dirty="0"/>
          </a:p>
          <a:p>
            <a:pPr marL="0" lvl="0" indent="0" algn="l" rtl="0">
              <a:lnSpc>
                <a:spcPct val="100000"/>
              </a:lnSpc>
              <a:spcBef>
                <a:spcPts val="0"/>
              </a:spcBef>
              <a:spcAft>
                <a:spcPts val="0"/>
              </a:spcAft>
              <a:buSzPts val="1400"/>
              <a:buNone/>
            </a:pPr>
            <a:r>
              <a:rPr lang="en-US" dirty="0"/>
              <a:t>She’s engaging in socio-dramatic play.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objective does that fall under?</a:t>
            </a:r>
            <a:endParaRPr dirty="0"/>
          </a:p>
          <a:p>
            <a:pPr marL="0" lvl="0" indent="0" algn="l" rtl="0">
              <a:lnSpc>
                <a:spcPct val="100000"/>
              </a:lnSpc>
              <a:spcBef>
                <a:spcPts val="0"/>
              </a:spcBef>
              <a:spcAft>
                <a:spcPts val="0"/>
              </a:spcAft>
              <a:buClr>
                <a:srgbClr val="000000"/>
              </a:buClr>
              <a:buSzPts val="1400"/>
              <a:buFont typeface="Arial"/>
              <a:buNone/>
            </a:pPr>
            <a:r>
              <a:rPr lang="en-US" i="1" dirty="0"/>
              <a:t>Pause for training participants to review their TS GOLD Objectives handout and call out answers.</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smtClean="0">
                <a:solidFill>
                  <a:srgbClr val="000000"/>
                </a:solidFill>
              </a:rPr>
              <a:t>[click</a:t>
            </a:r>
            <a:r>
              <a:rPr lang="en-US" i="1" baseline="0" dirty="0" smtClean="0">
                <a:solidFill>
                  <a:srgbClr val="000000"/>
                </a:solidFill>
              </a:rPr>
              <a:t> for this Objective and dimension to appear]</a:t>
            </a:r>
            <a:endParaRPr lang="en-US" dirty="0" smtClean="0">
              <a:solidFill>
                <a:srgbClr val="000000"/>
              </a:solidFill>
            </a:endParaRPr>
          </a:p>
          <a:p>
            <a:pPr marL="0" lvl="0" indent="0" algn="l" rtl="0">
              <a:lnSpc>
                <a:spcPct val="100000"/>
              </a:lnSpc>
              <a:spcBef>
                <a:spcPts val="0"/>
              </a:spcBef>
              <a:spcAft>
                <a:spcPts val="0"/>
              </a:spcAft>
              <a:buSzPts val="1400"/>
              <a:buNone/>
            </a:pPr>
            <a:r>
              <a:rPr lang="en-US" dirty="0" smtClean="0"/>
              <a:t>That </a:t>
            </a:r>
            <a:r>
              <a:rPr lang="en-US" dirty="0"/>
              <a:t>falls under Objective 14 under “Cognitive: Uses symbols and images to represent something not present.”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That behavior, of holding a prop, toy phone to the ear, is typical of what age? </a:t>
            </a:r>
            <a:endParaRPr dirty="0"/>
          </a:p>
          <a:p>
            <a:pPr marL="0" lvl="0" indent="0" algn="l" rtl="0">
              <a:lnSpc>
                <a:spcPct val="100000"/>
              </a:lnSpc>
              <a:spcBef>
                <a:spcPts val="0"/>
              </a:spcBef>
              <a:spcAft>
                <a:spcPts val="0"/>
              </a:spcAft>
              <a:buSzPts val="1400"/>
              <a:buNone/>
            </a:pPr>
            <a:r>
              <a:rPr lang="en-US" i="1" dirty="0"/>
              <a:t>Pause for training participants to call out answers.</a:t>
            </a:r>
            <a:endParaRPr dirty="0"/>
          </a:p>
          <a:p>
            <a:pPr marL="0" lvl="0" indent="0" algn="l" rtl="0">
              <a:lnSpc>
                <a:spcPct val="100000"/>
              </a:lnSpc>
              <a:spcBef>
                <a:spcPts val="0"/>
              </a:spcBef>
              <a:spcAft>
                <a:spcPts val="0"/>
              </a:spcAft>
              <a:buSzPts val="1400"/>
              <a:buNone/>
            </a:pPr>
            <a:r>
              <a:rPr lang="en-US" dirty="0"/>
              <a:t>(That’s right,) 1 - 3 years.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 what color bands would be used? </a:t>
            </a:r>
            <a:endParaRPr dirty="0"/>
          </a:p>
          <a:p>
            <a:pPr marL="0" lvl="0" indent="0" algn="l" rtl="0">
              <a:lnSpc>
                <a:spcPct val="100000"/>
              </a:lnSpc>
              <a:spcBef>
                <a:spcPts val="0"/>
              </a:spcBef>
              <a:spcAft>
                <a:spcPts val="0"/>
              </a:spcAft>
              <a:buSzPts val="1400"/>
              <a:buNone/>
            </a:pPr>
            <a:r>
              <a:rPr lang="en-US" i="1" dirty="0"/>
              <a:t>Pause for training participants to call out answers.</a:t>
            </a:r>
            <a:endParaRPr dirty="0"/>
          </a:p>
          <a:p>
            <a:pPr marL="0" lvl="0" indent="0" algn="l" rtl="0">
              <a:lnSpc>
                <a:spcPct val="100000"/>
              </a:lnSpc>
              <a:spcBef>
                <a:spcPts val="0"/>
              </a:spcBef>
              <a:spcAft>
                <a:spcPts val="0"/>
              </a:spcAft>
              <a:buSzPts val="1400"/>
              <a:buNone/>
            </a:pPr>
            <a:r>
              <a:rPr lang="en-US" dirty="0"/>
              <a:t>(That’s right,) orange and yellow</a:t>
            </a:r>
            <a:r>
              <a:rPr lang="en-US" dirty="0" smtClean="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smtClean="0">
                <a:solidFill>
                  <a:srgbClr val="000000"/>
                </a:solidFill>
              </a:rPr>
              <a:t>[click</a:t>
            </a:r>
            <a:r>
              <a:rPr lang="en-US" i="1" baseline="0" dirty="0" smtClean="0">
                <a:solidFill>
                  <a:srgbClr val="000000"/>
                </a:solidFill>
              </a:rPr>
              <a:t> to circle this </a:t>
            </a:r>
            <a:r>
              <a:rPr lang="en-US" i="1" baseline="0" dirty="0" err="1" smtClean="0">
                <a:solidFill>
                  <a:srgbClr val="000000"/>
                </a:solidFill>
              </a:rPr>
              <a:t>colorband</a:t>
            </a:r>
            <a:r>
              <a:rPr lang="en-US" i="1" baseline="0" dirty="0" smtClean="0">
                <a:solidFill>
                  <a:srgbClr val="000000"/>
                </a:solidFill>
              </a:rPr>
              <a:t>]</a:t>
            </a:r>
            <a:endParaRPr lang="en-US" dirty="0" smtClean="0">
              <a:solidFill>
                <a:srgbClr val="000000"/>
              </a:solidFill>
            </a:endParaRPr>
          </a:p>
          <a:p>
            <a:pPr marL="0" lvl="0" indent="0" algn="l" rtl="0">
              <a:lnSpc>
                <a:spcPct val="100000"/>
              </a:lnSpc>
              <a:spcBef>
                <a:spcPts val="0"/>
              </a:spcBef>
              <a:spcAft>
                <a:spcPts val="0"/>
              </a:spcAft>
              <a:buSzPts val="1400"/>
              <a:buNone/>
            </a:pPr>
            <a:endParaRPr dirty="0"/>
          </a:p>
        </p:txBody>
      </p:sp>
      <p:sp>
        <p:nvSpPr>
          <p:cNvPr id="179" name="Google Shape;179;p17: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3313942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a:t>Now let’s dig deeper into some review and discussion of the </a:t>
            </a:r>
            <a:r>
              <a:rPr lang="en-US" dirty="0" smtClean="0"/>
              <a:t>typical </a:t>
            </a:r>
            <a:r>
              <a:rPr lang="en-US" b="1" dirty="0" smtClean="0"/>
              <a:t>Ages </a:t>
            </a:r>
            <a:r>
              <a:rPr lang="en-US" b="1" dirty="0"/>
              <a:t>&amp; Stages of Development</a:t>
            </a:r>
            <a:r>
              <a:rPr lang="en-US" dirty="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rgbClr val="000000"/>
              </a:buClr>
              <a:buSzPts val="1400"/>
              <a:buFont typeface="Arial"/>
              <a:buNone/>
            </a:pPr>
            <a:r>
              <a:rPr lang="en-US" i="1" dirty="0"/>
              <a:t>You are encouraged to poll the group at this point to determine what ages are currently taught by participants, so that you are able to adjust your emphasis and examples accordingly as you present the training.  Ask “Who teaches Infants?  Who teaches Toddlers?  Who teaches Preschoolers?”</a:t>
            </a:r>
            <a:endParaRPr u="sng" dirty="0"/>
          </a:p>
        </p:txBody>
      </p:sp>
      <p:sp>
        <p:nvSpPr>
          <p:cNvPr id="187" name="Google Shape;187;p1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298053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dirty="0"/>
              <a:t>Has anyone heard of the term “DAP”?  That acronym is used frequently among early childhood professionals.  It refers to “Developmentally-Appropriate Practice.”  That means that the goals and the learning experiences in our classrooms--in our practice--are fitting, or are “appropriate,” to the children’s age and development.  Before we can set suitable goals and plan fitting lessons, we need to understand what developmentally-appropriate means.</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As we noted earlier, each individual child develops at his or her own pace.  That is because each individual child is unique.  Years and years of research, however, show us that there are predictable </a:t>
            </a:r>
            <a:r>
              <a:rPr lang="en-US" dirty="0" err="1"/>
              <a:t>neurotypical</a:t>
            </a:r>
            <a:r>
              <a:rPr lang="en-US" dirty="0"/>
              <a:t> patterns of how most children grow and what they can do - socially, emotionally, cognitively, linguistically, and physically - at a particular stage of development.  This knowledge, of what most children can do at what age, enables teachers (and other caregivers) to plan experiences and activities that will be in alignment with the children’s developmental abilities.  This knowledge helps teachers to anticipate children’s behavior and have reasonable expectations about how children will respond to different activities or situations.  </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For example, we know that older toddlers actively explore their environment </a:t>
            </a:r>
            <a:r>
              <a:rPr lang="en-US" i="1" dirty="0" smtClean="0"/>
              <a:t>(GOLD Demonstrates positive</a:t>
            </a:r>
            <a:r>
              <a:rPr lang="en-US" i="1" baseline="0" dirty="0" smtClean="0"/>
              <a:t> approaches to learning–shows curiosity and motivation 14d, </a:t>
            </a:r>
            <a:r>
              <a:rPr lang="en-US" i="0" baseline="0" dirty="0" smtClean="0"/>
              <a:t>as well as </a:t>
            </a:r>
            <a:r>
              <a:rPr lang="en-US" i="1" dirty="0" smtClean="0"/>
              <a:t>ELDS </a:t>
            </a:r>
            <a:r>
              <a:rPr lang="en-US" i="1" dirty="0"/>
              <a:t>Approaches to Learning 1)</a:t>
            </a:r>
            <a:r>
              <a:rPr lang="en-US" dirty="0"/>
              <a:t>; therefore, it is reasonable to expect that if a  toddler finds a filled basket on the floor, she is going to dump it out.  She is not being bad or misbehaving.  She is acting in a way that is completely appropriate and expected for her development. A two year old learns by actively exploring  her environment.</a:t>
            </a:r>
            <a:endParaRPr dirty="0"/>
          </a:p>
          <a:p>
            <a:pPr marL="0" marR="0" lvl="0" indent="0" algn="l" rtl="0">
              <a:lnSpc>
                <a:spcPct val="100000"/>
              </a:lnSpc>
              <a:spcBef>
                <a:spcPts val="0"/>
              </a:spcBef>
              <a:spcAft>
                <a:spcPts val="0"/>
              </a:spcAft>
              <a:buSzPts val="1400"/>
              <a:buNone/>
            </a:pPr>
            <a:endParaRPr dirty="0"/>
          </a:p>
        </p:txBody>
      </p:sp>
      <p:sp>
        <p:nvSpPr>
          <p:cNvPr id="193" name="Google Shape;193;p1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022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2: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0"/>
              </a:spcBef>
              <a:spcAft>
                <a:spcPts val="0"/>
              </a:spcAft>
              <a:buSzPts val="1400"/>
              <a:buNone/>
            </a:pPr>
            <a:r>
              <a:rPr lang="en-US" dirty="0" smtClean="0"/>
              <a:t>We see this</a:t>
            </a:r>
            <a:r>
              <a:rPr lang="en-US" baseline="0" dirty="0" smtClean="0"/>
              <a:t> understanding of DAP throughout GOLD, including in the example I just mentioned—</a:t>
            </a:r>
          </a:p>
          <a:p>
            <a:pPr marL="0" lvl="0" indent="0" algn="l" rtl="0">
              <a:lnSpc>
                <a:spcPct val="115000"/>
              </a:lnSpc>
              <a:spcBef>
                <a:spcPts val="0"/>
              </a:spcBef>
              <a:spcAft>
                <a:spcPts val="0"/>
              </a:spcAft>
              <a:buSzPts val="1400"/>
              <a:buNone/>
            </a:pPr>
            <a:r>
              <a:rPr lang="en-US" baseline="0" dirty="0" smtClean="0"/>
              <a:t>An older toddler (2-3 years old), represented by </a:t>
            </a:r>
            <a:r>
              <a:rPr lang="en-US" baseline="0" dirty="0" err="1" smtClean="0"/>
              <a:t>colorband</a:t>
            </a:r>
            <a:r>
              <a:rPr lang="en-US" baseline="0" dirty="0" smtClean="0"/>
              <a:t> yellow </a:t>
            </a:r>
            <a:r>
              <a:rPr lang="en-US" i="1" baseline="0" dirty="0" smtClean="0"/>
              <a:t>[click for circle]</a:t>
            </a:r>
            <a:r>
              <a:rPr lang="en-US" baseline="0" dirty="0" smtClean="0"/>
              <a:t>, first begins to “enjoy taking things apart” </a:t>
            </a:r>
            <a:r>
              <a:rPr lang="en-US" i="1" baseline="0" dirty="0" smtClean="0"/>
              <a:t>[click for circle], </a:t>
            </a:r>
            <a:r>
              <a:rPr lang="en-US" baseline="0" dirty="0" smtClean="0"/>
              <a:t>such as dumping out a filled basket, as a way of “exploring and investigating ways to make something happen.”  That behavior is in fact an </a:t>
            </a:r>
            <a:r>
              <a:rPr lang="en-US" u="sng" baseline="0" dirty="0" smtClean="0"/>
              <a:t>expectation</a:t>
            </a:r>
            <a:r>
              <a:rPr lang="en-US" baseline="0" dirty="0" smtClean="0"/>
              <a:t> of development and learning for children!</a:t>
            </a:r>
            <a:endParaRPr lang="en-US" dirty="0" smtClean="0"/>
          </a:p>
          <a:p>
            <a:pPr marL="0" lvl="0" indent="0" algn="l" rtl="0">
              <a:lnSpc>
                <a:spcPct val="115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dirty="0" smtClean="0"/>
              <a:t>As teachers, we need to know what’s developmentally-appropriate at each stage so that our </a:t>
            </a:r>
            <a:r>
              <a:rPr lang="en-US" u="sng" dirty="0" smtClean="0"/>
              <a:t>expectations</a:t>
            </a:r>
            <a:r>
              <a:rPr lang="en-US" dirty="0" smtClean="0"/>
              <a:t> align with the development of the children in our care.</a:t>
            </a:r>
          </a:p>
          <a:p>
            <a:pPr marL="0" marR="0" lvl="0" indent="0" algn="l" rtl="0">
              <a:lnSpc>
                <a:spcPct val="100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dirty="0" smtClean="0"/>
              <a:t>We also need to know what’s developmentally-appropriate at each stage so that if a child hasn’t yet demonstrated certain behaviors or skills, you can pursue additional supports for the child, such as providing extra one-on-one guidance or instruction or referring a family for special services.</a:t>
            </a:r>
          </a:p>
          <a:p>
            <a:pPr marL="0" lvl="0" indent="0" algn="l" rtl="0">
              <a:lnSpc>
                <a:spcPct val="115000"/>
              </a:lnSpc>
              <a:spcBef>
                <a:spcPts val="0"/>
              </a:spcBef>
              <a:spcAft>
                <a:spcPts val="0"/>
              </a:spcAft>
              <a:buSzPts val="1400"/>
              <a:buNone/>
            </a:pPr>
            <a:endParaRPr dirty="0"/>
          </a:p>
        </p:txBody>
      </p:sp>
      <p:sp>
        <p:nvSpPr>
          <p:cNvPr id="219" name="Google Shape;219;p22: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294410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35883" lvl="0" indent="0" algn="l" rtl="0">
              <a:lnSpc>
                <a:spcPct val="100000"/>
              </a:lnSpc>
              <a:spcBef>
                <a:spcPts val="0"/>
              </a:spcBef>
              <a:spcAft>
                <a:spcPts val="0"/>
              </a:spcAft>
              <a:buSzPts val="1400"/>
              <a:buNone/>
            </a:pPr>
            <a:r>
              <a:rPr lang="en-US" dirty="0"/>
              <a:t>We are here today to learn how to use assessment to guide children’s learning and development.</a:t>
            </a:r>
            <a:endParaRPr dirty="0"/>
          </a:p>
          <a:p>
            <a:pPr marL="135883" lvl="0" indent="0" algn="l" rtl="0">
              <a:lnSpc>
                <a:spcPct val="100000"/>
              </a:lnSpc>
              <a:spcBef>
                <a:spcPts val="0"/>
              </a:spcBef>
              <a:spcAft>
                <a:spcPts val="0"/>
              </a:spcAft>
              <a:buSzPts val="1400"/>
              <a:buNone/>
            </a:pPr>
            <a:r>
              <a:rPr lang="en-US" dirty="0"/>
              <a:t> </a:t>
            </a:r>
            <a:endParaRPr dirty="0"/>
          </a:p>
          <a:p>
            <a:pPr marL="135884" lvl="0" indent="0" algn="l" rtl="0">
              <a:lnSpc>
                <a:spcPct val="100000"/>
              </a:lnSpc>
              <a:spcBef>
                <a:spcPts val="0"/>
              </a:spcBef>
              <a:spcAft>
                <a:spcPts val="0"/>
              </a:spcAft>
              <a:buSzPts val="1400"/>
              <a:buNone/>
            </a:pPr>
            <a:r>
              <a:rPr lang="en-US" b="1" dirty="0"/>
              <a:t>This training is designed to help you understand</a:t>
            </a:r>
            <a:endParaRPr dirty="0"/>
          </a:p>
          <a:p>
            <a:pPr marL="427062" lvl="0" indent="-291178" algn="l" rtl="0">
              <a:lnSpc>
                <a:spcPct val="100000"/>
              </a:lnSpc>
              <a:spcBef>
                <a:spcPts val="0"/>
              </a:spcBef>
              <a:spcAft>
                <a:spcPts val="0"/>
              </a:spcAft>
              <a:buSzPts val="1400"/>
              <a:buFont typeface="Arial"/>
              <a:buChar char="•"/>
            </a:pPr>
            <a:r>
              <a:rPr lang="en-US" b="1" dirty="0"/>
              <a:t>what observation-based assessment is and its importance in promoting children’s development and learning</a:t>
            </a:r>
            <a:endParaRPr dirty="0"/>
          </a:p>
          <a:p>
            <a:pPr marL="427062" lvl="0" indent="-291178" algn="l" rtl="0">
              <a:lnSpc>
                <a:spcPct val="100000"/>
              </a:lnSpc>
              <a:spcBef>
                <a:spcPts val="0"/>
              </a:spcBef>
              <a:spcAft>
                <a:spcPts val="0"/>
              </a:spcAft>
              <a:buSzPts val="1400"/>
              <a:buFont typeface="Arial"/>
              <a:buChar char="•"/>
            </a:pPr>
            <a:r>
              <a:rPr lang="en-US" b="1" dirty="0"/>
              <a:t>how to conduct effective observations and assess children throughout activities and routines within the daily schedule</a:t>
            </a:r>
            <a:endParaRPr dirty="0"/>
          </a:p>
          <a:p>
            <a:pPr marL="427062" lvl="0" indent="-291178" algn="l" rtl="0">
              <a:lnSpc>
                <a:spcPct val="100000"/>
              </a:lnSpc>
              <a:spcBef>
                <a:spcPts val="0"/>
              </a:spcBef>
              <a:spcAft>
                <a:spcPts val="0"/>
              </a:spcAft>
              <a:buSzPts val="1400"/>
              <a:buFont typeface="Arial"/>
              <a:buChar char="•"/>
            </a:pPr>
            <a:r>
              <a:rPr lang="en-US" b="1" dirty="0"/>
              <a:t>how to gather useful assessment documentation in a way that is practical and easy</a:t>
            </a:r>
            <a:endParaRPr dirty="0"/>
          </a:p>
          <a:p>
            <a:pPr marL="427062" lvl="0" indent="-291178" algn="l" rtl="0">
              <a:lnSpc>
                <a:spcPct val="100000"/>
              </a:lnSpc>
              <a:spcBef>
                <a:spcPts val="0"/>
              </a:spcBef>
              <a:spcAft>
                <a:spcPts val="0"/>
              </a:spcAft>
              <a:buSzPts val="1400"/>
              <a:buFont typeface="Arial"/>
              <a:buChar char="•"/>
            </a:pPr>
            <a:r>
              <a:rPr lang="en-US" b="1" dirty="0"/>
              <a:t>how to utilize documentation and assessment effectively to adjust curriculum, activities, and teaching strategies to promote children’s development and learning</a:t>
            </a:r>
            <a:endParaRPr dirty="0"/>
          </a:p>
          <a:p>
            <a:pPr marL="427062" lvl="0" indent="-291179" algn="l" rtl="0">
              <a:lnSpc>
                <a:spcPct val="100000"/>
              </a:lnSpc>
              <a:spcBef>
                <a:spcPts val="0"/>
              </a:spcBef>
              <a:spcAft>
                <a:spcPts val="0"/>
              </a:spcAft>
              <a:buSzPts val="1400"/>
              <a:buFont typeface="Arial"/>
              <a:buChar char="•"/>
            </a:pPr>
            <a:r>
              <a:rPr lang="en-US" dirty="0"/>
              <a:t>and </a:t>
            </a:r>
            <a:r>
              <a:rPr lang="en-US" b="1" dirty="0"/>
              <a:t>how to evaluate children’s progress with reliability</a:t>
            </a:r>
            <a:endParaRPr b="1" dirty="0"/>
          </a:p>
          <a:p>
            <a:pPr marL="45720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0" dirty="0"/>
              <a:t>Understanding how to conduct observation-based assessment of the children in your classroom</a:t>
            </a:r>
            <a:r>
              <a:rPr lang="en-US" dirty="0"/>
              <a:t> </a:t>
            </a:r>
            <a:r>
              <a:rPr lang="en-US" b="0" dirty="0"/>
              <a:t> is critically important, so that you can be </a:t>
            </a:r>
            <a:r>
              <a:rPr lang="en-US" dirty="0"/>
              <a:t>as </a:t>
            </a:r>
            <a:r>
              <a:rPr lang="en-US" b="0" dirty="0"/>
              <a:t>effective as possible at your job--supporting children</a:t>
            </a:r>
            <a:r>
              <a:rPr lang="en-US" dirty="0"/>
              <a:t>’s positive growth and development.</a:t>
            </a:r>
            <a:r>
              <a:rPr lang="en-US" b="0" dirty="0"/>
              <a:t> </a:t>
            </a:r>
            <a:endParaRPr b="1" u="sng" dirty="0"/>
          </a:p>
        </p:txBody>
      </p:sp>
      <p:sp>
        <p:nvSpPr>
          <p:cNvPr id="68" name="Google Shape;68;p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325286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3: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u="sng" dirty="0" smtClean="0"/>
              <a:t>[please insert Shutterstock photo </a:t>
            </a:r>
            <a:r>
              <a:rPr lang="en-US" sz="900" b="0" i="0" u="sng" strike="noStrike" cap="none" dirty="0" smtClean="0">
                <a:solidFill>
                  <a:schemeClr val="dk1"/>
                </a:solidFill>
                <a:effectLst/>
                <a:latin typeface="Calibri"/>
                <a:ea typeface="Calibri"/>
                <a:cs typeface="Calibri"/>
                <a:sym typeface="Calibri"/>
              </a:rPr>
              <a:t>170353472</a:t>
            </a:r>
            <a:r>
              <a:rPr lang="en-US" u="sng" dirty="0" smtClean="0"/>
              <a:t>]</a:t>
            </a:r>
          </a:p>
          <a:p>
            <a:pPr marL="0" marR="0" lvl="0" indent="0" algn="l" rtl="0">
              <a:lnSpc>
                <a:spcPct val="100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dirty="0" smtClean="0"/>
              <a:t>Okay</a:t>
            </a:r>
            <a:r>
              <a:rPr lang="en-US" dirty="0"/>
              <a:t>, let’s review some additional developmentally-appropriate expectations with a little quizzing of ourselves:</a:t>
            </a:r>
            <a:endParaRPr dirty="0"/>
          </a:p>
          <a:p>
            <a:pPr marL="0" marR="0" lvl="0" indent="0" algn="l" rtl="0">
              <a:lnSpc>
                <a:spcPct val="100000"/>
              </a:lnSpc>
              <a:spcBef>
                <a:spcPts val="0"/>
              </a:spcBef>
              <a:spcAft>
                <a:spcPts val="0"/>
              </a:spcAft>
              <a:buSzPts val="1400"/>
              <a:buNone/>
            </a:pPr>
            <a:r>
              <a:rPr lang="en-US" dirty="0"/>
              <a:t>We know that all typical four year olds can walk, but when do children typically first  begin to walk?</a:t>
            </a:r>
            <a:endParaRPr dirty="0"/>
          </a:p>
          <a:p>
            <a:pPr marL="0" marR="0" lvl="0" indent="0" algn="l" rtl="0">
              <a:lnSpc>
                <a:spcPct val="100000"/>
              </a:lnSpc>
              <a:spcBef>
                <a:spcPts val="0"/>
              </a:spcBef>
              <a:spcAft>
                <a:spcPts val="0"/>
              </a:spcAft>
              <a:buSzPts val="1400"/>
              <a:buNone/>
            </a:pPr>
            <a:r>
              <a:rPr lang="en-US" i="1" dirty="0"/>
              <a:t>Pause for answers</a:t>
            </a:r>
            <a:r>
              <a:rPr lang="en-US" dirty="0"/>
              <a:t>.</a:t>
            </a:r>
            <a:endParaRPr dirty="0"/>
          </a:p>
          <a:p>
            <a:pPr marL="0" marR="0" lvl="0" indent="0" algn="l" rtl="0">
              <a:lnSpc>
                <a:spcPct val="100000"/>
              </a:lnSpc>
              <a:spcBef>
                <a:spcPts val="0"/>
              </a:spcBef>
              <a:spcAft>
                <a:spcPts val="0"/>
              </a:spcAft>
              <a:buSzPts val="1400"/>
              <a:buNone/>
            </a:pPr>
            <a:r>
              <a:rPr lang="en-US" dirty="0"/>
              <a:t>Yes, children typically begin walking around one year old.  </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Okay, I’m going to describe a behavior or skill, and I’d like you to determine at which age children typically </a:t>
            </a:r>
            <a:r>
              <a:rPr lang="en-US" dirty="0" smtClean="0"/>
              <a:t>first</a:t>
            </a:r>
            <a:r>
              <a:rPr lang="en-US" baseline="0" dirty="0" smtClean="0"/>
              <a:t> </a:t>
            </a:r>
            <a:r>
              <a:rPr lang="en-US" dirty="0" smtClean="0"/>
              <a:t>begin </a:t>
            </a:r>
            <a:r>
              <a:rPr lang="en-US" dirty="0"/>
              <a:t>doing this skill.  </a:t>
            </a:r>
            <a:endParaRPr lang="en-US" dirty="0" smtClean="0"/>
          </a:p>
          <a:p>
            <a:pPr marL="0" marR="0" lvl="0" indent="0" algn="l" rtl="0">
              <a:lnSpc>
                <a:spcPct val="100000"/>
              </a:lnSpc>
              <a:spcBef>
                <a:spcPts val="0"/>
              </a:spcBef>
              <a:spcAft>
                <a:spcPts val="0"/>
              </a:spcAft>
              <a:buSzPts val="1400"/>
              <a:buNone/>
            </a:pPr>
            <a:r>
              <a:rPr lang="en-US" dirty="0" smtClean="0"/>
              <a:t>We will use the age ranges</a:t>
            </a:r>
            <a:r>
              <a:rPr lang="en-US" baseline="0" dirty="0" smtClean="0"/>
              <a:t> of the Teaching Strategies GOLD tool--</a:t>
            </a: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Here are your possible </a:t>
            </a:r>
            <a:r>
              <a:rPr lang="en-US" b="1" dirty="0"/>
              <a:t>answer choices </a:t>
            </a:r>
            <a:r>
              <a:rPr lang="en-US" dirty="0"/>
              <a:t>to each question:  </a:t>
            </a:r>
            <a:r>
              <a:rPr lang="en-US" b="1" dirty="0" smtClean="0"/>
              <a:t>“Birth</a:t>
            </a:r>
            <a:r>
              <a:rPr lang="en-US" b="1" baseline="0" dirty="0" smtClean="0"/>
              <a:t> to 1 year</a:t>
            </a:r>
            <a:r>
              <a:rPr lang="en-US" b="1" dirty="0" smtClean="0"/>
              <a:t>,” “1 to 2 years,” “2 to 3 years,” “3 to 4 years,” </a:t>
            </a:r>
            <a:r>
              <a:rPr lang="en-US" b="1" dirty="0"/>
              <a:t>and </a:t>
            </a:r>
            <a:r>
              <a:rPr lang="en-US" b="1" dirty="0" smtClean="0"/>
              <a:t>“4 to 5 years.”  </a:t>
            </a:r>
            <a:endParaRPr b="1"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smtClean="0"/>
              <a:t>As </a:t>
            </a:r>
            <a:r>
              <a:rPr lang="en-US" dirty="0"/>
              <a:t>we know, children don’t reach milestones on precise dates, they develop at different rates...so in terms of the walking example, even if you have a niece that started motoring around the house at eight months, we would say that behavior typically begins </a:t>
            </a:r>
            <a:r>
              <a:rPr lang="en-US" dirty="0" smtClean="0"/>
              <a:t>from age 1 to 2 years, not birth to 1 year.  </a:t>
            </a:r>
            <a:endParaRPr dirty="0"/>
          </a:p>
          <a:p>
            <a:pPr marL="457200" marR="0" lvl="0" indent="-22860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So, just call out, as a group, what you think is the correct answer to each question—</a:t>
            </a:r>
            <a:endParaRPr dirty="0"/>
          </a:p>
          <a:p>
            <a:pPr marL="457200" marR="0" lvl="0" indent="-22860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i="1" dirty="0"/>
              <a:t>(A training alternative is to provide participants with 5 different colored note cards, with each category designated by a different color such as </a:t>
            </a:r>
            <a:r>
              <a:rPr lang="en-US" i="1" dirty="0" smtClean="0"/>
              <a:t>Birth to 1 year </a:t>
            </a:r>
            <a:r>
              <a:rPr lang="en-US" i="1" dirty="0"/>
              <a:t>= light blue and the participants hold up the cards rather than call out the answers.) </a:t>
            </a:r>
            <a:endParaRPr i="1" dirty="0"/>
          </a:p>
        </p:txBody>
      </p:sp>
      <p:sp>
        <p:nvSpPr>
          <p:cNvPr id="227" name="Google Shape;227;p23: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514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i="1" dirty="0" smtClean="0"/>
              <a:t>Pause between clicks--</a:t>
            </a:r>
            <a:endParaRPr i="1" dirty="0"/>
          </a:p>
          <a:p>
            <a:pPr marL="0" marR="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smtClean="0"/>
              <a:t>Click to allow the first question to show up onscreen.</a:t>
            </a:r>
          </a:p>
          <a:p>
            <a:pPr marL="0" lvl="0" indent="0" algn="l" rtl="0">
              <a:lnSpc>
                <a:spcPct val="100000"/>
              </a:lnSpc>
              <a:spcBef>
                <a:spcPts val="0"/>
              </a:spcBef>
              <a:spcAft>
                <a:spcPts val="0"/>
              </a:spcAft>
              <a:buSzPts val="1400"/>
              <a:buNone/>
            </a:pPr>
            <a:r>
              <a:rPr lang="en-US" b="1" dirty="0" smtClean="0"/>
              <a:t>In what age range is it appropriate</a:t>
            </a:r>
            <a:r>
              <a:rPr lang="en-US" b="1" baseline="0" dirty="0" smtClean="0"/>
              <a:t> to expect children to</a:t>
            </a:r>
            <a:r>
              <a:rPr lang="en-US" b="1" dirty="0" smtClean="0"/>
              <a:t>…</a:t>
            </a:r>
            <a:endParaRPr dirty="0"/>
          </a:p>
          <a:p>
            <a:pPr marL="457200" lvl="0" indent="-228600" algn="l" rtl="0">
              <a:lnSpc>
                <a:spcPct val="100000"/>
              </a:lnSpc>
              <a:spcBef>
                <a:spcPts val="0"/>
              </a:spcBef>
              <a:spcAft>
                <a:spcPts val="0"/>
              </a:spcAft>
              <a:buSzPts val="1400"/>
              <a:buChar char="•"/>
            </a:pPr>
            <a:r>
              <a:rPr lang="en-US" b="1" dirty="0" smtClean="0"/>
              <a:t>Hold </a:t>
            </a:r>
            <a:r>
              <a:rPr lang="en-US" b="1" dirty="0"/>
              <a:t>a rattle and shake it?  </a:t>
            </a:r>
            <a:endParaRPr b="1" dirty="0"/>
          </a:p>
          <a:p>
            <a:pPr marL="0" lvl="0" indent="0" algn="l" rtl="0">
              <a:lnSpc>
                <a:spcPct val="100000"/>
              </a:lnSpc>
              <a:spcBef>
                <a:spcPts val="0"/>
              </a:spcBef>
              <a:spcAft>
                <a:spcPts val="0"/>
              </a:spcAft>
              <a:buSzPts val="1400"/>
              <a:buNone/>
            </a:pPr>
            <a:r>
              <a:rPr lang="en-US" i="1" dirty="0"/>
              <a:t>PAUSE after asking EACH question aloud, for participants to answer aloud or hold up the appropriate answer card--</a:t>
            </a:r>
            <a:endParaRPr i="1" dirty="0"/>
          </a:p>
          <a:p>
            <a:pPr marL="0" lvl="0" indent="0" algn="l" rtl="0">
              <a:lnSpc>
                <a:spcPct val="100000"/>
              </a:lnSpc>
              <a:spcBef>
                <a:spcPts val="0"/>
              </a:spcBef>
              <a:spcAft>
                <a:spcPts val="0"/>
              </a:spcAft>
              <a:buSzPts val="1400"/>
              <a:buNone/>
            </a:pPr>
            <a:r>
              <a:rPr lang="en-US" i="1" dirty="0"/>
              <a:t>You may need to remind participants of the possible answer choices—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Click to let the first answer appear onscreen.</a:t>
            </a:r>
            <a:endParaRPr i="1" dirty="0"/>
          </a:p>
          <a:p>
            <a:pPr marL="457200" lvl="0" indent="0" algn="l" rtl="0">
              <a:lnSpc>
                <a:spcPct val="100000"/>
              </a:lnSpc>
              <a:spcBef>
                <a:spcPts val="0"/>
              </a:spcBef>
              <a:spcAft>
                <a:spcPts val="0"/>
              </a:spcAft>
              <a:buSzPts val="1400"/>
              <a:buNone/>
            </a:pPr>
            <a:r>
              <a:rPr lang="en-US" dirty="0"/>
              <a:t>That’s right</a:t>
            </a:r>
            <a:r>
              <a:rPr lang="en-US" dirty="0" smtClean="0"/>
              <a:t>,</a:t>
            </a:r>
            <a:r>
              <a:rPr lang="en-US" baseline="0" dirty="0" smtClean="0"/>
              <a:t> a child age birth to 1 year</a:t>
            </a:r>
            <a:r>
              <a:rPr lang="en-US" dirty="0" smtClean="0"/>
              <a:t> </a:t>
            </a:r>
            <a:r>
              <a:rPr lang="en-US" dirty="0"/>
              <a:t>is typically first able to hold a rattle and shake it.</a:t>
            </a:r>
            <a:endParaRPr dirty="0"/>
          </a:p>
          <a:p>
            <a:pPr marL="0" marR="0" lvl="0" indent="0" algn="l" rtl="0">
              <a:lnSpc>
                <a:spcPct val="100000"/>
              </a:lnSpc>
              <a:spcBef>
                <a:spcPts val="0"/>
              </a:spcBef>
              <a:spcAft>
                <a:spcPts val="0"/>
              </a:spcAft>
              <a:buSzPts val="1400"/>
              <a:buNone/>
            </a:pPr>
            <a:endParaRPr b="1" dirty="0"/>
          </a:p>
          <a:p>
            <a:pPr marL="0" marR="0" lvl="0" indent="0" algn="l" rtl="0">
              <a:lnSpc>
                <a:spcPct val="100000"/>
              </a:lnSpc>
              <a:spcBef>
                <a:spcPts val="0"/>
              </a:spcBef>
              <a:spcAft>
                <a:spcPts val="0"/>
              </a:spcAft>
              <a:buSzPts val="1400"/>
              <a:buNone/>
            </a:pPr>
            <a:r>
              <a:rPr lang="en-US" i="1" dirty="0"/>
              <a:t>Follow this procedure of clicking for the next question, pausing for answers, clicking for the answer, for each question on this slide and the next two slides.</a:t>
            </a:r>
            <a:endParaRPr i="1" dirty="0"/>
          </a:p>
          <a:p>
            <a:pPr marL="457200" lvl="0" indent="-228600" algn="l" rtl="0">
              <a:lnSpc>
                <a:spcPct val="100000"/>
              </a:lnSpc>
              <a:spcBef>
                <a:spcPts val="0"/>
              </a:spcBef>
              <a:spcAft>
                <a:spcPts val="0"/>
              </a:spcAft>
              <a:buSzPts val="1400"/>
              <a:buChar char="•"/>
            </a:pPr>
            <a:r>
              <a:rPr lang="en-US" b="1" dirty="0"/>
              <a:t>Repeat simple phrases from familiar stories such as, “</a:t>
            </a:r>
            <a:r>
              <a:rPr lang="en-US" b="1" dirty="0" err="1"/>
              <a:t>Chicka</a:t>
            </a:r>
            <a:r>
              <a:rPr lang="en-US" b="1" dirty="0"/>
              <a:t>, </a:t>
            </a:r>
            <a:r>
              <a:rPr lang="en-US" b="1" dirty="0" err="1"/>
              <a:t>Chicka</a:t>
            </a:r>
            <a:r>
              <a:rPr lang="en-US" b="1" dirty="0"/>
              <a:t>, Boom! Boom!” </a:t>
            </a:r>
            <a:r>
              <a:rPr lang="en-US" b="1" dirty="0" smtClean="0"/>
              <a:t>(2 to 3 years)</a:t>
            </a:r>
            <a:endParaRPr b="1" dirty="0"/>
          </a:p>
          <a:p>
            <a:pPr marL="457200" lvl="0" indent="-228600" algn="l" rtl="0">
              <a:lnSpc>
                <a:spcPct val="100000"/>
              </a:lnSpc>
              <a:spcBef>
                <a:spcPts val="0"/>
              </a:spcBef>
              <a:spcAft>
                <a:spcPts val="0"/>
              </a:spcAft>
              <a:buSzPts val="1400"/>
              <a:buChar char="•"/>
            </a:pPr>
            <a:r>
              <a:rPr lang="en-US" b="1" dirty="0"/>
              <a:t>Point to pictures in a book? </a:t>
            </a:r>
            <a:r>
              <a:rPr lang="en-US" b="1" dirty="0" smtClean="0"/>
              <a:t>(1 to 2 years)</a:t>
            </a:r>
            <a:endParaRPr b="1" dirty="0"/>
          </a:p>
          <a:p>
            <a:pPr marL="457200" lvl="0" indent="-228600" algn="l" rtl="0">
              <a:lnSpc>
                <a:spcPct val="100000"/>
              </a:lnSpc>
              <a:spcBef>
                <a:spcPts val="0"/>
              </a:spcBef>
              <a:spcAft>
                <a:spcPts val="0"/>
              </a:spcAft>
              <a:buSzPts val="1400"/>
              <a:buChar char="•"/>
            </a:pPr>
            <a:r>
              <a:rPr lang="en-US" b="1" dirty="0"/>
              <a:t>Feed self with finger foods such as Cheerios? </a:t>
            </a:r>
            <a:r>
              <a:rPr lang="en-US" b="1" dirty="0" smtClean="0"/>
              <a:t>(Birth to 1 year)</a:t>
            </a:r>
            <a:endParaRPr b="1" dirty="0"/>
          </a:p>
          <a:p>
            <a:pPr marL="457200" lvl="0" indent="0" algn="l" rtl="0">
              <a:lnSpc>
                <a:spcPct val="100000"/>
              </a:lnSpc>
              <a:spcBef>
                <a:spcPts val="0"/>
              </a:spcBef>
              <a:spcAft>
                <a:spcPts val="0"/>
              </a:spcAft>
              <a:buSzPts val="1400"/>
              <a:buNone/>
            </a:pPr>
            <a:endParaRPr dirty="0"/>
          </a:p>
        </p:txBody>
      </p:sp>
      <p:sp>
        <p:nvSpPr>
          <p:cNvPr id="235" name="Google Shape;235;p2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9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i="1" dirty="0"/>
              <a:t>Only let the first line up on the screen initially--</a:t>
            </a:r>
            <a:endParaRPr i="1"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smtClean="0"/>
              <a:t>In what age range is it appropriate</a:t>
            </a:r>
            <a:r>
              <a:rPr lang="en-US" b="1" baseline="0" dirty="0" smtClean="0"/>
              <a:t> first to expect children to</a:t>
            </a:r>
            <a:r>
              <a:rPr lang="en-US" b="1" dirty="0" smtClean="0"/>
              <a:t>…</a:t>
            </a:r>
            <a:endParaRPr lang="en-US" dirty="0" smtClean="0"/>
          </a:p>
          <a:p>
            <a:pPr marL="0" lvl="0" indent="0" algn="l" rtl="0">
              <a:lnSpc>
                <a:spcPct val="100000"/>
              </a:lnSpc>
              <a:spcBef>
                <a:spcPts val="0"/>
              </a:spcBef>
              <a:spcAft>
                <a:spcPts val="0"/>
              </a:spcAft>
              <a:buSzPts val="1400"/>
              <a:buNone/>
            </a:pPr>
            <a:r>
              <a:rPr lang="en-US" i="1" dirty="0" smtClean="0"/>
              <a:t>Click </a:t>
            </a:r>
            <a:r>
              <a:rPr lang="en-US" i="1" dirty="0"/>
              <a:t>to allow the first question to show up onscreen.</a:t>
            </a:r>
            <a:endParaRPr i="1" dirty="0"/>
          </a:p>
          <a:p>
            <a:pPr marL="457200" lvl="0" indent="-228600" algn="l" rtl="0">
              <a:lnSpc>
                <a:spcPct val="100000"/>
              </a:lnSpc>
              <a:spcBef>
                <a:spcPts val="0"/>
              </a:spcBef>
              <a:spcAft>
                <a:spcPts val="0"/>
              </a:spcAft>
              <a:buSzPts val="1400"/>
              <a:buChar char="•"/>
            </a:pPr>
            <a:r>
              <a:rPr lang="en-US" b="1" dirty="0"/>
              <a:t>Sit and stay engaged during </a:t>
            </a:r>
            <a:r>
              <a:rPr lang="en-US" b="1" dirty="0" err="1"/>
              <a:t>storytime</a:t>
            </a:r>
            <a:r>
              <a:rPr lang="en-US" b="1" dirty="0"/>
              <a:t>, even when there are interruptions (as opposed to getting up and moving somewhere else during an interruption) (</a:t>
            </a:r>
            <a:r>
              <a:rPr lang="en-US" b="1" dirty="0" smtClean="0"/>
              <a:t>4 to 5 years) </a:t>
            </a:r>
            <a:endParaRPr b="1" dirty="0"/>
          </a:p>
          <a:p>
            <a:pPr marL="457200" lvl="0" indent="-228600" algn="l" rtl="0">
              <a:lnSpc>
                <a:spcPct val="100000"/>
              </a:lnSpc>
              <a:spcBef>
                <a:spcPts val="0"/>
              </a:spcBef>
              <a:spcAft>
                <a:spcPts val="0"/>
              </a:spcAft>
              <a:buSzPts val="1400"/>
              <a:buChar char="•"/>
            </a:pPr>
            <a:r>
              <a:rPr lang="en-US" b="1" dirty="0"/>
              <a:t>Recognize and respond to  feelings of others, by saying things like, “She crying” </a:t>
            </a:r>
            <a:r>
              <a:rPr lang="en-US" b="1" dirty="0" smtClean="0"/>
              <a:t>(2 to 3 years)</a:t>
            </a:r>
            <a:endParaRPr dirty="0"/>
          </a:p>
          <a:p>
            <a:pPr marL="457200" marR="0" lvl="0" indent="-228600" algn="l" rtl="0">
              <a:lnSpc>
                <a:spcPct val="100000"/>
              </a:lnSpc>
              <a:spcBef>
                <a:spcPts val="0"/>
              </a:spcBef>
              <a:spcAft>
                <a:spcPts val="0"/>
              </a:spcAft>
              <a:buClr>
                <a:srgbClr val="000000"/>
              </a:buClr>
              <a:buSzPts val="1400"/>
              <a:buFont typeface="Arial"/>
              <a:buChar char="•"/>
            </a:pPr>
            <a:r>
              <a:rPr lang="en-US" b="1" dirty="0"/>
              <a:t>With the guidance of a teacher, waiting for a turn with a toy? (3 </a:t>
            </a:r>
            <a:r>
              <a:rPr lang="en-US" b="1" dirty="0" smtClean="0"/>
              <a:t>to 4 years)</a:t>
            </a:r>
            <a:endParaRPr dirty="0"/>
          </a:p>
          <a:p>
            <a:pPr marL="457200" marR="0" lvl="0" indent="-228600" algn="l" rtl="0">
              <a:lnSpc>
                <a:spcPct val="100000"/>
              </a:lnSpc>
              <a:spcBef>
                <a:spcPts val="0"/>
              </a:spcBef>
              <a:spcAft>
                <a:spcPts val="0"/>
              </a:spcAft>
              <a:buClr>
                <a:srgbClr val="000000"/>
              </a:buClr>
              <a:buSzPts val="1400"/>
              <a:buFont typeface="Arial"/>
              <a:buChar char="•"/>
            </a:pPr>
            <a:r>
              <a:rPr lang="en-US" b="1" dirty="0"/>
              <a:t>Express preferences for food or favorite toys by making sounds and facial expressions? </a:t>
            </a:r>
            <a:r>
              <a:rPr lang="en-US" b="1" dirty="0" smtClean="0"/>
              <a:t>(Birth to 1 year)</a:t>
            </a:r>
            <a:endParaRPr b="1" dirty="0"/>
          </a:p>
          <a:p>
            <a:pPr marL="457200" lvl="0" indent="0" algn="l" rtl="0">
              <a:lnSpc>
                <a:spcPct val="100000"/>
              </a:lnSpc>
              <a:spcBef>
                <a:spcPts val="0"/>
              </a:spcBef>
              <a:spcAft>
                <a:spcPts val="0"/>
              </a:spcAft>
              <a:buSzPts val="1400"/>
              <a:buNone/>
            </a:pPr>
            <a:endParaRPr dirty="0"/>
          </a:p>
        </p:txBody>
      </p:sp>
      <p:sp>
        <p:nvSpPr>
          <p:cNvPr id="242" name="Google Shape;242;p2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5407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6: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a:t>We’re going to shift our thinking now, from when children typically first start doing something to when is it developmentally-appropriate for us to expect children to do certain things.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Click for each individual question, pause for responses, click for answer, move on the next question and repeat.</a:t>
            </a:r>
            <a:endParaRPr i="1"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n-US" i="1" dirty="0"/>
              <a:t>If behind on time, this slide can be skipped.</a:t>
            </a:r>
            <a:endParaRPr i="1" dirty="0"/>
          </a:p>
          <a:p>
            <a:pPr marL="0" lvl="0" indent="0" algn="l" rtl="0">
              <a:lnSpc>
                <a:spcPct val="100000"/>
              </a:lnSpc>
              <a:spcBef>
                <a:spcPts val="0"/>
              </a:spcBef>
              <a:spcAft>
                <a:spcPts val="0"/>
              </a:spcAft>
              <a:buSzPts val="1400"/>
              <a:buNone/>
            </a:pPr>
            <a:endParaRPr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smtClean="0"/>
              <a:t>In what age range is it appropriate</a:t>
            </a:r>
            <a:r>
              <a:rPr lang="en-US" b="1" baseline="0" dirty="0" smtClean="0"/>
              <a:t> to expect children to </a:t>
            </a:r>
            <a:r>
              <a:rPr lang="en-US" u="sng" dirty="0" smtClean="0"/>
              <a:t>regularly</a:t>
            </a:r>
            <a:r>
              <a:rPr lang="en-US" dirty="0" smtClean="0"/>
              <a:t> </a:t>
            </a:r>
            <a:r>
              <a:rPr lang="en-US" dirty="0"/>
              <a:t>be able </a:t>
            </a:r>
            <a:r>
              <a:rPr lang="en-US" dirty="0" smtClean="0"/>
              <a:t>to…</a:t>
            </a:r>
            <a:endParaRPr dirty="0"/>
          </a:p>
          <a:p>
            <a:pPr marL="457200" lvl="0" indent="-228600" algn="l" rtl="0">
              <a:lnSpc>
                <a:spcPct val="100000"/>
              </a:lnSpc>
              <a:spcBef>
                <a:spcPts val="0"/>
              </a:spcBef>
              <a:spcAft>
                <a:spcPts val="0"/>
              </a:spcAft>
              <a:buSzPts val="1400"/>
              <a:buChar char="•"/>
            </a:pPr>
            <a:r>
              <a:rPr lang="en-US" b="1" dirty="0"/>
              <a:t>Identify some of the letters in their names? </a:t>
            </a:r>
            <a:r>
              <a:rPr lang="en-US" b="1" dirty="0" smtClean="0"/>
              <a:t>(3</a:t>
            </a:r>
            <a:r>
              <a:rPr lang="en-US" b="1" baseline="0" dirty="0" smtClean="0"/>
              <a:t> to 4 years</a:t>
            </a:r>
            <a:r>
              <a:rPr lang="en-US" b="1" dirty="0" smtClean="0"/>
              <a:t>)</a:t>
            </a:r>
            <a:endParaRPr b="1" dirty="0"/>
          </a:p>
          <a:p>
            <a:pPr marL="457200" lvl="0" indent="-228600" algn="l" rtl="0">
              <a:lnSpc>
                <a:spcPct val="100000"/>
              </a:lnSpc>
              <a:spcBef>
                <a:spcPts val="0"/>
              </a:spcBef>
              <a:spcAft>
                <a:spcPts val="0"/>
              </a:spcAft>
              <a:buSzPts val="1400"/>
              <a:buChar char="•"/>
            </a:pPr>
            <a:r>
              <a:rPr lang="en-US" b="1" dirty="0"/>
              <a:t>Tell “how many” after counting up to three blocks? </a:t>
            </a:r>
            <a:r>
              <a:rPr lang="en-US" b="1" dirty="0" smtClean="0"/>
              <a:t>(2 to 3 years)</a:t>
            </a:r>
            <a:endParaRPr b="1" dirty="0"/>
          </a:p>
          <a:p>
            <a:pPr marL="457200" lvl="0" indent="-228600" algn="l" rtl="0">
              <a:lnSpc>
                <a:spcPct val="100000"/>
              </a:lnSpc>
              <a:spcBef>
                <a:spcPts val="0"/>
              </a:spcBef>
              <a:spcAft>
                <a:spcPts val="0"/>
              </a:spcAft>
              <a:buSzPts val="1400"/>
              <a:buChar char="•"/>
            </a:pPr>
            <a:r>
              <a:rPr lang="en-US" b="1" dirty="0"/>
              <a:t>Respond with facial expressions when someone calls her name? </a:t>
            </a:r>
            <a:r>
              <a:rPr lang="en-US" b="1" dirty="0" smtClean="0"/>
              <a:t>(Birth to 1 year)</a:t>
            </a:r>
            <a:endParaRPr b="1" dirty="0"/>
          </a:p>
          <a:p>
            <a:pPr marL="457200" lvl="0" indent="-228600" algn="l" rtl="0">
              <a:lnSpc>
                <a:spcPct val="100000"/>
              </a:lnSpc>
              <a:spcBef>
                <a:spcPts val="0"/>
              </a:spcBef>
              <a:spcAft>
                <a:spcPts val="0"/>
              </a:spcAft>
              <a:buSzPts val="1400"/>
              <a:buChar char="•"/>
            </a:pPr>
            <a:r>
              <a:rPr lang="en-US" b="1" dirty="0"/>
              <a:t>Roll balls and watch how they move? </a:t>
            </a:r>
            <a:r>
              <a:rPr lang="en-US" b="1" dirty="0" smtClean="0"/>
              <a:t>(1</a:t>
            </a:r>
            <a:r>
              <a:rPr lang="en-US" b="1" baseline="0" dirty="0" smtClean="0"/>
              <a:t> to 2 years</a:t>
            </a:r>
            <a:r>
              <a:rPr lang="en-US" b="1" dirty="0" smtClean="0"/>
              <a:t>)</a:t>
            </a:r>
            <a:endParaRPr b="1" dirty="0"/>
          </a:p>
          <a:p>
            <a:pPr marL="457200" lvl="0" indent="-228600" algn="l" rtl="0">
              <a:lnSpc>
                <a:spcPct val="100000"/>
              </a:lnSpc>
              <a:spcBef>
                <a:spcPts val="0"/>
              </a:spcBef>
              <a:spcAft>
                <a:spcPts val="0"/>
              </a:spcAft>
              <a:buSzPts val="1400"/>
              <a:buChar char="•"/>
            </a:pPr>
            <a:r>
              <a:rPr lang="en-US" b="1" dirty="0"/>
              <a:t>Sit for a teacher-led group time up to fifteen minutes? </a:t>
            </a:r>
            <a:r>
              <a:rPr lang="en-US" b="1" dirty="0" smtClean="0"/>
              <a:t>(4 to 5 years)</a:t>
            </a:r>
            <a:endParaRPr b="1" dirty="0"/>
          </a:p>
        </p:txBody>
      </p:sp>
      <p:sp>
        <p:nvSpPr>
          <p:cNvPr id="249" name="Google Shape;249;p26: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extLst>
      <p:ext uri="{BB962C8B-B14F-4D97-AF65-F5344CB8AC3E}">
        <p14:creationId xmlns:p14="http://schemas.microsoft.com/office/powerpoint/2010/main" val="565593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7: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a:t>Next let’s practice making assessment of some observation documentation:</a:t>
            </a:r>
            <a:endParaRPr dirty="0"/>
          </a:p>
          <a:p>
            <a:pPr marL="0" lvl="0" indent="0" algn="l" rtl="0">
              <a:lnSpc>
                <a:spcPct val="100000"/>
              </a:lnSpc>
              <a:spcBef>
                <a:spcPts val="0"/>
              </a:spcBef>
              <a:spcAft>
                <a:spcPts val="0"/>
              </a:spcAft>
              <a:buSzPts val="1400"/>
              <a:buNone/>
            </a:pPr>
            <a:r>
              <a:rPr lang="en-US" dirty="0"/>
              <a:t>I am giving you a handout on which you can write your observations--</a:t>
            </a:r>
            <a:endParaRPr dirty="0"/>
          </a:p>
          <a:p>
            <a:pPr marL="0" lvl="0" indent="0" algn="l" rtl="0">
              <a:lnSpc>
                <a:spcPct val="100000"/>
              </a:lnSpc>
              <a:spcBef>
                <a:spcPts val="0"/>
              </a:spcBef>
              <a:spcAft>
                <a:spcPts val="0"/>
              </a:spcAft>
              <a:buSzPts val="1400"/>
              <a:buNone/>
            </a:pPr>
            <a:r>
              <a:rPr lang="en-US" i="1" dirty="0"/>
              <a:t>Give handout.</a:t>
            </a:r>
            <a:endParaRPr i="1" u="sng"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On the screen is an example of a piece of documentation--</a:t>
            </a:r>
            <a:endParaRPr dirty="0"/>
          </a:p>
          <a:p>
            <a:pPr marL="0" lvl="0" indent="0" algn="l" rtl="0">
              <a:lnSpc>
                <a:spcPct val="100000"/>
              </a:lnSpc>
              <a:spcBef>
                <a:spcPts val="0"/>
              </a:spcBef>
              <a:spcAft>
                <a:spcPts val="0"/>
              </a:spcAft>
              <a:buSzPts val="1400"/>
              <a:buNone/>
            </a:pPr>
            <a:r>
              <a:rPr lang="en-US" dirty="0"/>
              <a:t>What are the different things you can observe and evaluate based on this documentation?  Note them on your handout--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Pause for participants to write down observations, individually or in pairs.</a:t>
            </a:r>
            <a:endParaRPr i="1" dirty="0"/>
          </a:p>
          <a:p>
            <a:pPr marL="0" lvl="0" indent="0" algn="l" rtl="0">
              <a:lnSpc>
                <a:spcPct val="100000"/>
              </a:lnSpc>
              <a:spcBef>
                <a:spcPts val="0"/>
              </a:spcBef>
              <a:spcAft>
                <a:spcPts val="0"/>
              </a:spcAft>
              <a:buSzPts val="1400"/>
              <a:buNone/>
            </a:pPr>
            <a:r>
              <a:rPr lang="en-US" i="1" dirty="0"/>
              <a:t>Possible answers include the following from the </a:t>
            </a:r>
            <a:r>
              <a:rPr lang="en-US" i="1" dirty="0" smtClean="0"/>
              <a:t>GOLD Objectives: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1" dirty="0" smtClean="0"/>
              <a:t>Mathematics—23—Demonstrates knowledge of patterns</a:t>
            </a:r>
          </a:p>
          <a:p>
            <a:pPr marL="171450" lvl="0" indent="-171450" algn="l" rtl="0">
              <a:lnSpc>
                <a:spcPct val="100000"/>
              </a:lnSpc>
              <a:spcBef>
                <a:spcPts val="0"/>
              </a:spcBef>
              <a:spcAft>
                <a:spcPts val="0"/>
              </a:spcAft>
              <a:buSzPts val="1400"/>
              <a:buFont typeface="Arial" panose="020B0604020202020204" pitchFamily="34" charset="0"/>
              <a:buChar char="•"/>
            </a:pPr>
            <a:r>
              <a:rPr lang="en-US" i="1" dirty="0" smtClean="0"/>
              <a:t>Physical—7—Demonstrates</a:t>
            </a:r>
            <a:r>
              <a:rPr lang="en-US" i="1" baseline="0" dirty="0" smtClean="0"/>
              <a:t> fine motor strength and coordination—a.  Uses fingers and hands</a:t>
            </a:r>
          </a:p>
          <a:p>
            <a:pPr marL="171450" lvl="0" indent="-171450" algn="l" rtl="0">
              <a:lnSpc>
                <a:spcPct val="100000"/>
              </a:lnSpc>
              <a:spcBef>
                <a:spcPts val="0"/>
              </a:spcBef>
              <a:spcAft>
                <a:spcPts val="0"/>
              </a:spcAft>
              <a:buSzPts val="1400"/>
              <a:buFont typeface="Arial" panose="020B0604020202020204" pitchFamily="34" charset="0"/>
              <a:buChar char="•"/>
            </a:pPr>
            <a:r>
              <a:rPr lang="en-US" i="1" dirty="0" smtClean="0"/>
              <a:t>Cognitive—13—Uses classification</a:t>
            </a:r>
            <a:r>
              <a:rPr lang="en-US" i="1" baseline="0" dirty="0" smtClean="0"/>
              <a:t> skills</a:t>
            </a:r>
          </a:p>
          <a:p>
            <a:pPr marL="171450" lvl="0" indent="-171450" algn="l" rtl="0">
              <a:lnSpc>
                <a:spcPct val="100000"/>
              </a:lnSpc>
              <a:spcBef>
                <a:spcPts val="0"/>
              </a:spcBef>
              <a:spcAft>
                <a:spcPts val="0"/>
              </a:spcAft>
              <a:buSzPts val="1400"/>
              <a:buFont typeface="Arial" panose="020B0604020202020204" pitchFamily="34" charset="0"/>
              <a:buChar char="•"/>
            </a:pPr>
            <a:r>
              <a:rPr lang="en-US" i="1" baseline="0" dirty="0" smtClean="0"/>
              <a:t>Cognitive—11—Demonstrates positive approaches to learning—a.  Attends and engages; b.  Persists;  c.  Solves problems; d.  Shows curiosity and motivation</a:t>
            </a:r>
            <a:endParaRPr lang="en-US" i="1" dirty="0" smtClean="0"/>
          </a:p>
          <a:p>
            <a:pPr marL="0" lvl="0" indent="0" algn="l" rtl="0">
              <a:lnSpc>
                <a:spcPct val="100000"/>
              </a:lnSpc>
              <a:spcBef>
                <a:spcPts val="0"/>
              </a:spcBef>
              <a:spcAft>
                <a:spcPts val="0"/>
              </a:spcAft>
              <a:buSzPts val="1400"/>
              <a:buNone/>
            </a:pPr>
            <a:endParaRPr lang="en-US" i="1" dirty="0" smtClean="0"/>
          </a:p>
          <a:p>
            <a:pPr marL="0" lvl="0" indent="0" algn="l" rtl="0">
              <a:lnSpc>
                <a:spcPct val="100000"/>
              </a:lnSpc>
              <a:spcBef>
                <a:spcPts val="0"/>
              </a:spcBef>
              <a:spcAft>
                <a:spcPts val="0"/>
              </a:spcAft>
              <a:buSzPts val="1400"/>
              <a:buNone/>
            </a:pPr>
            <a:r>
              <a:rPr lang="en-US" i="1" dirty="0" smtClean="0"/>
              <a:t>(If these</a:t>
            </a:r>
            <a:r>
              <a:rPr lang="en-US" i="1" baseline="0" dirty="0" smtClean="0"/>
              <a:t> examples were used in a training on the ELDS, possible answers would include the following:</a:t>
            </a:r>
            <a:endParaRPr i="1" dirty="0"/>
          </a:p>
          <a:p>
            <a:pPr marL="457200" lvl="0" indent="-317500" algn="l" rtl="0">
              <a:lnSpc>
                <a:spcPct val="100000"/>
              </a:lnSpc>
              <a:spcBef>
                <a:spcPts val="0"/>
              </a:spcBef>
              <a:spcAft>
                <a:spcPts val="0"/>
              </a:spcAft>
              <a:buSzPts val="1400"/>
              <a:buChar char="●"/>
            </a:pPr>
            <a:r>
              <a:rPr lang="en-US" i="1" dirty="0"/>
              <a:t>Combining &amp; separating groups by color or size--”Understand basic patterns, concepts, and operations” (Cognitive Development and General Knowledge--CM 2--Mathematics</a:t>
            </a:r>
            <a:endParaRPr i="1" dirty="0"/>
          </a:p>
          <a:p>
            <a:pPr marL="457200" lvl="0" indent="-317500" algn="l" rtl="0">
              <a:lnSpc>
                <a:spcPct val="100000"/>
              </a:lnSpc>
              <a:spcBef>
                <a:spcPts val="0"/>
              </a:spcBef>
              <a:spcAft>
                <a:spcPts val="0"/>
              </a:spcAft>
              <a:buSzPts val="1400"/>
              <a:buChar char="●"/>
            </a:pPr>
            <a:r>
              <a:rPr lang="en-US" i="1" dirty="0"/>
              <a:t>Fine motor--”Develop small muscle control and coordination” (Physical Well-Being and Motor Development--PM 2--Motor Skills and Physical Fitness)</a:t>
            </a:r>
            <a:endParaRPr i="1" dirty="0"/>
          </a:p>
          <a:p>
            <a:pPr marL="457200" lvl="0" indent="-317500" algn="l" rtl="0">
              <a:lnSpc>
                <a:spcPct val="100000"/>
              </a:lnSpc>
              <a:spcBef>
                <a:spcPts val="0"/>
              </a:spcBef>
              <a:spcAft>
                <a:spcPts val="0"/>
              </a:spcAft>
              <a:buSzPts val="1400"/>
              <a:buChar char="●"/>
            </a:pPr>
            <a:r>
              <a:rPr lang="en-US" i="1" dirty="0"/>
              <a:t>Cause-effect/trial &amp; error--”Recognize, understand, and analyze a problem and draw on knowledge or experience to seek solutions” (Approaches to Learning--AL 3--Reasoning, Problem-Solving, and Creative Thinking)</a:t>
            </a:r>
            <a:endParaRPr i="1" dirty="0"/>
          </a:p>
          <a:p>
            <a:pPr marL="457200" lvl="0" indent="-317500" algn="l" rtl="0">
              <a:lnSpc>
                <a:spcPct val="100000"/>
              </a:lnSpc>
              <a:spcBef>
                <a:spcPts val="0"/>
              </a:spcBef>
              <a:spcAft>
                <a:spcPts val="0"/>
              </a:spcAft>
              <a:buSzPts val="1400"/>
              <a:buChar char="●"/>
            </a:pPr>
            <a:r>
              <a:rPr lang="en-US" i="1" dirty="0"/>
              <a:t>Persistence--”Demonstrate attention, engagement and persistence in learning” (Approaches to Learning--AL 2--Attention, Engagement, and Persistence)</a:t>
            </a:r>
            <a:endParaRPr i="1" dirty="0"/>
          </a:p>
          <a:p>
            <a:pPr marL="457200" lvl="0" indent="-317500" algn="l" rtl="0">
              <a:lnSpc>
                <a:spcPct val="100000"/>
              </a:lnSpc>
              <a:spcBef>
                <a:spcPts val="0"/>
              </a:spcBef>
              <a:spcAft>
                <a:spcPts val="0"/>
              </a:spcAft>
              <a:buSzPts val="1400"/>
              <a:buChar char="●"/>
            </a:pPr>
            <a:r>
              <a:rPr lang="en-US" i="1" dirty="0"/>
              <a:t>Curiosity &amp; exploration--”Engage in play-based learning to explore, investigate and acquire knowledge about themselves and world” (Approaches to Learning--AL 1--Initiative and Curiosity</a:t>
            </a:r>
            <a:endParaRPr i="1" dirty="0"/>
          </a:p>
        </p:txBody>
      </p:sp>
      <p:sp>
        <p:nvSpPr>
          <p:cNvPr id="256" name="Google Shape;256;p27: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extLst>
      <p:ext uri="{BB962C8B-B14F-4D97-AF65-F5344CB8AC3E}">
        <p14:creationId xmlns:p14="http://schemas.microsoft.com/office/powerpoint/2010/main" val="240796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9: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a:t>Let’s do another one...</a:t>
            </a:r>
            <a:endParaRPr dirty="0"/>
          </a:p>
          <a:p>
            <a:pPr marL="0" lvl="0" indent="0" algn="l" rtl="0">
              <a:lnSpc>
                <a:spcPct val="100000"/>
              </a:lnSpc>
              <a:spcBef>
                <a:spcPts val="0"/>
              </a:spcBef>
              <a:spcAft>
                <a:spcPts val="0"/>
              </a:spcAft>
              <a:buSzPts val="1400"/>
              <a:buNone/>
            </a:pPr>
            <a:r>
              <a:rPr lang="en-US" dirty="0"/>
              <a:t>What are the different things you could possibly observe and evaluate based on this photo documentation?  Note your observations on your handout--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Pause for participants to write down observations, individually or in pairs.</a:t>
            </a:r>
            <a:endParaRPr i="1" dirty="0"/>
          </a:p>
          <a:p>
            <a:pPr marL="0" lvl="0" indent="0" algn="l" rtl="0">
              <a:lnSpc>
                <a:spcPct val="100000"/>
              </a:lnSpc>
              <a:spcBef>
                <a:spcPts val="0"/>
              </a:spcBef>
              <a:spcAft>
                <a:spcPts val="0"/>
              </a:spcAft>
              <a:buSzPts val="1400"/>
              <a:buNone/>
            </a:pPr>
            <a:r>
              <a:rPr lang="en-US" i="1" dirty="0"/>
              <a:t>When discussing together, at conclusion note that there are many indicators of development that can be observed, and for multiple children, from just this one picture.</a:t>
            </a:r>
            <a:endParaRPr i="1" dirty="0"/>
          </a:p>
          <a:p>
            <a:pPr marL="0" lvl="0" indent="0" algn="l" rtl="0">
              <a:lnSpc>
                <a:spcPct val="100000"/>
              </a:lnSpc>
              <a:spcBef>
                <a:spcPts val="0"/>
              </a:spcBef>
              <a:spcAft>
                <a:spcPts val="0"/>
              </a:spcAft>
              <a:buSzPts val="1400"/>
              <a:buNone/>
            </a:pPr>
            <a:endParaRPr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smtClean="0"/>
              <a:t>Possible answers include the following from the GOLD Objectives: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1" baseline="0" dirty="0" smtClean="0"/>
              <a:t>Cognitive—11—Demonstrates positive approaches to learning—a.  Attends and engages; b.  Persists;  c.  Solves problems; d.  Shows curiosity and motivation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1" dirty="0" smtClean="0"/>
              <a:t>Physical—7—Demonstrates</a:t>
            </a:r>
            <a:r>
              <a:rPr lang="en-US" i="1" baseline="0" dirty="0" smtClean="0"/>
              <a:t> fine motor strength and coordination—a.  Uses fingers and hands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1" baseline="0" dirty="0" smtClean="0"/>
              <a:t>Mathematics—21—Explores and describes spatial relationships and shapes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1" baseline="0" dirty="0" smtClean="0"/>
              <a:t>Mathematics—23—Demonstrates knowledge of patterns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1" dirty="0" smtClean="0"/>
              <a:t>Social-Emotional—2—Establishes</a:t>
            </a:r>
            <a:r>
              <a:rPr lang="en-US" i="1" baseline="0" dirty="0" smtClean="0"/>
              <a:t> and sustains positive relationships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1" baseline="0" dirty="0" smtClean="0"/>
              <a:t>Science and Technology—25—Demonstrates knowledge of the characteristics of living things</a:t>
            </a:r>
            <a:endParaRPr lang="en-US" i="1" dirty="0" smtClean="0"/>
          </a:p>
          <a:p>
            <a:pPr marL="0" lvl="0" indent="0" algn="l" rtl="0">
              <a:lnSpc>
                <a:spcPct val="100000"/>
              </a:lnSpc>
              <a:spcBef>
                <a:spcPts val="0"/>
              </a:spcBef>
              <a:spcAft>
                <a:spcPts val="0"/>
              </a:spcAft>
              <a:buSzPts val="1400"/>
              <a:buNone/>
            </a:pPr>
            <a:endParaRPr lang="en-US" i="1"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smtClean="0"/>
              <a:t>(If these</a:t>
            </a:r>
            <a:r>
              <a:rPr lang="en-US" i="1" baseline="0" dirty="0" smtClean="0"/>
              <a:t> examples were used in a training on the ELDS, possible answers would include the following—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smtClean="0"/>
              <a:t>you </a:t>
            </a:r>
            <a:r>
              <a:rPr lang="en-US" i="1" dirty="0"/>
              <a:t>might point out possible observations that the participants do not notice and what might be observed in conversation:</a:t>
            </a:r>
            <a:endParaRPr i="1" dirty="0"/>
          </a:p>
          <a:p>
            <a:pPr marL="457200" lvl="0" indent="-317500" algn="l" rtl="0">
              <a:lnSpc>
                <a:spcPct val="100000"/>
              </a:lnSpc>
              <a:spcBef>
                <a:spcPts val="0"/>
              </a:spcBef>
              <a:spcAft>
                <a:spcPts val="0"/>
              </a:spcAft>
              <a:buSzPts val="1400"/>
              <a:buChar char="●"/>
            </a:pPr>
            <a:r>
              <a:rPr lang="en-US" i="1" dirty="0"/>
              <a:t>Independently complete a task--”Engage in play-based learning to explore, investigate, and acquire knowledge about themselves and their world” (Approaches to Learning--AL 1--Initiative and Curiosity)</a:t>
            </a:r>
            <a:endParaRPr i="1" dirty="0"/>
          </a:p>
          <a:p>
            <a:pPr marL="457200" lvl="0" indent="-317500" algn="l" rtl="0">
              <a:lnSpc>
                <a:spcPct val="100000"/>
              </a:lnSpc>
              <a:spcBef>
                <a:spcPts val="0"/>
              </a:spcBef>
              <a:spcAft>
                <a:spcPts val="0"/>
              </a:spcAft>
              <a:buSzPts val="1400"/>
              <a:buChar char="●"/>
            </a:pPr>
            <a:r>
              <a:rPr lang="en-US" i="1" dirty="0"/>
              <a:t>Persistence, attention--”Demonstrate attention, engagement, and persistence in learning” (Approaches to Learning--AL 2--Attention, Engagement, and Persistence)</a:t>
            </a:r>
            <a:endParaRPr i="1" dirty="0"/>
          </a:p>
          <a:p>
            <a:pPr marL="457200" lvl="0" indent="-317500" algn="l" rtl="0">
              <a:lnSpc>
                <a:spcPct val="100000"/>
              </a:lnSpc>
              <a:spcBef>
                <a:spcPts val="0"/>
              </a:spcBef>
              <a:spcAft>
                <a:spcPts val="0"/>
              </a:spcAft>
              <a:buSzPts val="1400"/>
              <a:buChar char="●"/>
            </a:pPr>
            <a:r>
              <a:rPr lang="en-US" i="1" dirty="0"/>
              <a:t>Problem-Solving--”Recognize, understand, and analyze a problem and draw on knowledge or experience to seek solutions” (Approaches to Learning--AL 3--Reasoning, Problem-Solving, and Creative Thinking)</a:t>
            </a:r>
            <a:endParaRPr i="1" dirty="0"/>
          </a:p>
          <a:p>
            <a:pPr marL="457200" lvl="0" indent="-317500" algn="l" rtl="0">
              <a:lnSpc>
                <a:spcPct val="100000"/>
              </a:lnSpc>
              <a:spcBef>
                <a:spcPts val="0"/>
              </a:spcBef>
              <a:spcAft>
                <a:spcPts val="0"/>
              </a:spcAft>
              <a:buSzPts val="1400"/>
              <a:buChar char="●"/>
            </a:pPr>
            <a:r>
              <a:rPr lang="en-US" i="1" dirty="0"/>
              <a:t>Sorting</a:t>
            </a:r>
            <a:endParaRPr i="1" dirty="0"/>
          </a:p>
          <a:p>
            <a:pPr marL="457200" lvl="0" indent="-317500" algn="l" rtl="0">
              <a:lnSpc>
                <a:spcPct val="100000"/>
              </a:lnSpc>
              <a:spcBef>
                <a:spcPts val="0"/>
              </a:spcBef>
              <a:spcAft>
                <a:spcPts val="0"/>
              </a:spcAft>
              <a:buSzPts val="1400"/>
              <a:buChar char="●"/>
            </a:pPr>
            <a:r>
              <a:rPr lang="en-US" i="1" dirty="0"/>
              <a:t>Fine Motor--”Develop small muscle control and coordination” (Physical Well-Being and Motor Development--PM 2--Motor Skills and Physical Fitness)</a:t>
            </a:r>
            <a:endParaRPr i="1" dirty="0"/>
          </a:p>
          <a:p>
            <a:pPr marL="457200" lvl="0" indent="-317500" algn="l" rtl="0">
              <a:lnSpc>
                <a:spcPct val="100000"/>
              </a:lnSpc>
              <a:spcBef>
                <a:spcPts val="0"/>
              </a:spcBef>
              <a:spcAft>
                <a:spcPts val="0"/>
              </a:spcAft>
              <a:buSzPts val="1400"/>
              <a:buChar char="●"/>
            </a:pPr>
            <a:r>
              <a:rPr lang="en-US" i="1" dirty="0"/>
              <a:t>Shapes and properties--”Understand shapes, their properties, and how objects are related to one another in space” (Cognitive Development and General Knowledge--CM 4--Mathematics)</a:t>
            </a:r>
            <a:endParaRPr i="1" dirty="0"/>
          </a:p>
          <a:p>
            <a:pPr marL="457200" lvl="0" indent="-317500" algn="l" rtl="0">
              <a:lnSpc>
                <a:spcPct val="100000"/>
              </a:lnSpc>
              <a:spcBef>
                <a:spcPts val="0"/>
              </a:spcBef>
              <a:spcAft>
                <a:spcPts val="0"/>
              </a:spcAft>
              <a:buSzPts val="1400"/>
              <a:buChar char="●"/>
            </a:pPr>
            <a:r>
              <a:rPr lang="en-US" i="1" dirty="0"/>
              <a:t>Identification of animals--”Acquire scientific knowledge related to life science” (Cognitive Development and General Knowledge--CS 3--Science)</a:t>
            </a:r>
            <a:endParaRPr i="1" dirty="0"/>
          </a:p>
          <a:p>
            <a:pPr marL="457200" lvl="0" indent="-317500" algn="l" rtl="0">
              <a:lnSpc>
                <a:spcPct val="100000"/>
              </a:lnSpc>
              <a:spcBef>
                <a:spcPts val="0"/>
              </a:spcBef>
              <a:spcAft>
                <a:spcPts val="0"/>
              </a:spcAft>
              <a:buSzPts val="1400"/>
              <a:buChar char="●"/>
            </a:pPr>
            <a:r>
              <a:rPr lang="en-US" i="1" dirty="0"/>
              <a:t>Social skills--”Develop healthy relationships and interactions with peers and adults” (Social-Emotional Development--SE 1--Social Relationships)</a:t>
            </a:r>
            <a:endParaRPr i="1" dirty="0"/>
          </a:p>
          <a:p>
            <a:pPr marL="457200" lvl="0" indent="-317500" algn="l" rtl="0">
              <a:lnSpc>
                <a:spcPct val="100000"/>
              </a:lnSpc>
              <a:spcBef>
                <a:spcPts val="0"/>
              </a:spcBef>
              <a:spcAft>
                <a:spcPts val="0"/>
              </a:spcAft>
              <a:buSzPts val="1400"/>
              <a:buChar char="●"/>
            </a:pPr>
            <a:r>
              <a:rPr lang="en-US" i="1" dirty="0"/>
              <a:t>Confidence--”Express feelings that he/she is capable of successfully making decisions, accomplishing tasks, and meeting goals” (Social-Emotional Development--SE 3--Self-Concept and Self-Efficacy)</a:t>
            </a:r>
            <a:endParaRPr i="1" dirty="0"/>
          </a:p>
        </p:txBody>
      </p:sp>
      <p:sp>
        <p:nvSpPr>
          <p:cNvPr id="273" name="Google Shape;273;p29: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1181088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3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a:t>And one more--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are the different things you could possibly evaluate from this student work?  Note your observations on your handout--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Pause for participants to write down observations, individually or in pairs.</a:t>
            </a:r>
            <a:endParaRPr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smtClean="0"/>
              <a:t>Possible answers include the following from the GOLD Objectives: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1" dirty="0" smtClean="0"/>
              <a:t>Physical—7—Demonstrates</a:t>
            </a:r>
            <a:r>
              <a:rPr lang="en-US" i="1" baseline="0" dirty="0" smtClean="0"/>
              <a:t> fine motor strength and coordination—a.  Uses fingers and hands</a:t>
            </a:r>
          </a:p>
          <a:p>
            <a:pPr marL="171450" lvl="0" indent="-171450" algn="l" rtl="0">
              <a:lnSpc>
                <a:spcPct val="100000"/>
              </a:lnSpc>
              <a:spcBef>
                <a:spcPts val="0"/>
              </a:spcBef>
              <a:spcAft>
                <a:spcPts val="0"/>
              </a:spcAft>
              <a:buSzPts val="1400"/>
              <a:buFont typeface="Arial" panose="020B0604020202020204" pitchFamily="34" charset="0"/>
              <a:buChar char="•"/>
            </a:pPr>
            <a:r>
              <a:rPr lang="en-US" i="1" dirty="0" smtClean="0"/>
              <a:t>Literacy—17</a:t>
            </a:r>
            <a:r>
              <a:rPr lang="en-US" i="1" baseline="0" dirty="0" smtClean="0"/>
              <a:t>—Demonstrates knowledge of print and its uses; 19—Demonstrates emergent writing skills</a:t>
            </a:r>
          </a:p>
          <a:p>
            <a:pPr marL="171450" lvl="0" indent="-171450" algn="l" rtl="0">
              <a:lnSpc>
                <a:spcPct val="100000"/>
              </a:lnSpc>
              <a:spcBef>
                <a:spcPts val="0"/>
              </a:spcBef>
              <a:spcAft>
                <a:spcPts val="0"/>
              </a:spcAft>
              <a:buSzPts val="1400"/>
              <a:buFont typeface="Arial" panose="020B0604020202020204" pitchFamily="34" charset="0"/>
              <a:buChar char="•"/>
            </a:pPr>
            <a:r>
              <a:rPr lang="en-US" i="1" baseline="0" dirty="0" smtClean="0"/>
              <a:t>The Arts—33—Explore the visual arts</a:t>
            </a:r>
            <a:endParaRPr lang="en-US" i="1" dirty="0" smtClean="0"/>
          </a:p>
          <a:p>
            <a:pPr marL="0" lvl="0" indent="0" algn="l" rtl="0">
              <a:lnSpc>
                <a:spcPct val="100000"/>
              </a:lnSpc>
              <a:spcBef>
                <a:spcPts val="0"/>
              </a:spcBef>
              <a:spcAft>
                <a:spcPts val="0"/>
              </a:spcAft>
              <a:buSzPts val="1400"/>
              <a:buNone/>
            </a:pPr>
            <a:endParaRPr lang="en-US" i="1"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smtClean="0"/>
              <a:t>(If these</a:t>
            </a:r>
            <a:r>
              <a:rPr lang="en-US" i="1" baseline="0" dirty="0" smtClean="0"/>
              <a:t> examples were used in a training on the ELDS, possible answers would include the following—</a:t>
            </a:r>
          </a:p>
          <a:p>
            <a:pPr marL="457200" lvl="0" indent="-317500" algn="l" rtl="0">
              <a:lnSpc>
                <a:spcPct val="100000"/>
              </a:lnSpc>
              <a:spcBef>
                <a:spcPts val="0"/>
              </a:spcBef>
              <a:spcAft>
                <a:spcPts val="0"/>
              </a:spcAft>
              <a:buSzPts val="1400"/>
              <a:buChar char="●"/>
            </a:pPr>
            <a:r>
              <a:rPr lang="en-US" i="1" dirty="0" smtClean="0"/>
              <a:t>fine </a:t>
            </a:r>
            <a:r>
              <a:rPr lang="en-US" i="1" dirty="0"/>
              <a:t>motor--”Develop small muscle control and coordination” (Physical Well-Being and Motor Development--PM 2--Motor Skills and Physical Fitness)</a:t>
            </a:r>
            <a:endParaRPr i="1" dirty="0"/>
          </a:p>
          <a:p>
            <a:pPr marL="457200" lvl="0" indent="-317500" algn="l" rtl="0">
              <a:lnSpc>
                <a:spcPct val="100000"/>
              </a:lnSpc>
              <a:spcBef>
                <a:spcPts val="0"/>
              </a:spcBef>
              <a:spcAft>
                <a:spcPts val="0"/>
              </a:spcAft>
              <a:buSzPts val="1400"/>
              <a:buChar char="●"/>
            </a:pPr>
            <a:r>
              <a:rPr lang="en-US" i="1" dirty="0"/>
              <a:t>identifying print features (maybe)--”Demonstrate understanding of the organization and basic features of print” (Language and Literacy Development--LL 5--Reading, Foundational Skills)</a:t>
            </a:r>
            <a:endParaRPr i="1" dirty="0"/>
          </a:p>
          <a:p>
            <a:pPr marL="457200" lvl="0" indent="-317500" algn="l" rtl="0">
              <a:lnSpc>
                <a:spcPct val="100000"/>
              </a:lnSpc>
              <a:spcBef>
                <a:spcPts val="0"/>
              </a:spcBef>
              <a:spcAft>
                <a:spcPts val="0"/>
              </a:spcAft>
              <a:buSzPts val="1400"/>
              <a:buChar char="●"/>
            </a:pPr>
            <a:r>
              <a:rPr lang="en-US" i="1" dirty="0"/>
              <a:t>early stages of writing--”Develop familiarity with writing implements, conventions, and emerging skills to communicate through written representations, symbols, and letters” (Language and Literacy Development--LL 7--Writing)</a:t>
            </a:r>
            <a:endParaRPr i="1" dirty="0"/>
          </a:p>
          <a:p>
            <a:pPr marL="457200" lvl="0" indent="-317500" algn="l" rtl="0">
              <a:lnSpc>
                <a:spcPct val="100000"/>
              </a:lnSpc>
              <a:spcBef>
                <a:spcPts val="0"/>
              </a:spcBef>
              <a:spcAft>
                <a:spcPts val="0"/>
              </a:spcAft>
              <a:buSzPts val="1400"/>
              <a:buChar char="●"/>
            </a:pPr>
            <a:r>
              <a:rPr lang="en-US" i="1" dirty="0"/>
              <a:t>creative thinking--”Demonstrate creative thinking when using materials, solving problems, and/or learning new information” (Approaches to Learning-- AL 4--Reasoning, Problem-Solving, and Creative Thinking)</a:t>
            </a:r>
            <a:endParaRPr i="1" dirty="0"/>
          </a:p>
          <a:p>
            <a:pPr marL="457200" lvl="0" indent="-317500" algn="l" rtl="0">
              <a:lnSpc>
                <a:spcPct val="100000"/>
              </a:lnSpc>
              <a:spcBef>
                <a:spcPts val="0"/>
              </a:spcBef>
              <a:spcAft>
                <a:spcPts val="0"/>
              </a:spcAft>
              <a:buSzPts val="1400"/>
              <a:buChar char="●"/>
            </a:pPr>
            <a:r>
              <a:rPr lang="en-US" i="1" dirty="0"/>
              <a:t>artistic expression--”Develop an appreciation for visual arts from different culture and create various forms of visual arts” (Cognitive Development and General Knowledge--CC 2--Creative Thinking and Expression)</a:t>
            </a:r>
            <a:endParaRPr i="1" dirty="0"/>
          </a:p>
        </p:txBody>
      </p:sp>
      <p:sp>
        <p:nvSpPr>
          <p:cNvPr id="281" name="Google Shape;281;p30: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54250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a:t>Developmentally-appropriate expectations like </a:t>
            </a:r>
            <a:r>
              <a:rPr lang="en-US" dirty="0" smtClean="0"/>
              <a:t>those found in GOLD</a:t>
            </a:r>
            <a:r>
              <a:rPr lang="en-US" baseline="0" dirty="0" smtClean="0"/>
              <a:t> </a:t>
            </a:r>
            <a:r>
              <a:rPr lang="en-US" dirty="0" smtClean="0"/>
              <a:t>can also all </a:t>
            </a:r>
            <a:r>
              <a:rPr lang="en-US" dirty="0"/>
              <a:t>be found in</a:t>
            </a:r>
            <a:r>
              <a:rPr lang="en-US" b="1" u="sng" dirty="0"/>
              <a:t> Louisiana’s Birth to Five Early Learning &amp; Development Standards</a:t>
            </a:r>
            <a:r>
              <a:rPr lang="en-US" b="1" dirty="0"/>
              <a:t>, </a:t>
            </a:r>
            <a:r>
              <a:rPr lang="en-US" dirty="0"/>
              <a:t>sometimes referred to as </a:t>
            </a:r>
            <a:r>
              <a:rPr lang="en-US" u="sng" dirty="0"/>
              <a:t>ELDS</a:t>
            </a:r>
            <a:r>
              <a:rPr lang="en-US" dirty="0"/>
              <a:t> or </a:t>
            </a:r>
            <a:r>
              <a:rPr lang="en-US" u="sng" dirty="0"/>
              <a:t>Standards</a:t>
            </a:r>
            <a:r>
              <a:rPr lang="en-US" dirty="0"/>
              <a:t>. You can access the standards on Louisiana Believes website. </a:t>
            </a:r>
            <a:endParaRPr dirty="0"/>
          </a:p>
          <a:p>
            <a:pPr marL="0" lvl="0" indent="0" algn="l" rtl="0">
              <a:lnSpc>
                <a:spcPct val="115000"/>
              </a:lnSpc>
              <a:spcBef>
                <a:spcPts val="0"/>
              </a:spcBef>
              <a:spcAft>
                <a:spcPts val="0"/>
              </a:spcAft>
              <a:buSzPts val="1400"/>
              <a:buNone/>
            </a:pPr>
            <a:endParaRPr i="1" dirty="0">
              <a:solidFill>
                <a:srgbClr val="000000"/>
              </a:solidFill>
            </a:endParaRPr>
          </a:p>
          <a:p>
            <a:pPr marL="0" lvl="0" indent="0" algn="l" rtl="0">
              <a:lnSpc>
                <a:spcPct val="115000"/>
              </a:lnSpc>
              <a:spcBef>
                <a:spcPts val="0"/>
              </a:spcBef>
              <a:spcAft>
                <a:spcPts val="0"/>
              </a:spcAft>
              <a:buSzPts val="1400"/>
              <a:buNone/>
            </a:pPr>
            <a:r>
              <a:rPr lang="en-US" i="1" dirty="0">
                <a:solidFill>
                  <a:srgbClr val="000000"/>
                </a:solidFill>
              </a:rPr>
              <a:t>At this point trainer can poll participants on familiarity with this resource:</a:t>
            </a:r>
            <a:endParaRPr i="1" dirty="0">
              <a:solidFill>
                <a:srgbClr val="000000"/>
              </a:solidFill>
            </a:endParaRPr>
          </a:p>
          <a:p>
            <a:pPr marL="0" lvl="0" indent="0" algn="l" rtl="0">
              <a:lnSpc>
                <a:spcPct val="115000"/>
              </a:lnSpc>
              <a:spcBef>
                <a:spcPts val="0"/>
              </a:spcBef>
              <a:spcAft>
                <a:spcPts val="0"/>
              </a:spcAft>
              <a:buSzPts val="1400"/>
              <a:buNone/>
            </a:pPr>
            <a:r>
              <a:rPr lang="en-US" dirty="0">
                <a:solidFill>
                  <a:srgbClr val="000000"/>
                </a:solidFill>
              </a:rPr>
              <a:t>How many of you have seen this document?</a:t>
            </a:r>
            <a:endParaRPr dirty="0">
              <a:solidFill>
                <a:srgbClr val="000000"/>
              </a:solidFill>
            </a:endParaRPr>
          </a:p>
          <a:p>
            <a:pPr marL="0" lvl="0" indent="0" algn="l" rtl="0">
              <a:lnSpc>
                <a:spcPct val="115000"/>
              </a:lnSpc>
              <a:spcBef>
                <a:spcPts val="0"/>
              </a:spcBef>
              <a:spcAft>
                <a:spcPts val="0"/>
              </a:spcAft>
              <a:buSzPts val="1400"/>
              <a:buNone/>
            </a:pPr>
            <a:r>
              <a:rPr lang="en-US" dirty="0">
                <a:solidFill>
                  <a:srgbClr val="000000"/>
                </a:solidFill>
              </a:rPr>
              <a:t>How many of you have had a training in ELDS?</a:t>
            </a:r>
            <a:endParaRPr dirty="0">
              <a:solidFill>
                <a:srgbClr val="000000"/>
              </a:solidFill>
            </a:endParaRPr>
          </a:p>
          <a:p>
            <a:pPr marL="0" lvl="0" indent="0" algn="l" rtl="0">
              <a:lnSpc>
                <a:spcPct val="115000"/>
              </a:lnSpc>
              <a:spcBef>
                <a:spcPts val="0"/>
              </a:spcBef>
              <a:spcAft>
                <a:spcPts val="0"/>
              </a:spcAft>
              <a:buSzPts val="1400"/>
              <a:buNone/>
            </a:pPr>
            <a:r>
              <a:rPr lang="en-US" dirty="0">
                <a:solidFill>
                  <a:srgbClr val="000000"/>
                </a:solidFill>
              </a:rPr>
              <a:t>How many of you know where to access a copy of these Standards in your center?</a:t>
            </a:r>
            <a:endParaRPr dirty="0">
              <a:solidFill>
                <a:srgbClr val="000000"/>
              </a:solidFill>
            </a:endParaRPr>
          </a:p>
          <a:p>
            <a:pPr marL="0" lvl="0" indent="0" algn="l" rtl="0">
              <a:lnSpc>
                <a:spcPct val="115000"/>
              </a:lnSpc>
              <a:spcBef>
                <a:spcPts val="0"/>
              </a:spcBef>
              <a:spcAft>
                <a:spcPts val="0"/>
              </a:spcAft>
              <a:buSzPts val="1400"/>
              <a:buNone/>
            </a:pPr>
            <a:endParaRPr i="1" dirty="0">
              <a:solidFill>
                <a:srgbClr val="000000"/>
              </a:solidFill>
            </a:endParaRPr>
          </a:p>
          <a:p>
            <a:pPr marL="0" lvl="0" indent="0" algn="l" rtl="0">
              <a:lnSpc>
                <a:spcPct val="115000"/>
              </a:lnSpc>
              <a:spcBef>
                <a:spcPts val="0"/>
              </a:spcBef>
              <a:spcAft>
                <a:spcPts val="0"/>
              </a:spcAft>
              <a:buSzPts val="1400"/>
              <a:buNone/>
            </a:pPr>
            <a:r>
              <a:rPr lang="en-US" i="1" dirty="0">
                <a:solidFill>
                  <a:srgbClr val="000000"/>
                </a:solidFill>
              </a:rPr>
              <a:t>Trainer should have (and hold-up) a printed copy of </a:t>
            </a:r>
            <a:r>
              <a:rPr lang="en-US" b="1" i="1" u="sng" dirty="0"/>
              <a:t> Louisiana’s Birth to Five Early Learning &amp; Development Standards</a:t>
            </a:r>
            <a:r>
              <a:rPr lang="en-US" b="1" i="1" dirty="0"/>
              <a:t>,</a:t>
            </a:r>
            <a:endParaRPr dirty="0"/>
          </a:p>
        </p:txBody>
      </p:sp>
      <p:sp>
        <p:nvSpPr>
          <p:cNvPr id="201" name="Google Shape;201;p2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7833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1: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0"/>
              </a:spcBef>
              <a:spcAft>
                <a:spcPts val="0"/>
              </a:spcAft>
              <a:buSzPts val="1400"/>
              <a:buNone/>
            </a:pPr>
            <a:r>
              <a:rPr lang="en-US" dirty="0">
                <a:solidFill>
                  <a:srgbClr val="000000"/>
                </a:solidFill>
              </a:rPr>
              <a:t>This page shows you how the </a:t>
            </a:r>
            <a:r>
              <a:rPr lang="en-US" b="1" dirty="0">
                <a:solidFill>
                  <a:srgbClr val="000000"/>
                </a:solidFill>
              </a:rPr>
              <a:t>Standards</a:t>
            </a:r>
            <a:r>
              <a:rPr lang="en-US" dirty="0">
                <a:solidFill>
                  <a:srgbClr val="000000"/>
                </a:solidFill>
              </a:rPr>
              <a:t> document looks inside--</a:t>
            </a:r>
            <a:endParaRPr dirty="0">
              <a:solidFill>
                <a:srgbClr val="000000"/>
              </a:solidFill>
            </a:endParaRPr>
          </a:p>
          <a:p>
            <a:pPr marL="0" lvl="0" indent="0" algn="l" rtl="0">
              <a:lnSpc>
                <a:spcPct val="115000"/>
              </a:lnSpc>
              <a:spcBef>
                <a:spcPts val="0"/>
              </a:spcBef>
              <a:spcAft>
                <a:spcPts val="0"/>
              </a:spcAft>
              <a:buSzPts val="1400"/>
              <a:buNone/>
            </a:pPr>
            <a:r>
              <a:rPr lang="en-US" dirty="0">
                <a:solidFill>
                  <a:srgbClr val="000000"/>
                </a:solidFill>
              </a:rPr>
              <a:t>It is divided by areas of </a:t>
            </a:r>
            <a:r>
              <a:rPr lang="en-US" dirty="0" smtClean="0">
                <a:solidFill>
                  <a:srgbClr val="000000"/>
                </a:solidFill>
              </a:rPr>
              <a:t>development called “domains.”</a:t>
            </a:r>
            <a:endParaRPr dirty="0">
              <a:solidFill>
                <a:srgbClr val="000000"/>
              </a:solidFill>
            </a:endParaRPr>
          </a:p>
          <a:p>
            <a:pPr marL="0" lvl="0" indent="0" algn="l" rtl="0">
              <a:lnSpc>
                <a:spcPct val="115000"/>
              </a:lnSpc>
              <a:spcBef>
                <a:spcPts val="0"/>
              </a:spcBef>
              <a:spcAft>
                <a:spcPts val="0"/>
              </a:spcAft>
              <a:buSzPts val="1400"/>
              <a:buNone/>
            </a:pPr>
            <a:r>
              <a:rPr lang="en-US" dirty="0">
                <a:solidFill>
                  <a:srgbClr val="000000"/>
                </a:solidFill>
              </a:rPr>
              <a:t>This </a:t>
            </a:r>
            <a:r>
              <a:rPr lang="en-US" dirty="0" smtClean="0">
                <a:solidFill>
                  <a:srgbClr val="000000"/>
                </a:solidFill>
              </a:rPr>
              <a:t>Domain</a:t>
            </a:r>
            <a:r>
              <a:rPr lang="en-US" baseline="0" dirty="0" smtClean="0">
                <a:solidFill>
                  <a:srgbClr val="000000"/>
                </a:solidFill>
              </a:rPr>
              <a:t> </a:t>
            </a:r>
            <a:r>
              <a:rPr lang="en-US" dirty="0" smtClean="0">
                <a:solidFill>
                  <a:srgbClr val="000000"/>
                </a:solidFill>
              </a:rPr>
              <a:t>in </a:t>
            </a:r>
            <a:r>
              <a:rPr lang="en-US" dirty="0">
                <a:solidFill>
                  <a:srgbClr val="000000"/>
                </a:solidFill>
              </a:rPr>
              <a:t>the Standards is called “</a:t>
            </a:r>
            <a:r>
              <a:rPr lang="en-US" b="1" dirty="0">
                <a:solidFill>
                  <a:srgbClr val="000000"/>
                </a:solidFill>
              </a:rPr>
              <a:t>Approaches to Learning</a:t>
            </a:r>
            <a:r>
              <a:rPr lang="en-US" dirty="0" smtClean="0">
                <a:solidFill>
                  <a:srgbClr val="000000"/>
                </a:solidFill>
              </a:rPr>
              <a:t>.” </a:t>
            </a:r>
            <a:r>
              <a:rPr lang="en-US" i="1" dirty="0" smtClean="0">
                <a:solidFill>
                  <a:srgbClr val="000000"/>
                </a:solidFill>
              </a:rPr>
              <a:t>[click</a:t>
            </a:r>
            <a:r>
              <a:rPr lang="en-US" i="1" baseline="0" dirty="0" smtClean="0">
                <a:solidFill>
                  <a:srgbClr val="000000"/>
                </a:solidFill>
              </a:rPr>
              <a:t> to circle this domain]</a:t>
            </a:r>
            <a:endParaRPr dirty="0">
              <a:solidFill>
                <a:srgbClr val="000000"/>
              </a:solidFill>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dirty="0" smtClean="0">
                <a:solidFill>
                  <a:srgbClr val="000000"/>
                </a:solidFill>
              </a:rPr>
              <a:t>This Domain is similar to</a:t>
            </a:r>
            <a:r>
              <a:rPr lang="en-US" baseline="0" dirty="0" smtClean="0">
                <a:solidFill>
                  <a:srgbClr val="000000"/>
                </a:solidFill>
              </a:rPr>
              <a:t> one of the TS GOLD Objectives we reviewed a short time ago, “Objective 11—Demonstrates positive approaches to learning.”</a:t>
            </a:r>
            <a:endParaRPr lang="en-US" dirty="0" smtClean="0">
              <a:solidFill>
                <a:srgbClr val="000000"/>
              </a:solidFill>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endParaRPr lang="en-US" dirty="0" smtClean="0">
              <a:solidFill>
                <a:srgbClr val="000000"/>
              </a:solidFill>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dirty="0" smtClean="0">
                <a:solidFill>
                  <a:srgbClr val="000000"/>
                </a:solidFill>
              </a:rPr>
              <a:t>As </a:t>
            </a:r>
            <a:r>
              <a:rPr lang="en-US" dirty="0">
                <a:solidFill>
                  <a:srgbClr val="000000"/>
                </a:solidFill>
              </a:rPr>
              <a:t>with TS GOLD, each </a:t>
            </a:r>
            <a:r>
              <a:rPr lang="en-US" dirty="0" smtClean="0">
                <a:solidFill>
                  <a:srgbClr val="000000"/>
                </a:solidFill>
              </a:rPr>
              <a:t>Domain (and </a:t>
            </a:r>
            <a:r>
              <a:rPr lang="en-US" dirty="0">
                <a:solidFill>
                  <a:srgbClr val="000000"/>
                </a:solidFill>
              </a:rPr>
              <a:t>each </a:t>
            </a:r>
            <a:r>
              <a:rPr lang="en-US" dirty="0" smtClean="0">
                <a:solidFill>
                  <a:srgbClr val="000000"/>
                </a:solidFill>
              </a:rPr>
              <a:t>Subdomain--</a:t>
            </a:r>
            <a:r>
              <a:rPr lang="en-US" dirty="0">
                <a:solidFill>
                  <a:srgbClr val="000000"/>
                </a:solidFill>
              </a:rPr>
              <a:t>in this case “Initiative and Curiosity</a:t>
            </a:r>
            <a:r>
              <a:rPr lang="en-US" dirty="0" smtClean="0">
                <a:solidFill>
                  <a:srgbClr val="000000"/>
                </a:solidFill>
              </a:rPr>
              <a:t>” </a:t>
            </a:r>
            <a:r>
              <a:rPr lang="en-US" i="1" dirty="0" smtClean="0">
                <a:solidFill>
                  <a:srgbClr val="000000"/>
                </a:solidFill>
              </a:rPr>
              <a:t>[click</a:t>
            </a:r>
            <a:r>
              <a:rPr lang="en-US" i="1" baseline="0" dirty="0" smtClean="0">
                <a:solidFill>
                  <a:srgbClr val="000000"/>
                </a:solidFill>
              </a:rPr>
              <a:t> to circle this domain]</a:t>
            </a:r>
            <a:r>
              <a:rPr lang="en-US" dirty="0" smtClean="0">
                <a:solidFill>
                  <a:srgbClr val="000000"/>
                </a:solidFill>
              </a:rPr>
              <a:t>) </a:t>
            </a:r>
            <a:r>
              <a:rPr lang="en-US" dirty="0">
                <a:solidFill>
                  <a:srgbClr val="000000"/>
                </a:solidFill>
              </a:rPr>
              <a:t>are broken up by age groups, to show what </a:t>
            </a:r>
            <a:r>
              <a:rPr lang="en-US" dirty="0" smtClean="0">
                <a:solidFill>
                  <a:srgbClr val="000000"/>
                </a:solidFill>
              </a:rPr>
              <a:t>“indicators” (in other words, behaviors) </a:t>
            </a:r>
            <a:r>
              <a:rPr lang="en-US" dirty="0">
                <a:solidFill>
                  <a:srgbClr val="000000"/>
                </a:solidFill>
              </a:rPr>
              <a:t>you can expect to see at each age.  </a:t>
            </a:r>
            <a:endParaRPr dirty="0">
              <a:solidFill>
                <a:srgbClr val="000000"/>
              </a:solidFill>
            </a:endParaRPr>
          </a:p>
          <a:p>
            <a:pPr marL="0" lvl="0" indent="0" algn="l" rtl="0">
              <a:lnSpc>
                <a:spcPct val="115000"/>
              </a:lnSpc>
              <a:spcBef>
                <a:spcPts val="0"/>
              </a:spcBef>
              <a:spcAft>
                <a:spcPts val="0"/>
              </a:spcAft>
              <a:buSzPts val="1400"/>
              <a:buNone/>
            </a:pPr>
            <a:endParaRPr lang="en-US" dirty="0" smtClean="0">
              <a:solidFill>
                <a:srgbClr val="000000"/>
              </a:solidFill>
            </a:endParaRPr>
          </a:p>
          <a:p>
            <a:pPr marL="0" lvl="0" indent="0" algn="l" rtl="0">
              <a:lnSpc>
                <a:spcPct val="115000"/>
              </a:lnSpc>
              <a:spcBef>
                <a:spcPts val="0"/>
              </a:spcBef>
              <a:spcAft>
                <a:spcPts val="0"/>
              </a:spcAft>
              <a:buSzPts val="1400"/>
              <a:buNone/>
            </a:pPr>
            <a:r>
              <a:rPr lang="en-US" dirty="0" smtClean="0">
                <a:solidFill>
                  <a:srgbClr val="000000"/>
                </a:solidFill>
              </a:rPr>
              <a:t>Remember the example we discussed a short time ago, of a child dumping out a filled basket she finds?</a:t>
            </a:r>
          </a:p>
          <a:p>
            <a:pPr marL="0" lvl="0" indent="0" algn="l" rtl="0">
              <a:lnSpc>
                <a:spcPct val="115000"/>
              </a:lnSpc>
              <a:spcBef>
                <a:spcPts val="0"/>
              </a:spcBef>
              <a:spcAft>
                <a:spcPts val="0"/>
              </a:spcAft>
              <a:buSzPts val="1400"/>
              <a:buNone/>
            </a:pPr>
            <a:r>
              <a:rPr lang="en-US" dirty="0" smtClean="0">
                <a:solidFill>
                  <a:srgbClr val="000000"/>
                </a:solidFill>
              </a:rPr>
              <a:t>This shows </a:t>
            </a:r>
            <a:r>
              <a:rPr lang="en-US" dirty="0">
                <a:solidFill>
                  <a:srgbClr val="000000"/>
                </a:solidFill>
              </a:rPr>
              <a:t>you where the behaviors, in the example we just discussed, (that of a child actively exploring the environment) </a:t>
            </a:r>
            <a:r>
              <a:rPr lang="en-US" i="1" dirty="0" smtClean="0">
                <a:solidFill>
                  <a:srgbClr val="000000"/>
                </a:solidFill>
              </a:rPr>
              <a:t>[click</a:t>
            </a:r>
            <a:r>
              <a:rPr lang="en-US" i="1" baseline="0" dirty="0" smtClean="0">
                <a:solidFill>
                  <a:srgbClr val="000000"/>
                </a:solidFill>
              </a:rPr>
              <a:t> for circle] </a:t>
            </a:r>
            <a:r>
              <a:rPr lang="en-US" dirty="0" smtClean="0">
                <a:solidFill>
                  <a:srgbClr val="000000"/>
                </a:solidFill>
              </a:rPr>
              <a:t>fall </a:t>
            </a:r>
            <a:r>
              <a:rPr lang="en-US" dirty="0">
                <a:solidFill>
                  <a:srgbClr val="000000"/>
                </a:solidFill>
              </a:rPr>
              <a:t>(first under “Older Toddlers</a:t>
            </a:r>
            <a:r>
              <a:rPr lang="en-US" dirty="0" smtClean="0">
                <a:solidFill>
                  <a:srgbClr val="000000"/>
                </a:solidFill>
              </a:rPr>
              <a:t>”)</a:t>
            </a:r>
            <a:r>
              <a:rPr lang="en-US" baseline="0" dirty="0" smtClean="0">
                <a:solidFill>
                  <a:srgbClr val="000000"/>
                </a:solidFill>
              </a:rPr>
              <a:t> </a:t>
            </a:r>
            <a:r>
              <a:rPr lang="en-US" sz="800" i="1" baseline="0" dirty="0" smtClean="0">
                <a:solidFill>
                  <a:srgbClr val="000000"/>
                </a:solidFill>
              </a:rPr>
              <a:t>[click for circle]</a:t>
            </a:r>
            <a:r>
              <a:rPr lang="en-US" sz="800" i="0" baseline="0" dirty="0" smtClean="0">
                <a:solidFill>
                  <a:srgbClr val="000000"/>
                </a:solidFill>
              </a:rPr>
              <a:t>.</a:t>
            </a:r>
            <a:endParaRPr lang="en-US" dirty="0" smtClean="0">
              <a:solidFill>
                <a:srgbClr val="000000"/>
              </a:solidFill>
            </a:endParaRPr>
          </a:p>
          <a:p>
            <a:pPr marL="0" lvl="0" indent="0" algn="l" rtl="0">
              <a:lnSpc>
                <a:spcPct val="115000"/>
              </a:lnSpc>
              <a:spcBef>
                <a:spcPts val="0"/>
              </a:spcBef>
              <a:spcAft>
                <a:spcPts val="0"/>
              </a:spcAft>
              <a:buSzPts val="1400"/>
              <a:buNone/>
            </a:pPr>
            <a:endParaRPr lang="en-US" dirty="0" smtClean="0">
              <a:solidFill>
                <a:srgbClr val="000000"/>
              </a:solidFill>
            </a:endParaRPr>
          </a:p>
          <a:p>
            <a:pPr marL="0" lvl="0" indent="0" algn="l" rtl="0">
              <a:lnSpc>
                <a:spcPct val="115000"/>
              </a:lnSpc>
              <a:spcBef>
                <a:spcPts val="0"/>
              </a:spcBef>
              <a:spcAft>
                <a:spcPts val="0"/>
              </a:spcAft>
              <a:buSzPts val="1400"/>
              <a:buNone/>
            </a:pPr>
            <a:r>
              <a:rPr lang="en-US" dirty="0" smtClean="0">
                <a:solidFill>
                  <a:srgbClr val="000000"/>
                </a:solidFill>
              </a:rPr>
              <a:t>As you can see, both the </a:t>
            </a:r>
            <a:r>
              <a:rPr lang="en-US" i="1" dirty="0" smtClean="0">
                <a:solidFill>
                  <a:srgbClr val="000000"/>
                </a:solidFill>
              </a:rPr>
              <a:t>ELDS</a:t>
            </a:r>
            <a:r>
              <a:rPr lang="en-US" i="0" baseline="0" dirty="0" smtClean="0">
                <a:solidFill>
                  <a:srgbClr val="000000"/>
                </a:solidFill>
              </a:rPr>
              <a:t> and the </a:t>
            </a:r>
            <a:r>
              <a:rPr lang="en-US" i="1" baseline="0" dirty="0" smtClean="0">
                <a:solidFill>
                  <a:srgbClr val="000000"/>
                </a:solidFill>
              </a:rPr>
              <a:t>GOLD Objectives</a:t>
            </a:r>
            <a:r>
              <a:rPr lang="en-US" i="0" baseline="0" dirty="0" smtClean="0">
                <a:solidFill>
                  <a:srgbClr val="000000"/>
                </a:solidFill>
              </a:rPr>
              <a:t> align—that is because both are based on what a significant body of research tells us is true of child development.</a:t>
            </a:r>
            <a:endParaRPr dirty="0">
              <a:solidFill>
                <a:srgbClr val="000000"/>
              </a:solidFill>
            </a:endParaRPr>
          </a:p>
        </p:txBody>
      </p:sp>
      <p:sp>
        <p:nvSpPr>
          <p:cNvPr id="209" name="Google Shape;209;p21: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extLst>
      <p:ext uri="{BB962C8B-B14F-4D97-AF65-F5344CB8AC3E}">
        <p14:creationId xmlns:p14="http://schemas.microsoft.com/office/powerpoint/2010/main" val="3965022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1: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0"/>
              </a:spcBef>
              <a:spcAft>
                <a:spcPts val="0"/>
              </a:spcAft>
              <a:buSzPts val="1400"/>
              <a:buNone/>
            </a:pPr>
            <a:r>
              <a:rPr lang="en-US" dirty="0" smtClean="0">
                <a:solidFill>
                  <a:srgbClr val="000000"/>
                </a:solidFill>
              </a:rPr>
              <a:t>Let’s practice</a:t>
            </a:r>
            <a:r>
              <a:rPr lang="en-US" baseline="0" dirty="0" smtClean="0">
                <a:solidFill>
                  <a:srgbClr val="000000"/>
                </a:solidFill>
              </a:rPr>
              <a:t> using the </a:t>
            </a:r>
            <a:r>
              <a:rPr lang="en-US" i="1" baseline="0" dirty="0" smtClean="0">
                <a:solidFill>
                  <a:srgbClr val="000000"/>
                </a:solidFill>
              </a:rPr>
              <a:t>ELDS </a:t>
            </a:r>
            <a:r>
              <a:rPr lang="en-US" i="0" baseline="0" dirty="0" smtClean="0">
                <a:solidFill>
                  <a:srgbClr val="000000"/>
                </a:solidFill>
              </a:rPr>
              <a:t>for an assessment of children’s </a:t>
            </a:r>
            <a:r>
              <a:rPr lang="en-US" dirty="0" smtClean="0">
                <a:solidFill>
                  <a:srgbClr val="000000"/>
                </a:solidFill>
              </a:rPr>
              <a:t>Language development, and consider when a child in your care may need additional</a:t>
            </a:r>
            <a:r>
              <a:rPr lang="en-US" baseline="0" dirty="0" smtClean="0">
                <a:solidFill>
                  <a:srgbClr val="000000"/>
                </a:solidFill>
              </a:rPr>
              <a:t>, specialized developmental supports</a:t>
            </a:r>
            <a:r>
              <a:rPr lang="en-US" dirty="0" smtClean="0">
                <a:solidFill>
                  <a:srgbClr val="000000"/>
                </a:solidFill>
              </a:rPr>
              <a:t>—</a:t>
            </a:r>
          </a:p>
          <a:p>
            <a:pPr marL="0" lvl="0" indent="0" algn="l" rtl="0">
              <a:lnSpc>
                <a:spcPct val="115000"/>
              </a:lnSpc>
              <a:spcBef>
                <a:spcPts val="0"/>
              </a:spcBef>
              <a:spcAft>
                <a:spcPts val="0"/>
              </a:spcAft>
              <a:buSzPts val="1400"/>
              <a:buNone/>
            </a:pPr>
            <a:endParaRPr lang="en-US" dirty="0" smtClean="0">
              <a:solidFill>
                <a:srgbClr val="000000"/>
              </a:solidFill>
            </a:endParaRPr>
          </a:p>
          <a:p>
            <a:pPr marL="0" lvl="0" indent="0" algn="l" rtl="0">
              <a:lnSpc>
                <a:spcPct val="115000"/>
              </a:lnSpc>
              <a:spcBef>
                <a:spcPts val="0"/>
              </a:spcBef>
              <a:spcAft>
                <a:spcPts val="0"/>
              </a:spcAft>
              <a:buSzPts val="1400"/>
              <a:buNone/>
            </a:pPr>
            <a:r>
              <a:rPr lang="en-US" dirty="0" smtClean="0">
                <a:solidFill>
                  <a:srgbClr val="000000"/>
                </a:solidFill>
              </a:rPr>
              <a:t>When you go in the youngest rooms in your center, what kinds of sounds do you usually hear?</a:t>
            </a:r>
          </a:p>
          <a:p>
            <a:pPr marL="0" lvl="0" indent="0" algn="l" rtl="0">
              <a:lnSpc>
                <a:spcPct val="115000"/>
              </a:lnSpc>
              <a:spcBef>
                <a:spcPts val="0"/>
              </a:spcBef>
              <a:spcAft>
                <a:spcPts val="0"/>
              </a:spcAft>
              <a:buSzPts val="1400"/>
              <a:buNone/>
            </a:pPr>
            <a:r>
              <a:rPr lang="en-US" i="1" dirty="0" smtClean="0">
                <a:solidFill>
                  <a:srgbClr val="000000"/>
                </a:solidFill>
              </a:rPr>
              <a:t>Pause for responses.</a:t>
            </a:r>
          </a:p>
          <a:p>
            <a:pPr marL="0" lvl="0" indent="0" algn="l" rtl="0">
              <a:lnSpc>
                <a:spcPct val="115000"/>
              </a:lnSpc>
              <a:spcBef>
                <a:spcPts val="0"/>
              </a:spcBef>
              <a:spcAft>
                <a:spcPts val="0"/>
              </a:spcAft>
              <a:buSzPts val="1400"/>
              <a:buNone/>
            </a:pPr>
            <a:r>
              <a:rPr lang="en-US" dirty="0" smtClean="0">
                <a:solidFill>
                  <a:srgbClr val="000000"/>
                </a:solidFill>
              </a:rPr>
              <a:t>You probably hear a lot of “Ba-</a:t>
            </a:r>
            <a:r>
              <a:rPr lang="en-US" dirty="0" err="1" smtClean="0">
                <a:solidFill>
                  <a:srgbClr val="000000"/>
                </a:solidFill>
              </a:rPr>
              <a:t>ba</a:t>
            </a:r>
            <a:r>
              <a:rPr lang="en-US" dirty="0" smtClean="0">
                <a:solidFill>
                  <a:srgbClr val="000000"/>
                </a:solidFill>
              </a:rPr>
              <a:t>-</a:t>
            </a:r>
            <a:r>
              <a:rPr lang="en-US" dirty="0" err="1" smtClean="0">
                <a:solidFill>
                  <a:srgbClr val="000000"/>
                </a:solidFill>
              </a:rPr>
              <a:t>ba</a:t>
            </a:r>
            <a:r>
              <a:rPr lang="en-US" dirty="0" smtClean="0">
                <a:solidFill>
                  <a:srgbClr val="000000"/>
                </a:solidFill>
              </a:rPr>
              <a:t>” and “Mom-mom-mom” because we know young toddlers start to communicate with beginning sounds. </a:t>
            </a:r>
          </a:p>
          <a:p>
            <a:pPr marL="0" lvl="0" indent="0" algn="l" rtl="0">
              <a:lnSpc>
                <a:spcPct val="115000"/>
              </a:lnSpc>
              <a:spcBef>
                <a:spcPts val="0"/>
              </a:spcBef>
              <a:spcAft>
                <a:spcPts val="0"/>
              </a:spcAft>
              <a:buSzPts val="1400"/>
              <a:buNone/>
            </a:pPr>
            <a:endParaRPr lang="en-US" dirty="0" smtClean="0">
              <a:solidFill>
                <a:srgbClr val="000000"/>
              </a:solidFill>
            </a:endParaRPr>
          </a:p>
          <a:p>
            <a:pPr marL="0" lvl="0" indent="0" algn="l" rtl="0">
              <a:lnSpc>
                <a:spcPct val="115000"/>
              </a:lnSpc>
              <a:spcBef>
                <a:spcPts val="0"/>
              </a:spcBef>
              <a:spcAft>
                <a:spcPts val="0"/>
              </a:spcAft>
              <a:buSzPts val="1400"/>
              <a:buNone/>
            </a:pPr>
            <a:r>
              <a:rPr lang="en-US" dirty="0" smtClean="0">
                <a:solidFill>
                  <a:srgbClr val="000000"/>
                </a:solidFill>
              </a:rPr>
              <a:t>Here’s an example of when a child may need a referral to a specialist--</a:t>
            </a:r>
          </a:p>
          <a:p>
            <a:pPr marL="0" lvl="0" indent="0" algn="l" rtl="0">
              <a:lnSpc>
                <a:spcPct val="115000"/>
              </a:lnSpc>
              <a:spcBef>
                <a:spcPts val="0"/>
              </a:spcBef>
              <a:spcAft>
                <a:spcPts val="0"/>
              </a:spcAft>
              <a:buSzPts val="1400"/>
              <a:buNone/>
            </a:pPr>
            <a:r>
              <a:rPr lang="en-US" dirty="0" smtClean="0">
                <a:solidFill>
                  <a:srgbClr val="000000"/>
                </a:solidFill>
              </a:rPr>
              <a:t>A little boy was approaching his second birthday and only making grunting-type sounds.  His teacher talked to his parents about what was typical of children his age.  He was their first child, so the parents didn’t realize it was a matter of concern.  The parents talked to the pediatrician at his next check-up about the teacher’s observation, and the pediatrician referred the child for a speech evaluation.  A speech therapist started going to the center each week to work with him, and he’s beginning to say some words now.  If his teacher hadn’t been aware of what the developmentally-appropriate expectations for language development are, he might still not be talking.</a:t>
            </a:r>
          </a:p>
          <a:p>
            <a:pPr marL="0" lvl="0" indent="0" algn="l" rtl="0">
              <a:lnSpc>
                <a:spcPct val="115000"/>
              </a:lnSpc>
              <a:spcBef>
                <a:spcPts val="0"/>
              </a:spcBef>
              <a:spcAft>
                <a:spcPts val="0"/>
              </a:spcAft>
              <a:buSzPts val="1400"/>
              <a:buNone/>
            </a:pPr>
            <a:endParaRPr lang="en-US" dirty="0" smtClean="0">
              <a:solidFill>
                <a:srgbClr val="00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If you look </a:t>
            </a:r>
            <a:r>
              <a:rPr lang="en-US" dirty="0" smtClean="0">
                <a:solidFill>
                  <a:srgbClr val="000000"/>
                </a:solidFill>
              </a:rPr>
              <a:t>at ELDS Language and Literacy Development Standards</a:t>
            </a:r>
            <a:r>
              <a:rPr lang="en-US" baseline="0" dirty="0" smtClean="0">
                <a:solidFill>
                  <a:srgbClr val="000000"/>
                </a:solidFill>
              </a:rPr>
              <a:t> </a:t>
            </a:r>
            <a:r>
              <a:rPr lang="en-US" dirty="0" smtClean="0">
                <a:solidFill>
                  <a:srgbClr val="000000"/>
                </a:solidFill>
              </a:rPr>
              <a:t>1 and 2 </a:t>
            </a:r>
            <a:r>
              <a:rPr lang="en-US" i="1" dirty="0" smtClean="0">
                <a:solidFill>
                  <a:srgbClr val="000000"/>
                </a:solidFill>
              </a:rPr>
              <a:t>[click</a:t>
            </a:r>
            <a:r>
              <a:rPr lang="en-US" i="1" baseline="0" dirty="0" smtClean="0">
                <a:solidFill>
                  <a:srgbClr val="000000"/>
                </a:solidFill>
              </a:rPr>
              <a:t> to circle this domain and click again to circle this Standard]</a:t>
            </a:r>
            <a:r>
              <a:rPr lang="en-US" dirty="0" smtClean="0">
                <a:solidFill>
                  <a:srgbClr val="000000"/>
                </a:solidFill>
              </a:rPr>
              <a:t>, we see that by 11 months infants are typically imitating different sounds </a:t>
            </a:r>
            <a:r>
              <a:rPr lang="en-US" i="1" dirty="0" smtClean="0">
                <a:solidFill>
                  <a:srgbClr val="000000"/>
                </a:solidFill>
              </a:rPr>
              <a:t>[click to circle]</a:t>
            </a:r>
            <a:r>
              <a:rPr lang="en-US" dirty="0" smtClean="0">
                <a:solidFill>
                  <a:srgbClr val="000000"/>
                </a:solidFill>
              </a:rPr>
              <a:t>, and between 9-18 months they’re repeating familiar words </a:t>
            </a:r>
            <a:r>
              <a:rPr lang="en-US" i="1" dirty="0" smtClean="0">
                <a:solidFill>
                  <a:srgbClr val="000000"/>
                </a:solidFill>
              </a:rPr>
              <a:t>[click to circle]</a:t>
            </a:r>
            <a:r>
              <a:rPr lang="en-US" i="0" baseline="0" dirty="0" smtClean="0">
                <a:solidFill>
                  <a:srgbClr val="000000"/>
                </a:solidFill>
              </a:rPr>
              <a:t> </a:t>
            </a:r>
            <a:r>
              <a:rPr lang="en-US" dirty="0" smtClean="0">
                <a:solidFill>
                  <a:srgbClr val="000000"/>
                </a:solidFill>
              </a:rPr>
              <a:t>and using words such as “mama” and “dada.”  Since the child</a:t>
            </a:r>
            <a:r>
              <a:rPr lang="en-US" baseline="0" dirty="0" smtClean="0">
                <a:solidFill>
                  <a:srgbClr val="000000"/>
                </a:solidFill>
              </a:rPr>
              <a:t> in our example </a:t>
            </a:r>
            <a:r>
              <a:rPr lang="en-US" dirty="0" smtClean="0">
                <a:solidFill>
                  <a:srgbClr val="000000"/>
                </a:solidFill>
              </a:rPr>
              <a:t>was almost two years old and only making grunting sounds rather than imitating actual words, he needed referral to a specialist.</a:t>
            </a:r>
            <a:endParaRPr lang="en-US" dirty="0">
              <a:solidFill>
                <a:srgbClr val="000000"/>
              </a:solidFill>
            </a:endParaRPr>
          </a:p>
        </p:txBody>
      </p:sp>
      <p:sp>
        <p:nvSpPr>
          <p:cNvPr id="209" name="Google Shape;209;p21: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193429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So first let’s define what “</a:t>
            </a:r>
            <a:r>
              <a:rPr lang="en-US" b="1"/>
              <a:t>observation-based assessment</a:t>
            </a:r>
            <a:r>
              <a:rPr lang="en-US"/>
              <a:t>” of children means--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How many of you have school-age children who have taken LEAP tests, or how many of you remember being in school and taking standardized tests?</a:t>
            </a:r>
            <a:endParaRPr/>
          </a:p>
          <a:p>
            <a:pPr marL="0" lvl="0" indent="0" algn="l" rtl="0">
              <a:lnSpc>
                <a:spcPct val="100000"/>
              </a:lnSpc>
              <a:spcBef>
                <a:spcPts val="0"/>
              </a:spcBef>
              <a:spcAft>
                <a:spcPts val="0"/>
              </a:spcAft>
              <a:buSzPts val="1400"/>
              <a:buNone/>
            </a:pPr>
            <a:r>
              <a:rPr lang="en-US"/>
              <a:t>Assessment in early childhood classroom is NOTHING like that.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Since “</a:t>
            </a:r>
            <a:r>
              <a:rPr lang="en-US" b="1"/>
              <a:t>observation-based assessment</a:t>
            </a:r>
            <a:r>
              <a:rPr lang="en-US"/>
              <a:t>” is not supposed to be like those tests or assessments, let’s talk about what it IS supposed to be like--</a:t>
            </a:r>
            <a:endParaRPr/>
          </a:p>
        </p:txBody>
      </p:sp>
      <p:sp>
        <p:nvSpPr>
          <p:cNvPr id="75" name="Google Shape;75;p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863592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6468071bd1_0_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6468071bd1_0_2: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smtClean="0"/>
              <a:t>While </a:t>
            </a:r>
            <a:r>
              <a:rPr lang="en-US" dirty="0"/>
              <a:t>most of the time YOU will be the person who can provide extra one-on-one guidance or instruction to an individual child to help him or her learn a challenging skill</a:t>
            </a:r>
            <a:r>
              <a:rPr lang="en-US" dirty="0" smtClean="0"/>
              <a:t>...as we just discussed </a:t>
            </a:r>
            <a:r>
              <a:rPr lang="en-US" dirty="0"/>
              <a:t>sometimes a child needs a referral to a more intensive interventional support.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To conclude this section on Typical Ages &amp; Stages of Development, here are some common </a:t>
            </a:r>
            <a:r>
              <a:rPr lang="en-US" b="1" dirty="0"/>
              <a:t>early childhood developmental supports</a:t>
            </a:r>
            <a:r>
              <a:rPr lang="en-US" dirty="0"/>
              <a:t> offered in every parish in Louisiana: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Mental Health Consultation</a:t>
            </a:r>
            <a:r>
              <a:rPr lang="en-US" dirty="0"/>
              <a:t> is a service that includes on-site observations in child care center classrooms; interactive trainings with child care staff; and consultations with Directors, teachers, and families in regard to the social and emotional development of young children.  Services are provided through the TIKES Tulane Early Childhood Mental Health Consultation Program.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err="1"/>
              <a:t>EarlySteps</a:t>
            </a:r>
            <a:r>
              <a:rPr lang="en-US" dirty="0"/>
              <a:t> is a program that provides services to families with infants and toddlers aged </a:t>
            </a:r>
            <a:r>
              <a:rPr lang="en-US" b="1" dirty="0"/>
              <a:t>birth to 36 months</a:t>
            </a:r>
            <a:r>
              <a:rPr lang="en-US" dirty="0"/>
              <a:t>, who have a </a:t>
            </a:r>
            <a:r>
              <a:rPr lang="en-US" b="1" dirty="0"/>
              <a:t>developmental delay or </a:t>
            </a:r>
            <a:r>
              <a:rPr lang="en-US" dirty="0"/>
              <a:t>who have a </a:t>
            </a:r>
            <a:r>
              <a:rPr lang="en-US" b="1" dirty="0"/>
              <a:t>medical condition likely to result in a developmental delay</a:t>
            </a:r>
            <a:r>
              <a:rPr lang="en-US" dirty="0"/>
              <a:t>.  Children may have cognitive, motor, vision, hearing, communication, or social-emotional delays, for example.  </a:t>
            </a:r>
            <a:r>
              <a:rPr lang="en-US" dirty="0" err="1"/>
              <a:t>EarlySteps</a:t>
            </a:r>
            <a:r>
              <a:rPr lang="en-US" dirty="0"/>
              <a:t> services are designed to improve a family’s capacity to enhance their child’s environment and are provided in the child’s natural environment, such as the child’s home or child care.  Anyone can make an </a:t>
            </a:r>
            <a:r>
              <a:rPr lang="en-US" dirty="0" err="1"/>
              <a:t>EarlySteps</a:t>
            </a:r>
            <a:r>
              <a:rPr lang="en-US" dirty="0"/>
              <a:t> referral, so that </a:t>
            </a:r>
            <a:r>
              <a:rPr lang="en-US" dirty="0" err="1"/>
              <a:t>EarlySteps</a:t>
            </a:r>
            <a:r>
              <a:rPr lang="en-US" dirty="0"/>
              <a:t> can make an eligibility determination..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Similar to </a:t>
            </a:r>
            <a:r>
              <a:rPr lang="en-US" dirty="0" err="1"/>
              <a:t>EarlySteps</a:t>
            </a:r>
            <a:r>
              <a:rPr lang="en-US" dirty="0"/>
              <a:t>, </a:t>
            </a:r>
            <a:r>
              <a:rPr lang="en-US" b="1" dirty="0"/>
              <a:t>Pupil Appraisal </a:t>
            </a:r>
            <a:r>
              <a:rPr lang="en-US" dirty="0"/>
              <a:t>is a program that helps identify and intercede with </a:t>
            </a:r>
            <a:r>
              <a:rPr lang="en-US" b="1" dirty="0"/>
              <a:t>children age 3 and older</a:t>
            </a:r>
            <a:r>
              <a:rPr lang="en-US" dirty="0"/>
              <a:t>,  who are at risk due to </a:t>
            </a:r>
            <a:r>
              <a:rPr lang="en-US" b="1" dirty="0"/>
              <a:t>developmental delays, learning problems, behavioral challenges, or other special needs</a:t>
            </a:r>
            <a:r>
              <a:rPr lang="en-US" dirty="0"/>
              <a:t>, by providing services to children, parents, and teachers.  Pupil Appraisal services are offered by each </a:t>
            </a:r>
            <a:r>
              <a:rPr lang="en-US" b="1" dirty="0"/>
              <a:t>parish school system</a:t>
            </a:r>
            <a:r>
              <a:rPr lang="en-US" dirty="0"/>
              <a:t>.</a:t>
            </a:r>
            <a:endParaRPr dirty="0"/>
          </a:p>
        </p:txBody>
      </p:sp>
      <p:sp>
        <p:nvSpPr>
          <p:cNvPr id="289" name="Google Shape;289;g6468071bd1_0_2: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extLst>
      <p:ext uri="{BB962C8B-B14F-4D97-AF65-F5344CB8AC3E}">
        <p14:creationId xmlns:p14="http://schemas.microsoft.com/office/powerpoint/2010/main" val="2597688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3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Now that we understand even better the importance of conducting observation-based assessments, let’s talk, as promised earlier, about effective </a:t>
            </a:r>
            <a:r>
              <a:rPr lang="en-US" b="1"/>
              <a:t>techniques for conducting observations-</a:t>
            </a:r>
            <a:r>
              <a:rPr lang="en-US"/>
              <a:t>-</a:t>
            </a:r>
            <a:endParaRPr/>
          </a:p>
        </p:txBody>
      </p:sp>
      <p:sp>
        <p:nvSpPr>
          <p:cNvPr id="297" name="Google Shape;297;p3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647536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468071bd1_0_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6468071bd1_0_11: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dirty="0" smtClean="0"/>
              <a:t>Observational notes are one of the most useful ways to collect the FACTS you have observed, to help you analyze, evaluate, and plan future activities and instruction</a:t>
            </a:r>
          </a:p>
          <a:p>
            <a:pPr marL="0" marR="0" lvl="0" indent="0" algn="l" rtl="0">
              <a:lnSpc>
                <a:spcPct val="100000"/>
              </a:lnSpc>
              <a:spcBef>
                <a:spcPts val="0"/>
              </a:spcBef>
              <a:spcAft>
                <a:spcPts val="0"/>
              </a:spcAft>
              <a:buSzPts val="1400"/>
              <a:buNone/>
            </a:pPr>
            <a:r>
              <a:rPr lang="en-US" dirty="0" smtClean="0"/>
              <a:t>...but to be useful, the notes have to be HIGH-QUALITY--</a:t>
            </a:r>
          </a:p>
          <a:p>
            <a:pPr marL="0" marR="0" lvl="0" indent="0" algn="l" rtl="0">
              <a:lnSpc>
                <a:spcPct val="100000"/>
              </a:lnSpc>
              <a:spcBef>
                <a:spcPts val="0"/>
              </a:spcBef>
              <a:spcAft>
                <a:spcPts val="0"/>
              </a:spcAft>
              <a:buSzPts val="1400"/>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The first and MOST important </a:t>
            </a:r>
            <a:r>
              <a:rPr lang="en-US" b="0" dirty="0" smtClean="0"/>
              <a:t>is, be CLEAR—</a:t>
            </a: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You want to be sure that when you or someone else re-reads</a:t>
            </a:r>
            <a:r>
              <a:rPr lang="en-US" baseline="0" dirty="0" smtClean="0"/>
              <a:t> the note that it is fully understandable.</a:t>
            </a:r>
            <a:endParaRPr lang="en-US" dirty="0" smtClean="0"/>
          </a:p>
          <a:p>
            <a:pPr marL="0" marR="0" lvl="0" indent="0" algn="l" rtl="0">
              <a:lnSpc>
                <a:spcPct val="100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dirty="0" smtClean="0"/>
              <a:t>Second, </a:t>
            </a:r>
            <a:r>
              <a:rPr lang="en-US" b="1" dirty="0" smtClean="0"/>
              <a:t>Be </a:t>
            </a:r>
            <a:r>
              <a:rPr lang="en-US" b="1" dirty="0"/>
              <a:t>CONCISE--</a:t>
            </a:r>
            <a:endParaRPr b="1" dirty="0"/>
          </a:p>
          <a:p>
            <a:pPr marL="457200" marR="0" lvl="0" indent="-317500" algn="l" rtl="0">
              <a:lnSpc>
                <a:spcPct val="100000"/>
              </a:lnSpc>
              <a:spcBef>
                <a:spcPts val="0"/>
              </a:spcBef>
              <a:spcAft>
                <a:spcPts val="0"/>
              </a:spcAft>
              <a:buSzPts val="1400"/>
              <a:buChar char="●"/>
            </a:pPr>
            <a:r>
              <a:rPr lang="en-US" b="1" dirty="0"/>
              <a:t>Avoid descriptive language</a:t>
            </a:r>
            <a:endParaRPr b="1" dirty="0"/>
          </a:p>
          <a:p>
            <a:pPr marL="457200" marR="0" lvl="0" indent="-317500" algn="l" rtl="0">
              <a:lnSpc>
                <a:spcPct val="100000"/>
              </a:lnSpc>
              <a:spcBef>
                <a:spcPts val="0"/>
              </a:spcBef>
              <a:spcAft>
                <a:spcPts val="0"/>
              </a:spcAft>
              <a:buSzPts val="1400"/>
              <a:buChar char="●"/>
            </a:pPr>
            <a:r>
              <a:rPr lang="en-US" b="1" dirty="0"/>
              <a:t>Avoid emotional language and</a:t>
            </a:r>
            <a:endParaRPr b="1" dirty="0"/>
          </a:p>
          <a:p>
            <a:pPr marL="457200" marR="0" lvl="0" indent="-317500" algn="l" rtl="0">
              <a:lnSpc>
                <a:spcPct val="100000"/>
              </a:lnSpc>
              <a:spcBef>
                <a:spcPts val="0"/>
              </a:spcBef>
              <a:spcAft>
                <a:spcPts val="0"/>
              </a:spcAft>
              <a:buSzPts val="1400"/>
              <a:buChar char="●"/>
            </a:pPr>
            <a:r>
              <a:rPr lang="en-US" b="1" dirty="0"/>
              <a:t>Write what you actually see</a:t>
            </a:r>
            <a:endParaRPr b="1"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For example, instead of writing: </a:t>
            </a:r>
            <a:endParaRPr dirty="0"/>
          </a:p>
          <a:p>
            <a:pPr marL="0" marR="0" lvl="0" indent="0" algn="l" rtl="0">
              <a:lnSpc>
                <a:spcPct val="100000"/>
              </a:lnSpc>
              <a:spcBef>
                <a:spcPts val="0"/>
              </a:spcBef>
              <a:spcAft>
                <a:spcPts val="0"/>
              </a:spcAft>
              <a:buSzPts val="1400"/>
              <a:buNone/>
            </a:pPr>
            <a:r>
              <a:rPr lang="en-US" dirty="0"/>
              <a:t>“When it was center time, </a:t>
            </a:r>
            <a:r>
              <a:rPr lang="en-US" dirty="0" err="1"/>
              <a:t>Nadiya</a:t>
            </a:r>
            <a:r>
              <a:rPr lang="en-US" dirty="0"/>
              <a:t> was sitting on the floor on some of the rainbow pillows acting like she was reading that big book of ocean animals”.</a:t>
            </a:r>
            <a:endParaRPr u="sng" dirty="0"/>
          </a:p>
          <a:p>
            <a:pPr marL="0" lvl="0" indent="0" algn="l" rtl="0">
              <a:lnSpc>
                <a:spcPct val="100000"/>
              </a:lnSpc>
              <a:spcBef>
                <a:spcPts val="0"/>
              </a:spcBef>
              <a:spcAft>
                <a:spcPts val="0"/>
              </a:spcAft>
              <a:buSzPts val="1400"/>
              <a:buNone/>
            </a:pPr>
            <a:r>
              <a:rPr lang="en-US" dirty="0"/>
              <a:t>You want to write: </a:t>
            </a:r>
            <a:endParaRPr dirty="0"/>
          </a:p>
          <a:p>
            <a:pPr marL="0" lvl="0" indent="0" algn="l" rtl="0">
              <a:lnSpc>
                <a:spcPct val="100000"/>
              </a:lnSpc>
              <a:spcBef>
                <a:spcPts val="0"/>
              </a:spcBef>
              <a:spcAft>
                <a:spcPts val="0"/>
              </a:spcAft>
              <a:buSzPts val="1400"/>
              <a:buNone/>
            </a:pPr>
            <a:r>
              <a:rPr lang="en-US" dirty="0"/>
              <a:t>“</a:t>
            </a:r>
            <a:r>
              <a:rPr lang="en-US" dirty="0" err="1"/>
              <a:t>Nadiya</a:t>
            </a:r>
            <a:r>
              <a:rPr lang="en-US" dirty="0"/>
              <a:t> looked at a book during center time.”</a:t>
            </a:r>
            <a:endParaRPr dirty="0"/>
          </a:p>
          <a:p>
            <a:pPr marL="0" marR="0" lvl="0" indent="0" algn="l" rtl="0">
              <a:lnSpc>
                <a:spcPct val="100000"/>
              </a:lnSpc>
              <a:spcBef>
                <a:spcPts val="0"/>
              </a:spcBef>
              <a:spcAft>
                <a:spcPts val="0"/>
              </a:spcAft>
              <a:buSzPts val="1400"/>
              <a:buNone/>
            </a:pPr>
            <a:endParaRPr u="sng" dirty="0"/>
          </a:p>
          <a:p>
            <a:pPr marL="0" marR="0" lvl="0" indent="0" algn="l" rtl="0">
              <a:lnSpc>
                <a:spcPct val="100000"/>
              </a:lnSpc>
              <a:spcBef>
                <a:spcPts val="0"/>
              </a:spcBef>
              <a:spcAft>
                <a:spcPts val="0"/>
              </a:spcAft>
              <a:buSzPts val="1400"/>
              <a:buNone/>
            </a:pPr>
            <a:r>
              <a:rPr lang="en-US" dirty="0"/>
              <a:t>Being concise is important for a few reasons:  for one thing, it will help you take your note more quickly, because we all know how much you have to do in your classroom!!  For another thing, it will help you be objective if you avoid an emotional response and if you write only what you SEE.  Objectivity is critical for a quality assessment.</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dirty="0"/>
          </a:p>
        </p:txBody>
      </p:sp>
      <p:sp>
        <p:nvSpPr>
          <p:cNvPr id="317" name="Google Shape;317;g6468071bd1_0_11: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5977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3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Third, </a:t>
            </a:r>
            <a:r>
              <a:rPr lang="en-US" b="1" dirty="0" smtClean="0"/>
              <a:t>Be FACTUAL</a:t>
            </a:r>
            <a:r>
              <a:rPr lang="en-US" dirty="0" smtClean="0"/>
              <a:t>, and </a:t>
            </a:r>
            <a:r>
              <a:rPr lang="en-US" b="1" dirty="0" smtClean="0"/>
              <a:t>write only what you SEE and HEAR</a:t>
            </a:r>
            <a:r>
              <a:rPr lang="en-US" dirty="0" smtClean="0"/>
              <a:t>--</a:t>
            </a:r>
          </a:p>
          <a:p>
            <a:pPr marL="0" marR="0" lvl="0" indent="0" algn="l" rtl="0">
              <a:lnSpc>
                <a:spcPct val="100000"/>
              </a:lnSpc>
              <a:spcBef>
                <a:spcPts val="0"/>
              </a:spcBef>
              <a:spcAft>
                <a:spcPts val="0"/>
              </a:spcAft>
              <a:buSzPts val="1400"/>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For example, write </a:t>
            </a:r>
            <a:r>
              <a:rPr lang="en-US" b="1" dirty="0" smtClean="0"/>
              <a:t>Who? What? Where? and When?</a:t>
            </a:r>
            <a:r>
              <a:rPr lang="en-US" dirty="0" smtClean="0"/>
              <a:t>--WHO does WHAT WHERE and WHEN</a:t>
            </a:r>
          </a:p>
          <a:p>
            <a:pPr marL="228600" marR="0" lvl="0" indent="0" algn="l" rtl="0">
              <a:lnSpc>
                <a:spcPct val="100000"/>
              </a:lnSpc>
              <a:spcBef>
                <a:spcPts val="0"/>
              </a:spcBef>
              <a:spcAft>
                <a:spcPts val="0"/>
              </a:spcAft>
              <a:buSzPts val="1400"/>
              <a:buNone/>
            </a:pPr>
            <a:endParaRPr dirty="0"/>
          </a:p>
          <a:p>
            <a:pPr marL="171450" marR="0" lvl="0" indent="-171450" algn="l" rtl="0">
              <a:lnSpc>
                <a:spcPct val="100000"/>
              </a:lnSpc>
              <a:spcBef>
                <a:spcPts val="0"/>
              </a:spcBef>
              <a:spcAft>
                <a:spcPts val="0"/>
              </a:spcAft>
              <a:buSzPts val="1400"/>
              <a:buFont typeface="Arial" panose="020B0604020202020204" pitchFamily="34" charset="0"/>
              <a:buChar char="•"/>
            </a:pPr>
            <a:r>
              <a:rPr lang="en-US" dirty="0"/>
              <a:t>You want to include the </a:t>
            </a:r>
            <a:r>
              <a:rPr lang="en-US" b="1" dirty="0"/>
              <a:t>name</a:t>
            </a:r>
            <a:r>
              <a:rPr lang="en-US" dirty="0"/>
              <a:t> of the child being observed, so that you don’t get the note mixed up with the note for another child--obviously you won’t be able to help your children if you’re basing your plan for one child on the needs of another </a:t>
            </a:r>
            <a:r>
              <a:rPr lang="en-US" dirty="0" smtClean="0"/>
              <a:t>child!</a:t>
            </a:r>
          </a:p>
          <a:p>
            <a:pPr marL="171450" marR="0" lvl="0" indent="-171450" algn="l" rtl="0">
              <a:lnSpc>
                <a:spcPct val="100000"/>
              </a:lnSpc>
              <a:spcBef>
                <a:spcPts val="0"/>
              </a:spcBef>
              <a:spcAft>
                <a:spcPts val="0"/>
              </a:spcAft>
              <a:buSzPts val="1400"/>
              <a:buFont typeface="Arial" panose="020B0604020202020204" pitchFamily="34" charset="0"/>
              <a:buChar char="•"/>
            </a:pPr>
            <a:r>
              <a:rPr lang="en-US" dirty="0" smtClean="0"/>
              <a:t>You </a:t>
            </a:r>
            <a:r>
              <a:rPr lang="en-US" dirty="0"/>
              <a:t>want to include </a:t>
            </a:r>
            <a:r>
              <a:rPr lang="en-US" b="1" dirty="0"/>
              <a:t>WHERE </a:t>
            </a:r>
            <a:r>
              <a:rPr lang="en-US" dirty="0"/>
              <a:t>you observed the behavior--in the sandbox, at the art center, on the diaper-changing </a:t>
            </a:r>
            <a:r>
              <a:rPr lang="en-US" dirty="0" smtClean="0"/>
              <a:t>table?</a:t>
            </a:r>
          </a:p>
          <a:p>
            <a:pPr marL="171450" marR="0" lvl="0" indent="-171450" algn="l" rtl="0">
              <a:lnSpc>
                <a:spcPct val="100000"/>
              </a:lnSpc>
              <a:spcBef>
                <a:spcPts val="0"/>
              </a:spcBef>
              <a:spcAft>
                <a:spcPts val="0"/>
              </a:spcAft>
              <a:buSzPts val="1400"/>
              <a:buFont typeface="Arial" panose="020B0604020202020204" pitchFamily="34" charset="0"/>
              <a:buChar char="•"/>
            </a:pPr>
            <a:r>
              <a:rPr lang="en-US" dirty="0" smtClean="0"/>
              <a:t>You </a:t>
            </a:r>
            <a:r>
              <a:rPr lang="en-US" dirty="0"/>
              <a:t>want to include </a:t>
            </a:r>
            <a:r>
              <a:rPr lang="en-US" b="1" dirty="0"/>
              <a:t>WHEN</a:t>
            </a:r>
            <a:r>
              <a:rPr lang="en-US" dirty="0"/>
              <a:t> you made the observation, by date--this will be helpful when reviewing observational notes over time and analyzing what growth the child has or has not demonstrated and over what length of time.  </a:t>
            </a:r>
            <a:endParaRPr lang="en-US" dirty="0" smtClean="0"/>
          </a:p>
          <a:p>
            <a:pPr marL="171450" marR="0" lvl="0" indent="-171450" algn="l" rtl="0">
              <a:lnSpc>
                <a:spcPct val="100000"/>
              </a:lnSpc>
              <a:spcBef>
                <a:spcPts val="0"/>
              </a:spcBef>
              <a:spcAft>
                <a:spcPts val="0"/>
              </a:spcAft>
              <a:buSzPts val="1400"/>
              <a:buFont typeface="Arial" panose="020B0604020202020204" pitchFamily="34" charset="0"/>
              <a:buChar char="•"/>
            </a:pPr>
            <a:r>
              <a:rPr lang="en-US" dirty="0" smtClean="0"/>
              <a:t>You </a:t>
            </a:r>
            <a:r>
              <a:rPr lang="en-US" dirty="0"/>
              <a:t>want to include </a:t>
            </a:r>
            <a:r>
              <a:rPr lang="en-US" b="1" dirty="0"/>
              <a:t>WHAT happened</a:t>
            </a:r>
            <a:r>
              <a:rPr lang="en-US" dirty="0"/>
              <a:t>, specifically...WHAT did a child do, or WHAT did a child say?   Clearly documenting what happened will help you when you go back to analyze and evaluate the child’s level, in order to plan for any needed scaffolding</a:t>
            </a:r>
            <a:r>
              <a:rPr lang="en-US" dirty="0" smtClean="0"/>
              <a:t>.</a:t>
            </a:r>
          </a:p>
          <a:p>
            <a:pPr marL="0" marR="0" lvl="0" indent="0" algn="l" rtl="0">
              <a:lnSpc>
                <a:spcPct val="100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dirty="0" smtClean="0"/>
              <a:t>Why do you think you would need to “</a:t>
            </a:r>
            <a:r>
              <a:rPr lang="en-US" b="1" dirty="0" smtClean="0"/>
              <a:t>avoid why</a:t>
            </a:r>
            <a:r>
              <a:rPr lang="en-US" dirty="0" smtClean="0"/>
              <a:t>”?</a:t>
            </a:r>
          </a:p>
          <a:p>
            <a:pPr marL="457200" marR="0" lvl="0" indent="-228600" algn="l" rtl="0">
              <a:lnSpc>
                <a:spcPct val="100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i="1" dirty="0" smtClean="0"/>
              <a:t>At this point, wait for one or more participants to share a or some possible answers--recognize any answers that link to objectivity, and avoiding emotion.</a:t>
            </a:r>
            <a:endParaRPr lang="en-US" dirty="0" smtClean="0"/>
          </a:p>
          <a:p>
            <a:pPr marL="457200" marR="0" lvl="0" indent="-228600" algn="l" rtl="0">
              <a:lnSpc>
                <a:spcPct val="100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dirty="0" smtClean="0"/>
              <a:t>When we try to explain WHY we are writing what we THINK, not what we see or hear, sometimes we make assumptions or let our feelings get involved in other ways.</a:t>
            </a:r>
          </a:p>
          <a:p>
            <a:pPr marL="0" marR="0" lvl="0" indent="0" algn="l" rtl="0">
              <a:lnSpc>
                <a:spcPct val="100000"/>
              </a:lnSpc>
              <a:spcBef>
                <a:spcPts val="0"/>
              </a:spcBef>
              <a:spcAft>
                <a:spcPts val="0"/>
              </a:spcAft>
              <a:buSzPts val="1400"/>
              <a:buNone/>
            </a:pPr>
            <a:endParaRPr dirty="0"/>
          </a:p>
        </p:txBody>
      </p:sp>
      <p:sp>
        <p:nvSpPr>
          <p:cNvPr id="303" name="Google Shape;303;p3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883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Here is an </a:t>
            </a:r>
            <a:r>
              <a:rPr lang="en-US" b="1"/>
              <a:t>example</a:t>
            </a:r>
            <a:r>
              <a:rPr lang="en-US"/>
              <a:t> of a high-</a:t>
            </a:r>
            <a:r>
              <a:rPr lang="en-US" b="1"/>
              <a:t>quality observational note</a:t>
            </a:r>
            <a:r>
              <a:rPr lang="en-US"/>
              <a:t> that is clear and factual, listing when, where, who (by child’s name), and what happened:</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Take a look at this--</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First, it’s clear about who is doing what when and where</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It’s factual, noting things like</a:t>
            </a:r>
            <a:endParaRPr/>
          </a:p>
          <a:p>
            <a:pPr marL="0" marR="0" lvl="0" indent="0" algn="l" rtl="0">
              <a:lnSpc>
                <a:spcPct val="100000"/>
              </a:lnSpc>
              <a:spcBef>
                <a:spcPts val="0"/>
              </a:spcBef>
              <a:spcAft>
                <a:spcPts val="0"/>
              </a:spcAft>
              <a:buSzPts val="1400"/>
              <a:buNone/>
            </a:pPr>
            <a:r>
              <a:rPr lang="en-US"/>
              <a:t>“</a:t>
            </a:r>
            <a:r>
              <a:rPr lang="en-US" b="1"/>
              <a:t>write next to each other</a:t>
            </a:r>
            <a:r>
              <a:rPr lang="en-US"/>
              <a:t>”</a:t>
            </a:r>
            <a:endParaRPr/>
          </a:p>
          <a:p>
            <a:pPr marL="0" marR="0" lvl="0" indent="0" algn="l" rtl="0">
              <a:lnSpc>
                <a:spcPct val="100000"/>
              </a:lnSpc>
              <a:spcBef>
                <a:spcPts val="0"/>
              </a:spcBef>
              <a:spcAft>
                <a:spcPts val="0"/>
              </a:spcAft>
              <a:buSzPts val="1400"/>
              <a:buNone/>
            </a:pPr>
            <a:r>
              <a:rPr lang="en-US"/>
              <a:t>“</a:t>
            </a:r>
            <a:r>
              <a:rPr lang="en-US" b="1"/>
              <a:t>said</a:t>
            </a:r>
            <a:r>
              <a:rPr lang="en-US"/>
              <a:t>” and quoted exactly what the child said</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The note-taker is also concise by using abbreviations, like</a:t>
            </a:r>
            <a:endParaRPr/>
          </a:p>
          <a:p>
            <a:pPr marL="0" marR="0" lvl="0" indent="0" algn="l" rtl="0">
              <a:lnSpc>
                <a:spcPct val="100000"/>
              </a:lnSpc>
              <a:spcBef>
                <a:spcPts val="0"/>
              </a:spcBef>
              <a:spcAft>
                <a:spcPts val="0"/>
              </a:spcAft>
              <a:buSzPts val="1400"/>
              <a:buNone/>
            </a:pPr>
            <a:r>
              <a:rPr lang="en-US" b="1"/>
              <a:t>ea</a:t>
            </a:r>
            <a:r>
              <a:rPr lang="en-US"/>
              <a:t>, for each</a:t>
            </a:r>
            <a:endParaRPr/>
          </a:p>
          <a:p>
            <a:pPr marL="0" marR="0" lvl="0" indent="0" algn="l" rtl="0">
              <a:lnSpc>
                <a:spcPct val="100000"/>
              </a:lnSpc>
              <a:spcBef>
                <a:spcPts val="0"/>
              </a:spcBef>
              <a:spcAft>
                <a:spcPts val="0"/>
              </a:spcAft>
              <a:buSzPts val="1400"/>
              <a:buNone/>
            </a:pPr>
            <a:r>
              <a:rPr lang="en-US" b="1"/>
              <a:t>J</a:t>
            </a:r>
            <a:r>
              <a:rPr lang="en-US"/>
              <a:t> and </a:t>
            </a:r>
            <a:r>
              <a:rPr lang="en-US" b="1"/>
              <a:t>D</a:t>
            </a:r>
            <a:r>
              <a:rPr lang="en-US"/>
              <a:t>, for James and Doug, once the children have first been identifed</a:t>
            </a:r>
            <a:endParaRPr/>
          </a:p>
          <a:p>
            <a:pPr marL="0" marR="0" lvl="0" indent="0" algn="l" rtl="0">
              <a:lnSpc>
                <a:spcPct val="100000"/>
              </a:lnSpc>
              <a:spcBef>
                <a:spcPts val="0"/>
              </a:spcBef>
              <a:spcAft>
                <a:spcPts val="0"/>
              </a:spcAft>
              <a:buSzPts val="1400"/>
              <a:buNone/>
            </a:pPr>
            <a:r>
              <a:rPr lang="en-US" b="1"/>
              <a:t>w/</a:t>
            </a:r>
            <a:r>
              <a:rPr lang="en-US"/>
              <a:t>, for with</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Then the note-taker was able to analyze what the documented behavior demonstrates--”</a:t>
            </a:r>
            <a:r>
              <a:rPr lang="en-US" b="1"/>
              <a:t>clear speech</a:t>
            </a:r>
            <a:r>
              <a:rPr lang="en-US"/>
              <a:t>,” “</a:t>
            </a:r>
            <a:r>
              <a:rPr lang="en-US" b="1"/>
              <a:t>holds pencil w/3 fingers in middle</a:t>
            </a:r>
            <a:r>
              <a:rPr lang="en-US"/>
              <a:t>” and at a later time evaluate which development and learning objectives this demonstrated behavior matches. </a:t>
            </a:r>
            <a:endParaRPr/>
          </a:p>
        </p:txBody>
      </p:sp>
      <p:sp>
        <p:nvSpPr>
          <p:cNvPr id="338" name="Google Shape;338;p3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7006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8: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dirty="0" smtClean="0"/>
              <a:t>Let’s practice </a:t>
            </a:r>
            <a:r>
              <a:rPr lang="en-US" b="1" dirty="0" smtClean="0"/>
              <a:t>taking</a:t>
            </a:r>
            <a:r>
              <a:rPr lang="en-US" dirty="0" smtClean="0"/>
              <a:t> a high-</a:t>
            </a:r>
            <a:r>
              <a:rPr lang="en-US" b="1" dirty="0" smtClean="0"/>
              <a:t>quality observational note</a:t>
            </a:r>
            <a:r>
              <a:rPr lang="en-US" dirty="0" smtClean="0"/>
              <a:t>--</a:t>
            </a:r>
          </a:p>
          <a:p>
            <a:pPr marL="0" marR="0" lvl="0" indent="0" algn="l" rtl="0">
              <a:lnSpc>
                <a:spcPct val="100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b="0" dirty="0" smtClean="0"/>
              <a:t>As we watch the following video together, write one piece of HIGH-QUALITY documentation using your handouts and what you’ve learned in training so far today--</a:t>
            </a:r>
          </a:p>
          <a:p>
            <a:pPr marL="0" marR="0" lvl="0" indent="0" algn="l" rtl="0">
              <a:lnSpc>
                <a:spcPct val="100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dirty="0" smtClean="0"/>
              <a:t>Remember that an observational note IS one form of documentation.</a:t>
            </a:r>
          </a:p>
          <a:p>
            <a:pPr marL="0" marR="0" lvl="0" indent="0" algn="l" rtl="0">
              <a:lnSpc>
                <a:spcPct val="100000"/>
              </a:lnSpc>
              <a:spcBef>
                <a:spcPts val="0"/>
              </a:spcBef>
              <a:spcAft>
                <a:spcPts val="0"/>
              </a:spcAft>
              <a:buSzPts val="1400"/>
              <a:buNone/>
            </a:pPr>
            <a:endParaRPr lang="en-US" dirty="0" smtClean="0"/>
          </a:p>
          <a:p>
            <a:pPr marL="0" marR="0" lvl="0" indent="0" algn="l" rtl="0">
              <a:lnSpc>
                <a:spcPct val="100000"/>
              </a:lnSpc>
              <a:spcBef>
                <a:spcPts val="0"/>
              </a:spcBef>
              <a:spcAft>
                <a:spcPts val="0"/>
              </a:spcAft>
              <a:buSzPts val="1400"/>
              <a:buNone/>
            </a:pPr>
            <a:r>
              <a:rPr lang="en-US" i="1" dirty="0" smtClean="0"/>
              <a:t>Do a quick oral review poll with participants:</a:t>
            </a:r>
            <a:endParaRPr lang="en-US" dirty="0" smtClean="0"/>
          </a:p>
          <a:p>
            <a:pPr marL="0" marR="0" lvl="0" indent="0" algn="l" rtl="0">
              <a:lnSpc>
                <a:spcPct val="100000"/>
              </a:lnSpc>
              <a:spcBef>
                <a:spcPts val="0"/>
              </a:spcBef>
              <a:spcAft>
                <a:spcPts val="0"/>
              </a:spcAft>
              <a:buSzPts val="1400"/>
              <a:buNone/>
            </a:pPr>
            <a:r>
              <a:rPr lang="en-US" dirty="0" smtClean="0"/>
              <a:t>Let’s review--</a:t>
            </a:r>
          </a:p>
          <a:p>
            <a:pPr marL="0" marR="0" lvl="0" indent="0" algn="l" rtl="0">
              <a:lnSpc>
                <a:spcPct val="100000"/>
              </a:lnSpc>
              <a:spcBef>
                <a:spcPts val="0"/>
              </a:spcBef>
              <a:spcAft>
                <a:spcPts val="0"/>
              </a:spcAft>
              <a:buSzPts val="1400"/>
              <a:buNone/>
            </a:pPr>
            <a:r>
              <a:rPr lang="en-US" dirty="0" smtClean="0"/>
              <a:t>What should a quality observational note look like--what should it do?</a:t>
            </a:r>
          </a:p>
          <a:p>
            <a:pPr marL="0" marR="0" lvl="0" indent="0" algn="l" rtl="0">
              <a:lnSpc>
                <a:spcPct val="100000"/>
              </a:lnSpc>
              <a:spcBef>
                <a:spcPts val="0"/>
              </a:spcBef>
              <a:spcAft>
                <a:spcPts val="0"/>
              </a:spcAft>
              <a:buSzPts val="1400"/>
              <a:buNone/>
            </a:pPr>
            <a:r>
              <a:rPr lang="en-US" i="1" dirty="0" smtClean="0"/>
              <a:t>Participants should call out elements of the previous slides, related to clear, concise, factual, etc.</a:t>
            </a:r>
          </a:p>
          <a:p>
            <a:pPr marL="0" marR="0" lvl="0" indent="0" algn="l" rtl="0">
              <a:lnSpc>
                <a:spcPct val="100000"/>
              </a:lnSpc>
              <a:spcBef>
                <a:spcPts val="0"/>
              </a:spcBef>
              <a:spcAft>
                <a:spcPts val="0"/>
              </a:spcAft>
              <a:buSzPts val="1400"/>
              <a:buNone/>
            </a:pPr>
            <a:endParaRPr lang="en-US" i="1"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Okay, you’re ready!  F</a:t>
            </a:r>
            <a:r>
              <a:rPr lang="en-US" dirty="0" smtClean="0">
                <a:solidFill>
                  <a:srgbClr val="000000"/>
                </a:solidFill>
              </a:rPr>
              <a:t>ocus in on the younger boy in the video, and write a </a:t>
            </a:r>
            <a:r>
              <a:rPr lang="en-US" u="none" dirty="0" smtClean="0">
                <a:solidFill>
                  <a:srgbClr val="000000"/>
                </a:solidFill>
              </a:rPr>
              <a:t>quality</a:t>
            </a:r>
            <a:r>
              <a:rPr lang="en-US" dirty="0" smtClean="0">
                <a:solidFill>
                  <a:srgbClr val="000000"/>
                </a:solidFill>
              </a:rPr>
              <a:t> observational note about what you see:</a:t>
            </a:r>
          </a:p>
          <a:p>
            <a:pPr marL="0" lvl="0" indent="0" algn="l" rtl="0">
              <a:lnSpc>
                <a:spcPct val="100000"/>
              </a:lnSpc>
              <a:spcBef>
                <a:spcPts val="0"/>
              </a:spcBef>
              <a:spcAft>
                <a:spcPts val="0"/>
              </a:spcAft>
              <a:buSzPts val="1400"/>
              <a:buNone/>
            </a:pPr>
            <a:endParaRPr lang="en-US" i="1" dirty="0" smtClean="0">
              <a:solidFill>
                <a:srgbClr val="000000"/>
              </a:solidFill>
            </a:endParaRPr>
          </a:p>
          <a:p>
            <a:pPr marL="0" lvl="0" indent="0" algn="l" rtl="0">
              <a:lnSpc>
                <a:spcPct val="100000"/>
              </a:lnSpc>
              <a:spcBef>
                <a:spcPts val="0"/>
              </a:spcBef>
              <a:spcAft>
                <a:spcPts val="0"/>
              </a:spcAft>
              <a:buSzPts val="1400"/>
              <a:buNone/>
            </a:pPr>
            <a:r>
              <a:rPr lang="en-US" i="1" dirty="0" smtClean="0">
                <a:solidFill>
                  <a:srgbClr val="000000"/>
                </a:solidFill>
              </a:rPr>
              <a:t>[</a:t>
            </a:r>
            <a:r>
              <a:rPr lang="en-US" i="1" dirty="0">
                <a:solidFill>
                  <a:srgbClr val="000000"/>
                </a:solidFill>
              </a:rPr>
              <a:t>Anecdotal Record-Levi 18 months completing a puzzle: 2:21 min.]</a:t>
            </a:r>
            <a:r>
              <a:rPr lang="en-US" dirty="0">
                <a:solidFill>
                  <a:srgbClr val="000000"/>
                </a:solidFill>
              </a:rPr>
              <a:t>  </a:t>
            </a:r>
            <a:r>
              <a:rPr lang="en-US" u="sng" dirty="0">
                <a:solidFill>
                  <a:schemeClr val="hlink"/>
                </a:solidFill>
                <a:latin typeface="Arial"/>
                <a:ea typeface="Arial"/>
                <a:cs typeface="Arial"/>
                <a:sym typeface="Arial"/>
                <a:hlinkClick r:id="rId3"/>
              </a:rPr>
              <a:t>https://www.youtube.com/watch?v=42AfHO9F9Eg</a:t>
            </a:r>
            <a:endParaRPr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US" i="1" dirty="0" smtClean="0">
                <a:solidFill>
                  <a:srgbClr val="000000"/>
                </a:solidFill>
              </a:rPr>
              <a:t>Pause </a:t>
            </a:r>
            <a:r>
              <a:rPr lang="en-US" i="1" dirty="0">
                <a:solidFill>
                  <a:srgbClr val="000000"/>
                </a:solidFill>
              </a:rPr>
              <a:t>for participants to finish writing observational note(s).  Then have at least two participants, depending on timing, share out some of the things they documented, and give constructive feedback based on the rules just discussed--clear, concise, and factual.  “Is the note clear?  Factual?  Concise?  If not, how could we edit it to make it stronger?”</a:t>
            </a:r>
            <a:endParaRPr i="1" dirty="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Things that could be documented are:</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He is sitting in a chair at a table working on a puzzle.</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He removes all the puzzle pieces with his right hand and places them on the outside of the puzzle.</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He picks up the first piece with his right hand and tries it in 3 different spaces across the puzzle before placing it back on the table where he </a:t>
            </a:r>
            <a:endParaRPr i="1" dirty="0">
              <a:solidFill>
                <a:srgbClr val="000000"/>
              </a:solidFill>
            </a:endParaRPr>
          </a:p>
          <a:p>
            <a:pPr marL="0" lvl="0" indent="457200" algn="l" rtl="0">
              <a:lnSpc>
                <a:spcPct val="100000"/>
              </a:lnSpc>
              <a:spcBef>
                <a:spcPts val="0"/>
              </a:spcBef>
              <a:spcAft>
                <a:spcPts val="0"/>
              </a:spcAft>
              <a:buSzPts val="1400"/>
              <a:buNone/>
            </a:pPr>
            <a:r>
              <a:rPr lang="en-US" i="1" dirty="0">
                <a:solidFill>
                  <a:srgbClr val="000000"/>
                </a:solidFill>
              </a:rPr>
              <a:t>got it.</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He picks up the second piece with his left hand and transfers to his right hand.  He tries it in two spots before raising it and yelling “Ah, ah” </a:t>
            </a:r>
            <a:endParaRPr i="1" dirty="0">
              <a:solidFill>
                <a:srgbClr val="000000"/>
              </a:solidFill>
            </a:endParaRPr>
          </a:p>
          <a:p>
            <a:pPr marL="457200" lvl="0" indent="0" algn="l" rtl="0">
              <a:lnSpc>
                <a:spcPct val="100000"/>
              </a:lnSpc>
              <a:spcBef>
                <a:spcPts val="0"/>
              </a:spcBef>
              <a:spcAft>
                <a:spcPts val="0"/>
              </a:spcAft>
              <a:buSzPts val="1400"/>
              <a:buNone/>
            </a:pPr>
            <a:r>
              <a:rPr lang="en-US" i="1" dirty="0">
                <a:solidFill>
                  <a:srgbClr val="000000"/>
                </a:solidFill>
              </a:rPr>
              <a:t>to the adult sitting across from him.  The adult tells him, “It’s ok, try again,” and points to the spot on the puzzle.  He holds the piece up towards the adult and says “Help” and hands her the puzzle.  He watches as she turns it and lays it above the slot.  He reaches with his left hand and slides the piece into place.  The adult cheers and he reaches for another piece with his right hand.</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He continues trying to place another piece in the puzzle with the adult guiding him to try two different spots before finding it and </a:t>
            </a:r>
            <a:endParaRPr i="1" dirty="0">
              <a:solidFill>
                <a:srgbClr val="000000"/>
              </a:solidFill>
            </a:endParaRPr>
          </a:p>
          <a:p>
            <a:pPr marL="0" lvl="0" indent="457200" algn="l" rtl="0">
              <a:lnSpc>
                <a:spcPct val="100000"/>
              </a:lnSpc>
              <a:spcBef>
                <a:spcPts val="0"/>
              </a:spcBef>
              <a:spcAft>
                <a:spcPts val="0"/>
              </a:spcAft>
              <a:buSzPts val="1400"/>
              <a:buNone/>
            </a:pPr>
            <a:r>
              <a:rPr lang="en-US" i="1" dirty="0">
                <a:solidFill>
                  <a:srgbClr val="000000"/>
                </a:solidFill>
              </a:rPr>
              <a:t>responding “Oh, there!”</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He grabs a  fourth piece and tries a spot; when it doesn’t go in, he says “</a:t>
            </a:r>
            <a:r>
              <a:rPr lang="en-US" i="1" dirty="0" err="1">
                <a:solidFill>
                  <a:srgbClr val="000000"/>
                </a:solidFill>
              </a:rPr>
              <a:t>No”and</a:t>
            </a:r>
            <a:r>
              <a:rPr lang="en-US" i="1" dirty="0">
                <a:solidFill>
                  <a:srgbClr val="000000"/>
                </a:solidFill>
              </a:rPr>
              <a:t> “how.”  The adult still encourages him, and he finds the </a:t>
            </a:r>
            <a:endParaRPr i="1" dirty="0">
              <a:solidFill>
                <a:srgbClr val="000000"/>
              </a:solidFill>
            </a:endParaRPr>
          </a:p>
          <a:p>
            <a:pPr marL="0" lvl="0" indent="457200" algn="l" rtl="0">
              <a:lnSpc>
                <a:spcPct val="100000"/>
              </a:lnSpc>
              <a:spcBef>
                <a:spcPts val="0"/>
              </a:spcBef>
              <a:spcAft>
                <a:spcPts val="0"/>
              </a:spcAft>
              <a:buSzPts val="1400"/>
              <a:buNone/>
            </a:pPr>
            <a:r>
              <a:rPr lang="en-US" i="1" dirty="0">
                <a:solidFill>
                  <a:srgbClr val="000000"/>
                </a:solidFill>
              </a:rPr>
              <a:t>right spot.</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He picks up piece and looks at it and places it right in the puzzle.  He begins pointing at the picture on the puzzle and saying “do </a:t>
            </a:r>
            <a:r>
              <a:rPr lang="en-US" i="1" dirty="0" err="1">
                <a:solidFill>
                  <a:srgbClr val="000000"/>
                </a:solidFill>
              </a:rPr>
              <a:t>do</a:t>
            </a:r>
            <a:r>
              <a:rPr lang="en-US" i="1" dirty="0">
                <a:solidFill>
                  <a:srgbClr val="000000"/>
                </a:solidFill>
              </a:rPr>
              <a:t>,” and an </a:t>
            </a:r>
            <a:endParaRPr i="1" dirty="0">
              <a:solidFill>
                <a:srgbClr val="000000"/>
              </a:solidFill>
            </a:endParaRPr>
          </a:p>
          <a:p>
            <a:pPr marL="0" lvl="0" indent="457200" algn="l" rtl="0">
              <a:lnSpc>
                <a:spcPct val="100000"/>
              </a:lnSpc>
              <a:spcBef>
                <a:spcPts val="0"/>
              </a:spcBef>
              <a:spcAft>
                <a:spcPts val="0"/>
              </a:spcAft>
              <a:buSzPts val="1400"/>
              <a:buNone/>
            </a:pPr>
            <a:r>
              <a:rPr lang="en-US" i="1" dirty="0">
                <a:solidFill>
                  <a:srgbClr val="000000"/>
                </a:solidFill>
              </a:rPr>
              <a:t>older child comes over and says, “Yes, doggie, I have a doggie.”</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The younger boy reaches for another puzzle piece and starts to put it in when the older boy helps him and then puts the last piece in the </a:t>
            </a:r>
            <a:endParaRPr i="1" dirty="0">
              <a:solidFill>
                <a:srgbClr val="000000"/>
              </a:solidFill>
            </a:endParaRPr>
          </a:p>
          <a:p>
            <a:pPr marL="0" lvl="0" indent="457200" algn="l" rtl="0">
              <a:lnSpc>
                <a:spcPct val="100000"/>
              </a:lnSpc>
              <a:spcBef>
                <a:spcPts val="0"/>
              </a:spcBef>
              <a:spcAft>
                <a:spcPts val="0"/>
              </a:spcAft>
              <a:buSzPts val="1400"/>
              <a:buNone/>
            </a:pPr>
            <a:r>
              <a:rPr lang="en-US" i="1" dirty="0">
                <a:solidFill>
                  <a:srgbClr val="000000"/>
                </a:solidFill>
              </a:rPr>
              <a:t>puzzle.  The younger boy looks up.</a:t>
            </a:r>
            <a:endParaRPr i="1"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 </a:t>
            </a:r>
            <a:endParaRPr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Now let’s look at your “Teaching Strategies Objectives for Development &amp; Learning” handout to see which objective your documentation could fit.</a:t>
            </a:r>
            <a:endParaRPr dirty="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Give participants time to mark down objectives--</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AFTER participants have named on their own some of the objectives met, fill in with others--and point out how just this one piece of documentation would help a teacher assess how a child is doing in 25 different categories of the TS GOLD tool--</a:t>
            </a:r>
            <a:endParaRPr i="1" dirty="0">
              <a:solidFill>
                <a:srgbClr val="000000"/>
              </a:solidFill>
            </a:endParaRPr>
          </a:p>
          <a:p>
            <a:pPr marL="0" lvl="0" indent="0" algn="l" rtl="0">
              <a:lnSpc>
                <a:spcPct val="100000"/>
              </a:lnSpc>
              <a:spcBef>
                <a:spcPts val="0"/>
              </a:spcBef>
              <a:spcAft>
                <a:spcPts val="0"/>
              </a:spcAft>
              <a:buSzPts val="1400"/>
              <a:buNone/>
            </a:pP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Objectives could be: Social-Emotional    1. Regulates own emotions and behaviors</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a. Manages feelings</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b. Follows limits and expectations</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c. Takes care of own needs appropriately</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2. Establishes and sustains positive relationships</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a. Forms relationships with adults</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b. Responds to emotional cues</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Physical                     6.  Demonstrates gross-motor manipulative skills</a:t>
            </a:r>
            <a:endParaRPr i="1" dirty="0">
              <a:solidFill>
                <a:srgbClr val="000000"/>
              </a:solidFill>
            </a:endParaRPr>
          </a:p>
          <a:p>
            <a:pPr marL="1371600" lvl="0" indent="457200" algn="l" rtl="0">
              <a:lnSpc>
                <a:spcPct val="100000"/>
              </a:lnSpc>
              <a:spcBef>
                <a:spcPts val="0"/>
              </a:spcBef>
              <a:spcAft>
                <a:spcPts val="0"/>
              </a:spcAft>
              <a:buSzPts val="1400"/>
              <a:buNone/>
            </a:pPr>
            <a:r>
              <a:rPr lang="en-US" i="1" dirty="0">
                <a:solidFill>
                  <a:srgbClr val="000000"/>
                </a:solidFill>
              </a:rPr>
              <a:t>7.  Demonstrates fine-motor strength and coordination</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err="1">
                <a:solidFill>
                  <a:srgbClr val="000000"/>
                </a:solidFill>
              </a:rPr>
              <a:t>a.Uses</a:t>
            </a:r>
            <a:r>
              <a:rPr lang="en-US" i="1" dirty="0">
                <a:solidFill>
                  <a:srgbClr val="000000"/>
                </a:solidFill>
              </a:rPr>
              <a:t> fingers and hands</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Language         	8.  Listens to and understands increasingly complex language</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err="1">
                <a:solidFill>
                  <a:srgbClr val="000000"/>
                </a:solidFill>
              </a:rPr>
              <a:t>a.Comprehends</a:t>
            </a:r>
            <a:r>
              <a:rPr lang="en-US" i="1" dirty="0">
                <a:solidFill>
                  <a:srgbClr val="000000"/>
                </a:solidFill>
              </a:rPr>
              <a:t> language</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a:solidFill>
                  <a:srgbClr val="000000"/>
                </a:solidFill>
              </a:rPr>
              <a:t>b.  Follow directions</a:t>
            </a:r>
            <a:endParaRPr i="1" dirty="0">
              <a:solidFill>
                <a:srgbClr val="000000"/>
              </a:solidFill>
            </a:endParaRPr>
          </a:p>
          <a:p>
            <a:pPr marL="1371600" lvl="0" indent="457200" algn="l" rtl="0">
              <a:lnSpc>
                <a:spcPct val="100000"/>
              </a:lnSpc>
              <a:spcBef>
                <a:spcPts val="0"/>
              </a:spcBef>
              <a:spcAft>
                <a:spcPts val="0"/>
              </a:spcAft>
              <a:buSzPts val="1400"/>
              <a:buNone/>
            </a:pPr>
            <a:r>
              <a:rPr lang="en-US" i="1" dirty="0">
                <a:solidFill>
                  <a:srgbClr val="000000"/>
                </a:solidFill>
              </a:rPr>
              <a:t>9. Uses language to express thoughts and needs</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a:solidFill>
                  <a:srgbClr val="000000"/>
                </a:solidFill>
              </a:rPr>
              <a:t>a. Uses an expanding expressive vocabulary</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a:solidFill>
                  <a:srgbClr val="000000"/>
                </a:solidFill>
              </a:rPr>
              <a:t>b.  Speaks clearly</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a:solidFill>
                  <a:srgbClr val="000000"/>
                </a:solidFill>
              </a:rPr>
              <a:t>c.  Uses conventional grammar</a:t>
            </a:r>
            <a:endParaRPr i="1" dirty="0">
              <a:solidFill>
                <a:srgbClr val="000000"/>
              </a:solidFill>
            </a:endParaRPr>
          </a:p>
          <a:p>
            <a:pPr marL="1371600" lvl="0" indent="457200" algn="l" rtl="0">
              <a:lnSpc>
                <a:spcPct val="100000"/>
              </a:lnSpc>
              <a:spcBef>
                <a:spcPts val="0"/>
              </a:spcBef>
              <a:spcAft>
                <a:spcPts val="0"/>
              </a:spcAft>
              <a:buSzPts val="1400"/>
              <a:buNone/>
            </a:pPr>
            <a:r>
              <a:rPr lang="en-US" i="1" dirty="0">
                <a:solidFill>
                  <a:srgbClr val="000000"/>
                </a:solidFill>
              </a:rPr>
              <a:t>10.  Uses appropriate conversational and other communication skills</a:t>
            </a:r>
            <a:endParaRPr i="1" dirty="0">
              <a:solidFill>
                <a:srgbClr val="000000"/>
              </a:solidFill>
            </a:endParaRPr>
          </a:p>
          <a:p>
            <a:pPr marL="2743200" lvl="0" indent="0" algn="l" rtl="0">
              <a:lnSpc>
                <a:spcPct val="100000"/>
              </a:lnSpc>
              <a:spcBef>
                <a:spcPts val="0"/>
              </a:spcBef>
              <a:spcAft>
                <a:spcPts val="0"/>
              </a:spcAft>
              <a:buSzPts val="1400"/>
              <a:buNone/>
            </a:pPr>
            <a:r>
              <a:rPr lang="en-US" i="1" dirty="0" err="1">
                <a:solidFill>
                  <a:srgbClr val="000000"/>
                </a:solidFill>
              </a:rPr>
              <a:t>a.Engages</a:t>
            </a:r>
            <a:r>
              <a:rPr lang="en-US" i="1" dirty="0">
                <a:solidFill>
                  <a:srgbClr val="000000"/>
                </a:solidFill>
              </a:rPr>
              <a:t> in conversation</a:t>
            </a:r>
            <a:endParaRPr i="1" dirty="0">
              <a:solidFill>
                <a:srgbClr val="000000"/>
              </a:solidFill>
            </a:endParaRPr>
          </a:p>
          <a:p>
            <a:pPr marL="2743200" lvl="0" indent="0" algn="l" rtl="0">
              <a:lnSpc>
                <a:spcPct val="100000"/>
              </a:lnSpc>
              <a:spcBef>
                <a:spcPts val="0"/>
              </a:spcBef>
              <a:spcAft>
                <a:spcPts val="0"/>
              </a:spcAft>
              <a:buSzPts val="1400"/>
              <a:buNone/>
            </a:pPr>
            <a:r>
              <a:rPr lang="en-US" i="1" dirty="0">
                <a:solidFill>
                  <a:srgbClr val="000000"/>
                </a:solidFill>
              </a:rPr>
              <a:t>b. Uses social rules of language</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Cognitive         	11.  Demonstrates positive approaches to learning</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err="1">
                <a:solidFill>
                  <a:srgbClr val="000000"/>
                </a:solidFill>
              </a:rPr>
              <a:t>a.Attends</a:t>
            </a:r>
            <a:r>
              <a:rPr lang="en-US" i="1" dirty="0">
                <a:solidFill>
                  <a:srgbClr val="000000"/>
                </a:solidFill>
              </a:rPr>
              <a:t> and engages</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a:solidFill>
                  <a:srgbClr val="000000"/>
                </a:solidFill>
              </a:rPr>
              <a:t>b.  Persists	</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a:solidFill>
                  <a:srgbClr val="000000"/>
                </a:solidFill>
              </a:rPr>
              <a:t>c.  Solves problems</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a:solidFill>
                  <a:srgbClr val="000000"/>
                </a:solidFill>
              </a:rPr>
              <a:t>d.  Shows curiosity and motivation</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a:solidFill>
                  <a:srgbClr val="000000"/>
                </a:solidFill>
              </a:rPr>
              <a:t>e.  Shows flexibility and inventiveness in thinking</a:t>
            </a:r>
            <a:endParaRPr i="1" dirty="0">
              <a:solidFill>
                <a:srgbClr val="000000"/>
              </a:solidFill>
            </a:endParaRPr>
          </a:p>
          <a:p>
            <a:pPr marL="1371600" lvl="0" indent="457200" algn="l" rtl="0">
              <a:lnSpc>
                <a:spcPct val="100000"/>
              </a:lnSpc>
              <a:spcBef>
                <a:spcPts val="0"/>
              </a:spcBef>
              <a:spcAft>
                <a:spcPts val="0"/>
              </a:spcAft>
              <a:buSzPts val="1400"/>
              <a:buNone/>
            </a:pPr>
            <a:r>
              <a:rPr lang="en-US" i="1" dirty="0">
                <a:solidFill>
                  <a:srgbClr val="000000"/>
                </a:solidFill>
              </a:rPr>
              <a:t>12.  Remembers and connects experiences</a:t>
            </a:r>
            <a:endParaRPr i="1" dirty="0">
              <a:solidFill>
                <a:srgbClr val="000000"/>
              </a:solidFill>
            </a:endParaRPr>
          </a:p>
          <a:p>
            <a:pPr marL="2743200" lvl="0" indent="0" algn="l" rtl="0">
              <a:lnSpc>
                <a:spcPct val="100000"/>
              </a:lnSpc>
              <a:spcBef>
                <a:spcPts val="0"/>
              </a:spcBef>
              <a:spcAft>
                <a:spcPts val="0"/>
              </a:spcAft>
              <a:buSzPts val="1400"/>
              <a:buNone/>
            </a:pPr>
            <a:r>
              <a:rPr lang="en-US" i="1" dirty="0" err="1">
                <a:solidFill>
                  <a:srgbClr val="000000"/>
                </a:solidFill>
              </a:rPr>
              <a:t>a.Recognizes</a:t>
            </a:r>
            <a:r>
              <a:rPr lang="en-US" i="1" dirty="0">
                <a:solidFill>
                  <a:srgbClr val="000000"/>
                </a:solidFill>
              </a:rPr>
              <a:t> and recalls</a:t>
            </a:r>
            <a:endParaRPr i="1" dirty="0">
              <a:solidFill>
                <a:srgbClr val="000000"/>
              </a:solidFill>
            </a:endParaRPr>
          </a:p>
          <a:p>
            <a:pPr marL="2743200" lvl="0" indent="0" algn="l" rtl="0">
              <a:lnSpc>
                <a:spcPct val="100000"/>
              </a:lnSpc>
              <a:spcBef>
                <a:spcPts val="0"/>
              </a:spcBef>
              <a:spcAft>
                <a:spcPts val="0"/>
              </a:spcAft>
              <a:buSzPts val="1400"/>
              <a:buNone/>
            </a:pPr>
            <a:r>
              <a:rPr lang="en-US" i="1" dirty="0">
                <a:solidFill>
                  <a:srgbClr val="000000"/>
                </a:solidFill>
              </a:rPr>
              <a:t>b.  Makes connections</a:t>
            </a:r>
            <a:endParaRPr i="1" dirty="0">
              <a:solidFill>
                <a:srgbClr val="000000"/>
              </a:solidFill>
            </a:endParaRPr>
          </a:p>
          <a:p>
            <a:pPr marL="1371600" lvl="0" indent="457200" algn="l" rtl="0">
              <a:lnSpc>
                <a:spcPct val="100000"/>
              </a:lnSpc>
              <a:spcBef>
                <a:spcPts val="0"/>
              </a:spcBef>
              <a:spcAft>
                <a:spcPts val="0"/>
              </a:spcAft>
              <a:buSzPts val="1400"/>
              <a:buNone/>
            </a:pPr>
            <a:r>
              <a:rPr lang="en-US" i="1" dirty="0">
                <a:solidFill>
                  <a:srgbClr val="000000"/>
                </a:solidFill>
              </a:rPr>
              <a:t>13.  Uses classification skills</a:t>
            </a:r>
            <a:endParaRPr i="1" dirty="0">
              <a:solidFill>
                <a:srgbClr val="000000"/>
              </a:solidFill>
            </a:endParaRPr>
          </a:p>
          <a:p>
            <a:pPr marL="1371600" lvl="0" indent="457200" algn="l" rtl="0">
              <a:lnSpc>
                <a:spcPct val="100000"/>
              </a:lnSpc>
              <a:spcBef>
                <a:spcPts val="0"/>
              </a:spcBef>
              <a:spcAft>
                <a:spcPts val="0"/>
              </a:spcAft>
              <a:buSzPts val="1400"/>
              <a:buNone/>
            </a:pPr>
            <a:r>
              <a:rPr lang="en-US" i="1" dirty="0">
                <a:solidFill>
                  <a:srgbClr val="000000"/>
                </a:solidFill>
              </a:rPr>
              <a:t>14.  Uses symbols and images to represent something not present</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err="1">
                <a:solidFill>
                  <a:srgbClr val="000000"/>
                </a:solidFill>
              </a:rPr>
              <a:t>a.Thinks</a:t>
            </a:r>
            <a:r>
              <a:rPr lang="en-US" i="1" dirty="0">
                <a:solidFill>
                  <a:srgbClr val="000000"/>
                </a:solidFill>
              </a:rPr>
              <a:t> symbolically</a:t>
            </a:r>
            <a:endParaRPr i="1"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                            	Math                 	21.  Explores and describes spatial relationships and shapes</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err="1">
                <a:solidFill>
                  <a:srgbClr val="000000"/>
                </a:solidFill>
              </a:rPr>
              <a:t>a.Understands</a:t>
            </a:r>
            <a:r>
              <a:rPr lang="en-US" i="1" dirty="0">
                <a:solidFill>
                  <a:srgbClr val="000000"/>
                </a:solidFill>
              </a:rPr>
              <a:t> spatial relationships</a:t>
            </a:r>
            <a:endParaRPr i="1" dirty="0">
              <a:solidFill>
                <a:srgbClr val="000000"/>
              </a:solidFill>
            </a:endParaRPr>
          </a:p>
          <a:p>
            <a:pPr marL="2286000" lvl="0" indent="457200" algn="l" rtl="0">
              <a:lnSpc>
                <a:spcPct val="100000"/>
              </a:lnSpc>
              <a:spcBef>
                <a:spcPts val="0"/>
              </a:spcBef>
              <a:spcAft>
                <a:spcPts val="0"/>
              </a:spcAft>
              <a:buSzPts val="1400"/>
              <a:buNone/>
            </a:pPr>
            <a:r>
              <a:rPr lang="en-US" i="1" dirty="0">
                <a:solidFill>
                  <a:srgbClr val="000000"/>
                </a:solidFill>
              </a:rPr>
              <a:t>b.  Understands shapes</a:t>
            </a:r>
            <a:endParaRPr i="1" dirty="0"/>
          </a:p>
        </p:txBody>
      </p:sp>
      <p:sp>
        <p:nvSpPr>
          <p:cNvPr id="352" name="Google Shape;352;p38: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extLst>
      <p:ext uri="{BB962C8B-B14F-4D97-AF65-F5344CB8AC3E}">
        <p14:creationId xmlns:p14="http://schemas.microsoft.com/office/powerpoint/2010/main" val="3743543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Now that we’ve talked about and practiced writing quality observational notes, let’s talk about logistics for documenting children’s abilities and behaviors--</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Some strategies for capturing those observational notes include using </a:t>
            </a:r>
            <a:r>
              <a:rPr lang="en-US" b="1"/>
              <a:t>materials</a:t>
            </a:r>
            <a:r>
              <a:rPr lang="en-US"/>
              <a:t> such as</a:t>
            </a:r>
            <a:endParaRPr/>
          </a:p>
          <a:p>
            <a:pPr marL="457200" marR="0" lvl="0" indent="-317500" algn="l" rtl="0">
              <a:lnSpc>
                <a:spcPct val="100000"/>
              </a:lnSpc>
              <a:spcBef>
                <a:spcPts val="0"/>
              </a:spcBef>
              <a:spcAft>
                <a:spcPts val="0"/>
              </a:spcAft>
              <a:buSzPts val="1400"/>
              <a:buChar char="●"/>
            </a:pPr>
            <a:r>
              <a:rPr lang="en-US" b="1"/>
              <a:t>note pads</a:t>
            </a:r>
            <a:r>
              <a:rPr lang="en-US"/>
              <a:t> </a:t>
            </a:r>
            <a:endParaRPr/>
          </a:p>
          <a:p>
            <a:pPr marL="457200" marR="0" lvl="0" indent="-317500" algn="l" rtl="0">
              <a:lnSpc>
                <a:spcPct val="100000"/>
              </a:lnSpc>
              <a:spcBef>
                <a:spcPts val="0"/>
              </a:spcBef>
              <a:spcAft>
                <a:spcPts val="0"/>
              </a:spcAft>
              <a:buSzPts val="1400"/>
              <a:buChar char="●"/>
            </a:pPr>
            <a:r>
              <a:rPr lang="en-US" b="1"/>
              <a:t>sticky notes</a:t>
            </a:r>
            <a:endParaRPr b="1"/>
          </a:p>
          <a:p>
            <a:pPr marL="457200" marR="0" lvl="0" indent="-317500" algn="l" rtl="0">
              <a:lnSpc>
                <a:spcPct val="100000"/>
              </a:lnSpc>
              <a:spcBef>
                <a:spcPts val="0"/>
              </a:spcBef>
              <a:spcAft>
                <a:spcPts val="0"/>
              </a:spcAft>
              <a:buSzPts val="1400"/>
              <a:buChar char="●"/>
            </a:pPr>
            <a:r>
              <a:rPr lang="en-US" b="1"/>
              <a:t>file folders on walls</a:t>
            </a:r>
            <a:endParaRPr b="1"/>
          </a:p>
          <a:p>
            <a:pPr marL="457200" marR="0" lvl="0" indent="-317500" algn="l" rtl="0">
              <a:lnSpc>
                <a:spcPct val="100000"/>
              </a:lnSpc>
              <a:spcBef>
                <a:spcPts val="0"/>
              </a:spcBef>
              <a:spcAft>
                <a:spcPts val="0"/>
              </a:spcAft>
              <a:buSzPts val="1400"/>
              <a:buChar char="●"/>
            </a:pPr>
            <a:r>
              <a:rPr lang="en-US" b="1"/>
              <a:t>clipboards</a:t>
            </a:r>
            <a:endParaRPr b="1"/>
          </a:p>
          <a:p>
            <a:pPr marL="457200" marR="0" lvl="0" indent="-317500" algn="l" rtl="0">
              <a:lnSpc>
                <a:spcPct val="100000"/>
              </a:lnSpc>
              <a:spcBef>
                <a:spcPts val="0"/>
              </a:spcBef>
              <a:spcAft>
                <a:spcPts val="0"/>
              </a:spcAft>
              <a:buSzPts val="1400"/>
              <a:buChar char="●"/>
            </a:pPr>
            <a:r>
              <a:rPr lang="en-US" b="1"/>
              <a:t>dry-erase boards</a:t>
            </a:r>
            <a:endParaRPr b="1"/>
          </a:p>
          <a:p>
            <a:pPr marL="457200" marR="0" lvl="0" indent="-317500" algn="l" rtl="0">
              <a:lnSpc>
                <a:spcPct val="100000"/>
              </a:lnSpc>
              <a:spcBef>
                <a:spcPts val="0"/>
              </a:spcBef>
              <a:spcAft>
                <a:spcPts val="0"/>
              </a:spcAft>
              <a:buSzPts val="1400"/>
              <a:buChar char="●"/>
            </a:pPr>
            <a:r>
              <a:rPr lang="en-US"/>
              <a:t>and more.</a:t>
            </a:r>
            <a:endParaRPr/>
          </a:p>
          <a:p>
            <a:pPr marL="0" marR="0" lvl="0" indent="0" algn="l" rtl="0">
              <a:lnSpc>
                <a:spcPct val="100000"/>
              </a:lnSpc>
              <a:spcBef>
                <a:spcPts val="0"/>
              </a:spcBef>
              <a:spcAft>
                <a:spcPts val="0"/>
              </a:spcAft>
              <a:buSzPts val="1400"/>
              <a:buNone/>
            </a:pPr>
            <a:r>
              <a:rPr lang="en-US"/>
              <a:t>You want to have these materials readily at hand so that you can record observations as you see them.</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You might keep a small size notepad or sticky notes in your pocket; or you might hang a clipboard in the classroom and attach a pen to it--all of these strategies allow you to be prepared, with materials readily at hand, for taking a concise observational note.</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You might keep file folders on the walls--you could have one for each child and place the notepad sheet, sticky note, or page from your clipboard in the appropriate child’s folder.  You could also take one file folder and draw a grid on the inside of it, with a block drawn out and labelled for each child; then you could attach sticky notes with observations taken for different children under the appropriate block inside the folder.  </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You could also hang up a dry erase board, and scribble quick observational notes there.  You can then capture those notes at the end of the day by taking a picture of them.  The pictures of those observational notes on the dry erase board could be printed and added to children’s folders.  </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If you have an “at-risk” child in your classroom, you can take photographs of any of these materials used to take your observational note, through the TS GOLD app, and upload those photographic versions of the notes into the TS GOLD app.  It is all about working smarter and not harder!  It is usually faster to jot down an observational note than it is to type it into a device...and you also might not have an iPad or computer constantly at hand in your classroom.</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b="1"/>
              <a:t>Plastic folders</a:t>
            </a:r>
            <a:r>
              <a:rPr lang="en-US"/>
              <a:t> for each child provide another way to collect the observational notes that you jot down on any of the materials mentioned above.  Plastic folders or separate file folders for each individual child also provide a great place to save artwork or printed photographs that illustrate children’s abilities.  You can then go back later and jot down observational notes about the artwork and photographs.</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Finally, if you have an iPad or camera or videocamera in the classroom or readily available to you, photographs, videos, or voice recordings of children engaged in activities also provide excellent documentation of those children’s abilities.  Videos can be especially useful, because you can go back and review them several times, to help you make as many observations about the children as possible.  Take multiple pictures of a child or group of children as they play, because looking back on a sequence of pictures will reveal aspects that you may have missed in your initial observation.  These photographic documents will help you understand the play as it unfolds; you can also ask the children to explain their play, to clarify their thinking and intentions (rather than making assumptions).</a:t>
            </a:r>
            <a:endParaRPr/>
          </a:p>
        </p:txBody>
      </p:sp>
      <p:sp>
        <p:nvSpPr>
          <p:cNvPr id="360" name="Google Shape;360;p3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5016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4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Here is an example of a file folder divided into separate blocks with an index card for each child.</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67" name="Google Shape;367;p4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5514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4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Here is an example of a clipboard with paper divided into separate grids to take notes on individual children.</a:t>
            </a:r>
            <a:endParaRPr/>
          </a:p>
        </p:txBody>
      </p:sp>
      <p:sp>
        <p:nvSpPr>
          <p:cNvPr id="376" name="Google Shape;376;p4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8575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42: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To help ensure that you observe children’s ability level across developmental domains--in other words, that you are observing social-emotional AND physical AND language and literacy AND cognitive development--it can be helpful to create a calendar that breaks up and identifies what milestones or objectives you will observe for each week--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Here is an example of how you can make a plan to do just that, to observe all objectives for learning and development each quarter of the year--</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SzPts val="1400"/>
              <a:buNone/>
            </a:pPr>
            <a:r>
              <a:rPr lang="en-US">
                <a:solidFill>
                  <a:srgbClr val="000000"/>
                </a:solidFill>
              </a:rPr>
              <a:t>As you can see in the example, the calendar provides you with a plan to observe each child for the listed objectives each day. </a:t>
            </a:r>
            <a:endParaRPr>
              <a:solidFill>
                <a:srgbClr val="000000"/>
              </a:solidFill>
            </a:endParaRPr>
          </a:p>
          <a:p>
            <a:pPr marL="0" lvl="0" indent="0" algn="l" rtl="0">
              <a:lnSpc>
                <a:spcPct val="100000"/>
              </a:lnSpc>
              <a:spcBef>
                <a:spcPts val="0"/>
              </a:spcBef>
              <a:spcAft>
                <a:spcPts val="0"/>
              </a:spcAft>
              <a:buSzPts val="1400"/>
              <a:buNone/>
            </a:pPr>
            <a:r>
              <a:rPr lang="en-US"/>
              <a:t>However, at the same time, remember not to LIMIT yourself to observing ONLY a particular objective at a time or observe only one child at a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Just because you are focusing on one objective in particular, your documentations can capture more objectives</a:t>
            </a:r>
            <a:r>
              <a:rPr lang="en-US" i="1"/>
              <a:t>.</a:t>
            </a:r>
            <a:r>
              <a:rPr lang="en-US"/>
              <a:t>  Even when you are looking for a particular skill, the actions and behaviors you observe and document likely apply to more than one objective.  Get the biggest bang for your buck by seeing how many other objectives this particular documentation can cover.  </a:t>
            </a:r>
            <a:r>
              <a:rPr lang="en-US">
                <a:solidFill>
                  <a:srgbClr val="000000"/>
                </a:solidFill>
              </a:rPr>
              <a:t>You should note all objectives that apply to your observation.  </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Also remember that you can use group observations to cover more than one child at a time when applicable. </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Finally, remember not to limit yourself to observing only what is on the calendar each day or week!  Observe additional behaviors and indicators as they occur and stand out to you.</a:t>
            </a:r>
            <a:endParaRPr>
              <a:solidFill>
                <a:srgbClr val="000000"/>
              </a:solidFill>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1200"/>
              </a:spcAft>
              <a:buSzPts val="1400"/>
              <a:buNone/>
            </a:pPr>
            <a:r>
              <a:rPr lang="en-US"/>
              <a:t>Using a calendar like this one is a great way to remember to focus on particular dimensions and ensure you get complete documentation on each child. It will just take practice to get into a natural groove!</a:t>
            </a:r>
            <a:endParaRPr/>
          </a:p>
        </p:txBody>
      </p:sp>
      <p:sp>
        <p:nvSpPr>
          <p:cNvPr id="385" name="Google Shape;385;p42: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extLst>
      <p:ext uri="{BB962C8B-B14F-4D97-AF65-F5344CB8AC3E}">
        <p14:creationId xmlns:p14="http://schemas.microsoft.com/office/powerpoint/2010/main" val="332374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u="none"/>
              <a:t>Please</a:t>
            </a:r>
            <a:r>
              <a:rPr lang="en-US"/>
              <a:t> take a few minutes to reflect on </a:t>
            </a:r>
            <a:r>
              <a:rPr lang="en-US" b="1"/>
              <a:t>how you would describe what “observation-based assessment” means</a:t>
            </a:r>
            <a:r>
              <a:rPr lang="en-US"/>
              <a:t>--</a:t>
            </a:r>
            <a:endParaRPr/>
          </a:p>
          <a:p>
            <a:pPr marL="0" lvl="0" indent="0" algn="l" rtl="0">
              <a:lnSpc>
                <a:spcPct val="100000"/>
              </a:lnSpc>
              <a:spcBef>
                <a:spcPts val="0"/>
              </a:spcBef>
              <a:spcAft>
                <a:spcPts val="0"/>
              </a:spcAft>
              <a:buSzPts val="1400"/>
              <a:buNone/>
            </a:pPr>
            <a:r>
              <a:rPr lang="en-US"/>
              <a:t>Think of </a:t>
            </a:r>
            <a:r>
              <a:rPr lang="en-US" b="1"/>
              <a:t>as many words and phrases that come to mind--</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Pause for everyone to reflect--prepare to use flip chart or whiteboard--</a:t>
            </a:r>
            <a:endParaRPr i="1"/>
          </a:p>
          <a:p>
            <a:pPr marL="0" lvl="0" indent="0" algn="l" rtl="0">
              <a:lnSpc>
                <a:spcPct val="100000"/>
              </a:lnSpc>
              <a:spcBef>
                <a:spcPts val="0"/>
              </a:spcBef>
              <a:spcAft>
                <a:spcPts val="0"/>
              </a:spcAft>
              <a:buSzPts val="1400"/>
              <a:buNone/>
            </a:pPr>
            <a:r>
              <a:rPr lang="en-US"/>
              <a:t>Now let’s share what words and phrases you think are important </a:t>
            </a:r>
            <a:r>
              <a:rPr lang="en-US" b="1"/>
              <a:t>in understanding what “observation-based assessment” means</a:t>
            </a:r>
            <a:r>
              <a:rPr lang="en-US"/>
              <a:t> and that will help us each see what it means to this group.</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Take time to write down quickly all the answers called out by the group.  If many answers aren’t forthcoming, push them to share more/come up with more.  Try to get at least 10 responses--</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Then y</a:t>
            </a:r>
            <a:r>
              <a:rPr lang="en-US" b="0" i="1" u="none"/>
              <a:t>ou might ask participants to point out wh</a:t>
            </a:r>
            <a:r>
              <a:rPr lang="en-US" i="1"/>
              <a:t>ich particular words and phrases </a:t>
            </a:r>
            <a:r>
              <a:rPr lang="en-US" b="0" i="1" u="none"/>
              <a:t>stand out to them as helping to understand what </a:t>
            </a:r>
            <a:r>
              <a:rPr lang="en-US" i="1"/>
              <a:t>observation</a:t>
            </a:r>
            <a:r>
              <a:rPr lang="en-US" b="0" i="1" u="none"/>
              <a:t>-based assess</a:t>
            </a:r>
            <a:r>
              <a:rPr lang="en-US" i="1"/>
              <a:t>ment means</a:t>
            </a:r>
            <a:r>
              <a:rPr lang="en-US" b="0" i="1" u="none"/>
              <a:t>. </a:t>
            </a:r>
            <a:r>
              <a:rPr lang="en-US" i="1"/>
              <a:t>Have participants, who come closest to correct definitions, and/or participants who have shared words or phrases that might lead to interesting explanations, explain how they believe that the word(s) or phrase(s) relate to conducting and/or understanding observation-based assessment.</a:t>
            </a:r>
            <a:endParaRPr i="1" u="sng"/>
          </a:p>
        </p:txBody>
      </p:sp>
      <p:sp>
        <p:nvSpPr>
          <p:cNvPr id="81" name="Google Shape;81;p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587780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44: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b="1"/>
              <a:t>In order to assess </a:t>
            </a:r>
            <a:r>
              <a:rPr lang="en-US"/>
              <a:t>your</a:t>
            </a:r>
            <a:r>
              <a:rPr lang="en-US" b="1"/>
              <a:t> children accurately, it is very important to collect observational data ROUTINELY</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Taking observational notes  </a:t>
            </a:r>
            <a:r>
              <a:rPr lang="en-US" b="1"/>
              <a:t>in different situations</a:t>
            </a:r>
            <a:r>
              <a:rPr lang="en-US"/>
              <a:t>--such as free play, or structured activities, </a:t>
            </a:r>
            <a:r>
              <a:rPr lang="en-US" b="1"/>
              <a:t>throughout the day, over time</a:t>
            </a:r>
            <a:r>
              <a:rPr lang="en-US"/>
              <a:t>, gives you a lot of information, or data, for reflection.  </a:t>
            </a:r>
            <a:r>
              <a:rPr lang="en-US" b="1"/>
              <a:t>One observation might not be typical or representative of a child’s behavior or ability.</a:t>
            </a:r>
            <a:r>
              <a:rPr lang="en-US"/>
              <a:t>  The  documentation notes you have from </a:t>
            </a:r>
            <a:r>
              <a:rPr lang="en-US" b="1"/>
              <a:t>ongoing observations help you to detect PATTERNS in a child’s behavior, which are more accurate indicators of a child’s behavior or ability.  </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does NOT mean that you have to plan any EXTRA activities in order to collect observational data--</a:t>
            </a:r>
            <a:endParaRPr/>
          </a:p>
          <a:p>
            <a:pPr marL="0" lvl="0" indent="0" algn="l" rtl="0">
              <a:lnSpc>
                <a:spcPct val="100000"/>
              </a:lnSpc>
              <a:spcBef>
                <a:spcPts val="0"/>
              </a:spcBef>
              <a:spcAft>
                <a:spcPts val="0"/>
              </a:spcAft>
              <a:buSzPts val="1400"/>
              <a:buNone/>
            </a:pPr>
            <a:r>
              <a:rPr lang="en-US"/>
              <a:t>Early Learning and Development Standards and TS GOLD Objectives already correlate with everyday routines and instruction you should already have in place in your classroom, especially if your center has and you are using a curriculum recognized as high-quality by the state.</a:t>
            </a:r>
            <a:endParaRPr/>
          </a:p>
          <a:p>
            <a:pPr marL="0" lvl="0" indent="0" algn="l" rtl="0">
              <a:lnSpc>
                <a:spcPct val="100000"/>
              </a:lnSpc>
              <a:spcBef>
                <a:spcPts val="0"/>
              </a:spcBef>
              <a:spcAft>
                <a:spcPts val="0"/>
              </a:spcAft>
              <a:buSzPts val="1400"/>
              <a:buNone/>
            </a:pPr>
            <a:endParaRPr/>
          </a:p>
        </p:txBody>
      </p:sp>
      <p:sp>
        <p:nvSpPr>
          <p:cNvPr id="400" name="Google Shape;400;p44: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extLst>
      <p:ext uri="{BB962C8B-B14F-4D97-AF65-F5344CB8AC3E}">
        <p14:creationId xmlns:p14="http://schemas.microsoft.com/office/powerpoint/2010/main" val="144318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45: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90000"/>
              </a:lnSpc>
              <a:spcBef>
                <a:spcPts val="800"/>
              </a:spcBef>
              <a:spcAft>
                <a:spcPts val="0"/>
              </a:spcAft>
              <a:buSzPts val="1400"/>
              <a:buNone/>
            </a:pPr>
            <a:r>
              <a:rPr lang="en-US"/>
              <a:t>Let’s talk about WHAT </a:t>
            </a:r>
            <a:r>
              <a:rPr lang="en-US" b="1"/>
              <a:t>observational data</a:t>
            </a:r>
            <a:r>
              <a:rPr lang="en-US"/>
              <a:t> you might</a:t>
            </a:r>
            <a:r>
              <a:rPr lang="en-US" b="1"/>
              <a:t> collect throughout the daily schedule:</a:t>
            </a:r>
            <a:endParaRPr b="1"/>
          </a:p>
          <a:p>
            <a:pPr marL="0" lvl="0" indent="0" algn="l" rtl="0">
              <a:lnSpc>
                <a:spcPct val="90000"/>
              </a:lnSpc>
              <a:spcBef>
                <a:spcPts val="800"/>
              </a:spcBef>
              <a:spcAft>
                <a:spcPts val="0"/>
              </a:spcAft>
              <a:buSzPts val="1400"/>
              <a:buNone/>
            </a:pPr>
            <a:r>
              <a:rPr lang="en-US" b="1"/>
              <a:t>•What might be captured during mealtimes? </a:t>
            </a:r>
            <a:r>
              <a:rPr lang="en-US"/>
              <a:t>  A lot happens during snacks and meal times, so we should be actively observing!  During mealtimes, what are some of the skills or behaviors children are demonstrating?</a:t>
            </a:r>
            <a:endParaRPr b="1"/>
          </a:p>
          <a:p>
            <a:pPr marL="0" lvl="0" indent="0" algn="l" rtl="0">
              <a:lnSpc>
                <a:spcPct val="90000"/>
              </a:lnSpc>
              <a:spcBef>
                <a:spcPts val="800"/>
              </a:spcBef>
              <a:spcAft>
                <a:spcPts val="0"/>
              </a:spcAft>
              <a:buSzPts val="1400"/>
              <a:buNone/>
            </a:pPr>
            <a:r>
              <a:rPr lang="en-US" i="1"/>
              <a:t>Pause for response.</a:t>
            </a:r>
            <a:endParaRPr i="1"/>
          </a:p>
          <a:p>
            <a:pPr marL="0" lvl="0" indent="0" algn="l" rtl="0">
              <a:lnSpc>
                <a:spcPct val="90000"/>
              </a:lnSpc>
              <a:spcBef>
                <a:spcPts val="800"/>
              </a:spcBef>
              <a:spcAft>
                <a:spcPts val="0"/>
              </a:spcAft>
              <a:buSzPts val="1400"/>
              <a:buNone/>
            </a:pPr>
            <a:r>
              <a:rPr lang="en-US" i="1"/>
              <a:t>Possible answers include: child feeding self, ability to wait , preferences for certain foods, etc.</a:t>
            </a:r>
            <a:endParaRPr i="1"/>
          </a:p>
          <a:p>
            <a:pPr marL="0" lvl="0" indent="0" algn="l" rtl="0">
              <a:lnSpc>
                <a:spcPct val="90000"/>
              </a:lnSpc>
              <a:spcBef>
                <a:spcPts val="800"/>
              </a:spcBef>
              <a:spcAft>
                <a:spcPts val="0"/>
              </a:spcAft>
              <a:buSzPts val="1400"/>
              <a:buNone/>
            </a:pPr>
            <a:endParaRPr b="1"/>
          </a:p>
          <a:p>
            <a:pPr marL="0" lvl="0" indent="0" algn="l" rtl="0">
              <a:lnSpc>
                <a:spcPct val="90000"/>
              </a:lnSpc>
              <a:spcBef>
                <a:spcPts val="800"/>
              </a:spcBef>
              <a:spcAft>
                <a:spcPts val="0"/>
              </a:spcAft>
              <a:buSzPts val="1400"/>
              <a:buNone/>
            </a:pPr>
            <a:r>
              <a:rPr lang="en-US" b="1"/>
              <a:t>•What might be captured during transitions?</a:t>
            </a:r>
            <a:endParaRPr b="1"/>
          </a:p>
          <a:p>
            <a:pPr marL="0" lvl="0" indent="0" algn="l" rtl="0">
              <a:lnSpc>
                <a:spcPct val="90000"/>
              </a:lnSpc>
              <a:spcBef>
                <a:spcPts val="800"/>
              </a:spcBef>
              <a:spcAft>
                <a:spcPts val="0"/>
              </a:spcAft>
              <a:buSzPts val="1400"/>
              <a:buNone/>
            </a:pPr>
            <a:r>
              <a:rPr lang="en-US" i="1"/>
              <a:t>Possible answers include: following one and two-step directions (put toy in bucket and sit on carpet square), movement abilities (tiptoe to the door), etc.</a:t>
            </a:r>
            <a:endParaRPr i="1"/>
          </a:p>
          <a:p>
            <a:pPr marL="0" lvl="0" indent="0" algn="l" rtl="0">
              <a:lnSpc>
                <a:spcPct val="90000"/>
              </a:lnSpc>
              <a:spcBef>
                <a:spcPts val="800"/>
              </a:spcBef>
              <a:spcAft>
                <a:spcPts val="0"/>
              </a:spcAft>
              <a:buSzPts val="1400"/>
              <a:buNone/>
            </a:pPr>
            <a:endParaRPr b="1"/>
          </a:p>
          <a:p>
            <a:pPr marL="0" lvl="0" indent="0" algn="l" rtl="0">
              <a:lnSpc>
                <a:spcPct val="90000"/>
              </a:lnSpc>
              <a:spcBef>
                <a:spcPts val="800"/>
              </a:spcBef>
              <a:spcAft>
                <a:spcPts val="0"/>
              </a:spcAft>
              <a:buSzPts val="1400"/>
              <a:buNone/>
            </a:pPr>
            <a:r>
              <a:rPr lang="en-US" b="1"/>
              <a:t>•What might be captured in center time?</a:t>
            </a:r>
            <a:endParaRPr b="1"/>
          </a:p>
          <a:p>
            <a:pPr marL="0" lvl="0" indent="0" algn="l" rtl="0">
              <a:lnSpc>
                <a:spcPct val="90000"/>
              </a:lnSpc>
              <a:spcBef>
                <a:spcPts val="800"/>
              </a:spcBef>
              <a:spcAft>
                <a:spcPts val="0"/>
              </a:spcAft>
              <a:buSzPts val="1400"/>
              <a:buNone/>
            </a:pPr>
            <a:r>
              <a:rPr lang="en-US" i="1"/>
              <a:t>Possible answers include: if a child repeatedly chooses the same center or conversely, resists going to a certain center, how a child plays with the toys, how a child interacts with others at the center, etc.</a:t>
            </a:r>
            <a:endParaRPr i="1"/>
          </a:p>
          <a:p>
            <a:pPr marL="0" lvl="0" indent="0" algn="l" rtl="0">
              <a:lnSpc>
                <a:spcPct val="90000"/>
              </a:lnSpc>
              <a:spcBef>
                <a:spcPts val="800"/>
              </a:spcBef>
              <a:spcAft>
                <a:spcPts val="0"/>
              </a:spcAft>
              <a:buSzPts val="1400"/>
              <a:buNone/>
            </a:pPr>
            <a:endParaRPr b="1"/>
          </a:p>
          <a:p>
            <a:pPr marL="0" lvl="0" indent="0" algn="l" rtl="0">
              <a:lnSpc>
                <a:spcPct val="90000"/>
              </a:lnSpc>
              <a:spcBef>
                <a:spcPts val="800"/>
              </a:spcBef>
              <a:spcAft>
                <a:spcPts val="0"/>
              </a:spcAft>
              <a:buSzPts val="1400"/>
              <a:buNone/>
            </a:pPr>
            <a:r>
              <a:rPr lang="en-US" b="1"/>
              <a:t>•What might be captured in small group time?</a:t>
            </a:r>
            <a:endParaRPr b="1"/>
          </a:p>
          <a:p>
            <a:pPr marL="0" lvl="0" indent="0" algn="l" rtl="0">
              <a:lnSpc>
                <a:spcPct val="90000"/>
              </a:lnSpc>
              <a:spcBef>
                <a:spcPts val="800"/>
              </a:spcBef>
              <a:spcAft>
                <a:spcPts val="0"/>
              </a:spcAft>
              <a:buSzPts val="1400"/>
              <a:buNone/>
            </a:pPr>
            <a:r>
              <a:rPr lang="en-US" i="1"/>
              <a:t>Possible answers include: finger grip on crayons, ability to accurately touch and count objects, if a child speaks more freely than in whole group, etc.</a:t>
            </a:r>
            <a:endParaRPr b="1"/>
          </a:p>
          <a:p>
            <a:pPr marL="0" lvl="0" indent="0" algn="l" rtl="0">
              <a:lnSpc>
                <a:spcPct val="90000"/>
              </a:lnSpc>
              <a:spcBef>
                <a:spcPts val="800"/>
              </a:spcBef>
              <a:spcAft>
                <a:spcPts val="0"/>
              </a:spcAft>
              <a:buSzPts val="1400"/>
              <a:buNone/>
            </a:pPr>
            <a:endParaRPr b="1"/>
          </a:p>
          <a:p>
            <a:pPr marL="0" lvl="0" indent="0" algn="l" rtl="0">
              <a:lnSpc>
                <a:spcPct val="90000"/>
              </a:lnSpc>
              <a:spcBef>
                <a:spcPts val="800"/>
              </a:spcBef>
              <a:spcAft>
                <a:spcPts val="0"/>
              </a:spcAft>
              <a:buSzPts val="1400"/>
              <a:buNone/>
            </a:pPr>
            <a:r>
              <a:rPr lang="en-US" b="1"/>
              <a:t>•What might be captured in whole group time?</a:t>
            </a:r>
            <a:endParaRPr b="1"/>
          </a:p>
          <a:p>
            <a:pPr marL="0" lvl="0" indent="0" algn="l" rtl="0">
              <a:lnSpc>
                <a:spcPct val="90000"/>
              </a:lnSpc>
              <a:spcBef>
                <a:spcPts val="800"/>
              </a:spcBef>
              <a:spcAft>
                <a:spcPts val="0"/>
              </a:spcAft>
              <a:buSzPts val="1400"/>
              <a:buNone/>
            </a:pPr>
            <a:r>
              <a:rPr lang="en-US" i="1"/>
              <a:t>Possible answers include: being able to answer questions about a story; participating in fingerplay; keeping to personal space, etc.</a:t>
            </a:r>
            <a:endParaRPr u="sng"/>
          </a:p>
        </p:txBody>
      </p:sp>
      <p:sp>
        <p:nvSpPr>
          <p:cNvPr id="407" name="Google Shape;407;p45: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extLst>
      <p:ext uri="{BB962C8B-B14F-4D97-AF65-F5344CB8AC3E}">
        <p14:creationId xmlns:p14="http://schemas.microsoft.com/office/powerpoint/2010/main" val="1903628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46: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90000"/>
              </a:lnSpc>
              <a:spcBef>
                <a:spcPts val="750"/>
              </a:spcBef>
              <a:spcAft>
                <a:spcPts val="0"/>
              </a:spcAft>
              <a:buSzPts val="1400"/>
              <a:buNone/>
            </a:pPr>
            <a:r>
              <a:rPr lang="en-US"/>
              <a:t>Let’s also talk about </a:t>
            </a:r>
            <a:r>
              <a:rPr lang="en-US" b="1"/>
              <a:t>when and how to conduct observations safely--</a:t>
            </a:r>
            <a:endParaRPr b="1"/>
          </a:p>
          <a:p>
            <a:pPr marL="0" lvl="0" indent="0" algn="l" rtl="0">
              <a:lnSpc>
                <a:spcPct val="90000"/>
              </a:lnSpc>
              <a:spcBef>
                <a:spcPts val="750"/>
              </a:spcBef>
              <a:spcAft>
                <a:spcPts val="0"/>
              </a:spcAft>
              <a:buSzPts val="1400"/>
              <a:buNone/>
            </a:pPr>
            <a:r>
              <a:rPr lang="en-US" b="1"/>
              <a:t>Make sure there is never a break in the supervision of your children:</a:t>
            </a:r>
            <a:endParaRPr b="1"/>
          </a:p>
          <a:p>
            <a:pPr marL="457200" lvl="0" indent="-285750" algn="l" rtl="0">
              <a:lnSpc>
                <a:spcPct val="90000"/>
              </a:lnSpc>
              <a:spcBef>
                <a:spcPts val="750"/>
              </a:spcBef>
              <a:spcAft>
                <a:spcPts val="0"/>
              </a:spcAft>
              <a:buClr>
                <a:schemeClr val="dk1"/>
              </a:buClr>
              <a:buSzPts val="900"/>
              <a:buChar char="•"/>
            </a:pPr>
            <a:r>
              <a:rPr lang="en-US"/>
              <a:t>Keeping </a:t>
            </a:r>
            <a:r>
              <a:rPr lang="en-US" b="1"/>
              <a:t>sticky notes</a:t>
            </a:r>
            <a:r>
              <a:rPr lang="en-US"/>
              <a:t> or </a:t>
            </a:r>
            <a:r>
              <a:rPr lang="en-US" b="1"/>
              <a:t>a notepad</a:t>
            </a:r>
            <a:r>
              <a:rPr lang="en-US"/>
              <a:t> or </a:t>
            </a:r>
            <a:r>
              <a:rPr lang="en-US" b="1"/>
              <a:t>a clipboard</a:t>
            </a:r>
            <a:r>
              <a:rPr lang="en-US"/>
              <a:t> </a:t>
            </a:r>
            <a:r>
              <a:rPr lang="en-US" b="1"/>
              <a:t>near you</a:t>
            </a:r>
            <a:r>
              <a:rPr lang="en-US"/>
              <a:t> when doing small group instruction, center play, or outside play allows you to</a:t>
            </a:r>
            <a:r>
              <a:rPr lang="en-US" b="1"/>
              <a:t> jot a quick note, while repeatedly looking up and scanning the play area</a:t>
            </a:r>
            <a:r>
              <a:rPr lang="en-US"/>
              <a:t>.  You can then </a:t>
            </a:r>
            <a:r>
              <a:rPr lang="en-US" b="1"/>
              <a:t>expand on the note later</a:t>
            </a:r>
            <a:r>
              <a:rPr lang="en-US"/>
              <a:t>, so as not to compromise your supervision.</a:t>
            </a:r>
            <a:endParaRPr/>
          </a:p>
          <a:p>
            <a:pPr marL="457200" lvl="0" indent="-285750" algn="l" rtl="0">
              <a:lnSpc>
                <a:spcPct val="90000"/>
              </a:lnSpc>
              <a:spcBef>
                <a:spcPts val="0"/>
              </a:spcBef>
              <a:spcAft>
                <a:spcPts val="0"/>
              </a:spcAft>
              <a:buClr>
                <a:schemeClr val="dk1"/>
              </a:buClr>
              <a:buSzPts val="900"/>
              <a:buChar char="•"/>
            </a:pPr>
            <a:r>
              <a:rPr lang="en-US" b="1"/>
              <a:t>Photos</a:t>
            </a:r>
            <a:r>
              <a:rPr lang="en-US"/>
              <a:t> are another easy way to</a:t>
            </a:r>
            <a:r>
              <a:rPr lang="en-US" b="1"/>
              <a:t> document actions quickly in the moment</a:t>
            </a:r>
            <a:r>
              <a:rPr lang="en-US"/>
              <a:t> as both documentation or a reminder to you of what was happening, allowing you to</a:t>
            </a:r>
            <a:r>
              <a:rPr lang="en-US" b="1"/>
              <a:t> take a note later</a:t>
            </a:r>
            <a:r>
              <a:rPr lang="en-US"/>
              <a:t>, when you will not compromise your supervision.</a:t>
            </a:r>
            <a:endParaRPr>
              <a:solidFill>
                <a:srgbClr val="000000"/>
              </a:solidFill>
            </a:endParaRPr>
          </a:p>
          <a:p>
            <a:pPr marL="0" lvl="0" indent="0" algn="l" rtl="0">
              <a:lnSpc>
                <a:spcPct val="115000"/>
              </a:lnSpc>
              <a:spcBef>
                <a:spcPts val="0"/>
              </a:spcBef>
              <a:spcAft>
                <a:spcPts val="0"/>
              </a:spcAft>
              <a:buSzPts val="1400"/>
              <a:buNone/>
            </a:pPr>
            <a:endParaRPr>
              <a:solidFill>
                <a:srgbClr val="000000"/>
              </a:solidFill>
            </a:endParaRPr>
          </a:p>
          <a:p>
            <a:pPr marL="0" lvl="0" indent="0" algn="l" rtl="0">
              <a:lnSpc>
                <a:spcPct val="115000"/>
              </a:lnSpc>
              <a:spcBef>
                <a:spcPts val="0"/>
              </a:spcBef>
              <a:spcAft>
                <a:spcPts val="0"/>
              </a:spcAft>
              <a:buSzPts val="1400"/>
              <a:buNone/>
            </a:pPr>
            <a:r>
              <a:rPr lang="en-US">
                <a:solidFill>
                  <a:srgbClr val="000000"/>
                </a:solidFill>
              </a:rPr>
              <a:t>Sometimes </a:t>
            </a:r>
            <a:r>
              <a:rPr lang="en-US" b="1">
                <a:solidFill>
                  <a:srgbClr val="000000"/>
                </a:solidFill>
              </a:rPr>
              <a:t>naptime </a:t>
            </a:r>
            <a:r>
              <a:rPr lang="en-US">
                <a:solidFill>
                  <a:srgbClr val="000000"/>
                </a:solidFill>
              </a:rPr>
              <a:t>can provide useful </a:t>
            </a:r>
            <a:r>
              <a:rPr lang="en-US" b="1">
                <a:solidFill>
                  <a:srgbClr val="000000"/>
                </a:solidFill>
              </a:rPr>
              <a:t>time to write or expand on notes and to analyze and evaluate observational notes</a:t>
            </a:r>
            <a:r>
              <a:rPr lang="en-US">
                <a:solidFill>
                  <a:srgbClr val="000000"/>
                </a:solidFill>
              </a:rPr>
              <a:t> taken during the day.  As you well know, though, as a teacher you have to juggle multiple responsibilities simultaneously...so, while it is very important to practice observational-based assessment, you must also be sure not to do so in a way that could possibly compromise the safety of the children in your care:</a:t>
            </a:r>
            <a:endParaRPr>
              <a:solidFill>
                <a:srgbClr val="000000"/>
              </a:solidFill>
            </a:endParaRPr>
          </a:p>
          <a:p>
            <a:pPr marL="0" lvl="0" indent="0" algn="l" rtl="0">
              <a:lnSpc>
                <a:spcPct val="115000"/>
              </a:lnSpc>
              <a:spcBef>
                <a:spcPts val="0"/>
              </a:spcBef>
              <a:spcAft>
                <a:spcPts val="0"/>
              </a:spcAft>
              <a:buSzPts val="1400"/>
              <a:buNone/>
            </a:pPr>
            <a:r>
              <a:rPr lang="en-US">
                <a:solidFill>
                  <a:srgbClr val="000000"/>
                </a:solidFill>
              </a:rPr>
              <a:t>During naptime teachers must be able to see every child and gauge whether every child’s chest is rising and falling and be able to respond immediately to the children.  Licensing allows teachers to combine classrooms during naptime, as long as all the children are asleep and your center is within building ratio at the time.  If any children are awake, however, room ratio is needed.  </a:t>
            </a:r>
            <a:endParaRPr>
              <a:solidFill>
                <a:srgbClr val="000000"/>
              </a:solidFill>
            </a:endParaRPr>
          </a:p>
          <a:p>
            <a:pPr marL="0" lvl="0" indent="0" algn="l" rtl="0">
              <a:lnSpc>
                <a:spcPct val="115000"/>
              </a:lnSpc>
              <a:spcBef>
                <a:spcPts val="0"/>
              </a:spcBef>
              <a:spcAft>
                <a:spcPts val="0"/>
              </a:spcAft>
              <a:buSzPts val="1400"/>
              <a:buNone/>
            </a:pPr>
            <a:endParaRPr>
              <a:solidFill>
                <a:srgbClr val="000000"/>
              </a:solidFill>
            </a:endParaRPr>
          </a:p>
          <a:p>
            <a:pPr marL="0" lvl="0" indent="0" algn="l" rtl="0">
              <a:lnSpc>
                <a:spcPct val="115000"/>
              </a:lnSpc>
              <a:spcBef>
                <a:spcPts val="0"/>
              </a:spcBef>
              <a:spcAft>
                <a:spcPts val="0"/>
              </a:spcAft>
              <a:buSzPts val="1400"/>
              <a:buNone/>
            </a:pPr>
            <a:r>
              <a:rPr lang="en-US">
                <a:solidFill>
                  <a:srgbClr val="000000"/>
                </a:solidFill>
              </a:rPr>
              <a:t>When working on observation-based assessment during naptime, be SURE that you do not become completely involved in that work--you must not at any point lose track of what is happening in the classroom...you </a:t>
            </a:r>
            <a:r>
              <a:rPr lang="en-US" b="1">
                <a:solidFill>
                  <a:srgbClr val="000000"/>
                </a:solidFill>
              </a:rPr>
              <a:t>must be able to respond immediately to the children</a:t>
            </a:r>
            <a:r>
              <a:rPr lang="en-US">
                <a:solidFill>
                  <a:srgbClr val="000000"/>
                </a:solidFill>
              </a:rPr>
              <a:t>.</a:t>
            </a:r>
            <a:endParaRPr>
              <a:solidFill>
                <a:srgbClr val="000000"/>
              </a:solidFill>
            </a:endParaRPr>
          </a:p>
          <a:p>
            <a:pPr marL="0" lvl="0" indent="0" algn="l" rtl="0">
              <a:lnSpc>
                <a:spcPct val="115000"/>
              </a:lnSpc>
              <a:spcBef>
                <a:spcPts val="0"/>
              </a:spcBef>
              <a:spcAft>
                <a:spcPts val="0"/>
              </a:spcAft>
              <a:buSzPts val="1400"/>
              <a:buNone/>
            </a:pPr>
            <a:endParaRPr>
              <a:solidFill>
                <a:srgbClr val="000000"/>
              </a:solidFill>
            </a:endParaRPr>
          </a:p>
          <a:p>
            <a:pPr marL="0" lvl="0" indent="0" algn="l" rtl="0">
              <a:lnSpc>
                <a:spcPct val="115000"/>
              </a:lnSpc>
              <a:spcBef>
                <a:spcPts val="0"/>
              </a:spcBef>
              <a:spcAft>
                <a:spcPts val="0"/>
              </a:spcAft>
              <a:buSzPts val="1400"/>
              <a:buNone/>
            </a:pPr>
            <a:r>
              <a:rPr lang="en-US">
                <a:solidFill>
                  <a:srgbClr val="000000"/>
                </a:solidFill>
              </a:rPr>
              <a:t>We also all know that as teachers you often need to use naptime as a chance to work on cleaning toys and other lesson planning.  Again, it will take practice to learn the way you are most comfortable juggling and alternating between these duties...but we promise that you can get it with practice!</a:t>
            </a:r>
            <a:endParaRPr>
              <a:solidFill>
                <a:srgbClr val="000000"/>
              </a:solidFill>
            </a:endParaRPr>
          </a:p>
          <a:p>
            <a:pPr marL="0" lvl="0" indent="0" algn="l" rtl="0">
              <a:lnSpc>
                <a:spcPct val="115000"/>
              </a:lnSpc>
              <a:spcBef>
                <a:spcPts val="0"/>
              </a:spcBef>
              <a:spcAft>
                <a:spcPts val="0"/>
              </a:spcAft>
              <a:buSzPts val="1400"/>
              <a:buNone/>
            </a:pPr>
            <a:endParaRPr>
              <a:solidFill>
                <a:srgbClr val="000000"/>
              </a:solidFill>
            </a:endParaRPr>
          </a:p>
          <a:p>
            <a:pPr marL="0" lvl="0" indent="0" algn="l" rtl="0">
              <a:lnSpc>
                <a:spcPct val="115000"/>
              </a:lnSpc>
              <a:spcBef>
                <a:spcPts val="0"/>
              </a:spcBef>
              <a:spcAft>
                <a:spcPts val="0"/>
              </a:spcAft>
              <a:buSzPts val="1400"/>
              <a:buNone/>
            </a:pPr>
            <a:r>
              <a:rPr lang="en-US">
                <a:solidFill>
                  <a:srgbClr val="000000"/>
                </a:solidFill>
              </a:rPr>
              <a:t>If your center has them and can provide you with the assistance, floaters, afternoon staff, and naptime assistants are a great way to give Lead Teachers, who are responsible for documentation/observation, a little time to get things done.  This especially helps during TS GOLD levelization times when you need a laptop or actual computer.  Tablets work for documentation but don’t work for finalizing/leveling.  </a:t>
            </a:r>
            <a:endParaRPr/>
          </a:p>
        </p:txBody>
      </p:sp>
      <p:sp>
        <p:nvSpPr>
          <p:cNvPr id="414" name="Google Shape;414;p46: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extLst>
      <p:ext uri="{BB962C8B-B14F-4D97-AF65-F5344CB8AC3E}">
        <p14:creationId xmlns:p14="http://schemas.microsoft.com/office/powerpoint/2010/main" val="3129092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43: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dirty="0" smtClean="0"/>
              <a:t>Finally, it </a:t>
            </a:r>
            <a:r>
              <a:rPr lang="en-US" dirty="0"/>
              <a:t>is also important to remember to </a:t>
            </a:r>
            <a:r>
              <a:rPr lang="en-US" b="1" dirty="0"/>
              <a:t>keep CONFIDENTIALITY</a:t>
            </a:r>
            <a:r>
              <a:rPr lang="en-US" dirty="0"/>
              <a:t>--</a:t>
            </a:r>
            <a:endParaRPr dirty="0"/>
          </a:p>
          <a:p>
            <a:pPr marL="0" lvl="0" indent="0" algn="l" rtl="0">
              <a:lnSpc>
                <a:spcPct val="100000"/>
              </a:lnSpc>
              <a:spcBef>
                <a:spcPts val="0"/>
              </a:spcBef>
              <a:spcAft>
                <a:spcPts val="0"/>
              </a:spcAft>
              <a:buClr>
                <a:srgbClr val="000000"/>
              </a:buClr>
              <a:buSzPts val="1400"/>
              <a:buFont typeface="Arial"/>
              <a:buNone/>
            </a:pPr>
            <a:r>
              <a:rPr lang="en-US" dirty="0"/>
              <a:t>Don’t talk about the children in your care outside of your center.  Don’t talk about the children in your classroom with parents who aren’t their own.  Don’t leave notes about the children in plain site for visiting parents to see information about other children.  And don’t keep photos, videos, or other recordings of children or their work on your personal phone or devices.  Be sure you check your center’s policy, as many centers do not allow cell phones in the classroom and as many centers do not allow staff to record documentation of children on personal devices.  It is best practice to capture photographs, videos, and audio recordings on center devices rather than personal ones...but we also know that sometimes centers do not have iPads, cameras, or other devices for staff.</a:t>
            </a:r>
            <a:endParaRPr dirty="0"/>
          </a:p>
        </p:txBody>
      </p:sp>
      <p:sp>
        <p:nvSpPr>
          <p:cNvPr id="393" name="Google Shape;393;p43: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extLst>
      <p:ext uri="{BB962C8B-B14F-4D97-AF65-F5344CB8AC3E}">
        <p14:creationId xmlns:p14="http://schemas.microsoft.com/office/powerpoint/2010/main" val="715195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43: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dirty="0"/>
              <a:t>The key is to </a:t>
            </a:r>
            <a:r>
              <a:rPr lang="en-US" b="1" dirty="0"/>
              <a:t>BE READY</a:t>
            </a:r>
            <a:r>
              <a:rPr lang="en-US" dirty="0"/>
              <a:t>, with several different types of materials available, for documenting observations—</a:t>
            </a:r>
            <a:endParaRPr dirty="0"/>
          </a:p>
          <a:p>
            <a:pPr marL="457200" lvl="0" indent="-228600" algn="l" rtl="0">
              <a:lnSpc>
                <a:spcPct val="100000"/>
              </a:lnSpc>
              <a:spcBef>
                <a:spcPts val="0"/>
              </a:spcBef>
              <a:spcAft>
                <a:spcPts val="0"/>
              </a:spcAft>
              <a:buClr>
                <a:srgbClr val="000000"/>
              </a:buClr>
              <a:buSzPts val="1400"/>
              <a:buFont typeface="Arial"/>
              <a:buNone/>
            </a:pPr>
            <a:endParaRPr dirty="0"/>
          </a:p>
          <a:p>
            <a:pPr marL="0" lvl="0" indent="0" algn="l" rtl="0">
              <a:lnSpc>
                <a:spcPct val="100000"/>
              </a:lnSpc>
              <a:spcBef>
                <a:spcPts val="0"/>
              </a:spcBef>
              <a:spcAft>
                <a:spcPts val="0"/>
              </a:spcAft>
              <a:buSzPts val="1400"/>
              <a:buNone/>
            </a:pPr>
            <a:r>
              <a:rPr lang="en-US" dirty="0"/>
              <a:t>And to be READY to document important and telling moments:  watch for moments when something starts to happen—</a:t>
            </a:r>
            <a:endParaRPr dirty="0"/>
          </a:p>
          <a:p>
            <a:pPr marL="0" lvl="0" indent="0" algn="l" rtl="0">
              <a:lnSpc>
                <a:spcPct val="100000"/>
              </a:lnSpc>
              <a:spcBef>
                <a:spcPts val="0"/>
              </a:spcBef>
              <a:spcAft>
                <a:spcPts val="0"/>
              </a:spcAft>
              <a:buSzPts val="1400"/>
              <a:buNone/>
            </a:pPr>
            <a:r>
              <a:rPr lang="en-US" dirty="0"/>
              <a:t>Often unplanned observations, such as in child-initiated play, tell you much more about what children know, understand, and can </a:t>
            </a:r>
            <a:r>
              <a:rPr lang="en-US" dirty="0" smtClean="0"/>
              <a:t>do</a:t>
            </a:r>
            <a:endParaRPr dirty="0"/>
          </a:p>
        </p:txBody>
      </p:sp>
      <p:sp>
        <p:nvSpPr>
          <p:cNvPr id="393" name="Google Shape;393;p43: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extLst>
      <p:ext uri="{BB962C8B-B14F-4D97-AF65-F5344CB8AC3E}">
        <p14:creationId xmlns:p14="http://schemas.microsoft.com/office/powerpoint/2010/main" val="2682490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4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Now that we have learned about what to observe, how to document observations, and when to observe, let’s talk about how you can use curriculum tools for assessment and for supplemental activities to help children achieve new skills, through differentiated instruction.</a:t>
            </a:r>
            <a:endParaRPr/>
          </a:p>
        </p:txBody>
      </p:sp>
      <p:sp>
        <p:nvSpPr>
          <p:cNvPr id="421" name="Google Shape;421;p4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195300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8: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“Tier 1 curriculum” is a term that indicates that the curriculum has been reviewed by early childhood and curriculum experts in the Louisiana Department of Education and found to be of superior quality.</a:t>
            </a:r>
            <a:endParaRPr/>
          </a:p>
          <a:p>
            <a:pPr marL="0" lvl="0" indent="0" algn="l" rtl="0">
              <a:lnSpc>
                <a:spcPct val="100000"/>
              </a:lnSpc>
              <a:spcBef>
                <a:spcPts val="0"/>
              </a:spcBef>
              <a:spcAft>
                <a:spcPts val="0"/>
              </a:spcAft>
              <a:buSzPts val="1400"/>
              <a:buNone/>
            </a:pPr>
            <a:endParaRPr u="sng"/>
          </a:p>
          <a:p>
            <a:pPr marL="0" lvl="0" indent="0" algn="l" rtl="0">
              <a:lnSpc>
                <a:spcPct val="90000"/>
              </a:lnSpc>
              <a:spcBef>
                <a:spcPts val="750"/>
              </a:spcBef>
              <a:spcAft>
                <a:spcPts val="0"/>
              </a:spcAft>
              <a:buSzPts val="1400"/>
              <a:buNone/>
            </a:pPr>
            <a:r>
              <a:rPr lang="en-US" b="1"/>
              <a:t>Each Tier 1 curriculum offers guidance and tools for assessing children’s growth and learning.  You can use this assessment information to collect evidence of and monitor children’s progress.  </a:t>
            </a:r>
            <a:r>
              <a:rPr lang="en-US"/>
              <a:t>Even though the Tier 1 curricula are not specifically linked to the Louisiana ELDS or TS GOLD Objectives, </a:t>
            </a:r>
            <a:r>
              <a:rPr lang="en-US" b="1"/>
              <a:t>each of the Tier 1 curriculum assessments are</a:t>
            </a:r>
            <a:endParaRPr b="1"/>
          </a:p>
          <a:p>
            <a:pPr marL="457200" lvl="0" indent="-285750" algn="l" rtl="0">
              <a:lnSpc>
                <a:spcPct val="90000"/>
              </a:lnSpc>
              <a:spcBef>
                <a:spcPts val="750"/>
              </a:spcBef>
              <a:spcAft>
                <a:spcPts val="0"/>
              </a:spcAft>
              <a:buClr>
                <a:schemeClr val="dk1"/>
              </a:buClr>
              <a:buSzPts val="900"/>
              <a:buChar char="•"/>
            </a:pPr>
            <a:r>
              <a:rPr lang="en-US" b="1"/>
              <a:t>consistent with the ELDS and with the TS GOLD Objectives for Development and Learning </a:t>
            </a:r>
            <a:endParaRPr b="1"/>
          </a:p>
          <a:p>
            <a:pPr marL="457200" lvl="0" indent="-285750" algn="l" rtl="0">
              <a:lnSpc>
                <a:spcPct val="90000"/>
              </a:lnSpc>
              <a:spcBef>
                <a:spcPts val="0"/>
              </a:spcBef>
              <a:spcAft>
                <a:spcPts val="0"/>
              </a:spcAft>
              <a:buClr>
                <a:schemeClr val="dk1"/>
              </a:buClr>
              <a:buSzPts val="900"/>
              <a:buChar char="•"/>
            </a:pPr>
            <a:r>
              <a:rPr lang="en-US" b="1"/>
              <a:t>conducted  through a variety of methods such as anecdotal observations/notes, checklists, photographs, work samples, benchmark assessments, rubrics, etc.</a:t>
            </a:r>
            <a:endParaRPr b="1"/>
          </a:p>
          <a:p>
            <a:pPr marL="457200" lvl="0" indent="-285750" algn="l" rtl="0">
              <a:lnSpc>
                <a:spcPct val="90000"/>
              </a:lnSpc>
              <a:spcBef>
                <a:spcPts val="0"/>
              </a:spcBef>
              <a:spcAft>
                <a:spcPts val="0"/>
              </a:spcAft>
              <a:buClr>
                <a:schemeClr val="dk1"/>
              </a:buClr>
              <a:buSzPts val="900"/>
              <a:buChar char="•"/>
            </a:pPr>
            <a:r>
              <a:rPr lang="en-US" b="1"/>
              <a:t>embedded throughout activities and routines within the daily schedule (whole group, small group, center times, outdoor times, transitions, etc.)</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a:t>This means that the observations tools each Tier 1 curriculum provides are also consistent with our state standards.  This means that you can be confident that you are focusing your observations on important areas of learning.</a:t>
            </a:r>
            <a:endParaRPr b="1"/>
          </a:p>
        </p:txBody>
      </p:sp>
      <p:sp>
        <p:nvSpPr>
          <p:cNvPr id="427" name="Google Shape;427;p48: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extLst>
      <p:ext uri="{BB962C8B-B14F-4D97-AF65-F5344CB8AC3E}">
        <p14:creationId xmlns:p14="http://schemas.microsoft.com/office/powerpoint/2010/main" val="2458139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9: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a:t>Each Tier 1 curriculum provides different supports for documenting and analyzing observations of children’s learning and play.  Each curriculum provides, in some form, a checklist of age-appropriate skills in each developmental domain (i.e., cognitive, physical, language, social, emotional)  and a method for annotating whether the child is beginning, developing, or has mastered that skill.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rgbClr val="000000"/>
              </a:buClr>
              <a:buSzPts val="1400"/>
              <a:buFont typeface="Arial"/>
              <a:buNone/>
            </a:pPr>
            <a:r>
              <a:rPr lang="en-US"/>
              <a:t>Each Tier 1 curriculum also provides suggested activities that utilize the desired skills.  That allows you to assess the children “in action” rather than try to assess skills in isolation.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Furthermore, each Tier 1 curriculum provides suggestions for differentiation, so that as teachers you have ways to help individual children who are struggling with the skill, and ways to challenge an individual child who has mastered the skill earlier than her/his peers.</a:t>
            </a:r>
            <a:endParaRPr/>
          </a:p>
          <a:p>
            <a:pPr marL="0" lvl="0" indent="0" algn="l" rtl="0">
              <a:lnSpc>
                <a:spcPct val="90000"/>
              </a:lnSpc>
              <a:spcBef>
                <a:spcPts val="750"/>
              </a:spcBef>
              <a:spcAft>
                <a:spcPts val="0"/>
              </a:spcAft>
              <a:buSzPts val="1400"/>
              <a:buNone/>
            </a:pPr>
            <a:r>
              <a:rPr lang="en-US"/>
              <a:t>Here is </a:t>
            </a:r>
            <a:r>
              <a:rPr lang="en-US" b="1"/>
              <a:t>how</a:t>
            </a:r>
            <a:r>
              <a:rPr lang="en-US"/>
              <a:t> you can </a:t>
            </a:r>
            <a:r>
              <a:rPr lang="en-US" b="1"/>
              <a:t>use Tier 1 curriculum assessment:</a:t>
            </a:r>
            <a:endParaRPr b="1"/>
          </a:p>
          <a:p>
            <a:pPr marL="457200" lvl="0" indent="-285750" algn="l" rtl="0">
              <a:lnSpc>
                <a:spcPct val="90000"/>
              </a:lnSpc>
              <a:spcBef>
                <a:spcPts val="750"/>
              </a:spcBef>
              <a:spcAft>
                <a:spcPts val="0"/>
              </a:spcAft>
              <a:buClr>
                <a:schemeClr val="dk1"/>
              </a:buClr>
              <a:buSzPts val="900"/>
              <a:buChar char="•"/>
            </a:pPr>
            <a:r>
              <a:rPr lang="en-US" b="1"/>
              <a:t>Become familiar with the new curriculum assessments (for example, what skills are assessed and how often they are assessed)</a:t>
            </a:r>
            <a:endParaRPr b="1"/>
          </a:p>
          <a:p>
            <a:pPr marL="457200" lvl="0" indent="-285750" algn="l" rtl="0">
              <a:lnSpc>
                <a:spcPct val="90000"/>
              </a:lnSpc>
              <a:spcBef>
                <a:spcPts val="0"/>
              </a:spcBef>
              <a:spcAft>
                <a:spcPts val="0"/>
              </a:spcAft>
              <a:buClr>
                <a:schemeClr val="dk1"/>
              </a:buClr>
              <a:buSzPts val="900"/>
              <a:buChar char="•"/>
            </a:pPr>
            <a:r>
              <a:rPr lang="en-US" b="1"/>
              <a:t>Before teaching, review the skills covered in the daily and weekly lesson plans</a:t>
            </a:r>
            <a:endParaRPr b="1"/>
          </a:p>
          <a:p>
            <a:pPr marL="457200" lvl="0" indent="-285750" algn="l" rtl="0">
              <a:lnSpc>
                <a:spcPct val="90000"/>
              </a:lnSpc>
              <a:spcBef>
                <a:spcPts val="0"/>
              </a:spcBef>
              <a:spcAft>
                <a:spcPts val="0"/>
              </a:spcAft>
              <a:buClr>
                <a:schemeClr val="dk1"/>
              </a:buClr>
              <a:buSzPts val="900"/>
              <a:buChar char="•"/>
            </a:pPr>
            <a:r>
              <a:rPr lang="en-US" b="1"/>
              <a:t>Plan for when, where, which children, and what skills or objectives will be assessed each day of the week</a:t>
            </a:r>
            <a:endParaRPr b="1"/>
          </a:p>
          <a:p>
            <a:pPr marL="457200" lvl="0" indent="-285750" algn="l" rtl="0">
              <a:lnSpc>
                <a:spcPct val="90000"/>
              </a:lnSpc>
              <a:spcBef>
                <a:spcPts val="0"/>
              </a:spcBef>
              <a:spcAft>
                <a:spcPts val="0"/>
              </a:spcAft>
              <a:buClr>
                <a:schemeClr val="dk1"/>
              </a:buClr>
              <a:buSzPts val="900"/>
              <a:buChar char="•"/>
            </a:pPr>
            <a:r>
              <a:rPr lang="en-US" b="1"/>
              <a:t>Use the activities and assessments included in the curriculum to collect information on children’s knowledge and skills</a:t>
            </a:r>
            <a:endParaRPr b="1"/>
          </a:p>
          <a:p>
            <a:pPr marL="457200" lvl="0" indent="-285750" algn="l" rtl="0">
              <a:lnSpc>
                <a:spcPct val="90000"/>
              </a:lnSpc>
              <a:spcBef>
                <a:spcPts val="0"/>
              </a:spcBef>
              <a:spcAft>
                <a:spcPts val="0"/>
              </a:spcAft>
              <a:buClr>
                <a:schemeClr val="dk1"/>
              </a:buClr>
              <a:buSzPts val="900"/>
              <a:buChar char="•"/>
            </a:pPr>
            <a:r>
              <a:rPr lang="en-US" b="1"/>
              <a:t>Reflect on children’s progress and use assessment information to make adaptations or accommodations to support the learning of every child</a:t>
            </a:r>
            <a:endParaRPr b="1"/>
          </a:p>
          <a:p>
            <a:pPr marL="0" lvl="0" indent="0" algn="l" rtl="0">
              <a:lnSpc>
                <a:spcPct val="90000"/>
              </a:lnSpc>
              <a:spcBef>
                <a:spcPts val="750"/>
              </a:spcBef>
              <a:spcAft>
                <a:spcPts val="0"/>
              </a:spcAft>
              <a:buSzPts val="1400"/>
              <a:buNone/>
            </a:pPr>
            <a:r>
              <a:rPr lang="en-US"/>
              <a:t>Let’s take a look at several examples of assessment tools, including those in several popular Tier 1 curricula--</a:t>
            </a:r>
            <a:endParaRPr/>
          </a:p>
        </p:txBody>
      </p:sp>
      <p:sp>
        <p:nvSpPr>
          <p:cNvPr id="434" name="Google Shape;434;p49: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extLst>
      <p:ext uri="{BB962C8B-B14F-4D97-AF65-F5344CB8AC3E}">
        <p14:creationId xmlns:p14="http://schemas.microsoft.com/office/powerpoint/2010/main" val="3874341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5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Do any of your centers have </a:t>
            </a:r>
            <a:r>
              <a:rPr lang="en-US" b="1"/>
              <a:t>Creative Curriculum</a:t>
            </a:r>
            <a:r>
              <a:rPr lang="en-US"/>
              <a:t>?</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Pause briefly for verbal or non-verbal response.</a:t>
            </a:r>
            <a:endParaRPr i="1"/>
          </a:p>
          <a:p>
            <a:pPr marL="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a:t>If so, you may already know that both the Infant/Toddler and the Preschool Creative Curriculum come with “Activity” cards categorized as Social/Emotional, Physical, Language/Literacy, and Math.  These cards already list the different objectives from TS Gold that the particular activity on the cards meets.  I encourage you to hang or place these cards where you plan to conduct the activity.  The cards are laminated, so you can use them, while doing the activity, as dry erase, or you can place sticky notes on them with anecdotal notes about the children.  (If you use TS GOLD you can also then reference these notes later, for entering into TS GOLD.)  Mighty Minutes also have the objectives listed on them as well. </a:t>
            </a:r>
            <a:endParaRPr/>
          </a:p>
        </p:txBody>
      </p:sp>
      <p:sp>
        <p:nvSpPr>
          <p:cNvPr id="441" name="Google Shape;441;p5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7071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5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Do any of your centers have the </a:t>
            </a:r>
            <a:r>
              <a:rPr lang="en-US" b="1"/>
              <a:t>Frog Street</a:t>
            </a:r>
            <a:r>
              <a:rPr lang="en-US"/>
              <a:t> Curriculum?</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Pause briefly for verbal or non-verbal response.</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If so, you may know that each of the different age Frog Street Curricula comes with CDs for printing lesson plans and anecdotal note-taking options.  One anecdotal note-taking option is a half-page; another is a page where you could list a few children next to the activity...this whole page tool gives you space to take notes for each child.  Frog Street also has age-specific Developmental Checklists that you could make for each child and track throughout the year.  Those of you whose centers have purchased the Frog Street Curriculum can also  go online to get a printout of how Frog Street links up to TS GOLD objectives as well. </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Remember, even if your center does not yet have a Tier 1 curricula, and even if you do not currently assess a child in TS GOLD, you can still practice observation-based assessment through the other strategies we discussed in this training.</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Tier 1 curricula also provide you with strategies for differentiating activities to scaffold learning and development!</a:t>
            </a:r>
            <a:endParaRPr/>
          </a:p>
        </p:txBody>
      </p:sp>
      <p:sp>
        <p:nvSpPr>
          <p:cNvPr id="449" name="Google Shape;449;p5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49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397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i="1" u="none"/>
              <a:t>Depending on the responses submitted by participants in the</a:t>
            </a:r>
            <a:r>
              <a:rPr lang="en-US" i="1"/>
              <a:t> </a:t>
            </a:r>
            <a:r>
              <a:rPr lang="en-US" i="1" u="none"/>
              <a:t>poll, you might say, </a:t>
            </a:r>
            <a:r>
              <a:rPr lang="en-US" i="0" u="none"/>
              <a:t>Let’s look at how your responses match some standard definitions of observational assessment:</a:t>
            </a:r>
            <a:endParaRPr i="1" u="none"/>
          </a:p>
          <a:p>
            <a:pPr marL="0" lvl="0" indent="0" algn="l" rtl="0">
              <a:lnSpc>
                <a:spcPct val="100000"/>
              </a:lnSpc>
              <a:spcBef>
                <a:spcPts val="0"/>
              </a:spcBef>
              <a:spcAft>
                <a:spcPts val="0"/>
              </a:spcAft>
              <a:buSzPts val="1400"/>
              <a:buNone/>
            </a:pPr>
            <a:endParaRPr u="none"/>
          </a:p>
          <a:p>
            <a:pPr marL="427062" lvl="0" indent="-291178" algn="l" rtl="0">
              <a:lnSpc>
                <a:spcPct val="100000"/>
              </a:lnSpc>
              <a:spcBef>
                <a:spcPts val="0"/>
              </a:spcBef>
              <a:spcAft>
                <a:spcPts val="0"/>
              </a:spcAft>
              <a:buSzPts val="1400"/>
              <a:buFont typeface="Arial"/>
              <a:buChar char="•"/>
            </a:pPr>
            <a:r>
              <a:rPr lang="en-US" b="1"/>
              <a:t>Observation-based assessment can be defined as watching and listening to individual and groups of children, as children interact with their surroundings and other people, with the clear goal of looking for specific behavior or ability, so as to understand better what a child knows and can do.</a:t>
            </a:r>
            <a:endParaRPr/>
          </a:p>
          <a:p>
            <a:pPr marL="427062" lvl="0" indent="-291178" algn="l" rtl="0">
              <a:lnSpc>
                <a:spcPct val="100000"/>
              </a:lnSpc>
              <a:spcBef>
                <a:spcPts val="0"/>
              </a:spcBef>
              <a:spcAft>
                <a:spcPts val="0"/>
              </a:spcAft>
              <a:buSzPts val="1400"/>
              <a:buFont typeface="Arial"/>
              <a:buChar char="•"/>
            </a:pPr>
            <a:r>
              <a:rPr lang="en-US" b="1"/>
              <a:t>Observation-based assessments document the actions and words observed.</a:t>
            </a:r>
            <a:endParaRPr/>
          </a:p>
          <a:p>
            <a:pPr marL="427062" lvl="0" indent="-291178" algn="l" rtl="0">
              <a:lnSpc>
                <a:spcPct val="100000"/>
              </a:lnSpc>
              <a:spcBef>
                <a:spcPts val="0"/>
              </a:spcBef>
              <a:spcAft>
                <a:spcPts val="0"/>
              </a:spcAft>
              <a:buSzPts val="1400"/>
              <a:buFont typeface="Arial"/>
              <a:buChar char="•"/>
            </a:pPr>
            <a:r>
              <a:rPr lang="en-US" b="1"/>
              <a:t>Observation-based assessments should be ongoing, throughout the year.</a:t>
            </a:r>
            <a:endParaRPr/>
          </a:p>
          <a:p>
            <a:pPr marL="427062" lvl="0" indent="-291178" algn="l" rtl="0">
              <a:lnSpc>
                <a:spcPct val="100000"/>
              </a:lnSpc>
              <a:spcBef>
                <a:spcPts val="0"/>
              </a:spcBef>
              <a:spcAft>
                <a:spcPts val="0"/>
              </a:spcAft>
              <a:buSzPts val="1400"/>
              <a:buFont typeface="Arial"/>
              <a:buChar char="•"/>
            </a:pPr>
            <a:r>
              <a:rPr lang="en-US"/>
              <a:t>Based on those observations and </a:t>
            </a:r>
            <a:r>
              <a:rPr lang="en-US" b="1"/>
              <a:t>documentation, observation-based assessment </a:t>
            </a:r>
            <a:r>
              <a:rPr lang="en-US"/>
              <a:t>then leads to</a:t>
            </a:r>
            <a:r>
              <a:rPr lang="en-US" b="1"/>
              <a:t> future planning of activities and supports for individual and groups of children.</a:t>
            </a:r>
            <a:endParaRPr/>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i="1" u="none"/>
              <a:t>Again, depending on the responses submitted by participants in the poll and timing, you might switch and/or simply refer back to the relevant keywords here that were also captured by the training participants.</a:t>
            </a:r>
            <a:endParaRPr i="0" u="none"/>
          </a:p>
          <a:p>
            <a:pPr marL="0" lvl="0" indent="0" algn="l" rtl="0">
              <a:lnSpc>
                <a:spcPct val="100000"/>
              </a:lnSpc>
              <a:spcBef>
                <a:spcPts val="0"/>
              </a:spcBef>
              <a:spcAft>
                <a:spcPts val="0"/>
              </a:spcAft>
              <a:buSzPts val="1400"/>
              <a:buNone/>
            </a:pPr>
            <a:endParaRPr i="0" u="none"/>
          </a:p>
          <a:p>
            <a:pPr marL="0" lvl="0" indent="0" algn="l" rtl="0">
              <a:lnSpc>
                <a:spcPct val="100000"/>
              </a:lnSpc>
              <a:spcBef>
                <a:spcPts val="0"/>
              </a:spcBef>
              <a:spcAft>
                <a:spcPts val="0"/>
              </a:spcAft>
              <a:buSzPts val="1400"/>
              <a:buNone/>
            </a:pPr>
            <a:r>
              <a:rPr lang="en-US" b="0"/>
              <a:t>A</a:t>
            </a:r>
            <a:r>
              <a:rPr lang="en-US"/>
              <a:t>s </a:t>
            </a:r>
            <a:r>
              <a:rPr lang="en-US" b="0"/>
              <a:t> teachers, we  should  be continually conducting observation-based assessments of ALL children in our care, regardless of their age </a:t>
            </a:r>
            <a:r>
              <a:rPr lang="en-US"/>
              <a:t>or whether they are considered “at risk.”  </a:t>
            </a:r>
            <a:r>
              <a:rPr lang="en-US" b="0"/>
              <a:t> </a:t>
            </a:r>
            <a:r>
              <a:rPr lang="en-US"/>
              <a:t>O</a:t>
            </a:r>
            <a:r>
              <a:rPr lang="en-US" b="0"/>
              <a:t>nly through such observations and assessments can </a:t>
            </a:r>
            <a:r>
              <a:rPr lang="en-US"/>
              <a:t>teachers implement </a:t>
            </a:r>
            <a:r>
              <a:rPr lang="en-US" b="0"/>
              <a:t> curricula and </a:t>
            </a:r>
            <a:r>
              <a:rPr lang="en-US"/>
              <a:t>plan lessons </a:t>
            </a:r>
            <a:r>
              <a:rPr lang="en-US" b="0"/>
              <a:t> that support children where they are at and help them advance to their next levels.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O</a:t>
            </a:r>
            <a:r>
              <a:rPr lang="en-US" b="0"/>
              <a:t>bservation-based assessment is critical to your teaching:  you cannot effectively teach without first knowing where children are in their development and what they are interested in doing.</a:t>
            </a:r>
            <a:endParaRPr b="0"/>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a:t>A clearly defined approach to assessment helps teachers successfully collect information about EACH child, in ALL areas of development, in order to plan learning experiences and instruction that ensure the child’s growth in all areas.</a:t>
            </a:r>
            <a:endParaRPr/>
          </a:p>
        </p:txBody>
      </p:sp>
      <p:sp>
        <p:nvSpPr>
          <p:cNvPr id="88" name="Google Shape;88;p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945709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5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i="1"/>
              <a:t>If running out of time, skip this slide—</a:t>
            </a:r>
            <a:endParaRPr/>
          </a:p>
          <a:p>
            <a:pPr marL="0" marR="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a:t>Has anyone seen this </a:t>
            </a:r>
            <a:r>
              <a:rPr lang="en-US" b="1"/>
              <a:t>observation tool </a:t>
            </a:r>
            <a:r>
              <a:rPr lang="en-US"/>
              <a:t>before?  </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i="1"/>
              <a:t>Pause briefly for verbal or non-verbal response.</a:t>
            </a:r>
            <a:endParaRPr i="1"/>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It is a paper form of the </a:t>
            </a:r>
            <a:r>
              <a:rPr lang="en-US" b="1"/>
              <a:t>TS Gold “On the Spot”</a:t>
            </a:r>
            <a:r>
              <a:rPr lang="en-US"/>
              <a:t> objectives that could be documented as you see a child demonstrate a skill,  like traveling skills.  While this “On the Spot” documentation is not available free online through Teaching Strategies, it is available through their store; sometimes it can also be provided through your parish’s Early Childhood Community Network.  You could keep a printout of this tool on a clipboard, record the children’s names down the left-hand side, and then put a date under where the child’s skill matches.  Another option is again to use a sticky note to make an anecdotal note for each child.  This tool would be easy to use on every child in every classroom, regardless of whether or not you have an at-risk child whose assessment you are entering into the TS GOLD online tool.  This “On the Spot” paper-based tool is also recommended for use when having trouble with the TS Gold System itself or when teachers are not able to be connected outside or in their classrooms to document in the system.  </a:t>
            </a:r>
            <a:endParaRPr/>
          </a:p>
        </p:txBody>
      </p:sp>
      <p:sp>
        <p:nvSpPr>
          <p:cNvPr id="457" name="Google Shape;457;p5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6187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We have covered a lot of material today!  Our final topic is about </a:t>
            </a:r>
            <a:r>
              <a:rPr lang="en-US" b="1"/>
              <a:t>evaluating development with reliability</a:t>
            </a:r>
            <a:r>
              <a:rPr lang="en-US"/>
              <a:t>--</a:t>
            </a:r>
            <a:endParaRPr/>
          </a:p>
        </p:txBody>
      </p:sp>
      <p:sp>
        <p:nvSpPr>
          <p:cNvPr id="465" name="Google Shape;465;p5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2561835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5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We began talking about </a:t>
            </a:r>
            <a:r>
              <a:rPr lang="en-US" b="1"/>
              <a:t>objectivity</a:t>
            </a:r>
            <a:r>
              <a:rPr lang="en-US"/>
              <a:t> earlier in this training, and you were also given some pre-work prior to this training about “Facts v. Assumptions,” to help you begin thinking about the difference between the two--</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When observing the children in your classroom, you want to be sure you practice </a:t>
            </a:r>
            <a:r>
              <a:rPr lang="en-US" b="1"/>
              <a:t>OBJECTIVITY vs. SUBJECTIVITY--</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Objectivity and subjectivity are related to </a:t>
            </a:r>
            <a:r>
              <a:rPr lang="en-US" b="1"/>
              <a:t>facts</a:t>
            </a:r>
            <a:r>
              <a:rPr lang="en-US"/>
              <a:t> and </a:t>
            </a:r>
            <a:r>
              <a:rPr lang="en-US" b="1"/>
              <a:t>assumptions</a:t>
            </a:r>
            <a:r>
              <a:rPr lang="en-US"/>
              <a:t>--</a:t>
            </a:r>
            <a:endParaRPr/>
          </a:p>
          <a:p>
            <a:pPr marL="457200" marR="0" lvl="0" indent="-317500" algn="l" rtl="0">
              <a:lnSpc>
                <a:spcPct val="100000"/>
              </a:lnSpc>
              <a:spcBef>
                <a:spcPts val="0"/>
              </a:spcBef>
              <a:spcAft>
                <a:spcPts val="0"/>
              </a:spcAft>
              <a:buSzPts val="1400"/>
              <a:buChar char="●"/>
            </a:pPr>
            <a:r>
              <a:rPr lang="en-US" b="1"/>
              <a:t>Facts are things that you see and hear.</a:t>
            </a:r>
            <a:endParaRPr b="1"/>
          </a:p>
          <a:p>
            <a:pPr marL="457200" marR="0" lvl="0" indent="-317500" algn="l" rtl="0">
              <a:lnSpc>
                <a:spcPct val="100000"/>
              </a:lnSpc>
              <a:spcBef>
                <a:spcPts val="0"/>
              </a:spcBef>
              <a:spcAft>
                <a:spcPts val="0"/>
              </a:spcAft>
              <a:buSzPts val="1400"/>
              <a:buChar char="●"/>
            </a:pPr>
            <a:r>
              <a:rPr lang="en-US" b="1"/>
              <a:t>Assumptions are your personal opinions.</a:t>
            </a:r>
            <a:endParaRPr b="1"/>
          </a:p>
          <a:p>
            <a:pPr marL="0" marR="0" lvl="0" indent="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SzPts val="1400"/>
              <a:buNone/>
            </a:pPr>
            <a:r>
              <a:rPr lang="en-US" b="1"/>
              <a:t>When looking at behavior vs. INTERPRETATION of behavior, remember the difference between facts and assumptions:</a:t>
            </a:r>
            <a:endParaRPr b="1"/>
          </a:p>
          <a:p>
            <a:pPr marL="457200" marR="0" lvl="0" indent="-317500" algn="l" rtl="0">
              <a:lnSpc>
                <a:spcPct val="100000"/>
              </a:lnSpc>
              <a:spcBef>
                <a:spcPts val="0"/>
              </a:spcBef>
              <a:spcAft>
                <a:spcPts val="0"/>
              </a:spcAft>
              <a:buSzPts val="1400"/>
              <a:buChar char="●"/>
            </a:pPr>
            <a:r>
              <a:rPr lang="en-US" b="1"/>
              <a:t>Behavior is the way that someone acts in response to others and situations--that is the fact.</a:t>
            </a:r>
            <a:endParaRPr b="1"/>
          </a:p>
          <a:p>
            <a:pPr marL="457200" marR="0" lvl="0" indent="-317500" algn="l" rtl="0">
              <a:lnSpc>
                <a:spcPct val="100000"/>
              </a:lnSpc>
              <a:spcBef>
                <a:spcPts val="0"/>
              </a:spcBef>
              <a:spcAft>
                <a:spcPts val="0"/>
              </a:spcAft>
              <a:buSzPts val="1400"/>
              <a:buChar char="●"/>
            </a:pPr>
            <a:r>
              <a:rPr lang="en-US"/>
              <a:t>In contrast, the </a:t>
            </a:r>
            <a:r>
              <a:rPr lang="en-US" b="1"/>
              <a:t>interpretation of behavior is someone’s personal opinion of another’s behavior...what you think--that is an assumption.</a:t>
            </a:r>
            <a:endParaRPr b="1"/>
          </a:p>
        </p:txBody>
      </p:sp>
      <p:sp>
        <p:nvSpPr>
          <p:cNvPr id="471" name="Google Shape;471;p5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46958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5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Which of these notes demonstrates </a:t>
            </a:r>
            <a:r>
              <a:rPr lang="en-US" b="1"/>
              <a:t>objectivity</a:t>
            </a:r>
            <a:r>
              <a:rPr lang="en-US"/>
              <a:t> and </a:t>
            </a:r>
            <a:r>
              <a:rPr lang="en-US" b="1"/>
              <a:t>fact?</a:t>
            </a:r>
            <a:endParaRPr b="1"/>
          </a:p>
          <a:p>
            <a:pPr marL="0" marR="0" lvl="0" indent="0" algn="l" rtl="0">
              <a:lnSpc>
                <a:spcPct val="100000"/>
              </a:lnSpc>
              <a:spcBef>
                <a:spcPts val="0"/>
              </a:spcBef>
              <a:spcAft>
                <a:spcPts val="0"/>
              </a:spcAft>
              <a:buSzPts val="1400"/>
              <a:buNone/>
            </a:pPr>
            <a:r>
              <a:rPr lang="en-US"/>
              <a:t>Which of these notes demonstrates </a:t>
            </a:r>
            <a:r>
              <a:rPr lang="en-US" b="1"/>
              <a:t>subjectivity</a:t>
            </a:r>
            <a:r>
              <a:rPr lang="en-US"/>
              <a:t> and </a:t>
            </a:r>
            <a:r>
              <a:rPr lang="en-US" b="1"/>
              <a:t>assumption?</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b="1"/>
              <a:t>“Amelia did not share with Jacob when he asked to see her toy.”</a:t>
            </a:r>
            <a:endParaRPr b="1"/>
          </a:p>
          <a:p>
            <a:pPr marL="0" marR="0" lvl="0" indent="0" algn="l" rtl="0">
              <a:lnSpc>
                <a:spcPct val="100000"/>
              </a:lnSpc>
              <a:spcBef>
                <a:spcPts val="0"/>
              </a:spcBef>
              <a:spcAft>
                <a:spcPts val="0"/>
              </a:spcAft>
              <a:buSzPts val="1400"/>
              <a:buNone/>
            </a:pPr>
            <a:r>
              <a:rPr lang="en-US" b="1"/>
              <a:t>vs.</a:t>
            </a:r>
            <a:endParaRPr b="1"/>
          </a:p>
          <a:p>
            <a:pPr marL="0" marR="0" lvl="0" indent="0" algn="l" rtl="0">
              <a:lnSpc>
                <a:spcPct val="100000"/>
              </a:lnSpc>
              <a:spcBef>
                <a:spcPts val="0"/>
              </a:spcBef>
              <a:spcAft>
                <a:spcPts val="0"/>
              </a:spcAft>
              <a:buSzPts val="1400"/>
              <a:buNone/>
            </a:pPr>
            <a:r>
              <a:rPr lang="en-US" b="1"/>
              <a:t>“Amelia has difficulty sharing.”</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i="1"/>
              <a:t>Pause to give participants time to give their answer.</a:t>
            </a:r>
            <a:endParaRPr i="1"/>
          </a:p>
          <a:p>
            <a:pPr marL="0" marR="0" lvl="0" indent="0" algn="l" rtl="0">
              <a:lnSpc>
                <a:spcPct val="100000"/>
              </a:lnSpc>
              <a:spcBef>
                <a:spcPts val="0"/>
              </a:spcBef>
              <a:spcAft>
                <a:spcPts val="0"/>
              </a:spcAft>
              <a:buSzPts val="1400"/>
              <a:buNone/>
            </a:pPr>
            <a:r>
              <a:rPr lang="en-US" i="1"/>
              <a:t>The first statement demonstrates objectivity and fact; the second statement demonstrates subjectivity and assumption</a:t>
            </a:r>
            <a:r>
              <a:rPr lang="en-US"/>
              <a:t>.</a:t>
            </a:r>
            <a:endParaRPr/>
          </a:p>
        </p:txBody>
      </p:sp>
      <p:sp>
        <p:nvSpPr>
          <p:cNvPr id="478" name="Google Shape;478;p5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53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78247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5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Let’s practice one more time:</a:t>
            </a:r>
            <a:endParaRPr/>
          </a:p>
          <a:p>
            <a:pPr marL="0" marR="0" lvl="0" indent="0" algn="l" rtl="0">
              <a:lnSpc>
                <a:spcPct val="100000"/>
              </a:lnSpc>
              <a:spcBef>
                <a:spcPts val="0"/>
              </a:spcBef>
              <a:spcAft>
                <a:spcPts val="0"/>
              </a:spcAft>
              <a:buSzPts val="1400"/>
              <a:buNone/>
            </a:pPr>
            <a:r>
              <a:rPr lang="en-US"/>
              <a:t>Which note is objective, and which is subjective?</a:t>
            </a:r>
            <a:endParaRPr/>
          </a:p>
          <a:p>
            <a:pPr marL="0" lvl="0" indent="0" algn="l" rtl="0">
              <a:lnSpc>
                <a:spcPct val="90000"/>
              </a:lnSpc>
              <a:spcBef>
                <a:spcPts val="750"/>
              </a:spcBef>
              <a:spcAft>
                <a:spcPts val="0"/>
              </a:spcAft>
              <a:buSzPts val="1800"/>
              <a:buNone/>
            </a:pPr>
            <a:r>
              <a:rPr lang="en-US" b="1"/>
              <a:t>“Tyler was playing with the music blocks.  When Carly and Josh ask to play, Tyler agreed by saying ‘yes’ and showing them how.”</a:t>
            </a:r>
            <a:endParaRPr b="1"/>
          </a:p>
          <a:p>
            <a:pPr marL="0" lvl="0" indent="0" algn="l" rtl="0">
              <a:lnSpc>
                <a:spcPct val="90000"/>
              </a:lnSpc>
              <a:spcBef>
                <a:spcPts val="750"/>
              </a:spcBef>
              <a:spcAft>
                <a:spcPts val="0"/>
              </a:spcAft>
              <a:buSzPts val="1800"/>
              <a:buNone/>
            </a:pPr>
            <a:r>
              <a:rPr lang="en-US" b="1"/>
              <a:t>vs.</a:t>
            </a:r>
            <a:endParaRPr b="1"/>
          </a:p>
          <a:p>
            <a:pPr marL="0" lvl="0" indent="0" algn="l" rtl="0">
              <a:lnSpc>
                <a:spcPct val="90000"/>
              </a:lnSpc>
              <a:spcBef>
                <a:spcPts val="750"/>
              </a:spcBef>
              <a:spcAft>
                <a:spcPts val="0"/>
              </a:spcAft>
              <a:buClr>
                <a:srgbClr val="000000"/>
              </a:buClr>
              <a:buSzPts val="1800"/>
              <a:buFont typeface="Arial"/>
              <a:buNone/>
            </a:pPr>
            <a:r>
              <a:rPr lang="en-US" b="1"/>
              <a:t>“Tyler is a nice boy and gets along well with the other children.”</a:t>
            </a:r>
            <a:endParaRPr b="1"/>
          </a:p>
          <a:p>
            <a:pPr marL="0" marR="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a:t>Which note is objective, and which is subjective?</a:t>
            </a:r>
            <a:endParaRPr/>
          </a:p>
          <a:p>
            <a:pPr marL="0" marR="0" lvl="0" indent="0" algn="l" rtl="0">
              <a:lnSpc>
                <a:spcPct val="100000"/>
              </a:lnSpc>
              <a:spcBef>
                <a:spcPts val="0"/>
              </a:spcBef>
              <a:spcAft>
                <a:spcPts val="0"/>
              </a:spcAft>
              <a:buSzPts val="1400"/>
              <a:buNone/>
            </a:pPr>
            <a:r>
              <a:rPr lang="en-US" i="1"/>
              <a:t>Pause to let participants respond.  The first statement is objective, and the second statement is subjective.</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And which type of note do we want to write, and why?</a:t>
            </a:r>
            <a:endParaRPr/>
          </a:p>
          <a:p>
            <a:pPr marL="0" marR="0" lvl="0" indent="0" algn="l" rtl="0">
              <a:lnSpc>
                <a:spcPct val="100000"/>
              </a:lnSpc>
              <a:spcBef>
                <a:spcPts val="0"/>
              </a:spcBef>
              <a:spcAft>
                <a:spcPts val="0"/>
              </a:spcAft>
              <a:buSzPts val="1400"/>
              <a:buNone/>
            </a:pPr>
            <a:r>
              <a:rPr lang="en-US" i="1"/>
              <a:t>Pause to let participants respond, and ensure that they understand why we want to write objective notes--that they can articulate some of the reasons from the previous slides.</a:t>
            </a:r>
            <a:endParaRPr i="1"/>
          </a:p>
          <a:p>
            <a:pPr marL="0" marR="0" lvl="0" indent="0" algn="l" rtl="0">
              <a:lnSpc>
                <a:spcPct val="100000"/>
              </a:lnSpc>
              <a:spcBef>
                <a:spcPts val="0"/>
              </a:spcBef>
              <a:spcAft>
                <a:spcPts val="0"/>
              </a:spcAft>
              <a:buSzPts val="1400"/>
              <a:buNone/>
            </a:pPr>
            <a:endParaRPr b="1"/>
          </a:p>
        </p:txBody>
      </p:sp>
      <p:sp>
        <p:nvSpPr>
          <p:cNvPr id="485" name="Google Shape;485;p5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54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529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5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Whether or not you currently have the opportunity to use the TS GOLD tool to observe and assess the developmental progress of children in your classroom, you can still use another tool by TS GOLD to help you test your reliability in making developmentally-appropriate observations and assessments--</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You can access </a:t>
            </a:r>
            <a:r>
              <a:rPr lang="en-US" b="1"/>
              <a:t>free, online TS GOLD inter-rater reliability testing</a:t>
            </a:r>
            <a:r>
              <a:rPr lang="en-US"/>
              <a:t> at </a:t>
            </a:r>
            <a:r>
              <a:rPr lang="en-US" b="1" u="sng">
                <a:solidFill>
                  <a:schemeClr val="hlink"/>
                </a:solidFill>
                <a:hlinkClick r:id="rId3"/>
              </a:rPr>
              <a:t>https://my.teachingstrategies.com/irr/status/</a:t>
            </a:r>
            <a:r>
              <a:rPr lang="en-US" b="1"/>
              <a:t> </a:t>
            </a:r>
            <a:endParaRPr b="1"/>
          </a:p>
          <a:p>
            <a:pPr marL="0" marR="0" lvl="0" indent="0" algn="l" rtl="0">
              <a:lnSpc>
                <a:spcPct val="100000"/>
              </a:lnSpc>
              <a:spcBef>
                <a:spcPts val="0"/>
              </a:spcBef>
              <a:spcAft>
                <a:spcPts val="0"/>
              </a:spcAft>
              <a:buSzPts val="1400"/>
              <a:buNone/>
            </a:pPr>
            <a:r>
              <a:rPr lang="en-US"/>
              <a:t>You can access </a:t>
            </a:r>
            <a:r>
              <a:rPr lang="en-US" b="1"/>
              <a:t>additional free, online TS GOLD resources</a:t>
            </a:r>
            <a:r>
              <a:rPr lang="en-US"/>
              <a:t> at </a:t>
            </a:r>
            <a:r>
              <a:rPr lang="en-US" b="1" u="sng">
                <a:solidFill>
                  <a:schemeClr val="hlink"/>
                </a:solidFill>
                <a:hlinkClick r:id="rId4"/>
              </a:rPr>
              <a:t>https://mypd.teachingstrategies.com</a:t>
            </a:r>
            <a:r>
              <a:rPr lang="en-US" b="1"/>
              <a:t> </a:t>
            </a:r>
            <a:endParaRPr b="1"/>
          </a:p>
        </p:txBody>
      </p:sp>
      <p:sp>
        <p:nvSpPr>
          <p:cNvPr id="492" name="Google Shape;492;p5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55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4908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5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900" b="1" dirty="0"/>
              <a:t>As an additional possible follow-up to this training, look for a training that helps you support the children in your care further by helping you to practice differentiating activities to scaffold learning and development</a:t>
            </a:r>
            <a:r>
              <a:rPr lang="en-US" sz="900" b="1" dirty="0" smtClean="0"/>
              <a:t>!</a:t>
            </a:r>
          </a:p>
          <a:p>
            <a:pPr marL="0" marR="0" lvl="0" indent="0" algn="l" rtl="0">
              <a:lnSpc>
                <a:spcPct val="100000"/>
              </a:lnSpc>
              <a:spcBef>
                <a:spcPts val="0"/>
              </a:spcBef>
              <a:spcAft>
                <a:spcPts val="0"/>
              </a:spcAft>
              <a:buClr>
                <a:srgbClr val="000000"/>
              </a:buClr>
              <a:buSzPts val="1400"/>
              <a:buFont typeface="Arial"/>
              <a:buNone/>
            </a:pPr>
            <a:endParaRPr lang="en-US" sz="900" b="1" dirty="0" smtClean="0"/>
          </a:p>
          <a:p>
            <a:pPr marL="0" marR="0" lvl="0" indent="0" algn="l" rtl="0">
              <a:lnSpc>
                <a:spcPct val="100000"/>
              </a:lnSpc>
              <a:spcBef>
                <a:spcPts val="0"/>
              </a:spcBef>
              <a:spcAft>
                <a:spcPts val="0"/>
              </a:spcAft>
              <a:buClr>
                <a:srgbClr val="000000"/>
              </a:buClr>
              <a:buSzPts val="1400"/>
              <a:buFont typeface="Arial"/>
              <a:buNone/>
            </a:pPr>
            <a:r>
              <a:rPr lang="en-US" sz="900" b="0" smtClean="0"/>
              <a:t>And</a:t>
            </a:r>
            <a:r>
              <a:rPr lang="en-US" sz="900" b="0" baseline="0" smtClean="0"/>
              <a:t> y</a:t>
            </a:r>
            <a:r>
              <a:rPr lang="en-US" sz="900" b="0" smtClean="0"/>
              <a:t>ou </a:t>
            </a:r>
            <a:r>
              <a:rPr lang="en-US" sz="900" b="0" dirty="0" smtClean="0"/>
              <a:t>might also dive deeper by looking</a:t>
            </a:r>
            <a:r>
              <a:rPr lang="en-US" sz="900" b="0" baseline="0" dirty="0" smtClean="0"/>
              <a:t> at the “Alignment of Teaching Strategies GOLD Objectives for Development &amp; Learning Birth </a:t>
            </a:r>
            <a:r>
              <a:rPr lang="en-US" sz="900" b="0" i="1" baseline="0" dirty="0" smtClean="0"/>
              <a:t>through</a:t>
            </a:r>
            <a:r>
              <a:rPr lang="en-US" sz="900" b="0" i="0" baseline="0" dirty="0" smtClean="0"/>
              <a:t> Kindergarten with Louisiana's Birth to Five Early Learning and Development Standards” (</a:t>
            </a:r>
            <a:r>
              <a:rPr lang="en-US" sz="900" b="0" dirty="0" smtClean="0"/>
              <a:t>https://teachingstrategies.com/wp-content/uploads/2017/03/LA-GOLD-Alignment-Birth-to-5-2013.pdf).  </a:t>
            </a:r>
            <a:endParaRPr b="0" dirty="0"/>
          </a:p>
          <a:p>
            <a:pPr marL="0" marR="0" lvl="0" indent="0" algn="l" rtl="0">
              <a:lnSpc>
                <a:spcPct val="100000"/>
              </a:lnSpc>
              <a:spcBef>
                <a:spcPts val="0"/>
              </a:spcBef>
              <a:spcAft>
                <a:spcPts val="0"/>
              </a:spcAft>
              <a:buClr>
                <a:srgbClr val="000000"/>
              </a:buClr>
              <a:buSzPts val="1400"/>
              <a:buFont typeface="Arial"/>
              <a:buNone/>
            </a:pPr>
            <a:endParaRPr sz="900" b="1" dirty="0"/>
          </a:p>
          <a:p>
            <a:pPr marL="0" marR="0" lvl="0" indent="0" algn="l" rtl="0">
              <a:lnSpc>
                <a:spcPct val="100000"/>
              </a:lnSpc>
              <a:spcBef>
                <a:spcPts val="0"/>
              </a:spcBef>
              <a:spcAft>
                <a:spcPts val="0"/>
              </a:spcAft>
              <a:buClr>
                <a:srgbClr val="000000"/>
              </a:buClr>
              <a:buSzPts val="1400"/>
              <a:buFont typeface="Arial"/>
              <a:buNone/>
            </a:pPr>
            <a:r>
              <a:rPr lang="en-US" sz="900" b="0" i="1" dirty="0"/>
              <a:t>Make sure you have laid out, or lay out the two handouts below.</a:t>
            </a:r>
            <a:endParaRPr sz="900" b="0" i="1" dirty="0"/>
          </a:p>
          <a:p>
            <a:pPr marL="0" marR="0" lvl="0" indent="0" algn="l" rtl="0">
              <a:lnSpc>
                <a:spcPct val="100000"/>
              </a:lnSpc>
              <a:spcBef>
                <a:spcPts val="0"/>
              </a:spcBef>
              <a:spcAft>
                <a:spcPts val="0"/>
              </a:spcAft>
              <a:buClr>
                <a:srgbClr val="000000"/>
              </a:buClr>
              <a:buSzPts val="1400"/>
              <a:buFont typeface="Arial"/>
              <a:buNone/>
            </a:pPr>
            <a:endParaRPr sz="900" b="1" dirty="0"/>
          </a:p>
          <a:p>
            <a:pPr marL="0" marR="0" lvl="0" indent="0" algn="l" rtl="0">
              <a:lnSpc>
                <a:spcPct val="100000"/>
              </a:lnSpc>
              <a:spcBef>
                <a:spcPts val="0"/>
              </a:spcBef>
              <a:spcAft>
                <a:spcPts val="0"/>
              </a:spcAft>
              <a:buClr>
                <a:srgbClr val="000000"/>
              </a:buClr>
              <a:buSzPts val="1400"/>
              <a:buFont typeface="Arial"/>
              <a:buNone/>
            </a:pPr>
            <a:r>
              <a:rPr lang="en-US" sz="900" b="0" dirty="0"/>
              <a:t>After we finish in a few minutes, please be sure to pick up these two takeaway handouts I have for you:  </a:t>
            </a:r>
            <a:endParaRPr dirty="0"/>
          </a:p>
          <a:p>
            <a:pPr marL="0" marR="0" lvl="0" indent="0" algn="l" rtl="0">
              <a:lnSpc>
                <a:spcPct val="100000"/>
              </a:lnSpc>
              <a:spcBef>
                <a:spcPts val="0"/>
              </a:spcBef>
              <a:spcAft>
                <a:spcPts val="0"/>
              </a:spcAft>
              <a:buClr>
                <a:srgbClr val="000000"/>
              </a:buClr>
              <a:buSzPts val="1400"/>
              <a:buFont typeface="Arial"/>
              <a:buNone/>
            </a:pPr>
            <a:r>
              <a:rPr lang="en-US" sz="900" b="0" dirty="0"/>
              <a:t>One, a “Glossary of Important Terms and Phrases,” that will help you review key concepts from this training, and</a:t>
            </a:r>
            <a:endParaRPr dirty="0"/>
          </a:p>
          <a:p>
            <a:pPr marL="0" marR="0" lvl="0" indent="0" algn="l" rtl="0">
              <a:lnSpc>
                <a:spcPct val="100000"/>
              </a:lnSpc>
              <a:spcBef>
                <a:spcPts val="0"/>
              </a:spcBef>
              <a:spcAft>
                <a:spcPts val="0"/>
              </a:spcAft>
              <a:buClr>
                <a:srgbClr val="000000"/>
              </a:buClr>
              <a:buSzPts val="1400"/>
              <a:buFont typeface="Arial"/>
              <a:buNone/>
            </a:pPr>
            <a:r>
              <a:rPr lang="en-US" sz="900" b="0" dirty="0"/>
              <a:t>Two, an article on scaffolding.</a:t>
            </a:r>
            <a:endParaRPr b="0" dirty="0"/>
          </a:p>
        </p:txBody>
      </p:sp>
      <p:sp>
        <p:nvSpPr>
          <p:cNvPr id="499" name="Google Shape;499;p5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42670607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5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i="1"/>
              <a:t>At this time, ask 2-3 participants to share the one most important thing she/he learned from the training and how it will help her/him better support the children in her/his care.</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Have all participants write it down on the “3-2-1 Action Plan.”</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Then distribute and have participants complete the post-assessment evaluation and submit it to you.</a:t>
            </a:r>
            <a:endParaRPr i="1"/>
          </a:p>
        </p:txBody>
      </p:sp>
      <p:sp>
        <p:nvSpPr>
          <p:cNvPr id="506" name="Google Shape;506;p5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l"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3731157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2: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extLst>
      <p:ext uri="{BB962C8B-B14F-4D97-AF65-F5344CB8AC3E}">
        <p14:creationId xmlns:p14="http://schemas.microsoft.com/office/powerpoint/2010/main" val="140941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7: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dirty="0"/>
              <a:t>While there are </a:t>
            </a:r>
            <a:r>
              <a:rPr lang="en-US" b="1" dirty="0"/>
              <a:t>typical milestone</a:t>
            </a:r>
            <a:r>
              <a:rPr lang="en-US" dirty="0"/>
              <a:t> periods at which most children develop certain skills, no child develops all skills at each typical milestone; rather, </a:t>
            </a:r>
            <a:r>
              <a:rPr lang="en-US" b="1" dirty="0"/>
              <a:t>all children develop at different paces</a:t>
            </a:r>
            <a:r>
              <a:rPr lang="en-US" dirty="0"/>
              <a:t>.  For example, some are faster or slower to walk, or to talk.  Observing what a child can and cannot do, and understanding typical developmental milestones, is necessary for you, both to </a:t>
            </a:r>
            <a:r>
              <a:rPr lang="en-US" b="1" dirty="0"/>
              <a:t>provide instruction at the level</a:t>
            </a:r>
            <a:r>
              <a:rPr lang="en-US" dirty="0"/>
              <a:t> that each individual </a:t>
            </a:r>
            <a:r>
              <a:rPr lang="en-US" b="1" dirty="0"/>
              <a:t>child can understand</a:t>
            </a:r>
            <a:r>
              <a:rPr lang="en-US" dirty="0"/>
              <a:t> and be able to learn from, and to help children advance their knowledge and abilities.  Observation-based assessment will help you identify whether </a:t>
            </a:r>
            <a:r>
              <a:rPr lang="en-US" b="1" dirty="0"/>
              <a:t>a child may need more support than other children need </a:t>
            </a:r>
            <a:r>
              <a:rPr lang="en-US" dirty="0"/>
              <a:t>in learning a skill, and whether there is a need for additional, more intensive intervention </a:t>
            </a:r>
            <a:r>
              <a:rPr lang="en-US" b="1" dirty="0"/>
              <a:t>from a specialist</a:t>
            </a:r>
            <a:r>
              <a:rPr lang="en-US" dirty="0"/>
              <a:t>, in addition to the modifications and supports that you provide to the child in your classroom.  Only </a:t>
            </a:r>
            <a:r>
              <a:rPr lang="en-US" u="sng" dirty="0"/>
              <a:t>developmentally-appropriate</a:t>
            </a:r>
            <a:r>
              <a:rPr lang="en-US" dirty="0"/>
              <a:t> supports will help a child make further meaning about the world around them.</a:t>
            </a:r>
            <a:endParaRPr dirty="0"/>
          </a:p>
          <a:p>
            <a:pPr marL="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It is our responsibility (and our privilege) as children’s first classroom teachers to provide children with the positive supports that will prepare them socially and emotionally, cognitively, physically, and linguistically, to enter school excited and ready to keep learning. </a:t>
            </a:r>
            <a:endParaRPr lang="en-US" dirty="0" smtClean="0"/>
          </a:p>
          <a:p>
            <a:pPr marL="0" marR="0" lvl="0" indent="0" algn="l" rtl="0">
              <a:lnSpc>
                <a:spcPct val="100000"/>
              </a:lnSpc>
              <a:spcBef>
                <a:spcPts val="0"/>
              </a:spcBef>
              <a:spcAft>
                <a:spcPts val="0"/>
              </a:spcAft>
              <a:buClr>
                <a:srgbClr val="000000"/>
              </a:buClr>
              <a:buSzPts val="1400"/>
              <a:buFont typeface="Arial"/>
              <a:buNone/>
            </a:pPr>
            <a:endParaRPr lang="en-US" dirty="0" smtClean="0"/>
          </a:p>
          <a:p>
            <a:pPr marL="0" marR="0" lvl="0" indent="0" algn="l" rtl="0">
              <a:lnSpc>
                <a:spcPct val="100000"/>
              </a:lnSpc>
              <a:spcBef>
                <a:spcPts val="0"/>
              </a:spcBef>
              <a:spcAft>
                <a:spcPts val="0"/>
              </a:spcAft>
              <a:buClr>
                <a:srgbClr val="000000"/>
              </a:buClr>
              <a:buSzPts val="1400"/>
              <a:buFont typeface="Arial"/>
              <a:buNone/>
            </a:pPr>
            <a:r>
              <a:rPr lang="en-US" i="1" dirty="0" smtClean="0"/>
              <a:t>Centers for Disease Control and Prevention, Child Development Basics, </a:t>
            </a:r>
            <a:r>
              <a:rPr lang="en-US" i="1" dirty="0" smtClean="0">
                <a:hlinkClick r:id="rId3"/>
              </a:rPr>
              <a:t>https://www.cdc.gov/ncbddd/childdevelopment/facts.html</a:t>
            </a:r>
            <a:endParaRPr dirty="0"/>
          </a:p>
        </p:txBody>
      </p:sp>
      <p:sp>
        <p:nvSpPr>
          <p:cNvPr id="95" name="Google Shape;95;p7: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3871184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0"/>
              </a:spcBef>
              <a:spcAft>
                <a:spcPts val="0"/>
              </a:spcAft>
              <a:buNone/>
            </a:pPr>
            <a:r>
              <a:rPr lang="en-US" dirty="0">
                <a:solidFill>
                  <a:srgbClr val="3C4043"/>
                </a:solidFill>
                <a:highlight>
                  <a:srgbClr val="FFFFFF"/>
                </a:highlight>
              </a:rPr>
              <a:t>“In early childhood education, assessment is the process of gathering information about children in order to make decisions. Assessment is often equated with the notion of testing to judge a child’s abilities, but in actuality, it is a four-step cycle that helps teachers individualize learning for every child. Assessment has four primary purposes:</a:t>
            </a:r>
            <a:endParaRPr dirty="0">
              <a:solidFill>
                <a:srgbClr val="3C4043"/>
              </a:solidFill>
              <a:highlight>
                <a:srgbClr val="FFFFFF"/>
              </a:highlight>
            </a:endParaRPr>
          </a:p>
          <a:p>
            <a:pPr marL="0" lvl="0" indent="0" algn="l" rtl="0">
              <a:lnSpc>
                <a:spcPct val="115000"/>
              </a:lnSpc>
              <a:spcBef>
                <a:spcPts val="0"/>
              </a:spcBef>
              <a:spcAft>
                <a:spcPts val="0"/>
              </a:spcAft>
              <a:buNone/>
            </a:pPr>
            <a:r>
              <a:rPr lang="en-US" dirty="0">
                <a:solidFill>
                  <a:srgbClr val="3C4043"/>
                </a:solidFill>
                <a:highlight>
                  <a:srgbClr val="FFFFFF"/>
                </a:highlight>
              </a:rPr>
              <a:t>•	 to support learning</a:t>
            </a:r>
            <a:endParaRPr dirty="0">
              <a:solidFill>
                <a:srgbClr val="3C4043"/>
              </a:solidFill>
              <a:highlight>
                <a:srgbClr val="FFFFFF"/>
              </a:highlight>
            </a:endParaRPr>
          </a:p>
          <a:p>
            <a:pPr marL="0" lvl="0" indent="0" algn="l" rtl="0">
              <a:lnSpc>
                <a:spcPct val="115000"/>
              </a:lnSpc>
              <a:spcBef>
                <a:spcPts val="0"/>
              </a:spcBef>
              <a:spcAft>
                <a:spcPts val="0"/>
              </a:spcAft>
              <a:buNone/>
            </a:pPr>
            <a:r>
              <a:rPr lang="en-US" dirty="0">
                <a:solidFill>
                  <a:srgbClr val="3C4043"/>
                </a:solidFill>
                <a:highlight>
                  <a:srgbClr val="FFFFFF"/>
                </a:highlight>
              </a:rPr>
              <a:t>•	 to identify special needs</a:t>
            </a:r>
            <a:endParaRPr dirty="0">
              <a:solidFill>
                <a:srgbClr val="3C4043"/>
              </a:solidFill>
              <a:highlight>
                <a:srgbClr val="FFFFFF"/>
              </a:highlight>
            </a:endParaRPr>
          </a:p>
          <a:p>
            <a:pPr marL="0" lvl="0" indent="0" algn="l" rtl="0">
              <a:lnSpc>
                <a:spcPct val="115000"/>
              </a:lnSpc>
              <a:spcBef>
                <a:spcPts val="0"/>
              </a:spcBef>
              <a:spcAft>
                <a:spcPts val="0"/>
              </a:spcAft>
              <a:buNone/>
            </a:pPr>
            <a:r>
              <a:rPr lang="en-US" dirty="0">
                <a:solidFill>
                  <a:srgbClr val="3C4043"/>
                </a:solidFill>
                <a:highlight>
                  <a:srgbClr val="FFFFFF"/>
                </a:highlight>
              </a:rPr>
              <a:t>•	 to evaluate programs and monitor trends and</a:t>
            </a:r>
            <a:endParaRPr dirty="0">
              <a:solidFill>
                <a:srgbClr val="3C4043"/>
              </a:solidFill>
              <a:highlight>
                <a:srgbClr val="FFFFFF"/>
              </a:highlight>
            </a:endParaRPr>
          </a:p>
          <a:p>
            <a:pPr marL="0" lvl="0" indent="0" algn="l" rtl="0">
              <a:lnSpc>
                <a:spcPct val="115000"/>
              </a:lnSpc>
              <a:spcBef>
                <a:spcPts val="0"/>
              </a:spcBef>
              <a:spcAft>
                <a:spcPts val="0"/>
              </a:spcAft>
              <a:buNone/>
            </a:pPr>
            <a:r>
              <a:rPr lang="en-US" dirty="0">
                <a:solidFill>
                  <a:srgbClr val="3C4043"/>
                </a:solidFill>
                <a:highlight>
                  <a:srgbClr val="FFFFFF"/>
                </a:highlight>
              </a:rPr>
              <a:t>•	 to respond to program accountability requirements</a:t>
            </a:r>
            <a:endParaRPr dirty="0">
              <a:solidFill>
                <a:srgbClr val="3C4043"/>
              </a:solidFill>
              <a:highlight>
                <a:srgbClr val="FFFFFF"/>
              </a:highlight>
            </a:endParaRPr>
          </a:p>
          <a:p>
            <a:pPr marL="0" lvl="0" indent="0" algn="l" rtl="0">
              <a:lnSpc>
                <a:spcPct val="115000"/>
              </a:lnSpc>
              <a:spcBef>
                <a:spcPts val="0"/>
              </a:spcBef>
              <a:spcAft>
                <a:spcPts val="0"/>
              </a:spcAft>
              <a:buNone/>
            </a:pPr>
            <a:endParaRPr dirty="0">
              <a:solidFill>
                <a:srgbClr val="000000"/>
              </a:solidFill>
            </a:endParaRPr>
          </a:p>
          <a:p>
            <a:pPr marL="0" lvl="0" indent="0" algn="l" rtl="0">
              <a:lnSpc>
                <a:spcPct val="115000"/>
              </a:lnSpc>
              <a:spcBef>
                <a:spcPts val="0"/>
              </a:spcBef>
              <a:spcAft>
                <a:spcPts val="0"/>
              </a:spcAft>
              <a:buSzPts val="1400"/>
              <a:buNone/>
            </a:pPr>
            <a:r>
              <a:rPr lang="en-US" dirty="0">
                <a:solidFill>
                  <a:srgbClr val="3C4043"/>
                </a:solidFill>
                <a:highlight>
                  <a:srgbClr val="FFFFFF"/>
                </a:highlight>
              </a:rPr>
              <a:t>[Source:  The Importance of the Assessment Cycle in The Creative Curriculum® for Preschool</a:t>
            </a:r>
            <a:r>
              <a:rPr lang="en-US" dirty="0">
                <a:solidFill>
                  <a:srgbClr val="3C4043"/>
                </a:solidFill>
                <a:highlight>
                  <a:srgbClr val="FFFFFF"/>
                </a:highlight>
                <a:uFill>
                  <a:noFill/>
                </a:uFill>
                <a:hlinkClick r:id="rId3"/>
              </a:rPr>
              <a:t> </a:t>
            </a:r>
            <a:r>
              <a:rPr lang="en-US" dirty="0">
                <a:solidFill>
                  <a:srgbClr val="1A73E8"/>
                </a:solidFill>
                <a:uFill>
                  <a:noFill/>
                </a:uFill>
                <a:hlinkClick r:id="rId3"/>
              </a:rPr>
              <a:t>https://teachingstrategies.com/wp-content/uploads/2017/03/Theory-Paper-Assessment-Creative-Curriculum-Preschool-10-2012.pdf</a:t>
            </a:r>
            <a:r>
              <a:rPr lang="en-US" dirty="0">
                <a:solidFill>
                  <a:srgbClr val="000000"/>
                </a:solidFill>
              </a:rPr>
              <a:t>]</a:t>
            </a:r>
            <a:endParaRPr dirty="0">
              <a:solidFill>
                <a:srgbClr val="000000"/>
              </a:solidFill>
            </a:endParaRPr>
          </a:p>
          <a:p>
            <a:pPr marL="0" lvl="0" indent="0" algn="l" rtl="0">
              <a:lnSpc>
                <a:spcPct val="115000"/>
              </a:lnSpc>
              <a:spcBef>
                <a:spcPts val="0"/>
              </a:spcBef>
              <a:spcAft>
                <a:spcPts val="0"/>
              </a:spcAft>
              <a:buSzPts val="1400"/>
              <a:buNone/>
            </a:pPr>
            <a:endParaRPr dirty="0">
              <a:solidFill>
                <a:srgbClr val="000000"/>
              </a:solidFill>
            </a:endParaRPr>
          </a:p>
          <a:p>
            <a:pPr marL="0" lvl="0" indent="0" algn="l" rtl="0">
              <a:spcBef>
                <a:spcPts val="0"/>
              </a:spcBef>
              <a:spcAft>
                <a:spcPts val="0"/>
              </a:spcAft>
              <a:buClr>
                <a:srgbClr val="000000"/>
              </a:buClr>
              <a:buSzPts val="1400"/>
              <a:buFont typeface="Arial"/>
              <a:buNone/>
            </a:pPr>
            <a:r>
              <a:rPr lang="en-US" b="1" dirty="0">
                <a:solidFill>
                  <a:srgbClr val="000000"/>
                </a:solidFill>
              </a:rPr>
              <a:t>Observational assessment is a continuous cycle of </a:t>
            </a:r>
            <a:endParaRPr b="1" dirty="0">
              <a:solidFill>
                <a:srgbClr val="000000"/>
              </a:solidFill>
            </a:endParaRPr>
          </a:p>
          <a:p>
            <a:pPr marL="457200" lvl="0" indent="-317500" algn="l" rtl="0">
              <a:spcBef>
                <a:spcPts val="0"/>
              </a:spcBef>
              <a:spcAft>
                <a:spcPts val="0"/>
              </a:spcAft>
              <a:buSzPts val="1400"/>
              <a:buChar char="●"/>
            </a:pPr>
            <a:r>
              <a:rPr lang="en-US" b="1" dirty="0">
                <a:solidFill>
                  <a:srgbClr val="000000"/>
                </a:solidFill>
              </a:rPr>
              <a:t>Learning</a:t>
            </a:r>
            <a:endParaRPr b="1" dirty="0">
              <a:solidFill>
                <a:srgbClr val="000000"/>
              </a:solidFill>
            </a:endParaRPr>
          </a:p>
          <a:p>
            <a:pPr marL="457200" lvl="0" indent="-317500" algn="l" rtl="0">
              <a:spcBef>
                <a:spcPts val="0"/>
              </a:spcBef>
              <a:spcAft>
                <a:spcPts val="0"/>
              </a:spcAft>
              <a:buSzPts val="1400"/>
              <a:buChar char="●"/>
            </a:pPr>
            <a:r>
              <a:rPr lang="en-US" b="1" dirty="0">
                <a:solidFill>
                  <a:srgbClr val="000000"/>
                </a:solidFill>
              </a:rPr>
              <a:t>Measuring and</a:t>
            </a:r>
            <a:endParaRPr b="1" dirty="0">
              <a:solidFill>
                <a:srgbClr val="000000"/>
              </a:solidFill>
            </a:endParaRPr>
          </a:p>
          <a:p>
            <a:pPr marL="457200" lvl="0" indent="-317500" algn="l" rtl="0">
              <a:spcBef>
                <a:spcPts val="0"/>
              </a:spcBef>
              <a:spcAft>
                <a:spcPts val="0"/>
              </a:spcAft>
              <a:buSzPts val="1400"/>
              <a:buChar char="●"/>
            </a:pPr>
            <a:r>
              <a:rPr lang="en-US" b="1" dirty="0">
                <a:solidFill>
                  <a:srgbClr val="000000"/>
                </a:solidFill>
              </a:rPr>
              <a:t>Growing.</a:t>
            </a:r>
            <a:endParaRPr b="1" dirty="0">
              <a:solidFill>
                <a:srgbClr val="000000"/>
              </a:solidFill>
            </a:endParaRPr>
          </a:p>
          <a:p>
            <a:pPr marL="0" lvl="0" indent="0" algn="l" rtl="0">
              <a:lnSpc>
                <a:spcPct val="115000"/>
              </a:lnSpc>
              <a:spcBef>
                <a:spcPts val="0"/>
              </a:spcBef>
              <a:spcAft>
                <a:spcPts val="0"/>
              </a:spcAft>
              <a:buSzPts val="1400"/>
              <a:buNone/>
            </a:pPr>
            <a:endParaRPr u="sng" dirty="0">
              <a:solidFill>
                <a:srgbClr val="000000"/>
              </a:solidFill>
            </a:endParaRPr>
          </a:p>
          <a:p>
            <a:pPr marL="0" lvl="0" indent="0" algn="l" rtl="0">
              <a:lnSpc>
                <a:spcPct val="115000"/>
              </a:lnSpc>
              <a:spcBef>
                <a:spcPts val="0"/>
              </a:spcBef>
              <a:spcAft>
                <a:spcPts val="0"/>
              </a:spcAft>
              <a:buSzPts val="1400"/>
              <a:buNone/>
            </a:pPr>
            <a:r>
              <a:rPr lang="en-US" dirty="0">
                <a:solidFill>
                  <a:srgbClr val="000000"/>
                </a:solidFill>
              </a:rPr>
              <a:t>While this particular model comes </a:t>
            </a:r>
            <a:r>
              <a:rPr lang="en-US" b="1" dirty="0">
                <a:solidFill>
                  <a:srgbClr val="000000"/>
                </a:solidFill>
              </a:rPr>
              <a:t>from Teaching Strategies</a:t>
            </a:r>
            <a:r>
              <a:rPr lang="en-US" dirty="0">
                <a:solidFill>
                  <a:srgbClr val="000000"/>
                </a:solidFill>
              </a:rPr>
              <a:t>, this basic process is applicable to all observation-based assessment, regardless of whether you are using the Teaching Strategies GOLD observation tool or not.</a:t>
            </a:r>
            <a:endParaRPr dirty="0">
              <a:solidFill>
                <a:srgbClr val="000000"/>
              </a:solidFill>
            </a:endParaRPr>
          </a:p>
          <a:p>
            <a:pPr marL="0" lvl="0" indent="0" algn="l" rtl="0">
              <a:lnSpc>
                <a:spcPct val="115000"/>
              </a:lnSpc>
              <a:spcBef>
                <a:spcPts val="0"/>
              </a:spcBef>
              <a:spcAft>
                <a:spcPts val="0"/>
              </a:spcAft>
              <a:buSzPts val="1400"/>
              <a:buNone/>
            </a:pPr>
            <a:endParaRPr dirty="0">
              <a:solidFill>
                <a:srgbClr val="000000"/>
              </a:solidFill>
            </a:endParaRPr>
          </a:p>
          <a:p>
            <a:pPr marL="0" lvl="0" indent="0" algn="l" rtl="0">
              <a:lnSpc>
                <a:spcPct val="115000"/>
              </a:lnSpc>
              <a:spcBef>
                <a:spcPts val="0"/>
              </a:spcBef>
              <a:spcAft>
                <a:spcPts val="0"/>
              </a:spcAft>
              <a:buSzPts val="1400"/>
              <a:buNone/>
            </a:pPr>
            <a:r>
              <a:rPr lang="en-US" dirty="0">
                <a:solidFill>
                  <a:srgbClr val="000000"/>
                </a:solidFill>
              </a:rPr>
              <a:t>Practicing this ongoing assessment cycle enables you  to make informed decisions about how to individualize learning for each child.  It is a critical component of a high-quality early childhood education program.</a:t>
            </a:r>
            <a:endParaRPr dirty="0">
              <a:solidFill>
                <a:srgbClr val="000000"/>
              </a:solidFill>
            </a:endParaRPr>
          </a:p>
        </p:txBody>
      </p:sp>
      <p:sp>
        <p:nvSpPr>
          <p:cNvPr id="102" name="Google Shape;102;p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046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a:t>The first step of the </a:t>
            </a:r>
            <a:r>
              <a:rPr lang="en-US" b="1"/>
              <a:t>observation-based assessment cycle </a:t>
            </a:r>
            <a:r>
              <a:rPr lang="en-US"/>
              <a:t>involves </a:t>
            </a:r>
            <a:r>
              <a:rPr lang="en-US" b="1"/>
              <a:t>collect</a:t>
            </a:r>
            <a:r>
              <a:rPr lang="en-US"/>
              <a:t>ing information--through </a:t>
            </a:r>
            <a:r>
              <a:rPr lang="en-US" b="1"/>
              <a:t>daily</a:t>
            </a:r>
            <a:r>
              <a:rPr lang="en-US"/>
              <a:t> and </a:t>
            </a:r>
            <a:r>
              <a:rPr lang="en-US" b="1"/>
              <a:t>ongoing observation</a:t>
            </a:r>
            <a:r>
              <a:rPr lang="en-US"/>
              <a:t>--of </a:t>
            </a:r>
            <a:r>
              <a:rPr lang="en-US" b="1"/>
              <a:t>children’s knowledge, skills, and behaviors</a:t>
            </a:r>
            <a:r>
              <a:rPr lang="en-US"/>
              <a:t>--in order to INDIVIDUALIZE children’s learning.  The observations can be made </a:t>
            </a:r>
            <a:r>
              <a:rPr lang="en-US" b="1"/>
              <a:t>with minimal or no intrusion to the children’s activity</a:t>
            </a:r>
            <a:r>
              <a:rPr lang="en-US"/>
              <a:t>.</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Teachers are often doing this without even realizing it!  For example,  if you teach three and four year olds,  have you ever noticed that one of your little friends almost always chooses to build towers in the block area during free play?  Making that observation was collecting information about the children in your care!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Through the process of observing and recording, you come to know the </a:t>
            </a:r>
            <a:r>
              <a:rPr lang="en-US" b="1"/>
              <a:t>unique</a:t>
            </a:r>
            <a:r>
              <a:rPr lang="en-US"/>
              <a:t> personalities and abilities of </a:t>
            </a:r>
            <a:r>
              <a:rPr lang="en-US" b="1"/>
              <a:t>each</a:t>
            </a:r>
            <a:r>
              <a:rPr lang="en-US"/>
              <a:t> individual </a:t>
            </a:r>
            <a:r>
              <a:rPr lang="en-US" b="1"/>
              <a:t>child</a:t>
            </a:r>
            <a:r>
              <a:rPr lang="en-US"/>
              <a:t>. The more you know about each child, the stronger your connection with that child...and we know from CLASS that strong connections with your children lead to gains in their learning.</a:t>
            </a:r>
            <a:endParaRPr/>
          </a:p>
          <a:p>
            <a:pPr marL="22860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As you understand how important observations are, you’ll want to to be proactive about having a plan for capturing and documenting the observations. It’s worth taking the time to set up your system for note-taking and for organizing your documentation on each child as you gather it.  This will save you from having to sort through a mess of documentation at the same time later.  </a:t>
            </a:r>
            <a:endParaRPr/>
          </a:p>
          <a:p>
            <a:pPr marL="22860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Later in this training we’ll cover specific methods and strategies for taking those observational notes and for collecting additional kinds of documentation.  These other kinds of documentation might include photos, video clips, and samples of student work.</a:t>
            </a:r>
            <a:endParaRPr/>
          </a:p>
        </p:txBody>
      </p:sp>
      <p:sp>
        <p:nvSpPr>
          <p:cNvPr id="111" name="Google Shape;111;p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5292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SzPts val="1400"/>
              <a:buNone/>
            </a:pPr>
            <a:r>
              <a:rPr lang="en-US" dirty="0"/>
              <a:t>The next step in the cycle is to </a:t>
            </a:r>
            <a:r>
              <a:rPr lang="en-US" b="1" dirty="0"/>
              <a:t>analyze </a:t>
            </a:r>
            <a:r>
              <a:rPr lang="en-US" dirty="0"/>
              <a:t>the data you have collected and to </a:t>
            </a:r>
            <a:r>
              <a:rPr lang="en-US" b="1" dirty="0"/>
              <a:t>respond</a:t>
            </a:r>
            <a:r>
              <a:rPr lang="en-US" dirty="0"/>
              <a:t>.  In other words, you should look through the notes and documentation you have </a:t>
            </a:r>
            <a:r>
              <a:rPr lang="en-US" b="1" dirty="0"/>
              <a:t>gathered</a:t>
            </a:r>
            <a:r>
              <a:rPr lang="en-US" dirty="0"/>
              <a:t>, and you should use that</a:t>
            </a:r>
            <a:r>
              <a:rPr lang="en-US" b="1" dirty="0"/>
              <a:t> information</a:t>
            </a:r>
            <a:r>
              <a:rPr lang="en-US" dirty="0"/>
              <a:t> to begin </a:t>
            </a:r>
            <a:r>
              <a:rPr lang="en-US" b="1" dirty="0"/>
              <a:t>to plan</a:t>
            </a:r>
            <a:r>
              <a:rPr lang="en-US" dirty="0"/>
              <a:t> how you can support the child’s learning.</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b="1" dirty="0"/>
              <a:t>Use your gathered information to decide when, what, and how to </a:t>
            </a:r>
            <a:r>
              <a:rPr lang="en-US" b="1" dirty="0" smtClean="0"/>
              <a:t>target instruction </a:t>
            </a:r>
            <a:r>
              <a:rPr lang="en-US" b="1" dirty="0"/>
              <a:t>and provide support.</a:t>
            </a:r>
            <a:endParaRPr dirty="0"/>
          </a:p>
          <a:p>
            <a:pPr marL="457200" marR="0" lvl="0" indent="-22860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Remember, </a:t>
            </a:r>
            <a:r>
              <a:rPr lang="en-US" b="1" dirty="0"/>
              <a:t>knowing what a child can and cannot do helps you decide how much support the child needs</a:t>
            </a:r>
            <a:r>
              <a:rPr lang="en-US" dirty="0"/>
              <a:t> in order to meet to meet the learning objectives for that child and that child’s age.  That support is called “</a:t>
            </a:r>
            <a:r>
              <a:rPr lang="en-US" b="1" dirty="0"/>
              <a:t>scaffolding</a:t>
            </a:r>
            <a:r>
              <a:rPr lang="en-US" dirty="0"/>
              <a:t>.”</a:t>
            </a:r>
            <a:endParaRPr sz="1600" dirty="0"/>
          </a:p>
        </p:txBody>
      </p:sp>
      <p:sp>
        <p:nvSpPr>
          <p:cNvPr id="120" name="Google Shape;120;p1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2020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62"/>
          <p:cNvPicPr preferRelativeResize="0"/>
          <p:nvPr/>
        </p:nvPicPr>
        <p:blipFill rotWithShape="1">
          <a:blip r:embed="rId2">
            <a:alphaModFix/>
          </a:blip>
          <a:srcRect/>
          <a:stretch/>
        </p:blipFill>
        <p:spPr>
          <a:xfrm>
            <a:off x="24" y="0"/>
            <a:ext cx="9143952" cy="5143473"/>
          </a:xfrm>
          <a:prstGeom prst="rect">
            <a:avLst/>
          </a:prstGeom>
          <a:noFill/>
          <a:ln>
            <a:noFill/>
          </a:ln>
        </p:spPr>
      </p:pic>
      <p:sp>
        <p:nvSpPr>
          <p:cNvPr id="12" name="Google Shape;12;p62"/>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 Picture v6">
  <p:cSld name="Content and Picture_1_1_1_1_1">
    <p:spTree>
      <p:nvGrpSpPr>
        <p:cNvPr id="1" name="Shape 47"/>
        <p:cNvGrpSpPr/>
        <p:nvPr/>
      </p:nvGrpSpPr>
      <p:grpSpPr>
        <a:xfrm>
          <a:off x="0" y="0"/>
          <a:ext cx="0" cy="0"/>
          <a:chOff x="0" y="0"/>
          <a:chExt cx="0" cy="0"/>
        </a:xfrm>
      </p:grpSpPr>
      <p:pic>
        <p:nvPicPr>
          <p:cNvPr id="48" name="Google Shape;48;p7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9" name="Google Shape;49;p7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 name="Google Shape;50;p7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 Picture v7">
  <p:cSld name="Content and Picture_1_1_1_1_1_1">
    <p:spTree>
      <p:nvGrpSpPr>
        <p:cNvPr id="1" name="Shape 51"/>
        <p:cNvGrpSpPr/>
        <p:nvPr/>
      </p:nvGrpSpPr>
      <p:grpSpPr>
        <a:xfrm>
          <a:off x="0" y="0"/>
          <a:ext cx="0" cy="0"/>
          <a:chOff x="0" y="0"/>
          <a:chExt cx="0" cy="0"/>
        </a:xfrm>
      </p:grpSpPr>
      <p:pic>
        <p:nvPicPr>
          <p:cNvPr id="52" name="Google Shape;52;p7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3" name="Google Shape;53;p72"/>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7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 Picture v8">
  <p:cSld name="Content and Picture_1_1_1_1_1_1_1">
    <p:spTree>
      <p:nvGrpSpPr>
        <p:cNvPr id="1" name="Shape 55"/>
        <p:cNvGrpSpPr/>
        <p:nvPr/>
      </p:nvGrpSpPr>
      <p:grpSpPr>
        <a:xfrm>
          <a:off x="0" y="0"/>
          <a:ext cx="0" cy="0"/>
          <a:chOff x="0" y="0"/>
          <a:chExt cx="0" cy="0"/>
        </a:xfrm>
      </p:grpSpPr>
      <p:pic>
        <p:nvPicPr>
          <p:cNvPr id="56" name="Google Shape;56;p7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 name="Google Shape;57;p73"/>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7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 Picture v1">
  <p:cSld name="Content and Picture">
    <p:spTree>
      <p:nvGrpSpPr>
        <p:cNvPr id="1" name="Shape 13"/>
        <p:cNvGrpSpPr/>
        <p:nvPr/>
      </p:nvGrpSpPr>
      <p:grpSpPr>
        <a:xfrm>
          <a:off x="0" y="0"/>
          <a:ext cx="0" cy="0"/>
          <a:chOff x="0" y="0"/>
          <a:chExt cx="0" cy="0"/>
        </a:xfrm>
      </p:grpSpPr>
      <p:pic>
        <p:nvPicPr>
          <p:cNvPr id="14" name="Google Shape;14;p6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63"/>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6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pic>
        <p:nvPicPr>
          <p:cNvPr id="18" name="Google Shape;18;p6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6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21" name="Google Shape;21;p6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22"/>
        <p:cNvGrpSpPr/>
        <p:nvPr/>
      </p:nvGrpSpPr>
      <p:grpSpPr>
        <a:xfrm>
          <a:off x="0" y="0"/>
          <a:ext cx="0" cy="0"/>
          <a:chOff x="0" y="0"/>
          <a:chExt cx="0" cy="0"/>
        </a:xfrm>
      </p:grpSpPr>
      <p:pic>
        <p:nvPicPr>
          <p:cNvPr id="23" name="Google Shape;23;p6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65"/>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6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6"/>
        <p:cNvGrpSpPr/>
        <p:nvPr/>
      </p:nvGrpSpPr>
      <p:grpSpPr>
        <a:xfrm>
          <a:off x="0" y="0"/>
          <a:ext cx="0" cy="0"/>
          <a:chOff x="0" y="0"/>
          <a:chExt cx="0" cy="0"/>
        </a:xfrm>
      </p:grpSpPr>
      <p:pic>
        <p:nvPicPr>
          <p:cNvPr id="27" name="Google Shape;27;p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8" name="Google Shape;28;p66"/>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29" name="Google Shape;29;p66"/>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6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 Picture v2">
  <p:cSld name="Content and Picture_1">
    <p:spTree>
      <p:nvGrpSpPr>
        <p:cNvPr id="1" name="Shape 31"/>
        <p:cNvGrpSpPr/>
        <p:nvPr/>
      </p:nvGrpSpPr>
      <p:grpSpPr>
        <a:xfrm>
          <a:off x="0" y="0"/>
          <a:ext cx="0" cy="0"/>
          <a:chOff x="0" y="0"/>
          <a:chExt cx="0" cy="0"/>
        </a:xfrm>
      </p:grpSpPr>
      <p:pic>
        <p:nvPicPr>
          <p:cNvPr id="32" name="Google Shape;32;p6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 name="Google Shape;33;p67"/>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p6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 Picture v3">
  <p:cSld name="Content and Picture_1_1">
    <p:spTree>
      <p:nvGrpSpPr>
        <p:cNvPr id="1" name="Shape 35"/>
        <p:cNvGrpSpPr/>
        <p:nvPr/>
      </p:nvGrpSpPr>
      <p:grpSpPr>
        <a:xfrm>
          <a:off x="0" y="0"/>
          <a:ext cx="0" cy="0"/>
          <a:chOff x="0" y="0"/>
          <a:chExt cx="0" cy="0"/>
        </a:xfrm>
      </p:grpSpPr>
      <p:pic>
        <p:nvPicPr>
          <p:cNvPr id="36" name="Google Shape;36;p6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 name="Google Shape;37;p6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6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 Picture v4">
  <p:cSld name="Content and Picture_1_1_1">
    <p:spTree>
      <p:nvGrpSpPr>
        <p:cNvPr id="1" name="Shape 39"/>
        <p:cNvGrpSpPr/>
        <p:nvPr/>
      </p:nvGrpSpPr>
      <p:grpSpPr>
        <a:xfrm>
          <a:off x="0" y="0"/>
          <a:ext cx="0" cy="0"/>
          <a:chOff x="0" y="0"/>
          <a:chExt cx="0" cy="0"/>
        </a:xfrm>
      </p:grpSpPr>
      <p:pic>
        <p:nvPicPr>
          <p:cNvPr id="40" name="Google Shape;40;p6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 name="Google Shape;41;p69"/>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6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 Picture v5">
  <p:cSld name="Content and Picture_1_1_1_1">
    <p:spTree>
      <p:nvGrpSpPr>
        <p:cNvPr id="1" name="Shape 43"/>
        <p:cNvGrpSpPr/>
        <p:nvPr/>
      </p:nvGrpSpPr>
      <p:grpSpPr>
        <a:xfrm>
          <a:off x="0" y="0"/>
          <a:ext cx="0" cy="0"/>
          <a:chOff x="0" y="0"/>
          <a:chExt cx="0" cy="0"/>
        </a:xfrm>
      </p:grpSpPr>
      <p:pic>
        <p:nvPicPr>
          <p:cNvPr id="44" name="Google Shape;44;p7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5" name="Google Shape;45;p7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70"/>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medicine.tulane.edu/departments/clinical-sciences/psychiatry/research/tike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ldh.la.gov/index.cfm/page/139/n/139"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42AfHO9F9Eg"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hyperlink" Target="http://www.youtube.com/watch?v=42AfHO9F9E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my.teachingstrategies.com/irr/status/"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mypd.teachingstrategies.com/"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
          <p:cNvSpPr txBox="1">
            <a:spLocks noGrp="1"/>
          </p:cNvSpPr>
          <p:nvPr>
            <p:ph type="title"/>
          </p:nvPr>
        </p:nvSpPr>
        <p:spPr>
          <a:xfrm>
            <a:off x="3410400" y="1631875"/>
            <a:ext cx="5733600" cy="2032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i="1"/>
              <a:t/>
            </a:r>
            <a:br>
              <a:rPr lang="en-US" i="1"/>
            </a:br>
            <a:r>
              <a:rPr lang="en-US" i="1"/>
              <a:t>Do You See What I See?—</a:t>
            </a:r>
            <a:br>
              <a:rPr lang="en-US" i="1"/>
            </a:br>
            <a:r>
              <a:rPr lang="en-US" i="1"/>
              <a:t>Using Assessments to Guide Children’s Learning and Development</a:t>
            </a:r>
            <a:endParaRPr b="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434343"/>
              </a:buClr>
              <a:buSzPts val="2800"/>
              <a:buFont typeface="Calibri"/>
              <a:buNone/>
            </a:pPr>
            <a:r>
              <a:rPr lang="en-US"/>
              <a:t>Teaching Strategies Assessment Cycle</a:t>
            </a:r>
            <a:endParaRPr/>
          </a:p>
        </p:txBody>
      </p:sp>
      <p:sp>
        <p:nvSpPr>
          <p:cNvPr id="132" name="Google Shape;132;p11"/>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750"/>
              </a:spcBef>
              <a:spcAft>
                <a:spcPts val="0"/>
              </a:spcAft>
              <a:buSzPts val="1800"/>
              <a:buNone/>
            </a:pPr>
            <a:r>
              <a:rPr lang="en-US" dirty="0"/>
              <a:t>Step 3:  </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Decide which </a:t>
            </a:r>
            <a:r>
              <a:rPr lang="en-US" dirty="0" smtClean="0"/>
              <a:t>indicators </a:t>
            </a:r>
            <a:r>
              <a:rPr lang="en-US" dirty="0"/>
              <a:t>of  </a:t>
            </a:r>
            <a:r>
              <a:rPr lang="en-US" dirty="0" smtClean="0"/>
              <a:t>best describe                                                                                  the </a:t>
            </a:r>
            <a:r>
              <a:rPr lang="en-US" dirty="0"/>
              <a:t>child’s knowledge, </a:t>
            </a:r>
            <a:r>
              <a:rPr lang="en-US" dirty="0" smtClean="0"/>
              <a:t>skills</a:t>
            </a:r>
            <a:r>
              <a:rPr lang="en-US" dirty="0"/>
              <a:t>, and behaviors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Determine the child’s level of development in                                                                                relation to each learning objective</a:t>
            </a:r>
            <a:endParaRPr dirty="0"/>
          </a:p>
        </p:txBody>
      </p:sp>
      <p:pic>
        <p:nvPicPr>
          <p:cNvPr id="6" name="Google Shape;115;p9"/>
          <p:cNvPicPr preferRelativeResize="0"/>
          <p:nvPr/>
        </p:nvPicPr>
        <p:blipFill rotWithShape="1">
          <a:blip r:embed="rId3">
            <a:alphaModFix/>
          </a:blip>
          <a:srcRect/>
          <a:stretch/>
        </p:blipFill>
        <p:spPr>
          <a:xfrm>
            <a:off x="5120125" y="1142999"/>
            <a:ext cx="3982295" cy="3352039"/>
          </a:xfrm>
          <a:prstGeom prst="rect">
            <a:avLst/>
          </a:prstGeom>
          <a:noFill/>
          <a:ln>
            <a:noFill/>
          </a:ln>
        </p:spPr>
      </p:pic>
      <p:sp>
        <p:nvSpPr>
          <p:cNvPr id="8" name="Google Shape;116;p9"/>
          <p:cNvSpPr txBox="1"/>
          <p:nvPr/>
        </p:nvSpPr>
        <p:spPr>
          <a:xfrm>
            <a:off x="3580103" y="4433045"/>
            <a:ext cx="6157748" cy="300723"/>
          </a:xfrm>
          <a:prstGeom prst="rect">
            <a:avLst/>
          </a:prstGeom>
          <a:noFill/>
          <a:ln>
            <a:noFill/>
          </a:ln>
        </p:spPr>
        <p:txBody>
          <a:bodyPr spcFirstLastPara="1" wrap="square" lIns="91425" tIns="91425" rIns="91425" bIns="91425" anchor="t" anchorCtr="0">
            <a:noAutofit/>
          </a:bodyPr>
          <a:lstStyle/>
          <a:p>
            <a:pPr marL="1371600" marR="0" lvl="0" indent="457200" algn="l" rtl="0">
              <a:lnSpc>
                <a:spcPct val="100000"/>
              </a:lnSpc>
              <a:spcBef>
                <a:spcPts val="0"/>
              </a:spcBef>
              <a:spcAft>
                <a:spcPts val="0"/>
              </a:spcAft>
              <a:buClr>
                <a:srgbClr val="000000"/>
              </a:buClr>
              <a:buSzPts val="1000"/>
              <a:buFont typeface="Arial"/>
              <a:buNone/>
            </a:pPr>
            <a:r>
              <a:rPr lang="en-US" sz="1000" b="0" i="1" u="none" strike="noStrike" cap="none" dirty="0" smtClean="0">
                <a:solidFill>
                  <a:srgbClr val="000000"/>
                </a:solidFill>
                <a:latin typeface="Arial"/>
                <a:ea typeface="Arial"/>
                <a:cs typeface="Arial"/>
                <a:sym typeface="Arial"/>
              </a:rPr>
              <a:t>Teaching Strategies, “The Importance of the Assessment Cycle”</a:t>
            </a:r>
            <a:endParaRPr sz="1000" b="0" i="1"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2"/>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434343"/>
              </a:buClr>
              <a:buSzPts val="2800"/>
              <a:buFont typeface="Calibri"/>
              <a:buNone/>
            </a:pPr>
            <a:r>
              <a:rPr lang="en-US" dirty="0"/>
              <a:t>Teaching Strategies Assessment Cycle</a:t>
            </a:r>
            <a:endParaRPr dirty="0"/>
          </a:p>
        </p:txBody>
      </p:sp>
      <p:sp>
        <p:nvSpPr>
          <p:cNvPr id="141" name="Google Shape;141;p12"/>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750"/>
              </a:spcBef>
              <a:spcAft>
                <a:spcPts val="0"/>
              </a:spcAft>
              <a:buSzPts val="1800"/>
              <a:buNone/>
            </a:pPr>
            <a:r>
              <a:rPr lang="en-US" dirty="0"/>
              <a:t>Step 4:  </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Summarize </a:t>
            </a:r>
            <a:r>
              <a:rPr lang="en-US" dirty="0" smtClean="0"/>
              <a:t>findings about </a:t>
            </a:r>
            <a:r>
              <a:rPr lang="en-US" dirty="0"/>
              <a:t>each child</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i="1" dirty="0"/>
              <a:t>Intentionally </a:t>
            </a:r>
            <a:r>
              <a:rPr lang="en-US" dirty="0"/>
              <a:t>develop </a:t>
            </a:r>
            <a:r>
              <a:rPr lang="en-US" dirty="0" smtClean="0"/>
              <a:t>plans for scaffolding,                                                                                 for </a:t>
            </a:r>
            <a:r>
              <a:rPr lang="en-US" dirty="0"/>
              <a:t>individual </a:t>
            </a:r>
            <a:r>
              <a:rPr lang="en-US" dirty="0" smtClean="0"/>
              <a:t>children </a:t>
            </a:r>
            <a:r>
              <a:rPr lang="en-US" dirty="0"/>
              <a:t>as well as the group</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Communicate what you observed </a:t>
            </a:r>
            <a:r>
              <a:rPr lang="en-US" dirty="0" smtClean="0"/>
              <a:t>and                                                                              strategies for supporting children’s growth                                                                                       to families and administrators</a:t>
            </a:r>
            <a:endParaRPr dirty="0"/>
          </a:p>
        </p:txBody>
      </p:sp>
      <p:pic>
        <p:nvPicPr>
          <p:cNvPr id="6" name="Google Shape;115;p9"/>
          <p:cNvPicPr preferRelativeResize="0"/>
          <p:nvPr/>
        </p:nvPicPr>
        <p:blipFill rotWithShape="1">
          <a:blip r:embed="rId3">
            <a:alphaModFix/>
          </a:blip>
          <a:srcRect/>
          <a:stretch/>
        </p:blipFill>
        <p:spPr>
          <a:xfrm>
            <a:off x="5120125" y="1142999"/>
            <a:ext cx="3982295" cy="3352039"/>
          </a:xfrm>
          <a:prstGeom prst="rect">
            <a:avLst/>
          </a:prstGeom>
          <a:noFill/>
          <a:ln>
            <a:noFill/>
          </a:ln>
        </p:spPr>
      </p:pic>
      <p:sp>
        <p:nvSpPr>
          <p:cNvPr id="8" name="Google Shape;116;p9"/>
          <p:cNvSpPr txBox="1"/>
          <p:nvPr/>
        </p:nvSpPr>
        <p:spPr>
          <a:xfrm>
            <a:off x="3580103" y="4433045"/>
            <a:ext cx="6157748" cy="300723"/>
          </a:xfrm>
          <a:prstGeom prst="rect">
            <a:avLst/>
          </a:prstGeom>
          <a:noFill/>
          <a:ln>
            <a:noFill/>
          </a:ln>
        </p:spPr>
        <p:txBody>
          <a:bodyPr spcFirstLastPara="1" wrap="square" lIns="91425" tIns="91425" rIns="91425" bIns="91425" anchor="t" anchorCtr="0">
            <a:noAutofit/>
          </a:bodyPr>
          <a:lstStyle/>
          <a:p>
            <a:pPr marL="1371600" marR="0" lvl="0" indent="457200" algn="l" rtl="0">
              <a:lnSpc>
                <a:spcPct val="100000"/>
              </a:lnSpc>
              <a:spcBef>
                <a:spcPts val="0"/>
              </a:spcBef>
              <a:spcAft>
                <a:spcPts val="0"/>
              </a:spcAft>
              <a:buClr>
                <a:srgbClr val="000000"/>
              </a:buClr>
              <a:buSzPts val="1000"/>
              <a:buFont typeface="Arial"/>
              <a:buNone/>
            </a:pPr>
            <a:r>
              <a:rPr lang="en-US" sz="1000" b="0" i="1" u="none" strike="noStrike" cap="none" dirty="0" smtClean="0">
                <a:solidFill>
                  <a:srgbClr val="000000"/>
                </a:solidFill>
                <a:latin typeface="Arial"/>
                <a:ea typeface="Arial"/>
                <a:cs typeface="Arial"/>
                <a:sym typeface="Arial"/>
              </a:rPr>
              <a:t>Teaching Strategies, “The Importance of the Assessment Cycle”</a:t>
            </a:r>
            <a:endParaRPr sz="1000" b="0" i="1"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3"/>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0"/>
              </a:spcBef>
              <a:spcAft>
                <a:spcPts val="0"/>
              </a:spcAft>
              <a:buSzPts val="1800"/>
              <a:buNone/>
            </a:pPr>
            <a:endParaRPr dirty="0"/>
          </a:p>
        </p:txBody>
      </p:sp>
      <p:sp>
        <p:nvSpPr>
          <p:cNvPr id="150" name="Google Shape;150;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TS GOLD Areas of Development and Learning</a:t>
            </a:r>
            <a:endParaRPr/>
          </a:p>
        </p:txBody>
      </p:sp>
      <p:graphicFrame>
        <p:nvGraphicFramePr>
          <p:cNvPr id="2" name="Table 1"/>
          <p:cNvGraphicFramePr>
            <a:graphicFrameLocks noGrp="1" noChangeAspect="1"/>
          </p:cNvGraphicFramePr>
          <p:nvPr>
            <p:extLst>
              <p:ext uri="{D42A27DB-BD31-4B8C-83A1-F6EECF244321}">
                <p14:modId xmlns:p14="http://schemas.microsoft.com/office/powerpoint/2010/main" val="3727943937"/>
              </p:ext>
            </p:extLst>
          </p:nvPr>
        </p:nvGraphicFramePr>
        <p:xfrm>
          <a:off x="526930" y="1649182"/>
          <a:ext cx="8074617" cy="2354580"/>
        </p:xfrm>
        <a:graphic>
          <a:graphicData uri="http://schemas.openxmlformats.org/drawingml/2006/table">
            <a:tbl>
              <a:tblPr firstRow="1" bandRow="1">
                <a:tableStyleId>{775DCB02-9BB8-47FD-8907-85C794F793BA}</a:tableStyleId>
              </a:tblPr>
              <a:tblGrid>
                <a:gridCol w="2691539">
                  <a:extLst>
                    <a:ext uri="{9D8B030D-6E8A-4147-A177-3AD203B41FA5}">
                      <a16:colId xmlns:a16="http://schemas.microsoft.com/office/drawing/2014/main" val="20000"/>
                    </a:ext>
                  </a:extLst>
                </a:gridCol>
                <a:gridCol w="2691539">
                  <a:extLst>
                    <a:ext uri="{9D8B030D-6E8A-4147-A177-3AD203B41FA5}">
                      <a16:colId xmlns:a16="http://schemas.microsoft.com/office/drawing/2014/main" val="20001"/>
                    </a:ext>
                  </a:extLst>
                </a:gridCol>
                <a:gridCol w="2691539">
                  <a:extLst>
                    <a:ext uri="{9D8B030D-6E8A-4147-A177-3AD203B41FA5}">
                      <a16:colId xmlns:a16="http://schemas.microsoft.com/office/drawing/2014/main" val="20002"/>
                    </a:ext>
                  </a:extLst>
                </a:gridCol>
              </a:tblGrid>
              <a:tr h="571500">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latin typeface="Calibri" panose="020F0502020204030204" pitchFamily="34" charset="0"/>
                          <a:cs typeface="Calibri" panose="020F0502020204030204" pitchFamily="34" charset="0"/>
                        </a:rPr>
                        <a:t>Areas of Learning of the TS GOLD Objectives:  </a:t>
                      </a:r>
                    </a:p>
                  </a:txBody>
                  <a:tcPr/>
                </a:tc>
                <a:tc hMerge="1">
                  <a:txBody>
                    <a:bodyPr/>
                    <a:lstStyle/>
                    <a:p>
                      <a:endParaRPr lang="en-US" dirty="0"/>
                    </a:p>
                  </a:txBody>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smtClean="0"/>
                    </a:p>
                  </a:txBody>
                  <a:tcPr/>
                </a:tc>
                <a:extLst>
                  <a:ext uri="{0D108BD9-81ED-4DB2-BD59-A6C34878D82A}">
                    <a16:rowId xmlns:a16="http://schemas.microsoft.com/office/drawing/2014/main" val="10000"/>
                  </a:ext>
                </a:extLst>
              </a:tr>
              <a:tr h="571500">
                <a:tc>
                  <a:txBody>
                    <a:bodyPr/>
                    <a:lstStyle/>
                    <a:p>
                      <a:r>
                        <a:rPr lang="en-US" sz="1800" dirty="0" smtClean="0">
                          <a:latin typeface="Calibri" panose="020F0502020204030204" pitchFamily="34" charset="0"/>
                          <a:cs typeface="Calibri" panose="020F0502020204030204" pitchFamily="34" charset="0"/>
                        </a:rPr>
                        <a:t>Social-Emotional</a:t>
                      </a:r>
                      <a:endParaRPr lang="en-US" sz="18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latin typeface="Calibri" panose="020F0502020204030204" pitchFamily="34" charset="0"/>
                          <a:cs typeface="Calibri" panose="020F0502020204030204" pitchFamily="34" charset="0"/>
                        </a:rPr>
                        <a:t>Cognitive</a:t>
                      </a:r>
                      <a:endParaRPr lang="en-US" sz="1800" dirty="0">
                        <a:latin typeface="Calibri" panose="020F0502020204030204" pitchFamily="34" charset="0"/>
                        <a:cs typeface="Calibri" panose="020F0502020204030204" pitchFamily="34" charset="0"/>
                      </a:endParaRPr>
                    </a:p>
                  </a:txBody>
                  <a:tcPr/>
                </a:tc>
                <a:tc>
                  <a:txBody>
                    <a:bodyPr/>
                    <a:lstStyle/>
                    <a:p>
                      <a:r>
                        <a:rPr lang="en-US" sz="1800" dirty="0" smtClean="0">
                          <a:latin typeface="Calibri" panose="020F0502020204030204" pitchFamily="34" charset="0"/>
                          <a:cs typeface="Calibri" panose="020F0502020204030204" pitchFamily="34" charset="0"/>
                        </a:rPr>
                        <a:t>Science &amp; Technology</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5715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latin typeface="Calibri" panose="020F0502020204030204" pitchFamily="34" charset="0"/>
                          <a:cs typeface="Calibri" panose="020F0502020204030204" pitchFamily="34" charset="0"/>
                        </a:rPr>
                        <a:t>Physical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latin typeface="Calibri" panose="020F0502020204030204" pitchFamily="34" charset="0"/>
                          <a:cs typeface="Calibri" panose="020F0502020204030204" pitchFamily="34" charset="0"/>
                        </a:rPr>
                        <a:t>Literacy</a:t>
                      </a:r>
                      <a:endParaRPr lang="en-US" sz="1800" dirty="0">
                        <a:latin typeface="Calibri" panose="020F0502020204030204" pitchFamily="34" charset="0"/>
                        <a:cs typeface="Calibri" panose="020F0502020204030204" pitchFamily="34" charset="0"/>
                      </a:endParaRPr>
                    </a:p>
                  </a:txBody>
                  <a:tcPr/>
                </a:tc>
                <a:tc>
                  <a:txBody>
                    <a:bodyPr/>
                    <a:lstStyle/>
                    <a:p>
                      <a:r>
                        <a:rPr lang="en-US" sz="1800" dirty="0" smtClean="0">
                          <a:latin typeface="Calibri" panose="020F0502020204030204" pitchFamily="34" charset="0"/>
                          <a:cs typeface="Calibri" panose="020F0502020204030204" pitchFamily="34" charset="0"/>
                        </a:rPr>
                        <a:t>Social Studies</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571500">
                <a:tc>
                  <a:txBody>
                    <a:bodyPr/>
                    <a:lstStyle/>
                    <a:p>
                      <a:r>
                        <a:rPr lang="en-US" sz="1800" dirty="0" smtClean="0">
                          <a:latin typeface="Calibri" panose="020F0502020204030204" pitchFamily="34" charset="0"/>
                          <a:cs typeface="Calibri" panose="020F0502020204030204" pitchFamily="34" charset="0"/>
                        </a:rPr>
                        <a:t>Language</a:t>
                      </a:r>
                      <a:endParaRPr lang="en-US" sz="18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latin typeface="Calibri" panose="020F0502020204030204" pitchFamily="34" charset="0"/>
                          <a:cs typeface="Calibri" panose="020F0502020204030204" pitchFamily="34" charset="0"/>
                        </a:rPr>
                        <a:t>Mathematics</a:t>
                      </a:r>
                    </a:p>
                    <a:p>
                      <a:endParaRPr lang="en-US" sz="1800" dirty="0">
                        <a:latin typeface="Calibri" panose="020F0502020204030204" pitchFamily="34" charset="0"/>
                        <a:cs typeface="Calibri" panose="020F0502020204030204" pitchFamily="34" charset="0"/>
                      </a:endParaRPr>
                    </a:p>
                  </a:txBody>
                  <a:tcPr/>
                </a:tc>
                <a:tc>
                  <a:txBody>
                    <a:bodyPr/>
                    <a:lstStyle/>
                    <a:p>
                      <a:r>
                        <a:rPr lang="en-US" sz="1800" dirty="0" smtClean="0">
                          <a:latin typeface="Calibri" panose="020F0502020204030204" pitchFamily="34" charset="0"/>
                          <a:cs typeface="Calibri" panose="020F0502020204030204" pitchFamily="34" charset="0"/>
                        </a:rPr>
                        <a:t>The Arts</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68615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dirty="0" smtClean="0"/>
              <a:t>Objectives for Development and Learning:</a:t>
            </a:r>
            <a:br>
              <a:rPr lang="en-US" dirty="0" smtClean="0"/>
            </a:br>
            <a:r>
              <a:rPr lang="en-US" dirty="0" smtClean="0"/>
              <a:t>Social-Emotional Domain</a:t>
            </a:r>
            <a:endParaRPr dirty="0"/>
          </a:p>
        </p:txBody>
      </p:sp>
      <p:sp>
        <p:nvSpPr>
          <p:cNvPr id="157" name="Google Shape;157;p14"/>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0"/>
              </a:spcBef>
              <a:spcAft>
                <a:spcPts val="0"/>
              </a:spcAft>
              <a:buSzPts val="1800"/>
              <a:buNone/>
            </a:pPr>
            <a:endParaRPr dirty="0"/>
          </a:p>
        </p:txBody>
      </p:sp>
      <p:graphicFrame>
        <p:nvGraphicFramePr>
          <p:cNvPr id="3" name="Table 2"/>
          <p:cNvGraphicFramePr>
            <a:graphicFrameLocks noGrp="1" noChangeAspect="1"/>
          </p:cNvGraphicFramePr>
          <p:nvPr>
            <p:extLst>
              <p:ext uri="{D42A27DB-BD31-4B8C-83A1-F6EECF244321}">
                <p14:modId xmlns:p14="http://schemas.microsoft.com/office/powerpoint/2010/main" val="1924765365"/>
              </p:ext>
            </p:extLst>
          </p:nvPr>
        </p:nvGraphicFramePr>
        <p:xfrm>
          <a:off x="530352" y="1313478"/>
          <a:ext cx="8167606" cy="3166435"/>
        </p:xfrm>
        <a:graphic>
          <a:graphicData uri="http://schemas.openxmlformats.org/drawingml/2006/table">
            <a:tbl>
              <a:tblPr firstRow="1" bandRow="1">
                <a:tableStyleId>{DEE10B89-C488-4380-BCE5-D986B01D2488}</a:tableStyleId>
              </a:tblPr>
              <a:tblGrid>
                <a:gridCol w="4083803">
                  <a:extLst>
                    <a:ext uri="{9D8B030D-6E8A-4147-A177-3AD203B41FA5}">
                      <a16:colId xmlns:a16="http://schemas.microsoft.com/office/drawing/2014/main" val="20000"/>
                    </a:ext>
                  </a:extLst>
                </a:gridCol>
                <a:gridCol w="4083803">
                  <a:extLst>
                    <a:ext uri="{9D8B030D-6E8A-4147-A177-3AD203B41FA5}">
                      <a16:colId xmlns:a16="http://schemas.microsoft.com/office/drawing/2014/main" val="20001"/>
                    </a:ext>
                  </a:extLst>
                </a:gridCol>
              </a:tblGrid>
              <a:tr h="385520">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1. Regulates own emotions and behaviors</a:t>
                      </a:r>
                    </a:p>
                  </a:txBody>
                  <a:tcPr>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3855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a.  Manages feelings</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c.  Takes care of own needs appropriately</a:t>
                      </a:r>
                    </a:p>
                  </a:txBody>
                  <a:tcPr>
                    <a:solidFill>
                      <a:schemeClr val="accent4">
                        <a:lumMod val="20000"/>
                        <a:lumOff val="80000"/>
                      </a:schemeClr>
                    </a:solidFill>
                  </a:tcPr>
                </a:tc>
                <a:extLst>
                  <a:ext uri="{0D108BD9-81ED-4DB2-BD59-A6C34878D82A}">
                    <a16:rowId xmlns:a16="http://schemas.microsoft.com/office/drawing/2014/main" val="10001"/>
                  </a:ext>
                </a:extLst>
              </a:tr>
              <a:tr h="7206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b.  Follows limits and expectations</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smtClean="0"/>
                    </a:p>
                  </a:txBody>
                  <a:tcPr>
                    <a:solidFill>
                      <a:schemeClr val="accent4">
                        <a:lumMod val="20000"/>
                        <a:lumOff val="80000"/>
                      </a:schemeClr>
                    </a:solidFill>
                  </a:tcPr>
                </a:tc>
                <a:extLst>
                  <a:ext uri="{0D108BD9-81ED-4DB2-BD59-A6C34878D82A}">
                    <a16:rowId xmlns:a16="http://schemas.microsoft.com/office/drawing/2014/main" val="10002"/>
                  </a:ext>
                </a:extLst>
              </a:tr>
              <a:tr h="385520">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2. Establishes and sustains positive relationships</a:t>
                      </a:r>
                    </a:p>
                  </a:txBody>
                  <a:tcPr>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3"/>
                  </a:ext>
                </a:extLst>
              </a:tr>
              <a:tr h="3855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a.</a:t>
                      </a:r>
                      <a:r>
                        <a:rPr lang="en-US" baseline="0" dirty="0" smtClean="0"/>
                        <a:t> Forms relationships with adults</a:t>
                      </a:r>
                      <a:endParaRPr lang="en-US" dirty="0" smtClean="0"/>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d. Makes</a:t>
                      </a:r>
                      <a:r>
                        <a:rPr lang="en-US" baseline="0" dirty="0" smtClean="0"/>
                        <a:t> friends</a:t>
                      </a:r>
                      <a:endParaRPr lang="en-US" dirty="0" smtClean="0"/>
                    </a:p>
                  </a:txBody>
                  <a:tcPr>
                    <a:solidFill>
                      <a:schemeClr val="accent4">
                        <a:lumMod val="20000"/>
                        <a:lumOff val="80000"/>
                      </a:schemeClr>
                    </a:solidFill>
                  </a:tcPr>
                </a:tc>
                <a:extLst>
                  <a:ext uri="{0D108BD9-81ED-4DB2-BD59-A6C34878D82A}">
                    <a16:rowId xmlns:a16="http://schemas.microsoft.com/office/drawing/2014/main" val="10004"/>
                  </a:ext>
                </a:extLst>
              </a:tr>
              <a:tr h="3855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b.</a:t>
                      </a:r>
                      <a:r>
                        <a:rPr lang="en-US" baseline="0" dirty="0" smtClean="0"/>
                        <a:t>  Responds to emotional cues</a:t>
                      </a:r>
                      <a:endParaRPr lang="en-US" dirty="0" smtClean="0"/>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e.  Participates cooperatively and constructively</a:t>
                      </a:r>
                      <a:r>
                        <a:rPr lang="en-US" baseline="0" dirty="0" smtClean="0"/>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aseline="0" dirty="0" smtClean="0"/>
                        <a:t>     in group situations (etc.)</a:t>
                      </a:r>
                      <a:endParaRPr lang="en-US" dirty="0" smtClean="0"/>
                    </a:p>
                  </a:txBody>
                  <a:tcPr>
                    <a:solidFill>
                      <a:schemeClr val="accent4">
                        <a:lumMod val="20000"/>
                        <a:lumOff val="80000"/>
                      </a:schemeClr>
                    </a:solidFill>
                  </a:tcPr>
                </a:tc>
                <a:extLst>
                  <a:ext uri="{0D108BD9-81ED-4DB2-BD59-A6C34878D82A}">
                    <a16:rowId xmlns:a16="http://schemas.microsoft.com/office/drawing/2014/main" val="10005"/>
                  </a:ext>
                </a:extLst>
              </a:tr>
              <a:tr h="3855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c. Interacts with peers</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smtClean="0"/>
                    </a:p>
                  </a:txBody>
                  <a:tcP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TS GOLD Color Bands</a:t>
            </a:r>
            <a:endParaRPr/>
          </a:p>
        </p:txBody>
      </p:sp>
      <p:pic>
        <p:nvPicPr>
          <p:cNvPr id="164" name="Google Shape;164;p15"/>
          <p:cNvPicPr>
            <a:picLocks noChangeAspect="1"/>
          </p:cNvPicPr>
          <p:nvPr/>
        </p:nvPicPr>
        <p:blipFill rotWithShape="1">
          <a:blip r:embed="rId3">
            <a:alphaModFix/>
          </a:blip>
          <a:srcRect l="887" t="65546" r="4056" b="3033"/>
          <a:stretch/>
        </p:blipFill>
        <p:spPr>
          <a:xfrm>
            <a:off x="1469572" y="3588892"/>
            <a:ext cx="5999543" cy="1130066"/>
          </a:xfrm>
          <a:prstGeom prst="rect">
            <a:avLst/>
          </a:prstGeom>
          <a:noFill/>
          <a:ln>
            <a:noFill/>
          </a:ln>
        </p:spPr>
      </p:pic>
      <p:pic>
        <p:nvPicPr>
          <p:cNvPr id="2050" name="Picture 2" descr="Image result for image teaching strategies colorbands"/>
          <p:cNvPicPr>
            <a:picLocks noChangeAspect="1" noChangeArrowheads="1"/>
          </p:cNvPicPr>
          <p:nvPr/>
        </p:nvPicPr>
        <p:blipFill rotWithShape="1">
          <a:blip r:embed="rId4">
            <a:extLst>
              <a:ext uri="{28A0092B-C50C-407E-A947-70E740481C1C}">
                <a14:useLocalDpi xmlns:a14="http://schemas.microsoft.com/office/drawing/2010/main" val="0"/>
              </a:ext>
            </a:extLst>
          </a:blip>
          <a:srcRect l="-1533" t="52823" r="41152" b="1812"/>
          <a:stretch/>
        </p:blipFill>
        <p:spPr bwMode="auto">
          <a:xfrm>
            <a:off x="1306286" y="1096587"/>
            <a:ext cx="618853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4172" y="1096587"/>
            <a:ext cx="2253342" cy="421971"/>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6090558" y="1110341"/>
            <a:ext cx="1372180" cy="179615"/>
          </a:xfrm>
          <a:prstGeom prst="rect">
            <a:avLst/>
          </a:prstGeom>
          <a:solidFill>
            <a:schemeClr val="bg1"/>
          </a:solidFill>
          <a:ln>
            <a:noFill/>
          </a:ln>
        </p:spPr>
        <p:txBody>
          <a:bodyPr wrap="square" rtlCol="0">
            <a:spAutoFit/>
          </a:bodyPr>
          <a:lstStyle/>
          <a:p>
            <a:endParaRPr lang="en-US" dirty="0"/>
          </a:p>
        </p:txBody>
      </p:sp>
      <p:sp>
        <p:nvSpPr>
          <p:cNvPr id="5" name="TextBox 4"/>
          <p:cNvSpPr txBox="1"/>
          <p:nvPr/>
        </p:nvSpPr>
        <p:spPr>
          <a:xfrm>
            <a:off x="6890656" y="2237014"/>
            <a:ext cx="604159" cy="1419893"/>
          </a:xfrm>
          <a:prstGeom prst="rect">
            <a:avLst/>
          </a:prstGeom>
          <a:solidFill>
            <a:schemeClr val="bg1"/>
          </a:solidFill>
          <a:ln>
            <a:noFill/>
          </a:ln>
        </p:spPr>
        <p:txBody>
          <a:bodyPr wrap="square" rtlCol="0">
            <a:spAutoFit/>
          </a:bodyPr>
          <a:lstStyle/>
          <a:p>
            <a:endParaRPr lang="en-US" dirty="0"/>
          </a:p>
        </p:txBody>
      </p:sp>
    </p:spTree>
    <p:extLst>
      <p:ext uri="{BB962C8B-B14F-4D97-AF65-F5344CB8AC3E}">
        <p14:creationId xmlns:p14="http://schemas.microsoft.com/office/powerpoint/2010/main" val="3539019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Practice applying the TS GOLD Color Bands:</a:t>
            </a:r>
            <a:endParaRPr/>
          </a:p>
        </p:txBody>
      </p:sp>
      <p:sp>
        <p:nvSpPr>
          <p:cNvPr id="173" name="Google Shape;173;p16"/>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indent="0">
              <a:buNone/>
            </a:pPr>
            <a:r>
              <a:rPr lang="en-US" dirty="0"/>
              <a:t>Objective 1 Regulates own emotions and behaviors</a:t>
            </a:r>
          </a:p>
          <a:p>
            <a:pPr marL="114300" lvl="0" indent="0">
              <a:buNone/>
            </a:pPr>
            <a:r>
              <a:rPr lang="en-US" dirty="0" smtClean="0"/>
              <a:t>a.  Manages feelings</a:t>
            </a:r>
          </a:p>
          <a:p>
            <a:pPr marL="114300" lvl="0" indent="0">
              <a:buNone/>
            </a:pPr>
            <a:endParaRPr lang="en-US" dirty="0"/>
          </a:p>
        </p:txBody>
      </p:sp>
      <p:pic>
        <p:nvPicPr>
          <p:cNvPr id="2" name="Picture 1"/>
          <p:cNvPicPr>
            <a:picLocks noChangeAspect="1"/>
          </p:cNvPicPr>
          <p:nvPr/>
        </p:nvPicPr>
        <p:blipFill>
          <a:blip r:embed="rId3"/>
          <a:stretch>
            <a:fillRect/>
          </a:stretch>
        </p:blipFill>
        <p:spPr>
          <a:xfrm>
            <a:off x="0" y="2085010"/>
            <a:ext cx="9144000" cy="2313396"/>
          </a:xfrm>
          <a:prstGeom prst="rect">
            <a:avLst/>
          </a:prstGeom>
        </p:spPr>
      </p:pic>
      <p:sp>
        <p:nvSpPr>
          <p:cNvPr id="6" name="Google Shape;215;p21"/>
          <p:cNvSpPr/>
          <p:nvPr/>
        </p:nvSpPr>
        <p:spPr>
          <a:xfrm>
            <a:off x="1039656" y="2247254"/>
            <a:ext cx="1659659" cy="340963"/>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215;p21"/>
          <p:cNvSpPr/>
          <p:nvPr/>
        </p:nvSpPr>
        <p:spPr>
          <a:xfrm>
            <a:off x="945396" y="3594631"/>
            <a:ext cx="1800413" cy="481424"/>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7"/>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434343"/>
              </a:buClr>
              <a:buSzPts val="2800"/>
              <a:buFont typeface="Calibri"/>
              <a:buNone/>
            </a:pPr>
            <a:r>
              <a:rPr lang="en-US"/>
              <a:t>Practice applying the TS GOLD Color Bands:</a:t>
            </a:r>
            <a:endParaRPr/>
          </a:p>
        </p:txBody>
      </p:sp>
      <p:sp>
        <p:nvSpPr>
          <p:cNvPr id="182" name="Google Shape;182;p17"/>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indent="0">
              <a:buNone/>
            </a:pPr>
            <a:r>
              <a:rPr lang="en-US" dirty="0"/>
              <a:t>Objective </a:t>
            </a:r>
            <a:r>
              <a:rPr lang="en-US" dirty="0" smtClean="0"/>
              <a:t>14 Uses symbols and images to represent something not present </a:t>
            </a:r>
            <a:endParaRPr lang="en-US" dirty="0"/>
          </a:p>
          <a:p>
            <a:pPr lvl="0">
              <a:buAutoNum type="alphaLcPeriod"/>
            </a:pPr>
            <a:r>
              <a:rPr lang="en-US" dirty="0" smtClean="0"/>
              <a:t>Thinks symbolically</a:t>
            </a:r>
          </a:p>
          <a:p>
            <a:pPr marL="114300" lvl="0" indent="0">
              <a:buNone/>
            </a:pPr>
            <a:endParaRPr dirty="0"/>
          </a:p>
        </p:txBody>
      </p:sp>
      <p:pic>
        <p:nvPicPr>
          <p:cNvPr id="2" name="Picture 1"/>
          <p:cNvPicPr>
            <a:picLocks noChangeAspect="1"/>
          </p:cNvPicPr>
          <p:nvPr/>
        </p:nvPicPr>
        <p:blipFill>
          <a:blip r:embed="rId3"/>
          <a:stretch>
            <a:fillRect/>
          </a:stretch>
        </p:blipFill>
        <p:spPr>
          <a:xfrm>
            <a:off x="0" y="2084832"/>
            <a:ext cx="9132600" cy="2615411"/>
          </a:xfrm>
          <a:prstGeom prst="rect">
            <a:avLst/>
          </a:prstGeom>
        </p:spPr>
      </p:pic>
      <p:sp>
        <p:nvSpPr>
          <p:cNvPr id="5" name="Google Shape;215;p21"/>
          <p:cNvSpPr/>
          <p:nvPr/>
        </p:nvSpPr>
        <p:spPr>
          <a:xfrm>
            <a:off x="945396" y="3997585"/>
            <a:ext cx="1800413" cy="481424"/>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xEl>
                                              <p:pRg st="0" end="0"/>
                                            </p:txEl>
                                          </p:spTgt>
                                        </p:tgtEl>
                                        <p:attrNameLst>
                                          <p:attrName>style.visibility</p:attrName>
                                        </p:attrNameLst>
                                      </p:cBhvr>
                                      <p:to>
                                        <p:strVal val="visible"/>
                                      </p:to>
                                    </p:set>
                                    <p:animEffect transition="in" filter="fade">
                                      <p:cBhvr>
                                        <p:cTn id="7" dur="500"/>
                                        <p:tgtEl>
                                          <p:spTgt spid="18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2">
                                            <p:txEl>
                                              <p:pRg st="1" end="1"/>
                                            </p:txEl>
                                          </p:spTgt>
                                        </p:tgtEl>
                                        <p:attrNameLst>
                                          <p:attrName>style.visibility</p:attrName>
                                        </p:attrNameLst>
                                      </p:cBhvr>
                                      <p:to>
                                        <p:strVal val="visible"/>
                                      </p:to>
                                    </p:set>
                                    <p:animEffect transition="in" filter="fade">
                                      <p:cBhvr>
                                        <p:cTn id="10" dur="500"/>
                                        <p:tgtEl>
                                          <p:spTgt spid="18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8"/>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dirty="0" smtClean="0"/>
              <a:t>Ages </a:t>
            </a:r>
            <a:r>
              <a:rPr lang="en-US" dirty="0"/>
              <a:t>&amp; Stages of Development</a:t>
            </a: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9"/>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What does developmentally-appropriate mean?</a:t>
            </a:r>
            <a:endParaRPr/>
          </a:p>
        </p:txBody>
      </p:sp>
      <p:sp>
        <p:nvSpPr>
          <p:cNvPr id="196" name="Google Shape;196;p19"/>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r>
              <a:rPr lang="en-US" u="sng"/>
              <a:t>[We want to use here Shutterstock picture 177145157]</a:t>
            </a:r>
            <a:endParaRPr u="sng"/>
          </a:p>
        </p:txBody>
      </p:sp>
      <p:pic>
        <p:nvPicPr>
          <p:cNvPr id="197" name="Google Shape;197;p19"/>
          <p:cNvPicPr preferRelativeResize="0"/>
          <p:nvPr/>
        </p:nvPicPr>
        <p:blipFill rotWithShape="1">
          <a:blip r:embed="rId3">
            <a:alphaModFix/>
          </a:blip>
          <a:srcRect/>
          <a:stretch/>
        </p:blipFill>
        <p:spPr>
          <a:xfrm>
            <a:off x="2048475" y="1763672"/>
            <a:ext cx="4585974" cy="317667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2"/>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TS GOLD</a:t>
            </a:r>
            <a:endParaRPr/>
          </a:p>
        </p:txBody>
      </p:sp>
      <p:sp>
        <p:nvSpPr>
          <p:cNvPr id="222" name="Google Shape;222;p22"/>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indent="0">
              <a:buNone/>
            </a:pPr>
            <a:r>
              <a:rPr lang="en-US" dirty="0"/>
              <a:t>Objective 11 Demonstrates positive approaches to learning </a:t>
            </a:r>
          </a:p>
          <a:p>
            <a:pPr marL="114300" lvl="0" indent="0">
              <a:buNone/>
            </a:pPr>
            <a:r>
              <a:rPr lang="en-US" dirty="0" smtClean="0"/>
              <a:t>d.  Shows </a:t>
            </a:r>
            <a:r>
              <a:rPr lang="en-US" dirty="0"/>
              <a:t>curiosity and </a:t>
            </a:r>
            <a:r>
              <a:rPr lang="en-US" dirty="0" smtClean="0"/>
              <a:t>motivation</a:t>
            </a:r>
          </a:p>
          <a:p>
            <a:pPr marL="114300" lvl="0" indent="0">
              <a:buNone/>
            </a:pPr>
            <a:endParaRPr lang="en-US" sz="900" dirty="0"/>
          </a:p>
        </p:txBody>
      </p:sp>
      <p:pic>
        <p:nvPicPr>
          <p:cNvPr id="2" name="Picture 1"/>
          <p:cNvPicPr>
            <a:picLocks noChangeAspect="1"/>
          </p:cNvPicPr>
          <p:nvPr/>
        </p:nvPicPr>
        <p:blipFill>
          <a:blip r:embed="rId3"/>
          <a:stretch>
            <a:fillRect/>
          </a:stretch>
        </p:blipFill>
        <p:spPr>
          <a:xfrm>
            <a:off x="0" y="2084832"/>
            <a:ext cx="9144000" cy="2181022"/>
          </a:xfrm>
          <a:prstGeom prst="rect">
            <a:avLst/>
          </a:prstGeom>
        </p:spPr>
      </p:pic>
      <p:sp>
        <p:nvSpPr>
          <p:cNvPr id="5" name="Google Shape;215;p21"/>
          <p:cNvSpPr/>
          <p:nvPr/>
        </p:nvSpPr>
        <p:spPr>
          <a:xfrm>
            <a:off x="2991171" y="3688597"/>
            <a:ext cx="1800413" cy="325464"/>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215;p21"/>
          <p:cNvSpPr/>
          <p:nvPr/>
        </p:nvSpPr>
        <p:spPr>
          <a:xfrm>
            <a:off x="2988590" y="2774197"/>
            <a:ext cx="1800413" cy="232474"/>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215;p21"/>
          <p:cNvSpPr/>
          <p:nvPr/>
        </p:nvSpPr>
        <p:spPr>
          <a:xfrm>
            <a:off x="2970509" y="2353751"/>
            <a:ext cx="1800413" cy="420446"/>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3"/>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750"/>
              </a:spcBef>
              <a:spcAft>
                <a:spcPts val="0"/>
              </a:spcAft>
              <a:buSzPts val="1800"/>
              <a:buNone/>
            </a:pPr>
            <a:r>
              <a:rPr lang="en-US" dirty="0"/>
              <a:t>This training is designed to help you </a:t>
            </a:r>
            <a:endParaRPr dirty="0"/>
          </a:p>
          <a:p>
            <a:pPr marL="420624" lvl="0" indent="-283464" algn="l" rtl="0">
              <a:lnSpc>
                <a:spcPct val="100000"/>
              </a:lnSpc>
              <a:spcBef>
                <a:spcPts val="750"/>
              </a:spcBef>
              <a:spcAft>
                <a:spcPts val="0"/>
              </a:spcAft>
              <a:buSzPts val="1800"/>
              <a:buChar char="•"/>
            </a:pPr>
            <a:r>
              <a:rPr lang="en-US" dirty="0"/>
              <a:t>Define observation-based assessment and understand its importance in promoting children’s development and learning;</a:t>
            </a:r>
            <a:endParaRPr dirty="0"/>
          </a:p>
          <a:p>
            <a:pPr marL="420624" lvl="0" indent="-283464" algn="l" rtl="0">
              <a:lnSpc>
                <a:spcPct val="100000"/>
              </a:lnSpc>
              <a:spcBef>
                <a:spcPts val="750"/>
              </a:spcBef>
              <a:spcAft>
                <a:spcPts val="0"/>
              </a:spcAft>
              <a:buSzPts val="1800"/>
              <a:buChar char="•"/>
            </a:pPr>
            <a:r>
              <a:rPr lang="en-US" dirty="0"/>
              <a:t>Conduct effective observations and assess children throughout activities and routines within the daily schedule;</a:t>
            </a:r>
            <a:endParaRPr dirty="0"/>
          </a:p>
          <a:p>
            <a:pPr marL="420624" lvl="0" indent="-283464" algn="l" rtl="0">
              <a:lnSpc>
                <a:spcPct val="100000"/>
              </a:lnSpc>
              <a:spcBef>
                <a:spcPts val="750"/>
              </a:spcBef>
              <a:spcAft>
                <a:spcPts val="0"/>
              </a:spcAft>
              <a:buSzPts val="1800"/>
              <a:buChar char="•"/>
            </a:pPr>
            <a:r>
              <a:rPr lang="en-US" dirty="0"/>
              <a:t>Gather useful assessment documentation in a way that is practical and easy;</a:t>
            </a:r>
            <a:endParaRPr dirty="0"/>
          </a:p>
          <a:p>
            <a:pPr marL="420624" lvl="0" indent="-283464" algn="l" rtl="0">
              <a:lnSpc>
                <a:spcPct val="100000"/>
              </a:lnSpc>
              <a:spcBef>
                <a:spcPts val="750"/>
              </a:spcBef>
              <a:spcAft>
                <a:spcPts val="0"/>
              </a:spcAft>
              <a:buSzPts val="1800"/>
              <a:buChar char="•"/>
            </a:pPr>
            <a:r>
              <a:rPr lang="en-US" dirty="0"/>
              <a:t>Utilize documentation and assessment effectively to adjust curriculum, activities, and teaching strategies to promote children’s development and learning; and</a:t>
            </a:r>
            <a:endParaRPr dirty="0"/>
          </a:p>
          <a:p>
            <a:pPr marL="420624" lvl="0" indent="-283464" algn="l" rtl="0">
              <a:lnSpc>
                <a:spcPct val="100000"/>
              </a:lnSpc>
              <a:spcBef>
                <a:spcPts val="750"/>
              </a:spcBef>
              <a:spcAft>
                <a:spcPts val="0"/>
              </a:spcAft>
              <a:buSzPts val="1800"/>
              <a:buChar char="•"/>
            </a:pPr>
            <a:r>
              <a:rPr lang="en-US" dirty="0"/>
              <a:t>Evaluate children’s progress with reliability.</a:t>
            </a:r>
            <a:endParaRPr dirty="0"/>
          </a:p>
        </p:txBody>
      </p:sp>
      <p:sp>
        <p:nvSpPr>
          <p:cNvPr id="71" name="Google Shape;71;p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Learning Objectives:</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dirty="0" smtClean="0"/>
              <a:t>Let’s Practice:  Appropriate </a:t>
            </a:r>
            <a:r>
              <a:rPr lang="en-US" dirty="0"/>
              <a:t>developmental </a:t>
            </a:r>
            <a:r>
              <a:rPr lang="en-US" dirty="0" smtClean="0"/>
              <a:t>expectations</a:t>
            </a:r>
            <a:endParaRPr dirty="0"/>
          </a:p>
        </p:txBody>
      </p:sp>
      <p:sp>
        <p:nvSpPr>
          <p:cNvPr id="230" name="Google Shape;230;p23"/>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750"/>
              </a:spcBef>
              <a:spcAft>
                <a:spcPts val="0"/>
              </a:spcAft>
              <a:buSzPts val="1800"/>
              <a:buNone/>
            </a:pPr>
            <a:r>
              <a:rPr lang="en-US" dirty="0"/>
              <a:t>Answer choices: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smtClean="0"/>
              <a:t>Birth to 1 year</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smtClean="0"/>
              <a:t>1 to 2 years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smtClean="0"/>
              <a:t>2 to 3 years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3 </a:t>
            </a:r>
            <a:r>
              <a:rPr lang="en-US" dirty="0" smtClean="0"/>
              <a:t>to 4 years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4 </a:t>
            </a:r>
            <a:r>
              <a:rPr lang="en-US" dirty="0" smtClean="0"/>
              <a:t>to 5 years </a:t>
            </a:r>
            <a:endParaRPr dirty="0"/>
          </a:p>
        </p:txBody>
      </p:sp>
      <p:pic>
        <p:nvPicPr>
          <p:cNvPr id="2052" name="Picture 4" descr="Toddler Development Stages Milestones One Two Three Years Old Stick Figure Pictogram Icon"/>
          <p:cNvPicPr>
            <a:picLocks noChangeAspect="1" noChangeArrowheads="1"/>
          </p:cNvPicPr>
          <p:nvPr/>
        </p:nvPicPr>
        <p:blipFill rotWithShape="1">
          <a:blip r:embed="rId3">
            <a:extLst>
              <a:ext uri="{28A0092B-C50C-407E-A947-70E740481C1C}">
                <a14:useLocalDpi xmlns:a14="http://schemas.microsoft.com/office/drawing/2010/main" val="0"/>
              </a:ext>
            </a:extLst>
          </a:blip>
          <a:srcRect t="5835" b="10832"/>
          <a:stretch/>
        </p:blipFill>
        <p:spPr bwMode="auto">
          <a:xfrm>
            <a:off x="4496578" y="1143000"/>
            <a:ext cx="3897367" cy="3474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Appropriate developmental expectations:</a:t>
            </a:r>
            <a:endParaRPr/>
          </a:p>
        </p:txBody>
      </p:sp>
      <p:sp>
        <p:nvSpPr>
          <p:cNvPr id="238" name="Google Shape;238;p24"/>
          <p:cNvSpPr txBox="1">
            <a:spLocks noGrp="1"/>
          </p:cNvSpPr>
          <p:nvPr>
            <p:ph type="body" idx="1"/>
          </p:nvPr>
        </p:nvSpPr>
        <p:spPr>
          <a:xfrm>
            <a:off x="155448" y="868680"/>
            <a:ext cx="8839200" cy="3547872"/>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Aft>
                <a:spcPts val="0"/>
              </a:spcAft>
              <a:buNone/>
            </a:pPr>
            <a:r>
              <a:rPr lang="en-US" dirty="0" smtClean="0"/>
              <a:t>In what age range is </a:t>
            </a:r>
            <a:r>
              <a:rPr lang="en-US" dirty="0"/>
              <a:t>it appropriate </a:t>
            </a:r>
            <a:r>
              <a:rPr lang="en-US" dirty="0" smtClean="0"/>
              <a:t>first to </a:t>
            </a:r>
            <a:r>
              <a:rPr lang="en-US" dirty="0"/>
              <a:t>expect children to:</a:t>
            </a:r>
            <a:endParaRPr dirty="0"/>
          </a:p>
          <a:p>
            <a:pPr marL="420624" lvl="0" indent="-283464" algn="l" rtl="0">
              <a:lnSpc>
                <a:spcPct val="100000"/>
              </a:lnSpc>
              <a:spcAft>
                <a:spcPts val="0"/>
              </a:spcAft>
              <a:buSzPts val="1800"/>
              <a:buChar char="•"/>
            </a:pPr>
            <a:r>
              <a:rPr lang="en-US" dirty="0"/>
              <a:t>Hold a rattle and shake it?</a:t>
            </a:r>
            <a:endParaRPr dirty="0"/>
          </a:p>
          <a:p>
            <a:pPr marL="420624" lvl="0" indent="-283464" algn="l" rtl="0">
              <a:lnSpc>
                <a:spcPct val="100000"/>
              </a:lnSpc>
              <a:spcAft>
                <a:spcPts val="0"/>
              </a:spcAft>
              <a:buSzPts val="1800"/>
              <a:buNone/>
            </a:pPr>
            <a:r>
              <a:rPr lang="en-US" dirty="0"/>
              <a:t>	</a:t>
            </a:r>
            <a:r>
              <a:rPr lang="en-US" dirty="0" smtClean="0"/>
              <a:t>Birth to 1 year</a:t>
            </a:r>
            <a:endParaRPr dirty="0"/>
          </a:p>
          <a:p>
            <a:pPr marL="420624" lvl="0" indent="-283464" algn="l" rtl="0">
              <a:lnSpc>
                <a:spcPct val="100000"/>
              </a:lnSpc>
              <a:spcAft>
                <a:spcPts val="0"/>
              </a:spcAft>
              <a:buSzPts val="1800"/>
              <a:buChar char="•"/>
            </a:pPr>
            <a:r>
              <a:rPr lang="en-US" dirty="0"/>
              <a:t>Repeat simple phrases from familiar stories, such as “</a:t>
            </a:r>
            <a:r>
              <a:rPr lang="en-US" dirty="0" err="1"/>
              <a:t>Chicka</a:t>
            </a:r>
            <a:r>
              <a:rPr lang="en-US" dirty="0"/>
              <a:t>, </a:t>
            </a:r>
            <a:r>
              <a:rPr lang="en-US" dirty="0" err="1"/>
              <a:t>Chicka</a:t>
            </a:r>
            <a:r>
              <a:rPr lang="en-US" dirty="0"/>
              <a:t>, Boom! Boom!”</a:t>
            </a:r>
            <a:endParaRPr dirty="0"/>
          </a:p>
          <a:p>
            <a:pPr marL="420624" lvl="0" indent="-283464" algn="l" rtl="0">
              <a:lnSpc>
                <a:spcPct val="100000"/>
              </a:lnSpc>
              <a:spcAft>
                <a:spcPts val="0"/>
              </a:spcAft>
              <a:buSzPts val="1800"/>
              <a:buNone/>
            </a:pPr>
            <a:r>
              <a:rPr lang="en-US" dirty="0"/>
              <a:t>	</a:t>
            </a:r>
            <a:r>
              <a:rPr lang="en-US" dirty="0" smtClean="0"/>
              <a:t>2 to 3 years</a:t>
            </a:r>
            <a:endParaRPr dirty="0"/>
          </a:p>
          <a:p>
            <a:pPr marL="420624" lvl="0" indent="-283464" algn="l" rtl="0">
              <a:lnSpc>
                <a:spcPct val="100000"/>
              </a:lnSpc>
              <a:spcAft>
                <a:spcPts val="0"/>
              </a:spcAft>
              <a:buSzPts val="1800"/>
              <a:buChar char="•"/>
            </a:pPr>
            <a:r>
              <a:rPr lang="en-US" dirty="0"/>
              <a:t>Point to pictures in a book?</a:t>
            </a:r>
            <a:endParaRPr dirty="0"/>
          </a:p>
          <a:p>
            <a:pPr marL="420624" lvl="0" indent="-283464" algn="l" rtl="0">
              <a:lnSpc>
                <a:spcPct val="100000"/>
              </a:lnSpc>
              <a:spcAft>
                <a:spcPts val="0"/>
              </a:spcAft>
              <a:buSzPts val="1800"/>
              <a:buNone/>
            </a:pPr>
            <a:r>
              <a:rPr lang="en-US" dirty="0"/>
              <a:t>	</a:t>
            </a:r>
            <a:r>
              <a:rPr lang="en-US" dirty="0" smtClean="0"/>
              <a:t>1 to 2 years</a:t>
            </a:r>
            <a:endParaRPr dirty="0"/>
          </a:p>
          <a:p>
            <a:pPr marL="420624" lvl="0" indent="-283464" algn="l" rtl="0">
              <a:lnSpc>
                <a:spcPct val="100000"/>
              </a:lnSpc>
              <a:spcAft>
                <a:spcPts val="0"/>
              </a:spcAft>
              <a:buSzPts val="1800"/>
              <a:buChar char="•"/>
            </a:pPr>
            <a:r>
              <a:rPr lang="en-US" dirty="0"/>
              <a:t>Feed self with finger foods such as Cheerios?</a:t>
            </a:r>
            <a:endParaRPr dirty="0"/>
          </a:p>
          <a:p>
            <a:pPr marL="420624" lvl="0" indent="-283464">
              <a:lnSpc>
                <a:spcPct val="100000"/>
              </a:lnSpc>
              <a:buNone/>
            </a:pPr>
            <a:r>
              <a:rPr lang="en-US" dirty="0"/>
              <a:t>	Birth to 1 year</a:t>
            </a:r>
          </a:p>
          <a:p>
            <a:pPr marL="114300" lvl="0" indent="0" algn="l" rtl="0">
              <a:lnSpc>
                <a:spcPct val="90000"/>
              </a:lnSpc>
              <a:spcBef>
                <a:spcPts val="750"/>
              </a:spcBef>
              <a:spcAft>
                <a:spcPts val="0"/>
              </a:spcAft>
              <a:buSzPts val="1800"/>
              <a:buNone/>
            </a:pPr>
            <a:endParaRPr dirty="0"/>
          </a:p>
          <a:p>
            <a:pPr marL="114300" lvl="0" indent="0" algn="l" rtl="0">
              <a:lnSpc>
                <a:spcPct val="90000"/>
              </a:lnSpc>
              <a:spcBef>
                <a:spcPts val="750"/>
              </a:spcBef>
              <a:spcAft>
                <a:spcPts val="0"/>
              </a:spcAft>
              <a:buSzPts val="1800"/>
              <a:buNone/>
            </a:pPr>
            <a:endParaRPr dirty="0"/>
          </a:p>
          <a:p>
            <a:pPr marL="114300" lvl="0" indent="0" algn="l" rtl="0">
              <a:lnSpc>
                <a:spcPct val="90000"/>
              </a:lnSpc>
              <a:spcBef>
                <a:spcPts val="750"/>
              </a:spcBef>
              <a:spcAft>
                <a:spcPts val="0"/>
              </a:spcAft>
              <a:buSzPts val="1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Effect transition="in" filter="fade">
                                      <p:cBhvr>
                                        <p:cTn id="7" dur="500"/>
                                        <p:tgtEl>
                                          <p:spTgt spid="23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8">
                                            <p:txEl>
                                              <p:pRg st="1" end="1"/>
                                            </p:txEl>
                                          </p:spTgt>
                                        </p:tgtEl>
                                        <p:attrNameLst>
                                          <p:attrName>style.visibility</p:attrName>
                                        </p:attrNameLst>
                                      </p:cBhvr>
                                      <p:to>
                                        <p:strVal val="visible"/>
                                      </p:to>
                                    </p:set>
                                    <p:animEffect transition="in" filter="fade">
                                      <p:cBhvr>
                                        <p:cTn id="10" dur="500"/>
                                        <p:tgtEl>
                                          <p:spTgt spid="23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8">
                                            <p:txEl>
                                              <p:pRg st="2" end="2"/>
                                            </p:txEl>
                                          </p:spTgt>
                                        </p:tgtEl>
                                        <p:attrNameLst>
                                          <p:attrName>style.visibility</p:attrName>
                                        </p:attrNameLst>
                                      </p:cBhvr>
                                      <p:to>
                                        <p:strVal val="visible"/>
                                      </p:to>
                                    </p:set>
                                    <p:animEffect transition="in" filter="fade">
                                      <p:cBhvr>
                                        <p:cTn id="15" dur="500"/>
                                        <p:tgtEl>
                                          <p:spTgt spid="23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8">
                                            <p:txEl>
                                              <p:pRg st="3" end="3"/>
                                            </p:txEl>
                                          </p:spTgt>
                                        </p:tgtEl>
                                        <p:attrNameLst>
                                          <p:attrName>style.visibility</p:attrName>
                                        </p:attrNameLst>
                                      </p:cBhvr>
                                      <p:to>
                                        <p:strVal val="visible"/>
                                      </p:to>
                                    </p:set>
                                    <p:animEffect transition="in" filter="fade">
                                      <p:cBhvr>
                                        <p:cTn id="20" dur="500"/>
                                        <p:tgtEl>
                                          <p:spTgt spid="23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8">
                                            <p:txEl>
                                              <p:pRg st="4" end="4"/>
                                            </p:txEl>
                                          </p:spTgt>
                                        </p:tgtEl>
                                        <p:attrNameLst>
                                          <p:attrName>style.visibility</p:attrName>
                                        </p:attrNameLst>
                                      </p:cBhvr>
                                      <p:to>
                                        <p:strVal val="visible"/>
                                      </p:to>
                                    </p:set>
                                    <p:animEffect transition="in" filter="fade">
                                      <p:cBhvr>
                                        <p:cTn id="25" dur="500"/>
                                        <p:tgtEl>
                                          <p:spTgt spid="23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8">
                                            <p:txEl>
                                              <p:pRg st="5" end="5"/>
                                            </p:txEl>
                                          </p:spTgt>
                                        </p:tgtEl>
                                        <p:attrNameLst>
                                          <p:attrName>style.visibility</p:attrName>
                                        </p:attrNameLst>
                                      </p:cBhvr>
                                      <p:to>
                                        <p:strVal val="visible"/>
                                      </p:to>
                                    </p:set>
                                    <p:animEffect transition="in" filter="fade">
                                      <p:cBhvr>
                                        <p:cTn id="30" dur="500"/>
                                        <p:tgtEl>
                                          <p:spTgt spid="23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8">
                                            <p:txEl>
                                              <p:pRg st="6" end="6"/>
                                            </p:txEl>
                                          </p:spTgt>
                                        </p:tgtEl>
                                        <p:attrNameLst>
                                          <p:attrName>style.visibility</p:attrName>
                                        </p:attrNameLst>
                                      </p:cBhvr>
                                      <p:to>
                                        <p:strVal val="visible"/>
                                      </p:to>
                                    </p:set>
                                    <p:animEffect transition="in" filter="fade">
                                      <p:cBhvr>
                                        <p:cTn id="35" dur="500"/>
                                        <p:tgtEl>
                                          <p:spTgt spid="238">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8">
                                            <p:txEl>
                                              <p:pRg st="7" end="7"/>
                                            </p:txEl>
                                          </p:spTgt>
                                        </p:tgtEl>
                                        <p:attrNameLst>
                                          <p:attrName>style.visibility</p:attrName>
                                        </p:attrNameLst>
                                      </p:cBhvr>
                                      <p:to>
                                        <p:strVal val="visible"/>
                                      </p:to>
                                    </p:set>
                                    <p:animEffect transition="in" filter="fade">
                                      <p:cBhvr>
                                        <p:cTn id="40" dur="500"/>
                                        <p:tgtEl>
                                          <p:spTgt spid="23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8">
                                            <p:txEl>
                                              <p:pRg st="8" end="8"/>
                                            </p:txEl>
                                          </p:spTgt>
                                        </p:tgtEl>
                                        <p:attrNameLst>
                                          <p:attrName>style.visibility</p:attrName>
                                        </p:attrNameLst>
                                      </p:cBhvr>
                                      <p:to>
                                        <p:strVal val="visible"/>
                                      </p:to>
                                    </p:set>
                                    <p:animEffect transition="in" filter="fade">
                                      <p:cBhvr>
                                        <p:cTn id="45" dur="500"/>
                                        <p:tgtEl>
                                          <p:spTgt spid="2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Appropriate developmental expectations:</a:t>
            </a:r>
            <a:endParaRPr/>
          </a:p>
        </p:txBody>
      </p:sp>
      <p:sp>
        <p:nvSpPr>
          <p:cNvPr id="245" name="Google Shape;245;p25"/>
          <p:cNvSpPr txBox="1">
            <a:spLocks noGrp="1"/>
          </p:cNvSpPr>
          <p:nvPr>
            <p:ph type="body" idx="1"/>
          </p:nvPr>
        </p:nvSpPr>
        <p:spPr>
          <a:xfrm>
            <a:off x="155448" y="868680"/>
            <a:ext cx="8842248"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Aft>
                <a:spcPts val="0"/>
              </a:spcAft>
              <a:buSzPts val="1800"/>
              <a:buChar char="•"/>
            </a:pPr>
            <a:r>
              <a:rPr lang="en-US" dirty="0" smtClean="0"/>
              <a:t>Sit </a:t>
            </a:r>
            <a:r>
              <a:rPr lang="en-US" dirty="0"/>
              <a:t>and remain engaged during </a:t>
            </a:r>
            <a:r>
              <a:rPr lang="en-US" dirty="0" err="1"/>
              <a:t>storytime</a:t>
            </a:r>
            <a:r>
              <a:rPr lang="en-US" dirty="0"/>
              <a:t>, despite </a:t>
            </a:r>
            <a:r>
              <a:rPr lang="en-US" dirty="0" smtClean="0"/>
              <a:t>interruptions?</a:t>
            </a:r>
            <a:endParaRPr dirty="0"/>
          </a:p>
          <a:p>
            <a:pPr marL="420624" lvl="0" indent="-283464" algn="l" rtl="0">
              <a:lnSpc>
                <a:spcPct val="100000"/>
              </a:lnSpc>
              <a:spcAft>
                <a:spcPts val="0"/>
              </a:spcAft>
              <a:buSzPts val="1800"/>
              <a:buNone/>
            </a:pPr>
            <a:r>
              <a:rPr lang="en-US" dirty="0"/>
              <a:t>	4 </a:t>
            </a:r>
            <a:r>
              <a:rPr lang="en-US" dirty="0" smtClean="0"/>
              <a:t>to 5 years</a:t>
            </a:r>
            <a:endParaRPr dirty="0"/>
          </a:p>
          <a:p>
            <a:pPr marL="420624" lvl="0" indent="-283464" algn="l" rtl="0">
              <a:lnSpc>
                <a:spcPct val="100000"/>
              </a:lnSpc>
              <a:spcAft>
                <a:spcPts val="0"/>
              </a:spcAft>
              <a:buSzPts val="1800"/>
              <a:buChar char="•"/>
            </a:pPr>
            <a:r>
              <a:rPr lang="en-US" dirty="0"/>
              <a:t>Recognize and respond to feelings of others, by saying things like, “She crying”?</a:t>
            </a:r>
            <a:endParaRPr dirty="0"/>
          </a:p>
          <a:p>
            <a:pPr marL="420624" lvl="0" indent="-283464" algn="l" rtl="0">
              <a:lnSpc>
                <a:spcPct val="100000"/>
              </a:lnSpc>
              <a:spcAft>
                <a:spcPts val="0"/>
              </a:spcAft>
              <a:buSzPts val="1800"/>
              <a:buNone/>
            </a:pPr>
            <a:r>
              <a:rPr lang="en-US" dirty="0"/>
              <a:t>	</a:t>
            </a:r>
            <a:r>
              <a:rPr lang="en-US" dirty="0" smtClean="0"/>
              <a:t>2 to 3 years</a:t>
            </a:r>
            <a:endParaRPr dirty="0"/>
          </a:p>
          <a:p>
            <a:pPr marL="420624" lvl="0" indent="-283464" algn="l" rtl="0">
              <a:lnSpc>
                <a:spcPct val="100000"/>
              </a:lnSpc>
              <a:spcAft>
                <a:spcPts val="0"/>
              </a:spcAft>
              <a:buSzPts val="1800"/>
              <a:buChar char="•"/>
            </a:pPr>
            <a:r>
              <a:rPr lang="en-US" dirty="0"/>
              <a:t>With the guidance of a teacher, can wait for a turn with a toy?</a:t>
            </a:r>
            <a:endParaRPr dirty="0"/>
          </a:p>
          <a:p>
            <a:pPr marL="420624" lvl="0" indent="-283464" algn="l" rtl="0">
              <a:lnSpc>
                <a:spcPct val="100000"/>
              </a:lnSpc>
              <a:spcAft>
                <a:spcPts val="0"/>
              </a:spcAft>
              <a:buSzPts val="1800"/>
              <a:buNone/>
            </a:pPr>
            <a:r>
              <a:rPr lang="en-US" dirty="0"/>
              <a:t>	</a:t>
            </a:r>
            <a:r>
              <a:rPr lang="en-US" dirty="0" smtClean="0"/>
              <a:t>3 to 4 years</a:t>
            </a:r>
            <a:endParaRPr dirty="0"/>
          </a:p>
          <a:p>
            <a:pPr marL="420624" lvl="0" indent="-283464" algn="l" rtl="0">
              <a:lnSpc>
                <a:spcPct val="100000"/>
              </a:lnSpc>
              <a:spcAft>
                <a:spcPts val="0"/>
              </a:spcAft>
              <a:buSzPts val="1800"/>
              <a:buChar char="•"/>
            </a:pPr>
            <a:r>
              <a:rPr lang="en-US" dirty="0"/>
              <a:t>Express preferences for food or favorite toys by making sounds and facial expressions?</a:t>
            </a:r>
            <a:endParaRPr dirty="0"/>
          </a:p>
          <a:p>
            <a:pPr marL="420624" lvl="0" indent="-283464" algn="l" rtl="0">
              <a:lnSpc>
                <a:spcPct val="100000"/>
              </a:lnSpc>
              <a:spcAft>
                <a:spcPts val="0"/>
              </a:spcAft>
              <a:buSzPts val="1800"/>
              <a:buNone/>
            </a:pPr>
            <a:r>
              <a:rPr lang="en-US" dirty="0"/>
              <a:t>	</a:t>
            </a:r>
            <a:r>
              <a:rPr lang="en-US" dirty="0" smtClean="0"/>
              <a:t>Birth to 1 year</a:t>
            </a:r>
            <a:endParaRPr dirty="0"/>
          </a:p>
          <a:p>
            <a:pPr marL="114300" lvl="0" indent="0" algn="l" rtl="0">
              <a:lnSpc>
                <a:spcPct val="90000"/>
              </a:lnSpc>
              <a:spcBef>
                <a:spcPts val="750"/>
              </a:spcBef>
              <a:spcAft>
                <a:spcPts val="0"/>
              </a:spcAft>
              <a:buSzPts val="1800"/>
              <a:buNone/>
            </a:pPr>
            <a:endParaRPr dirty="0"/>
          </a:p>
          <a:p>
            <a:pPr marL="114300" lvl="0" indent="0" algn="l" rtl="0">
              <a:lnSpc>
                <a:spcPct val="90000"/>
              </a:lnSpc>
              <a:spcBef>
                <a:spcPts val="750"/>
              </a:spcBef>
              <a:spcAft>
                <a:spcPts val="0"/>
              </a:spcAft>
              <a:buSzPts val="1800"/>
              <a:buNone/>
            </a:pPr>
            <a:endParaRPr dirty="0"/>
          </a:p>
          <a:p>
            <a:pPr marL="114300" lvl="0" indent="0" algn="l" rtl="0">
              <a:lnSpc>
                <a:spcPct val="90000"/>
              </a:lnSpc>
              <a:spcBef>
                <a:spcPts val="750"/>
              </a:spcBef>
              <a:spcAft>
                <a:spcPts val="0"/>
              </a:spcAft>
              <a:buSzPts val="1800"/>
              <a:buNone/>
            </a:pPr>
            <a:endParaRPr dirty="0"/>
          </a:p>
          <a:p>
            <a:pPr marL="114300" lvl="0" indent="0" algn="l" rtl="0">
              <a:lnSpc>
                <a:spcPct val="90000"/>
              </a:lnSpc>
              <a:spcBef>
                <a:spcPts val="750"/>
              </a:spcBef>
              <a:spcAft>
                <a:spcPts val="0"/>
              </a:spcAft>
              <a:buSzPts val="1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Effect transition="in" filter="fade">
                                      <p:cBhvr>
                                        <p:cTn id="7" dur="500"/>
                                        <p:tgtEl>
                                          <p:spTgt spid="2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
                                            <p:txEl>
                                              <p:pRg st="1" end="1"/>
                                            </p:txEl>
                                          </p:spTgt>
                                        </p:tgtEl>
                                        <p:attrNameLst>
                                          <p:attrName>style.visibility</p:attrName>
                                        </p:attrNameLst>
                                      </p:cBhvr>
                                      <p:to>
                                        <p:strVal val="visible"/>
                                      </p:to>
                                    </p:set>
                                    <p:animEffect transition="in" filter="fade">
                                      <p:cBhvr>
                                        <p:cTn id="12" dur="500"/>
                                        <p:tgtEl>
                                          <p:spTgt spid="2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
                                            <p:txEl>
                                              <p:pRg st="2" end="2"/>
                                            </p:txEl>
                                          </p:spTgt>
                                        </p:tgtEl>
                                        <p:attrNameLst>
                                          <p:attrName>style.visibility</p:attrName>
                                        </p:attrNameLst>
                                      </p:cBhvr>
                                      <p:to>
                                        <p:strVal val="visible"/>
                                      </p:to>
                                    </p:set>
                                    <p:animEffect transition="in" filter="fade">
                                      <p:cBhvr>
                                        <p:cTn id="17" dur="500"/>
                                        <p:tgtEl>
                                          <p:spTgt spid="2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5">
                                            <p:txEl>
                                              <p:pRg st="3" end="3"/>
                                            </p:txEl>
                                          </p:spTgt>
                                        </p:tgtEl>
                                        <p:attrNameLst>
                                          <p:attrName>style.visibility</p:attrName>
                                        </p:attrNameLst>
                                      </p:cBhvr>
                                      <p:to>
                                        <p:strVal val="visible"/>
                                      </p:to>
                                    </p:set>
                                    <p:animEffect transition="in" filter="fade">
                                      <p:cBhvr>
                                        <p:cTn id="22" dur="500"/>
                                        <p:tgtEl>
                                          <p:spTgt spid="2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5">
                                            <p:txEl>
                                              <p:pRg st="4" end="4"/>
                                            </p:txEl>
                                          </p:spTgt>
                                        </p:tgtEl>
                                        <p:attrNameLst>
                                          <p:attrName>style.visibility</p:attrName>
                                        </p:attrNameLst>
                                      </p:cBhvr>
                                      <p:to>
                                        <p:strVal val="visible"/>
                                      </p:to>
                                    </p:set>
                                    <p:animEffect transition="in" filter="fade">
                                      <p:cBhvr>
                                        <p:cTn id="27" dur="500"/>
                                        <p:tgtEl>
                                          <p:spTgt spid="2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5">
                                            <p:txEl>
                                              <p:pRg st="5" end="5"/>
                                            </p:txEl>
                                          </p:spTgt>
                                        </p:tgtEl>
                                        <p:attrNameLst>
                                          <p:attrName>style.visibility</p:attrName>
                                        </p:attrNameLst>
                                      </p:cBhvr>
                                      <p:to>
                                        <p:strVal val="visible"/>
                                      </p:to>
                                    </p:set>
                                    <p:animEffect transition="in" filter="fade">
                                      <p:cBhvr>
                                        <p:cTn id="32" dur="500"/>
                                        <p:tgtEl>
                                          <p:spTgt spid="24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5">
                                            <p:txEl>
                                              <p:pRg st="6" end="6"/>
                                            </p:txEl>
                                          </p:spTgt>
                                        </p:tgtEl>
                                        <p:attrNameLst>
                                          <p:attrName>style.visibility</p:attrName>
                                        </p:attrNameLst>
                                      </p:cBhvr>
                                      <p:to>
                                        <p:strVal val="visible"/>
                                      </p:to>
                                    </p:set>
                                    <p:animEffect transition="in" filter="fade">
                                      <p:cBhvr>
                                        <p:cTn id="37" dur="500"/>
                                        <p:tgtEl>
                                          <p:spTgt spid="245">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5">
                                            <p:txEl>
                                              <p:pRg st="7" end="7"/>
                                            </p:txEl>
                                          </p:spTgt>
                                        </p:tgtEl>
                                        <p:attrNameLst>
                                          <p:attrName>style.visibility</p:attrName>
                                        </p:attrNameLst>
                                      </p:cBhvr>
                                      <p:to>
                                        <p:strVal val="visible"/>
                                      </p:to>
                                    </p:set>
                                    <p:animEffect transition="in" filter="fade">
                                      <p:cBhvr>
                                        <p:cTn id="40" dur="500"/>
                                        <p:tgtEl>
                                          <p:spTgt spid="24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dirty="0"/>
              <a:t>Appropriate developmental </a:t>
            </a:r>
            <a:r>
              <a:rPr lang="en-US" dirty="0" smtClean="0"/>
              <a:t>expectations:</a:t>
            </a:r>
            <a:endParaRPr dirty="0"/>
          </a:p>
        </p:txBody>
      </p:sp>
      <p:sp>
        <p:nvSpPr>
          <p:cNvPr id="252" name="Google Shape;252;p26"/>
          <p:cNvSpPr txBox="1">
            <a:spLocks noGrp="1"/>
          </p:cNvSpPr>
          <p:nvPr>
            <p:ph type="body" idx="1"/>
          </p:nvPr>
        </p:nvSpPr>
        <p:spPr>
          <a:xfrm>
            <a:off x="155448" y="871407"/>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Aft>
                <a:spcPts val="0"/>
              </a:spcAft>
              <a:buSzPts val="1800"/>
              <a:buChar char="•"/>
            </a:pPr>
            <a:r>
              <a:rPr lang="en-US" dirty="0" smtClean="0"/>
              <a:t>Identify </a:t>
            </a:r>
            <a:r>
              <a:rPr lang="en-US" dirty="0"/>
              <a:t>some of the letters in their names?</a:t>
            </a:r>
            <a:endParaRPr dirty="0"/>
          </a:p>
          <a:p>
            <a:pPr marL="420624" lvl="0" indent="-283464" algn="l" rtl="0">
              <a:lnSpc>
                <a:spcPct val="100000"/>
              </a:lnSpc>
              <a:spcAft>
                <a:spcPts val="0"/>
              </a:spcAft>
              <a:buSzPts val="1800"/>
              <a:buNone/>
            </a:pPr>
            <a:r>
              <a:rPr lang="en-US" dirty="0"/>
              <a:t>	</a:t>
            </a:r>
            <a:r>
              <a:rPr lang="en-US" dirty="0" smtClean="0"/>
              <a:t>3 to 4 years</a:t>
            </a:r>
            <a:endParaRPr dirty="0"/>
          </a:p>
          <a:p>
            <a:pPr marL="420624" lvl="0" indent="-283464" algn="l" rtl="0">
              <a:lnSpc>
                <a:spcPct val="100000"/>
              </a:lnSpc>
              <a:spcAft>
                <a:spcPts val="0"/>
              </a:spcAft>
              <a:buSzPts val="1800"/>
              <a:buChar char="•"/>
            </a:pPr>
            <a:r>
              <a:rPr lang="en-US" dirty="0" smtClean="0"/>
              <a:t>Name </a:t>
            </a:r>
            <a:r>
              <a:rPr lang="en-US" dirty="0"/>
              <a:t>“how many” after counting up to three blocks?</a:t>
            </a:r>
            <a:endParaRPr dirty="0"/>
          </a:p>
          <a:p>
            <a:pPr marL="420624" lvl="0" indent="-283464" algn="l" rtl="0">
              <a:lnSpc>
                <a:spcPct val="100000"/>
              </a:lnSpc>
              <a:spcAft>
                <a:spcPts val="0"/>
              </a:spcAft>
              <a:buSzPts val="1800"/>
              <a:buNone/>
            </a:pPr>
            <a:r>
              <a:rPr lang="en-US" dirty="0"/>
              <a:t>	</a:t>
            </a:r>
            <a:r>
              <a:rPr lang="en-US" dirty="0" smtClean="0"/>
              <a:t>2 to 3 years</a:t>
            </a:r>
            <a:endParaRPr dirty="0"/>
          </a:p>
          <a:p>
            <a:pPr marL="420624" lvl="0" indent="-283464" algn="l" rtl="0">
              <a:lnSpc>
                <a:spcPct val="100000"/>
              </a:lnSpc>
              <a:spcAft>
                <a:spcPts val="0"/>
              </a:spcAft>
              <a:buSzPts val="1800"/>
              <a:buChar char="•"/>
            </a:pPr>
            <a:r>
              <a:rPr lang="en-US" dirty="0"/>
              <a:t>Respond with facial expressions when someone calls her name?</a:t>
            </a:r>
            <a:endParaRPr dirty="0"/>
          </a:p>
          <a:p>
            <a:pPr marL="420624" lvl="0" indent="-283464" algn="l" rtl="0">
              <a:lnSpc>
                <a:spcPct val="100000"/>
              </a:lnSpc>
              <a:spcAft>
                <a:spcPts val="0"/>
              </a:spcAft>
              <a:buSzPts val="1800"/>
              <a:buNone/>
            </a:pPr>
            <a:r>
              <a:rPr lang="en-US" dirty="0"/>
              <a:t>	</a:t>
            </a:r>
            <a:r>
              <a:rPr lang="en-US" dirty="0" smtClean="0"/>
              <a:t>Birth to 1 year</a:t>
            </a:r>
            <a:endParaRPr dirty="0"/>
          </a:p>
          <a:p>
            <a:pPr marL="420624" lvl="0" indent="-283464" algn="l" rtl="0">
              <a:lnSpc>
                <a:spcPct val="100000"/>
              </a:lnSpc>
              <a:spcAft>
                <a:spcPts val="0"/>
              </a:spcAft>
              <a:buSzPts val="1800"/>
              <a:buChar char="•"/>
            </a:pPr>
            <a:r>
              <a:rPr lang="en-US" dirty="0"/>
              <a:t>Roll balls and watch how they move?</a:t>
            </a:r>
            <a:endParaRPr dirty="0"/>
          </a:p>
          <a:p>
            <a:pPr marL="420624" lvl="0" indent="-283464" algn="l" rtl="0">
              <a:lnSpc>
                <a:spcPct val="100000"/>
              </a:lnSpc>
              <a:spcAft>
                <a:spcPts val="0"/>
              </a:spcAft>
              <a:buSzPts val="1800"/>
              <a:buNone/>
            </a:pPr>
            <a:r>
              <a:rPr lang="en-US" dirty="0"/>
              <a:t>	</a:t>
            </a:r>
            <a:r>
              <a:rPr lang="en-US" dirty="0" smtClean="0"/>
              <a:t>1 to 2 years</a:t>
            </a:r>
            <a:endParaRPr dirty="0"/>
          </a:p>
          <a:p>
            <a:pPr marL="420624" lvl="0" indent="-283464" algn="l" rtl="0">
              <a:lnSpc>
                <a:spcPct val="100000"/>
              </a:lnSpc>
              <a:spcAft>
                <a:spcPts val="0"/>
              </a:spcAft>
              <a:buSzPts val="1800"/>
              <a:buChar char="•"/>
            </a:pPr>
            <a:r>
              <a:rPr lang="en-US" dirty="0"/>
              <a:t>Sit for a teacher-led group time up to 15 minutes?</a:t>
            </a:r>
            <a:endParaRPr dirty="0"/>
          </a:p>
          <a:p>
            <a:pPr marL="420624" lvl="0" indent="-283464" algn="l" rtl="0">
              <a:lnSpc>
                <a:spcPct val="100000"/>
              </a:lnSpc>
              <a:spcAft>
                <a:spcPts val="0"/>
              </a:spcAft>
              <a:buSzPts val="1800"/>
              <a:buNone/>
            </a:pPr>
            <a:r>
              <a:rPr lang="en-US" dirty="0"/>
              <a:t>	</a:t>
            </a:r>
            <a:r>
              <a:rPr lang="en-US" dirty="0" smtClean="0"/>
              <a:t>4 to 5 years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animEffect transition="in" filter="fade">
                                      <p:cBhvr>
                                        <p:cTn id="7" dur="500"/>
                                        <p:tgtEl>
                                          <p:spTgt spid="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1" end="1"/>
                                            </p:txEl>
                                          </p:spTgt>
                                        </p:tgtEl>
                                        <p:attrNameLst>
                                          <p:attrName>style.visibility</p:attrName>
                                        </p:attrNameLst>
                                      </p:cBhvr>
                                      <p:to>
                                        <p:strVal val="visible"/>
                                      </p:to>
                                    </p:set>
                                    <p:animEffect transition="in" filter="fade">
                                      <p:cBhvr>
                                        <p:cTn id="12" dur="500"/>
                                        <p:tgtEl>
                                          <p:spTgt spid="2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xEl>
                                              <p:pRg st="2" end="2"/>
                                            </p:txEl>
                                          </p:spTgt>
                                        </p:tgtEl>
                                        <p:attrNameLst>
                                          <p:attrName>style.visibility</p:attrName>
                                        </p:attrNameLst>
                                      </p:cBhvr>
                                      <p:to>
                                        <p:strVal val="visible"/>
                                      </p:to>
                                    </p:set>
                                    <p:animEffect transition="in" filter="fade">
                                      <p:cBhvr>
                                        <p:cTn id="17" dur="500"/>
                                        <p:tgtEl>
                                          <p:spTgt spid="2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2">
                                            <p:txEl>
                                              <p:pRg st="3" end="3"/>
                                            </p:txEl>
                                          </p:spTgt>
                                        </p:tgtEl>
                                        <p:attrNameLst>
                                          <p:attrName>style.visibility</p:attrName>
                                        </p:attrNameLst>
                                      </p:cBhvr>
                                      <p:to>
                                        <p:strVal val="visible"/>
                                      </p:to>
                                    </p:set>
                                    <p:animEffect transition="in" filter="fade">
                                      <p:cBhvr>
                                        <p:cTn id="22" dur="500"/>
                                        <p:tgtEl>
                                          <p:spTgt spid="25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2">
                                            <p:txEl>
                                              <p:pRg st="4" end="4"/>
                                            </p:txEl>
                                          </p:spTgt>
                                        </p:tgtEl>
                                        <p:attrNameLst>
                                          <p:attrName>style.visibility</p:attrName>
                                        </p:attrNameLst>
                                      </p:cBhvr>
                                      <p:to>
                                        <p:strVal val="visible"/>
                                      </p:to>
                                    </p:set>
                                    <p:animEffect transition="in" filter="fade">
                                      <p:cBhvr>
                                        <p:cTn id="27" dur="500"/>
                                        <p:tgtEl>
                                          <p:spTgt spid="25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2">
                                            <p:txEl>
                                              <p:pRg st="5" end="5"/>
                                            </p:txEl>
                                          </p:spTgt>
                                        </p:tgtEl>
                                        <p:attrNameLst>
                                          <p:attrName>style.visibility</p:attrName>
                                        </p:attrNameLst>
                                      </p:cBhvr>
                                      <p:to>
                                        <p:strVal val="visible"/>
                                      </p:to>
                                    </p:set>
                                    <p:animEffect transition="in" filter="fade">
                                      <p:cBhvr>
                                        <p:cTn id="32" dur="500"/>
                                        <p:tgtEl>
                                          <p:spTgt spid="25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2">
                                            <p:txEl>
                                              <p:pRg st="6" end="6"/>
                                            </p:txEl>
                                          </p:spTgt>
                                        </p:tgtEl>
                                        <p:attrNameLst>
                                          <p:attrName>style.visibility</p:attrName>
                                        </p:attrNameLst>
                                      </p:cBhvr>
                                      <p:to>
                                        <p:strVal val="visible"/>
                                      </p:to>
                                    </p:set>
                                    <p:animEffect transition="in" filter="fade">
                                      <p:cBhvr>
                                        <p:cTn id="37" dur="500"/>
                                        <p:tgtEl>
                                          <p:spTgt spid="25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2">
                                            <p:txEl>
                                              <p:pRg st="7" end="7"/>
                                            </p:txEl>
                                          </p:spTgt>
                                        </p:tgtEl>
                                        <p:attrNameLst>
                                          <p:attrName>style.visibility</p:attrName>
                                        </p:attrNameLst>
                                      </p:cBhvr>
                                      <p:to>
                                        <p:strVal val="visible"/>
                                      </p:to>
                                    </p:set>
                                    <p:animEffect transition="in" filter="fade">
                                      <p:cBhvr>
                                        <p:cTn id="42" dur="500"/>
                                        <p:tgtEl>
                                          <p:spTgt spid="25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2">
                                            <p:txEl>
                                              <p:pRg st="8" end="8"/>
                                            </p:txEl>
                                          </p:spTgt>
                                        </p:tgtEl>
                                        <p:attrNameLst>
                                          <p:attrName>style.visibility</p:attrName>
                                        </p:attrNameLst>
                                      </p:cBhvr>
                                      <p:to>
                                        <p:strVal val="visible"/>
                                      </p:to>
                                    </p:set>
                                    <p:animEffect transition="in" filter="fade">
                                      <p:cBhvr>
                                        <p:cTn id="47" dur="500"/>
                                        <p:tgtEl>
                                          <p:spTgt spid="25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2">
                                            <p:txEl>
                                              <p:pRg st="9" end="9"/>
                                            </p:txEl>
                                          </p:spTgt>
                                        </p:tgtEl>
                                        <p:attrNameLst>
                                          <p:attrName>style.visibility</p:attrName>
                                        </p:attrNameLst>
                                      </p:cBhvr>
                                      <p:to>
                                        <p:strVal val="visible"/>
                                      </p:to>
                                    </p:set>
                                    <p:animEffect transition="in" filter="fade">
                                      <p:cBhvr>
                                        <p:cTn id="52" dur="500"/>
                                        <p:tgtEl>
                                          <p:spTgt spid="25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Practice assessing sample observation documentation:</a:t>
            </a:r>
            <a:endParaRPr/>
          </a:p>
        </p:txBody>
      </p:sp>
      <p:sp>
        <p:nvSpPr>
          <p:cNvPr id="259" name="Google Shape;259;p27"/>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SzPts val="1800"/>
              <a:buNone/>
            </a:pPr>
            <a:endParaRPr dirty="0"/>
          </a:p>
        </p:txBody>
      </p:sp>
      <p:pic>
        <p:nvPicPr>
          <p:cNvPr id="260" name="Google Shape;260;p27"/>
          <p:cNvPicPr preferRelativeResize="0"/>
          <p:nvPr/>
        </p:nvPicPr>
        <p:blipFill rotWithShape="1">
          <a:blip r:embed="rId3">
            <a:alphaModFix/>
          </a:blip>
          <a:srcRect b="8958"/>
          <a:stretch/>
        </p:blipFill>
        <p:spPr>
          <a:xfrm>
            <a:off x="1856575" y="1119619"/>
            <a:ext cx="5430850" cy="3280101"/>
          </a:xfrm>
          <a:prstGeom prst="rect">
            <a:avLst/>
          </a:prstGeom>
          <a:noFill/>
          <a:ln>
            <a:noFill/>
          </a:ln>
        </p:spPr>
      </p:pic>
      <p:sp>
        <p:nvSpPr>
          <p:cNvPr id="261" name="Google Shape;261;p27"/>
          <p:cNvSpPr txBox="1"/>
          <p:nvPr/>
        </p:nvSpPr>
        <p:spPr>
          <a:xfrm>
            <a:off x="5572125" y="4317200"/>
            <a:ext cx="3571800" cy="285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dirty="0"/>
              <a:t>taken from wildflowerramblings.com</a:t>
            </a:r>
            <a:endParaRPr sz="1000"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9"/>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Practice assessing sample observation documentation:</a:t>
            </a:r>
            <a:endParaRPr/>
          </a:p>
        </p:txBody>
      </p:sp>
      <p:sp>
        <p:nvSpPr>
          <p:cNvPr id="276" name="Google Shape;276;p29"/>
          <p:cNvSpPr txBox="1">
            <a:spLocks noGrp="1"/>
          </p:cNvSpPr>
          <p:nvPr>
            <p:ph type="body" idx="1"/>
          </p:nvPr>
        </p:nvSpPr>
        <p:spPr>
          <a:xfrm>
            <a:off x="152400" y="1143000"/>
            <a:ext cx="8614500" cy="3456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SzPts val="1800"/>
              <a:buNone/>
            </a:pPr>
            <a:endParaRPr/>
          </a:p>
        </p:txBody>
      </p:sp>
      <p:pic>
        <p:nvPicPr>
          <p:cNvPr id="277" name="Google Shape;277;p29"/>
          <p:cNvPicPr preferRelativeResize="0"/>
          <p:nvPr/>
        </p:nvPicPr>
        <p:blipFill rotWithShape="1">
          <a:blip r:embed="rId3">
            <a:alphaModFix/>
          </a:blip>
          <a:srcRect/>
          <a:stretch/>
        </p:blipFill>
        <p:spPr>
          <a:xfrm>
            <a:off x="2105056" y="1047600"/>
            <a:ext cx="4933895" cy="3675886"/>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Practice assessing sample observation documentation:</a:t>
            </a:r>
            <a:endParaRPr/>
          </a:p>
        </p:txBody>
      </p:sp>
      <p:sp>
        <p:nvSpPr>
          <p:cNvPr id="284" name="Google Shape;284;p30"/>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SzPts val="1800"/>
              <a:buNone/>
            </a:pPr>
            <a:endParaRPr/>
          </a:p>
        </p:txBody>
      </p:sp>
      <p:pic>
        <p:nvPicPr>
          <p:cNvPr id="285" name="Google Shape;285;p30"/>
          <p:cNvPicPr preferRelativeResize="0"/>
          <p:nvPr/>
        </p:nvPicPr>
        <p:blipFill rotWithShape="1">
          <a:blip r:embed="rId3">
            <a:alphaModFix/>
          </a:blip>
          <a:srcRect/>
          <a:stretch/>
        </p:blipFill>
        <p:spPr>
          <a:xfrm>
            <a:off x="2160075" y="1143000"/>
            <a:ext cx="4823849" cy="3565235"/>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Louisiana’s Early Learning &amp; Development Standards</a:t>
            </a:r>
            <a:endParaRPr/>
          </a:p>
        </p:txBody>
      </p:sp>
      <p:sp>
        <p:nvSpPr>
          <p:cNvPr id="204" name="Google Shape;204;p20"/>
          <p:cNvSpPr txBox="1">
            <a:spLocks noGrp="1"/>
          </p:cNvSpPr>
          <p:nvPr>
            <p:ph type="body" idx="1"/>
          </p:nvPr>
        </p:nvSpPr>
        <p:spPr>
          <a:xfrm>
            <a:off x="273275" y="1969997"/>
            <a:ext cx="3862800" cy="13107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800"/>
              <a:buNone/>
            </a:pPr>
            <a:r>
              <a:rPr lang="en-US" dirty="0" smtClean="0">
                <a:solidFill>
                  <a:schemeClr val="hlink"/>
                </a:solidFill>
              </a:rPr>
              <a:t>Louisiana Believes website</a:t>
            </a:r>
          </a:p>
          <a:p>
            <a:pPr marL="114300" lvl="0" indent="0" algn="l" rtl="0">
              <a:lnSpc>
                <a:spcPct val="90000"/>
              </a:lnSpc>
              <a:spcBef>
                <a:spcPts val="0"/>
              </a:spcBef>
              <a:spcAft>
                <a:spcPts val="0"/>
              </a:spcAft>
              <a:buSzPts val="1800"/>
              <a:buNone/>
            </a:pPr>
            <a:r>
              <a:rPr lang="en-US" dirty="0" smtClean="0">
                <a:solidFill>
                  <a:schemeClr val="hlink"/>
                </a:solidFill>
              </a:rPr>
              <a:t>(</a:t>
            </a:r>
            <a:r>
              <a:rPr lang="en-US" u="sng" dirty="0" smtClean="0">
                <a:solidFill>
                  <a:schemeClr val="hlink"/>
                </a:solidFill>
              </a:rPr>
              <a:t>lousianabelieves.com</a:t>
            </a:r>
            <a:r>
              <a:rPr lang="en-US" dirty="0" smtClean="0">
                <a:solidFill>
                  <a:schemeClr val="hlink"/>
                </a:solidFill>
              </a:rPr>
              <a:t>):</a:t>
            </a:r>
          </a:p>
          <a:p>
            <a:pPr marL="114300" lvl="0" indent="0" algn="l" rtl="0">
              <a:lnSpc>
                <a:spcPct val="90000"/>
              </a:lnSpc>
              <a:spcBef>
                <a:spcPts val="750"/>
              </a:spcBef>
              <a:spcAft>
                <a:spcPts val="0"/>
              </a:spcAft>
              <a:buSzPts val="1800"/>
              <a:buNone/>
            </a:pPr>
            <a:endParaRPr lang="en-US" sz="800" dirty="0" smtClean="0">
              <a:solidFill>
                <a:schemeClr val="hlink"/>
              </a:solidFill>
              <a:hlinkClick r:id="rId3"/>
            </a:endParaRPr>
          </a:p>
          <a:p>
            <a:pPr marL="114300" lvl="0" indent="0" algn="l" rtl="0">
              <a:lnSpc>
                <a:spcPct val="90000"/>
              </a:lnSpc>
              <a:spcBef>
                <a:spcPts val="750"/>
              </a:spcBef>
              <a:spcAft>
                <a:spcPts val="0"/>
              </a:spcAft>
              <a:buSzPts val="1800"/>
              <a:buNone/>
            </a:pPr>
            <a:r>
              <a:rPr lang="en-US" u="sng" dirty="0" smtClean="0">
                <a:solidFill>
                  <a:schemeClr val="hlink"/>
                </a:solidFill>
                <a:hlinkClick r:id="rId3"/>
              </a:rPr>
              <a:t>Louisiana’s </a:t>
            </a:r>
            <a:r>
              <a:rPr lang="en-US" u="sng" dirty="0">
                <a:solidFill>
                  <a:schemeClr val="hlink"/>
                </a:solidFill>
                <a:hlinkClick r:id="rId3"/>
              </a:rPr>
              <a:t>Birth to Five Early Learning &amp; Development Standards (ELDS)</a:t>
            </a:r>
            <a:endParaRPr dirty="0"/>
          </a:p>
          <a:p>
            <a:pPr marL="114300" lvl="0" indent="0" algn="l" rtl="0">
              <a:lnSpc>
                <a:spcPct val="90000"/>
              </a:lnSpc>
              <a:spcBef>
                <a:spcPts val="750"/>
              </a:spcBef>
              <a:spcAft>
                <a:spcPts val="0"/>
              </a:spcAft>
              <a:buSzPts val="1800"/>
              <a:buNone/>
            </a:pPr>
            <a:endParaRPr dirty="0"/>
          </a:p>
          <a:p>
            <a:pPr marL="114300" lvl="0" indent="0" algn="l" rtl="0">
              <a:lnSpc>
                <a:spcPct val="90000"/>
              </a:lnSpc>
              <a:spcBef>
                <a:spcPts val="750"/>
              </a:spcBef>
              <a:spcAft>
                <a:spcPts val="0"/>
              </a:spcAft>
              <a:buSzPts val="1800"/>
              <a:buNone/>
            </a:pPr>
            <a:endParaRPr dirty="0"/>
          </a:p>
        </p:txBody>
      </p:sp>
      <p:pic>
        <p:nvPicPr>
          <p:cNvPr id="205" name="Google Shape;205;p20"/>
          <p:cNvPicPr preferRelativeResize="0"/>
          <p:nvPr/>
        </p:nvPicPr>
        <p:blipFill rotWithShape="1">
          <a:blip r:embed="rId4">
            <a:alphaModFix/>
          </a:blip>
          <a:srcRect l="21875" t="13432" r="22569" b="7248"/>
          <a:stretch/>
        </p:blipFill>
        <p:spPr>
          <a:xfrm>
            <a:off x="4343396" y="1116125"/>
            <a:ext cx="4572000" cy="3543301"/>
          </a:xfrm>
          <a:prstGeom prst="rect">
            <a:avLst/>
          </a:prstGeom>
          <a:noFill/>
          <a:ln>
            <a:noFill/>
          </a:ln>
          <a:effectLst>
            <a:outerShdw blurRad="57150" dist="19050" dir="5400000" algn="bl" rotWithShape="0">
              <a:srgbClr val="000000">
                <a:alpha val="49803"/>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434343"/>
              </a:buClr>
              <a:buSzPts val="2800"/>
              <a:buFont typeface="Calibri"/>
              <a:buNone/>
            </a:pPr>
            <a:r>
              <a:rPr lang="en-US"/>
              <a:t>Louisiana’s Early Learning &amp; Development Standards</a:t>
            </a:r>
            <a:endParaRPr/>
          </a:p>
        </p:txBody>
      </p:sp>
      <p:sp>
        <p:nvSpPr>
          <p:cNvPr id="212" name="Google Shape;212;p21"/>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SzPts val="1800"/>
              <a:buNone/>
            </a:pPr>
            <a:endParaRPr/>
          </a:p>
        </p:txBody>
      </p:sp>
      <p:pic>
        <p:nvPicPr>
          <p:cNvPr id="213" name="Google Shape;213;p21"/>
          <p:cNvPicPr preferRelativeResize="0"/>
          <p:nvPr/>
        </p:nvPicPr>
        <p:blipFill rotWithShape="1">
          <a:blip r:embed="rId3">
            <a:alphaModFix/>
          </a:blip>
          <a:srcRect l="23795" t="19030" r="23698" b="33933"/>
          <a:stretch/>
        </p:blipFill>
        <p:spPr>
          <a:xfrm>
            <a:off x="155448" y="1143000"/>
            <a:ext cx="8697437" cy="3456432"/>
          </a:xfrm>
          <a:prstGeom prst="rect">
            <a:avLst/>
          </a:prstGeom>
          <a:noFill/>
          <a:ln>
            <a:noFill/>
          </a:ln>
        </p:spPr>
      </p:pic>
      <p:sp>
        <p:nvSpPr>
          <p:cNvPr id="215" name="Google Shape;215;p21"/>
          <p:cNvSpPr/>
          <p:nvPr/>
        </p:nvSpPr>
        <p:spPr>
          <a:xfrm>
            <a:off x="3004384" y="1047599"/>
            <a:ext cx="3016169" cy="591077"/>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215;p21"/>
          <p:cNvSpPr/>
          <p:nvPr/>
        </p:nvSpPr>
        <p:spPr>
          <a:xfrm>
            <a:off x="1101648" y="1530038"/>
            <a:ext cx="1659659" cy="541698"/>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215;p21"/>
          <p:cNvSpPr/>
          <p:nvPr/>
        </p:nvSpPr>
        <p:spPr>
          <a:xfrm>
            <a:off x="3671784" y="3301139"/>
            <a:ext cx="1659659" cy="371959"/>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15;p21"/>
          <p:cNvSpPr/>
          <p:nvPr/>
        </p:nvSpPr>
        <p:spPr>
          <a:xfrm>
            <a:off x="3656284" y="2138766"/>
            <a:ext cx="1659659" cy="333341"/>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anim calcmode="lin" valueType="num">
                                      <p:cBhvr>
                                        <p:cTn id="8" dur="1000" fill="hold"/>
                                        <p:tgtEl>
                                          <p:spTgt spid="215"/>
                                        </p:tgtEl>
                                        <p:attrNameLst>
                                          <p:attrName>ppt_x</p:attrName>
                                        </p:attrNameLst>
                                      </p:cBhvr>
                                      <p:tavLst>
                                        <p:tav tm="0">
                                          <p:val>
                                            <p:strVal val="#ppt_x"/>
                                          </p:val>
                                        </p:tav>
                                        <p:tav tm="100000">
                                          <p:val>
                                            <p:strVal val="#ppt_x"/>
                                          </p:val>
                                        </p:tav>
                                      </p:tavLst>
                                    </p:anim>
                                    <p:anim calcmode="lin" valueType="num">
                                      <p:cBhvr>
                                        <p:cTn id="9" dur="1000" fill="hold"/>
                                        <p:tgtEl>
                                          <p:spTgt spid="2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434343"/>
              </a:buClr>
              <a:buSzPts val="2800"/>
              <a:buFont typeface="Calibri"/>
              <a:buNone/>
            </a:pPr>
            <a:r>
              <a:rPr lang="en-US"/>
              <a:t>Louisiana’s Early Learning &amp; Development Standards</a:t>
            </a:r>
            <a:endParaRPr/>
          </a:p>
        </p:txBody>
      </p:sp>
      <p:sp>
        <p:nvSpPr>
          <p:cNvPr id="212" name="Google Shape;212;p21"/>
          <p:cNvSpPr txBox="1">
            <a:spLocks noGrp="1"/>
          </p:cNvSpPr>
          <p:nvPr>
            <p:ph type="body" idx="1"/>
          </p:nvPr>
        </p:nvSpPr>
        <p:spPr>
          <a:xfrm>
            <a:off x="152400" y="1143000"/>
            <a:ext cx="8686800" cy="3543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SzPts val="1800"/>
              <a:buNone/>
            </a:pPr>
            <a:endParaRPr dirty="0"/>
          </a:p>
        </p:txBody>
      </p:sp>
      <p:sp>
        <p:nvSpPr>
          <p:cNvPr id="6" name="Google Shape;215;p21"/>
          <p:cNvSpPr/>
          <p:nvPr/>
        </p:nvSpPr>
        <p:spPr>
          <a:xfrm>
            <a:off x="1101648" y="1530038"/>
            <a:ext cx="1659659" cy="541698"/>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p:cNvPicPr>
            <a:picLocks noChangeAspect="1"/>
          </p:cNvPicPr>
          <p:nvPr/>
        </p:nvPicPr>
        <p:blipFill rotWithShape="1">
          <a:blip r:embed="rId3"/>
          <a:srcRect l="23397" t="17419" r="24039" b="62459"/>
          <a:stretch/>
        </p:blipFill>
        <p:spPr bwMode="auto">
          <a:xfrm>
            <a:off x="814876" y="1070985"/>
            <a:ext cx="7283770" cy="1513595"/>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3"/>
          <a:srcRect l="23397" t="62881" r="24039" b="9369"/>
          <a:stretch/>
        </p:blipFill>
        <p:spPr bwMode="auto">
          <a:xfrm>
            <a:off x="835553" y="2641443"/>
            <a:ext cx="7223760" cy="2070217"/>
          </a:xfrm>
          <a:prstGeom prst="rect">
            <a:avLst/>
          </a:prstGeom>
          <a:ln>
            <a:noFill/>
          </a:ln>
          <a:extLst>
            <a:ext uri="{53640926-AAD7-44D8-BBD7-CCE9431645EC}">
              <a14:shadowObscured xmlns:a14="http://schemas.microsoft.com/office/drawing/2010/main"/>
            </a:ext>
          </a:extLst>
        </p:spPr>
      </p:pic>
      <p:sp>
        <p:nvSpPr>
          <p:cNvPr id="10" name="Google Shape;215;p21"/>
          <p:cNvSpPr/>
          <p:nvPr/>
        </p:nvSpPr>
        <p:spPr>
          <a:xfrm>
            <a:off x="2369976" y="1047599"/>
            <a:ext cx="4292081" cy="482439"/>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15;p21"/>
          <p:cNvSpPr/>
          <p:nvPr/>
        </p:nvSpPr>
        <p:spPr>
          <a:xfrm>
            <a:off x="1674892" y="1720159"/>
            <a:ext cx="2534970" cy="351578"/>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15;p21"/>
          <p:cNvSpPr/>
          <p:nvPr/>
        </p:nvSpPr>
        <p:spPr>
          <a:xfrm>
            <a:off x="950614" y="4117818"/>
            <a:ext cx="1059255" cy="351578"/>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15;p21"/>
          <p:cNvSpPr/>
          <p:nvPr/>
        </p:nvSpPr>
        <p:spPr>
          <a:xfrm>
            <a:off x="2062680" y="3183802"/>
            <a:ext cx="1059255" cy="351578"/>
          </a:xfrm>
          <a:prstGeom prst="ellipse">
            <a:avLst/>
          </a:prstGeom>
          <a:noFill/>
          <a:ln w="1905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644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4"/>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a:t>Defining Observation-Based Assessment</a:t>
            </a:r>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6468071bd1_0_2"/>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Available early childhood developmental supports:</a:t>
            </a:r>
            <a:endParaRPr/>
          </a:p>
        </p:txBody>
      </p:sp>
      <p:sp>
        <p:nvSpPr>
          <p:cNvPr id="292" name="Google Shape;292;g6468071bd1_0_2"/>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SzPts val="1800"/>
              <a:buNone/>
            </a:pPr>
            <a:endParaRPr/>
          </a:p>
          <a:p>
            <a:pPr marL="0" lvl="0" indent="0" algn="l" rtl="0">
              <a:lnSpc>
                <a:spcPct val="90000"/>
              </a:lnSpc>
              <a:spcBef>
                <a:spcPts val="750"/>
              </a:spcBef>
              <a:spcAft>
                <a:spcPts val="0"/>
              </a:spcAft>
              <a:buSzPts val="1800"/>
              <a:buNone/>
            </a:pPr>
            <a:endParaRPr/>
          </a:p>
        </p:txBody>
      </p:sp>
      <p:graphicFrame>
        <p:nvGraphicFramePr>
          <p:cNvPr id="293" name="Google Shape;293;g6468071bd1_0_2"/>
          <p:cNvGraphicFramePr/>
          <p:nvPr>
            <p:extLst>
              <p:ext uri="{D42A27DB-BD31-4B8C-83A1-F6EECF244321}">
                <p14:modId xmlns:p14="http://schemas.microsoft.com/office/powerpoint/2010/main" val="3927937290"/>
              </p:ext>
            </p:extLst>
          </p:nvPr>
        </p:nvGraphicFramePr>
        <p:xfrm>
          <a:off x="152400" y="1238250"/>
          <a:ext cx="8839200" cy="2828454"/>
        </p:xfrm>
        <a:graphic>
          <a:graphicData uri="http://schemas.openxmlformats.org/drawingml/2006/table">
            <a:tbl>
              <a:tblPr>
                <a:noFill/>
                <a:tableStyleId>{DEE10B89-C488-4380-BCE5-D986B01D2488}</a:tableStyleId>
              </a:tblPr>
              <a:tblGrid>
                <a:gridCol w="8839200">
                  <a:extLst>
                    <a:ext uri="{9D8B030D-6E8A-4147-A177-3AD203B41FA5}">
                      <a16:colId xmlns:a16="http://schemas.microsoft.com/office/drawing/2014/main" val="20000"/>
                    </a:ext>
                  </a:extLst>
                </a:gridCol>
              </a:tblGrid>
              <a:tr h="381000">
                <a:tc>
                  <a:txBody>
                    <a:bodyPr/>
                    <a:lstStyle/>
                    <a:p>
                      <a:pPr marL="0" lvl="0" indent="0" algn="l" rtl="0">
                        <a:lnSpc>
                          <a:spcPct val="90000"/>
                        </a:lnSpc>
                        <a:spcBef>
                          <a:spcPts val="800"/>
                        </a:spcBef>
                        <a:spcAft>
                          <a:spcPts val="0"/>
                        </a:spcAft>
                        <a:buNone/>
                      </a:pPr>
                      <a:r>
                        <a:rPr lang="en-US" sz="1800" b="1" dirty="0">
                          <a:solidFill>
                            <a:schemeClr val="dk1"/>
                          </a:solidFill>
                          <a:latin typeface="Calibri"/>
                          <a:ea typeface="Calibri"/>
                          <a:cs typeface="Calibri"/>
                          <a:sym typeface="Calibri"/>
                        </a:rPr>
                        <a:t>Mental Health Consultation</a:t>
                      </a:r>
                      <a:r>
                        <a:rPr lang="en-US" sz="1800" dirty="0">
                          <a:solidFill>
                            <a:schemeClr val="dk1"/>
                          </a:solidFill>
                          <a:latin typeface="Calibri"/>
                          <a:ea typeface="Calibri"/>
                          <a:cs typeface="Calibri"/>
                          <a:sym typeface="Calibri"/>
                        </a:rPr>
                        <a:t>:  Supports social and emotional development of young children</a:t>
                      </a:r>
                      <a:endParaRPr sz="18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rgbClr val="000000"/>
                        </a:buClr>
                        <a:buSzPts val="1800"/>
                        <a:buFont typeface="Arial"/>
                        <a:buNone/>
                      </a:pPr>
                      <a:r>
                        <a:rPr lang="en-US" sz="1800" u="sng" dirty="0">
                          <a:solidFill>
                            <a:schemeClr val="hlink"/>
                          </a:solidFill>
                          <a:latin typeface="Calibri"/>
                          <a:ea typeface="Calibri"/>
                          <a:cs typeface="Calibri"/>
                          <a:sym typeface="Calibri"/>
                          <a:hlinkClick r:id="rId3"/>
                        </a:rPr>
                        <a:t>https://medicine.tulane.edu/departments/clinical-sciences/psychiatry/research/tikes</a:t>
                      </a:r>
                      <a:r>
                        <a:rPr lang="en-US" sz="1800" dirty="0">
                          <a:solidFill>
                            <a:schemeClr val="dk1"/>
                          </a:solidFill>
                          <a:latin typeface="Calibri"/>
                          <a:ea typeface="Calibri"/>
                          <a:cs typeface="Calibri"/>
                          <a:sym typeface="Calibri"/>
                        </a:rPr>
                        <a:t> </a:t>
                      </a:r>
                      <a:endParaRPr dirty="0"/>
                    </a:p>
                  </a:txBody>
                  <a:tcPr marL="91425" marR="91425" marT="91425" marB="91425">
                    <a:solidFill>
                      <a:schemeClr val="accent4">
                        <a:lumMod val="20000"/>
                        <a:lumOff val="80000"/>
                      </a:schemeClr>
                    </a:solidFill>
                  </a:tcPr>
                </a:tc>
                <a:extLst>
                  <a:ext uri="{0D108BD9-81ED-4DB2-BD59-A6C34878D82A}">
                    <a16:rowId xmlns:a16="http://schemas.microsoft.com/office/drawing/2014/main" val="10000"/>
                  </a:ext>
                </a:extLst>
              </a:tr>
              <a:tr h="381000">
                <a:tc>
                  <a:txBody>
                    <a:bodyPr/>
                    <a:lstStyle/>
                    <a:p>
                      <a:pPr marL="0" lvl="0" indent="0" algn="l" rtl="0">
                        <a:lnSpc>
                          <a:spcPct val="90000"/>
                        </a:lnSpc>
                        <a:spcBef>
                          <a:spcPts val="800"/>
                        </a:spcBef>
                        <a:spcAft>
                          <a:spcPts val="0"/>
                        </a:spcAft>
                        <a:buNone/>
                      </a:pPr>
                      <a:r>
                        <a:rPr lang="en-US" sz="1800" b="1" dirty="0">
                          <a:solidFill>
                            <a:schemeClr val="dk1"/>
                          </a:solidFill>
                          <a:latin typeface="Calibri"/>
                          <a:ea typeface="Calibri"/>
                          <a:cs typeface="Calibri"/>
                          <a:sym typeface="Calibri"/>
                        </a:rPr>
                        <a:t>Louisiana </a:t>
                      </a:r>
                      <a:r>
                        <a:rPr lang="en-US" sz="1800" b="1" dirty="0" err="1">
                          <a:solidFill>
                            <a:schemeClr val="dk1"/>
                          </a:solidFill>
                          <a:latin typeface="Calibri"/>
                          <a:ea typeface="Calibri"/>
                          <a:cs typeface="Calibri"/>
                          <a:sym typeface="Calibri"/>
                        </a:rPr>
                        <a:t>EarlySteps</a:t>
                      </a:r>
                      <a:r>
                        <a:rPr lang="en-US" sz="1800" dirty="0">
                          <a:solidFill>
                            <a:schemeClr val="dk1"/>
                          </a:solidFill>
                          <a:latin typeface="Calibri"/>
                          <a:ea typeface="Calibri"/>
                          <a:cs typeface="Calibri"/>
                          <a:sym typeface="Calibri"/>
                        </a:rPr>
                        <a:t>:  Provides support for children birth to 36 months with a developmental delay or medical condition likely to result in developmental delay</a:t>
                      </a:r>
                      <a:endParaRPr dirty="0"/>
                    </a:p>
                    <a:p>
                      <a:pPr marL="0" lvl="0" indent="0" algn="l" rtl="0">
                        <a:lnSpc>
                          <a:spcPct val="90000"/>
                        </a:lnSpc>
                        <a:spcBef>
                          <a:spcPts val="800"/>
                        </a:spcBef>
                        <a:spcAft>
                          <a:spcPts val="0"/>
                        </a:spcAft>
                        <a:buClr>
                          <a:srgbClr val="000000"/>
                        </a:buClr>
                        <a:buSzPts val="1800"/>
                        <a:buFont typeface="Arial"/>
                        <a:buNone/>
                      </a:pPr>
                      <a:r>
                        <a:rPr lang="en-US" sz="1800" u="sng" dirty="0">
                          <a:solidFill>
                            <a:schemeClr val="hlink"/>
                          </a:solidFill>
                          <a:latin typeface="Calibri"/>
                          <a:ea typeface="Calibri"/>
                          <a:cs typeface="Calibri"/>
                          <a:sym typeface="Calibri"/>
                          <a:hlinkClick r:id="rId4"/>
                        </a:rPr>
                        <a:t>http://ldh.la.gov/index.cfm/page/139/n/139</a:t>
                      </a:r>
                      <a:r>
                        <a:rPr lang="en-US" sz="1800" dirty="0">
                          <a:solidFill>
                            <a:schemeClr val="dk1"/>
                          </a:solidFill>
                          <a:latin typeface="Calibri"/>
                          <a:ea typeface="Calibri"/>
                          <a:cs typeface="Calibri"/>
                          <a:sym typeface="Calibri"/>
                        </a:rPr>
                        <a:t> </a:t>
                      </a:r>
                      <a:endParaRPr dirty="0"/>
                    </a:p>
                  </a:txBody>
                  <a:tcPr marL="91425" marR="91425" marT="91425" marB="91425">
                    <a:solidFill>
                      <a:schemeClr val="accent4">
                        <a:lumMod val="40000"/>
                        <a:lumOff val="60000"/>
                      </a:schemeClr>
                    </a:solidFill>
                  </a:tcPr>
                </a:tc>
                <a:extLst>
                  <a:ext uri="{0D108BD9-81ED-4DB2-BD59-A6C34878D82A}">
                    <a16:rowId xmlns:a16="http://schemas.microsoft.com/office/drawing/2014/main" val="10001"/>
                  </a:ext>
                </a:extLst>
              </a:tr>
              <a:tr h="381000">
                <a:tc>
                  <a:txBody>
                    <a:bodyPr/>
                    <a:lstStyle/>
                    <a:p>
                      <a:pPr marL="0" lvl="0" indent="0" algn="l" rtl="0">
                        <a:lnSpc>
                          <a:spcPct val="90000"/>
                        </a:lnSpc>
                        <a:spcBef>
                          <a:spcPts val="800"/>
                        </a:spcBef>
                        <a:spcAft>
                          <a:spcPts val="0"/>
                        </a:spcAft>
                        <a:buNone/>
                      </a:pPr>
                      <a:r>
                        <a:rPr lang="en-US" sz="1800" b="1" dirty="0">
                          <a:solidFill>
                            <a:schemeClr val="dk1"/>
                          </a:solidFill>
                          <a:latin typeface="Calibri"/>
                          <a:ea typeface="Calibri"/>
                          <a:cs typeface="Calibri"/>
                          <a:sym typeface="Calibri"/>
                        </a:rPr>
                        <a:t>Pupil Appraisal</a:t>
                      </a:r>
                      <a:r>
                        <a:rPr lang="en-US" sz="1800" dirty="0">
                          <a:solidFill>
                            <a:schemeClr val="dk1"/>
                          </a:solidFill>
                          <a:latin typeface="Calibri"/>
                          <a:ea typeface="Calibri"/>
                          <a:cs typeface="Calibri"/>
                          <a:sym typeface="Calibri"/>
                        </a:rPr>
                        <a:t>:  Provides support for children age 3 and older with developmental delays, learning problems, behavioral challenges, or other special needs</a:t>
                      </a:r>
                      <a:endParaRPr sz="18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rgbClr val="000000"/>
                        </a:buClr>
                        <a:buSzPts val="1800"/>
                        <a:buFont typeface="Arial"/>
                        <a:buNone/>
                      </a:pPr>
                      <a:r>
                        <a:rPr lang="en-US" sz="1800" dirty="0">
                          <a:solidFill>
                            <a:schemeClr val="dk1"/>
                          </a:solidFill>
                          <a:latin typeface="Calibri"/>
                          <a:ea typeface="Calibri"/>
                          <a:cs typeface="Calibri"/>
                          <a:sym typeface="Calibri"/>
                        </a:rPr>
                        <a:t>[contact your parish school system office]</a:t>
                      </a:r>
                      <a:endParaRPr dirty="0"/>
                    </a:p>
                  </a:txBody>
                  <a:tcPr marL="91425" marR="91425" marT="91425" marB="91425">
                    <a:solidFill>
                      <a:schemeClr val="accent4">
                        <a:lumMod val="60000"/>
                        <a:lumOff val="40000"/>
                      </a:schemeClr>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a:t>Techniques for Conducting Observations</a:t>
            </a: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6468071bd1_0_1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Taking quality observational notes:</a:t>
            </a:r>
            <a:endParaRPr/>
          </a:p>
        </p:txBody>
      </p:sp>
      <p:sp>
        <p:nvSpPr>
          <p:cNvPr id="320" name="Google Shape;320;g6468071bd1_0_11"/>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750"/>
              </a:spcBef>
              <a:spcAft>
                <a:spcPts val="0"/>
              </a:spcAft>
              <a:buNone/>
            </a:pPr>
            <a:endParaRPr dirty="0"/>
          </a:p>
        </p:txBody>
      </p:sp>
      <p:graphicFrame>
        <p:nvGraphicFramePr>
          <p:cNvPr id="2" name="Diagram 1"/>
          <p:cNvGraphicFramePr/>
          <p:nvPr>
            <p:extLst>
              <p:ext uri="{D42A27DB-BD31-4B8C-83A1-F6EECF244321}">
                <p14:modId xmlns:p14="http://schemas.microsoft.com/office/powerpoint/2010/main" val="601448987"/>
              </p:ext>
            </p:extLst>
          </p:nvPr>
        </p:nvGraphicFramePr>
        <p:xfrm>
          <a:off x="1524000" y="86567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0592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Taking quality observational notes:</a:t>
            </a:r>
            <a:endParaRPr/>
          </a:p>
        </p:txBody>
      </p:sp>
      <p:sp>
        <p:nvSpPr>
          <p:cNvPr id="306" name="Google Shape;306;p33"/>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indent="-283464">
              <a:lnSpc>
                <a:spcPct val="100000"/>
              </a:lnSpc>
              <a:buNone/>
            </a:pPr>
            <a:r>
              <a:rPr lang="en-US" dirty="0"/>
              <a:t>Be FACTUAL</a:t>
            </a:r>
            <a:r>
              <a:rPr lang="en-US" dirty="0" smtClean="0"/>
              <a:t>—</a:t>
            </a:r>
          </a:p>
          <a:p>
            <a:pPr marL="420624" indent="-283464">
              <a:lnSpc>
                <a:spcPct val="100000"/>
              </a:lnSpc>
              <a:buNone/>
            </a:pPr>
            <a:r>
              <a:rPr lang="en-US" dirty="0" smtClean="0"/>
              <a:t>Write </a:t>
            </a:r>
            <a:r>
              <a:rPr lang="en-US" dirty="0"/>
              <a:t>only what you </a:t>
            </a:r>
            <a:endParaRPr lang="en-US" dirty="0" smtClean="0"/>
          </a:p>
          <a:p>
            <a:pPr marL="420624" indent="-283464">
              <a:lnSpc>
                <a:spcPct val="100000"/>
              </a:lnSpc>
              <a:buNone/>
            </a:pPr>
            <a:r>
              <a:rPr lang="en-US" dirty="0" smtClean="0"/>
              <a:t>		SEE </a:t>
            </a:r>
          </a:p>
          <a:p>
            <a:pPr marL="420624" indent="-283464">
              <a:lnSpc>
                <a:spcPct val="100000"/>
              </a:lnSpc>
              <a:buNone/>
            </a:pPr>
            <a:r>
              <a:rPr lang="en-US" dirty="0" smtClean="0"/>
              <a:t>		and </a:t>
            </a:r>
          </a:p>
          <a:p>
            <a:pPr marL="420624" indent="-283464">
              <a:lnSpc>
                <a:spcPct val="100000"/>
              </a:lnSpc>
              <a:buNone/>
            </a:pPr>
            <a:r>
              <a:rPr lang="en-US" dirty="0" smtClean="0"/>
              <a:t>		HEAR</a:t>
            </a:r>
            <a:r>
              <a:rPr lang="en-US" dirty="0"/>
              <a:t>—</a:t>
            </a:r>
          </a:p>
          <a:p>
            <a:pPr marL="420624" lvl="0" indent="-283464" algn="l" rtl="0">
              <a:lnSpc>
                <a:spcPct val="100000"/>
              </a:lnSpc>
              <a:spcBef>
                <a:spcPts val="750"/>
              </a:spcBef>
              <a:spcAft>
                <a:spcPts val="0"/>
              </a:spcAft>
              <a:buSzPts val="1800"/>
              <a:buNone/>
            </a:pPr>
            <a:endParaRPr dirty="0"/>
          </a:p>
        </p:txBody>
      </p:sp>
      <p:graphicFrame>
        <p:nvGraphicFramePr>
          <p:cNvPr id="4" name="Diagram 3"/>
          <p:cNvGraphicFramePr>
            <a:graphicFrameLocks noChangeAspect="1"/>
          </p:cNvGraphicFramePr>
          <p:nvPr>
            <p:extLst>
              <p:ext uri="{D42A27DB-BD31-4B8C-83A1-F6EECF244321}">
                <p14:modId xmlns:p14="http://schemas.microsoft.com/office/powerpoint/2010/main" val="3117450756"/>
              </p:ext>
            </p:extLst>
          </p:nvPr>
        </p:nvGraphicFramePr>
        <p:xfrm>
          <a:off x="1897380" y="1143000"/>
          <a:ext cx="534924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68187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Taking quality observational notes:  an example	</a:t>
            </a:r>
            <a:endParaRPr/>
          </a:p>
        </p:txBody>
      </p:sp>
      <p:sp>
        <p:nvSpPr>
          <p:cNvPr id="341" name="Google Shape;341;p36"/>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endParaRPr dirty="0"/>
          </a:p>
          <a:p>
            <a:pPr marL="420624" lvl="0" indent="-283464" algn="l" rtl="0">
              <a:lnSpc>
                <a:spcPct val="100000"/>
              </a:lnSpc>
              <a:spcBef>
                <a:spcPts val="750"/>
              </a:spcBef>
              <a:spcAft>
                <a:spcPts val="0"/>
              </a:spcAft>
              <a:buSzPts val="1800"/>
              <a:buNone/>
            </a:pPr>
            <a:r>
              <a:rPr lang="en-US" b="1" dirty="0" smtClean="0"/>
              <a:t>Date</a:t>
            </a:r>
            <a:r>
              <a:rPr lang="en-US" b="1" dirty="0"/>
              <a:t>:</a:t>
            </a:r>
            <a:r>
              <a:rPr lang="en-US" dirty="0"/>
              <a:t>  5/1/19</a:t>
            </a:r>
            <a:endParaRPr dirty="0"/>
          </a:p>
          <a:p>
            <a:pPr marL="420624" lvl="0" indent="-283464" algn="l" rtl="0">
              <a:lnSpc>
                <a:spcPct val="100000"/>
              </a:lnSpc>
              <a:spcBef>
                <a:spcPts val="750"/>
              </a:spcBef>
              <a:spcAft>
                <a:spcPts val="0"/>
              </a:spcAft>
              <a:buSzPts val="1800"/>
              <a:buNone/>
            </a:pPr>
            <a:r>
              <a:rPr lang="en-US" b="1" dirty="0"/>
              <a:t>Location:</a:t>
            </a:r>
            <a:r>
              <a:rPr lang="en-US" dirty="0"/>
              <a:t>  writing center</a:t>
            </a:r>
            <a:endParaRPr dirty="0"/>
          </a:p>
          <a:p>
            <a:pPr marL="420624" lvl="0" indent="-283464" algn="l" rtl="0">
              <a:lnSpc>
                <a:spcPct val="100000"/>
              </a:lnSpc>
              <a:spcBef>
                <a:spcPts val="750"/>
              </a:spcBef>
              <a:spcAft>
                <a:spcPts val="0"/>
              </a:spcAft>
              <a:buSzPts val="1800"/>
              <a:buNone/>
            </a:pPr>
            <a:r>
              <a:rPr lang="en-US" b="1" dirty="0"/>
              <a:t>Note:</a:t>
            </a:r>
            <a:r>
              <a:rPr lang="en-US" dirty="0"/>
              <a:t>  James and Doug write next to </a:t>
            </a:r>
            <a:r>
              <a:rPr lang="en-US" dirty="0" err="1"/>
              <a:t>ea</a:t>
            </a:r>
            <a:r>
              <a:rPr lang="en-US" dirty="0"/>
              <a:t> other.  J said, “D, you have a lot of words that rhyme with you.—pan, man, can, ran.  I’m writing them.”</a:t>
            </a:r>
            <a:endParaRPr dirty="0"/>
          </a:p>
          <a:p>
            <a:pPr marL="420624" lvl="0" indent="-283464" algn="l" rtl="0">
              <a:lnSpc>
                <a:spcPct val="100000"/>
              </a:lnSpc>
              <a:spcBef>
                <a:spcPts val="750"/>
              </a:spcBef>
              <a:spcAft>
                <a:spcPts val="0"/>
              </a:spcAft>
              <a:buSzPts val="1800"/>
              <a:buNone/>
            </a:pPr>
            <a:r>
              <a:rPr lang="en-US" dirty="0"/>
              <a:t>J clear speech, J holds pencil w/3 fingers in middle</a:t>
            </a:r>
            <a:endParaRPr dirty="0"/>
          </a:p>
          <a:p>
            <a:pPr marL="420624" lvl="0" indent="-283464" algn="l" rtl="0">
              <a:lnSpc>
                <a:spcPct val="100000"/>
              </a:lnSpc>
              <a:spcBef>
                <a:spcPts val="750"/>
              </a:spcBef>
              <a:spcAft>
                <a:spcPts val="0"/>
              </a:spcAft>
              <a:buSzPts val="1800"/>
              <a:buNone/>
            </a:pPr>
            <a:r>
              <a:rPr lang="en-US" dirty="0"/>
              <a:t>[</a:t>
            </a:r>
            <a:r>
              <a:rPr lang="en-US" b="1" dirty="0"/>
              <a:t>TS GOLD Objectives</a:t>
            </a:r>
            <a:r>
              <a:rPr lang="en-US" dirty="0"/>
              <a:t> 7b, 9b, 9c, 15a, 19b]</a:t>
            </a:r>
            <a:endParaRPr dirty="0"/>
          </a:p>
          <a:p>
            <a:pPr marL="114300" lvl="0" indent="0" algn="l" rtl="0">
              <a:lnSpc>
                <a:spcPct val="90000"/>
              </a:lnSpc>
              <a:spcBef>
                <a:spcPts val="750"/>
              </a:spcBef>
              <a:spcAft>
                <a:spcPts val="0"/>
              </a:spcAft>
              <a:buSzPts val="1800"/>
              <a:buNone/>
            </a:pPr>
            <a:endParaRP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8"/>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434343"/>
              </a:buClr>
              <a:buSzPts val="2800"/>
              <a:buFont typeface="Calibri"/>
              <a:buNone/>
            </a:pPr>
            <a:r>
              <a:rPr lang="en-US"/>
              <a:t>Taking quality observational notes:  Video </a:t>
            </a:r>
            <a:endParaRPr/>
          </a:p>
        </p:txBody>
      </p:sp>
      <p:sp>
        <p:nvSpPr>
          <p:cNvPr id="355" name="Google Shape;355;p38"/>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SzPts val="1800"/>
              <a:buNone/>
            </a:pPr>
            <a:endParaRPr/>
          </a:p>
          <a:p>
            <a:pPr marL="0" lvl="0" indent="0" algn="l" rtl="0">
              <a:lnSpc>
                <a:spcPct val="90000"/>
              </a:lnSpc>
              <a:spcBef>
                <a:spcPts val="750"/>
              </a:spcBef>
              <a:spcAft>
                <a:spcPts val="0"/>
              </a:spcAft>
              <a:buSzPts val="1800"/>
              <a:buNone/>
            </a:pPr>
            <a:endParaRPr/>
          </a:p>
          <a:p>
            <a:pPr marL="0" lvl="0" indent="0" algn="ctr" rtl="0">
              <a:lnSpc>
                <a:spcPct val="90000"/>
              </a:lnSpc>
              <a:spcBef>
                <a:spcPts val="750"/>
              </a:spcBef>
              <a:spcAft>
                <a:spcPts val="0"/>
              </a:spcAft>
              <a:buSzPts val="1800"/>
              <a:buNone/>
            </a:pPr>
            <a:endParaRPr/>
          </a:p>
          <a:p>
            <a:pPr marL="0" lvl="0" indent="0" algn="ctr" rtl="0">
              <a:lnSpc>
                <a:spcPct val="90000"/>
              </a:lnSpc>
              <a:spcBef>
                <a:spcPts val="750"/>
              </a:spcBef>
              <a:spcAft>
                <a:spcPts val="0"/>
              </a:spcAft>
              <a:buSzPts val="1800"/>
              <a:buNone/>
            </a:pPr>
            <a:r>
              <a:rPr lang="en-US" sz="1100" u="sng">
                <a:solidFill>
                  <a:schemeClr val="hlink"/>
                </a:solidFill>
                <a:latin typeface="Arial"/>
                <a:ea typeface="Arial"/>
                <a:cs typeface="Arial"/>
                <a:sym typeface="Arial"/>
                <a:hlinkClick r:id="rId3"/>
              </a:rPr>
              <a:t>https://www.youtube.com/watch?v=42AfHO9F9Eg</a:t>
            </a:r>
            <a:endParaRPr sz="1100" u="sng">
              <a:solidFill>
                <a:schemeClr val="hlink"/>
              </a:solidFill>
              <a:latin typeface="Arial"/>
              <a:ea typeface="Arial"/>
              <a:cs typeface="Arial"/>
              <a:sym typeface="Arial"/>
              <a:hlinkClick r:id="rId3"/>
            </a:endParaRPr>
          </a:p>
          <a:p>
            <a:pPr marL="0" lvl="0" indent="0" algn="l" rtl="0">
              <a:lnSpc>
                <a:spcPct val="90000"/>
              </a:lnSpc>
              <a:spcBef>
                <a:spcPts val="750"/>
              </a:spcBef>
              <a:spcAft>
                <a:spcPts val="0"/>
              </a:spcAft>
              <a:buSzPts val="1800"/>
              <a:buNone/>
            </a:pPr>
            <a:endParaRPr/>
          </a:p>
        </p:txBody>
      </p:sp>
      <p:pic>
        <p:nvPicPr>
          <p:cNvPr id="356" name="Google Shape;356;p38" descr="Recording of a child playing to be used by students to practise observing techniques such as anecdotal records" title="Anecdotal Record - Levi 18 months completing a puzzle">
            <a:hlinkClick r:id="rId4"/>
          </p:cNvPr>
          <p:cNvPicPr preferRelativeResize="0"/>
          <p:nvPr/>
        </p:nvPicPr>
        <p:blipFill rotWithShape="1">
          <a:blip r:embed="rId5">
            <a:alphaModFix/>
          </a:blip>
          <a:srcRect/>
          <a:stretch/>
        </p:blipFill>
        <p:spPr>
          <a:xfrm>
            <a:off x="2286000" y="1162050"/>
            <a:ext cx="4572000" cy="3429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9"/>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dirty="0"/>
              <a:t>Materials for documenting observations</a:t>
            </a:r>
            <a:endParaRPr dirty="0"/>
          </a:p>
        </p:txBody>
      </p:sp>
      <p:sp>
        <p:nvSpPr>
          <p:cNvPr id="363" name="Google Shape;363;p39"/>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marR="0" lvl="0" indent="-283464" algn="l" rtl="0">
              <a:lnSpc>
                <a:spcPct val="100000"/>
              </a:lnSpc>
              <a:spcBef>
                <a:spcPts val="0"/>
              </a:spcBef>
              <a:spcAft>
                <a:spcPts val="0"/>
              </a:spcAft>
              <a:buClr>
                <a:schemeClr val="dk1"/>
              </a:buClr>
              <a:buSzPts val="1800"/>
              <a:buFont typeface="Arial"/>
              <a:buChar char="•"/>
            </a:pPr>
            <a:r>
              <a:rPr lang="en-US" dirty="0"/>
              <a:t>Note pads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Sticky notes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File folders on walls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Clip boards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Dry-erase boards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Plastic folders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Photographs (of children independently or together meeting objectives, of child samples such as artwork)</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Videos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Voice/Audio recordings</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Sample Documentation Strategy</a:t>
            </a:r>
            <a:endParaRPr/>
          </a:p>
        </p:txBody>
      </p:sp>
      <p:sp>
        <p:nvSpPr>
          <p:cNvPr id="370" name="Google Shape;370;p40"/>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endParaRPr/>
          </a:p>
        </p:txBody>
      </p:sp>
      <p:pic>
        <p:nvPicPr>
          <p:cNvPr id="371" name="Google Shape;371;p40"/>
          <p:cNvPicPr preferRelativeResize="0"/>
          <p:nvPr/>
        </p:nvPicPr>
        <p:blipFill rotWithShape="1">
          <a:blip r:embed="rId3">
            <a:alphaModFix/>
          </a:blip>
          <a:srcRect/>
          <a:stretch/>
        </p:blipFill>
        <p:spPr>
          <a:xfrm rot="-5400000">
            <a:off x="2788920" y="525780"/>
            <a:ext cx="3566160" cy="4754880"/>
          </a:xfrm>
          <a:prstGeom prst="rect">
            <a:avLst/>
          </a:prstGeom>
          <a:noFill/>
          <a:ln>
            <a:noFill/>
          </a:ln>
        </p:spPr>
      </p:pic>
      <p:sp>
        <p:nvSpPr>
          <p:cNvPr id="372" name="Google Shape;372;p40"/>
          <p:cNvSpPr txBox="1"/>
          <p:nvPr/>
        </p:nvSpPr>
        <p:spPr>
          <a:xfrm>
            <a:off x="6794938" y="3011218"/>
            <a:ext cx="2196662"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taken from Arielle Harvey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on pinterest.com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Sample Documentation Strategy</a:t>
            </a:r>
            <a:endParaRPr/>
          </a:p>
        </p:txBody>
      </p:sp>
      <p:sp>
        <p:nvSpPr>
          <p:cNvPr id="379" name="Google Shape;379;p41"/>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750"/>
              </a:spcBef>
              <a:spcAft>
                <a:spcPts val="0"/>
              </a:spcAft>
              <a:buClr>
                <a:schemeClr val="dk1"/>
              </a:buClr>
              <a:buSzPts val="1800"/>
              <a:buFont typeface="Arial"/>
              <a:buNone/>
            </a:pPr>
            <a:endParaRPr/>
          </a:p>
        </p:txBody>
      </p:sp>
      <p:pic>
        <p:nvPicPr>
          <p:cNvPr id="380" name="Google Shape;380;p41"/>
          <p:cNvPicPr preferRelativeResize="0"/>
          <p:nvPr/>
        </p:nvPicPr>
        <p:blipFill rotWithShape="1">
          <a:blip r:embed="rId3">
            <a:alphaModFix/>
          </a:blip>
          <a:srcRect/>
          <a:stretch/>
        </p:blipFill>
        <p:spPr>
          <a:xfrm>
            <a:off x="3281398" y="1047600"/>
            <a:ext cx="2581204" cy="3840480"/>
          </a:xfrm>
          <a:prstGeom prst="rect">
            <a:avLst/>
          </a:prstGeom>
          <a:noFill/>
          <a:ln>
            <a:noFill/>
          </a:ln>
        </p:spPr>
      </p:pic>
      <p:sp>
        <p:nvSpPr>
          <p:cNvPr id="381" name="Google Shape;381;p41"/>
          <p:cNvSpPr txBox="1"/>
          <p:nvPr/>
        </p:nvSpPr>
        <p:spPr>
          <a:xfrm>
            <a:off x="6069724" y="2806262"/>
            <a:ext cx="2921876"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taken from scholastic.com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Beth Newingham’s Teacher Blog on “Assessment in My Reading Workshop</a:t>
            </a:r>
            <a:endParaRPr sz="1400" b="0" i="1"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2"/>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Making a plan for observation and documentation:</a:t>
            </a:r>
            <a:endParaRPr/>
          </a:p>
        </p:txBody>
      </p:sp>
      <p:sp>
        <p:nvSpPr>
          <p:cNvPr id="388" name="Google Shape;388;p42"/>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SzPts val="1800"/>
              <a:buNone/>
            </a:pPr>
            <a:endParaRPr/>
          </a:p>
        </p:txBody>
      </p:sp>
      <p:pic>
        <p:nvPicPr>
          <p:cNvPr id="389" name="Google Shape;389;p42"/>
          <p:cNvPicPr preferRelativeResize="0"/>
          <p:nvPr/>
        </p:nvPicPr>
        <p:blipFill rotWithShape="1">
          <a:blip r:embed="rId3">
            <a:alphaModFix/>
          </a:blip>
          <a:srcRect l="24499" t="22265" r="23536" b="11066"/>
          <a:stretch/>
        </p:blipFill>
        <p:spPr>
          <a:xfrm>
            <a:off x="2140150" y="1091450"/>
            <a:ext cx="5012414" cy="3538727"/>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5"/>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171450" lvl="0" indent="-38100" algn="ctr" rtl="0">
              <a:lnSpc>
                <a:spcPct val="90000"/>
              </a:lnSpc>
              <a:spcBef>
                <a:spcPts val="750"/>
              </a:spcBef>
              <a:spcAft>
                <a:spcPts val="0"/>
              </a:spcAft>
              <a:buSzPts val="1800"/>
              <a:buNone/>
            </a:pPr>
            <a:endParaRPr dirty="0"/>
          </a:p>
          <a:p>
            <a:pPr marL="420624" lvl="0" indent="-283464" algn="ctr" rtl="0">
              <a:lnSpc>
                <a:spcPct val="100000"/>
              </a:lnSpc>
              <a:spcBef>
                <a:spcPts val="750"/>
              </a:spcBef>
              <a:spcAft>
                <a:spcPts val="0"/>
              </a:spcAft>
              <a:buSzPts val="1800"/>
              <a:buNone/>
            </a:pPr>
            <a:r>
              <a:rPr lang="en-US" dirty="0"/>
              <a:t>How would you describe what “observation-based assessment” means?</a:t>
            </a:r>
            <a:endParaRPr dirty="0"/>
          </a:p>
          <a:p>
            <a:pPr marL="420624" lvl="0" indent="-283464" algn="ctr" rtl="0">
              <a:lnSpc>
                <a:spcPct val="100000"/>
              </a:lnSpc>
              <a:spcBef>
                <a:spcPts val="750"/>
              </a:spcBef>
              <a:spcAft>
                <a:spcPts val="0"/>
              </a:spcAft>
              <a:buSzPts val="1800"/>
              <a:buNone/>
            </a:pPr>
            <a:endParaRPr dirty="0"/>
          </a:p>
          <a:p>
            <a:pPr marL="420624" lvl="0" indent="-283464" algn="ctr" rtl="0">
              <a:lnSpc>
                <a:spcPct val="100000"/>
              </a:lnSpc>
              <a:spcBef>
                <a:spcPts val="750"/>
              </a:spcBef>
              <a:spcAft>
                <a:spcPts val="0"/>
              </a:spcAft>
              <a:buSzPts val="1800"/>
              <a:buNone/>
            </a:pPr>
            <a:r>
              <a:rPr lang="en-US" dirty="0"/>
              <a:t>Please take a few minutes to reflect on </a:t>
            </a:r>
            <a:endParaRPr dirty="0"/>
          </a:p>
          <a:p>
            <a:pPr marL="420624" lvl="0" indent="-283464" algn="ctr" rtl="0">
              <a:lnSpc>
                <a:spcPct val="100000"/>
              </a:lnSpc>
              <a:spcBef>
                <a:spcPts val="750"/>
              </a:spcBef>
              <a:spcAft>
                <a:spcPts val="0"/>
              </a:spcAft>
              <a:buSzPts val="1800"/>
              <a:buNone/>
            </a:pPr>
            <a:r>
              <a:rPr lang="en-US" dirty="0"/>
              <a:t>as many words and phrases that come to mind!</a:t>
            </a:r>
            <a:endParaRPr dirty="0"/>
          </a:p>
        </p:txBody>
      </p:sp>
      <p:sp>
        <p:nvSpPr>
          <p:cNvPr id="84" name="Google Shape;84;p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Observation-Based Assessment</a:t>
            </a: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Collecting documentation routinely:</a:t>
            </a:r>
            <a:endParaRPr/>
          </a:p>
        </p:txBody>
      </p:sp>
      <p:sp>
        <p:nvSpPr>
          <p:cNvPr id="403" name="Google Shape;403;p44"/>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0"/>
              </a:spcBef>
              <a:spcAft>
                <a:spcPts val="0"/>
              </a:spcAft>
              <a:buSzPts val="1800"/>
              <a:buNone/>
            </a:pPr>
            <a:r>
              <a:rPr lang="en-US" dirty="0"/>
              <a:t>In order to assess children ACCURATELY, it is very important to collect observational data ROUTINELY:</a:t>
            </a:r>
            <a:endParaRPr dirty="0"/>
          </a:p>
          <a:p>
            <a:pPr marL="420624" lvl="0" indent="-283464" algn="l" rtl="0">
              <a:lnSpc>
                <a:spcPct val="100000"/>
              </a:lnSpc>
              <a:spcAft>
                <a:spcPts val="0"/>
              </a:spcAft>
              <a:buSzPts val="1800"/>
              <a:buChar char="•"/>
            </a:pPr>
            <a:r>
              <a:rPr lang="en-US" dirty="0"/>
              <a:t>in different situations</a:t>
            </a:r>
            <a:endParaRPr dirty="0"/>
          </a:p>
          <a:p>
            <a:pPr marL="420624" lvl="0" indent="-283464" algn="l" rtl="0">
              <a:lnSpc>
                <a:spcPct val="100000"/>
              </a:lnSpc>
              <a:spcAft>
                <a:spcPts val="0"/>
              </a:spcAft>
              <a:buSzPts val="1800"/>
              <a:buChar char="•"/>
            </a:pPr>
            <a:r>
              <a:rPr lang="en-US" dirty="0"/>
              <a:t>throughout the day</a:t>
            </a:r>
            <a:endParaRPr dirty="0"/>
          </a:p>
          <a:p>
            <a:pPr marL="420624" lvl="0" indent="-283464" algn="l" rtl="0">
              <a:lnSpc>
                <a:spcPct val="100000"/>
              </a:lnSpc>
              <a:spcAft>
                <a:spcPts val="0"/>
              </a:spcAft>
              <a:buSzPts val="1800"/>
              <a:buChar char="•"/>
            </a:pPr>
            <a:r>
              <a:rPr lang="en-US" dirty="0"/>
              <a:t>over time</a:t>
            </a:r>
            <a:endParaRPr dirty="0"/>
          </a:p>
          <a:p>
            <a:pPr marL="420624" lvl="0" indent="-283464" algn="l" rtl="0">
              <a:lnSpc>
                <a:spcPct val="100000"/>
              </a:lnSpc>
              <a:spcAft>
                <a:spcPts val="0"/>
              </a:spcAft>
              <a:buSzPts val="1800"/>
              <a:buNone/>
            </a:pPr>
            <a:endParaRPr lang="en-US" dirty="0" smtClean="0"/>
          </a:p>
          <a:p>
            <a:pPr marL="420624" lvl="0" indent="-283464" algn="l" rtl="0">
              <a:lnSpc>
                <a:spcPct val="100000"/>
              </a:lnSpc>
              <a:spcAft>
                <a:spcPts val="0"/>
              </a:spcAft>
              <a:buSzPts val="1800"/>
              <a:buNone/>
            </a:pPr>
            <a:r>
              <a:rPr lang="en-US" dirty="0" smtClean="0"/>
              <a:t>One </a:t>
            </a:r>
            <a:r>
              <a:rPr lang="en-US" dirty="0"/>
              <a:t>observation might not be typical or representative of a child’s behavior or ability.</a:t>
            </a:r>
            <a:endParaRPr dirty="0"/>
          </a:p>
          <a:p>
            <a:pPr marL="420624" lvl="0" indent="-283464" algn="l" rtl="0">
              <a:lnSpc>
                <a:spcPct val="100000"/>
              </a:lnSpc>
              <a:spcAft>
                <a:spcPts val="0"/>
              </a:spcAft>
              <a:buSzPts val="1800"/>
              <a:buNone/>
            </a:pPr>
            <a:endParaRPr dirty="0"/>
          </a:p>
          <a:p>
            <a:pPr marL="420624" lvl="0" indent="-283464" algn="l" rtl="0">
              <a:lnSpc>
                <a:spcPct val="100000"/>
              </a:lnSpc>
              <a:spcAft>
                <a:spcPts val="0"/>
              </a:spcAft>
              <a:buSzPts val="1800"/>
              <a:buNone/>
            </a:pPr>
            <a:r>
              <a:rPr lang="en-US" dirty="0"/>
              <a:t>Ongoing observations help you to detect PATTERNS in a child’s behavior, which are more accurate indicators of a child’s behavior or ability.</a:t>
            </a:r>
            <a:endParaRP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Collecting documentation throughout the day:</a:t>
            </a:r>
            <a:endParaRPr/>
          </a:p>
        </p:txBody>
      </p:sp>
      <p:sp>
        <p:nvSpPr>
          <p:cNvPr id="410" name="Google Shape;410;p45"/>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Aft>
                <a:spcPts val="0"/>
              </a:spcAft>
              <a:buSzPts val="1800"/>
              <a:buNone/>
            </a:pPr>
            <a:r>
              <a:rPr lang="en-US" dirty="0">
                <a:latin typeface="Arial"/>
                <a:ea typeface="Arial"/>
                <a:cs typeface="Arial"/>
                <a:sym typeface="Arial"/>
              </a:rPr>
              <a:t>•   </a:t>
            </a:r>
            <a:r>
              <a:rPr lang="en-US" dirty="0"/>
              <a:t>What might be captured during mealtimes?</a:t>
            </a:r>
            <a:endParaRPr dirty="0"/>
          </a:p>
          <a:p>
            <a:pPr marL="420624" lvl="0" indent="-283464" algn="l" rtl="0">
              <a:lnSpc>
                <a:spcPct val="100000"/>
              </a:lnSpc>
              <a:spcAft>
                <a:spcPts val="0"/>
              </a:spcAft>
              <a:buSzPts val="1800"/>
              <a:buNone/>
            </a:pPr>
            <a:r>
              <a:rPr lang="en-US" dirty="0">
                <a:latin typeface="Arial"/>
                <a:ea typeface="Arial"/>
                <a:cs typeface="Arial"/>
                <a:sym typeface="Arial"/>
              </a:rPr>
              <a:t>•   </a:t>
            </a:r>
            <a:r>
              <a:rPr lang="en-US" dirty="0"/>
              <a:t>What might be captured during transitions?</a:t>
            </a:r>
            <a:r>
              <a:rPr lang="en-US" dirty="0">
                <a:latin typeface="Arial"/>
                <a:ea typeface="Arial"/>
                <a:cs typeface="Arial"/>
                <a:sym typeface="Arial"/>
              </a:rPr>
              <a:t> </a:t>
            </a:r>
            <a:endParaRPr dirty="0"/>
          </a:p>
          <a:p>
            <a:pPr marL="420624" lvl="0" indent="-283464" algn="l" rtl="0">
              <a:lnSpc>
                <a:spcPct val="100000"/>
              </a:lnSpc>
              <a:spcAft>
                <a:spcPts val="0"/>
              </a:spcAft>
              <a:buSzPts val="1800"/>
              <a:buNone/>
            </a:pPr>
            <a:r>
              <a:rPr lang="en-US" dirty="0">
                <a:latin typeface="Arial"/>
                <a:ea typeface="Arial"/>
                <a:cs typeface="Arial"/>
                <a:sym typeface="Arial"/>
              </a:rPr>
              <a:t>•   </a:t>
            </a:r>
            <a:r>
              <a:rPr lang="en-US" dirty="0"/>
              <a:t>What might be captured in center time?</a:t>
            </a:r>
            <a:endParaRPr dirty="0"/>
          </a:p>
          <a:p>
            <a:pPr marL="420624" lvl="0" indent="-283464" algn="l" rtl="0">
              <a:lnSpc>
                <a:spcPct val="100000"/>
              </a:lnSpc>
              <a:spcAft>
                <a:spcPts val="0"/>
              </a:spcAft>
              <a:buSzPts val="1800"/>
              <a:buNone/>
            </a:pPr>
            <a:r>
              <a:rPr lang="en-US" dirty="0">
                <a:latin typeface="Arial"/>
                <a:ea typeface="Arial"/>
                <a:cs typeface="Arial"/>
                <a:sym typeface="Arial"/>
              </a:rPr>
              <a:t>•   </a:t>
            </a:r>
            <a:r>
              <a:rPr lang="en-US" dirty="0"/>
              <a:t>What might be captured in outdoor time?</a:t>
            </a:r>
            <a:endParaRPr dirty="0"/>
          </a:p>
          <a:p>
            <a:pPr marL="420624" lvl="0" indent="-283464" algn="l" rtl="0">
              <a:lnSpc>
                <a:spcPct val="100000"/>
              </a:lnSpc>
              <a:spcAft>
                <a:spcPts val="0"/>
              </a:spcAft>
              <a:buSzPts val="1800"/>
              <a:buNone/>
            </a:pPr>
            <a:r>
              <a:rPr lang="en-US" dirty="0">
                <a:latin typeface="Arial"/>
                <a:ea typeface="Arial"/>
                <a:cs typeface="Arial"/>
                <a:sym typeface="Arial"/>
              </a:rPr>
              <a:t>•   </a:t>
            </a:r>
            <a:r>
              <a:rPr lang="en-US" dirty="0"/>
              <a:t>What might be captured in small group time?</a:t>
            </a:r>
            <a:endParaRPr dirty="0"/>
          </a:p>
          <a:p>
            <a:pPr marL="420624" lvl="0" indent="-283464" algn="l" rtl="0">
              <a:lnSpc>
                <a:spcPct val="100000"/>
              </a:lnSpc>
              <a:spcAft>
                <a:spcPts val="0"/>
              </a:spcAft>
              <a:buSzPts val="1800"/>
              <a:buChar char="•"/>
            </a:pPr>
            <a:r>
              <a:rPr lang="en-US" dirty="0"/>
              <a:t>What might be captured in whole group time?</a:t>
            </a:r>
            <a:endParaRPr dirty="0"/>
          </a:p>
          <a:p>
            <a:pPr marL="0" lvl="0" indent="0" algn="l" rtl="0">
              <a:lnSpc>
                <a:spcPct val="90000"/>
              </a:lnSpc>
              <a:spcBef>
                <a:spcPts val="800"/>
              </a:spcBef>
              <a:spcAft>
                <a:spcPts val="0"/>
              </a:spcAft>
              <a:buSzPts val="1800"/>
              <a:buNone/>
            </a:pPr>
            <a:endParaRPr dirty="0"/>
          </a:p>
          <a:p>
            <a:pPr marL="0" lvl="0" indent="0" algn="l" rtl="0">
              <a:lnSpc>
                <a:spcPct val="90000"/>
              </a:lnSpc>
              <a:spcBef>
                <a:spcPts val="750"/>
              </a:spcBef>
              <a:spcAft>
                <a:spcPts val="0"/>
              </a:spcAft>
              <a:buSzPts val="1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animEffect transition="in" filter="fade">
                                      <p:cBhvr>
                                        <p:cTn id="7" dur="500"/>
                                        <p:tgtEl>
                                          <p:spTgt spid="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xEl>
                                              <p:pRg st="1" end="1"/>
                                            </p:txEl>
                                          </p:spTgt>
                                        </p:tgtEl>
                                        <p:attrNameLst>
                                          <p:attrName>style.visibility</p:attrName>
                                        </p:attrNameLst>
                                      </p:cBhvr>
                                      <p:to>
                                        <p:strVal val="visible"/>
                                      </p:to>
                                    </p:set>
                                    <p:animEffect transition="in" filter="fade">
                                      <p:cBhvr>
                                        <p:cTn id="12" dur="500"/>
                                        <p:tgtEl>
                                          <p:spTgt spid="4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
                                            <p:txEl>
                                              <p:pRg st="2" end="2"/>
                                            </p:txEl>
                                          </p:spTgt>
                                        </p:tgtEl>
                                        <p:attrNameLst>
                                          <p:attrName>style.visibility</p:attrName>
                                        </p:attrNameLst>
                                      </p:cBhvr>
                                      <p:to>
                                        <p:strVal val="visible"/>
                                      </p:to>
                                    </p:set>
                                    <p:animEffect transition="in" filter="fade">
                                      <p:cBhvr>
                                        <p:cTn id="17" dur="500"/>
                                        <p:tgtEl>
                                          <p:spTgt spid="4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
                                            <p:txEl>
                                              <p:pRg st="3" end="3"/>
                                            </p:txEl>
                                          </p:spTgt>
                                        </p:tgtEl>
                                        <p:attrNameLst>
                                          <p:attrName>style.visibility</p:attrName>
                                        </p:attrNameLst>
                                      </p:cBhvr>
                                      <p:to>
                                        <p:strVal val="visible"/>
                                      </p:to>
                                    </p:set>
                                    <p:animEffect transition="in" filter="fade">
                                      <p:cBhvr>
                                        <p:cTn id="22" dur="500"/>
                                        <p:tgtEl>
                                          <p:spTgt spid="4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
                                            <p:txEl>
                                              <p:pRg st="4" end="4"/>
                                            </p:txEl>
                                          </p:spTgt>
                                        </p:tgtEl>
                                        <p:attrNameLst>
                                          <p:attrName>style.visibility</p:attrName>
                                        </p:attrNameLst>
                                      </p:cBhvr>
                                      <p:to>
                                        <p:strVal val="visible"/>
                                      </p:to>
                                    </p:set>
                                    <p:animEffect transition="in" filter="fade">
                                      <p:cBhvr>
                                        <p:cTn id="27" dur="500"/>
                                        <p:tgtEl>
                                          <p:spTgt spid="4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
                                            <p:txEl>
                                              <p:pRg st="5" end="5"/>
                                            </p:txEl>
                                          </p:spTgt>
                                        </p:tgtEl>
                                        <p:attrNameLst>
                                          <p:attrName>style.visibility</p:attrName>
                                        </p:attrNameLst>
                                      </p:cBhvr>
                                      <p:to>
                                        <p:strVal val="visible"/>
                                      </p:to>
                                    </p:set>
                                    <p:animEffect transition="in" filter="fade">
                                      <p:cBhvr>
                                        <p:cTn id="32" dur="500"/>
                                        <p:tgtEl>
                                          <p:spTgt spid="4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
                                            <p:txEl>
                                              <p:pRg st="6" end="6"/>
                                            </p:txEl>
                                          </p:spTgt>
                                        </p:tgtEl>
                                        <p:attrNameLst>
                                          <p:attrName>style.visibility</p:attrName>
                                        </p:attrNameLst>
                                      </p:cBhvr>
                                      <p:to>
                                        <p:strVal val="visible"/>
                                      </p:to>
                                    </p:set>
                                    <p:animEffect transition="in" filter="fade">
                                      <p:cBhvr>
                                        <p:cTn id="37" dur="500"/>
                                        <p:tgtEl>
                                          <p:spTgt spid="4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0">
                                            <p:txEl>
                                              <p:pRg st="7" end="7"/>
                                            </p:txEl>
                                          </p:spTgt>
                                        </p:tgtEl>
                                        <p:attrNameLst>
                                          <p:attrName>style.visibility</p:attrName>
                                        </p:attrNameLst>
                                      </p:cBhvr>
                                      <p:to>
                                        <p:strVal val="visible"/>
                                      </p:to>
                                    </p:set>
                                    <p:animEffect transition="in" filter="fade">
                                      <p:cBhvr>
                                        <p:cTn id="42" dur="500"/>
                                        <p:tgtEl>
                                          <p:spTgt spid="4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Collecting observations safely:</a:t>
            </a:r>
            <a:endParaRPr/>
          </a:p>
        </p:txBody>
      </p:sp>
      <p:sp>
        <p:nvSpPr>
          <p:cNvPr id="417" name="Google Shape;417;p46"/>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0"/>
              </a:spcBef>
              <a:spcAft>
                <a:spcPts val="0"/>
              </a:spcAft>
              <a:buSzPts val="1800"/>
              <a:buNone/>
            </a:pPr>
            <a:r>
              <a:rPr lang="en-US" dirty="0"/>
              <a:t>Make sure there is never a break in the supervision of your children--to conduct observations safely use:</a:t>
            </a:r>
            <a:endParaRPr dirty="0"/>
          </a:p>
          <a:p>
            <a:pPr marL="420624" lvl="0" indent="-283464" algn="l" rtl="0">
              <a:lnSpc>
                <a:spcPct val="100000"/>
              </a:lnSpc>
              <a:spcAft>
                <a:spcPts val="0"/>
              </a:spcAft>
              <a:buSzPts val="1800"/>
              <a:buChar char="•"/>
            </a:pPr>
            <a:r>
              <a:rPr lang="en-US" b="1" dirty="0"/>
              <a:t>Sticky notes / a notepad / a clipboard</a:t>
            </a:r>
            <a:r>
              <a:rPr lang="en-US" dirty="0"/>
              <a:t> near you → jot a quick note, while repeatedly looking up and scanning the play area; expand on the note later</a:t>
            </a:r>
            <a:endParaRPr dirty="0"/>
          </a:p>
          <a:p>
            <a:pPr marL="420624" lvl="0" indent="-283464" algn="l" rtl="0">
              <a:lnSpc>
                <a:spcPct val="100000"/>
              </a:lnSpc>
              <a:spcAft>
                <a:spcPts val="0"/>
              </a:spcAft>
              <a:buSzPts val="1800"/>
              <a:buChar char="•"/>
            </a:pPr>
            <a:r>
              <a:rPr lang="en-US" b="1" dirty="0"/>
              <a:t>Photos</a:t>
            </a:r>
            <a:r>
              <a:rPr lang="en-US" dirty="0"/>
              <a:t> → document actions quickly in the moment, using the photo as a prompt for taking a note safely later</a:t>
            </a:r>
            <a:endParaRPr dirty="0"/>
          </a:p>
          <a:p>
            <a:pPr marL="420624" lvl="0" indent="-283464" algn="l" rtl="0">
              <a:lnSpc>
                <a:spcPct val="100000"/>
              </a:lnSpc>
              <a:spcAft>
                <a:spcPts val="0"/>
              </a:spcAft>
              <a:buNone/>
            </a:pPr>
            <a:endParaRPr b="1" dirty="0"/>
          </a:p>
          <a:p>
            <a:pPr marL="420624" lvl="0" indent="-283464" algn="l" rtl="0">
              <a:lnSpc>
                <a:spcPct val="100000"/>
              </a:lnSpc>
              <a:spcAft>
                <a:spcPts val="0"/>
              </a:spcAft>
              <a:buNone/>
            </a:pPr>
            <a:r>
              <a:rPr lang="en-US" b="1" dirty="0"/>
              <a:t>Naptime</a:t>
            </a:r>
            <a:r>
              <a:rPr lang="en-US" dirty="0"/>
              <a:t> is a useful time to write or expand on notes and to analyze and evaluate observational notes….but remember you still must be able to see every child, gauge whether every child’s chest is rising and falling, and be able to respond immediately to the children! </a:t>
            </a:r>
            <a:endParaRP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dirty="0" smtClean="0"/>
              <a:t>Collecting observations appropriately:</a:t>
            </a:r>
            <a:endParaRPr dirty="0"/>
          </a:p>
        </p:txBody>
      </p:sp>
      <p:pic>
        <p:nvPicPr>
          <p:cNvPr id="6" name="Picture 2" descr="confidential stamp. confidential square grunge sign. confident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4" y="1829192"/>
            <a:ext cx="5715000"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5982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dirty="0" smtClean="0"/>
              <a:t>Conducting observations:</a:t>
            </a:r>
            <a:endParaRPr dirty="0"/>
          </a:p>
        </p:txBody>
      </p:sp>
      <p:pic>
        <p:nvPicPr>
          <p:cNvPr id="5122" name="Picture 2" descr="ARE YOU READY? colorful letters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072" y="1828800"/>
            <a:ext cx="571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a:t>Using Curriculum &amp; Supplemental Activities</a:t>
            </a:r>
            <a:br>
              <a:rPr lang="en-US"/>
            </a:br>
            <a:r>
              <a:rPr lang="en-US"/>
              <a:t>for Assessment and Differentiation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8"/>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Why Tier 1 curriculum supports children’s development:</a:t>
            </a:r>
            <a:endParaRPr/>
          </a:p>
        </p:txBody>
      </p:sp>
      <p:sp>
        <p:nvSpPr>
          <p:cNvPr id="430" name="Google Shape;430;p48"/>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Aft>
                <a:spcPts val="0"/>
              </a:spcAft>
              <a:buSzPts val="1800"/>
              <a:buNone/>
            </a:pPr>
            <a:r>
              <a:rPr lang="en-US" dirty="0"/>
              <a:t>Each Tier 1 curriculum offers guidance and tools for assessing children’s growth and learning.  You can use this assessment information to collect evidence of and monitor children’s progress.  Each of the Tier 1 curriculum assessments are</a:t>
            </a:r>
            <a:endParaRPr dirty="0"/>
          </a:p>
          <a:p>
            <a:pPr marL="420624" lvl="0" indent="-283464" algn="l" rtl="0">
              <a:lnSpc>
                <a:spcPct val="100000"/>
              </a:lnSpc>
              <a:spcAft>
                <a:spcPts val="0"/>
              </a:spcAft>
              <a:buSzPts val="1800"/>
              <a:buChar char="•"/>
            </a:pPr>
            <a:r>
              <a:rPr lang="en-US" dirty="0"/>
              <a:t>consistent with the Louisiana Birth to Five Early Learning and Development Standards and with the TS GOLD Objectives for Development and Learning </a:t>
            </a:r>
            <a:endParaRPr dirty="0"/>
          </a:p>
          <a:p>
            <a:pPr marL="420624" lvl="0" indent="-283464" algn="l" rtl="0">
              <a:lnSpc>
                <a:spcPct val="100000"/>
              </a:lnSpc>
              <a:spcAft>
                <a:spcPts val="0"/>
              </a:spcAft>
              <a:buSzPts val="1800"/>
              <a:buChar char="•"/>
            </a:pPr>
            <a:r>
              <a:rPr lang="en-US" dirty="0"/>
              <a:t>conducted  through a variety of methods such as anecdotal observations/notes, checklists, photographs, work samples, benchmark assessments, rubrics, etc.</a:t>
            </a:r>
            <a:endParaRPr dirty="0"/>
          </a:p>
          <a:p>
            <a:pPr marL="420624" lvl="0" indent="-283464" algn="l" rtl="0">
              <a:lnSpc>
                <a:spcPct val="100000"/>
              </a:lnSpc>
              <a:spcAft>
                <a:spcPts val="0"/>
              </a:spcAft>
              <a:buSzPts val="1800"/>
              <a:buChar char="•"/>
            </a:pPr>
            <a:r>
              <a:rPr lang="en-US" dirty="0"/>
              <a:t>embedded throughout activities and routines within the daily schedule (whole group, small group, center times, outdoor times, transitions, etc.)</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9"/>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How to use Tier 1 curriculum assessment:</a:t>
            </a:r>
            <a:endParaRPr/>
          </a:p>
        </p:txBody>
      </p:sp>
      <p:sp>
        <p:nvSpPr>
          <p:cNvPr id="437" name="Google Shape;437;p49"/>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Aft>
                <a:spcPts val="0"/>
              </a:spcAft>
              <a:buSzPts val="1800"/>
              <a:buChar char="•"/>
            </a:pPr>
            <a:r>
              <a:rPr lang="en-US" dirty="0"/>
              <a:t>Become familiar with the new curriculum assessments (for example, what skills are assessed and how often they are assessed)</a:t>
            </a:r>
            <a:endParaRPr dirty="0"/>
          </a:p>
          <a:p>
            <a:pPr marL="420624" lvl="0" indent="-283464" algn="l" rtl="0">
              <a:lnSpc>
                <a:spcPct val="100000"/>
              </a:lnSpc>
              <a:spcAft>
                <a:spcPts val="0"/>
              </a:spcAft>
              <a:buSzPts val="1800"/>
              <a:buChar char="•"/>
            </a:pPr>
            <a:r>
              <a:rPr lang="en-US" dirty="0"/>
              <a:t>Before teaching, review the skills covered in the daily and weekly lesson plans</a:t>
            </a:r>
            <a:endParaRPr dirty="0"/>
          </a:p>
          <a:p>
            <a:pPr marL="420624" lvl="0" indent="-283464" algn="l" rtl="0">
              <a:lnSpc>
                <a:spcPct val="100000"/>
              </a:lnSpc>
              <a:spcAft>
                <a:spcPts val="0"/>
              </a:spcAft>
              <a:buSzPts val="1800"/>
              <a:buChar char="•"/>
            </a:pPr>
            <a:r>
              <a:rPr lang="en-US" dirty="0"/>
              <a:t>Plan for when, where, which children and what sills or objectives will be assessed each day of the week</a:t>
            </a:r>
            <a:endParaRPr dirty="0"/>
          </a:p>
          <a:p>
            <a:pPr marL="420624" lvl="0" indent="-283464" algn="l" rtl="0">
              <a:lnSpc>
                <a:spcPct val="100000"/>
              </a:lnSpc>
              <a:spcAft>
                <a:spcPts val="0"/>
              </a:spcAft>
              <a:buSzPts val="1800"/>
              <a:buChar char="•"/>
            </a:pPr>
            <a:r>
              <a:rPr lang="en-US" dirty="0"/>
              <a:t>Use the activities and assessments included in the curriculum to collect information on children’s knowledge and skills</a:t>
            </a:r>
            <a:endParaRPr dirty="0"/>
          </a:p>
          <a:p>
            <a:pPr marL="420624" lvl="0" indent="-283464" algn="l" rtl="0">
              <a:lnSpc>
                <a:spcPct val="100000"/>
              </a:lnSpc>
              <a:spcAft>
                <a:spcPts val="0"/>
              </a:spcAft>
              <a:buSzPts val="1800"/>
              <a:buChar char="•"/>
            </a:pPr>
            <a:r>
              <a:rPr lang="en-US" dirty="0"/>
              <a:t>reflect on children’s progress and use assessment information to make adaptations or accommodations to support the learning of every child</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Additional Observation Tools/Methods:</a:t>
            </a:r>
            <a:endParaRPr/>
          </a:p>
        </p:txBody>
      </p:sp>
      <p:sp>
        <p:nvSpPr>
          <p:cNvPr id="444" name="Google Shape;444;p50"/>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r>
              <a:rPr lang="en-US"/>
              <a:t>Creative Curriculum</a:t>
            </a:r>
            <a:endParaRPr/>
          </a:p>
          <a:p>
            <a:pPr marL="114300" lvl="0" indent="0" algn="l" rtl="0">
              <a:lnSpc>
                <a:spcPct val="90000"/>
              </a:lnSpc>
              <a:spcBef>
                <a:spcPts val="750"/>
              </a:spcBef>
              <a:spcAft>
                <a:spcPts val="0"/>
              </a:spcAft>
              <a:buSzPts val="1800"/>
              <a:buNone/>
            </a:pPr>
            <a:endParaRPr/>
          </a:p>
        </p:txBody>
      </p:sp>
      <p:pic>
        <p:nvPicPr>
          <p:cNvPr id="445" name="Google Shape;445;p50"/>
          <p:cNvPicPr preferRelativeResize="0"/>
          <p:nvPr/>
        </p:nvPicPr>
        <p:blipFill rotWithShape="1">
          <a:blip r:embed="rId3">
            <a:alphaModFix/>
          </a:blip>
          <a:srcRect/>
          <a:stretch/>
        </p:blipFill>
        <p:spPr>
          <a:xfrm>
            <a:off x="2499360" y="1360170"/>
            <a:ext cx="4145279" cy="310896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Additional Observation Tools/Methods:</a:t>
            </a:r>
            <a:endParaRPr/>
          </a:p>
        </p:txBody>
      </p:sp>
      <p:sp>
        <p:nvSpPr>
          <p:cNvPr id="452" name="Google Shape;452;p51"/>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r>
              <a:rPr lang="en-US"/>
              <a:t>Frog Street</a:t>
            </a:r>
            <a:endParaRPr/>
          </a:p>
          <a:p>
            <a:pPr marL="114300" lvl="0" indent="0" algn="l" rtl="0">
              <a:lnSpc>
                <a:spcPct val="90000"/>
              </a:lnSpc>
              <a:spcBef>
                <a:spcPts val="750"/>
              </a:spcBef>
              <a:spcAft>
                <a:spcPts val="0"/>
              </a:spcAft>
              <a:buSzPts val="1800"/>
              <a:buNone/>
            </a:pPr>
            <a:endParaRPr/>
          </a:p>
        </p:txBody>
      </p:sp>
      <p:pic>
        <p:nvPicPr>
          <p:cNvPr id="453" name="Google Shape;453;p51"/>
          <p:cNvPicPr preferRelativeResize="0"/>
          <p:nvPr/>
        </p:nvPicPr>
        <p:blipFill rotWithShape="1">
          <a:blip r:embed="rId3">
            <a:alphaModFix/>
          </a:blip>
          <a:srcRect/>
          <a:stretch/>
        </p:blipFill>
        <p:spPr>
          <a:xfrm>
            <a:off x="2438400" y="1314450"/>
            <a:ext cx="4267199" cy="3200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6"/>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19100" lvl="0" indent="-285750" algn="l" rtl="0">
              <a:lnSpc>
                <a:spcPct val="100000"/>
              </a:lnSpc>
              <a:spcBef>
                <a:spcPts val="750"/>
              </a:spcBef>
              <a:spcAft>
                <a:spcPts val="0"/>
              </a:spcAft>
              <a:buSzPts val="1800"/>
              <a:buChar char="•"/>
            </a:pPr>
            <a:r>
              <a:rPr lang="en-US" dirty="0"/>
              <a:t>Observation-based assessment can be defined as </a:t>
            </a:r>
            <a:r>
              <a:rPr lang="en-US" b="1" dirty="0"/>
              <a:t>watching</a:t>
            </a:r>
            <a:r>
              <a:rPr lang="en-US" dirty="0"/>
              <a:t> and </a:t>
            </a:r>
            <a:r>
              <a:rPr lang="en-US" b="1" dirty="0"/>
              <a:t>listening</a:t>
            </a:r>
            <a:r>
              <a:rPr lang="en-US" dirty="0"/>
              <a:t> to individual and groups of children, as children interact with their surroundings and other people, with the clear goal of looking for specific behaviors or ability, to understand better what a child knows and can do.</a:t>
            </a:r>
            <a:endParaRPr dirty="0"/>
          </a:p>
          <a:p>
            <a:pPr marL="419100" lvl="0" indent="-285750" algn="l" rtl="0">
              <a:lnSpc>
                <a:spcPct val="100000"/>
              </a:lnSpc>
              <a:spcBef>
                <a:spcPts val="750"/>
              </a:spcBef>
              <a:spcAft>
                <a:spcPts val="0"/>
              </a:spcAft>
              <a:buSzPts val="1800"/>
              <a:buChar char="•"/>
            </a:pPr>
            <a:r>
              <a:rPr lang="en-US" dirty="0"/>
              <a:t>Observation-based assessments </a:t>
            </a:r>
            <a:r>
              <a:rPr lang="en-US" b="1" dirty="0"/>
              <a:t>document the actions and words</a:t>
            </a:r>
            <a:r>
              <a:rPr lang="en-US" dirty="0"/>
              <a:t> observed.</a:t>
            </a:r>
            <a:endParaRPr dirty="0"/>
          </a:p>
          <a:p>
            <a:pPr marL="419100" lvl="0" indent="-285750" algn="l" rtl="0">
              <a:lnSpc>
                <a:spcPct val="100000"/>
              </a:lnSpc>
              <a:spcBef>
                <a:spcPts val="750"/>
              </a:spcBef>
              <a:spcAft>
                <a:spcPts val="0"/>
              </a:spcAft>
              <a:buSzPts val="1800"/>
              <a:buChar char="•"/>
            </a:pPr>
            <a:r>
              <a:rPr lang="en-US" dirty="0"/>
              <a:t>Observation-based assessments should be </a:t>
            </a:r>
            <a:r>
              <a:rPr lang="en-US" b="1" dirty="0"/>
              <a:t>ongoing</a:t>
            </a:r>
            <a:r>
              <a:rPr lang="en-US" dirty="0"/>
              <a:t> throughout the year.</a:t>
            </a:r>
            <a:endParaRPr u="sng" dirty="0"/>
          </a:p>
          <a:p>
            <a:pPr marL="419100" lvl="0" indent="-285750" algn="l" rtl="0">
              <a:lnSpc>
                <a:spcPct val="100000"/>
              </a:lnSpc>
              <a:spcBef>
                <a:spcPts val="750"/>
              </a:spcBef>
              <a:spcAft>
                <a:spcPts val="0"/>
              </a:spcAft>
              <a:buSzPts val="1800"/>
              <a:buChar char="•"/>
            </a:pPr>
            <a:r>
              <a:rPr lang="en-US" dirty="0"/>
              <a:t>Observation-based assessment documentation provides the </a:t>
            </a:r>
            <a:r>
              <a:rPr lang="en-US" b="1" dirty="0"/>
              <a:t>basis for future planning of activities and supports for individuals and groups of children</a:t>
            </a:r>
            <a:r>
              <a:rPr lang="en-US" dirty="0"/>
              <a:t>.</a:t>
            </a:r>
            <a:endParaRPr dirty="0"/>
          </a:p>
        </p:txBody>
      </p:sp>
      <p:sp>
        <p:nvSpPr>
          <p:cNvPr id="91" name="Google Shape;91;p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Observation-Based Assessment</a:t>
            </a:r>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2"/>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Additional Observation Tools/Methods:</a:t>
            </a:r>
            <a:endParaRPr/>
          </a:p>
        </p:txBody>
      </p:sp>
      <p:sp>
        <p:nvSpPr>
          <p:cNvPr id="460" name="Google Shape;460;p52"/>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r>
              <a:rPr lang="en-US"/>
              <a:t>TS GOLD “On the Spot”</a:t>
            </a:r>
            <a:endParaRPr/>
          </a:p>
          <a:p>
            <a:pPr marL="114300" lvl="0" indent="0" algn="l" rtl="0">
              <a:lnSpc>
                <a:spcPct val="90000"/>
              </a:lnSpc>
              <a:spcBef>
                <a:spcPts val="750"/>
              </a:spcBef>
              <a:spcAft>
                <a:spcPts val="0"/>
              </a:spcAft>
              <a:buSzPts val="1800"/>
              <a:buNone/>
            </a:pPr>
            <a:endParaRPr/>
          </a:p>
        </p:txBody>
      </p:sp>
      <p:pic>
        <p:nvPicPr>
          <p:cNvPr id="461" name="Google Shape;461;p52"/>
          <p:cNvPicPr preferRelativeResize="0"/>
          <p:nvPr/>
        </p:nvPicPr>
        <p:blipFill rotWithShape="1">
          <a:blip r:embed="rId3">
            <a:alphaModFix/>
          </a:blip>
          <a:srcRect/>
          <a:stretch/>
        </p:blipFill>
        <p:spPr>
          <a:xfrm>
            <a:off x="2360645" y="1599001"/>
            <a:ext cx="4145281" cy="310896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3"/>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a:t>Evaluating Development with Reliability</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Objectivity vs. Subjectivity</a:t>
            </a:r>
            <a:endParaRPr/>
          </a:p>
        </p:txBody>
      </p:sp>
      <p:sp>
        <p:nvSpPr>
          <p:cNvPr id="474" name="Google Shape;474;p54"/>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750"/>
              </a:spcBef>
              <a:spcAft>
                <a:spcPts val="0"/>
              </a:spcAft>
              <a:buSzPts val="1800"/>
              <a:buNone/>
            </a:pPr>
            <a:r>
              <a:rPr lang="en-US" dirty="0"/>
              <a:t>Facts vs. Assumptions: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Facts are things that you see and hear.</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Assumptions are your personal opinions.</a:t>
            </a:r>
            <a:endParaRPr dirty="0"/>
          </a:p>
          <a:p>
            <a:pPr marL="420624" marR="0" lvl="0" indent="-283464" algn="l" rtl="0">
              <a:lnSpc>
                <a:spcPct val="100000"/>
              </a:lnSpc>
              <a:spcBef>
                <a:spcPts val="750"/>
              </a:spcBef>
              <a:spcAft>
                <a:spcPts val="0"/>
              </a:spcAft>
              <a:buClr>
                <a:schemeClr val="dk1"/>
              </a:buClr>
              <a:buSzPts val="1800"/>
              <a:buFont typeface="Arial"/>
              <a:buNone/>
            </a:pPr>
            <a:endParaRPr dirty="0"/>
          </a:p>
          <a:p>
            <a:pPr marL="420624" lvl="0" indent="-283464" algn="l" rtl="0">
              <a:lnSpc>
                <a:spcPct val="100000"/>
              </a:lnSpc>
              <a:spcBef>
                <a:spcPts val="750"/>
              </a:spcBef>
              <a:spcAft>
                <a:spcPts val="0"/>
              </a:spcAft>
              <a:buSzPts val="1800"/>
              <a:buNone/>
            </a:pPr>
            <a:r>
              <a:rPr lang="en-US" dirty="0"/>
              <a:t>When looking at behavior vs. interpretation of behavior, remember the difference between facts and assumptions: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i="1" dirty="0"/>
              <a:t>Behavior</a:t>
            </a:r>
            <a:r>
              <a:rPr lang="en-US" dirty="0"/>
              <a:t> is the way that someone acts in response to others and situations. (facts)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i="1" dirty="0"/>
              <a:t>Interpretation of behavior </a:t>
            </a:r>
            <a:r>
              <a:rPr lang="en-US" dirty="0"/>
              <a:t>is someone’s personal opinion of another’s behavior.  (assumptions)</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Objectivity vs. Subjectivity</a:t>
            </a:r>
            <a:endParaRPr/>
          </a:p>
        </p:txBody>
      </p:sp>
      <p:sp>
        <p:nvSpPr>
          <p:cNvPr id="481" name="Google Shape;481;p55"/>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750"/>
              </a:spcBef>
              <a:spcAft>
                <a:spcPts val="0"/>
              </a:spcAft>
              <a:buSzPts val="1800"/>
              <a:buNone/>
            </a:pPr>
            <a:r>
              <a:rPr lang="en-US" dirty="0"/>
              <a:t>Facts vs. Assumptions:</a:t>
            </a:r>
            <a:endParaRPr dirty="0"/>
          </a:p>
          <a:p>
            <a:pPr marL="420624" lvl="0" indent="-283464" algn="l" rtl="0">
              <a:lnSpc>
                <a:spcPct val="100000"/>
              </a:lnSpc>
              <a:spcBef>
                <a:spcPts val="750"/>
              </a:spcBef>
              <a:spcAft>
                <a:spcPts val="0"/>
              </a:spcAft>
              <a:buSzPts val="1800"/>
              <a:buNone/>
            </a:pPr>
            <a:endParaRPr dirty="0"/>
          </a:p>
          <a:p>
            <a:pPr marL="420624" lvl="0" indent="-283464" algn="l" rtl="0">
              <a:lnSpc>
                <a:spcPct val="100000"/>
              </a:lnSpc>
              <a:spcBef>
                <a:spcPts val="750"/>
              </a:spcBef>
              <a:spcAft>
                <a:spcPts val="0"/>
              </a:spcAft>
              <a:buSzPts val="1800"/>
              <a:buNone/>
            </a:pPr>
            <a:r>
              <a:rPr lang="en-US" dirty="0"/>
              <a:t>“Amelia did not share with Jacob when he asked to see her toy.”</a:t>
            </a:r>
            <a:endParaRPr dirty="0"/>
          </a:p>
          <a:p>
            <a:pPr marL="420624" lvl="0" indent="-283464" algn="l" rtl="0">
              <a:lnSpc>
                <a:spcPct val="100000"/>
              </a:lnSpc>
              <a:spcBef>
                <a:spcPts val="750"/>
              </a:spcBef>
              <a:spcAft>
                <a:spcPts val="0"/>
              </a:spcAft>
              <a:buSzPts val="1800"/>
              <a:buNone/>
            </a:pPr>
            <a:endParaRPr dirty="0"/>
          </a:p>
          <a:p>
            <a:pPr marL="420624" lvl="0" indent="-283464" algn="l" rtl="0">
              <a:lnSpc>
                <a:spcPct val="100000"/>
              </a:lnSpc>
              <a:spcBef>
                <a:spcPts val="750"/>
              </a:spcBef>
              <a:spcAft>
                <a:spcPts val="0"/>
              </a:spcAft>
              <a:buSzPts val="1800"/>
              <a:buNone/>
            </a:pPr>
            <a:r>
              <a:rPr lang="en-US" dirty="0"/>
              <a:t>vs.</a:t>
            </a:r>
            <a:endParaRPr dirty="0"/>
          </a:p>
          <a:p>
            <a:pPr marL="420624" lvl="0" indent="-283464" algn="l" rtl="0">
              <a:lnSpc>
                <a:spcPct val="100000"/>
              </a:lnSpc>
              <a:spcBef>
                <a:spcPts val="750"/>
              </a:spcBef>
              <a:spcAft>
                <a:spcPts val="0"/>
              </a:spcAft>
              <a:buSzPts val="1800"/>
              <a:buNone/>
            </a:pPr>
            <a:endParaRPr dirty="0"/>
          </a:p>
          <a:p>
            <a:pPr marL="420624" lvl="0" indent="-283464" algn="l" rtl="0">
              <a:lnSpc>
                <a:spcPct val="100000"/>
              </a:lnSpc>
              <a:spcBef>
                <a:spcPts val="750"/>
              </a:spcBef>
              <a:spcAft>
                <a:spcPts val="0"/>
              </a:spcAft>
              <a:buSzPts val="1800"/>
              <a:buNone/>
            </a:pPr>
            <a:r>
              <a:rPr lang="en-US" dirty="0"/>
              <a:t>“Amelia has difficulty sharing.”</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Objectivity vs. Subjectivity</a:t>
            </a:r>
            <a:endParaRPr/>
          </a:p>
        </p:txBody>
      </p:sp>
      <p:sp>
        <p:nvSpPr>
          <p:cNvPr id="488" name="Google Shape;488;p56"/>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750"/>
              </a:spcBef>
              <a:spcAft>
                <a:spcPts val="0"/>
              </a:spcAft>
              <a:buSzPts val="1800"/>
              <a:buNone/>
            </a:pPr>
            <a:r>
              <a:rPr lang="en-US" dirty="0"/>
              <a:t>“Tyler was playing with the music blocks.  When Carly and Josh ask to play, Tyler agreed by saying ‘yes’ and showing them how.”</a:t>
            </a:r>
            <a:endParaRPr dirty="0"/>
          </a:p>
          <a:p>
            <a:pPr marL="420624" lvl="0" indent="-283464" algn="l" rtl="0">
              <a:lnSpc>
                <a:spcPct val="100000"/>
              </a:lnSpc>
              <a:spcBef>
                <a:spcPts val="750"/>
              </a:spcBef>
              <a:spcAft>
                <a:spcPts val="0"/>
              </a:spcAft>
              <a:buSzPts val="1800"/>
              <a:buNone/>
            </a:pPr>
            <a:endParaRPr dirty="0"/>
          </a:p>
          <a:p>
            <a:pPr marL="420624" lvl="0" indent="-283464" algn="l" rtl="0">
              <a:lnSpc>
                <a:spcPct val="100000"/>
              </a:lnSpc>
              <a:spcBef>
                <a:spcPts val="750"/>
              </a:spcBef>
              <a:spcAft>
                <a:spcPts val="0"/>
              </a:spcAft>
              <a:buSzPts val="1800"/>
              <a:buNone/>
            </a:pPr>
            <a:r>
              <a:rPr lang="en-US" dirty="0"/>
              <a:t>vs.</a:t>
            </a:r>
            <a:endParaRPr dirty="0"/>
          </a:p>
          <a:p>
            <a:pPr marL="420624" lvl="0" indent="-283464" algn="l" rtl="0">
              <a:lnSpc>
                <a:spcPct val="100000"/>
              </a:lnSpc>
              <a:spcBef>
                <a:spcPts val="750"/>
              </a:spcBef>
              <a:spcAft>
                <a:spcPts val="0"/>
              </a:spcAft>
              <a:buSzPts val="1800"/>
              <a:buNone/>
            </a:pPr>
            <a:endParaRPr dirty="0"/>
          </a:p>
          <a:p>
            <a:pPr marL="420624" lvl="0" indent="-283464" algn="l" rtl="0">
              <a:lnSpc>
                <a:spcPct val="100000"/>
              </a:lnSpc>
              <a:spcBef>
                <a:spcPts val="750"/>
              </a:spcBef>
              <a:spcAft>
                <a:spcPts val="0"/>
              </a:spcAft>
              <a:buSzPts val="1800"/>
              <a:buNone/>
            </a:pPr>
            <a:r>
              <a:rPr lang="en-US" dirty="0"/>
              <a:t>“Tyler is a nice boy and gets along well with the other children.”</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7"/>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Additional Assessment Reliability Tool</a:t>
            </a:r>
            <a:endParaRPr/>
          </a:p>
        </p:txBody>
      </p:sp>
      <p:sp>
        <p:nvSpPr>
          <p:cNvPr id="495" name="Google Shape;495;p57"/>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Aft>
                <a:spcPts val="0"/>
              </a:spcAft>
              <a:buSzPts val="1800"/>
              <a:buNone/>
            </a:pPr>
            <a:r>
              <a:rPr lang="en-US" dirty="0"/>
              <a:t>Free, online TS GOLD Inter-Rater Reliability testing:</a:t>
            </a:r>
            <a:endParaRPr dirty="0"/>
          </a:p>
          <a:p>
            <a:pPr marL="420624" lvl="0" indent="-283464" algn="l" rtl="0">
              <a:lnSpc>
                <a:spcPct val="100000"/>
              </a:lnSpc>
              <a:spcAft>
                <a:spcPts val="0"/>
              </a:spcAft>
              <a:buSzPts val="1800"/>
              <a:buNone/>
            </a:pPr>
            <a:r>
              <a:rPr lang="en-US" u="sng" dirty="0">
                <a:solidFill>
                  <a:schemeClr val="hlink"/>
                </a:solidFill>
                <a:hlinkClick r:id="rId3"/>
              </a:rPr>
              <a:t>https://my.teachingstrategies.com/irr/status/</a:t>
            </a:r>
            <a:endParaRPr u="sng" dirty="0">
              <a:solidFill>
                <a:schemeClr val="hlink"/>
              </a:solidFill>
              <a:hlinkClick r:id="rId3"/>
            </a:endParaRPr>
          </a:p>
          <a:p>
            <a:pPr marL="420624" lvl="0" indent="-283464" algn="l" rtl="0">
              <a:lnSpc>
                <a:spcPct val="100000"/>
              </a:lnSpc>
              <a:spcAft>
                <a:spcPts val="0"/>
              </a:spcAft>
              <a:buSzPts val="1800"/>
              <a:buNone/>
            </a:pPr>
            <a:endParaRPr dirty="0"/>
          </a:p>
          <a:p>
            <a:pPr marL="420624" lvl="0" indent="-283464" algn="l" rtl="0">
              <a:lnSpc>
                <a:spcPct val="100000"/>
              </a:lnSpc>
              <a:spcAft>
                <a:spcPts val="0"/>
              </a:spcAft>
              <a:buSzPts val="1800"/>
              <a:buNone/>
            </a:pPr>
            <a:r>
              <a:rPr lang="en-US" dirty="0"/>
              <a:t>Free, online additional TS GOLD resources:</a:t>
            </a:r>
            <a:endParaRPr dirty="0"/>
          </a:p>
          <a:p>
            <a:pPr marL="420624" lvl="0" indent="-283464" algn="l" rtl="0">
              <a:lnSpc>
                <a:spcPct val="100000"/>
              </a:lnSpc>
              <a:spcAft>
                <a:spcPts val="0"/>
              </a:spcAft>
              <a:buSzPts val="1800"/>
              <a:buNone/>
            </a:pPr>
            <a:r>
              <a:rPr lang="en-US" u="sng" dirty="0">
                <a:solidFill>
                  <a:schemeClr val="hlink"/>
                </a:solidFill>
                <a:hlinkClick r:id="rId4"/>
              </a:rPr>
              <a:t>https://mypd.teachingstrategies.com/</a:t>
            </a:r>
            <a:endParaRPr u="sng" dirty="0">
              <a:solidFill>
                <a:schemeClr val="hlink"/>
              </a:solidFill>
              <a:hlinkClick r:id="rId4"/>
            </a:endParaRPr>
          </a:p>
          <a:p>
            <a:pPr marL="114300" lvl="0" indent="0" algn="l" rtl="0">
              <a:lnSpc>
                <a:spcPct val="90000"/>
              </a:lnSpc>
              <a:spcBef>
                <a:spcPts val="750"/>
              </a:spcBef>
              <a:spcAft>
                <a:spcPts val="0"/>
              </a:spcAft>
              <a:buSzPts val="1800"/>
              <a:buNone/>
            </a:pP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8"/>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p>
            <a:pPr marL="171450" lvl="0" indent="-38100" algn="l" rtl="0">
              <a:lnSpc>
                <a:spcPct val="90000"/>
              </a:lnSpc>
              <a:spcBef>
                <a:spcPts val="750"/>
              </a:spcBef>
              <a:spcAft>
                <a:spcPts val="0"/>
              </a:spcAft>
              <a:buSzPts val="1800"/>
              <a:buNone/>
            </a:pPr>
            <a:endParaRPr sz="2000" dirty="0"/>
          </a:p>
          <a:p>
            <a:pPr marL="171450" lvl="0" indent="-38100" algn="l" rtl="0">
              <a:lnSpc>
                <a:spcPct val="90000"/>
              </a:lnSpc>
              <a:spcBef>
                <a:spcPts val="750"/>
              </a:spcBef>
              <a:spcAft>
                <a:spcPts val="0"/>
              </a:spcAft>
              <a:buSzPts val="1800"/>
              <a:buNone/>
            </a:pPr>
            <a:endParaRPr sz="2000" dirty="0"/>
          </a:p>
          <a:p>
            <a:pPr marL="171450" lvl="0" indent="-38100" algn="l" rtl="0">
              <a:lnSpc>
                <a:spcPct val="90000"/>
              </a:lnSpc>
              <a:spcBef>
                <a:spcPts val="750"/>
              </a:spcBef>
              <a:spcAft>
                <a:spcPts val="0"/>
              </a:spcAft>
              <a:buSzPts val="1800"/>
              <a:buNone/>
            </a:pPr>
            <a:endParaRPr sz="2000" dirty="0"/>
          </a:p>
          <a:p>
            <a:pPr marL="171450" lvl="0" indent="-38100" algn="l" rtl="0">
              <a:lnSpc>
                <a:spcPct val="90000"/>
              </a:lnSpc>
              <a:spcBef>
                <a:spcPts val="750"/>
              </a:spcBef>
              <a:spcAft>
                <a:spcPts val="0"/>
              </a:spcAft>
              <a:buSzPts val="1800"/>
              <a:buNone/>
            </a:pPr>
            <a:endParaRPr sz="2000" dirty="0"/>
          </a:p>
          <a:p>
            <a:pPr marL="171450" lvl="0" indent="-38100" algn="l" rtl="0">
              <a:lnSpc>
                <a:spcPct val="100000"/>
              </a:lnSpc>
              <a:spcBef>
                <a:spcPts val="750"/>
              </a:spcBef>
              <a:spcAft>
                <a:spcPts val="0"/>
              </a:spcAft>
              <a:buSzPts val="1800"/>
              <a:buNone/>
            </a:pPr>
            <a:r>
              <a:rPr lang="en-US" sz="2000" dirty="0"/>
              <a:t>As an additional possible follow-up to this training, look for a training that helps you support the children in your care further by helping you to practice differentiating activities to scaffold learning and development!</a:t>
            </a:r>
            <a:endParaRPr dirty="0"/>
          </a:p>
        </p:txBody>
      </p:sp>
      <p:sp>
        <p:nvSpPr>
          <p:cNvPr id="502" name="Google Shape;502;p58"/>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t>Last Thoughts</a:t>
            </a:r>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9"/>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a:t>Key Knowledge Gained!</a:t>
            </a:r>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latin typeface="Calibri"/>
                <a:ea typeface="Calibri"/>
                <a:cs typeface="Calibri"/>
                <a:sym typeface="Calibri"/>
              </a:rPr>
              <a:t>Please complete the Post-Assessment Evaluation</a:t>
            </a:r>
            <a:endParaRPr>
              <a:latin typeface="Calibri"/>
              <a:ea typeface="Calibri"/>
              <a:cs typeface="Calibri"/>
              <a:sym typeface="Calibri"/>
            </a:endParaRPr>
          </a:p>
          <a:p>
            <a:pPr marL="0" lvl="0" indent="0" algn="ctr" rtl="0">
              <a:lnSpc>
                <a:spcPct val="100000"/>
              </a:lnSpc>
              <a:spcBef>
                <a:spcPts val="0"/>
              </a:spcBef>
              <a:spcAft>
                <a:spcPts val="0"/>
              </a:spcAft>
              <a:buSzPts val="2800"/>
              <a:buNone/>
            </a:pPr>
            <a:endParaRPr>
              <a:latin typeface="Calibri"/>
              <a:ea typeface="Calibri"/>
              <a:cs typeface="Calibri"/>
              <a:sym typeface="Calibri"/>
            </a:endParaRPr>
          </a:p>
          <a:p>
            <a:pPr marL="0" lvl="0" indent="0" algn="ctr" rtl="0">
              <a:lnSpc>
                <a:spcPct val="100000"/>
              </a:lnSpc>
              <a:spcBef>
                <a:spcPts val="0"/>
              </a:spcBef>
              <a:spcAft>
                <a:spcPts val="0"/>
              </a:spcAft>
              <a:buSzPts val="2800"/>
              <a:buNone/>
            </a:pPr>
            <a:r>
              <a:rPr lang="en-US" i="1">
                <a:latin typeface="Calibri"/>
                <a:ea typeface="Calibri"/>
                <a:cs typeface="Calibri"/>
                <a:sym typeface="Calibri"/>
              </a:rPr>
              <a:t>Thank you!</a:t>
            </a:r>
            <a:endParaRPr i="1">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7"/>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800"/>
              <a:buNone/>
            </a:pPr>
            <a:r>
              <a:rPr lang="en-US"/>
              <a:t>Assessment of Typical versus Atypical Development</a:t>
            </a:r>
            <a:endParaRPr/>
          </a:p>
        </p:txBody>
      </p:sp>
      <p:sp>
        <p:nvSpPr>
          <p:cNvPr id="98" name="Google Shape;98;p7"/>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Aft>
                <a:spcPts val="0"/>
              </a:spcAft>
              <a:buNone/>
            </a:pPr>
            <a:r>
              <a:rPr lang="en-US" dirty="0"/>
              <a:t>There are </a:t>
            </a:r>
            <a:r>
              <a:rPr lang="en-US" b="1" dirty="0" smtClean="0"/>
              <a:t>typical</a:t>
            </a:r>
            <a:r>
              <a:rPr lang="en-US" dirty="0" smtClean="0"/>
              <a:t> milestones </a:t>
            </a:r>
            <a:r>
              <a:rPr lang="en-US" dirty="0"/>
              <a:t>of </a:t>
            </a:r>
            <a:r>
              <a:rPr lang="en-US" dirty="0" smtClean="0"/>
              <a:t>child development</a:t>
            </a:r>
            <a:r>
              <a:rPr lang="en-US" dirty="0"/>
              <a:t>.  However...</a:t>
            </a:r>
            <a:endParaRPr dirty="0"/>
          </a:p>
          <a:p>
            <a:pPr marL="420624" lvl="0" indent="-283464" algn="l" rtl="0">
              <a:lnSpc>
                <a:spcPct val="100000"/>
              </a:lnSpc>
              <a:spcAft>
                <a:spcPts val="0"/>
              </a:spcAft>
              <a:buSzPts val="1800"/>
              <a:buChar char="•"/>
            </a:pPr>
            <a:r>
              <a:rPr lang="en-US" dirty="0"/>
              <a:t>All children develop at different paces.</a:t>
            </a:r>
            <a:endParaRPr dirty="0"/>
          </a:p>
          <a:p>
            <a:pPr marL="420624" lvl="0" indent="-283464" algn="l" rtl="0">
              <a:lnSpc>
                <a:spcPct val="100000"/>
              </a:lnSpc>
              <a:spcAft>
                <a:spcPts val="0"/>
              </a:spcAft>
              <a:buSzPts val="1800"/>
              <a:buChar char="•"/>
            </a:pPr>
            <a:r>
              <a:rPr lang="en-US" dirty="0"/>
              <a:t>To support development, </a:t>
            </a:r>
            <a:r>
              <a:rPr lang="en-US" dirty="0" smtClean="0"/>
              <a:t>provide </a:t>
            </a:r>
            <a:r>
              <a:rPr lang="en-US" dirty="0"/>
              <a:t>instruction </a:t>
            </a:r>
            <a:r>
              <a:rPr lang="en-US" i="1" dirty="0"/>
              <a:t>at the level of each individual child</a:t>
            </a:r>
            <a:r>
              <a:rPr lang="en-US" dirty="0"/>
              <a:t>, so that </a:t>
            </a:r>
            <a:r>
              <a:rPr lang="en-US" dirty="0" smtClean="0"/>
              <a:t>the instruction </a:t>
            </a:r>
            <a:r>
              <a:rPr lang="en-US" dirty="0"/>
              <a:t>is </a:t>
            </a:r>
            <a:r>
              <a:rPr lang="en-US" dirty="0" smtClean="0"/>
              <a:t>at a </a:t>
            </a:r>
            <a:r>
              <a:rPr lang="en-US" dirty="0"/>
              <a:t>level each child</a:t>
            </a:r>
            <a:r>
              <a:rPr lang="en-US" i="1" dirty="0"/>
              <a:t> </a:t>
            </a:r>
            <a:r>
              <a:rPr lang="en-US" dirty="0"/>
              <a:t>can understand.</a:t>
            </a:r>
            <a:endParaRPr dirty="0"/>
          </a:p>
          <a:p>
            <a:pPr marL="420624" lvl="0" indent="-283464" algn="l" rtl="0">
              <a:lnSpc>
                <a:spcPct val="100000"/>
              </a:lnSpc>
              <a:spcAft>
                <a:spcPts val="0"/>
              </a:spcAft>
              <a:buSzPts val="1800"/>
              <a:buChar char="•"/>
            </a:pPr>
            <a:r>
              <a:rPr lang="en-US" dirty="0"/>
              <a:t>Sometimes a child may need more support than other children need, and </a:t>
            </a:r>
            <a:r>
              <a:rPr lang="en-US" dirty="0" smtClean="0"/>
              <a:t>may even need additional </a:t>
            </a:r>
            <a:r>
              <a:rPr lang="en-US" dirty="0"/>
              <a:t>support, from a specialist</a:t>
            </a:r>
            <a:r>
              <a:rPr lang="en-US" dirty="0" smtClean="0"/>
              <a:t>.</a:t>
            </a:r>
          </a:p>
          <a:p>
            <a:pPr marL="420624" lvl="0" indent="-283464" algn="l" rtl="0">
              <a:lnSpc>
                <a:spcPct val="100000"/>
              </a:lnSpc>
              <a:spcAft>
                <a:spcPts val="0"/>
              </a:spcAft>
              <a:buSzPts val="1800"/>
              <a:buChar char="•"/>
            </a:pPr>
            <a:r>
              <a:rPr lang="en-US" dirty="0" smtClean="0"/>
              <a:t>To ensure that all children succeed in social and educational setting, it is important to conduct observational assessments of the children in your care.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8"/>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a:t>Teaching Strategies Assessment Cycle</a:t>
            </a:r>
            <a:endParaRPr/>
          </a:p>
        </p:txBody>
      </p:sp>
      <p:sp>
        <p:nvSpPr>
          <p:cNvPr id="105" name="Google Shape;105;p8"/>
          <p:cNvSpPr txBox="1">
            <a:spLocks noGrp="1"/>
          </p:cNvSpPr>
          <p:nvPr>
            <p:ph type="body" idx="1"/>
          </p:nvPr>
        </p:nvSpPr>
        <p:spPr>
          <a:xfrm>
            <a:off x="152400" y="1143000"/>
            <a:ext cx="8842248"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buSzPts val="1800"/>
              <a:buNone/>
            </a:pPr>
            <a:r>
              <a:rPr lang="en-US" dirty="0"/>
              <a:t>Observational assessment is a </a:t>
            </a:r>
            <a:endParaRPr dirty="0"/>
          </a:p>
          <a:p>
            <a:pPr marL="420624" lvl="0" indent="-283464" algn="l" rtl="0">
              <a:lnSpc>
                <a:spcPct val="100000"/>
              </a:lnSpc>
              <a:buSzPts val="1800"/>
              <a:buNone/>
            </a:pPr>
            <a:r>
              <a:rPr lang="en-US" dirty="0"/>
              <a:t>continuous cycle of</a:t>
            </a:r>
            <a:endParaRPr dirty="0"/>
          </a:p>
          <a:p>
            <a:pPr marL="420624" marR="0" lvl="0" indent="-283464" algn="l" rtl="0">
              <a:lnSpc>
                <a:spcPct val="100000"/>
              </a:lnSpc>
              <a:buClr>
                <a:schemeClr val="dk1"/>
              </a:buClr>
              <a:buSzPts val="1800"/>
              <a:buFont typeface="Arial"/>
              <a:buChar char="•"/>
            </a:pPr>
            <a:r>
              <a:rPr lang="en-US" dirty="0"/>
              <a:t>Learning</a:t>
            </a:r>
            <a:endParaRPr dirty="0"/>
          </a:p>
          <a:p>
            <a:pPr marL="420624" marR="0" lvl="0" indent="-283464" algn="l" rtl="0">
              <a:lnSpc>
                <a:spcPct val="100000"/>
              </a:lnSpc>
              <a:buClr>
                <a:schemeClr val="dk1"/>
              </a:buClr>
              <a:buSzPts val="1800"/>
              <a:buFont typeface="Arial"/>
              <a:buChar char="•"/>
            </a:pPr>
            <a:r>
              <a:rPr lang="en-US" dirty="0"/>
              <a:t>Measuring</a:t>
            </a:r>
            <a:endParaRPr dirty="0"/>
          </a:p>
          <a:p>
            <a:pPr marL="420624" marR="0" lvl="0" indent="-283464" algn="l" rtl="0">
              <a:lnSpc>
                <a:spcPct val="100000"/>
              </a:lnSpc>
              <a:buClr>
                <a:schemeClr val="dk1"/>
              </a:buClr>
              <a:buSzPts val="1800"/>
              <a:buFont typeface="Arial"/>
              <a:buChar char="•"/>
            </a:pPr>
            <a:r>
              <a:rPr lang="en-US" dirty="0"/>
              <a:t>Growing</a:t>
            </a:r>
            <a:endParaRPr dirty="0"/>
          </a:p>
        </p:txBody>
      </p:sp>
      <p:pic>
        <p:nvPicPr>
          <p:cNvPr id="7" name="Google Shape;115;p9"/>
          <p:cNvPicPr preferRelativeResize="0"/>
          <p:nvPr/>
        </p:nvPicPr>
        <p:blipFill rotWithShape="1">
          <a:blip r:embed="rId3">
            <a:alphaModFix/>
          </a:blip>
          <a:srcRect/>
          <a:stretch/>
        </p:blipFill>
        <p:spPr>
          <a:xfrm>
            <a:off x="5120125" y="1142999"/>
            <a:ext cx="3982295" cy="3352039"/>
          </a:xfrm>
          <a:prstGeom prst="rect">
            <a:avLst/>
          </a:prstGeom>
          <a:noFill/>
          <a:ln>
            <a:noFill/>
          </a:ln>
        </p:spPr>
      </p:pic>
      <p:sp>
        <p:nvSpPr>
          <p:cNvPr id="8" name="Google Shape;116;p9"/>
          <p:cNvSpPr txBox="1"/>
          <p:nvPr/>
        </p:nvSpPr>
        <p:spPr>
          <a:xfrm>
            <a:off x="3580103" y="4433045"/>
            <a:ext cx="6157748" cy="300723"/>
          </a:xfrm>
          <a:prstGeom prst="rect">
            <a:avLst/>
          </a:prstGeom>
          <a:noFill/>
          <a:ln>
            <a:noFill/>
          </a:ln>
        </p:spPr>
        <p:txBody>
          <a:bodyPr spcFirstLastPara="1" wrap="square" lIns="91425" tIns="91425" rIns="91425" bIns="91425" anchor="t" anchorCtr="0">
            <a:noAutofit/>
          </a:bodyPr>
          <a:lstStyle/>
          <a:p>
            <a:pPr marL="1371600" marR="0" lvl="0" indent="457200" algn="l" rtl="0">
              <a:lnSpc>
                <a:spcPct val="100000"/>
              </a:lnSpc>
              <a:spcBef>
                <a:spcPts val="0"/>
              </a:spcBef>
              <a:spcAft>
                <a:spcPts val="0"/>
              </a:spcAft>
              <a:buClr>
                <a:srgbClr val="000000"/>
              </a:buClr>
              <a:buSzPts val="1000"/>
              <a:buFont typeface="Arial"/>
              <a:buNone/>
            </a:pPr>
            <a:r>
              <a:rPr lang="en-US" sz="1000" b="0" i="1" u="none" strike="noStrike" cap="none" dirty="0" smtClean="0">
                <a:solidFill>
                  <a:srgbClr val="000000"/>
                </a:solidFill>
                <a:latin typeface="Arial"/>
                <a:ea typeface="Arial"/>
                <a:cs typeface="Arial"/>
                <a:sym typeface="Arial"/>
              </a:rPr>
              <a:t>Teaching Strategies, “The Importance of the Assessment Cycle”</a:t>
            </a:r>
            <a:endParaRPr sz="1000" b="0" i="1"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9"/>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434343"/>
              </a:buClr>
              <a:buSzPts val="2800"/>
              <a:buFont typeface="Calibri"/>
              <a:buNone/>
            </a:pPr>
            <a:r>
              <a:rPr lang="en-US"/>
              <a:t>Teaching Strategies Assessment Cycle</a:t>
            </a:r>
            <a:endParaRPr/>
          </a:p>
        </p:txBody>
      </p:sp>
      <p:sp>
        <p:nvSpPr>
          <p:cNvPr id="114" name="Google Shape;114;p9"/>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750"/>
              </a:spcBef>
              <a:spcAft>
                <a:spcPts val="0"/>
              </a:spcAft>
              <a:buSzPts val="1800"/>
              <a:buNone/>
            </a:pPr>
            <a:r>
              <a:rPr lang="en-US" dirty="0"/>
              <a:t>Step 1:  </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Conduct </a:t>
            </a:r>
            <a:r>
              <a:rPr lang="en-US" i="1" dirty="0"/>
              <a:t>daily, ongoing </a:t>
            </a:r>
            <a:r>
              <a:rPr lang="en-US" dirty="0"/>
              <a:t>observations of                                                                        children’s </a:t>
            </a:r>
            <a:r>
              <a:rPr lang="en-US" i="1" dirty="0"/>
              <a:t>knowledge, skills, and behaviors-</a:t>
            </a:r>
            <a:r>
              <a:rPr lang="en-US" dirty="0"/>
              <a:t>-                                                                                      </a:t>
            </a:r>
            <a:r>
              <a:rPr lang="en-US" i="1" dirty="0"/>
              <a:t>with minimal or no intrusion</a:t>
            </a:r>
            <a:r>
              <a:rPr lang="en-US" dirty="0"/>
              <a:t> to the children’s                                                                            activity                                                                                                                          </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Record clear observations</a:t>
            </a:r>
            <a:endParaRPr dirty="0"/>
          </a:p>
          <a:p>
            <a:pPr marL="420624" marR="0" lvl="0" indent="-283464" algn="l" rtl="0">
              <a:lnSpc>
                <a:spcPct val="100000"/>
              </a:lnSpc>
              <a:spcBef>
                <a:spcPts val="750"/>
              </a:spcBef>
              <a:spcAft>
                <a:spcPts val="0"/>
              </a:spcAft>
              <a:buClr>
                <a:schemeClr val="dk1"/>
              </a:buClr>
              <a:buSzPts val="1800"/>
              <a:buFont typeface="Arial"/>
              <a:buChar char="•"/>
            </a:pPr>
            <a:r>
              <a:rPr lang="en-US" dirty="0"/>
              <a:t>Learn what is unique and special about                                                                                  each child</a:t>
            </a:r>
            <a:endParaRPr dirty="0"/>
          </a:p>
        </p:txBody>
      </p:sp>
      <p:pic>
        <p:nvPicPr>
          <p:cNvPr id="115" name="Google Shape;115;p9"/>
          <p:cNvPicPr preferRelativeResize="0"/>
          <p:nvPr/>
        </p:nvPicPr>
        <p:blipFill rotWithShape="1">
          <a:blip r:embed="rId3">
            <a:alphaModFix/>
          </a:blip>
          <a:srcRect/>
          <a:stretch/>
        </p:blipFill>
        <p:spPr>
          <a:xfrm>
            <a:off x="5120125" y="1142999"/>
            <a:ext cx="3982295" cy="3352039"/>
          </a:xfrm>
          <a:prstGeom prst="rect">
            <a:avLst/>
          </a:prstGeom>
          <a:noFill/>
          <a:ln>
            <a:noFill/>
          </a:ln>
        </p:spPr>
      </p:pic>
      <p:sp>
        <p:nvSpPr>
          <p:cNvPr id="7" name="Google Shape;116;p9"/>
          <p:cNvSpPr txBox="1"/>
          <p:nvPr/>
        </p:nvSpPr>
        <p:spPr>
          <a:xfrm>
            <a:off x="3580103" y="4433045"/>
            <a:ext cx="6157748" cy="300723"/>
          </a:xfrm>
          <a:prstGeom prst="rect">
            <a:avLst/>
          </a:prstGeom>
          <a:noFill/>
          <a:ln>
            <a:noFill/>
          </a:ln>
        </p:spPr>
        <p:txBody>
          <a:bodyPr spcFirstLastPara="1" wrap="square" lIns="91425" tIns="91425" rIns="91425" bIns="91425" anchor="t" anchorCtr="0">
            <a:noAutofit/>
          </a:bodyPr>
          <a:lstStyle/>
          <a:p>
            <a:pPr marL="1371600" marR="0" lvl="0" indent="457200" algn="l" rtl="0">
              <a:lnSpc>
                <a:spcPct val="100000"/>
              </a:lnSpc>
              <a:spcBef>
                <a:spcPts val="0"/>
              </a:spcBef>
              <a:spcAft>
                <a:spcPts val="0"/>
              </a:spcAft>
              <a:buClr>
                <a:srgbClr val="000000"/>
              </a:buClr>
              <a:buSzPts val="1000"/>
              <a:buFont typeface="Arial"/>
              <a:buNone/>
            </a:pPr>
            <a:r>
              <a:rPr lang="en-US" sz="1000" b="0" i="1" u="none" strike="noStrike" cap="none" dirty="0" smtClean="0">
                <a:solidFill>
                  <a:srgbClr val="000000"/>
                </a:solidFill>
                <a:latin typeface="Arial"/>
                <a:ea typeface="Arial"/>
                <a:cs typeface="Arial"/>
                <a:sym typeface="Arial"/>
              </a:rPr>
              <a:t>Teaching Strategies, “The Importance of the Assessment Cycle”</a:t>
            </a:r>
            <a:endParaRPr sz="1000" b="0" i="1"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434343"/>
              </a:buClr>
              <a:buSzPts val="2800"/>
              <a:buFont typeface="Calibri"/>
              <a:buNone/>
            </a:pPr>
            <a:r>
              <a:rPr lang="en-US"/>
              <a:t>Teaching Strategies Assessment Cycle</a:t>
            </a:r>
            <a:endParaRPr/>
          </a:p>
        </p:txBody>
      </p:sp>
      <p:sp>
        <p:nvSpPr>
          <p:cNvPr id="123" name="Google Shape;123;p10"/>
          <p:cNvSpPr txBox="1">
            <a:spLocks noGrp="1"/>
          </p:cNvSpPr>
          <p:nvPr>
            <p:ph type="body" idx="1"/>
          </p:nvPr>
        </p:nvSpPr>
        <p:spPr>
          <a:xfrm>
            <a:off x="152400" y="1143000"/>
            <a:ext cx="8839200" cy="3829500"/>
          </a:xfrm>
          <a:prstGeom prst="rect">
            <a:avLst/>
          </a:prstGeom>
          <a:noFill/>
          <a:ln>
            <a:noFill/>
          </a:ln>
        </p:spPr>
        <p:txBody>
          <a:bodyPr spcFirstLastPara="1" wrap="square" lIns="91425" tIns="91425" rIns="91425" bIns="91425" anchor="t" anchorCtr="0">
            <a:noAutofit/>
          </a:bodyPr>
          <a:lstStyle/>
          <a:p>
            <a:pPr marL="420624" lvl="0" indent="-283464" algn="l" rtl="0">
              <a:lnSpc>
                <a:spcPct val="100000"/>
              </a:lnSpc>
              <a:spcBef>
                <a:spcPts val="750"/>
              </a:spcBef>
              <a:spcAft>
                <a:spcPts val="0"/>
              </a:spcAft>
              <a:buSzPts val="1800"/>
              <a:buNone/>
            </a:pPr>
            <a:r>
              <a:rPr lang="en-US" dirty="0"/>
              <a:t>Step 2:  </a:t>
            </a:r>
            <a:endParaRPr dirty="0"/>
          </a:p>
          <a:p>
            <a:pPr marL="420624" indent="-283464">
              <a:lnSpc>
                <a:spcPct val="100000"/>
              </a:lnSpc>
            </a:pPr>
            <a:r>
              <a:rPr lang="en-US" dirty="0"/>
              <a:t>Knowing what a child can and cannot do helps                                                                         you decide how much </a:t>
            </a:r>
            <a:r>
              <a:rPr lang="en-US" dirty="0" smtClean="0"/>
              <a:t>support </a:t>
            </a:r>
            <a:r>
              <a:rPr lang="en-US" dirty="0"/>
              <a:t>the child                                                                               needs</a:t>
            </a:r>
          </a:p>
          <a:p>
            <a:pPr marL="420624" indent="-283464">
              <a:lnSpc>
                <a:spcPct val="100000"/>
              </a:lnSpc>
            </a:pPr>
            <a:r>
              <a:rPr lang="en-US" dirty="0"/>
              <a:t>Use information gathered to decide when                                                                     what, and how to </a:t>
            </a:r>
            <a:r>
              <a:rPr lang="en-US" dirty="0" smtClean="0"/>
              <a:t>target instruction and provide                                                                              support</a:t>
            </a:r>
            <a:endParaRPr lang="en-US" dirty="0"/>
          </a:p>
          <a:p>
            <a:pPr marL="420624" marR="0" lvl="0" indent="-283464" algn="l" rtl="0">
              <a:lnSpc>
                <a:spcPct val="100000"/>
              </a:lnSpc>
              <a:spcBef>
                <a:spcPts val="750"/>
              </a:spcBef>
              <a:spcAft>
                <a:spcPts val="0"/>
              </a:spcAft>
              <a:buClr>
                <a:schemeClr val="dk1"/>
              </a:buClr>
              <a:buSzPts val="1800"/>
              <a:buFont typeface="Arial"/>
              <a:buChar char="•"/>
            </a:pPr>
            <a:r>
              <a:rPr lang="en-US" dirty="0" smtClean="0"/>
              <a:t>Use information gathered </a:t>
            </a:r>
            <a:r>
              <a:rPr lang="en-US" dirty="0"/>
              <a:t>to </a:t>
            </a:r>
            <a:r>
              <a:rPr lang="en-US" i="1" dirty="0" smtClean="0"/>
              <a:t>scaffold </a:t>
            </a:r>
            <a:r>
              <a:rPr lang="en-US" dirty="0" smtClean="0"/>
              <a:t>                                                                                             each child’s learning appropriately</a:t>
            </a:r>
            <a:endParaRPr dirty="0"/>
          </a:p>
        </p:txBody>
      </p:sp>
      <p:pic>
        <p:nvPicPr>
          <p:cNvPr id="6" name="Google Shape;115;p9"/>
          <p:cNvPicPr preferRelativeResize="0"/>
          <p:nvPr/>
        </p:nvPicPr>
        <p:blipFill rotWithShape="1">
          <a:blip r:embed="rId3">
            <a:alphaModFix/>
          </a:blip>
          <a:srcRect/>
          <a:stretch/>
        </p:blipFill>
        <p:spPr>
          <a:xfrm>
            <a:off x="5120125" y="1142999"/>
            <a:ext cx="3982295" cy="3352039"/>
          </a:xfrm>
          <a:prstGeom prst="rect">
            <a:avLst/>
          </a:prstGeom>
          <a:noFill/>
          <a:ln>
            <a:noFill/>
          </a:ln>
        </p:spPr>
      </p:pic>
      <p:sp>
        <p:nvSpPr>
          <p:cNvPr id="8" name="Google Shape;116;p9"/>
          <p:cNvSpPr txBox="1"/>
          <p:nvPr/>
        </p:nvSpPr>
        <p:spPr>
          <a:xfrm>
            <a:off x="3580103" y="4433045"/>
            <a:ext cx="6157748" cy="300723"/>
          </a:xfrm>
          <a:prstGeom prst="rect">
            <a:avLst/>
          </a:prstGeom>
          <a:noFill/>
          <a:ln>
            <a:noFill/>
          </a:ln>
        </p:spPr>
        <p:txBody>
          <a:bodyPr spcFirstLastPara="1" wrap="square" lIns="91425" tIns="91425" rIns="91425" bIns="91425" anchor="t" anchorCtr="0">
            <a:noAutofit/>
          </a:bodyPr>
          <a:lstStyle/>
          <a:p>
            <a:pPr marL="1371600" marR="0" lvl="0" indent="457200" algn="l" rtl="0">
              <a:lnSpc>
                <a:spcPct val="100000"/>
              </a:lnSpc>
              <a:spcBef>
                <a:spcPts val="0"/>
              </a:spcBef>
              <a:spcAft>
                <a:spcPts val="0"/>
              </a:spcAft>
              <a:buClr>
                <a:srgbClr val="000000"/>
              </a:buClr>
              <a:buSzPts val="1000"/>
              <a:buFont typeface="Arial"/>
              <a:buNone/>
            </a:pPr>
            <a:r>
              <a:rPr lang="en-US" sz="1000" b="0" i="1" u="none" strike="noStrike" cap="none" dirty="0" smtClean="0">
                <a:solidFill>
                  <a:srgbClr val="000000"/>
                </a:solidFill>
                <a:latin typeface="Arial"/>
                <a:ea typeface="Arial"/>
                <a:cs typeface="Arial"/>
                <a:sym typeface="Arial"/>
              </a:rPr>
              <a:t>Teaching Strategies, “The Importance of the Assessment Cycle”</a:t>
            </a:r>
            <a:endParaRPr sz="1000" b="0" i="1"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6003</TotalTime>
  <Words>12889</Words>
  <Application>Microsoft Office PowerPoint</Application>
  <PresentationFormat>On-screen Show (16:9)</PresentationFormat>
  <Paragraphs>971</Paragraphs>
  <Slides>58</Slides>
  <Notes>58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Calibri</vt:lpstr>
      <vt:lpstr>Early Childhood</vt:lpstr>
      <vt:lpstr> Do You See What I See?— Using Assessments to Guide Children’s Learning and Development</vt:lpstr>
      <vt:lpstr>Learning Objectives:</vt:lpstr>
      <vt:lpstr>Defining Observation-Based Assessment</vt:lpstr>
      <vt:lpstr>Observation-Based Assessment</vt:lpstr>
      <vt:lpstr>Observation-Based Assessment</vt:lpstr>
      <vt:lpstr>Assessment of Typical versus Atypical Development</vt:lpstr>
      <vt:lpstr>Teaching Strategies Assessment Cycle</vt:lpstr>
      <vt:lpstr>Teaching Strategies Assessment Cycle</vt:lpstr>
      <vt:lpstr>Teaching Strategies Assessment Cycle</vt:lpstr>
      <vt:lpstr>Teaching Strategies Assessment Cycle</vt:lpstr>
      <vt:lpstr>Teaching Strategies Assessment Cycle</vt:lpstr>
      <vt:lpstr>TS GOLD Areas of Development and Learning</vt:lpstr>
      <vt:lpstr>Objectives for Development and Learning: Social-Emotional Domain</vt:lpstr>
      <vt:lpstr>TS GOLD Color Bands</vt:lpstr>
      <vt:lpstr>Practice applying the TS GOLD Color Bands:</vt:lpstr>
      <vt:lpstr>Practice applying the TS GOLD Color Bands:</vt:lpstr>
      <vt:lpstr>Ages &amp; Stages of Development</vt:lpstr>
      <vt:lpstr>What does developmentally-appropriate mean?</vt:lpstr>
      <vt:lpstr>TS GOLD</vt:lpstr>
      <vt:lpstr>Let’s Practice:  Appropriate developmental expectations</vt:lpstr>
      <vt:lpstr>Appropriate developmental expectations:</vt:lpstr>
      <vt:lpstr>Appropriate developmental expectations:</vt:lpstr>
      <vt:lpstr>Appropriate developmental expectations:</vt:lpstr>
      <vt:lpstr>Practice assessing sample observation documentation:</vt:lpstr>
      <vt:lpstr>Practice assessing sample observation documentation:</vt:lpstr>
      <vt:lpstr>Practice assessing sample observation documentation:</vt:lpstr>
      <vt:lpstr>Louisiana’s Early Learning &amp; Development Standards</vt:lpstr>
      <vt:lpstr>Louisiana’s Early Learning &amp; Development Standards</vt:lpstr>
      <vt:lpstr>Louisiana’s Early Learning &amp; Development Standards</vt:lpstr>
      <vt:lpstr>Available early childhood developmental supports:</vt:lpstr>
      <vt:lpstr>Techniques for Conducting Observations</vt:lpstr>
      <vt:lpstr>Taking quality observational notes:</vt:lpstr>
      <vt:lpstr>Taking quality observational notes:</vt:lpstr>
      <vt:lpstr>Taking quality observational notes:  an example </vt:lpstr>
      <vt:lpstr>Taking quality observational notes:  Video </vt:lpstr>
      <vt:lpstr>Materials for documenting observations</vt:lpstr>
      <vt:lpstr>Sample Documentation Strategy</vt:lpstr>
      <vt:lpstr>Sample Documentation Strategy</vt:lpstr>
      <vt:lpstr>Making a plan for observation and documentation:</vt:lpstr>
      <vt:lpstr>Collecting documentation routinely:</vt:lpstr>
      <vt:lpstr>Collecting documentation throughout the day:</vt:lpstr>
      <vt:lpstr>Collecting observations safely:</vt:lpstr>
      <vt:lpstr>Collecting observations appropriately:</vt:lpstr>
      <vt:lpstr>Conducting observations:</vt:lpstr>
      <vt:lpstr>Using Curriculum &amp; Supplemental Activities for Assessment and Differentiation</vt:lpstr>
      <vt:lpstr>Why Tier 1 curriculum supports children’s development:</vt:lpstr>
      <vt:lpstr>How to use Tier 1 curriculum assessment:</vt:lpstr>
      <vt:lpstr>Additional Observation Tools/Methods:</vt:lpstr>
      <vt:lpstr>Additional Observation Tools/Methods:</vt:lpstr>
      <vt:lpstr>Additional Observation Tools/Methods:</vt:lpstr>
      <vt:lpstr>Evaluating Development with Reliability</vt:lpstr>
      <vt:lpstr>Objectivity vs. Subjectivity</vt:lpstr>
      <vt:lpstr>Objectivity vs. Subjectivity</vt:lpstr>
      <vt:lpstr>Objectivity vs. Subjectivity</vt:lpstr>
      <vt:lpstr>Additional Assessment Reliability Tool</vt:lpstr>
      <vt:lpstr>Last Thoughts</vt:lpstr>
      <vt:lpstr>Key Knowledge Gained!</vt:lpstr>
      <vt:lpstr>Please complete the Post-Assessment Evaluation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You See What I See?— Using Assessments to Guide Children’s Learning and Development</dc:title>
  <dc:creator>Leslie Doyle</dc:creator>
  <cp:lastModifiedBy>Leslie Doyle</cp:lastModifiedBy>
  <cp:revision>128</cp:revision>
  <cp:lastPrinted>2019-10-18T20:55:20Z</cp:lastPrinted>
  <dcterms:modified xsi:type="dcterms:W3CDTF">2019-11-04T22:11:10Z</dcterms:modified>
</cp:coreProperties>
</file>