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7"/>
  </p:notesMasterIdLst>
  <p:sldIdLst>
    <p:sldId id="256" r:id="rId2"/>
    <p:sldId id="257" r:id="rId3"/>
    <p:sldId id="313" r:id="rId4"/>
    <p:sldId id="342" r:id="rId5"/>
    <p:sldId id="441" r:id="rId6"/>
    <p:sldId id="387" r:id="rId7"/>
    <p:sldId id="442" r:id="rId8"/>
    <p:sldId id="443" r:id="rId9"/>
    <p:sldId id="444" r:id="rId10"/>
    <p:sldId id="446" r:id="rId11"/>
    <p:sldId id="501" r:id="rId12"/>
    <p:sldId id="448" r:id="rId13"/>
    <p:sldId id="449" r:id="rId14"/>
    <p:sldId id="450" r:id="rId15"/>
    <p:sldId id="408" r:id="rId16"/>
    <p:sldId id="451" r:id="rId17"/>
    <p:sldId id="409" r:id="rId18"/>
    <p:sldId id="452" r:id="rId19"/>
    <p:sldId id="410" r:id="rId20"/>
    <p:sldId id="453" r:id="rId21"/>
    <p:sldId id="454" r:id="rId22"/>
    <p:sldId id="455" r:id="rId23"/>
    <p:sldId id="456" r:id="rId24"/>
    <p:sldId id="457" r:id="rId25"/>
    <p:sldId id="459" r:id="rId26"/>
    <p:sldId id="460" r:id="rId27"/>
    <p:sldId id="461" r:id="rId28"/>
    <p:sldId id="462" r:id="rId29"/>
    <p:sldId id="463" r:id="rId30"/>
    <p:sldId id="464" r:id="rId31"/>
    <p:sldId id="465" r:id="rId32"/>
    <p:sldId id="466" r:id="rId33"/>
    <p:sldId id="467" r:id="rId34"/>
    <p:sldId id="469" r:id="rId35"/>
    <p:sldId id="502" r:id="rId36"/>
    <p:sldId id="473" r:id="rId37"/>
    <p:sldId id="474" r:id="rId38"/>
    <p:sldId id="475" r:id="rId39"/>
    <p:sldId id="503" r:id="rId40"/>
    <p:sldId id="268" r:id="rId41"/>
    <p:sldId id="476" r:id="rId42"/>
    <p:sldId id="477" r:id="rId43"/>
    <p:sldId id="478" r:id="rId44"/>
    <p:sldId id="479" r:id="rId45"/>
    <p:sldId id="480" r:id="rId46"/>
    <p:sldId id="481" r:id="rId47"/>
    <p:sldId id="483" r:id="rId48"/>
    <p:sldId id="484" r:id="rId49"/>
    <p:sldId id="485" r:id="rId50"/>
    <p:sldId id="486" r:id="rId51"/>
    <p:sldId id="487" r:id="rId52"/>
    <p:sldId id="488" r:id="rId53"/>
    <p:sldId id="489" r:id="rId54"/>
    <p:sldId id="491" r:id="rId55"/>
    <p:sldId id="492" r:id="rId56"/>
    <p:sldId id="493" r:id="rId57"/>
    <p:sldId id="494" r:id="rId58"/>
    <p:sldId id="495" r:id="rId59"/>
    <p:sldId id="496" r:id="rId60"/>
    <p:sldId id="497" r:id="rId61"/>
    <p:sldId id="498" r:id="rId62"/>
    <p:sldId id="302" r:id="rId63"/>
    <p:sldId id="499" r:id="rId64"/>
    <p:sldId id="308" r:id="rId65"/>
    <p:sldId id="343" r:id="rId6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69" roundtripDataSignature="AMtx7miFe/8Ykqdp7R4A8xbUH9Tsm54d0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Campbell" initials="RC" lastIdx="1" clrIdx="0">
    <p:extLst>
      <p:ext uri="{19B8F6BF-5375-455C-9EA6-DF929625EA0E}">
        <p15:presenceInfo xmlns:p15="http://schemas.microsoft.com/office/powerpoint/2012/main" userId="Rachel Campb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a:srgbClr val="4472C4"/>
    <a:srgbClr val="2F5597"/>
    <a:srgbClr val="B4C7E7"/>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27"/>
    <p:restoredTop sz="94272" autoAdjust="0"/>
  </p:normalViewPr>
  <p:slideViewPr>
    <p:cSldViewPr snapToGrid="0">
      <p:cViewPr varScale="1">
        <p:scale>
          <a:sx n="142" d="100"/>
          <a:sy n="142" d="100"/>
        </p:scale>
        <p:origin x="44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EA74DC-19DA-400D-913B-01831076FC44}" type="doc">
      <dgm:prSet loTypeId="urn:microsoft.com/office/officeart/2005/8/layout/cycle6" loCatId="cycle" qsTypeId="urn:microsoft.com/office/officeart/2005/8/quickstyle/simple1" qsCatId="simple" csTypeId="urn:microsoft.com/office/officeart/2005/8/colors/accent0_3" csCatId="mainScheme" phldr="1"/>
      <dgm:spPr/>
      <dgm:t>
        <a:bodyPr/>
        <a:lstStyle/>
        <a:p>
          <a:endParaRPr lang="en-US"/>
        </a:p>
      </dgm:t>
    </dgm:pt>
    <dgm:pt modelId="{EF53E58D-1B63-4290-91DF-35ECBA1DDE48}">
      <dgm:prSet phldrT="[Text]"/>
      <dgm:spPr/>
      <dgm:t>
        <a:bodyPr/>
        <a:lstStyle/>
        <a:p>
          <a:r>
            <a:rPr lang="en-US" dirty="0"/>
            <a:t>Participation</a:t>
          </a:r>
        </a:p>
      </dgm:t>
    </dgm:pt>
    <dgm:pt modelId="{D0F8A1E2-A879-408B-AF72-A2820746A2CD}" type="parTrans" cxnId="{F769EE65-9526-4130-8B16-FD769B050AC6}">
      <dgm:prSet/>
      <dgm:spPr/>
      <dgm:t>
        <a:bodyPr/>
        <a:lstStyle/>
        <a:p>
          <a:endParaRPr lang="en-US"/>
        </a:p>
      </dgm:t>
    </dgm:pt>
    <dgm:pt modelId="{D5D97D8E-0681-41BB-9C48-CD94022EAC63}" type="sibTrans" cxnId="{F769EE65-9526-4130-8B16-FD769B050AC6}">
      <dgm:prSet/>
      <dgm:spPr/>
      <dgm:t>
        <a:bodyPr/>
        <a:lstStyle/>
        <a:p>
          <a:endParaRPr lang="en-US"/>
        </a:p>
      </dgm:t>
    </dgm:pt>
    <dgm:pt modelId="{AFF18BF1-7BBF-401D-8266-27C03D2D35F5}">
      <dgm:prSet phldrT="[Text]"/>
      <dgm:spPr/>
      <dgm:t>
        <a:bodyPr/>
        <a:lstStyle/>
        <a:p>
          <a:r>
            <a:rPr lang="en-US" dirty="0"/>
            <a:t>Interest</a:t>
          </a:r>
        </a:p>
      </dgm:t>
    </dgm:pt>
    <dgm:pt modelId="{BBD7636A-3180-4B02-A08F-B33805FACA93}" type="parTrans" cxnId="{20FDDE4D-C97D-45CF-9047-53AA0E413A20}">
      <dgm:prSet/>
      <dgm:spPr/>
      <dgm:t>
        <a:bodyPr/>
        <a:lstStyle/>
        <a:p>
          <a:endParaRPr lang="en-US"/>
        </a:p>
      </dgm:t>
    </dgm:pt>
    <dgm:pt modelId="{8653BC74-DAA6-43D2-BBC0-1C3088C7465B}" type="sibTrans" cxnId="{20FDDE4D-C97D-45CF-9047-53AA0E413A20}">
      <dgm:prSet/>
      <dgm:spPr/>
      <dgm:t>
        <a:bodyPr/>
        <a:lstStyle/>
        <a:p>
          <a:endParaRPr lang="en-US"/>
        </a:p>
      </dgm:t>
    </dgm:pt>
    <dgm:pt modelId="{51B64566-0F28-45C4-8E71-4E5D757F80C7}">
      <dgm:prSet phldrT="[Text]"/>
      <dgm:spPr/>
      <dgm:t>
        <a:bodyPr/>
        <a:lstStyle/>
        <a:p>
          <a:r>
            <a:rPr lang="en-US" dirty="0"/>
            <a:t>Development</a:t>
          </a:r>
        </a:p>
      </dgm:t>
    </dgm:pt>
    <dgm:pt modelId="{8A79530A-16E0-4F98-82BA-AEAA466E8886}" type="parTrans" cxnId="{B2CD1494-4F48-48D5-B838-A72DCACDF751}">
      <dgm:prSet/>
      <dgm:spPr/>
      <dgm:t>
        <a:bodyPr/>
        <a:lstStyle/>
        <a:p>
          <a:endParaRPr lang="en-US"/>
        </a:p>
      </dgm:t>
    </dgm:pt>
    <dgm:pt modelId="{A1142A97-98C4-4E0D-9CD7-BC5697EDA90D}" type="sibTrans" cxnId="{B2CD1494-4F48-48D5-B838-A72DCACDF751}">
      <dgm:prSet/>
      <dgm:spPr/>
      <dgm:t>
        <a:bodyPr/>
        <a:lstStyle/>
        <a:p>
          <a:endParaRPr lang="en-US"/>
        </a:p>
      </dgm:t>
    </dgm:pt>
    <dgm:pt modelId="{515F3D8C-972F-4A0B-BACC-D0A488561011}">
      <dgm:prSet phldrT="[Text]"/>
      <dgm:spPr/>
      <dgm:t>
        <a:bodyPr/>
        <a:lstStyle/>
        <a:p>
          <a:r>
            <a:rPr lang="en-US" dirty="0"/>
            <a:t>Learning</a:t>
          </a:r>
        </a:p>
      </dgm:t>
    </dgm:pt>
    <dgm:pt modelId="{491453A7-1B80-46FD-BAE7-AFD34E504E47}" type="parTrans" cxnId="{BA1ED324-B6B4-48FC-A763-6A7E32A11AF8}">
      <dgm:prSet/>
      <dgm:spPr/>
      <dgm:t>
        <a:bodyPr/>
        <a:lstStyle/>
        <a:p>
          <a:endParaRPr lang="en-US"/>
        </a:p>
      </dgm:t>
    </dgm:pt>
    <dgm:pt modelId="{2786161C-7FAD-4D6A-9E16-DC9548AFC023}" type="sibTrans" cxnId="{BA1ED324-B6B4-48FC-A763-6A7E32A11AF8}">
      <dgm:prSet/>
      <dgm:spPr/>
      <dgm:t>
        <a:bodyPr/>
        <a:lstStyle/>
        <a:p>
          <a:endParaRPr lang="en-US"/>
        </a:p>
      </dgm:t>
    </dgm:pt>
    <dgm:pt modelId="{DC9B57BF-E65C-4541-A3C4-C2CA8EFB8A38}" type="pres">
      <dgm:prSet presAssocID="{82EA74DC-19DA-400D-913B-01831076FC44}" presName="cycle" presStyleCnt="0">
        <dgm:presLayoutVars>
          <dgm:dir/>
          <dgm:resizeHandles val="exact"/>
        </dgm:presLayoutVars>
      </dgm:prSet>
      <dgm:spPr/>
    </dgm:pt>
    <dgm:pt modelId="{B6DB17DA-5823-4415-96E6-F8BBBA2EEBBD}" type="pres">
      <dgm:prSet presAssocID="{EF53E58D-1B63-4290-91DF-35ECBA1DDE48}" presName="node" presStyleLbl="node1" presStyleIdx="0" presStyleCnt="4">
        <dgm:presLayoutVars>
          <dgm:bulletEnabled val="1"/>
        </dgm:presLayoutVars>
      </dgm:prSet>
      <dgm:spPr/>
    </dgm:pt>
    <dgm:pt modelId="{DC7A0AEA-FD30-4F79-8662-E0613E30643F}" type="pres">
      <dgm:prSet presAssocID="{EF53E58D-1B63-4290-91DF-35ECBA1DDE48}" presName="spNode" presStyleCnt="0"/>
      <dgm:spPr/>
    </dgm:pt>
    <dgm:pt modelId="{EF7E47A9-52EE-4ACD-B163-3B6709B62B81}" type="pres">
      <dgm:prSet presAssocID="{D5D97D8E-0681-41BB-9C48-CD94022EAC63}" presName="sibTrans" presStyleLbl="sibTrans1D1" presStyleIdx="0" presStyleCnt="4"/>
      <dgm:spPr/>
    </dgm:pt>
    <dgm:pt modelId="{5117A554-0F2E-498C-AEEE-088EF535A7F6}" type="pres">
      <dgm:prSet presAssocID="{AFF18BF1-7BBF-401D-8266-27C03D2D35F5}" presName="node" presStyleLbl="node1" presStyleIdx="1" presStyleCnt="4">
        <dgm:presLayoutVars>
          <dgm:bulletEnabled val="1"/>
        </dgm:presLayoutVars>
      </dgm:prSet>
      <dgm:spPr/>
    </dgm:pt>
    <dgm:pt modelId="{2B3904F3-E755-4ECE-B6D1-9F6418925F2A}" type="pres">
      <dgm:prSet presAssocID="{AFF18BF1-7BBF-401D-8266-27C03D2D35F5}" presName="spNode" presStyleCnt="0"/>
      <dgm:spPr/>
    </dgm:pt>
    <dgm:pt modelId="{2841E3BC-501A-4E72-A35B-DEAA29CEB560}" type="pres">
      <dgm:prSet presAssocID="{8653BC74-DAA6-43D2-BBC0-1C3088C7465B}" presName="sibTrans" presStyleLbl="sibTrans1D1" presStyleIdx="1" presStyleCnt="4"/>
      <dgm:spPr/>
    </dgm:pt>
    <dgm:pt modelId="{5D55B959-493C-41A0-A6C7-E8203E47F646}" type="pres">
      <dgm:prSet presAssocID="{51B64566-0F28-45C4-8E71-4E5D757F80C7}" presName="node" presStyleLbl="node1" presStyleIdx="2" presStyleCnt="4">
        <dgm:presLayoutVars>
          <dgm:bulletEnabled val="1"/>
        </dgm:presLayoutVars>
      </dgm:prSet>
      <dgm:spPr/>
    </dgm:pt>
    <dgm:pt modelId="{B1255A23-8047-41C3-8FDF-1033B17DED57}" type="pres">
      <dgm:prSet presAssocID="{51B64566-0F28-45C4-8E71-4E5D757F80C7}" presName="spNode" presStyleCnt="0"/>
      <dgm:spPr/>
    </dgm:pt>
    <dgm:pt modelId="{6EFDE7D7-E476-473D-9541-5DC16BE04DF9}" type="pres">
      <dgm:prSet presAssocID="{A1142A97-98C4-4E0D-9CD7-BC5697EDA90D}" presName="sibTrans" presStyleLbl="sibTrans1D1" presStyleIdx="2" presStyleCnt="4"/>
      <dgm:spPr/>
    </dgm:pt>
    <dgm:pt modelId="{2983306B-9A34-4ED3-AC09-F8CFD52C18DA}" type="pres">
      <dgm:prSet presAssocID="{515F3D8C-972F-4A0B-BACC-D0A488561011}" presName="node" presStyleLbl="node1" presStyleIdx="3" presStyleCnt="4">
        <dgm:presLayoutVars>
          <dgm:bulletEnabled val="1"/>
        </dgm:presLayoutVars>
      </dgm:prSet>
      <dgm:spPr/>
    </dgm:pt>
    <dgm:pt modelId="{73FB47B6-5F00-4782-9BD9-C14E7666D319}" type="pres">
      <dgm:prSet presAssocID="{515F3D8C-972F-4A0B-BACC-D0A488561011}" presName="spNode" presStyleCnt="0"/>
      <dgm:spPr/>
    </dgm:pt>
    <dgm:pt modelId="{C1C96646-43FE-4AED-8848-D46E833E17D5}" type="pres">
      <dgm:prSet presAssocID="{2786161C-7FAD-4D6A-9E16-DC9548AFC023}" presName="sibTrans" presStyleLbl="sibTrans1D1" presStyleIdx="3" presStyleCnt="4"/>
      <dgm:spPr/>
    </dgm:pt>
  </dgm:ptLst>
  <dgm:cxnLst>
    <dgm:cxn modelId="{2D262705-AE14-4BEB-9711-40C328207CCC}" type="presOf" srcId="{D5D97D8E-0681-41BB-9C48-CD94022EAC63}" destId="{EF7E47A9-52EE-4ACD-B163-3B6709B62B81}" srcOrd="0" destOrd="0" presId="urn:microsoft.com/office/officeart/2005/8/layout/cycle6"/>
    <dgm:cxn modelId="{1AA8FE0B-7620-4AC4-AA3D-C8E818F16C2B}" type="presOf" srcId="{EF53E58D-1B63-4290-91DF-35ECBA1DDE48}" destId="{B6DB17DA-5823-4415-96E6-F8BBBA2EEBBD}" srcOrd="0" destOrd="0" presId="urn:microsoft.com/office/officeart/2005/8/layout/cycle6"/>
    <dgm:cxn modelId="{19A5D50C-339D-4B12-8B6B-421344CE7A83}" type="presOf" srcId="{515F3D8C-972F-4A0B-BACC-D0A488561011}" destId="{2983306B-9A34-4ED3-AC09-F8CFD52C18DA}" srcOrd="0" destOrd="0" presId="urn:microsoft.com/office/officeart/2005/8/layout/cycle6"/>
    <dgm:cxn modelId="{ED68070E-A942-4B3C-8655-D537B4156666}" type="presOf" srcId="{8653BC74-DAA6-43D2-BBC0-1C3088C7465B}" destId="{2841E3BC-501A-4E72-A35B-DEAA29CEB560}" srcOrd="0" destOrd="0" presId="urn:microsoft.com/office/officeart/2005/8/layout/cycle6"/>
    <dgm:cxn modelId="{BA1ED324-B6B4-48FC-A763-6A7E32A11AF8}" srcId="{82EA74DC-19DA-400D-913B-01831076FC44}" destId="{515F3D8C-972F-4A0B-BACC-D0A488561011}" srcOrd="3" destOrd="0" parTransId="{491453A7-1B80-46FD-BAE7-AFD34E504E47}" sibTransId="{2786161C-7FAD-4D6A-9E16-DC9548AFC023}"/>
    <dgm:cxn modelId="{CC95E340-1F71-4040-A584-E90A78351622}" type="presOf" srcId="{A1142A97-98C4-4E0D-9CD7-BC5697EDA90D}" destId="{6EFDE7D7-E476-473D-9541-5DC16BE04DF9}" srcOrd="0" destOrd="0" presId="urn:microsoft.com/office/officeart/2005/8/layout/cycle6"/>
    <dgm:cxn modelId="{F769EE65-9526-4130-8B16-FD769B050AC6}" srcId="{82EA74DC-19DA-400D-913B-01831076FC44}" destId="{EF53E58D-1B63-4290-91DF-35ECBA1DDE48}" srcOrd="0" destOrd="0" parTransId="{D0F8A1E2-A879-408B-AF72-A2820746A2CD}" sibTransId="{D5D97D8E-0681-41BB-9C48-CD94022EAC63}"/>
    <dgm:cxn modelId="{20FDDE4D-C97D-45CF-9047-53AA0E413A20}" srcId="{82EA74DC-19DA-400D-913B-01831076FC44}" destId="{AFF18BF1-7BBF-401D-8266-27C03D2D35F5}" srcOrd="1" destOrd="0" parTransId="{BBD7636A-3180-4B02-A08F-B33805FACA93}" sibTransId="{8653BC74-DAA6-43D2-BBC0-1C3088C7465B}"/>
    <dgm:cxn modelId="{62EE4257-66D9-4F6A-93DF-913FBCBD4CA3}" type="presOf" srcId="{51B64566-0F28-45C4-8E71-4E5D757F80C7}" destId="{5D55B959-493C-41A0-A6C7-E8203E47F646}" srcOrd="0" destOrd="0" presId="urn:microsoft.com/office/officeart/2005/8/layout/cycle6"/>
    <dgm:cxn modelId="{557AA27B-89E7-418D-A355-01179090E653}" type="presOf" srcId="{AFF18BF1-7BBF-401D-8266-27C03D2D35F5}" destId="{5117A554-0F2E-498C-AEEE-088EF535A7F6}" srcOrd="0" destOrd="0" presId="urn:microsoft.com/office/officeart/2005/8/layout/cycle6"/>
    <dgm:cxn modelId="{1243E47B-7566-412B-AD92-55D4495435D1}" type="presOf" srcId="{82EA74DC-19DA-400D-913B-01831076FC44}" destId="{DC9B57BF-E65C-4541-A3C4-C2CA8EFB8A38}" srcOrd="0" destOrd="0" presId="urn:microsoft.com/office/officeart/2005/8/layout/cycle6"/>
    <dgm:cxn modelId="{09C60F89-FB8C-4A19-97CD-6830905ADA97}" type="presOf" srcId="{2786161C-7FAD-4D6A-9E16-DC9548AFC023}" destId="{C1C96646-43FE-4AED-8848-D46E833E17D5}" srcOrd="0" destOrd="0" presId="urn:microsoft.com/office/officeart/2005/8/layout/cycle6"/>
    <dgm:cxn modelId="{B2CD1494-4F48-48D5-B838-A72DCACDF751}" srcId="{82EA74DC-19DA-400D-913B-01831076FC44}" destId="{51B64566-0F28-45C4-8E71-4E5D757F80C7}" srcOrd="2" destOrd="0" parTransId="{8A79530A-16E0-4F98-82BA-AEAA466E8886}" sibTransId="{A1142A97-98C4-4E0D-9CD7-BC5697EDA90D}"/>
    <dgm:cxn modelId="{9CC7C95A-2E26-43C5-823D-75761F650716}" type="presParOf" srcId="{DC9B57BF-E65C-4541-A3C4-C2CA8EFB8A38}" destId="{B6DB17DA-5823-4415-96E6-F8BBBA2EEBBD}" srcOrd="0" destOrd="0" presId="urn:microsoft.com/office/officeart/2005/8/layout/cycle6"/>
    <dgm:cxn modelId="{578F0EED-C249-417A-93F9-1470311759F9}" type="presParOf" srcId="{DC9B57BF-E65C-4541-A3C4-C2CA8EFB8A38}" destId="{DC7A0AEA-FD30-4F79-8662-E0613E30643F}" srcOrd="1" destOrd="0" presId="urn:microsoft.com/office/officeart/2005/8/layout/cycle6"/>
    <dgm:cxn modelId="{331926B3-5FCE-4112-847C-96A1E62DA5EE}" type="presParOf" srcId="{DC9B57BF-E65C-4541-A3C4-C2CA8EFB8A38}" destId="{EF7E47A9-52EE-4ACD-B163-3B6709B62B81}" srcOrd="2" destOrd="0" presId="urn:microsoft.com/office/officeart/2005/8/layout/cycle6"/>
    <dgm:cxn modelId="{AB3C3977-50B4-4364-98B6-4BDFCBB1CEDD}" type="presParOf" srcId="{DC9B57BF-E65C-4541-A3C4-C2CA8EFB8A38}" destId="{5117A554-0F2E-498C-AEEE-088EF535A7F6}" srcOrd="3" destOrd="0" presId="urn:microsoft.com/office/officeart/2005/8/layout/cycle6"/>
    <dgm:cxn modelId="{742E2ED4-8D82-43EB-8ECA-266F51F195B7}" type="presParOf" srcId="{DC9B57BF-E65C-4541-A3C4-C2CA8EFB8A38}" destId="{2B3904F3-E755-4ECE-B6D1-9F6418925F2A}" srcOrd="4" destOrd="0" presId="urn:microsoft.com/office/officeart/2005/8/layout/cycle6"/>
    <dgm:cxn modelId="{A5DEB3BE-43E8-44F3-9F69-990D7ADEB04B}" type="presParOf" srcId="{DC9B57BF-E65C-4541-A3C4-C2CA8EFB8A38}" destId="{2841E3BC-501A-4E72-A35B-DEAA29CEB560}" srcOrd="5" destOrd="0" presId="urn:microsoft.com/office/officeart/2005/8/layout/cycle6"/>
    <dgm:cxn modelId="{DD479E99-4DC1-40C4-8632-B343801DEC1B}" type="presParOf" srcId="{DC9B57BF-E65C-4541-A3C4-C2CA8EFB8A38}" destId="{5D55B959-493C-41A0-A6C7-E8203E47F646}" srcOrd="6" destOrd="0" presId="urn:microsoft.com/office/officeart/2005/8/layout/cycle6"/>
    <dgm:cxn modelId="{99643629-7F87-427C-AE37-D366E5983492}" type="presParOf" srcId="{DC9B57BF-E65C-4541-A3C4-C2CA8EFB8A38}" destId="{B1255A23-8047-41C3-8FDF-1033B17DED57}" srcOrd="7" destOrd="0" presId="urn:microsoft.com/office/officeart/2005/8/layout/cycle6"/>
    <dgm:cxn modelId="{FFDCAA12-FBFF-4C86-87A1-92A95C9E63CD}" type="presParOf" srcId="{DC9B57BF-E65C-4541-A3C4-C2CA8EFB8A38}" destId="{6EFDE7D7-E476-473D-9541-5DC16BE04DF9}" srcOrd="8" destOrd="0" presId="urn:microsoft.com/office/officeart/2005/8/layout/cycle6"/>
    <dgm:cxn modelId="{96D4439A-B524-4C8F-87A9-B0C8B6F2614C}" type="presParOf" srcId="{DC9B57BF-E65C-4541-A3C4-C2CA8EFB8A38}" destId="{2983306B-9A34-4ED3-AC09-F8CFD52C18DA}" srcOrd="9" destOrd="0" presId="urn:microsoft.com/office/officeart/2005/8/layout/cycle6"/>
    <dgm:cxn modelId="{4B11F2D3-75AE-4038-AA84-8A0DB29231AF}" type="presParOf" srcId="{DC9B57BF-E65C-4541-A3C4-C2CA8EFB8A38}" destId="{73FB47B6-5F00-4782-9BD9-C14E7666D319}" srcOrd="10" destOrd="0" presId="urn:microsoft.com/office/officeart/2005/8/layout/cycle6"/>
    <dgm:cxn modelId="{5EA93E3B-92A3-466E-9068-F9466996F69C}" type="presParOf" srcId="{DC9B57BF-E65C-4541-A3C4-C2CA8EFB8A38}" destId="{C1C96646-43FE-4AED-8848-D46E833E17D5}"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EA74DC-19DA-400D-913B-01831076FC44}" type="doc">
      <dgm:prSet loTypeId="urn:microsoft.com/office/officeart/2005/8/layout/cycle6" loCatId="cycle" qsTypeId="urn:microsoft.com/office/officeart/2005/8/quickstyle/simple1" qsCatId="simple" csTypeId="urn:microsoft.com/office/officeart/2005/8/colors/accent0_3" csCatId="mainScheme" phldr="1"/>
      <dgm:spPr/>
      <dgm:t>
        <a:bodyPr/>
        <a:lstStyle/>
        <a:p>
          <a:endParaRPr lang="en-US"/>
        </a:p>
      </dgm:t>
    </dgm:pt>
    <dgm:pt modelId="{EF53E58D-1B63-4290-91DF-35ECBA1DDE48}">
      <dgm:prSet phldrT="[Text]"/>
      <dgm:spPr/>
      <dgm:t>
        <a:bodyPr/>
        <a:lstStyle/>
        <a:p>
          <a:r>
            <a:rPr lang="en-US" dirty="0"/>
            <a:t>Physical impairment</a:t>
          </a:r>
        </a:p>
      </dgm:t>
    </dgm:pt>
    <dgm:pt modelId="{D0F8A1E2-A879-408B-AF72-A2820746A2CD}" type="parTrans" cxnId="{F769EE65-9526-4130-8B16-FD769B050AC6}">
      <dgm:prSet/>
      <dgm:spPr/>
      <dgm:t>
        <a:bodyPr/>
        <a:lstStyle/>
        <a:p>
          <a:endParaRPr lang="en-US"/>
        </a:p>
      </dgm:t>
    </dgm:pt>
    <dgm:pt modelId="{D5D97D8E-0681-41BB-9C48-CD94022EAC63}" type="sibTrans" cxnId="{F769EE65-9526-4130-8B16-FD769B050AC6}">
      <dgm:prSet/>
      <dgm:spPr/>
      <dgm:t>
        <a:bodyPr/>
        <a:lstStyle/>
        <a:p>
          <a:endParaRPr lang="en-US"/>
        </a:p>
      </dgm:t>
    </dgm:pt>
    <dgm:pt modelId="{AFF18BF1-7BBF-401D-8266-27C03D2D35F5}">
      <dgm:prSet phldrT="[Text]"/>
      <dgm:spPr/>
      <dgm:t>
        <a:bodyPr/>
        <a:lstStyle/>
        <a:p>
          <a:r>
            <a:rPr lang="en-US" dirty="0"/>
            <a:t>Communication barrier</a:t>
          </a:r>
        </a:p>
      </dgm:t>
    </dgm:pt>
    <dgm:pt modelId="{BBD7636A-3180-4B02-A08F-B33805FACA93}" type="parTrans" cxnId="{20FDDE4D-C97D-45CF-9047-53AA0E413A20}">
      <dgm:prSet/>
      <dgm:spPr/>
      <dgm:t>
        <a:bodyPr/>
        <a:lstStyle/>
        <a:p>
          <a:endParaRPr lang="en-US"/>
        </a:p>
      </dgm:t>
    </dgm:pt>
    <dgm:pt modelId="{8653BC74-DAA6-43D2-BBC0-1C3088C7465B}" type="sibTrans" cxnId="{20FDDE4D-C97D-45CF-9047-53AA0E413A20}">
      <dgm:prSet/>
      <dgm:spPr/>
      <dgm:t>
        <a:bodyPr/>
        <a:lstStyle/>
        <a:p>
          <a:endParaRPr lang="en-US"/>
        </a:p>
      </dgm:t>
    </dgm:pt>
    <dgm:pt modelId="{51B64566-0F28-45C4-8E71-4E5D757F80C7}">
      <dgm:prSet phldrT="[Text]"/>
      <dgm:spPr/>
      <dgm:t>
        <a:bodyPr/>
        <a:lstStyle/>
        <a:p>
          <a:r>
            <a:rPr lang="en-US" dirty="0"/>
            <a:t>Need for additional time</a:t>
          </a:r>
        </a:p>
      </dgm:t>
    </dgm:pt>
    <dgm:pt modelId="{8A79530A-16E0-4F98-82BA-AEAA466E8886}" type="parTrans" cxnId="{B2CD1494-4F48-48D5-B838-A72DCACDF751}">
      <dgm:prSet/>
      <dgm:spPr/>
      <dgm:t>
        <a:bodyPr/>
        <a:lstStyle/>
        <a:p>
          <a:endParaRPr lang="en-US"/>
        </a:p>
      </dgm:t>
    </dgm:pt>
    <dgm:pt modelId="{A1142A97-98C4-4E0D-9CD7-BC5697EDA90D}" type="sibTrans" cxnId="{B2CD1494-4F48-48D5-B838-A72DCACDF751}">
      <dgm:prSet/>
      <dgm:spPr/>
      <dgm:t>
        <a:bodyPr/>
        <a:lstStyle/>
        <a:p>
          <a:endParaRPr lang="en-US"/>
        </a:p>
      </dgm:t>
    </dgm:pt>
    <dgm:pt modelId="{515F3D8C-972F-4A0B-BACC-D0A488561011}">
      <dgm:prSet phldrT="[Text]"/>
      <dgm:spPr/>
      <dgm:t>
        <a:bodyPr/>
        <a:lstStyle/>
        <a:p>
          <a:r>
            <a:rPr lang="en-US" dirty="0"/>
            <a:t>Lack of understanding</a:t>
          </a:r>
        </a:p>
      </dgm:t>
    </dgm:pt>
    <dgm:pt modelId="{491453A7-1B80-46FD-BAE7-AFD34E504E47}" type="parTrans" cxnId="{BA1ED324-B6B4-48FC-A763-6A7E32A11AF8}">
      <dgm:prSet/>
      <dgm:spPr/>
      <dgm:t>
        <a:bodyPr/>
        <a:lstStyle/>
        <a:p>
          <a:endParaRPr lang="en-US"/>
        </a:p>
      </dgm:t>
    </dgm:pt>
    <dgm:pt modelId="{2786161C-7FAD-4D6A-9E16-DC9548AFC023}" type="sibTrans" cxnId="{BA1ED324-B6B4-48FC-A763-6A7E32A11AF8}">
      <dgm:prSet/>
      <dgm:spPr/>
      <dgm:t>
        <a:bodyPr/>
        <a:lstStyle/>
        <a:p>
          <a:endParaRPr lang="en-US"/>
        </a:p>
      </dgm:t>
    </dgm:pt>
    <dgm:pt modelId="{632C2088-81ED-4C9E-ABC5-817915546C7D}">
      <dgm:prSet/>
      <dgm:spPr/>
      <dgm:t>
        <a:bodyPr/>
        <a:lstStyle/>
        <a:p>
          <a:r>
            <a:rPr lang="en-US" dirty="0"/>
            <a:t>Lack of interest</a:t>
          </a:r>
        </a:p>
      </dgm:t>
    </dgm:pt>
    <dgm:pt modelId="{0421E8EF-669A-4BC2-BC4B-704BFA635E49}" type="parTrans" cxnId="{0FEEBD81-0460-498D-8C23-FD4127425C60}">
      <dgm:prSet/>
      <dgm:spPr/>
      <dgm:t>
        <a:bodyPr/>
        <a:lstStyle/>
        <a:p>
          <a:endParaRPr lang="en-US"/>
        </a:p>
      </dgm:t>
    </dgm:pt>
    <dgm:pt modelId="{EC1BBA2D-B153-45FA-A33D-C11A379E0619}" type="sibTrans" cxnId="{0FEEBD81-0460-498D-8C23-FD4127425C60}">
      <dgm:prSet/>
      <dgm:spPr/>
      <dgm:t>
        <a:bodyPr/>
        <a:lstStyle/>
        <a:p>
          <a:endParaRPr lang="en-US"/>
        </a:p>
      </dgm:t>
    </dgm:pt>
    <dgm:pt modelId="{9811FF9C-C90B-48E0-9169-867122E0972C}">
      <dgm:prSet/>
      <dgm:spPr/>
      <dgm:t>
        <a:bodyPr/>
        <a:lstStyle/>
        <a:p>
          <a:r>
            <a:rPr lang="en-US" dirty="0"/>
            <a:t>Developmental need</a:t>
          </a:r>
        </a:p>
      </dgm:t>
    </dgm:pt>
    <dgm:pt modelId="{36B20FFD-DB3F-4A8A-B617-3B45BC77C354}" type="parTrans" cxnId="{50D95562-E574-49B3-965F-190DA6FA3F0C}">
      <dgm:prSet/>
      <dgm:spPr/>
      <dgm:t>
        <a:bodyPr/>
        <a:lstStyle/>
        <a:p>
          <a:endParaRPr lang="en-US"/>
        </a:p>
      </dgm:t>
    </dgm:pt>
    <dgm:pt modelId="{C5AF62E5-6DE3-4840-99A4-21C656A2F28A}" type="sibTrans" cxnId="{50D95562-E574-49B3-965F-190DA6FA3F0C}">
      <dgm:prSet/>
      <dgm:spPr/>
      <dgm:t>
        <a:bodyPr/>
        <a:lstStyle/>
        <a:p>
          <a:endParaRPr lang="en-US"/>
        </a:p>
      </dgm:t>
    </dgm:pt>
    <dgm:pt modelId="{DC9B57BF-E65C-4541-A3C4-C2CA8EFB8A38}" type="pres">
      <dgm:prSet presAssocID="{82EA74DC-19DA-400D-913B-01831076FC44}" presName="cycle" presStyleCnt="0">
        <dgm:presLayoutVars>
          <dgm:dir/>
          <dgm:resizeHandles val="exact"/>
        </dgm:presLayoutVars>
      </dgm:prSet>
      <dgm:spPr/>
    </dgm:pt>
    <dgm:pt modelId="{B6DB17DA-5823-4415-96E6-F8BBBA2EEBBD}" type="pres">
      <dgm:prSet presAssocID="{EF53E58D-1B63-4290-91DF-35ECBA1DDE48}" presName="node" presStyleLbl="node1" presStyleIdx="0" presStyleCnt="6">
        <dgm:presLayoutVars>
          <dgm:bulletEnabled val="1"/>
        </dgm:presLayoutVars>
      </dgm:prSet>
      <dgm:spPr/>
    </dgm:pt>
    <dgm:pt modelId="{DC7A0AEA-FD30-4F79-8662-E0613E30643F}" type="pres">
      <dgm:prSet presAssocID="{EF53E58D-1B63-4290-91DF-35ECBA1DDE48}" presName="spNode" presStyleCnt="0"/>
      <dgm:spPr/>
    </dgm:pt>
    <dgm:pt modelId="{EF7E47A9-52EE-4ACD-B163-3B6709B62B81}" type="pres">
      <dgm:prSet presAssocID="{D5D97D8E-0681-41BB-9C48-CD94022EAC63}" presName="sibTrans" presStyleLbl="sibTrans1D1" presStyleIdx="0" presStyleCnt="6"/>
      <dgm:spPr/>
    </dgm:pt>
    <dgm:pt modelId="{095F1451-55B4-4E1B-A9B2-739469DA58F7}" type="pres">
      <dgm:prSet presAssocID="{9811FF9C-C90B-48E0-9169-867122E0972C}" presName="node" presStyleLbl="node1" presStyleIdx="1" presStyleCnt="6">
        <dgm:presLayoutVars>
          <dgm:bulletEnabled val="1"/>
        </dgm:presLayoutVars>
      </dgm:prSet>
      <dgm:spPr/>
    </dgm:pt>
    <dgm:pt modelId="{874D1E16-00FE-4BEB-9001-4A5744FF2324}" type="pres">
      <dgm:prSet presAssocID="{9811FF9C-C90B-48E0-9169-867122E0972C}" presName="spNode" presStyleCnt="0"/>
      <dgm:spPr/>
    </dgm:pt>
    <dgm:pt modelId="{1D526D87-728A-4380-A011-CB44535FF0E3}" type="pres">
      <dgm:prSet presAssocID="{C5AF62E5-6DE3-4840-99A4-21C656A2F28A}" presName="sibTrans" presStyleLbl="sibTrans1D1" presStyleIdx="1" presStyleCnt="6"/>
      <dgm:spPr/>
    </dgm:pt>
    <dgm:pt modelId="{5117A554-0F2E-498C-AEEE-088EF535A7F6}" type="pres">
      <dgm:prSet presAssocID="{AFF18BF1-7BBF-401D-8266-27C03D2D35F5}" presName="node" presStyleLbl="node1" presStyleIdx="2" presStyleCnt="6">
        <dgm:presLayoutVars>
          <dgm:bulletEnabled val="1"/>
        </dgm:presLayoutVars>
      </dgm:prSet>
      <dgm:spPr/>
    </dgm:pt>
    <dgm:pt modelId="{2B3904F3-E755-4ECE-B6D1-9F6418925F2A}" type="pres">
      <dgm:prSet presAssocID="{AFF18BF1-7BBF-401D-8266-27C03D2D35F5}" presName="spNode" presStyleCnt="0"/>
      <dgm:spPr/>
    </dgm:pt>
    <dgm:pt modelId="{2841E3BC-501A-4E72-A35B-DEAA29CEB560}" type="pres">
      <dgm:prSet presAssocID="{8653BC74-DAA6-43D2-BBC0-1C3088C7465B}" presName="sibTrans" presStyleLbl="sibTrans1D1" presStyleIdx="2" presStyleCnt="6"/>
      <dgm:spPr/>
    </dgm:pt>
    <dgm:pt modelId="{19A47E37-B2D3-4CA5-B5DC-2E98F3DE7660}" type="pres">
      <dgm:prSet presAssocID="{632C2088-81ED-4C9E-ABC5-817915546C7D}" presName="node" presStyleLbl="node1" presStyleIdx="3" presStyleCnt="6">
        <dgm:presLayoutVars>
          <dgm:bulletEnabled val="1"/>
        </dgm:presLayoutVars>
      </dgm:prSet>
      <dgm:spPr/>
    </dgm:pt>
    <dgm:pt modelId="{838557A1-CAFC-4AE7-AC8E-EED22012B1AC}" type="pres">
      <dgm:prSet presAssocID="{632C2088-81ED-4C9E-ABC5-817915546C7D}" presName="spNode" presStyleCnt="0"/>
      <dgm:spPr/>
    </dgm:pt>
    <dgm:pt modelId="{3C869376-E7B4-479D-B723-60BF9C4B3F56}" type="pres">
      <dgm:prSet presAssocID="{EC1BBA2D-B153-45FA-A33D-C11A379E0619}" presName="sibTrans" presStyleLbl="sibTrans1D1" presStyleIdx="3" presStyleCnt="6"/>
      <dgm:spPr/>
    </dgm:pt>
    <dgm:pt modelId="{5D55B959-493C-41A0-A6C7-E8203E47F646}" type="pres">
      <dgm:prSet presAssocID="{51B64566-0F28-45C4-8E71-4E5D757F80C7}" presName="node" presStyleLbl="node1" presStyleIdx="4" presStyleCnt="6">
        <dgm:presLayoutVars>
          <dgm:bulletEnabled val="1"/>
        </dgm:presLayoutVars>
      </dgm:prSet>
      <dgm:spPr/>
    </dgm:pt>
    <dgm:pt modelId="{B1255A23-8047-41C3-8FDF-1033B17DED57}" type="pres">
      <dgm:prSet presAssocID="{51B64566-0F28-45C4-8E71-4E5D757F80C7}" presName="spNode" presStyleCnt="0"/>
      <dgm:spPr/>
    </dgm:pt>
    <dgm:pt modelId="{6EFDE7D7-E476-473D-9541-5DC16BE04DF9}" type="pres">
      <dgm:prSet presAssocID="{A1142A97-98C4-4E0D-9CD7-BC5697EDA90D}" presName="sibTrans" presStyleLbl="sibTrans1D1" presStyleIdx="4" presStyleCnt="6"/>
      <dgm:spPr/>
    </dgm:pt>
    <dgm:pt modelId="{2983306B-9A34-4ED3-AC09-F8CFD52C18DA}" type="pres">
      <dgm:prSet presAssocID="{515F3D8C-972F-4A0B-BACC-D0A488561011}" presName="node" presStyleLbl="node1" presStyleIdx="5" presStyleCnt="6">
        <dgm:presLayoutVars>
          <dgm:bulletEnabled val="1"/>
        </dgm:presLayoutVars>
      </dgm:prSet>
      <dgm:spPr/>
    </dgm:pt>
    <dgm:pt modelId="{73FB47B6-5F00-4782-9BD9-C14E7666D319}" type="pres">
      <dgm:prSet presAssocID="{515F3D8C-972F-4A0B-BACC-D0A488561011}" presName="spNode" presStyleCnt="0"/>
      <dgm:spPr/>
    </dgm:pt>
    <dgm:pt modelId="{C1C96646-43FE-4AED-8848-D46E833E17D5}" type="pres">
      <dgm:prSet presAssocID="{2786161C-7FAD-4D6A-9E16-DC9548AFC023}" presName="sibTrans" presStyleLbl="sibTrans1D1" presStyleIdx="5" presStyleCnt="6"/>
      <dgm:spPr/>
    </dgm:pt>
  </dgm:ptLst>
  <dgm:cxnLst>
    <dgm:cxn modelId="{2D262705-AE14-4BEB-9711-40C328207CCC}" type="presOf" srcId="{D5D97D8E-0681-41BB-9C48-CD94022EAC63}" destId="{EF7E47A9-52EE-4ACD-B163-3B6709B62B81}" srcOrd="0" destOrd="0" presId="urn:microsoft.com/office/officeart/2005/8/layout/cycle6"/>
    <dgm:cxn modelId="{1AA8FE0B-7620-4AC4-AA3D-C8E818F16C2B}" type="presOf" srcId="{EF53E58D-1B63-4290-91DF-35ECBA1DDE48}" destId="{B6DB17DA-5823-4415-96E6-F8BBBA2EEBBD}" srcOrd="0" destOrd="0" presId="urn:microsoft.com/office/officeart/2005/8/layout/cycle6"/>
    <dgm:cxn modelId="{19A5D50C-339D-4B12-8B6B-421344CE7A83}" type="presOf" srcId="{515F3D8C-972F-4A0B-BACC-D0A488561011}" destId="{2983306B-9A34-4ED3-AC09-F8CFD52C18DA}" srcOrd="0" destOrd="0" presId="urn:microsoft.com/office/officeart/2005/8/layout/cycle6"/>
    <dgm:cxn modelId="{ED68070E-A942-4B3C-8655-D537B4156666}" type="presOf" srcId="{8653BC74-DAA6-43D2-BBC0-1C3088C7465B}" destId="{2841E3BC-501A-4E72-A35B-DEAA29CEB560}" srcOrd="0" destOrd="0" presId="urn:microsoft.com/office/officeart/2005/8/layout/cycle6"/>
    <dgm:cxn modelId="{EBA2F621-C775-4F9F-9DB6-20B558A5A5A7}" type="presOf" srcId="{C5AF62E5-6DE3-4840-99A4-21C656A2F28A}" destId="{1D526D87-728A-4380-A011-CB44535FF0E3}" srcOrd="0" destOrd="0" presId="urn:microsoft.com/office/officeart/2005/8/layout/cycle6"/>
    <dgm:cxn modelId="{BA1ED324-B6B4-48FC-A763-6A7E32A11AF8}" srcId="{82EA74DC-19DA-400D-913B-01831076FC44}" destId="{515F3D8C-972F-4A0B-BACC-D0A488561011}" srcOrd="5" destOrd="0" parTransId="{491453A7-1B80-46FD-BAE7-AFD34E504E47}" sibTransId="{2786161C-7FAD-4D6A-9E16-DC9548AFC023}"/>
    <dgm:cxn modelId="{3732DF39-37CF-4808-8F01-7A4502D3D8BB}" type="presOf" srcId="{EC1BBA2D-B153-45FA-A33D-C11A379E0619}" destId="{3C869376-E7B4-479D-B723-60BF9C4B3F56}" srcOrd="0" destOrd="0" presId="urn:microsoft.com/office/officeart/2005/8/layout/cycle6"/>
    <dgm:cxn modelId="{CC95E340-1F71-4040-A584-E90A78351622}" type="presOf" srcId="{A1142A97-98C4-4E0D-9CD7-BC5697EDA90D}" destId="{6EFDE7D7-E476-473D-9541-5DC16BE04DF9}" srcOrd="0" destOrd="0" presId="urn:microsoft.com/office/officeart/2005/8/layout/cycle6"/>
    <dgm:cxn modelId="{50D95562-E574-49B3-965F-190DA6FA3F0C}" srcId="{82EA74DC-19DA-400D-913B-01831076FC44}" destId="{9811FF9C-C90B-48E0-9169-867122E0972C}" srcOrd="1" destOrd="0" parTransId="{36B20FFD-DB3F-4A8A-B617-3B45BC77C354}" sibTransId="{C5AF62E5-6DE3-4840-99A4-21C656A2F28A}"/>
    <dgm:cxn modelId="{F769EE65-9526-4130-8B16-FD769B050AC6}" srcId="{82EA74DC-19DA-400D-913B-01831076FC44}" destId="{EF53E58D-1B63-4290-91DF-35ECBA1DDE48}" srcOrd="0" destOrd="0" parTransId="{D0F8A1E2-A879-408B-AF72-A2820746A2CD}" sibTransId="{D5D97D8E-0681-41BB-9C48-CD94022EAC63}"/>
    <dgm:cxn modelId="{20FDDE4D-C97D-45CF-9047-53AA0E413A20}" srcId="{82EA74DC-19DA-400D-913B-01831076FC44}" destId="{AFF18BF1-7BBF-401D-8266-27C03D2D35F5}" srcOrd="2" destOrd="0" parTransId="{BBD7636A-3180-4B02-A08F-B33805FACA93}" sibTransId="{8653BC74-DAA6-43D2-BBC0-1C3088C7465B}"/>
    <dgm:cxn modelId="{62EE4257-66D9-4F6A-93DF-913FBCBD4CA3}" type="presOf" srcId="{51B64566-0F28-45C4-8E71-4E5D757F80C7}" destId="{5D55B959-493C-41A0-A6C7-E8203E47F646}" srcOrd="0" destOrd="0" presId="urn:microsoft.com/office/officeart/2005/8/layout/cycle6"/>
    <dgm:cxn modelId="{557AA27B-89E7-418D-A355-01179090E653}" type="presOf" srcId="{AFF18BF1-7BBF-401D-8266-27C03D2D35F5}" destId="{5117A554-0F2E-498C-AEEE-088EF535A7F6}" srcOrd="0" destOrd="0" presId="urn:microsoft.com/office/officeart/2005/8/layout/cycle6"/>
    <dgm:cxn modelId="{1243E47B-7566-412B-AD92-55D4495435D1}" type="presOf" srcId="{82EA74DC-19DA-400D-913B-01831076FC44}" destId="{DC9B57BF-E65C-4541-A3C4-C2CA8EFB8A38}" srcOrd="0" destOrd="0" presId="urn:microsoft.com/office/officeart/2005/8/layout/cycle6"/>
    <dgm:cxn modelId="{0FEEBD81-0460-498D-8C23-FD4127425C60}" srcId="{82EA74DC-19DA-400D-913B-01831076FC44}" destId="{632C2088-81ED-4C9E-ABC5-817915546C7D}" srcOrd="3" destOrd="0" parTransId="{0421E8EF-669A-4BC2-BC4B-704BFA635E49}" sibTransId="{EC1BBA2D-B153-45FA-A33D-C11A379E0619}"/>
    <dgm:cxn modelId="{09C60F89-FB8C-4A19-97CD-6830905ADA97}" type="presOf" srcId="{2786161C-7FAD-4D6A-9E16-DC9548AFC023}" destId="{C1C96646-43FE-4AED-8848-D46E833E17D5}" srcOrd="0" destOrd="0" presId="urn:microsoft.com/office/officeart/2005/8/layout/cycle6"/>
    <dgm:cxn modelId="{B2CD1494-4F48-48D5-B838-A72DCACDF751}" srcId="{82EA74DC-19DA-400D-913B-01831076FC44}" destId="{51B64566-0F28-45C4-8E71-4E5D757F80C7}" srcOrd="4" destOrd="0" parTransId="{8A79530A-16E0-4F98-82BA-AEAA466E8886}" sibTransId="{A1142A97-98C4-4E0D-9CD7-BC5697EDA90D}"/>
    <dgm:cxn modelId="{4FC160C7-1341-48E3-A529-CC36FDEC2194}" type="presOf" srcId="{632C2088-81ED-4C9E-ABC5-817915546C7D}" destId="{19A47E37-B2D3-4CA5-B5DC-2E98F3DE7660}" srcOrd="0" destOrd="0" presId="urn:microsoft.com/office/officeart/2005/8/layout/cycle6"/>
    <dgm:cxn modelId="{EB13B9D7-F1A9-4E1B-B287-0513D59B0AEC}" type="presOf" srcId="{9811FF9C-C90B-48E0-9169-867122E0972C}" destId="{095F1451-55B4-4E1B-A9B2-739469DA58F7}" srcOrd="0" destOrd="0" presId="urn:microsoft.com/office/officeart/2005/8/layout/cycle6"/>
    <dgm:cxn modelId="{9CC7C95A-2E26-43C5-823D-75761F650716}" type="presParOf" srcId="{DC9B57BF-E65C-4541-A3C4-C2CA8EFB8A38}" destId="{B6DB17DA-5823-4415-96E6-F8BBBA2EEBBD}" srcOrd="0" destOrd="0" presId="urn:microsoft.com/office/officeart/2005/8/layout/cycle6"/>
    <dgm:cxn modelId="{578F0EED-C249-417A-93F9-1470311759F9}" type="presParOf" srcId="{DC9B57BF-E65C-4541-A3C4-C2CA8EFB8A38}" destId="{DC7A0AEA-FD30-4F79-8662-E0613E30643F}" srcOrd="1" destOrd="0" presId="urn:microsoft.com/office/officeart/2005/8/layout/cycle6"/>
    <dgm:cxn modelId="{331926B3-5FCE-4112-847C-96A1E62DA5EE}" type="presParOf" srcId="{DC9B57BF-E65C-4541-A3C4-C2CA8EFB8A38}" destId="{EF7E47A9-52EE-4ACD-B163-3B6709B62B81}" srcOrd="2" destOrd="0" presId="urn:microsoft.com/office/officeart/2005/8/layout/cycle6"/>
    <dgm:cxn modelId="{1815978D-8CE5-4583-8FD6-47EDBCBB10AF}" type="presParOf" srcId="{DC9B57BF-E65C-4541-A3C4-C2CA8EFB8A38}" destId="{095F1451-55B4-4E1B-A9B2-739469DA58F7}" srcOrd="3" destOrd="0" presId="urn:microsoft.com/office/officeart/2005/8/layout/cycle6"/>
    <dgm:cxn modelId="{60EDFE13-8C0C-466F-BD10-9E4BD3095111}" type="presParOf" srcId="{DC9B57BF-E65C-4541-A3C4-C2CA8EFB8A38}" destId="{874D1E16-00FE-4BEB-9001-4A5744FF2324}" srcOrd="4" destOrd="0" presId="urn:microsoft.com/office/officeart/2005/8/layout/cycle6"/>
    <dgm:cxn modelId="{D6D54E13-8CCC-404C-B4D6-758970AB7B27}" type="presParOf" srcId="{DC9B57BF-E65C-4541-A3C4-C2CA8EFB8A38}" destId="{1D526D87-728A-4380-A011-CB44535FF0E3}" srcOrd="5" destOrd="0" presId="urn:microsoft.com/office/officeart/2005/8/layout/cycle6"/>
    <dgm:cxn modelId="{AB3C3977-50B4-4364-98B6-4BDFCBB1CEDD}" type="presParOf" srcId="{DC9B57BF-E65C-4541-A3C4-C2CA8EFB8A38}" destId="{5117A554-0F2E-498C-AEEE-088EF535A7F6}" srcOrd="6" destOrd="0" presId="urn:microsoft.com/office/officeart/2005/8/layout/cycle6"/>
    <dgm:cxn modelId="{742E2ED4-8D82-43EB-8ECA-266F51F195B7}" type="presParOf" srcId="{DC9B57BF-E65C-4541-A3C4-C2CA8EFB8A38}" destId="{2B3904F3-E755-4ECE-B6D1-9F6418925F2A}" srcOrd="7" destOrd="0" presId="urn:microsoft.com/office/officeart/2005/8/layout/cycle6"/>
    <dgm:cxn modelId="{A5DEB3BE-43E8-44F3-9F69-990D7ADEB04B}" type="presParOf" srcId="{DC9B57BF-E65C-4541-A3C4-C2CA8EFB8A38}" destId="{2841E3BC-501A-4E72-A35B-DEAA29CEB560}" srcOrd="8" destOrd="0" presId="urn:microsoft.com/office/officeart/2005/8/layout/cycle6"/>
    <dgm:cxn modelId="{3E748EEF-B836-4F21-AD84-0F3994B42F3A}" type="presParOf" srcId="{DC9B57BF-E65C-4541-A3C4-C2CA8EFB8A38}" destId="{19A47E37-B2D3-4CA5-B5DC-2E98F3DE7660}" srcOrd="9" destOrd="0" presId="urn:microsoft.com/office/officeart/2005/8/layout/cycle6"/>
    <dgm:cxn modelId="{A30E0339-591A-454B-8DE8-1BAFA2229AE2}" type="presParOf" srcId="{DC9B57BF-E65C-4541-A3C4-C2CA8EFB8A38}" destId="{838557A1-CAFC-4AE7-AC8E-EED22012B1AC}" srcOrd="10" destOrd="0" presId="urn:microsoft.com/office/officeart/2005/8/layout/cycle6"/>
    <dgm:cxn modelId="{CA10228D-09B7-483A-9FEF-0D6B692DC85E}" type="presParOf" srcId="{DC9B57BF-E65C-4541-A3C4-C2CA8EFB8A38}" destId="{3C869376-E7B4-479D-B723-60BF9C4B3F56}" srcOrd="11" destOrd="0" presId="urn:microsoft.com/office/officeart/2005/8/layout/cycle6"/>
    <dgm:cxn modelId="{DD479E99-4DC1-40C4-8632-B343801DEC1B}" type="presParOf" srcId="{DC9B57BF-E65C-4541-A3C4-C2CA8EFB8A38}" destId="{5D55B959-493C-41A0-A6C7-E8203E47F646}" srcOrd="12" destOrd="0" presId="urn:microsoft.com/office/officeart/2005/8/layout/cycle6"/>
    <dgm:cxn modelId="{99643629-7F87-427C-AE37-D366E5983492}" type="presParOf" srcId="{DC9B57BF-E65C-4541-A3C4-C2CA8EFB8A38}" destId="{B1255A23-8047-41C3-8FDF-1033B17DED57}" srcOrd="13" destOrd="0" presId="urn:microsoft.com/office/officeart/2005/8/layout/cycle6"/>
    <dgm:cxn modelId="{FFDCAA12-FBFF-4C86-87A1-92A95C9E63CD}" type="presParOf" srcId="{DC9B57BF-E65C-4541-A3C4-C2CA8EFB8A38}" destId="{6EFDE7D7-E476-473D-9541-5DC16BE04DF9}" srcOrd="14" destOrd="0" presId="urn:microsoft.com/office/officeart/2005/8/layout/cycle6"/>
    <dgm:cxn modelId="{96D4439A-B524-4C8F-87A9-B0C8B6F2614C}" type="presParOf" srcId="{DC9B57BF-E65C-4541-A3C4-C2CA8EFB8A38}" destId="{2983306B-9A34-4ED3-AC09-F8CFD52C18DA}" srcOrd="15" destOrd="0" presId="urn:microsoft.com/office/officeart/2005/8/layout/cycle6"/>
    <dgm:cxn modelId="{4B11F2D3-75AE-4038-AA84-8A0DB29231AF}" type="presParOf" srcId="{DC9B57BF-E65C-4541-A3C4-C2CA8EFB8A38}" destId="{73FB47B6-5F00-4782-9BD9-C14E7666D319}" srcOrd="16" destOrd="0" presId="urn:microsoft.com/office/officeart/2005/8/layout/cycle6"/>
    <dgm:cxn modelId="{5EA93E3B-92A3-466E-9068-F9466996F69C}" type="presParOf" srcId="{DC9B57BF-E65C-4541-A3C4-C2CA8EFB8A38}" destId="{C1C96646-43FE-4AED-8848-D46E833E17D5}"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0082D5-A167-426B-AFDF-ED7F56A49682}" type="doc">
      <dgm:prSet loTypeId="urn:diagrams.loki3.com/VaryingWidthList" loCatId="list" qsTypeId="urn:microsoft.com/office/officeart/2005/8/quickstyle/simple1" qsCatId="simple" csTypeId="urn:microsoft.com/office/officeart/2005/8/colors/accent1_2" csCatId="accent1" phldr="1"/>
      <dgm:spPr/>
    </dgm:pt>
    <dgm:pt modelId="{9150F19F-A29A-4B66-AF91-EE4AB0C9F264}">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pPr>
            <a:buClr>
              <a:srgbClr val="434343"/>
            </a:buClr>
            <a:buSzPct val="100000"/>
          </a:pPr>
          <a:r>
            <a:rPr lang="en-US" sz="1800" dirty="0">
              <a:latin typeface="Calibri" panose="020F0502020204030204" pitchFamily="34" charset="0"/>
              <a:cs typeface="Calibri" panose="020F0502020204030204" pitchFamily="34" charset="0"/>
            </a:rPr>
            <a:t>When all elements of high-quality teacher-child interactions are in place</a:t>
          </a:r>
        </a:p>
      </dgm:t>
    </dgm:pt>
    <dgm:pt modelId="{18E31AB4-9B47-471B-8255-B121E30D7D98}" type="parTrans" cxnId="{0273933E-5B9A-4D7A-8887-FD6161D31640}">
      <dgm:prSet/>
      <dgm:spPr/>
      <dgm:t>
        <a:bodyPr/>
        <a:lstStyle/>
        <a:p>
          <a:endParaRPr lang="en-US"/>
        </a:p>
      </dgm:t>
    </dgm:pt>
    <dgm:pt modelId="{4AC72ED0-9CA5-4D70-9FFD-62495B33A84D}" type="sibTrans" cxnId="{0273933E-5B9A-4D7A-8887-FD6161D31640}">
      <dgm:prSet/>
      <dgm:spPr/>
      <dgm:t>
        <a:bodyPr/>
        <a:lstStyle/>
        <a:p>
          <a:endParaRPr lang="en-US"/>
        </a:p>
      </dgm:t>
    </dgm:pt>
    <dgm:pt modelId="{D902854B-BEF6-4182-9120-54F3F046865B}">
      <dgm:prSet phldrT="[Text]" custT="1">
        <dgm:style>
          <a:lnRef idx="2">
            <a:schemeClr val="accent5">
              <a:shade val="50000"/>
            </a:schemeClr>
          </a:lnRef>
          <a:fillRef idx="1">
            <a:schemeClr val="accent5"/>
          </a:fillRef>
          <a:effectRef idx="0">
            <a:schemeClr val="accent5"/>
          </a:effectRef>
          <a:fontRef idx="minor">
            <a:schemeClr val="lt1"/>
          </a:fontRef>
        </dgm:style>
      </dgm:prSet>
      <dgm:spPr>
        <a:ln/>
      </dgm:spPr>
      <dgm:t>
        <a:bodyPr spcFirstLastPara="0" vert="horz" wrap="square" lIns="45720" tIns="45720" rIns="45720" bIns="45720" numCol="1" spcCol="1270" anchor="ctr" anchorCtr="0"/>
        <a:lstStyle/>
        <a:p>
          <a:pPr>
            <a:buClr>
              <a:srgbClr val="434343"/>
            </a:buClr>
            <a:buSzPct val="100000"/>
          </a:pPr>
          <a:r>
            <a:rPr lang="en-US" sz="1800" dirty="0">
              <a:latin typeface="Calibri" panose="020F0502020204030204" pitchFamily="34" charset="0"/>
              <a:cs typeface="Calibri" panose="020F0502020204030204" pitchFamily="34" charset="0"/>
            </a:rPr>
            <a:t>When a child is interested, but not participating</a:t>
          </a:r>
        </a:p>
      </dgm:t>
    </dgm:pt>
    <dgm:pt modelId="{592CDACB-375B-4715-A1BC-1CA30F80BA22}" type="parTrans" cxnId="{07EED64C-E9D7-4D92-8E53-C9ABC2080C2F}">
      <dgm:prSet/>
      <dgm:spPr/>
      <dgm:t>
        <a:bodyPr/>
        <a:lstStyle/>
        <a:p>
          <a:endParaRPr lang="en-US"/>
        </a:p>
      </dgm:t>
    </dgm:pt>
    <dgm:pt modelId="{F72A7210-31DD-4C8D-B55A-4D29BF6138DF}" type="sibTrans" cxnId="{07EED64C-E9D7-4D92-8E53-C9ABC2080C2F}">
      <dgm:prSet/>
      <dgm:spPr/>
      <dgm:t>
        <a:bodyPr/>
        <a:lstStyle/>
        <a:p>
          <a:endParaRPr lang="en-US"/>
        </a:p>
      </dgm:t>
    </dgm:pt>
    <dgm:pt modelId="{557A5AD4-595F-4D53-A015-7D59BC769BCE}">
      <dgm:prSet phldrT="[Text]" custT="1">
        <dgm:style>
          <a:lnRef idx="2">
            <a:schemeClr val="accent5">
              <a:shade val="50000"/>
            </a:schemeClr>
          </a:lnRef>
          <a:fillRef idx="1">
            <a:schemeClr val="accent5"/>
          </a:fillRef>
          <a:effectRef idx="0">
            <a:schemeClr val="accent5"/>
          </a:effectRef>
          <a:fontRef idx="minor">
            <a:schemeClr val="lt1"/>
          </a:fontRef>
        </dgm:style>
      </dgm:prSet>
      <dgm:spPr>
        <a:ln/>
      </dgm:spPr>
      <dgm:t>
        <a:bodyPr spcFirstLastPara="0" vert="horz" wrap="square" lIns="45720" tIns="45720" rIns="45720" bIns="45720" numCol="1" spcCol="1270" anchor="ctr" anchorCtr="0"/>
        <a:lstStyle/>
        <a:p>
          <a:pPr>
            <a:buClr>
              <a:srgbClr val="434343"/>
            </a:buClr>
            <a:buSzPct val="100000"/>
          </a:pPr>
          <a:r>
            <a:rPr lang="en-US" sz="1800" kern="1200" dirty="0">
              <a:latin typeface="Calibri" panose="020F0502020204030204" pitchFamily="34" charset="0"/>
              <a:cs typeface="Calibri" panose="020F0502020204030204" pitchFamily="34" charset="0"/>
            </a:rPr>
            <a:t>Before moving </a:t>
          </a:r>
          <a:r>
            <a:rPr lang="en-US" sz="1800" kern="1200" dirty="0">
              <a:solidFill>
                <a:srgbClr val="FFFFFF"/>
              </a:solidFill>
              <a:latin typeface="Calibri" panose="020F0502020204030204" pitchFamily="34" charset="0"/>
              <a:ea typeface="+mn-ea"/>
              <a:cs typeface="Calibri" panose="020F0502020204030204" pitchFamily="34" charset="0"/>
            </a:rPr>
            <a:t>onto</a:t>
          </a:r>
          <a:r>
            <a:rPr lang="en-US" sz="1800" kern="1200" dirty="0">
              <a:latin typeface="Calibri" panose="020F0502020204030204" pitchFamily="34" charset="0"/>
              <a:cs typeface="Calibri" panose="020F0502020204030204" pitchFamily="34" charset="0"/>
            </a:rPr>
            <a:t> one-on-one or more focus instruction</a:t>
          </a:r>
        </a:p>
      </dgm:t>
    </dgm:pt>
    <dgm:pt modelId="{D67C5CD2-E0AA-4A9D-ABBB-8641A3C80510}" type="parTrans" cxnId="{1B0E36E4-E779-42F1-98E6-0162588E0DA1}">
      <dgm:prSet/>
      <dgm:spPr/>
      <dgm:t>
        <a:bodyPr/>
        <a:lstStyle/>
        <a:p>
          <a:endParaRPr lang="en-US"/>
        </a:p>
      </dgm:t>
    </dgm:pt>
    <dgm:pt modelId="{95175AE4-B135-465F-A6E9-055204826D7E}" type="sibTrans" cxnId="{1B0E36E4-E779-42F1-98E6-0162588E0DA1}">
      <dgm:prSet/>
      <dgm:spPr/>
      <dgm:t>
        <a:bodyPr/>
        <a:lstStyle/>
        <a:p>
          <a:endParaRPr lang="en-US"/>
        </a:p>
      </dgm:t>
    </dgm:pt>
    <dgm:pt modelId="{5F9035CD-CE74-4D0D-92D5-A28D2982B88E}" type="pres">
      <dgm:prSet presAssocID="{C10082D5-A167-426B-AFDF-ED7F56A49682}" presName="Name0" presStyleCnt="0">
        <dgm:presLayoutVars>
          <dgm:resizeHandles/>
        </dgm:presLayoutVars>
      </dgm:prSet>
      <dgm:spPr/>
    </dgm:pt>
    <dgm:pt modelId="{DFFBDC22-CF2F-4319-9ECD-E1FE2F7DBA2C}" type="pres">
      <dgm:prSet presAssocID="{9150F19F-A29A-4B66-AF91-EE4AB0C9F264}" presName="text" presStyleLbl="node1" presStyleIdx="0" presStyleCnt="3" custScaleX="126631" custLinFactX="-101487" custLinFactNeighborX="-200000" custLinFactNeighborY="-27387">
        <dgm:presLayoutVars>
          <dgm:bulletEnabled val="1"/>
        </dgm:presLayoutVars>
      </dgm:prSet>
      <dgm:spPr/>
    </dgm:pt>
    <dgm:pt modelId="{6A971E86-DCE5-4395-A417-1E2BBEA99F5E}" type="pres">
      <dgm:prSet presAssocID="{4AC72ED0-9CA5-4D70-9FFD-62495B33A84D}" presName="space" presStyleCnt="0"/>
      <dgm:spPr/>
    </dgm:pt>
    <dgm:pt modelId="{50DC65EC-5D8C-4DEB-90C9-F3955B9BCBB8}" type="pres">
      <dgm:prSet presAssocID="{D902854B-BEF6-4182-9120-54F3F046865B}" presName="text" presStyleLbl="node1" presStyleIdx="1" presStyleCnt="3" custScaleX="168167" custLinFactY="-99185" custLinFactNeighborX="18278" custLinFactNeighborY="-100000">
        <dgm:presLayoutVars>
          <dgm:bulletEnabled val="1"/>
        </dgm:presLayoutVars>
      </dgm:prSet>
      <dgm:spPr>
        <a:xfrm>
          <a:off x="2626080" y="36507"/>
          <a:ext cx="1305000" cy="1309687"/>
        </a:xfrm>
        <a:prstGeom prst="rect">
          <a:avLst/>
        </a:prstGeom>
      </dgm:spPr>
    </dgm:pt>
    <dgm:pt modelId="{3C39FE11-43F9-4C4C-9D1E-C70AF4E3C9FF}" type="pres">
      <dgm:prSet presAssocID="{F72A7210-31DD-4C8D-B55A-4D29BF6138DF}" presName="space" presStyleCnt="0"/>
      <dgm:spPr/>
    </dgm:pt>
    <dgm:pt modelId="{E2F736C6-7650-460B-B46F-5E195713402F}" type="pres">
      <dgm:prSet presAssocID="{557A5AD4-595F-4D53-A015-7D59BC769BCE}" presName="text" presStyleLbl="node1" presStyleIdx="2" presStyleCnt="3" custScaleX="129290" custLinFactX="126887" custLinFactY="-200000" custLinFactNeighborX="200000" custLinFactNeighborY="-227387">
        <dgm:presLayoutVars>
          <dgm:bulletEnabled val="1"/>
        </dgm:presLayoutVars>
      </dgm:prSet>
      <dgm:spPr>
        <a:xfrm>
          <a:off x="4431000" y="0"/>
          <a:ext cx="1665000" cy="1309687"/>
        </a:xfrm>
        <a:prstGeom prst="rect">
          <a:avLst/>
        </a:prstGeom>
      </dgm:spPr>
    </dgm:pt>
  </dgm:ptLst>
  <dgm:cxnLst>
    <dgm:cxn modelId="{0273933E-5B9A-4D7A-8887-FD6161D31640}" srcId="{C10082D5-A167-426B-AFDF-ED7F56A49682}" destId="{9150F19F-A29A-4B66-AF91-EE4AB0C9F264}" srcOrd="0" destOrd="0" parTransId="{18E31AB4-9B47-471B-8255-B121E30D7D98}" sibTransId="{4AC72ED0-9CA5-4D70-9FFD-62495B33A84D}"/>
    <dgm:cxn modelId="{19A93C49-B112-450E-809C-A116B70F0708}" type="presOf" srcId="{C10082D5-A167-426B-AFDF-ED7F56A49682}" destId="{5F9035CD-CE74-4D0D-92D5-A28D2982B88E}" srcOrd="0" destOrd="0" presId="urn:diagrams.loki3.com/VaryingWidthList"/>
    <dgm:cxn modelId="{DEC1524C-9129-4444-BD9B-040CB3C50F2A}" type="presOf" srcId="{557A5AD4-595F-4D53-A015-7D59BC769BCE}" destId="{E2F736C6-7650-460B-B46F-5E195713402F}" srcOrd="0" destOrd="0" presId="urn:diagrams.loki3.com/VaryingWidthList"/>
    <dgm:cxn modelId="{07EED64C-E9D7-4D92-8E53-C9ABC2080C2F}" srcId="{C10082D5-A167-426B-AFDF-ED7F56A49682}" destId="{D902854B-BEF6-4182-9120-54F3F046865B}" srcOrd="1" destOrd="0" parTransId="{592CDACB-375B-4715-A1BC-1CA30F80BA22}" sibTransId="{F72A7210-31DD-4C8D-B55A-4D29BF6138DF}"/>
    <dgm:cxn modelId="{5AB130A9-FD75-4A9B-9069-CC52B9AC184C}" type="presOf" srcId="{9150F19F-A29A-4B66-AF91-EE4AB0C9F264}" destId="{DFFBDC22-CF2F-4319-9ECD-E1FE2F7DBA2C}" srcOrd="0" destOrd="0" presId="urn:diagrams.loki3.com/VaryingWidthList"/>
    <dgm:cxn modelId="{728905DB-BFDB-4C8B-B746-134FCF5E7E38}" type="presOf" srcId="{D902854B-BEF6-4182-9120-54F3F046865B}" destId="{50DC65EC-5D8C-4DEB-90C9-F3955B9BCBB8}" srcOrd="0" destOrd="0" presId="urn:diagrams.loki3.com/VaryingWidthList"/>
    <dgm:cxn modelId="{1B0E36E4-E779-42F1-98E6-0162588E0DA1}" srcId="{C10082D5-A167-426B-AFDF-ED7F56A49682}" destId="{557A5AD4-595F-4D53-A015-7D59BC769BCE}" srcOrd="2" destOrd="0" parTransId="{D67C5CD2-E0AA-4A9D-ABBB-8641A3C80510}" sibTransId="{95175AE4-B135-465F-A6E9-055204826D7E}"/>
    <dgm:cxn modelId="{9C57964F-AEC9-4251-8505-86D3ECB3AA22}" type="presParOf" srcId="{5F9035CD-CE74-4D0D-92D5-A28D2982B88E}" destId="{DFFBDC22-CF2F-4319-9ECD-E1FE2F7DBA2C}" srcOrd="0" destOrd="0" presId="urn:diagrams.loki3.com/VaryingWidthList"/>
    <dgm:cxn modelId="{1C85B2FE-99D9-42FC-9AC8-EBF40DD87046}" type="presParOf" srcId="{5F9035CD-CE74-4D0D-92D5-A28D2982B88E}" destId="{6A971E86-DCE5-4395-A417-1E2BBEA99F5E}" srcOrd="1" destOrd="0" presId="urn:diagrams.loki3.com/VaryingWidthList"/>
    <dgm:cxn modelId="{2EBAA764-C758-4327-A5B6-907DD984F4F7}" type="presParOf" srcId="{5F9035CD-CE74-4D0D-92D5-A28D2982B88E}" destId="{50DC65EC-5D8C-4DEB-90C9-F3955B9BCBB8}" srcOrd="2" destOrd="0" presId="urn:diagrams.loki3.com/VaryingWidthList"/>
    <dgm:cxn modelId="{908299D8-D735-4B41-987A-0011C4E9A18E}" type="presParOf" srcId="{5F9035CD-CE74-4D0D-92D5-A28D2982B88E}" destId="{3C39FE11-43F9-4C4C-9D1E-C70AF4E3C9FF}" srcOrd="3" destOrd="0" presId="urn:diagrams.loki3.com/VaryingWidthList"/>
    <dgm:cxn modelId="{D7BCEB69-57D7-4ED9-8EA3-0C7464F272F7}" type="presParOf" srcId="{5F9035CD-CE74-4D0D-92D5-A28D2982B88E}" destId="{E2F736C6-7650-460B-B46F-5E195713402F}"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B17DA-5823-4415-96E6-F8BBBA2EEBBD}">
      <dsp:nvSpPr>
        <dsp:cNvPr id="0" name=""/>
        <dsp:cNvSpPr/>
      </dsp:nvSpPr>
      <dsp:spPr>
        <a:xfrm>
          <a:off x="1881601" y="141"/>
          <a:ext cx="1177207" cy="76518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Participation</a:t>
          </a:r>
        </a:p>
      </dsp:txBody>
      <dsp:txXfrm>
        <a:off x="1918954" y="37494"/>
        <a:ext cx="1102501" cy="690478"/>
      </dsp:txXfrm>
    </dsp:sp>
    <dsp:sp modelId="{EF7E47A9-52EE-4ACD-B163-3B6709B62B81}">
      <dsp:nvSpPr>
        <dsp:cNvPr id="0" name=""/>
        <dsp:cNvSpPr/>
      </dsp:nvSpPr>
      <dsp:spPr>
        <a:xfrm>
          <a:off x="1206135" y="382733"/>
          <a:ext cx="2528139" cy="2528139"/>
        </a:xfrm>
        <a:custGeom>
          <a:avLst/>
          <a:gdLst/>
          <a:ahLst/>
          <a:cxnLst/>
          <a:rect l="0" t="0" r="0" b="0"/>
          <a:pathLst>
            <a:path>
              <a:moveTo>
                <a:pt x="1861151" y="149903"/>
              </a:moveTo>
              <a:arcTo wR="1264069" hR="1264069" stAng="17891212" swAng="26256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117A554-0F2E-498C-AEEE-088EF535A7F6}">
      <dsp:nvSpPr>
        <dsp:cNvPr id="0" name=""/>
        <dsp:cNvSpPr/>
      </dsp:nvSpPr>
      <dsp:spPr>
        <a:xfrm>
          <a:off x="3145671" y="1264211"/>
          <a:ext cx="1177207" cy="76518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Interest</a:t>
          </a:r>
        </a:p>
      </dsp:txBody>
      <dsp:txXfrm>
        <a:off x="3183024" y="1301564"/>
        <a:ext cx="1102501" cy="690478"/>
      </dsp:txXfrm>
    </dsp:sp>
    <dsp:sp modelId="{2841E3BC-501A-4E72-A35B-DEAA29CEB560}">
      <dsp:nvSpPr>
        <dsp:cNvPr id="0" name=""/>
        <dsp:cNvSpPr/>
      </dsp:nvSpPr>
      <dsp:spPr>
        <a:xfrm>
          <a:off x="1206135" y="382733"/>
          <a:ext cx="2528139" cy="2528139"/>
        </a:xfrm>
        <a:custGeom>
          <a:avLst/>
          <a:gdLst/>
          <a:ahLst/>
          <a:cxnLst/>
          <a:rect l="0" t="0" r="0" b="0"/>
          <a:pathLst>
            <a:path>
              <a:moveTo>
                <a:pt x="2465910" y="1655800"/>
              </a:moveTo>
              <a:arcTo wR="1264069" hR="1264069" stAng="1083178" swAng="26256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55B959-493C-41A0-A6C7-E8203E47F646}">
      <dsp:nvSpPr>
        <dsp:cNvPr id="0" name=""/>
        <dsp:cNvSpPr/>
      </dsp:nvSpPr>
      <dsp:spPr>
        <a:xfrm>
          <a:off x="1881601" y="2528281"/>
          <a:ext cx="1177207" cy="76518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Development</a:t>
          </a:r>
        </a:p>
      </dsp:txBody>
      <dsp:txXfrm>
        <a:off x="1918954" y="2565634"/>
        <a:ext cx="1102501" cy="690478"/>
      </dsp:txXfrm>
    </dsp:sp>
    <dsp:sp modelId="{6EFDE7D7-E476-473D-9541-5DC16BE04DF9}">
      <dsp:nvSpPr>
        <dsp:cNvPr id="0" name=""/>
        <dsp:cNvSpPr/>
      </dsp:nvSpPr>
      <dsp:spPr>
        <a:xfrm>
          <a:off x="1206135" y="382733"/>
          <a:ext cx="2528139" cy="2528139"/>
        </a:xfrm>
        <a:custGeom>
          <a:avLst/>
          <a:gdLst/>
          <a:ahLst/>
          <a:cxnLst/>
          <a:rect l="0" t="0" r="0" b="0"/>
          <a:pathLst>
            <a:path>
              <a:moveTo>
                <a:pt x="666988" y="2378235"/>
              </a:moveTo>
              <a:arcTo wR="1264069" hR="1264069" stAng="7091212" swAng="26256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83306B-9A34-4ED3-AC09-F8CFD52C18DA}">
      <dsp:nvSpPr>
        <dsp:cNvPr id="0" name=""/>
        <dsp:cNvSpPr/>
      </dsp:nvSpPr>
      <dsp:spPr>
        <a:xfrm>
          <a:off x="617531" y="1264211"/>
          <a:ext cx="1177207" cy="76518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Learning</a:t>
          </a:r>
        </a:p>
      </dsp:txBody>
      <dsp:txXfrm>
        <a:off x="654884" y="1301564"/>
        <a:ext cx="1102501" cy="690478"/>
      </dsp:txXfrm>
    </dsp:sp>
    <dsp:sp modelId="{C1C96646-43FE-4AED-8848-D46E833E17D5}">
      <dsp:nvSpPr>
        <dsp:cNvPr id="0" name=""/>
        <dsp:cNvSpPr/>
      </dsp:nvSpPr>
      <dsp:spPr>
        <a:xfrm>
          <a:off x="1206135" y="382733"/>
          <a:ext cx="2528139" cy="2528139"/>
        </a:xfrm>
        <a:custGeom>
          <a:avLst/>
          <a:gdLst/>
          <a:ahLst/>
          <a:cxnLst/>
          <a:rect l="0" t="0" r="0" b="0"/>
          <a:pathLst>
            <a:path>
              <a:moveTo>
                <a:pt x="62229" y="872339"/>
              </a:moveTo>
              <a:arcTo wR="1264069" hR="1264069" stAng="11883178" swAng="26256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B17DA-5823-4415-96E6-F8BBBA2EEBBD}">
      <dsp:nvSpPr>
        <dsp:cNvPr id="0" name=""/>
        <dsp:cNvSpPr/>
      </dsp:nvSpPr>
      <dsp:spPr>
        <a:xfrm>
          <a:off x="2202458" y="1730"/>
          <a:ext cx="963289" cy="62613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Physical impairment</a:t>
          </a:r>
        </a:p>
      </dsp:txBody>
      <dsp:txXfrm>
        <a:off x="2233023" y="32295"/>
        <a:ext cx="902159" cy="565007"/>
      </dsp:txXfrm>
    </dsp:sp>
    <dsp:sp modelId="{EF7E47A9-52EE-4ACD-B163-3B6709B62B81}">
      <dsp:nvSpPr>
        <dsp:cNvPr id="0" name=""/>
        <dsp:cNvSpPr/>
      </dsp:nvSpPr>
      <dsp:spPr>
        <a:xfrm>
          <a:off x="1209500" y="314799"/>
          <a:ext cx="2949205" cy="2949205"/>
        </a:xfrm>
        <a:custGeom>
          <a:avLst/>
          <a:gdLst/>
          <a:ahLst/>
          <a:cxnLst/>
          <a:rect l="0" t="0" r="0" b="0"/>
          <a:pathLst>
            <a:path>
              <a:moveTo>
                <a:pt x="1962397" y="83017"/>
              </a:moveTo>
              <a:arcTo wR="1474602" hR="1474602" stAng="17359031" swAng="15004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95F1451-55B4-4E1B-A9B2-739469DA58F7}">
      <dsp:nvSpPr>
        <dsp:cNvPr id="0" name=""/>
        <dsp:cNvSpPr/>
      </dsp:nvSpPr>
      <dsp:spPr>
        <a:xfrm>
          <a:off x="3479502" y="739032"/>
          <a:ext cx="963289" cy="62613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Developmental need</a:t>
          </a:r>
        </a:p>
      </dsp:txBody>
      <dsp:txXfrm>
        <a:off x="3510067" y="769597"/>
        <a:ext cx="902159" cy="565007"/>
      </dsp:txXfrm>
    </dsp:sp>
    <dsp:sp modelId="{1D526D87-728A-4380-A011-CB44535FF0E3}">
      <dsp:nvSpPr>
        <dsp:cNvPr id="0" name=""/>
        <dsp:cNvSpPr/>
      </dsp:nvSpPr>
      <dsp:spPr>
        <a:xfrm>
          <a:off x="1209500" y="314799"/>
          <a:ext cx="2949205" cy="2949205"/>
        </a:xfrm>
        <a:custGeom>
          <a:avLst/>
          <a:gdLst/>
          <a:ahLst/>
          <a:cxnLst/>
          <a:rect l="0" t="0" r="0" b="0"/>
          <a:pathLst>
            <a:path>
              <a:moveTo>
                <a:pt x="2889280" y="1058503"/>
              </a:moveTo>
              <a:arcTo wR="1474602" hR="1474602" stAng="20616588" swAng="1966824"/>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117A554-0F2E-498C-AEEE-088EF535A7F6}">
      <dsp:nvSpPr>
        <dsp:cNvPr id="0" name=""/>
        <dsp:cNvSpPr/>
      </dsp:nvSpPr>
      <dsp:spPr>
        <a:xfrm>
          <a:off x="3479502" y="2213634"/>
          <a:ext cx="963289" cy="62613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Communication barrier</a:t>
          </a:r>
        </a:p>
      </dsp:txBody>
      <dsp:txXfrm>
        <a:off x="3510067" y="2244199"/>
        <a:ext cx="902159" cy="565007"/>
      </dsp:txXfrm>
    </dsp:sp>
    <dsp:sp modelId="{2841E3BC-501A-4E72-A35B-DEAA29CEB560}">
      <dsp:nvSpPr>
        <dsp:cNvPr id="0" name=""/>
        <dsp:cNvSpPr/>
      </dsp:nvSpPr>
      <dsp:spPr>
        <a:xfrm>
          <a:off x="1209500" y="314799"/>
          <a:ext cx="2949205" cy="2949205"/>
        </a:xfrm>
        <a:custGeom>
          <a:avLst/>
          <a:gdLst/>
          <a:ahLst/>
          <a:cxnLst/>
          <a:rect l="0" t="0" r="0" b="0"/>
          <a:pathLst>
            <a:path>
              <a:moveTo>
                <a:pt x="2504929" y="2529533"/>
              </a:moveTo>
              <a:arcTo wR="1474602" hR="1474602" stAng="2740559" swAng="15004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9A47E37-B2D3-4CA5-B5DC-2E98F3DE7660}">
      <dsp:nvSpPr>
        <dsp:cNvPr id="0" name=""/>
        <dsp:cNvSpPr/>
      </dsp:nvSpPr>
      <dsp:spPr>
        <a:xfrm>
          <a:off x="2202458" y="2950936"/>
          <a:ext cx="963289" cy="62613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Lack of interest</a:t>
          </a:r>
        </a:p>
      </dsp:txBody>
      <dsp:txXfrm>
        <a:off x="2233023" y="2981501"/>
        <a:ext cx="902159" cy="565007"/>
      </dsp:txXfrm>
    </dsp:sp>
    <dsp:sp modelId="{3C869376-E7B4-479D-B723-60BF9C4B3F56}">
      <dsp:nvSpPr>
        <dsp:cNvPr id="0" name=""/>
        <dsp:cNvSpPr/>
      </dsp:nvSpPr>
      <dsp:spPr>
        <a:xfrm>
          <a:off x="1209500" y="314799"/>
          <a:ext cx="2949205" cy="2949205"/>
        </a:xfrm>
        <a:custGeom>
          <a:avLst/>
          <a:gdLst/>
          <a:ahLst/>
          <a:cxnLst/>
          <a:rect l="0" t="0" r="0" b="0"/>
          <a:pathLst>
            <a:path>
              <a:moveTo>
                <a:pt x="986807" y="2866187"/>
              </a:moveTo>
              <a:arcTo wR="1474602" hR="1474602" stAng="6559031" swAng="15004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55B959-493C-41A0-A6C7-E8203E47F646}">
      <dsp:nvSpPr>
        <dsp:cNvPr id="0" name=""/>
        <dsp:cNvSpPr/>
      </dsp:nvSpPr>
      <dsp:spPr>
        <a:xfrm>
          <a:off x="925415" y="2213634"/>
          <a:ext cx="963289" cy="62613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Need for additional time</a:t>
          </a:r>
        </a:p>
      </dsp:txBody>
      <dsp:txXfrm>
        <a:off x="955980" y="2244199"/>
        <a:ext cx="902159" cy="565007"/>
      </dsp:txXfrm>
    </dsp:sp>
    <dsp:sp modelId="{6EFDE7D7-E476-473D-9541-5DC16BE04DF9}">
      <dsp:nvSpPr>
        <dsp:cNvPr id="0" name=""/>
        <dsp:cNvSpPr/>
      </dsp:nvSpPr>
      <dsp:spPr>
        <a:xfrm>
          <a:off x="1209500" y="314799"/>
          <a:ext cx="2949205" cy="2949205"/>
        </a:xfrm>
        <a:custGeom>
          <a:avLst/>
          <a:gdLst/>
          <a:ahLst/>
          <a:cxnLst/>
          <a:rect l="0" t="0" r="0" b="0"/>
          <a:pathLst>
            <a:path>
              <a:moveTo>
                <a:pt x="59924" y="1890701"/>
              </a:moveTo>
              <a:arcTo wR="1474602" hR="1474602" stAng="9816588" swAng="1966824"/>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83306B-9A34-4ED3-AC09-F8CFD52C18DA}">
      <dsp:nvSpPr>
        <dsp:cNvPr id="0" name=""/>
        <dsp:cNvSpPr/>
      </dsp:nvSpPr>
      <dsp:spPr>
        <a:xfrm>
          <a:off x="925415" y="739032"/>
          <a:ext cx="963289" cy="62613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Lack of understanding</a:t>
          </a:r>
        </a:p>
      </dsp:txBody>
      <dsp:txXfrm>
        <a:off x="955980" y="769597"/>
        <a:ext cx="902159" cy="565007"/>
      </dsp:txXfrm>
    </dsp:sp>
    <dsp:sp modelId="{C1C96646-43FE-4AED-8848-D46E833E17D5}">
      <dsp:nvSpPr>
        <dsp:cNvPr id="0" name=""/>
        <dsp:cNvSpPr/>
      </dsp:nvSpPr>
      <dsp:spPr>
        <a:xfrm>
          <a:off x="1209500" y="314799"/>
          <a:ext cx="2949205" cy="2949205"/>
        </a:xfrm>
        <a:custGeom>
          <a:avLst/>
          <a:gdLst/>
          <a:ahLst/>
          <a:cxnLst/>
          <a:rect l="0" t="0" r="0" b="0"/>
          <a:pathLst>
            <a:path>
              <a:moveTo>
                <a:pt x="444275" y="419671"/>
              </a:moveTo>
              <a:arcTo wR="1474602" hR="1474602" stAng="13540559" swAng="15004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BDC22-CF2F-4319-9ECD-E1FE2F7DBA2C}">
      <dsp:nvSpPr>
        <dsp:cNvPr id="0" name=""/>
        <dsp:cNvSpPr/>
      </dsp:nvSpPr>
      <dsp:spPr>
        <a:xfrm>
          <a:off x="0" y="0"/>
          <a:ext cx="2621261" cy="1309687"/>
        </a:xfrm>
        <a:prstGeom prst="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Clr>
              <a:srgbClr val="434343"/>
            </a:buClr>
            <a:buSzPct val="100000"/>
            <a:buNone/>
          </a:pPr>
          <a:r>
            <a:rPr lang="en-US" sz="1800" kern="1200" dirty="0">
              <a:latin typeface="Calibri" panose="020F0502020204030204" pitchFamily="34" charset="0"/>
              <a:cs typeface="Calibri" panose="020F0502020204030204" pitchFamily="34" charset="0"/>
            </a:rPr>
            <a:t>When all elements of high-quality teacher-child interactions are in place</a:t>
          </a:r>
        </a:p>
      </dsp:txBody>
      <dsp:txXfrm>
        <a:off x="0" y="0"/>
        <a:ext cx="2621261" cy="1309687"/>
      </dsp:txXfrm>
    </dsp:sp>
    <dsp:sp modelId="{50DC65EC-5D8C-4DEB-90C9-F3955B9BCBB8}">
      <dsp:nvSpPr>
        <dsp:cNvPr id="0" name=""/>
        <dsp:cNvSpPr/>
      </dsp:nvSpPr>
      <dsp:spPr>
        <a:xfrm>
          <a:off x="2862448" y="12658"/>
          <a:ext cx="2194579" cy="1309687"/>
        </a:xfrm>
        <a:prstGeom prst="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Clr>
              <a:srgbClr val="434343"/>
            </a:buClr>
            <a:buSzPct val="100000"/>
            <a:buNone/>
          </a:pPr>
          <a:r>
            <a:rPr lang="en-US" sz="1800" kern="1200" dirty="0">
              <a:latin typeface="Calibri" panose="020F0502020204030204" pitchFamily="34" charset="0"/>
              <a:cs typeface="Calibri" panose="020F0502020204030204" pitchFamily="34" charset="0"/>
            </a:rPr>
            <a:t>When a child is interested, but not participating</a:t>
          </a:r>
        </a:p>
      </dsp:txBody>
      <dsp:txXfrm>
        <a:off x="2862448" y="12658"/>
        <a:ext cx="2194579" cy="1309687"/>
      </dsp:txXfrm>
    </dsp:sp>
    <dsp:sp modelId="{E2F736C6-7650-460B-B46F-5E195713402F}">
      <dsp:nvSpPr>
        <dsp:cNvPr id="0" name=""/>
        <dsp:cNvSpPr/>
      </dsp:nvSpPr>
      <dsp:spPr>
        <a:xfrm>
          <a:off x="5289742" y="0"/>
          <a:ext cx="2152678" cy="1309687"/>
        </a:xfrm>
        <a:prstGeom prst="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Clr>
              <a:srgbClr val="434343"/>
            </a:buClr>
            <a:buSzPct val="100000"/>
            <a:buNone/>
          </a:pPr>
          <a:r>
            <a:rPr lang="en-US" sz="1800" kern="1200" dirty="0">
              <a:latin typeface="Calibri" panose="020F0502020204030204" pitchFamily="34" charset="0"/>
              <a:cs typeface="Calibri" panose="020F0502020204030204" pitchFamily="34" charset="0"/>
            </a:rPr>
            <a:t>Before moving </a:t>
          </a:r>
          <a:r>
            <a:rPr lang="en-US" sz="1800" kern="1200" dirty="0">
              <a:solidFill>
                <a:srgbClr val="FFFFFF"/>
              </a:solidFill>
              <a:latin typeface="Calibri" panose="020F0502020204030204" pitchFamily="34" charset="0"/>
              <a:ea typeface="+mn-ea"/>
              <a:cs typeface="Calibri" panose="020F0502020204030204" pitchFamily="34" charset="0"/>
            </a:rPr>
            <a:t>onto</a:t>
          </a:r>
          <a:r>
            <a:rPr lang="en-US" sz="1800" kern="1200" dirty="0">
              <a:latin typeface="Calibri" panose="020F0502020204030204" pitchFamily="34" charset="0"/>
              <a:cs typeface="Calibri" panose="020F0502020204030204" pitchFamily="34" charset="0"/>
            </a:rPr>
            <a:t> one-on-one or more focus instruction</a:t>
          </a:r>
        </a:p>
      </dsp:txBody>
      <dsp:txXfrm>
        <a:off x="5289742" y="0"/>
        <a:ext cx="2152678" cy="1309687"/>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 name="Google Shape;3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p:txBody>
      </p:sp>
      <p:sp>
        <p:nvSpPr>
          <p:cNvPr id="34" name="Google Shape;3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512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8750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4081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5471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581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extLst>
      <p:ext uri="{BB962C8B-B14F-4D97-AF65-F5344CB8AC3E}">
        <p14:creationId xmlns:p14="http://schemas.microsoft.com/office/powerpoint/2010/main" val="548610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7976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4775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4259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9362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1993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1226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2247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9742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extLst>
      <p:ext uri="{BB962C8B-B14F-4D97-AF65-F5344CB8AC3E}">
        <p14:creationId xmlns:p14="http://schemas.microsoft.com/office/powerpoint/2010/main" val="513933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128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7438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7514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9822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0059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4703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2290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1414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6797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289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2311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extLst>
      <p:ext uri="{BB962C8B-B14F-4D97-AF65-F5344CB8AC3E}">
        <p14:creationId xmlns:p14="http://schemas.microsoft.com/office/powerpoint/2010/main" val="2434950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5332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7196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0347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16659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4393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6195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48463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2437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49</a:t>
            </a:fld>
            <a:endParaRPr/>
          </a:p>
        </p:txBody>
      </p:sp>
    </p:spTree>
    <p:extLst>
      <p:ext uri="{BB962C8B-B14F-4D97-AF65-F5344CB8AC3E}">
        <p14:creationId xmlns:p14="http://schemas.microsoft.com/office/powerpoint/2010/main" val="3697062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64588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16026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5434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806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4859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3490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12895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19947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4442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02236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59</a:t>
            </a:fld>
            <a:endParaRPr/>
          </a:p>
        </p:txBody>
      </p:sp>
    </p:spTree>
    <p:extLst>
      <p:ext uri="{BB962C8B-B14F-4D97-AF65-F5344CB8AC3E}">
        <p14:creationId xmlns:p14="http://schemas.microsoft.com/office/powerpoint/2010/main" val="37976363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89553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46319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6" name="Google Shape;38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64</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b="0" dirty="0"/>
          </a:p>
        </p:txBody>
      </p:sp>
      <p:sp>
        <p:nvSpPr>
          <p:cNvPr id="88" name="Shape 8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285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900" b="0" i="0" u="none" strike="noStrike" kern="1200" cap="none" dirty="0">
                <a:solidFill>
                  <a:schemeClr val="tx1"/>
                </a:solidFill>
                <a:effectLst/>
                <a:latin typeface="Calibri"/>
                <a:ea typeface="Calibri"/>
                <a:cs typeface="Calibri"/>
                <a:sym typeface="Calibri"/>
              </a:rPr>
              <a:t>Stock photo ID:179607697</a:t>
            </a:r>
            <a:endParaRPr lang="en-US"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2188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2781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4543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0"/>
        <p:cNvGrpSpPr/>
        <p:nvPr/>
      </p:nvGrpSpPr>
      <p:grpSpPr>
        <a:xfrm>
          <a:off x="0" y="0"/>
          <a:ext cx="0" cy="0"/>
          <a:chOff x="0" y="0"/>
          <a:chExt cx="0" cy="0"/>
        </a:xfrm>
      </p:grpSpPr>
      <p:pic>
        <p:nvPicPr>
          <p:cNvPr id="11" name="Google Shape;11;p58"/>
          <p:cNvPicPr preferRelativeResize="0"/>
          <p:nvPr/>
        </p:nvPicPr>
        <p:blipFill rotWithShape="1">
          <a:blip r:embed="rId2">
            <a:alphaModFix/>
          </a:blip>
          <a:srcRect/>
          <a:stretch/>
        </p:blipFill>
        <p:spPr>
          <a:xfrm>
            <a:off x="24" y="0"/>
            <a:ext cx="9143952" cy="5143473"/>
          </a:xfrm>
          <a:prstGeom prst="rect">
            <a:avLst/>
          </a:prstGeom>
          <a:noFill/>
          <a:ln>
            <a:noFill/>
          </a:ln>
        </p:spPr>
      </p:pic>
      <p:sp>
        <p:nvSpPr>
          <p:cNvPr id="12" name="Google Shape;12;p58"/>
          <p:cNvSpPr txBox="1">
            <a:spLocks noGrp="1"/>
          </p:cNvSpPr>
          <p:nvPr>
            <p:ph type="title"/>
          </p:nvPr>
        </p:nvSpPr>
        <p:spPr>
          <a:xfrm>
            <a:off x="3410400" y="2256905"/>
            <a:ext cx="5733600" cy="1529542"/>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13"/>
        <p:cNvGrpSpPr/>
        <p:nvPr/>
      </p:nvGrpSpPr>
      <p:grpSpPr>
        <a:xfrm>
          <a:off x="0" y="0"/>
          <a:ext cx="0" cy="0"/>
          <a:chOff x="0" y="0"/>
          <a:chExt cx="0" cy="0"/>
        </a:xfrm>
      </p:grpSpPr>
      <p:pic>
        <p:nvPicPr>
          <p:cNvPr id="14" name="Google Shape;14;p5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 name="Google Shape;15;p59"/>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6" name="Google Shape;16;p59"/>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pic>
        <p:nvPicPr>
          <p:cNvPr id="18" name="Google Shape;18;p6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6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0" name="Google Shape;20;p60"/>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21" name="Google Shape;21;p60"/>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22"/>
        <p:cNvGrpSpPr/>
        <p:nvPr/>
      </p:nvGrpSpPr>
      <p:grpSpPr>
        <a:xfrm>
          <a:off x="0" y="0"/>
          <a:ext cx="0" cy="0"/>
          <a:chOff x="0" y="0"/>
          <a:chExt cx="0" cy="0"/>
        </a:xfrm>
      </p:grpSpPr>
      <p:pic>
        <p:nvPicPr>
          <p:cNvPr id="23" name="Google Shape;23;p6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 name="Google Shape;24;p61"/>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25" name="Google Shape;25;p61"/>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61"/>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 Picture v1">
  <p:cSld name="Section Title + Picture v1">
    <p:spTree>
      <p:nvGrpSpPr>
        <p:cNvPr id="1" name="Shape 18"/>
        <p:cNvGrpSpPr/>
        <p:nvPr/>
      </p:nvGrpSpPr>
      <p:grpSpPr>
        <a:xfrm>
          <a:off x="0" y="0"/>
          <a:ext cx="0" cy="0"/>
          <a:chOff x="0" y="0"/>
          <a:chExt cx="0" cy="0"/>
        </a:xfrm>
      </p:grpSpPr>
      <p:pic>
        <p:nvPicPr>
          <p:cNvPr id="19" name="Shape 19"/>
          <p:cNvPicPr preferRelativeResize="0"/>
          <p:nvPr/>
        </p:nvPicPr>
        <p:blipFill>
          <a:blip r:embed="rId2"/>
          <a:stretch>
            <a:fillRect/>
          </a:stretch>
        </p:blipFill>
        <p:spPr>
          <a:xfrm>
            <a:off x="0" y="0"/>
            <a:ext cx="9144000" cy="5143500"/>
          </a:xfrm>
          <a:prstGeom prst="rect">
            <a:avLst/>
          </a:prstGeom>
          <a:noFill/>
          <a:ln>
            <a:noFill/>
          </a:ln>
        </p:spPr>
      </p:pic>
      <p:sp>
        <p:nvSpPr>
          <p:cNvPr id="20" name="Shape 20"/>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a:spcBef>
                <a:spcPts val="0"/>
              </a:spcBef>
              <a:spcAft>
                <a:spcPts val="0"/>
              </a:spcAft>
              <a:buNone/>
              <a:defRPr sz="2800">
                <a:solidFill>
                  <a:srgbClr val="434343"/>
                </a:solidFill>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21" name="Shape 21"/>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2337887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7" name="Google Shape;23;p61">
            <a:extLst>
              <a:ext uri="{FF2B5EF4-FFF2-40B4-BE49-F238E27FC236}">
                <a16:creationId xmlns:a16="http://schemas.microsoft.com/office/drawing/2014/main" id="{82CF08D0-4DBB-9F42-920A-6C2EF7A7DE17}"/>
              </a:ext>
            </a:extLst>
          </p:cNvPr>
          <p:cNvPicPr preferRelativeResize="0"/>
          <p:nvPr userDrawn="1"/>
        </p:nvPicPr>
        <p:blipFill rotWithShape="1">
          <a:blip r:embed="rId2">
            <a:alphaModFix/>
          </a:blip>
          <a:srcRect/>
          <a:stretch/>
        </p:blipFill>
        <p:spPr>
          <a:xfrm>
            <a:off x="0" y="1"/>
            <a:ext cx="9067800" cy="5146697"/>
          </a:xfrm>
          <a:prstGeom prst="rect">
            <a:avLst/>
          </a:prstGeom>
          <a:noFill/>
          <a:ln>
            <a:noFill/>
          </a:ln>
        </p:spPr>
      </p:pic>
      <p:sp>
        <p:nvSpPr>
          <p:cNvPr id="8" name="Google Shape;24;p61">
            <a:extLst>
              <a:ext uri="{FF2B5EF4-FFF2-40B4-BE49-F238E27FC236}">
                <a16:creationId xmlns:a16="http://schemas.microsoft.com/office/drawing/2014/main" id="{8951AA43-83A1-1145-91A5-6CE4E687DA9E}"/>
              </a:ext>
            </a:extLst>
          </p:cNvPr>
          <p:cNvSpPr txBox="1">
            <a:spLocks noGrp="1"/>
          </p:cNvSpPr>
          <p:nvPr>
            <p:ph type="body" idx="1"/>
          </p:nvPr>
        </p:nvSpPr>
        <p:spPr>
          <a:xfrm>
            <a:off x="4160441" y="395101"/>
            <a:ext cx="4704526" cy="4430495"/>
          </a:xfrm>
          <a:prstGeom prst="rect">
            <a:avLst/>
          </a:prstGeom>
          <a:noFill/>
          <a:ln>
            <a:noFill/>
          </a:ln>
        </p:spPr>
        <p:txBody>
          <a:bodyPr spcFirstLastPara="1" wrap="square" lIns="91425" tIns="91425" rIns="91425" bIns="91425" anchor="t" anchorCtr="0">
            <a:normAutofit/>
          </a:bodyPr>
          <a:lstStyle>
            <a:lvl1pPr marL="228394" marR="0" lvl="0" indent="-228394" algn="l" rtl="0">
              <a:lnSpc>
                <a:spcPct val="100000"/>
              </a:lnSpc>
              <a:spcBef>
                <a:spcPts val="599"/>
              </a:spcBef>
              <a:spcAft>
                <a:spcPts val="0"/>
              </a:spcAft>
              <a:buClr>
                <a:srgbClr val="434343"/>
              </a:buClr>
              <a:buSzPct val="100000"/>
              <a:buFont typeface="Arial"/>
              <a:buChar char="•"/>
              <a:defRPr sz="1998" b="0" i="0" u="none" strike="noStrike" cap="none">
                <a:solidFill>
                  <a:srgbClr val="434343"/>
                </a:solidFill>
                <a:latin typeface="Calibri"/>
                <a:ea typeface="Calibri"/>
                <a:cs typeface="Calibri"/>
                <a:sym typeface="Calibri"/>
              </a:defRPr>
            </a:lvl1pPr>
            <a:lvl2pPr marL="1218013" marR="0" lvl="1" indent="-439838" algn="l" rtl="0">
              <a:lnSpc>
                <a:spcPct val="90000"/>
              </a:lnSpc>
              <a:spcBef>
                <a:spcPts val="500"/>
              </a:spcBef>
              <a:spcAft>
                <a:spcPts val="0"/>
              </a:spcAft>
              <a:buClr>
                <a:schemeClr val="dk1"/>
              </a:buClr>
              <a:buSzPts val="1600"/>
              <a:buFont typeface="Arial"/>
              <a:buChar char="•"/>
              <a:defRPr sz="2131" b="0" i="0" u="none" strike="noStrike" cap="none">
                <a:solidFill>
                  <a:schemeClr val="dk1"/>
                </a:solidFill>
                <a:latin typeface="Calibri"/>
                <a:ea typeface="Calibri"/>
                <a:cs typeface="Calibri"/>
                <a:sym typeface="Calibri"/>
              </a:defRPr>
            </a:lvl2pPr>
            <a:lvl3pPr marL="1827018" marR="0" lvl="2" indent="-422920" algn="l" rtl="0">
              <a:lnSpc>
                <a:spcPct val="90000"/>
              </a:lnSpc>
              <a:spcBef>
                <a:spcPts val="500"/>
              </a:spcBef>
              <a:spcAft>
                <a:spcPts val="0"/>
              </a:spcAft>
              <a:buClr>
                <a:schemeClr val="dk1"/>
              </a:buClr>
              <a:buSzPts val="1400"/>
              <a:buFont typeface="Arial"/>
              <a:buChar char="•"/>
              <a:defRPr sz="1865" b="0" i="0" u="none" strike="noStrike" cap="none">
                <a:solidFill>
                  <a:schemeClr val="dk1"/>
                </a:solidFill>
                <a:latin typeface="Calibri"/>
                <a:ea typeface="Calibri"/>
                <a:cs typeface="Calibri"/>
                <a:sym typeface="Calibri"/>
              </a:defRPr>
            </a:lvl3pPr>
            <a:lvl4pPr marL="2436024" marR="0" lvl="3"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4pPr>
            <a:lvl5pPr marL="3045029" marR="0" lvl="4"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5pPr>
            <a:lvl6pPr marL="3654035" marR="0" lvl="5"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6pPr>
            <a:lvl7pPr marL="4263040" marR="0" lvl="6"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7pPr>
            <a:lvl8pPr marL="4872046" marR="0" lvl="7"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8pPr>
            <a:lvl9pPr marL="5481053" marR="0" lvl="8"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9pPr>
          </a:lstStyle>
          <a:p>
            <a:endParaRPr dirty="0"/>
          </a:p>
        </p:txBody>
      </p:sp>
      <p:sp>
        <p:nvSpPr>
          <p:cNvPr id="13" name="Google Shape;26;p61">
            <a:extLst>
              <a:ext uri="{FF2B5EF4-FFF2-40B4-BE49-F238E27FC236}">
                <a16:creationId xmlns:a16="http://schemas.microsoft.com/office/drawing/2014/main" id="{F6B87814-7554-6D49-BC2E-D6AB08DC5B98}"/>
              </a:ext>
            </a:extLst>
          </p:cNvPr>
          <p:cNvSpPr txBox="1">
            <a:spLocks noGrp="1"/>
          </p:cNvSpPr>
          <p:nvPr>
            <p:ph type="title"/>
          </p:nvPr>
        </p:nvSpPr>
        <p:spPr>
          <a:xfrm>
            <a:off x="279033" y="595796"/>
            <a:ext cx="3171098" cy="4029108"/>
          </a:xfrm>
          <a:prstGeom prst="rect">
            <a:avLst/>
          </a:prstGeom>
          <a:noFill/>
          <a:ln>
            <a:noFill/>
          </a:ln>
        </p:spPr>
        <p:txBody>
          <a:bodyPr spcFirstLastPara="1" wrap="square" lIns="91425" tIns="91425" rIns="91425" bIns="91425" anchor="ctr" anchorCtr="0">
            <a:normAutofit/>
          </a:bodyPr>
          <a:lstStyle>
            <a:lvl1pPr marR="0" lvl="0" algn="ctr" rtl="0">
              <a:lnSpc>
                <a:spcPct val="100000"/>
              </a:lnSpc>
              <a:spcBef>
                <a:spcPts val="0"/>
              </a:spcBef>
              <a:spcAft>
                <a:spcPts val="0"/>
              </a:spcAft>
              <a:buClr>
                <a:srgbClr val="000000"/>
              </a:buClr>
              <a:buSzPts val="2800"/>
              <a:buFont typeface="Arial"/>
              <a:buNone/>
              <a:defRPr sz="3597" b="1" i="0" u="none" strike="noStrike" cap="none">
                <a:solidFill>
                  <a:srgbClr val="43434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ctr" rtl="0">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9pPr>
          </a:lstStyle>
          <a:p>
            <a:endParaRPr dirty="0"/>
          </a:p>
        </p:txBody>
      </p:sp>
      <p:sp>
        <p:nvSpPr>
          <p:cNvPr id="14" name="Google Shape;30;p62">
            <a:extLst>
              <a:ext uri="{FF2B5EF4-FFF2-40B4-BE49-F238E27FC236}">
                <a16:creationId xmlns:a16="http://schemas.microsoft.com/office/drawing/2014/main" id="{EA3CFCE7-243E-6F42-885A-977356E3ED63}"/>
              </a:ext>
            </a:extLst>
          </p:cNvPr>
          <p:cNvSpPr txBox="1"/>
          <p:nvPr userDrawn="1"/>
        </p:nvSpPr>
        <p:spPr>
          <a:xfrm>
            <a:off x="6095800" y="4686721"/>
            <a:ext cx="2972000" cy="456778"/>
          </a:xfrm>
          <a:prstGeom prst="rect">
            <a:avLst/>
          </a:prstGeom>
          <a:noFill/>
          <a:ln>
            <a:noFill/>
          </a:ln>
        </p:spPr>
        <p:txBody>
          <a:bodyPr spcFirstLastPara="1" wrap="square" lIns="121787" tIns="60877" rIns="121787" bIns="60877"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466" b="0" i="0" u="none" strike="noStrike" cap="none">
                <a:solidFill>
                  <a:srgbClr val="CCCCCC"/>
                </a:solidFill>
                <a:latin typeface="Calibri"/>
                <a:ea typeface="Calibri"/>
                <a:cs typeface="Calibri"/>
                <a:sym typeface="Calibri"/>
              </a:rPr>
              <a:pPr marL="0" marR="0" lvl="0" indent="0" algn="r" rtl="0">
                <a:lnSpc>
                  <a:spcPct val="100000"/>
                </a:lnSpc>
                <a:spcBef>
                  <a:spcPts val="0"/>
                </a:spcBef>
                <a:spcAft>
                  <a:spcPts val="0"/>
                </a:spcAft>
                <a:buClr>
                  <a:srgbClr val="8A8A8A"/>
                </a:buClr>
                <a:buSzPts val="1100"/>
                <a:buFont typeface="Calibri"/>
                <a:buNone/>
              </a:pPr>
              <a:t>‹#›</a:t>
            </a:fld>
            <a:endParaRPr sz="1466"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6954002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1"/>
          <p:cNvSpPr txBox="1">
            <a:spLocks noGrp="1"/>
          </p:cNvSpPr>
          <p:nvPr>
            <p:ph type="title"/>
          </p:nvPr>
        </p:nvSpPr>
        <p:spPr>
          <a:xfrm>
            <a:off x="3410400" y="1941838"/>
            <a:ext cx="5733600" cy="20322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dirty="0"/>
              <a:t>We Have a Curriculum, Now What Do We Do? Successfully Implementing an Early Childhood Curriculum</a:t>
            </a:r>
            <a:endParaRPr b="1" dirty="0"/>
          </a:p>
        </p:txBody>
      </p:sp>
      <p:sp>
        <p:nvSpPr>
          <p:cNvPr id="2" name="TextBox 1">
            <a:extLst>
              <a:ext uri="{FF2B5EF4-FFF2-40B4-BE49-F238E27FC236}">
                <a16:creationId xmlns:a16="http://schemas.microsoft.com/office/drawing/2014/main" id="{499C1E5D-83AC-4C1A-BAE1-F8941F8833EC}"/>
              </a:ext>
            </a:extLst>
          </p:cNvPr>
          <p:cNvSpPr txBox="1"/>
          <p:nvPr/>
        </p:nvSpPr>
        <p:spPr>
          <a:xfrm>
            <a:off x="5151794" y="4502156"/>
            <a:ext cx="2102894" cy="400110"/>
          </a:xfrm>
          <a:prstGeom prst="rect">
            <a:avLst/>
          </a:prstGeom>
          <a:noFill/>
        </p:spPr>
        <p:txBody>
          <a:bodyPr wrap="square">
            <a:spAutoFit/>
          </a:bodyPr>
          <a:lstStyle/>
          <a:p>
            <a:r>
              <a:rPr lang="en-US" sz="2000" b="1" dirty="0">
                <a:solidFill>
                  <a:srgbClr val="434343"/>
                </a:solidFill>
                <a:latin typeface="Calibri"/>
                <a:cs typeface="Calibri"/>
                <a:sym typeface="Calibri"/>
              </a:rPr>
              <a:t>Amy Hook Poirier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CHECKLIST</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p:txBody>
          <a:bodyPr/>
          <a:lstStyle/>
          <a:p>
            <a:pPr marL="0" lvl="0" indent="0">
              <a:lnSpc>
                <a:spcPct val="100000"/>
              </a:lnSpc>
              <a:spcBef>
                <a:spcPts val="600"/>
              </a:spcBef>
              <a:buClr>
                <a:srgbClr val="434343"/>
              </a:buClr>
              <a:buSzPct val="100000"/>
              <a:buNone/>
            </a:pPr>
            <a:r>
              <a:rPr lang="en-US" sz="2000" dirty="0"/>
              <a:t>Teachers follow a current, detailed, </a:t>
            </a:r>
          </a:p>
          <a:p>
            <a:pPr marL="0" lvl="0" indent="0">
              <a:lnSpc>
                <a:spcPct val="100000"/>
              </a:lnSpc>
              <a:spcBef>
                <a:spcPts val="600"/>
              </a:spcBef>
              <a:buClr>
                <a:srgbClr val="434343"/>
              </a:buClr>
              <a:buSzPct val="100000"/>
              <a:buNone/>
            </a:pPr>
            <a:r>
              <a:rPr lang="en-US" sz="2000" dirty="0"/>
              <a:t>age-appropriate daily schedule </a:t>
            </a:r>
          </a:p>
          <a:p>
            <a:pPr marL="0" lvl="0" indent="0">
              <a:lnSpc>
                <a:spcPct val="100000"/>
              </a:lnSpc>
              <a:spcBef>
                <a:spcPts val="600"/>
              </a:spcBef>
              <a:buClr>
                <a:srgbClr val="434343"/>
              </a:buClr>
              <a:buSzPct val="100000"/>
              <a:buNone/>
            </a:pPr>
            <a:r>
              <a:rPr lang="en-US" sz="2000" dirty="0"/>
              <a:t>that is posted in the classroom.</a:t>
            </a:r>
          </a:p>
          <a:p>
            <a:pPr marL="228600" lvl="0" indent="-228600">
              <a:lnSpc>
                <a:spcPct val="100000"/>
              </a:lnSpc>
              <a:spcBef>
                <a:spcPts val="600"/>
              </a:spcBef>
              <a:buClr>
                <a:srgbClr val="434343"/>
              </a:buClr>
              <a:buSzPct val="100000"/>
            </a:pPr>
            <a:r>
              <a:rPr lang="en-US" sz="2000" dirty="0"/>
              <a:t>Purpose </a:t>
            </a:r>
          </a:p>
          <a:p>
            <a:pPr marL="228600" lvl="0" indent="-228600">
              <a:lnSpc>
                <a:spcPct val="100000"/>
              </a:lnSpc>
              <a:spcBef>
                <a:spcPts val="600"/>
              </a:spcBef>
              <a:buClr>
                <a:srgbClr val="434343"/>
              </a:buClr>
              <a:buSzPct val="100000"/>
            </a:pPr>
            <a:r>
              <a:rPr lang="en-US" sz="2000" dirty="0"/>
              <a:t>Importance</a:t>
            </a:r>
          </a:p>
          <a:p>
            <a:pPr marL="228600" lvl="0" indent="-228600">
              <a:lnSpc>
                <a:spcPct val="100000"/>
              </a:lnSpc>
              <a:spcBef>
                <a:spcPts val="600"/>
              </a:spcBef>
              <a:buClr>
                <a:srgbClr val="434343"/>
              </a:buClr>
              <a:buSzPct val="100000"/>
            </a:pPr>
            <a:r>
              <a:rPr lang="en-US" sz="2000" dirty="0"/>
              <a:t>Elements </a:t>
            </a:r>
          </a:p>
          <a:p>
            <a:pPr marL="114300" indent="0">
              <a:buNone/>
            </a:pPr>
            <a:endParaRPr lang="en-US" sz="2000" dirty="0"/>
          </a:p>
        </p:txBody>
      </p:sp>
      <p:pic>
        <p:nvPicPr>
          <p:cNvPr id="4" name="Picture 3">
            <a:extLst>
              <a:ext uri="{FF2B5EF4-FFF2-40B4-BE49-F238E27FC236}">
                <a16:creationId xmlns:a16="http://schemas.microsoft.com/office/drawing/2014/main" id="{28A4FF03-2941-42EA-9C06-09BC04610F23}"/>
              </a:ext>
            </a:extLst>
          </p:cNvPr>
          <p:cNvPicPr>
            <a:picLocks noChangeAspect="1"/>
          </p:cNvPicPr>
          <p:nvPr/>
        </p:nvPicPr>
        <p:blipFill>
          <a:blip r:embed="rId2"/>
          <a:stretch>
            <a:fillRect/>
          </a:stretch>
        </p:blipFill>
        <p:spPr>
          <a:xfrm>
            <a:off x="5012863" y="1143000"/>
            <a:ext cx="3089517" cy="3475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7971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Purpose</a:t>
            </a:r>
          </a:p>
          <a:p>
            <a:pPr marL="0" indent="0">
              <a:lnSpc>
                <a:spcPct val="100000"/>
              </a:lnSpc>
              <a:spcBef>
                <a:spcPts val="600"/>
              </a:spcBef>
              <a:buClr>
                <a:srgbClr val="434343"/>
              </a:buClr>
              <a:buSzPct val="100000"/>
              <a:buNone/>
            </a:pPr>
            <a:r>
              <a:rPr lang="en-US" sz="2000" dirty="0"/>
              <a:t>Daily schedules are multipurpose </a:t>
            </a:r>
          </a:p>
          <a:p>
            <a:pPr marL="0" indent="0">
              <a:lnSpc>
                <a:spcPct val="100000"/>
              </a:lnSpc>
              <a:spcBef>
                <a:spcPts val="600"/>
              </a:spcBef>
              <a:buClr>
                <a:srgbClr val="434343"/>
              </a:buClr>
              <a:buSzPct val="100000"/>
              <a:buNone/>
            </a:pPr>
            <a:r>
              <a:rPr lang="en-US" sz="2000" dirty="0"/>
              <a:t>and provide:</a:t>
            </a:r>
          </a:p>
          <a:p>
            <a:pPr marL="228600" indent="-228600">
              <a:lnSpc>
                <a:spcPct val="100000"/>
              </a:lnSpc>
              <a:spcBef>
                <a:spcPts val="600"/>
              </a:spcBef>
              <a:buClr>
                <a:srgbClr val="434343"/>
              </a:buClr>
              <a:buSzPct val="100000"/>
            </a:pPr>
            <a:r>
              <a:rPr lang="en-US" sz="2000" dirty="0"/>
              <a:t>Guidance</a:t>
            </a:r>
          </a:p>
          <a:p>
            <a:pPr marL="228600" indent="-228600">
              <a:lnSpc>
                <a:spcPct val="100000"/>
              </a:lnSpc>
              <a:spcBef>
                <a:spcPts val="600"/>
              </a:spcBef>
              <a:buClr>
                <a:srgbClr val="434343"/>
              </a:buClr>
              <a:buSzPct val="100000"/>
            </a:pPr>
            <a:r>
              <a:rPr lang="en-US" sz="2000" dirty="0"/>
              <a:t>Framework</a:t>
            </a:r>
          </a:p>
          <a:p>
            <a:pPr marL="228600" indent="-228600">
              <a:lnSpc>
                <a:spcPct val="100000"/>
              </a:lnSpc>
              <a:spcBef>
                <a:spcPts val="600"/>
              </a:spcBef>
              <a:buClr>
                <a:srgbClr val="434343"/>
              </a:buClr>
              <a:buSzPct val="100000"/>
            </a:pPr>
            <a:r>
              <a:rPr lang="en-US" sz="2000" dirty="0"/>
              <a:t>Visibility</a:t>
            </a:r>
          </a:p>
          <a:p>
            <a:pPr marL="228600" indent="-228600">
              <a:lnSpc>
                <a:spcPct val="100000"/>
              </a:lnSpc>
              <a:spcBef>
                <a:spcPts val="600"/>
              </a:spcBef>
              <a:buClr>
                <a:srgbClr val="434343"/>
              </a:buClr>
              <a:buSzPct val="100000"/>
            </a:pPr>
            <a:r>
              <a:rPr lang="en-US" sz="2000" dirty="0"/>
              <a:t>Order</a:t>
            </a:r>
          </a:p>
        </p:txBody>
      </p:sp>
      <p:pic>
        <p:nvPicPr>
          <p:cNvPr id="6" name="Picture 5" descr="A group of people in a room&#10;&#10;Description automatically generated">
            <a:extLst>
              <a:ext uri="{FF2B5EF4-FFF2-40B4-BE49-F238E27FC236}">
                <a16:creationId xmlns:a16="http://schemas.microsoft.com/office/drawing/2014/main" id="{D6E268FB-5FE0-4471-AFB9-906AEACC4B61}"/>
              </a:ext>
            </a:extLst>
          </p:cNvPr>
          <p:cNvPicPr>
            <a:picLocks noChangeAspect="1"/>
          </p:cNvPicPr>
          <p:nvPr/>
        </p:nvPicPr>
        <p:blipFill rotWithShape="1">
          <a:blip r:embed="rId3"/>
          <a:srcRect l="24789" r="22504"/>
          <a:stretch/>
        </p:blipFill>
        <p:spPr>
          <a:xfrm>
            <a:off x="1" y="-1"/>
            <a:ext cx="3912042" cy="5143500"/>
          </a:xfrm>
          <a:prstGeom prst="rect">
            <a:avLst/>
          </a:prstGeom>
        </p:spPr>
      </p:pic>
    </p:spTree>
    <p:extLst>
      <p:ext uri="{BB962C8B-B14F-4D97-AF65-F5344CB8AC3E}">
        <p14:creationId xmlns:p14="http://schemas.microsoft.com/office/powerpoint/2010/main" val="2970388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Importance</a:t>
            </a:r>
          </a:p>
          <a:p>
            <a:pPr marL="0" indent="0">
              <a:lnSpc>
                <a:spcPct val="100000"/>
              </a:lnSpc>
              <a:spcBef>
                <a:spcPts val="600"/>
              </a:spcBef>
              <a:buClr>
                <a:srgbClr val="434343"/>
              </a:buClr>
              <a:buSzPct val="100000"/>
              <a:buNone/>
            </a:pPr>
            <a:r>
              <a:rPr lang="en-US" sz="2000" dirty="0"/>
              <a:t>Consistent daily schedules provide:</a:t>
            </a:r>
          </a:p>
          <a:p>
            <a:pPr marL="228600" indent="-228600">
              <a:lnSpc>
                <a:spcPct val="100000"/>
              </a:lnSpc>
              <a:spcBef>
                <a:spcPts val="600"/>
              </a:spcBef>
              <a:buClr>
                <a:srgbClr val="434343"/>
              </a:buClr>
              <a:buSzPct val="100000"/>
            </a:pPr>
            <a:r>
              <a:rPr lang="en-US" sz="2000" dirty="0"/>
              <a:t>Predictability</a:t>
            </a:r>
          </a:p>
          <a:p>
            <a:pPr marL="228600" indent="-228600">
              <a:lnSpc>
                <a:spcPct val="100000"/>
              </a:lnSpc>
              <a:spcBef>
                <a:spcPts val="600"/>
              </a:spcBef>
              <a:buClr>
                <a:srgbClr val="434343"/>
              </a:buClr>
              <a:buSzPct val="100000"/>
            </a:pPr>
            <a:r>
              <a:rPr lang="en-US" sz="2000" dirty="0"/>
              <a:t>Security</a:t>
            </a:r>
          </a:p>
          <a:p>
            <a:pPr marL="228600" indent="-228600">
              <a:lnSpc>
                <a:spcPct val="100000"/>
              </a:lnSpc>
              <a:spcBef>
                <a:spcPts val="600"/>
              </a:spcBef>
              <a:buClr>
                <a:srgbClr val="434343"/>
              </a:buClr>
              <a:buSzPct val="100000"/>
            </a:pPr>
            <a:r>
              <a:rPr lang="en-US" sz="2000" dirty="0"/>
              <a:t>Control </a:t>
            </a:r>
          </a:p>
        </p:txBody>
      </p:sp>
      <p:pic>
        <p:nvPicPr>
          <p:cNvPr id="6" name="Picture 5" descr="A group of people sitting in a room&#10;&#10;Description automatically generated">
            <a:extLst>
              <a:ext uri="{FF2B5EF4-FFF2-40B4-BE49-F238E27FC236}">
                <a16:creationId xmlns:a16="http://schemas.microsoft.com/office/drawing/2014/main" id="{13A1A33E-090C-4955-9CAF-CB630409F4C2}"/>
              </a:ext>
            </a:extLst>
          </p:cNvPr>
          <p:cNvPicPr>
            <a:picLocks noChangeAspect="1"/>
          </p:cNvPicPr>
          <p:nvPr/>
        </p:nvPicPr>
        <p:blipFill rotWithShape="1">
          <a:blip r:embed="rId3"/>
          <a:srcRect l="29924" r="4942"/>
          <a:stretch/>
        </p:blipFill>
        <p:spPr>
          <a:xfrm>
            <a:off x="0" y="-1"/>
            <a:ext cx="3975652" cy="5143501"/>
          </a:xfrm>
          <a:prstGeom prst="rect">
            <a:avLst/>
          </a:prstGeom>
        </p:spPr>
      </p:pic>
    </p:spTree>
    <p:extLst>
      <p:ext uri="{BB962C8B-B14F-4D97-AF65-F5344CB8AC3E}">
        <p14:creationId xmlns:p14="http://schemas.microsoft.com/office/powerpoint/2010/main" val="659325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Elements</a:t>
            </a:r>
          </a:p>
          <a:p>
            <a:pPr marL="0" indent="0">
              <a:lnSpc>
                <a:spcPct val="100000"/>
              </a:lnSpc>
              <a:spcBef>
                <a:spcPts val="600"/>
              </a:spcBef>
              <a:buClr>
                <a:srgbClr val="434343"/>
              </a:buClr>
              <a:buSzPct val="100000"/>
              <a:buNone/>
            </a:pPr>
            <a:r>
              <a:rPr lang="en-US" sz="2000" dirty="0"/>
              <a:t>Quality daily schedules contain:</a:t>
            </a:r>
          </a:p>
          <a:p>
            <a:pPr marL="228600" indent="-228600">
              <a:lnSpc>
                <a:spcPct val="100000"/>
              </a:lnSpc>
              <a:spcBef>
                <a:spcPts val="600"/>
              </a:spcBef>
              <a:buClr>
                <a:srgbClr val="434343"/>
              </a:buClr>
              <a:buSzPct val="100000"/>
            </a:pPr>
            <a:r>
              <a:rPr lang="en-US" sz="2000" dirty="0"/>
              <a:t>Routines</a:t>
            </a:r>
          </a:p>
          <a:p>
            <a:pPr marL="228600" indent="-228600">
              <a:lnSpc>
                <a:spcPct val="100000"/>
              </a:lnSpc>
              <a:spcBef>
                <a:spcPts val="600"/>
              </a:spcBef>
              <a:buClr>
                <a:srgbClr val="434343"/>
              </a:buClr>
              <a:buSzPct val="100000"/>
            </a:pPr>
            <a:r>
              <a:rPr lang="en-US" sz="2000" dirty="0"/>
              <a:t>Transitions</a:t>
            </a:r>
          </a:p>
          <a:p>
            <a:pPr marL="228600" indent="-228600">
              <a:lnSpc>
                <a:spcPct val="100000"/>
              </a:lnSpc>
              <a:spcBef>
                <a:spcPts val="600"/>
              </a:spcBef>
              <a:buClr>
                <a:srgbClr val="434343"/>
              </a:buClr>
              <a:buSzPct val="100000"/>
            </a:pPr>
            <a:r>
              <a:rPr lang="en-US" sz="2000" dirty="0"/>
              <a:t>Group times</a:t>
            </a:r>
          </a:p>
          <a:p>
            <a:pPr marL="228600" indent="-228600">
              <a:lnSpc>
                <a:spcPct val="100000"/>
              </a:lnSpc>
              <a:spcBef>
                <a:spcPts val="600"/>
              </a:spcBef>
              <a:buClr>
                <a:srgbClr val="434343"/>
              </a:buClr>
              <a:buSzPct val="100000"/>
            </a:pPr>
            <a:r>
              <a:rPr lang="en-US" sz="2000" dirty="0"/>
              <a:t>Play times</a:t>
            </a:r>
          </a:p>
        </p:txBody>
      </p:sp>
      <p:pic>
        <p:nvPicPr>
          <p:cNvPr id="12" name="Picture 11" descr="A picture containing person, child, computer, young&#10;&#10;Description automatically generated">
            <a:extLst>
              <a:ext uri="{FF2B5EF4-FFF2-40B4-BE49-F238E27FC236}">
                <a16:creationId xmlns:a16="http://schemas.microsoft.com/office/drawing/2014/main" id="{C823DF28-2503-4923-B415-E0ACB887707B}"/>
              </a:ext>
            </a:extLst>
          </p:cNvPr>
          <p:cNvPicPr>
            <a:picLocks noChangeAspect="1"/>
          </p:cNvPicPr>
          <p:nvPr/>
        </p:nvPicPr>
        <p:blipFill rotWithShape="1">
          <a:blip r:embed="rId3"/>
          <a:srcRect l="20593" r="23082"/>
          <a:stretch/>
        </p:blipFill>
        <p:spPr>
          <a:xfrm>
            <a:off x="0" y="-1"/>
            <a:ext cx="3896140" cy="5143501"/>
          </a:xfrm>
          <a:prstGeom prst="rect">
            <a:avLst/>
          </a:prstGeom>
        </p:spPr>
      </p:pic>
    </p:spTree>
    <p:extLst>
      <p:ext uri="{BB962C8B-B14F-4D97-AF65-F5344CB8AC3E}">
        <p14:creationId xmlns:p14="http://schemas.microsoft.com/office/powerpoint/2010/main" val="3066721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INFANTS</a:t>
            </a:r>
            <a:endParaRPr sz="3600" dirty="0">
              <a:latin typeface="Calibri" panose="020F0502020204030204" pitchFamily="34" charset="0"/>
              <a:cs typeface="Calibri" panose="020F0502020204030204" pitchFamily="34" charset="0"/>
            </a:endParaRPr>
          </a:p>
        </p:txBody>
      </p:sp>
      <p:sp>
        <p:nvSpPr>
          <p:cNvPr id="3" name="Oval 2">
            <a:extLst>
              <a:ext uri="{FF2B5EF4-FFF2-40B4-BE49-F238E27FC236}">
                <a16:creationId xmlns:a16="http://schemas.microsoft.com/office/drawing/2014/main" id="{83EEE150-EFA3-49B9-97AE-9411D016BCDB}"/>
              </a:ext>
            </a:extLst>
          </p:cNvPr>
          <p:cNvSpPr/>
          <p:nvPr/>
        </p:nvSpPr>
        <p:spPr>
          <a:xfrm>
            <a:off x="2320456" y="1744648"/>
            <a:ext cx="1844703" cy="183675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Key elements of infant daily schedules</a:t>
            </a:r>
          </a:p>
        </p:txBody>
      </p:sp>
      <p:sp>
        <p:nvSpPr>
          <p:cNvPr id="11" name="Rectangle: Rounded Corners 10">
            <a:extLst>
              <a:ext uri="{FF2B5EF4-FFF2-40B4-BE49-F238E27FC236}">
                <a16:creationId xmlns:a16="http://schemas.microsoft.com/office/drawing/2014/main" id="{7BBA36CD-1912-4670-97EF-46DF42C35FCA}"/>
              </a:ext>
            </a:extLst>
          </p:cNvPr>
          <p:cNvSpPr/>
          <p:nvPr/>
        </p:nvSpPr>
        <p:spPr>
          <a:xfrm>
            <a:off x="5058355" y="1478698"/>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Individualization</a:t>
            </a:r>
          </a:p>
        </p:txBody>
      </p:sp>
      <p:sp>
        <p:nvSpPr>
          <p:cNvPr id="12" name="Rectangle: Rounded Corners 11">
            <a:extLst>
              <a:ext uri="{FF2B5EF4-FFF2-40B4-BE49-F238E27FC236}">
                <a16:creationId xmlns:a16="http://schemas.microsoft.com/office/drawing/2014/main" id="{22749CB8-2E88-4BF3-884E-D35B8E5BC310}"/>
              </a:ext>
            </a:extLst>
          </p:cNvPr>
          <p:cNvSpPr/>
          <p:nvPr/>
        </p:nvSpPr>
        <p:spPr>
          <a:xfrm>
            <a:off x="5058355" y="2374711"/>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Flexibility</a:t>
            </a:r>
          </a:p>
        </p:txBody>
      </p:sp>
      <p:sp>
        <p:nvSpPr>
          <p:cNvPr id="14" name="Rectangle: Rounded Corners 13">
            <a:extLst>
              <a:ext uri="{FF2B5EF4-FFF2-40B4-BE49-F238E27FC236}">
                <a16:creationId xmlns:a16="http://schemas.microsoft.com/office/drawing/2014/main" id="{94D8369A-EE36-49D3-9D02-EF2804E4CC7E}"/>
              </a:ext>
            </a:extLst>
          </p:cNvPr>
          <p:cNvSpPr/>
          <p:nvPr/>
        </p:nvSpPr>
        <p:spPr>
          <a:xfrm>
            <a:off x="5058355" y="3270724"/>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Support</a:t>
            </a:r>
          </a:p>
        </p:txBody>
      </p:sp>
      <p:cxnSp>
        <p:nvCxnSpPr>
          <p:cNvPr id="19" name="Straight Connector 18">
            <a:extLst>
              <a:ext uri="{FF2B5EF4-FFF2-40B4-BE49-F238E27FC236}">
                <a16:creationId xmlns:a16="http://schemas.microsoft.com/office/drawing/2014/main" id="{B59F8EC2-10AF-4667-9869-EF0CAE521CCC}"/>
              </a:ext>
            </a:extLst>
          </p:cNvPr>
          <p:cNvCxnSpPr>
            <a:cxnSpLocks/>
            <a:stCxn id="3" idx="6"/>
            <a:endCxn id="11" idx="1"/>
          </p:cNvCxnSpPr>
          <p:nvPr/>
        </p:nvCxnSpPr>
        <p:spPr>
          <a:xfrm flipV="1">
            <a:off x="4165159" y="1777369"/>
            <a:ext cx="893196" cy="885655"/>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EB2B8AB8-27F4-4E27-92F3-BF2D18A4DF77}"/>
              </a:ext>
            </a:extLst>
          </p:cNvPr>
          <p:cNvCxnSpPr>
            <a:cxnSpLocks/>
            <a:stCxn id="3" idx="6"/>
          </p:cNvCxnSpPr>
          <p:nvPr/>
        </p:nvCxnSpPr>
        <p:spPr>
          <a:xfrm flipV="1">
            <a:off x="4165159" y="2654537"/>
            <a:ext cx="893196" cy="8487"/>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24" name="Straight Connector 23">
            <a:extLst>
              <a:ext uri="{FF2B5EF4-FFF2-40B4-BE49-F238E27FC236}">
                <a16:creationId xmlns:a16="http://schemas.microsoft.com/office/drawing/2014/main" id="{F3995722-BB36-42E3-8DD5-F5E791029B35}"/>
              </a:ext>
            </a:extLst>
          </p:cNvPr>
          <p:cNvCxnSpPr>
            <a:cxnSpLocks/>
            <a:stCxn id="3" idx="6"/>
            <a:endCxn id="14" idx="1"/>
          </p:cNvCxnSpPr>
          <p:nvPr/>
        </p:nvCxnSpPr>
        <p:spPr>
          <a:xfrm>
            <a:off x="4165159" y="2663024"/>
            <a:ext cx="893196" cy="90637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13761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E2BD2-161D-C644-B059-17021CE8DF36}"/>
              </a:ext>
            </a:extLst>
          </p:cNvPr>
          <p:cNvSpPr>
            <a:spLocks noGrp="1"/>
          </p:cNvSpPr>
          <p:nvPr>
            <p:ph type="title"/>
          </p:nvPr>
        </p:nvSpPr>
        <p:spPr>
          <a:xfrm>
            <a:off x="191386" y="821180"/>
            <a:ext cx="3466214" cy="3498113"/>
          </a:xfrm>
        </p:spPr>
        <p:txBody>
          <a:bodyPr/>
          <a:lstStyle/>
          <a:p>
            <a:r>
              <a:rPr lang="en-US" dirty="0"/>
              <a:t>Example </a:t>
            </a:r>
            <a:br>
              <a:rPr lang="en-US" dirty="0"/>
            </a:br>
            <a:r>
              <a:rPr lang="en-US" dirty="0"/>
              <a:t>Mobile Infant </a:t>
            </a:r>
            <a:br>
              <a:rPr lang="en-US" dirty="0"/>
            </a:br>
            <a:r>
              <a:rPr lang="en-US" dirty="0"/>
              <a:t>Schedule</a:t>
            </a:r>
          </a:p>
        </p:txBody>
      </p:sp>
      <p:pic>
        <p:nvPicPr>
          <p:cNvPr id="3" name="Picture 2" descr="A screenshot of a cell phone&#10;&#10;Description automatically generated">
            <a:extLst>
              <a:ext uri="{FF2B5EF4-FFF2-40B4-BE49-F238E27FC236}">
                <a16:creationId xmlns:a16="http://schemas.microsoft.com/office/drawing/2014/main" id="{3001FFA8-9985-FB41-B139-029A7551D317}"/>
              </a:ext>
            </a:extLst>
          </p:cNvPr>
          <p:cNvPicPr>
            <a:picLocks noChangeAspect="1"/>
          </p:cNvPicPr>
          <p:nvPr/>
        </p:nvPicPr>
        <p:blipFill>
          <a:blip r:embed="rId2"/>
          <a:stretch>
            <a:fillRect/>
          </a:stretch>
        </p:blipFill>
        <p:spPr>
          <a:xfrm>
            <a:off x="4714744" y="254378"/>
            <a:ext cx="3708891" cy="46317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3990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TODDLER</a:t>
            </a:r>
            <a:endParaRPr sz="3600" dirty="0">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1F41405F-63AC-498C-9111-7AC7CE7FEC17}"/>
              </a:ext>
            </a:extLst>
          </p:cNvPr>
          <p:cNvSpPr/>
          <p:nvPr/>
        </p:nvSpPr>
        <p:spPr>
          <a:xfrm>
            <a:off x="2320456" y="1744648"/>
            <a:ext cx="1844703" cy="183675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Key elements of toddler daily schedules</a:t>
            </a:r>
          </a:p>
        </p:txBody>
      </p:sp>
      <p:sp>
        <p:nvSpPr>
          <p:cNvPr id="6" name="Rectangle: Rounded Corners 5">
            <a:extLst>
              <a:ext uri="{FF2B5EF4-FFF2-40B4-BE49-F238E27FC236}">
                <a16:creationId xmlns:a16="http://schemas.microsoft.com/office/drawing/2014/main" id="{FCA3DA20-922B-4544-B7E5-5CCFA7984E1E}"/>
              </a:ext>
            </a:extLst>
          </p:cNvPr>
          <p:cNvSpPr/>
          <p:nvPr/>
        </p:nvSpPr>
        <p:spPr>
          <a:xfrm>
            <a:off x="5058355" y="1478698"/>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Transition time</a:t>
            </a:r>
          </a:p>
        </p:txBody>
      </p:sp>
      <p:sp>
        <p:nvSpPr>
          <p:cNvPr id="7" name="Rectangle: Rounded Corners 6">
            <a:extLst>
              <a:ext uri="{FF2B5EF4-FFF2-40B4-BE49-F238E27FC236}">
                <a16:creationId xmlns:a16="http://schemas.microsoft.com/office/drawing/2014/main" id="{7F8494D4-9CB7-45A2-8FED-1E6F2319E7AF}"/>
              </a:ext>
            </a:extLst>
          </p:cNvPr>
          <p:cNvSpPr/>
          <p:nvPr/>
        </p:nvSpPr>
        <p:spPr>
          <a:xfrm>
            <a:off x="5058355" y="2374711"/>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Movement and engagement</a:t>
            </a:r>
          </a:p>
        </p:txBody>
      </p:sp>
      <p:sp>
        <p:nvSpPr>
          <p:cNvPr id="8" name="Rectangle: Rounded Corners 7">
            <a:extLst>
              <a:ext uri="{FF2B5EF4-FFF2-40B4-BE49-F238E27FC236}">
                <a16:creationId xmlns:a16="http://schemas.microsoft.com/office/drawing/2014/main" id="{68915E45-57CB-462D-9BFC-DD6073FA7993}"/>
              </a:ext>
            </a:extLst>
          </p:cNvPr>
          <p:cNvSpPr/>
          <p:nvPr/>
        </p:nvSpPr>
        <p:spPr>
          <a:xfrm>
            <a:off x="5058355" y="3270724"/>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One-on-one time</a:t>
            </a:r>
          </a:p>
        </p:txBody>
      </p:sp>
      <p:cxnSp>
        <p:nvCxnSpPr>
          <p:cNvPr id="9" name="Straight Connector 8">
            <a:extLst>
              <a:ext uri="{FF2B5EF4-FFF2-40B4-BE49-F238E27FC236}">
                <a16:creationId xmlns:a16="http://schemas.microsoft.com/office/drawing/2014/main" id="{33B0CD6D-E324-4D95-A063-F4ABC063C3F3}"/>
              </a:ext>
            </a:extLst>
          </p:cNvPr>
          <p:cNvCxnSpPr>
            <a:cxnSpLocks/>
            <a:stCxn id="5" idx="6"/>
            <a:endCxn id="6" idx="1"/>
          </p:cNvCxnSpPr>
          <p:nvPr/>
        </p:nvCxnSpPr>
        <p:spPr>
          <a:xfrm flipV="1">
            <a:off x="4165159" y="1777369"/>
            <a:ext cx="893196" cy="885655"/>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10" name="Straight Connector 9">
            <a:extLst>
              <a:ext uri="{FF2B5EF4-FFF2-40B4-BE49-F238E27FC236}">
                <a16:creationId xmlns:a16="http://schemas.microsoft.com/office/drawing/2014/main" id="{C6A281BF-4A16-4B1D-B62D-A1392A2D3167}"/>
              </a:ext>
            </a:extLst>
          </p:cNvPr>
          <p:cNvCxnSpPr>
            <a:cxnSpLocks/>
            <a:stCxn id="5" idx="6"/>
          </p:cNvCxnSpPr>
          <p:nvPr/>
        </p:nvCxnSpPr>
        <p:spPr>
          <a:xfrm flipV="1">
            <a:off x="4165159" y="2654537"/>
            <a:ext cx="893196" cy="8487"/>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F9CD185E-DD36-4D98-B183-3795DED17306}"/>
              </a:ext>
            </a:extLst>
          </p:cNvPr>
          <p:cNvCxnSpPr>
            <a:cxnSpLocks/>
            <a:stCxn id="5" idx="6"/>
            <a:endCxn id="8" idx="1"/>
          </p:cNvCxnSpPr>
          <p:nvPr/>
        </p:nvCxnSpPr>
        <p:spPr>
          <a:xfrm>
            <a:off x="4165159" y="2663024"/>
            <a:ext cx="893196" cy="90637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670890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E2BD2-161D-C644-B059-17021CE8DF36}"/>
              </a:ext>
            </a:extLst>
          </p:cNvPr>
          <p:cNvSpPr>
            <a:spLocks noGrp="1"/>
          </p:cNvSpPr>
          <p:nvPr>
            <p:ph type="title"/>
          </p:nvPr>
        </p:nvSpPr>
        <p:spPr>
          <a:xfrm>
            <a:off x="180753" y="829340"/>
            <a:ext cx="3466214" cy="3487479"/>
          </a:xfrm>
        </p:spPr>
        <p:txBody>
          <a:bodyPr/>
          <a:lstStyle/>
          <a:p>
            <a:r>
              <a:rPr lang="en-US" dirty="0"/>
              <a:t>Example Toddler Schedule</a:t>
            </a:r>
          </a:p>
        </p:txBody>
      </p:sp>
      <p:pic>
        <p:nvPicPr>
          <p:cNvPr id="3" name="Picture 2" descr="A screenshot of a cell phone&#10;&#10;Description automatically generated">
            <a:extLst>
              <a:ext uri="{FF2B5EF4-FFF2-40B4-BE49-F238E27FC236}">
                <a16:creationId xmlns:a16="http://schemas.microsoft.com/office/drawing/2014/main" id="{1165A9B4-185E-F64A-968E-F903586413C4}"/>
              </a:ext>
            </a:extLst>
          </p:cNvPr>
          <p:cNvPicPr>
            <a:picLocks noChangeAspect="1"/>
          </p:cNvPicPr>
          <p:nvPr/>
        </p:nvPicPr>
        <p:blipFill>
          <a:blip r:embed="rId2"/>
          <a:stretch>
            <a:fillRect/>
          </a:stretch>
        </p:blipFill>
        <p:spPr>
          <a:xfrm>
            <a:off x="4807066" y="403766"/>
            <a:ext cx="3543373" cy="43359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7401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PRESCHOOL</a:t>
            </a:r>
            <a:endParaRPr sz="3600" dirty="0">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2753B255-4435-4092-9343-7DE4BF7E4A6B}"/>
              </a:ext>
            </a:extLst>
          </p:cNvPr>
          <p:cNvSpPr/>
          <p:nvPr/>
        </p:nvSpPr>
        <p:spPr>
          <a:xfrm>
            <a:off x="2320456" y="1744648"/>
            <a:ext cx="1844703" cy="183675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Key elements of preschool daily schedules</a:t>
            </a:r>
          </a:p>
        </p:txBody>
      </p:sp>
      <p:sp>
        <p:nvSpPr>
          <p:cNvPr id="6" name="Rectangle: Rounded Corners 5">
            <a:extLst>
              <a:ext uri="{FF2B5EF4-FFF2-40B4-BE49-F238E27FC236}">
                <a16:creationId xmlns:a16="http://schemas.microsoft.com/office/drawing/2014/main" id="{9E83E09A-9087-494E-B3BD-4704C1A84527}"/>
              </a:ext>
            </a:extLst>
          </p:cNvPr>
          <p:cNvSpPr/>
          <p:nvPr/>
        </p:nvSpPr>
        <p:spPr>
          <a:xfrm>
            <a:off x="5058355" y="1478698"/>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Consideration</a:t>
            </a:r>
          </a:p>
        </p:txBody>
      </p:sp>
      <p:sp>
        <p:nvSpPr>
          <p:cNvPr id="7" name="Rectangle: Rounded Corners 6">
            <a:extLst>
              <a:ext uri="{FF2B5EF4-FFF2-40B4-BE49-F238E27FC236}">
                <a16:creationId xmlns:a16="http://schemas.microsoft.com/office/drawing/2014/main" id="{81A06220-85DB-4B38-A21E-C9A42D08F18F}"/>
              </a:ext>
            </a:extLst>
          </p:cNvPr>
          <p:cNvSpPr/>
          <p:nvPr/>
        </p:nvSpPr>
        <p:spPr>
          <a:xfrm>
            <a:off x="5058355" y="2374711"/>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Planning</a:t>
            </a:r>
          </a:p>
        </p:txBody>
      </p:sp>
      <p:sp>
        <p:nvSpPr>
          <p:cNvPr id="8" name="Rectangle: Rounded Corners 7">
            <a:extLst>
              <a:ext uri="{FF2B5EF4-FFF2-40B4-BE49-F238E27FC236}">
                <a16:creationId xmlns:a16="http://schemas.microsoft.com/office/drawing/2014/main" id="{A9006335-CD32-47F7-A99E-FD45122A828E}"/>
              </a:ext>
            </a:extLst>
          </p:cNvPr>
          <p:cNvSpPr/>
          <p:nvPr/>
        </p:nvSpPr>
        <p:spPr>
          <a:xfrm>
            <a:off x="5058355" y="3270724"/>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Balance</a:t>
            </a:r>
          </a:p>
        </p:txBody>
      </p:sp>
      <p:cxnSp>
        <p:nvCxnSpPr>
          <p:cNvPr id="9" name="Straight Connector 8">
            <a:extLst>
              <a:ext uri="{FF2B5EF4-FFF2-40B4-BE49-F238E27FC236}">
                <a16:creationId xmlns:a16="http://schemas.microsoft.com/office/drawing/2014/main" id="{B1C4293A-D064-4922-B22F-2B614CE6BDBF}"/>
              </a:ext>
            </a:extLst>
          </p:cNvPr>
          <p:cNvCxnSpPr>
            <a:cxnSpLocks/>
            <a:stCxn id="5" idx="6"/>
            <a:endCxn id="6" idx="1"/>
          </p:cNvCxnSpPr>
          <p:nvPr/>
        </p:nvCxnSpPr>
        <p:spPr>
          <a:xfrm flipV="1">
            <a:off x="4165159" y="1777369"/>
            <a:ext cx="893196" cy="885655"/>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10" name="Straight Connector 9">
            <a:extLst>
              <a:ext uri="{FF2B5EF4-FFF2-40B4-BE49-F238E27FC236}">
                <a16:creationId xmlns:a16="http://schemas.microsoft.com/office/drawing/2014/main" id="{595F7A59-508A-4198-B892-2C8A7FCD2A97}"/>
              </a:ext>
            </a:extLst>
          </p:cNvPr>
          <p:cNvCxnSpPr>
            <a:cxnSpLocks/>
            <a:stCxn id="5" idx="6"/>
          </p:cNvCxnSpPr>
          <p:nvPr/>
        </p:nvCxnSpPr>
        <p:spPr>
          <a:xfrm flipV="1">
            <a:off x="4165159" y="2654537"/>
            <a:ext cx="893196" cy="8487"/>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01AC4612-7030-479B-A1A8-35C469826A07}"/>
              </a:ext>
            </a:extLst>
          </p:cNvPr>
          <p:cNvCxnSpPr>
            <a:cxnSpLocks/>
            <a:stCxn id="5" idx="6"/>
            <a:endCxn id="8" idx="1"/>
          </p:cNvCxnSpPr>
          <p:nvPr/>
        </p:nvCxnSpPr>
        <p:spPr>
          <a:xfrm>
            <a:off x="4165159" y="2663024"/>
            <a:ext cx="893196" cy="90637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030182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E2BD2-161D-C644-B059-17021CE8DF36}"/>
              </a:ext>
            </a:extLst>
          </p:cNvPr>
          <p:cNvSpPr>
            <a:spLocks noGrp="1"/>
          </p:cNvSpPr>
          <p:nvPr>
            <p:ph type="title"/>
          </p:nvPr>
        </p:nvSpPr>
        <p:spPr>
          <a:xfrm>
            <a:off x="160716" y="808074"/>
            <a:ext cx="3496884" cy="3508745"/>
          </a:xfrm>
        </p:spPr>
        <p:txBody>
          <a:bodyPr/>
          <a:lstStyle/>
          <a:p>
            <a:r>
              <a:rPr lang="en-US" dirty="0"/>
              <a:t>Example Preschool Schedule</a:t>
            </a:r>
          </a:p>
        </p:txBody>
      </p:sp>
      <p:pic>
        <p:nvPicPr>
          <p:cNvPr id="3" name="Picture 2" descr="A screenshot of a cell phone&#10;&#10;Description automatically generated">
            <a:extLst>
              <a:ext uri="{FF2B5EF4-FFF2-40B4-BE49-F238E27FC236}">
                <a16:creationId xmlns:a16="http://schemas.microsoft.com/office/drawing/2014/main" id="{108BC507-3EF0-2648-966A-FA4B5233D513}"/>
              </a:ext>
            </a:extLst>
          </p:cNvPr>
          <p:cNvPicPr>
            <a:picLocks noChangeAspect="1"/>
          </p:cNvPicPr>
          <p:nvPr/>
        </p:nvPicPr>
        <p:blipFill>
          <a:blip r:embed="rId2"/>
          <a:stretch>
            <a:fillRect/>
          </a:stretch>
        </p:blipFill>
        <p:spPr>
          <a:xfrm>
            <a:off x="4873576" y="408355"/>
            <a:ext cx="3496885" cy="43267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0750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Welcome, Session &amp; Group Introductions</a:t>
            </a:r>
            <a:endParaRPr sz="36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191386" y="829340"/>
            <a:ext cx="3466214" cy="3476845"/>
          </a:xfrm>
          <a:prstGeom prst="rect">
            <a:avLst/>
          </a:prstGeom>
          <a:noFill/>
          <a:ln>
            <a:noFill/>
          </a:ln>
        </p:spPr>
        <p:txBody>
          <a:bodyPr spcFirstLastPara="1" vert="horz" wrap="square" lIns="91340" tIns="91340" rIns="91340" bIns="91340" rtlCol="0" anchor="ctr" anchorCtr="0">
            <a:noAutofit/>
          </a:bodyPr>
          <a:lstStyle/>
          <a:p>
            <a:r>
              <a:rPr lang="en-US" sz="3197" b="1" dirty="0">
                <a:latin typeface="Calibri" panose="020F0502020204030204" pitchFamily="34" charset="0"/>
                <a:cs typeface="Calibri" panose="020F0502020204030204" pitchFamily="34" charset="0"/>
              </a:rPr>
              <a:t>How are you currently using schedules in your program?</a:t>
            </a:r>
            <a:endParaRPr sz="3197"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432"/>
          <a:stretch/>
        </p:blipFill>
        <p:spPr>
          <a:xfrm>
            <a:off x="3944430" y="2380"/>
            <a:ext cx="5195342" cy="5141120"/>
          </a:xfrm>
          <a:prstGeom prst="rect">
            <a:avLst/>
          </a:prstGeom>
        </p:spPr>
      </p:pic>
    </p:spTree>
    <p:extLst>
      <p:ext uri="{BB962C8B-B14F-4D97-AF65-F5344CB8AC3E}">
        <p14:creationId xmlns:p14="http://schemas.microsoft.com/office/powerpoint/2010/main" val="1375328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1: SELF-ASSESSMENT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Use the “Schedules” section of the Curriculum Implementation Checklist</a:t>
            </a:r>
          </a:p>
        </p:txBody>
      </p:sp>
      <p:pic>
        <p:nvPicPr>
          <p:cNvPr id="3" name="Picture 2">
            <a:extLst>
              <a:ext uri="{FF2B5EF4-FFF2-40B4-BE49-F238E27FC236}">
                <a16:creationId xmlns:a16="http://schemas.microsoft.com/office/drawing/2014/main" id="{AF4564B0-9892-434D-B677-6AFDBA8A02BB}"/>
              </a:ext>
            </a:extLst>
          </p:cNvPr>
          <p:cNvPicPr>
            <a:picLocks noChangeAspect="1"/>
          </p:cNvPicPr>
          <p:nvPr/>
        </p:nvPicPr>
        <p:blipFill>
          <a:blip r:embed="rId3"/>
          <a:stretch>
            <a:fillRect/>
          </a:stretch>
        </p:blipFill>
        <p:spPr>
          <a:xfrm>
            <a:off x="2213196" y="1781764"/>
            <a:ext cx="4717608" cy="2809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9773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2: STEPS FOR ACTION</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Consider how you scored the self-assessment portion of the “Schedules” section, in addition to what you have learned in this training so far</a:t>
            </a:r>
          </a:p>
          <a:p>
            <a:pPr marL="228600" indent="-228600">
              <a:lnSpc>
                <a:spcPct val="100000"/>
              </a:lnSpc>
              <a:spcBef>
                <a:spcPts val="600"/>
              </a:spcBef>
              <a:buClr>
                <a:srgbClr val="434343"/>
              </a:buClr>
              <a:buSzPct val="100000"/>
            </a:pPr>
            <a:r>
              <a:rPr lang="en-US" sz="2000" dirty="0"/>
              <a:t>Use this information to complete the “Part 2: Steps for Action” portion of the handout</a:t>
            </a:r>
          </a:p>
        </p:txBody>
      </p:sp>
      <p:pic>
        <p:nvPicPr>
          <p:cNvPr id="3" name="Picture 2">
            <a:extLst>
              <a:ext uri="{FF2B5EF4-FFF2-40B4-BE49-F238E27FC236}">
                <a16:creationId xmlns:a16="http://schemas.microsoft.com/office/drawing/2014/main" id="{AB987241-9594-4911-9485-098C53D1389B}"/>
              </a:ext>
            </a:extLst>
          </p:cNvPr>
          <p:cNvPicPr>
            <a:picLocks noChangeAspect="1"/>
          </p:cNvPicPr>
          <p:nvPr/>
        </p:nvPicPr>
        <p:blipFill>
          <a:blip r:embed="rId3"/>
          <a:stretch>
            <a:fillRect/>
          </a:stretch>
        </p:blipFill>
        <p:spPr>
          <a:xfrm>
            <a:off x="2296498" y="2385420"/>
            <a:ext cx="4551004" cy="2300880"/>
          </a:xfrm>
          <a:prstGeom prst="rect">
            <a:avLst/>
          </a:prstGeom>
        </p:spPr>
      </p:pic>
    </p:spTree>
    <p:extLst>
      <p:ext uri="{BB962C8B-B14F-4D97-AF65-F5344CB8AC3E}">
        <p14:creationId xmlns:p14="http://schemas.microsoft.com/office/powerpoint/2010/main" val="133892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Materials</a:t>
            </a:r>
            <a:endParaRPr sz="3600" b="1" dirty="0"/>
          </a:p>
        </p:txBody>
      </p:sp>
    </p:spTree>
    <p:extLst>
      <p:ext uri="{BB962C8B-B14F-4D97-AF65-F5344CB8AC3E}">
        <p14:creationId xmlns:p14="http://schemas.microsoft.com/office/powerpoint/2010/main" val="2546454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CHECKLIST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0" indent="0">
              <a:lnSpc>
                <a:spcPct val="100000"/>
              </a:lnSpc>
              <a:spcBef>
                <a:spcPts val="600"/>
              </a:spcBef>
              <a:buClr>
                <a:srgbClr val="434343"/>
              </a:buClr>
              <a:buSzPct val="100000"/>
              <a:buNone/>
            </a:pPr>
            <a:r>
              <a:rPr lang="en-US" sz="2000" dirty="0"/>
              <a:t>Teachers and children use curriculum-</a:t>
            </a:r>
          </a:p>
          <a:p>
            <a:pPr marL="0" indent="0">
              <a:lnSpc>
                <a:spcPct val="100000"/>
              </a:lnSpc>
              <a:spcBef>
                <a:spcPts val="600"/>
              </a:spcBef>
              <a:buClr>
                <a:srgbClr val="434343"/>
              </a:buClr>
              <a:buSzPct val="100000"/>
              <a:buNone/>
            </a:pPr>
            <a:r>
              <a:rPr lang="en-US" sz="2000" dirty="0"/>
              <a:t>aligned materials across activity types </a:t>
            </a:r>
          </a:p>
          <a:p>
            <a:pPr marL="0" indent="0">
              <a:lnSpc>
                <a:spcPct val="100000"/>
              </a:lnSpc>
              <a:spcBef>
                <a:spcPts val="600"/>
              </a:spcBef>
              <a:buClr>
                <a:srgbClr val="434343"/>
              </a:buClr>
              <a:buSzPct val="100000"/>
              <a:buNone/>
            </a:pPr>
            <a:r>
              <a:rPr lang="en-US" sz="2000" dirty="0"/>
              <a:t>throughout the day.</a:t>
            </a:r>
          </a:p>
          <a:p>
            <a:pPr marL="228600" indent="-228600">
              <a:lnSpc>
                <a:spcPct val="100000"/>
              </a:lnSpc>
              <a:spcBef>
                <a:spcPts val="600"/>
              </a:spcBef>
              <a:buClr>
                <a:srgbClr val="434343"/>
              </a:buClr>
              <a:buSzPct val="100000"/>
            </a:pPr>
            <a:r>
              <a:rPr lang="en-US" sz="2000" dirty="0"/>
              <a:t>Everyday use</a:t>
            </a:r>
          </a:p>
          <a:p>
            <a:pPr marL="228600" indent="-228600">
              <a:lnSpc>
                <a:spcPct val="100000"/>
              </a:lnSpc>
              <a:spcBef>
                <a:spcPts val="600"/>
              </a:spcBef>
              <a:buClr>
                <a:srgbClr val="434343"/>
              </a:buClr>
              <a:buSzPct val="100000"/>
            </a:pPr>
            <a:r>
              <a:rPr lang="en-US" sz="2000" dirty="0"/>
              <a:t>Accessibility</a:t>
            </a:r>
          </a:p>
          <a:p>
            <a:pPr marL="228600" indent="-228600">
              <a:lnSpc>
                <a:spcPct val="100000"/>
              </a:lnSpc>
              <a:spcBef>
                <a:spcPts val="600"/>
              </a:spcBef>
              <a:buClr>
                <a:srgbClr val="434343"/>
              </a:buClr>
              <a:buSzPct val="100000"/>
            </a:pPr>
            <a:r>
              <a:rPr lang="en-US" sz="2000" dirty="0"/>
              <a:t>Implementation </a:t>
            </a:r>
          </a:p>
          <a:p>
            <a:pPr marL="228600" indent="-228600">
              <a:lnSpc>
                <a:spcPct val="100000"/>
              </a:lnSpc>
              <a:spcBef>
                <a:spcPts val="600"/>
              </a:spcBef>
              <a:buClr>
                <a:srgbClr val="434343"/>
              </a:buClr>
              <a:buSzPct val="100000"/>
            </a:pPr>
            <a:r>
              <a:rPr lang="en-US" sz="2000" dirty="0"/>
              <a:t>Influence </a:t>
            </a:r>
          </a:p>
        </p:txBody>
      </p:sp>
      <p:pic>
        <p:nvPicPr>
          <p:cNvPr id="2" name="Picture 1">
            <a:extLst>
              <a:ext uri="{FF2B5EF4-FFF2-40B4-BE49-F238E27FC236}">
                <a16:creationId xmlns:a16="http://schemas.microsoft.com/office/drawing/2014/main" id="{E09263DC-BFA9-4AB8-8E62-5FBE32C272BA}"/>
              </a:ext>
            </a:extLst>
          </p:cNvPr>
          <p:cNvPicPr>
            <a:picLocks noChangeAspect="1"/>
          </p:cNvPicPr>
          <p:nvPr/>
        </p:nvPicPr>
        <p:blipFill>
          <a:blip r:embed="rId3"/>
          <a:stretch>
            <a:fillRect/>
          </a:stretch>
        </p:blipFill>
        <p:spPr>
          <a:xfrm>
            <a:off x="4321658" y="1706788"/>
            <a:ext cx="4599705" cy="2415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1357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Everyday Use</a:t>
            </a:r>
          </a:p>
          <a:p>
            <a:pPr marL="0" indent="0">
              <a:lnSpc>
                <a:spcPct val="100000"/>
              </a:lnSpc>
              <a:spcBef>
                <a:spcPts val="600"/>
              </a:spcBef>
              <a:buClr>
                <a:srgbClr val="434343"/>
              </a:buClr>
              <a:buSzPct val="100000"/>
              <a:buNone/>
            </a:pPr>
            <a:r>
              <a:rPr lang="en-US" sz="2000" dirty="0"/>
              <a:t>Teachers and children use curriculum-aligned materials across activity types throughout the day:</a:t>
            </a:r>
          </a:p>
          <a:p>
            <a:pPr marL="228600" indent="-228600">
              <a:lnSpc>
                <a:spcPct val="100000"/>
              </a:lnSpc>
              <a:spcBef>
                <a:spcPts val="600"/>
              </a:spcBef>
              <a:buClr>
                <a:srgbClr val="434343"/>
              </a:buClr>
              <a:buSzPct val="100000"/>
            </a:pPr>
            <a:r>
              <a:rPr lang="en-US" sz="2000" dirty="0"/>
              <a:t>Lessons</a:t>
            </a:r>
          </a:p>
          <a:p>
            <a:pPr marL="228600" indent="-228600">
              <a:lnSpc>
                <a:spcPct val="100000"/>
              </a:lnSpc>
              <a:spcBef>
                <a:spcPts val="600"/>
              </a:spcBef>
              <a:buClr>
                <a:srgbClr val="434343"/>
              </a:buClr>
              <a:buSzPct val="100000"/>
            </a:pPr>
            <a:r>
              <a:rPr lang="en-US" sz="2000" dirty="0"/>
              <a:t>Classroom</a:t>
            </a:r>
          </a:p>
          <a:p>
            <a:pPr marL="228600" indent="-228600">
              <a:lnSpc>
                <a:spcPct val="100000"/>
              </a:lnSpc>
              <a:spcBef>
                <a:spcPts val="600"/>
              </a:spcBef>
              <a:buClr>
                <a:srgbClr val="434343"/>
              </a:buClr>
              <a:buSzPct val="100000"/>
            </a:pPr>
            <a:r>
              <a:rPr lang="en-US" sz="2000" dirty="0"/>
              <a:t>Displays</a:t>
            </a:r>
          </a:p>
        </p:txBody>
      </p:sp>
      <p:pic>
        <p:nvPicPr>
          <p:cNvPr id="6" name="Picture 5" descr="A picture containing table, person, indoor, small&#10;&#10;Description automatically generated">
            <a:extLst>
              <a:ext uri="{FF2B5EF4-FFF2-40B4-BE49-F238E27FC236}">
                <a16:creationId xmlns:a16="http://schemas.microsoft.com/office/drawing/2014/main" id="{93CFF899-1255-4034-B9F2-C2DDF7225FE0}"/>
              </a:ext>
            </a:extLst>
          </p:cNvPr>
          <p:cNvPicPr>
            <a:picLocks noChangeAspect="1"/>
          </p:cNvPicPr>
          <p:nvPr/>
        </p:nvPicPr>
        <p:blipFill rotWithShape="1">
          <a:blip r:embed="rId3"/>
          <a:srcRect l="7335" r="41754"/>
          <a:stretch/>
        </p:blipFill>
        <p:spPr>
          <a:xfrm>
            <a:off x="0" y="0"/>
            <a:ext cx="3927944" cy="5143500"/>
          </a:xfrm>
          <a:prstGeom prst="rect">
            <a:avLst/>
          </a:prstGeom>
        </p:spPr>
      </p:pic>
    </p:spTree>
    <p:extLst>
      <p:ext uri="{BB962C8B-B14F-4D97-AF65-F5344CB8AC3E}">
        <p14:creationId xmlns:p14="http://schemas.microsoft.com/office/powerpoint/2010/main" val="2365097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Accessibility</a:t>
            </a:r>
          </a:p>
          <a:p>
            <a:pPr marL="0" indent="0">
              <a:lnSpc>
                <a:spcPct val="100000"/>
              </a:lnSpc>
              <a:spcBef>
                <a:spcPts val="600"/>
              </a:spcBef>
              <a:buClr>
                <a:srgbClr val="434343"/>
              </a:buClr>
              <a:buSzPct val="100000"/>
              <a:buNone/>
            </a:pPr>
            <a:r>
              <a:rPr lang="en-US" sz="2000" dirty="0"/>
              <a:t>Developmentally appropriate materials must be easily accessible to children at all times:</a:t>
            </a:r>
          </a:p>
          <a:p>
            <a:pPr marL="228600" indent="-228600">
              <a:lnSpc>
                <a:spcPct val="100000"/>
              </a:lnSpc>
              <a:spcBef>
                <a:spcPts val="600"/>
              </a:spcBef>
              <a:buClr>
                <a:srgbClr val="434343"/>
              </a:buClr>
              <a:buSzPct val="100000"/>
            </a:pPr>
            <a:r>
              <a:rPr lang="en-US" sz="2000" dirty="0"/>
              <a:t>Location</a:t>
            </a:r>
          </a:p>
          <a:p>
            <a:pPr marL="228600" indent="-228600">
              <a:lnSpc>
                <a:spcPct val="100000"/>
              </a:lnSpc>
              <a:spcBef>
                <a:spcPts val="600"/>
              </a:spcBef>
              <a:buClr>
                <a:srgbClr val="434343"/>
              </a:buClr>
              <a:buSzPct val="100000"/>
            </a:pPr>
            <a:r>
              <a:rPr lang="en-US" sz="2000" dirty="0"/>
              <a:t>Labeling</a:t>
            </a:r>
          </a:p>
          <a:p>
            <a:pPr marL="228600" indent="-228600">
              <a:lnSpc>
                <a:spcPct val="100000"/>
              </a:lnSpc>
              <a:spcBef>
                <a:spcPts val="600"/>
              </a:spcBef>
              <a:buClr>
                <a:srgbClr val="434343"/>
              </a:buClr>
              <a:buSzPct val="100000"/>
            </a:pPr>
            <a:r>
              <a:rPr lang="en-US" sz="2000" dirty="0"/>
              <a:t>Appropriateness</a:t>
            </a:r>
          </a:p>
          <a:p>
            <a:pPr marL="228600" indent="-228600">
              <a:lnSpc>
                <a:spcPct val="100000"/>
              </a:lnSpc>
              <a:spcBef>
                <a:spcPts val="600"/>
              </a:spcBef>
              <a:buClr>
                <a:srgbClr val="434343"/>
              </a:buClr>
              <a:buSzPct val="100000"/>
            </a:pPr>
            <a:r>
              <a:rPr lang="en-US" sz="2000" dirty="0"/>
              <a:t>Amount and repair</a:t>
            </a:r>
          </a:p>
        </p:txBody>
      </p:sp>
      <p:pic>
        <p:nvPicPr>
          <p:cNvPr id="6" name="Picture 5" descr="A bedroom with a bed in a room&#10;&#10;Description automatically generated">
            <a:extLst>
              <a:ext uri="{FF2B5EF4-FFF2-40B4-BE49-F238E27FC236}">
                <a16:creationId xmlns:a16="http://schemas.microsoft.com/office/drawing/2014/main" id="{45ED8147-3136-4513-A545-8083FE43E495}"/>
              </a:ext>
            </a:extLst>
          </p:cNvPr>
          <p:cNvPicPr>
            <a:picLocks noChangeAspect="1"/>
          </p:cNvPicPr>
          <p:nvPr/>
        </p:nvPicPr>
        <p:blipFill rotWithShape="1">
          <a:blip r:embed="rId3"/>
          <a:srcRect l="13708" r="31830"/>
          <a:stretch/>
        </p:blipFill>
        <p:spPr>
          <a:xfrm>
            <a:off x="0" y="-2"/>
            <a:ext cx="3896139" cy="5143501"/>
          </a:xfrm>
          <a:prstGeom prst="rect">
            <a:avLst/>
          </a:prstGeom>
        </p:spPr>
      </p:pic>
    </p:spTree>
    <p:extLst>
      <p:ext uri="{BB962C8B-B14F-4D97-AF65-F5344CB8AC3E}">
        <p14:creationId xmlns:p14="http://schemas.microsoft.com/office/powerpoint/2010/main" val="1521251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Implementation</a:t>
            </a:r>
          </a:p>
          <a:p>
            <a:pPr marL="0" indent="0">
              <a:lnSpc>
                <a:spcPct val="100000"/>
              </a:lnSpc>
              <a:spcBef>
                <a:spcPts val="600"/>
              </a:spcBef>
              <a:buClr>
                <a:srgbClr val="434343"/>
              </a:buClr>
              <a:buSzPct val="100000"/>
              <a:buNone/>
            </a:pPr>
            <a:r>
              <a:rPr lang="en-US" sz="2000" dirty="0"/>
              <a:t>Appropriate materials are available for use when implementing curricular activities:</a:t>
            </a:r>
          </a:p>
          <a:p>
            <a:pPr marL="228600" indent="-228600">
              <a:lnSpc>
                <a:spcPct val="100000"/>
              </a:lnSpc>
              <a:spcBef>
                <a:spcPts val="600"/>
              </a:spcBef>
              <a:buClr>
                <a:srgbClr val="434343"/>
              </a:buClr>
              <a:buSzPct val="100000"/>
            </a:pPr>
            <a:r>
              <a:rPr lang="en-US" sz="2000" dirty="0"/>
              <a:t>Alignment and accessibility</a:t>
            </a:r>
          </a:p>
          <a:p>
            <a:pPr marL="228600" indent="-228600">
              <a:lnSpc>
                <a:spcPct val="100000"/>
              </a:lnSpc>
              <a:spcBef>
                <a:spcPts val="600"/>
              </a:spcBef>
              <a:buClr>
                <a:srgbClr val="434343"/>
              </a:buClr>
              <a:buSzPct val="100000"/>
            </a:pPr>
            <a:r>
              <a:rPr lang="en-US" sz="2000" dirty="0"/>
              <a:t>Shareability</a:t>
            </a:r>
          </a:p>
          <a:p>
            <a:pPr marL="228600" indent="-228600">
              <a:lnSpc>
                <a:spcPct val="100000"/>
              </a:lnSpc>
              <a:spcBef>
                <a:spcPts val="600"/>
              </a:spcBef>
              <a:buClr>
                <a:srgbClr val="434343"/>
              </a:buClr>
              <a:buSzPct val="100000"/>
            </a:pPr>
            <a:r>
              <a:rPr lang="en-US" sz="2000" dirty="0"/>
              <a:t>Similarity</a:t>
            </a:r>
          </a:p>
        </p:txBody>
      </p:sp>
      <p:pic>
        <p:nvPicPr>
          <p:cNvPr id="6" name="Picture 5" descr="A small child sitting on a table&#10;&#10;Description automatically generated">
            <a:extLst>
              <a:ext uri="{FF2B5EF4-FFF2-40B4-BE49-F238E27FC236}">
                <a16:creationId xmlns:a16="http://schemas.microsoft.com/office/drawing/2014/main" id="{1622E226-DA68-40D2-A548-4EA6F844E87C}"/>
              </a:ext>
            </a:extLst>
          </p:cNvPr>
          <p:cNvPicPr>
            <a:picLocks noChangeAspect="1"/>
          </p:cNvPicPr>
          <p:nvPr/>
        </p:nvPicPr>
        <p:blipFill rotWithShape="1">
          <a:blip r:embed="rId3"/>
          <a:srcRect l="13827" r="10734"/>
          <a:stretch/>
        </p:blipFill>
        <p:spPr>
          <a:xfrm>
            <a:off x="0" y="0"/>
            <a:ext cx="3912042" cy="5143500"/>
          </a:xfrm>
          <a:prstGeom prst="rect">
            <a:avLst/>
          </a:prstGeom>
        </p:spPr>
      </p:pic>
    </p:spTree>
    <p:extLst>
      <p:ext uri="{BB962C8B-B14F-4D97-AF65-F5344CB8AC3E}">
        <p14:creationId xmlns:p14="http://schemas.microsoft.com/office/powerpoint/2010/main" val="504346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Influence</a:t>
            </a:r>
          </a:p>
          <a:p>
            <a:pPr marL="0" indent="0">
              <a:lnSpc>
                <a:spcPct val="100000"/>
              </a:lnSpc>
              <a:spcBef>
                <a:spcPts val="600"/>
              </a:spcBef>
              <a:buClr>
                <a:srgbClr val="434343"/>
              </a:buClr>
              <a:buSzPct val="100000"/>
              <a:buNone/>
            </a:pPr>
            <a:r>
              <a:rPr lang="en-US" sz="2000" dirty="0"/>
              <a:t>Not having the appropriate materials negatively affects:</a:t>
            </a:r>
          </a:p>
          <a:p>
            <a:pPr marL="228600" indent="-228600">
              <a:lnSpc>
                <a:spcPct val="100000"/>
              </a:lnSpc>
              <a:spcBef>
                <a:spcPts val="600"/>
              </a:spcBef>
              <a:buClr>
                <a:srgbClr val="434343"/>
              </a:buClr>
              <a:buSzPct val="100000"/>
            </a:pPr>
            <a:r>
              <a:rPr lang="en-US" sz="2000" dirty="0"/>
              <a:t>Curriculum</a:t>
            </a:r>
          </a:p>
          <a:p>
            <a:pPr marL="228600" indent="-228600">
              <a:lnSpc>
                <a:spcPct val="100000"/>
              </a:lnSpc>
              <a:spcBef>
                <a:spcPts val="600"/>
              </a:spcBef>
              <a:buClr>
                <a:srgbClr val="434343"/>
              </a:buClr>
              <a:buSzPct val="100000"/>
            </a:pPr>
            <a:r>
              <a:rPr lang="en-US" sz="2000" dirty="0"/>
              <a:t>Development and learning</a:t>
            </a:r>
          </a:p>
          <a:p>
            <a:pPr marL="228600" indent="-228600">
              <a:lnSpc>
                <a:spcPct val="100000"/>
              </a:lnSpc>
              <a:spcBef>
                <a:spcPts val="600"/>
              </a:spcBef>
              <a:buClr>
                <a:srgbClr val="434343"/>
              </a:buClr>
              <a:buSzPct val="100000"/>
            </a:pPr>
            <a:r>
              <a:rPr lang="en-US" sz="2000" dirty="0"/>
              <a:t>Interest and curiosity</a:t>
            </a:r>
          </a:p>
        </p:txBody>
      </p:sp>
      <p:pic>
        <p:nvPicPr>
          <p:cNvPr id="6" name="Picture 5" descr="A picture containing person, outdoor, building, girl&#10;&#10;Description automatically generated">
            <a:extLst>
              <a:ext uri="{FF2B5EF4-FFF2-40B4-BE49-F238E27FC236}">
                <a16:creationId xmlns:a16="http://schemas.microsoft.com/office/drawing/2014/main" id="{BA44DD50-E3AA-49D4-89B8-3EDA66C7210F}"/>
              </a:ext>
            </a:extLst>
          </p:cNvPr>
          <p:cNvPicPr>
            <a:picLocks noChangeAspect="1"/>
          </p:cNvPicPr>
          <p:nvPr/>
        </p:nvPicPr>
        <p:blipFill rotWithShape="1">
          <a:blip r:embed="rId3"/>
          <a:srcRect l="38175" r="8771"/>
          <a:stretch/>
        </p:blipFill>
        <p:spPr>
          <a:xfrm>
            <a:off x="0" y="-1"/>
            <a:ext cx="3896139" cy="5143501"/>
          </a:xfrm>
          <a:prstGeom prst="rect">
            <a:avLst/>
          </a:prstGeom>
        </p:spPr>
      </p:pic>
    </p:spTree>
    <p:extLst>
      <p:ext uri="{BB962C8B-B14F-4D97-AF65-F5344CB8AC3E}">
        <p14:creationId xmlns:p14="http://schemas.microsoft.com/office/powerpoint/2010/main" val="1002462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191386" y="808074"/>
            <a:ext cx="3466214" cy="3498112"/>
          </a:xfrm>
          <a:prstGeom prst="rect">
            <a:avLst/>
          </a:prstGeom>
          <a:noFill/>
          <a:ln>
            <a:noFill/>
          </a:ln>
        </p:spPr>
        <p:txBody>
          <a:bodyPr spcFirstLastPara="1" vert="horz" wrap="square" lIns="91340" tIns="91340" rIns="91340" bIns="91340" rtlCol="0" anchor="ctr" anchorCtr="0">
            <a:noAutofit/>
          </a:bodyPr>
          <a:lstStyle/>
          <a:p>
            <a:r>
              <a:rPr lang="en-US" sz="3197" b="1" dirty="0">
                <a:latin typeface="Calibri" panose="020F0502020204030204" pitchFamily="34" charset="0"/>
                <a:cs typeface="Calibri" panose="020F0502020204030204" pitchFamily="34" charset="0"/>
              </a:rPr>
              <a:t>How are you currently using materials in your program?</a:t>
            </a:r>
            <a:endParaRPr sz="3197"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432"/>
          <a:stretch/>
        </p:blipFill>
        <p:spPr>
          <a:xfrm>
            <a:off x="3944430" y="2380"/>
            <a:ext cx="5195342" cy="5141120"/>
          </a:xfrm>
          <a:prstGeom prst="rect">
            <a:avLst/>
          </a:prstGeom>
        </p:spPr>
      </p:pic>
    </p:spTree>
    <p:extLst>
      <p:ext uri="{BB962C8B-B14F-4D97-AF65-F5344CB8AC3E}">
        <p14:creationId xmlns:p14="http://schemas.microsoft.com/office/powerpoint/2010/main" val="978537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Learning Objectives</a:t>
            </a:r>
            <a:endParaRPr sz="3600" b="1" dirty="0"/>
          </a:p>
        </p:txBody>
      </p:sp>
    </p:spTree>
    <p:extLst>
      <p:ext uri="{BB962C8B-B14F-4D97-AF65-F5344CB8AC3E}">
        <p14:creationId xmlns:p14="http://schemas.microsoft.com/office/powerpoint/2010/main" val="1241199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1: SELF-ASSESSMENT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Use the “Materials” section of the Curriculum Implementation Checklist</a:t>
            </a:r>
          </a:p>
          <a:p>
            <a:pPr marL="0" indent="0">
              <a:lnSpc>
                <a:spcPct val="100000"/>
              </a:lnSpc>
              <a:spcBef>
                <a:spcPts val="600"/>
              </a:spcBef>
              <a:buClr>
                <a:srgbClr val="434343"/>
              </a:buClr>
              <a:buSzPct val="100000"/>
              <a:buNone/>
            </a:pPr>
            <a:endParaRPr lang="en-US" sz="2000" dirty="0"/>
          </a:p>
        </p:txBody>
      </p:sp>
      <p:pic>
        <p:nvPicPr>
          <p:cNvPr id="2" name="Picture 1">
            <a:extLst>
              <a:ext uri="{FF2B5EF4-FFF2-40B4-BE49-F238E27FC236}">
                <a16:creationId xmlns:a16="http://schemas.microsoft.com/office/drawing/2014/main" id="{E5C1769A-F481-4263-A02A-1297457C01DA}"/>
              </a:ext>
            </a:extLst>
          </p:cNvPr>
          <p:cNvPicPr>
            <a:picLocks noChangeAspect="1"/>
          </p:cNvPicPr>
          <p:nvPr/>
        </p:nvPicPr>
        <p:blipFill>
          <a:blip r:embed="rId3"/>
          <a:stretch>
            <a:fillRect/>
          </a:stretch>
        </p:blipFill>
        <p:spPr>
          <a:xfrm>
            <a:off x="1683150" y="1744483"/>
            <a:ext cx="5369657" cy="2820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8896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2: STEPS FOR ACTION</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Consider how you scored the self-assessment portion of the “Materials” section, in addition to what you have learned in this training so far</a:t>
            </a:r>
          </a:p>
          <a:p>
            <a:pPr marL="228600" indent="-228600">
              <a:lnSpc>
                <a:spcPct val="100000"/>
              </a:lnSpc>
              <a:spcBef>
                <a:spcPts val="600"/>
              </a:spcBef>
              <a:buClr>
                <a:srgbClr val="434343"/>
              </a:buClr>
              <a:buSzPct val="100000"/>
            </a:pPr>
            <a:r>
              <a:rPr lang="en-US" sz="2000" dirty="0"/>
              <a:t>Use this information to complete the “Part 2: Steps for Action” portion of the handout</a:t>
            </a:r>
          </a:p>
        </p:txBody>
      </p:sp>
      <p:pic>
        <p:nvPicPr>
          <p:cNvPr id="3" name="Picture 2">
            <a:extLst>
              <a:ext uri="{FF2B5EF4-FFF2-40B4-BE49-F238E27FC236}">
                <a16:creationId xmlns:a16="http://schemas.microsoft.com/office/drawing/2014/main" id="{39FBF120-6491-4F6A-A7FB-255BE5C67CBB}"/>
              </a:ext>
            </a:extLst>
          </p:cNvPr>
          <p:cNvPicPr>
            <a:picLocks noChangeAspect="1"/>
          </p:cNvPicPr>
          <p:nvPr/>
        </p:nvPicPr>
        <p:blipFill>
          <a:blip r:embed="rId3"/>
          <a:stretch>
            <a:fillRect/>
          </a:stretch>
        </p:blipFill>
        <p:spPr>
          <a:xfrm>
            <a:off x="2362817" y="2392181"/>
            <a:ext cx="4418365" cy="2233820"/>
          </a:xfrm>
          <a:prstGeom prst="rect">
            <a:avLst/>
          </a:prstGeom>
        </p:spPr>
      </p:pic>
    </p:spTree>
    <p:extLst>
      <p:ext uri="{BB962C8B-B14F-4D97-AF65-F5344CB8AC3E}">
        <p14:creationId xmlns:p14="http://schemas.microsoft.com/office/powerpoint/2010/main" val="2783482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Planning &amp; Implementation</a:t>
            </a:r>
            <a:endParaRPr sz="3600" b="1" dirty="0"/>
          </a:p>
        </p:txBody>
      </p:sp>
    </p:spTree>
    <p:extLst>
      <p:ext uri="{BB962C8B-B14F-4D97-AF65-F5344CB8AC3E}">
        <p14:creationId xmlns:p14="http://schemas.microsoft.com/office/powerpoint/2010/main" val="2297171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CHECKLIST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0" indent="0">
              <a:lnSpc>
                <a:spcPct val="100000"/>
              </a:lnSpc>
              <a:spcBef>
                <a:spcPts val="600"/>
              </a:spcBef>
              <a:buClr>
                <a:srgbClr val="434343"/>
              </a:buClr>
              <a:buSzPct val="100000"/>
              <a:buNone/>
            </a:pPr>
            <a:r>
              <a:rPr lang="en-US" sz="2000" dirty="0"/>
              <a:t>The teacher follows the scope and sequence of the curriculum, engages in lesson planning, and implements the curriculum with fidelity.</a:t>
            </a:r>
          </a:p>
          <a:p>
            <a:pPr marL="228600" indent="-228600">
              <a:lnSpc>
                <a:spcPct val="100000"/>
              </a:lnSpc>
              <a:spcBef>
                <a:spcPts val="600"/>
              </a:spcBef>
              <a:buClr>
                <a:srgbClr val="434343"/>
              </a:buClr>
              <a:buSzPct val="100000"/>
            </a:pPr>
            <a:r>
              <a:rPr lang="en-US" sz="2000" dirty="0"/>
              <a:t>Scope and sequence</a:t>
            </a:r>
          </a:p>
          <a:p>
            <a:pPr marL="228600" indent="-228600">
              <a:lnSpc>
                <a:spcPct val="100000"/>
              </a:lnSpc>
              <a:spcBef>
                <a:spcPts val="600"/>
              </a:spcBef>
              <a:buClr>
                <a:srgbClr val="434343"/>
              </a:buClr>
              <a:buSzPct val="100000"/>
            </a:pPr>
            <a:r>
              <a:rPr lang="en-US" sz="2000" dirty="0"/>
              <a:t>Lesson planning</a:t>
            </a:r>
          </a:p>
          <a:p>
            <a:pPr marL="228600" indent="-228600">
              <a:lnSpc>
                <a:spcPct val="100000"/>
              </a:lnSpc>
              <a:spcBef>
                <a:spcPts val="600"/>
              </a:spcBef>
              <a:buClr>
                <a:srgbClr val="434343"/>
              </a:buClr>
              <a:buSzPct val="100000"/>
            </a:pPr>
            <a:r>
              <a:rPr lang="en-US" sz="2000" dirty="0"/>
              <a:t>Evidence</a:t>
            </a:r>
          </a:p>
          <a:p>
            <a:pPr marL="228600" indent="-228600">
              <a:lnSpc>
                <a:spcPct val="100000"/>
              </a:lnSpc>
              <a:spcBef>
                <a:spcPts val="600"/>
              </a:spcBef>
              <a:buClr>
                <a:srgbClr val="434343"/>
              </a:buClr>
              <a:buSzPct val="100000"/>
            </a:pPr>
            <a:r>
              <a:rPr lang="en-US" sz="2000" dirty="0"/>
              <a:t>Fidelity </a:t>
            </a:r>
            <a:endParaRPr lang="en-US" sz="1800" dirty="0"/>
          </a:p>
        </p:txBody>
      </p:sp>
    </p:spTree>
    <p:extLst>
      <p:ext uri="{BB962C8B-B14F-4D97-AF65-F5344CB8AC3E}">
        <p14:creationId xmlns:p14="http://schemas.microsoft.com/office/powerpoint/2010/main" val="912022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SCOPE AND SEQUENCE</a:t>
            </a:r>
            <a:endParaRPr sz="3600" dirty="0">
              <a:latin typeface="Calibri" panose="020F0502020204030204" pitchFamily="34" charset="0"/>
              <a:cs typeface="Calibri" panose="020F0502020204030204" pitchFamily="34" charset="0"/>
            </a:endParaRPr>
          </a:p>
        </p:txBody>
      </p:sp>
      <p:pic>
        <p:nvPicPr>
          <p:cNvPr id="6" name="Picture 5" descr="A screenshot of a cell phone&#10;&#10;Description automatically generated">
            <a:extLst>
              <a:ext uri="{FF2B5EF4-FFF2-40B4-BE49-F238E27FC236}">
                <a16:creationId xmlns:a16="http://schemas.microsoft.com/office/drawing/2014/main" id="{603954B2-6B22-49BC-8059-248980257258}"/>
              </a:ext>
            </a:extLst>
          </p:cNvPr>
          <p:cNvPicPr>
            <a:picLocks noChangeAspect="1"/>
          </p:cNvPicPr>
          <p:nvPr/>
        </p:nvPicPr>
        <p:blipFill>
          <a:blip r:embed="rId3"/>
          <a:stretch>
            <a:fillRect/>
          </a:stretch>
        </p:blipFill>
        <p:spPr>
          <a:xfrm>
            <a:off x="3244808" y="1298002"/>
            <a:ext cx="5684508" cy="3110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Placeholder 2">
            <a:extLst>
              <a:ext uri="{FF2B5EF4-FFF2-40B4-BE49-F238E27FC236}">
                <a16:creationId xmlns:a16="http://schemas.microsoft.com/office/drawing/2014/main" id="{526BD616-8C9E-4CE4-8EE9-8B5A636445E1}"/>
              </a:ext>
            </a:extLst>
          </p:cNvPr>
          <p:cNvSpPr>
            <a:spLocks noGrp="1"/>
          </p:cNvSpPr>
          <p:nvPr>
            <p:ph type="body" idx="1"/>
          </p:nvPr>
        </p:nvSpPr>
        <p:spPr>
          <a:xfrm>
            <a:off x="83488" y="1158903"/>
            <a:ext cx="7234362" cy="3543300"/>
          </a:xfrm>
        </p:spPr>
        <p:txBody>
          <a:bodyPr anchor="t"/>
          <a:lstStyle/>
          <a:p>
            <a:pPr marL="0" indent="0">
              <a:lnSpc>
                <a:spcPct val="100000"/>
              </a:lnSpc>
              <a:spcBef>
                <a:spcPts val="600"/>
              </a:spcBef>
              <a:buClr>
                <a:srgbClr val="434343"/>
              </a:buClr>
              <a:buSzPct val="100000"/>
              <a:buNone/>
            </a:pPr>
            <a:r>
              <a:rPr lang="en-US" sz="2000" dirty="0"/>
              <a:t>The teacher follows the </a:t>
            </a:r>
          </a:p>
          <a:p>
            <a:pPr marL="0" indent="0">
              <a:lnSpc>
                <a:spcPct val="100000"/>
              </a:lnSpc>
              <a:spcBef>
                <a:spcPts val="600"/>
              </a:spcBef>
              <a:buClr>
                <a:srgbClr val="434343"/>
              </a:buClr>
              <a:buSzPct val="100000"/>
              <a:buNone/>
            </a:pPr>
            <a:r>
              <a:rPr lang="en-US" sz="2000" dirty="0"/>
              <a:t>scope and sequence of the </a:t>
            </a:r>
          </a:p>
          <a:p>
            <a:pPr marL="0" indent="0">
              <a:lnSpc>
                <a:spcPct val="100000"/>
              </a:lnSpc>
              <a:spcBef>
                <a:spcPts val="600"/>
              </a:spcBef>
              <a:buClr>
                <a:srgbClr val="434343"/>
              </a:buClr>
              <a:buSzPct val="100000"/>
              <a:buNone/>
            </a:pPr>
            <a:r>
              <a:rPr lang="en-US" sz="2000" dirty="0"/>
              <a:t>curriculum:</a:t>
            </a:r>
          </a:p>
          <a:p>
            <a:pPr marL="228600" indent="-228600">
              <a:lnSpc>
                <a:spcPct val="100000"/>
              </a:lnSpc>
              <a:spcBef>
                <a:spcPts val="600"/>
              </a:spcBef>
              <a:buClr>
                <a:srgbClr val="434343"/>
              </a:buClr>
              <a:buSzPct val="100000"/>
            </a:pPr>
            <a:r>
              <a:rPr lang="en-US" sz="2000" dirty="0"/>
              <a:t>Scope</a:t>
            </a:r>
          </a:p>
          <a:p>
            <a:pPr marL="228600" indent="-228600">
              <a:lnSpc>
                <a:spcPct val="100000"/>
              </a:lnSpc>
              <a:spcBef>
                <a:spcPts val="600"/>
              </a:spcBef>
              <a:buClr>
                <a:srgbClr val="434343"/>
              </a:buClr>
              <a:buSzPct val="100000"/>
            </a:pPr>
            <a:r>
              <a:rPr lang="en-US" sz="2000" dirty="0"/>
              <a:t>Sequence</a:t>
            </a:r>
          </a:p>
          <a:p>
            <a:pPr marL="228600" indent="-228600">
              <a:lnSpc>
                <a:spcPct val="100000"/>
              </a:lnSpc>
              <a:spcBef>
                <a:spcPts val="600"/>
              </a:spcBef>
              <a:buClr>
                <a:srgbClr val="434343"/>
              </a:buClr>
              <a:buSzPct val="100000"/>
            </a:pPr>
            <a:r>
              <a:rPr lang="en-US" sz="2000" dirty="0"/>
              <a:t>Pacing </a:t>
            </a:r>
          </a:p>
        </p:txBody>
      </p:sp>
    </p:spTree>
    <p:extLst>
      <p:ext uri="{BB962C8B-B14F-4D97-AF65-F5344CB8AC3E}">
        <p14:creationId xmlns:p14="http://schemas.microsoft.com/office/powerpoint/2010/main" val="2330840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LESSON PLANNING</a:t>
            </a:r>
            <a:endParaRPr sz="3600" dirty="0">
              <a:latin typeface="Calibri" panose="020F0502020204030204" pitchFamily="34" charset="0"/>
              <a:cs typeface="Calibri" panose="020F0502020204030204" pitchFamily="34" charset="0"/>
            </a:endParaRPr>
          </a:p>
        </p:txBody>
      </p:sp>
      <p:sp>
        <p:nvSpPr>
          <p:cNvPr id="7" name="Text Placeholder 2">
            <a:extLst>
              <a:ext uri="{FF2B5EF4-FFF2-40B4-BE49-F238E27FC236}">
                <a16:creationId xmlns:a16="http://schemas.microsoft.com/office/drawing/2014/main" id="{526BD616-8C9E-4CE4-8EE9-8B5A636445E1}"/>
              </a:ext>
            </a:extLst>
          </p:cNvPr>
          <p:cNvSpPr>
            <a:spLocks noGrp="1"/>
          </p:cNvSpPr>
          <p:nvPr>
            <p:ph type="body" idx="1"/>
          </p:nvPr>
        </p:nvSpPr>
        <p:spPr>
          <a:xfrm>
            <a:off x="83488" y="1158903"/>
            <a:ext cx="7234362" cy="3543300"/>
          </a:xfrm>
        </p:spPr>
        <p:txBody>
          <a:bodyPr anchor="t"/>
          <a:lstStyle/>
          <a:p>
            <a:pPr marL="0" indent="0">
              <a:lnSpc>
                <a:spcPct val="100000"/>
              </a:lnSpc>
              <a:spcBef>
                <a:spcPts val="600"/>
              </a:spcBef>
              <a:buClr>
                <a:srgbClr val="434343"/>
              </a:buClr>
              <a:buSzPct val="100000"/>
              <a:buNone/>
            </a:pPr>
            <a:r>
              <a:rPr lang="en-US" sz="2000" dirty="0"/>
              <a:t>The teacher engages in purposeful planning and creates lesson plans that utilize the curriculum while considering the individual characteristics of children:</a:t>
            </a:r>
          </a:p>
          <a:p>
            <a:pPr marL="228600" indent="-228600">
              <a:lnSpc>
                <a:spcPct val="100000"/>
              </a:lnSpc>
              <a:spcBef>
                <a:spcPts val="600"/>
              </a:spcBef>
              <a:buClr>
                <a:srgbClr val="434343"/>
              </a:buClr>
              <a:buSzPct val="100000"/>
            </a:pPr>
            <a:r>
              <a:rPr lang="en-US" sz="2000" dirty="0"/>
              <a:t>Developmental appropriateness</a:t>
            </a:r>
          </a:p>
          <a:p>
            <a:pPr marL="228600" indent="-228600">
              <a:lnSpc>
                <a:spcPct val="100000"/>
              </a:lnSpc>
              <a:spcBef>
                <a:spcPts val="600"/>
              </a:spcBef>
              <a:buClr>
                <a:srgbClr val="434343"/>
              </a:buClr>
              <a:buSzPct val="100000"/>
            </a:pPr>
            <a:r>
              <a:rPr lang="en-US" sz="2000" dirty="0"/>
              <a:t>Individual characteristics</a:t>
            </a:r>
          </a:p>
          <a:p>
            <a:pPr marL="228600" indent="-228600">
              <a:lnSpc>
                <a:spcPct val="100000"/>
              </a:lnSpc>
              <a:spcBef>
                <a:spcPts val="600"/>
              </a:spcBef>
              <a:buClr>
                <a:srgbClr val="434343"/>
              </a:buClr>
              <a:buSzPct val="100000"/>
            </a:pPr>
            <a:r>
              <a:rPr lang="en-US" sz="2000" dirty="0"/>
              <a:t>Inclusive of different planning types</a:t>
            </a:r>
          </a:p>
        </p:txBody>
      </p:sp>
    </p:spTree>
    <p:extLst>
      <p:ext uri="{BB962C8B-B14F-4D97-AF65-F5344CB8AC3E}">
        <p14:creationId xmlns:p14="http://schemas.microsoft.com/office/powerpoint/2010/main" val="3391692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xfrm>
            <a:off x="209275" y="836850"/>
            <a:ext cx="3495300" cy="346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Whole Group Single Lesson Plan</a:t>
            </a:r>
            <a:endParaRPr sz="3600" b="1" dirty="0">
              <a:latin typeface="Calibri" panose="020F0502020204030204" pitchFamily="34" charset="0"/>
              <a:cs typeface="Calibri" panose="020F0502020204030204" pitchFamily="34" charset="0"/>
            </a:endParaRPr>
          </a:p>
        </p:txBody>
      </p:sp>
      <p:pic>
        <p:nvPicPr>
          <p:cNvPr id="5" name="Picture 4" descr="A screenshot of a cell phone&#10;&#10;Description automatically generated">
            <a:extLst>
              <a:ext uri="{FF2B5EF4-FFF2-40B4-BE49-F238E27FC236}">
                <a16:creationId xmlns:a16="http://schemas.microsoft.com/office/drawing/2014/main" id="{E6600F82-22C0-4DE0-8BB6-7CDBBB960F6E}"/>
              </a:ext>
            </a:extLst>
          </p:cNvPr>
          <p:cNvPicPr>
            <a:picLocks noChangeAspect="1"/>
          </p:cNvPicPr>
          <p:nvPr/>
        </p:nvPicPr>
        <p:blipFill>
          <a:blip r:embed="rId3"/>
          <a:stretch>
            <a:fillRect/>
          </a:stretch>
        </p:blipFill>
        <p:spPr>
          <a:xfrm>
            <a:off x="4817523" y="300222"/>
            <a:ext cx="3488115" cy="45430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7192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EXAMPLE WEEKLY LESSON PLAN FORM</a:t>
            </a:r>
            <a:endParaRPr sz="3600" dirty="0">
              <a:latin typeface="Calibri" panose="020F0502020204030204" pitchFamily="34" charset="0"/>
              <a:cs typeface="Calibri" panose="020F0502020204030204" pitchFamily="34" charset="0"/>
            </a:endParaRPr>
          </a:p>
        </p:txBody>
      </p:sp>
      <p:pic>
        <p:nvPicPr>
          <p:cNvPr id="4" name="Picture 3" descr="A screenshot of a social media post&#10;&#10;Description automatically generated">
            <a:extLst>
              <a:ext uri="{FF2B5EF4-FFF2-40B4-BE49-F238E27FC236}">
                <a16:creationId xmlns:a16="http://schemas.microsoft.com/office/drawing/2014/main" id="{A7098E9F-5D9C-483B-98C8-483ADF241C64}"/>
              </a:ext>
            </a:extLst>
          </p:cNvPr>
          <p:cNvPicPr>
            <a:picLocks noChangeAspect="1"/>
          </p:cNvPicPr>
          <p:nvPr/>
        </p:nvPicPr>
        <p:blipFill>
          <a:blip r:embed="rId3"/>
          <a:stretch>
            <a:fillRect/>
          </a:stretch>
        </p:blipFill>
        <p:spPr>
          <a:xfrm>
            <a:off x="1600362" y="1137770"/>
            <a:ext cx="5943275" cy="34881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7468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xfrm>
            <a:off x="209275" y="836850"/>
            <a:ext cx="3495300" cy="346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Individualized Lesson Plan</a:t>
            </a:r>
            <a:endParaRPr sz="3600" b="1" dirty="0">
              <a:latin typeface="Calibri" panose="020F0502020204030204" pitchFamily="34" charset="0"/>
              <a:cs typeface="Calibri" panose="020F0502020204030204" pitchFamily="34" charset="0"/>
            </a:endParaRPr>
          </a:p>
        </p:txBody>
      </p:sp>
      <p:pic>
        <p:nvPicPr>
          <p:cNvPr id="4" name="Picture 3" descr="A screenshot of a cell phone&#10;&#10;Description automatically generated">
            <a:extLst>
              <a:ext uri="{FF2B5EF4-FFF2-40B4-BE49-F238E27FC236}">
                <a16:creationId xmlns:a16="http://schemas.microsoft.com/office/drawing/2014/main" id="{8AA5C0A1-8416-486B-BFD2-7A4B7EB0DD24}"/>
              </a:ext>
            </a:extLst>
          </p:cNvPr>
          <p:cNvPicPr>
            <a:picLocks noChangeAspect="1"/>
          </p:cNvPicPr>
          <p:nvPr/>
        </p:nvPicPr>
        <p:blipFill>
          <a:blip r:embed="rId3"/>
          <a:stretch>
            <a:fillRect/>
          </a:stretch>
        </p:blipFill>
        <p:spPr>
          <a:xfrm>
            <a:off x="4736320" y="255771"/>
            <a:ext cx="3574473" cy="46319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4691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EVIDENCE</a:t>
            </a:r>
            <a:endParaRPr sz="3600" dirty="0">
              <a:latin typeface="Calibri" panose="020F0502020204030204" pitchFamily="34" charset="0"/>
              <a:cs typeface="Calibri" panose="020F0502020204030204" pitchFamily="34" charset="0"/>
            </a:endParaRPr>
          </a:p>
        </p:txBody>
      </p:sp>
      <p:sp>
        <p:nvSpPr>
          <p:cNvPr id="7" name="Text Placeholder 2">
            <a:extLst>
              <a:ext uri="{FF2B5EF4-FFF2-40B4-BE49-F238E27FC236}">
                <a16:creationId xmlns:a16="http://schemas.microsoft.com/office/drawing/2014/main" id="{526BD616-8C9E-4CE4-8EE9-8B5A636445E1}"/>
              </a:ext>
            </a:extLst>
          </p:cNvPr>
          <p:cNvSpPr>
            <a:spLocks noGrp="1"/>
          </p:cNvSpPr>
          <p:nvPr>
            <p:ph type="body" idx="1"/>
          </p:nvPr>
        </p:nvSpPr>
        <p:spPr>
          <a:xfrm>
            <a:off x="83488" y="1158903"/>
            <a:ext cx="7234362" cy="3543300"/>
          </a:xfrm>
        </p:spPr>
        <p:txBody>
          <a:bodyPr anchor="t"/>
          <a:lstStyle/>
          <a:p>
            <a:pPr marL="0" indent="0">
              <a:lnSpc>
                <a:spcPct val="100000"/>
              </a:lnSpc>
              <a:spcBef>
                <a:spcPts val="600"/>
              </a:spcBef>
              <a:buClr>
                <a:srgbClr val="434343"/>
              </a:buClr>
              <a:buSzPct val="100000"/>
              <a:buNone/>
            </a:pPr>
            <a:r>
              <a:rPr lang="en-US" sz="2000" dirty="0"/>
              <a:t>Evidence of curriculum implementation is found throughout the classroom and incorporated into communication with parents:</a:t>
            </a:r>
          </a:p>
          <a:p>
            <a:pPr marL="228600" indent="-228600">
              <a:lnSpc>
                <a:spcPct val="100000"/>
              </a:lnSpc>
              <a:spcBef>
                <a:spcPts val="600"/>
              </a:spcBef>
              <a:buClr>
                <a:srgbClr val="434343"/>
              </a:buClr>
              <a:buSzPct val="100000"/>
            </a:pPr>
            <a:r>
              <a:rPr lang="en-US" sz="2000" dirty="0"/>
              <a:t>Activities and materials</a:t>
            </a:r>
          </a:p>
          <a:p>
            <a:pPr marL="228600" indent="-228600">
              <a:lnSpc>
                <a:spcPct val="100000"/>
              </a:lnSpc>
              <a:spcBef>
                <a:spcPts val="600"/>
              </a:spcBef>
              <a:buClr>
                <a:srgbClr val="434343"/>
              </a:buClr>
              <a:buSzPct val="100000"/>
            </a:pPr>
            <a:r>
              <a:rPr lang="en-US" sz="2000" dirty="0"/>
              <a:t>Displays and artifacts</a:t>
            </a:r>
          </a:p>
          <a:p>
            <a:pPr marL="228600" indent="-228600">
              <a:lnSpc>
                <a:spcPct val="100000"/>
              </a:lnSpc>
              <a:spcBef>
                <a:spcPts val="600"/>
              </a:spcBef>
              <a:buClr>
                <a:srgbClr val="434343"/>
              </a:buClr>
              <a:buSzPct val="100000"/>
            </a:pPr>
            <a:r>
              <a:rPr lang="en-US" sz="2000" dirty="0"/>
              <a:t>Parent communication</a:t>
            </a:r>
          </a:p>
        </p:txBody>
      </p:sp>
    </p:spTree>
    <p:extLst>
      <p:ext uri="{BB962C8B-B14F-4D97-AF65-F5344CB8AC3E}">
        <p14:creationId xmlns:p14="http://schemas.microsoft.com/office/powerpoint/2010/main" val="3528665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LEARNING OBJECTIVES</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dirty="0"/>
              <a:t>Recognize the elements needed for successful curriculum implementation</a:t>
            </a:r>
          </a:p>
          <a:p>
            <a:pPr marL="228600" lvl="0" indent="-228600">
              <a:lnSpc>
                <a:spcPct val="100000"/>
              </a:lnSpc>
              <a:spcBef>
                <a:spcPts val="600"/>
              </a:spcBef>
              <a:buClr>
                <a:srgbClr val="434343"/>
              </a:buClr>
              <a:buSzPct val="100000"/>
            </a:pPr>
            <a:r>
              <a:rPr lang="en-US" sz="2000" dirty="0"/>
              <a:t>Identify their role as an early childhood professional (director, teacher, staff, etc.) in the implementation of high-quality early childhood curriculum</a:t>
            </a:r>
          </a:p>
          <a:p>
            <a:pPr marL="228600" lvl="0" indent="-228600">
              <a:lnSpc>
                <a:spcPct val="100000"/>
              </a:lnSpc>
              <a:spcBef>
                <a:spcPts val="600"/>
              </a:spcBef>
              <a:buClr>
                <a:srgbClr val="434343"/>
              </a:buClr>
              <a:buSzPct val="100000"/>
            </a:pPr>
            <a:r>
              <a:rPr lang="en-US" sz="2000" dirty="0"/>
              <a:t>Develop individual role-specific strategies to successfully implement high-quality early childhood curriculum in their current role</a:t>
            </a:r>
          </a:p>
          <a:p>
            <a:pPr marL="228600" lvl="0" indent="-228600">
              <a:lnSpc>
                <a:spcPct val="100000"/>
              </a:lnSpc>
              <a:spcBef>
                <a:spcPts val="600"/>
              </a:spcBef>
              <a:buClr>
                <a:srgbClr val="434343"/>
              </a:buClr>
              <a:buSzPct val="100000"/>
            </a:pPr>
            <a:r>
              <a:rPr lang="en-US" sz="2000" dirty="0"/>
              <a:t>Plan steps they can take immediately, within a month, within three months, and within six months to improve the implementation of a high-quality early childhood curricula within their classroom or center</a:t>
            </a:r>
          </a:p>
          <a:p>
            <a:pPr marL="114300" indent="0">
              <a:buNone/>
            </a:pPr>
            <a:endParaRPr lang="en-US" sz="2000" dirty="0"/>
          </a:p>
        </p:txBody>
      </p:sp>
    </p:spTree>
    <p:extLst>
      <p:ext uri="{BB962C8B-B14F-4D97-AF65-F5344CB8AC3E}">
        <p14:creationId xmlns:p14="http://schemas.microsoft.com/office/powerpoint/2010/main" val="2731977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dirty="0"/>
              <a:t>FIDELITY</a:t>
            </a:r>
            <a:endParaRPr sz="3600" dirty="0"/>
          </a:p>
        </p:txBody>
      </p:sp>
      <p:sp>
        <p:nvSpPr>
          <p:cNvPr id="113" name="Google Shape;113;p13"/>
          <p:cNvSpPr txBox="1">
            <a:spLocks noGrp="1"/>
          </p:cNvSpPr>
          <p:nvPr>
            <p:ph type="body" idx="1"/>
          </p:nvPr>
        </p:nvSpPr>
        <p:spPr>
          <a:xfrm>
            <a:off x="340242" y="1571650"/>
            <a:ext cx="8463516" cy="2681373"/>
          </a:xfrm>
          <a:prstGeom prst="rect">
            <a:avLst/>
          </a:prstGeom>
          <a:noFill/>
          <a:ln>
            <a:noFill/>
          </a:ln>
        </p:spPr>
        <p:txBody>
          <a:bodyPr spcFirstLastPara="1" wrap="square" lIns="91425" tIns="91425" rIns="91425" bIns="91425" anchor="t" anchorCtr="0">
            <a:noAutofit/>
          </a:bodyPr>
          <a:lstStyle/>
          <a:p>
            <a:pPr marL="114300" lvl="0" indent="0" algn="ctr" rtl="0">
              <a:lnSpc>
                <a:spcPct val="90000"/>
              </a:lnSpc>
              <a:spcBef>
                <a:spcPts val="750"/>
              </a:spcBef>
              <a:spcAft>
                <a:spcPts val="0"/>
              </a:spcAft>
              <a:buSzPts val="1800"/>
              <a:buNone/>
            </a:pPr>
            <a:r>
              <a:rPr lang="en-US" sz="2800" b="1" i="1" dirty="0"/>
              <a:t>“Implementing a curriculum with fidelity means that early educators consistently use a curriculum as its developers intended it to be used. This includes implementing the curriculum in ways that are responsive to children’s and families’ strengths, needs, interests, and cultural and linguistic backgrounds.”</a:t>
            </a:r>
            <a:endParaRPr sz="2800" b="1" i="1" dirty="0"/>
          </a:p>
          <a:p>
            <a:pPr marL="457200" marR="0" lvl="0" indent="-228600" algn="l" rtl="0">
              <a:lnSpc>
                <a:spcPct val="90000"/>
              </a:lnSpc>
              <a:spcBef>
                <a:spcPts val="750"/>
              </a:spcBef>
              <a:spcAft>
                <a:spcPts val="0"/>
              </a:spcAft>
              <a:buClr>
                <a:schemeClr val="dk1"/>
              </a:buClr>
              <a:buSzPts val="1800"/>
              <a:buFont typeface="Arial"/>
              <a:buNone/>
            </a:pPr>
            <a:endParaRPr sz="16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191386" y="818707"/>
            <a:ext cx="3487479" cy="3498112"/>
          </a:xfrm>
          <a:prstGeom prst="rect">
            <a:avLst/>
          </a:prstGeom>
          <a:noFill/>
          <a:ln>
            <a:noFill/>
          </a:ln>
        </p:spPr>
        <p:txBody>
          <a:bodyPr spcFirstLastPara="1" vert="horz" wrap="square" lIns="91340" tIns="91340" rIns="91340" bIns="91340" rtlCol="0" anchor="ctr" anchorCtr="0">
            <a:noAutofit/>
          </a:bodyPr>
          <a:lstStyle/>
          <a:p>
            <a:r>
              <a:rPr lang="en-US" sz="3197" b="1" dirty="0">
                <a:latin typeface="Calibri" panose="020F0502020204030204" pitchFamily="34" charset="0"/>
                <a:cs typeface="Calibri" panose="020F0502020204030204" pitchFamily="34" charset="0"/>
              </a:rPr>
              <a:t>How are you currently using planning and implementation in your program?</a:t>
            </a:r>
            <a:endParaRPr sz="3197"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432"/>
          <a:stretch/>
        </p:blipFill>
        <p:spPr>
          <a:xfrm>
            <a:off x="3944430" y="2380"/>
            <a:ext cx="5195342" cy="5141120"/>
          </a:xfrm>
          <a:prstGeom prst="rect">
            <a:avLst/>
          </a:prstGeom>
        </p:spPr>
      </p:pic>
    </p:spTree>
    <p:extLst>
      <p:ext uri="{BB962C8B-B14F-4D97-AF65-F5344CB8AC3E}">
        <p14:creationId xmlns:p14="http://schemas.microsoft.com/office/powerpoint/2010/main" val="67583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1: SELF-ASSESSMENT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Use the “Planning &amp; Implementation” section of the Curriculum Implementation Checklist</a:t>
            </a:r>
          </a:p>
        </p:txBody>
      </p:sp>
      <p:pic>
        <p:nvPicPr>
          <p:cNvPr id="2" name="Picture 1">
            <a:extLst>
              <a:ext uri="{FF2B5EF4-FFF2-40B4-BE49-F238E27FC236}">
                <a16:creationId xmlns:a16="http://schemas.microsoft.com/office/drawing/2014/main" id="{57721806-5E6F-4F9F-B175-395D938C6BA5}"/>
              </a:ext>
            </a:extLst>
          </p:cNvPr>
          <p:cNvPicPr>
            <a:picLocks noChangeAspect="1"/>
          </p:cNvPicPr>
          <p:nvPr/>
        </p:nvPicPr>
        <p:blipFill>
          <a:blip r:embed="rId3"/>
          <a:stretch>
            <a:fillRect/>
          </a:stretch>
        </p:blipFill>
        <p:spPr>
          <a:xfrm>
            <a:off x="1975464" y="1766763"/>
            <a:ext cx="5193072" cy="2710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6000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2: STEPS FOR ACTION</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Consider how you scored the self-assessment portion of the “Planning &amp; Implementation” section, in addition to what you have learned in this training so far</a:t>
            </a:r>
          </a:p>
          <a:p>
            <a:pPr marL="228600" indent="-228600">
              <a:lnSpc>
                <a:spcPct val="100000"/>
              </a:lnSpc>
              <a:spcBef>
                <a:spcPts val="600"/>
              </a:spcBef>
              <a:buClr>
                <a:srgbClr val="434343"/>
              </a:buClr>
              <a:buSzPct val="100000"/>
            </a:pPr>
            <a:r>
              <a:rPr lang="en-US" sz="2000" dirty="0"/>
              <a:t>Use this information to complete the “Part 2: Steps for Action” portion of the handout</a:t>
            </a:r>
          </a:p>
        </p:txBody>
      </p:sp>
      <p:pic>
        <p:nvPicPr>
          <p:cNvPr id="2" name="Picture 1">
            <a:extLst>
              <a:ext uri="{FF2B5EF4-FFF2-40B4-BE49-F238E27FC236}">
                <a16:creationId xmlns:a16="http://schemas.microsoft.com/office/drawing/2014/main" id="{0B6AD2A9-9836-483D-B502-A44648E0C3A2}"/>
              </a:ext>
            </a:extLst>
          </p:cNvPr>
          <p:cNvPicPr>
            <a:picLocks noChangeAspect="1"/>
          </p:cNvPicPr>
          <p:nvPr/>
        </p:nvPicPr>
        <p:blipFill>
          <a:blip r:embed="rId3"/>
          <a:stretch>
            <a:fillRect/>
          </a:stretch>
        </p:blipFill>
        <p:spPr>
          <a:xfrm>
            <a:off x="2664323" y="2741447"/>
            <a:ext cx="3815353" cy="1928951"/>
          </a:xfrm>
          <a:prstGeom prst="rect">
            <a:avLst/>
          </a:prstGeom>
        </p:spPr>
      </p:pic>
    </p:spTree>
    <p:extLst>
      <p:ext uri="{BB962C8B-B14F-4D97-AF65-F5344CB8AC3E}">
        <p14:creationId xmlns:p14="http://schemas.microsoft.com/office/powerpoint/2010/main" val="3625540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Observation &amp; Assessment</a:t>
            </a:r>
            <a:endParaRPr sz="3600" b="1" dirty="0"/>
          </a:p>
        </p:txBody>
      </p:sp>
    </p:spTree>
    <p:extLst>
      <p:ext uri="{BB962C8B-B14F-4D97-AF65-F5344CB8AC3E}">
        <p14:creationId xmlns:p14="http://schemas.microsoft.com/office/powerpoint/2010/main" val="1094397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CHECKLIST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0" indent="0">
              <a:lnSpc>
                <a:spcPct val="100000"/>
              </a:lnSpc>
              <a:spcBef>
                <a:spcPts val="600"/>
              </a:spcBef>
              <a:buClr>
                <a:srgbClr val="434343"/>
              </a:buClr>
              <a:buSzPct val="100000"/>
              <a:buNone/>
            </a:pPr>
            <a:r>
              <a:rPr lang="en-US" sz="2000" dirty="0"/>
              <a:t>The teacher uses assessment tools </a:t>
            </a:r>
          </a:p>
          <a:p>
            <a:pPr marL="0" indent="0">
              <a:lnSpc>
                <a:spcPct val="100000"/>
              </a:lnSpc>
              <a:spcBef>
                <a:spcPts val="600"/>
              </a:spcBef>
              <a:buClr>
                <a:srgbClr val="434343"/>
              </a:buClr>
              <a:buSzPct val="100000"/>
              <a:buNone/>
            </a:pPr>
            <a:r>
              <a:rPr lang="en-US" sz="2000" dirty="0"/>
              <a:t>to follow children’s progress and </a:t>
            </a:r>
          </a:p>
          <a:p>
            <a:pPr marL="0" indent="0">
              <a:lnSpc>
                <a:spcPct val="100000"/>
              </a:lnSpc>
              <a:spcBef>
                <a:spcPts val="600"/>
              </a:spcBef>
              <a:buClr>
                <a:srgbClr val="434343"/>
              </a:buClr>
              <a:buSzPct val="100000"/>
              <a:buNone/>
            </a:pPr>
            <a:r>
              <a:rPr lang="en-US" sz="2000" dirty="0"/>
              <a:t>guide planning.</a:t>
            </a:r>
          </a:p>
          <a:p>
            <a:pPr marL="228600" indent="-228600">
              <a:lnSpc>
                <a:spcPct val="100000"/>
              </a:lnSpc>
              <a:spcBef>
                <a:spcPts val="600"/>
              </a:spcBef>
              <a:buClr>
                <a:srgbClr val="434343"/>
              </a:buClr>
              <a:buSzPct val="100000"/>
            </a:pPr>
            <a:r>
              <a:rPr lang="en-US" sz="2000" dirty="0"/>
              <a:t>Goal setting</a:t>
            </a:r>
          </a:p>
          <a:p>
            <a:pPr marL="228600" indent="-228600">
              <a:lnSpc>
                <a:spcPct val="100000"/>
              </a:lnSpc>
              <a:spcBef>
                <a:spcPts val="600"/>
              </a:spcBef>
              <a:buClr>
                <a:srgbClr val="434343"/>
              </a:buClr>
              <a:buSzPct val="100000"/>
            </a:pPr>
            <a:r>
              <a:rPr lang="en-US" sz="2000" dirty="0"/>
              <a:t>Action planning </a:t>
            </a:r>
          </a:p>
          <a:p>
            <a:pPr marL="228600" indent="-228600">
              <a:lnSpc>
                <a:spcPct val="100000"/>
              </a:lnSpc>
              <a:spcBef>
                <a:spcPts val="600"/>
              </a:spcBef>
              <a:buClr>
                <a:srgbClr val="434343"/>
              </a:buClr>
              <a:buSzPct val="100000"/>
            </a:pPr>
            <a:r>
              <a:rPr lang="en-US" sz="2000" dirty="0"/>
              <a:t>Progress monitoring</a:t>
            </a:r>
          </a:p>
        </p:txBody>
      </p:sp>
      <p:pic>
        <p:nvPicPr>
          <p:cNvPr id="2" name="Picture 1">
            <a:extLst>
              <a:ext uri="{FF2B5EF4-FFF2-40B4-BE49-F238E27FC236}">
                <a16:creationId xmlns:a16="http://schemas.microsoft.com/office/drawing/2014/main" id="{67A1D465-220A-489F-B545-64240E39BD90}"/>
              </a:ext>
            </a:extLst>
          </p:cNvPr>
          <p:cNvPicPr>
            <a:picLocks noChangeAspect="1"/>
          </p:cNvPicPr>
          <p:nvPr/>
        </p:nvPicPr>
        <p:blipFill>
          <a:blip r:embed="rId3"/>
          <a:stretch>
            <a:fillRect/>
          </a:stretch>
        </p:blipFill>
        <p:spPr>
          <a:xfrm>
            <a:off x="3923514" y="1712136"/>
            <a:ext cx="4934240" cy="2579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8581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Goal Setting</a:t>
            </a:r>
          </a:p>
          <a:p>
            <a:pPr marL="0" indent="0">
              <a:lnSpc>
                <a:spcPct val="100000"/>
              </a:lnSpc>
              <a:spcBef>
                <a:spcPts val="600"/>
              </a:spcBef>
              <a:buClr>
                <a:srgbClr val="434343"/>
              </a:buClr>
              <a:buSzPct val="100000"/>
              <a:buNone/>
            </a:pPr>
            <a:r>
              <a:rPr lang="en-US" sz="2000" dirty="0"/>
              <a:t>Establish goals for improving children’s:</a:t>
            </a:r>
          </a:p>
          <a:p>
            <a:pPr marL="228600" indent="-228600">
              <a:lnSpc>
                <a:spcPct val="100000"/>
              </a:lnSpc>
              <a:spcBef>
                <a:spcPts val="600"/>
              </a:spcBef>
              <a:buClr>
                <a:srgbClr val="434343"/>
              </a:buClr>
              <a:buSzPct val="100000"/>
            </a:pPr>
            <a:r>
              <a:rPr lang="en-US" sz="2000" dirty="0"/>
              <a:t>Development across domains</a:t>
            </a:r>
          </a:p>
          <a:p>
            <a:pPr marL="228600" indent="-228600">
              <a:lnSpc>
                <a:spcPct val="100000"/>
              </a:lnSpc>
              <a:spcBef>
                <a:spcPts val="600"/>
              </a:spcBef>
              <a:buClr>
                <a:srgbClr val="434343"/>
              </a:buClr>
              <a:buSzPct val="100000"/>
            </a:pPr>
            <a:r>
              <a:rPr lang="en-US" sz="2000" dirty="0"/>
              <a:t>Learning across content areas</a:t>
            </a:r>
          </a:p>
          <a:p>
            <a:pPr marL="228600" indent="-228600">
              <a:lnSpc>
                <a:spcPct val="100000"/>
              </a:lnSpc>
              <a:spcBef>
                <a:spcPts val="600"/>
              </a:spcBef>
              <a:buClr>
                <a:srgbClr val="434343"/>
              </a:buClr>
              <a:buSzPct val="100000"/>
            </a:pPr>
            <a:endParaRPr lang="en-US" sz="2000" dirty="0"/>
          </a:p>
          <a:p>
            <a:pPr marL="0" indent="0">
              <a:lnSpc>
                <a:spcPct val="100000"/>
              </a:lnSpc>
              <a:spcBef>
                <a:spcPts val="600"/>
              </a:spcBef>
              <a:buClr>
                <a:srgbClr val="434343"/>
              </a:buClr>
              <a:buSzPct val="100000"/>
              <a:buNone/>
            </a:pPr>
            <a:r>
              <a:rPr lang="en-US" sz="2000" dirty="0"/>
              <a:t>Consider what you want children to:</a:t>
            </a:r>
          </a:p>
          <a:p>
            <a:pPr marL="228600" indent="-228600">
              <a:lnSpc>
                <a:spcPct val="100000"/>
              </a:lnSpc>
              <a:spcBef>
                <a:spcPts val="600"/>
              </a:spcBef>
              <a:buClr>
                <a:srgbClr val="434343"/>
              </a:buClr>
              <a:buSzPct val="100000"/>
            </a:pPr>
            <a:r>
              <a:rPr lang="en-US" sz="2000" dirty="0"/>
              <a:t>Know</a:t>
            </a:r>
          </a:p>
          <a:p>
            <a:pPr marL="228600" indent="-228600">
              <a:lnSpc>
                <a:spcPct val="100000"/>
              </a:lnSpc>
              <a:spcBef>
                <a:spcPts val="600"/>
              </a:spcBef>
              <a:buClr>
                <a:srgbClr val="434343"/>
              </a:buClr>
              <a:buSzPct val="100000"/>
            </a:pPr>
            <a:r>
              <a:rPr lang="en-US" sz="2000" dirty="0"/>
              <a:t>Understand</a:t>
            </a:r>
          </a:p>
          <a:p>
            <a:pPr marL="228600" indent="-228600">
              <a:lnSpc>
                <a:spcPct val="100000"/>
              </a:lnSpc>
              <a:spcBef>
                <a:spcPts val="600"/>
              </a:spcBef>
              <a:buClr>
                <a:srgbClr val="434343"/>
              </a:buClr>
              <a:buSzPct val="100000"/>
            </a:pPr>
            <a:r>
              <a:rPr lang="en-US" sz="2000" dirty="0"/>
              <a:t>Be able to do</a:t>
            </a:r>
          </a:p>
        </p:txBody>
      </p:sp>
      <p:pic>
        <p:nvPicPr>
          <p:cNvPr id="6" name="Picture 5" descr="A picture containing person, green, wearing, person&#10;&#10;Description automatically generated">
            <a:extLst>
              <a:ext uri="{FF2B5EF4-FFF2-40B4-BE49-F238E27FC236}">
                <a16:creationId xmlns:a16="http://schemas.microsoft.com/office/drawing/2014/main" id="{E6AD6C1E-85FB-4072-B2F5-E063B442B0A4}"/>
              </a:ext>
            </a:extLst>
          </p:cNvPr>
          <p:cNvPicPr>
            <a:picLocks noChangeAspect="1"/>
          </p:cNvPicPr>
          <p:nvPr/>
        </p:nvPicPr>
        <p:blipFill rotWithShape="1">
          <a:blip r:embed="rId3"/>
          <a:srcRect l="13992" r="8173"/>
          <a:stretch/>
        </p:blipFill>
        <p:spPr>
          <a:xfrm>
            <a:off x="0" y="0"/>
            <a:ext cx="3912042" cy="5143499"/>
          </a:xfrm>
          <a:prstGeom prst="rect">
            <a:avLst/>
          </a:prstGeom>
        </p:spPr>
      </p:pic>
    </p:spTree>
    <p:extLst>
      <p:ext uri="{BB962C8B-B14F-4D97-AF65-F5344CB8AC3E}">
        <p14:creationId xmlns:p14="http://schemas.microsoft.com/office/powerpoint/2010/main" val="3113464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Action Planning</a:t>
            </a:r>
          </a:p>
          <a:p>
            <a:pPr marL="0" indent="0">
              <a:lnSpc>
                <a:spcPct val="100000"/>
              </a:lnSpc>
              <a:spcBef>
                <a:spcPts val="600"/>
              </a:spcBef>
              <a:buClr>
                <a:srgbClr val="434343"/>
              </a:buClr>
              <a:buSzPct val="100000"/>
              <a:buNone/>
            </a:pPr>
            <a:r>
              <a:rPr lang="en-US" sz="2000" dirty="0"/>
              <a:t>Create and implement action plans for achieving the goals you have developed:</a:t>
            </a:r>
          </a:p>
          <a:p>
            <a:pPr marL="228600" indent="-228600">
              <a:lnSpc>
                <a:spcPct val="100000"/>
              </a:lnSpc>
              <a:spcBef>
                <a:spcPts val="600"/>
              </a:spcBef>
              <a:buClr>
                <a:srgbClr val="434343"/>
              </a:buClr>
              <a:buSzPct val="100000"/>
            </a:pPr>
            <a:r>
              <a:rPr lang="en-US" sz="2000" dirty="0"/>
              <a:t>Lesson planning</a:t>
            </a:r>
          </a:p>
          <a:p>
            <a:pPr marL="228600" indent="-228600">
              <a:lnSpc>
                <a:spcPct val="100000"/>
              </a:lnSpc>
              <a:spcBef>
                <a:spcPts val="600"/>
              </a:spcBef>
              <a:buClr>
                <a:srgbClr val="434343"/>
              </a:buClr>
              <a:buSzPct val="100000"/>
            </a:pPr>
            <a:r>
              <a:rPr lang="en-US" sz="2000" dirty="0"/>
              <a:t>Children’s interests and progress</a:t>
            </a:r>
          </a:p>
          <a:p>
            <a:pPr marL="228600" indent="-228600">
              <a:lnSpc>
                <a:spcPct val="100000"/>
              </a:lnSpc>
              <a:spcBef>
                <a:spcPts val="600"/>
              </a:spcBef>
              <a:buClr>
                <a:srgbClr val="434343"/>
              </a:buClr>
              <a:buSzPct val="100000"/>
            </a:pPr>
            <a:r>
              <a:rPr lang="en-US" sz="2000" dirty="0"/>
              <a:t>Family input</a:t>
            </a:r>
          </a:p>
        </p:txBody>
      </p:sp>
      <p:pic>
        <p:nvPicPr>
          <p:cNvPr id="6" name="Picture 5" descr="A picture containing young, little, standing&#10;&#10;Description automatically generated">
            <a:extLst>
              <a:ext uri="{FF2B5EF4-FFF2-40B4-BE49-F238E27FC236}">
                <a16:creationId xmlns:a16="http://schemas.microsoft.com/office/drawing/2014/main" id="{2F936DBE-6085-4253-98BF-0F4438C766ED}"/>
              </a:ext>
            </a:extLst>
          </p:cNvPr>
          <p:cNvPicPr>
            <a:picLocks noChangeAspect="1"/>
          </p:cNvPicPr>
          <p:nvPr/>
        </p:nvPicPr>
        <p:blipFill rotWithShape="1">
          <a:blip r:embed="rId3"/>
          <a:srcRect l="28132" r="16872"/>
          <a:stretch/>
        </p:blipFill>
        <p:spPr>
          <a:xfrm>
            <a:off x="-1" y="1"/>
            <a:ext cx="3888187" cy="5143499"/>
          </a:xfrm>
          <a:prstGeom prst="rect">
            <a:avLst/>
          </a:prstGeom>
        </p:spPr>
      </p:pic>
    </p:spTree>
    <p:extLst>
      <p:ext uri="{BB962C8B-B14F-4D97-AF65-F5344CB8AC3E}">
        <p14:creationId xmlns:p14="http://schemas.microsoft.com/office/powerpoint/2010/main" val="3194618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Progress Monitoring</a:t>
            </a:r>
          </a:p>
          <a:p>
            <a:pPr marL="0" indent="0">
              <a:lnSpc>
                <a:spcPct val="100000"/>
              </a:lnSpc>
              <a:spcBef>
                <a:spcPts val="600"/>
              </a:spcBef>
              <a:buClr>
                <a:srgbClr val="434343"/>
              </a:buClr>
              <a:buSzPct val="100000"/>
              <a:buNone/>
            </a:pPr>
            <a:r>
              <a:rPr lang="en-US" sz="2000" dirty="0"/>
              <a:t>Assess children’s progress on an ongoing basis:</a:t>
            </a:r>
          </a:p>
          <a:p>
            <a:pPr marL="228600" indent="-228600">
              <a:lnSpc>
                <a:spcPct val="100000"/>
              </a:lnSpc>
              <a:spcBef>
                <a:spcPts val="600"/>
              </a:spcBef>
              <a:buClr>
                <a:srgbClr val="434343"/>
              </a:buClr>
              <a:buSzPct val="100000"/>
            </a:pPr>
            <a:r>
              <a:rPr lang="en-US" sz="2000" dirty="0"/>
              <a:t>Observe and document individual progress</a:t>
            </a:r>
          </a:p>
          <a:p>
            <a:pPr marL="228600" indent="-228600">
              <a:lnSpc>
                <a:spcPct val="100000"/>
              </a:lnSpc>
              <a:spcBef>
                <a:spcPts val="600"/>
              </a:spcBef>
              <a:buClr>
                <a:srgbClr val="434343"/>
              </a:buClr>
              <a:buSzPct val="100000"/>
            </a:pPr>
            <a:r>
              <a:rPr lang="en-US" sz="2000" dirty="0"/>
              <a:t>Use information from multiple sources</a:t>
            </a:r>
          </a:p>
          <a:p>
            <a:pPr marL="228600" indent="-228600">
              <a:lnSpc>
                <a:spcPct val="100000"/>
              </a:lnSpc>
              <a:spcBef>
                <a:spcPts val="600"/>
              </a:spcBef>
              <a:buClr>
                <a:srgbClr val="434343"/>
              </a:buClr>
              <a:buSzPct val="100000"/>
            </a:pPr>
            <a:r>
              <a:rPr lang="en-US" sz="2000" dirty="0"/>
              <a:t>Collect, examine, and use data</a:t>
            </a:r>
          </a:p>
        </p:txBody>
      </p:sp>
      <p:pic>
        <p:nvPicPr>
          <p:cNvPr id="6" name="Picture 5" descr="A girl sitting on a table&#10;&#10;Description automatically generated">
            <a:extLst>
              <a:ext uri="{FF2B5EF4-FFF2-40B4-BE49-F238E27FC236}">
                <a16:creationId xmlns:a16="http://schemas.microsoft.com/office/drawing/2014/main" id="{7E5AEE43-694A-49BC-9D4C-83FB3EABD242}"/>
              </a:ext>
            </a:extLst>
          </p:cNvPr>
          <p:cNvPicPr>
            <a:picLocks noChangeAspect="1"/>
          </p:cNvPicPr>
          <p:nvPr/>
        </p:nvPicPr>
        <p:blipFill rotWithShape="1">
          <a:blip r:embed="rId3"/>
          <a:srcRect l="15579" r="33510"/>
          <a:stretch/>
        </p:blipFill>
        <p:spPr>
          <a:xfrm>
            <a:off x="0" y="0"/>
            <a:ext cx="3927944" cy="5143500"/>
          </a:xfrm>
          <a:prstGeom prst="rect">
            <a:avLst/>
          </a:prstGeom>
        </p:spPr>
      </p:pic>
    </p:spTree>
    <p:extLst>
      <p:ext uri="{BB962C8B-B14F-4D97-AF65-F5344CB8AC3E}">
        <p14:creationId xmlns:p14="http://schemas.microsoft.com/office/powerpoint/2010/main" val="1787951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191386" y="818707"/>
            <a:ext cx="3487479" cy="3498112"/>
          </a:xfrm>
          <a:prstGeom prst="rect">
            <a:avLst/>
          </a:prstGeom>
          <a:noFill/>
          <a:ln>
            <a:noFill/>
          </a:ln>
        </p:spPr>
        <p:txBody>
          <a:bodyPr spcFirstLastPara="1" vert="horz" wrap="square" lIns="91340" tIns="91340" rIns="91340" bIns="91340" rtlCol="0" anchor="ctr" anchorCtr="0">
            <a:noAutofit/>
          </a:bodyPr>
          <a:lstStyle/>
          <a:p>
            <a:r>
              <a:rPr lang="en-US" sz="3197" b="1" dirty="0">
                <a:latin typeface="Calibri" panose="020F0502020204030204" pitchFamily="34" charset="0"/>
                <a:cs typeface="Calibri" panose="020F0502020204030204" pitchFamily="34" charset="0"/>
              </a:rPr>
              <a:t>How are you currently using observation and assessment in your program?</a:t>
            </a:r>
            <a:endParaRPr sz="3197"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432"/>
          <a:stretch/>
        </p:blipFill>
        <p:spPr>
          <a:xfrm>
            <a:off x="3944430" y="2380"/>
            <a:ext cx="5195342" cy="5141120"/>
          </a:xfrm>
          <a:prstGeom prst="rect">
            <a:avLst/>
          </a:prstGeom>
        </p:spPr>
      </p:pic>
    </p:spTree>
    <p:extLst>
      <p:ext uri="{BB962C8B-B14F-4D97-AF65-F5344CB8AC3E}">
        <p14:creationId xmlns:p14="http://schemas.microsoft.com/office/powerpoint/2010/main" val="2340460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xfrm>
            <a:off x="209275" y="836850"/>
            <a:ext cx="3495300" cy="346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Introduction</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Activity</a:t>
            </a:r>
          </a:p>
        </p:txBody>
      </p:sp>
      <p:pic>
        <p:nvPicPr>
          <p:cNvPr id="2" name="Picture 1">
            <a:extLst>
              <a:ext uri="{FF2B5EF4-FFF2-40B4-BE49-F238E27FC236}">
                <a16:creationId xmlns:a16="http://schemas.microsoft.com/office/drawing/2014/main" id="{5AF174F5-3620-4D8E-ACF8-1733FFB3BABF}"/>
              </a:ext>
            </a:extLst>
          </p:cNvPr>
          <p:cNvPicPr>
            <a:picLocks noChangeAspect="1"/>
          </p:cNvPicPr>
          <p:nvPr/>
        </p:nvPicPr>
        <p:blipFill>
          <a:blip r:embed="rId3"/>
          <a:stretch>
            <a:fillRect/>
          </a:stretch>
        </p:blipFill>
        <p:spPr>
          <a:xfrm>
            <a:off x="4420746" y="172309"/>
            <a:ext cx="4252900" cy="4798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701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1: SELF-ASSESSMENT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Use the “Observation &amp; Assessment” section of the Curriculum Implementation Checklist</a:t>
            </a:r>
          </a:p>
        </p:txBody>
      </p:sp>
      <p:pic>
        <p:nvPicPr>
          <p:cNvPr id="2" name="Picture 1">
            <a:extLst>
              <a:ext uri="{FF2B5EF4-FFF2-40B4-BE49-F238E27FC236}">
                <a16:creationId xmlns:a16="http://schemas.microsoft.com/office/drawing/2014/main" id="{8B063A99-6110-4A31-95CC-AF3416A0CAD0}"/>
              </a:ext>
            </a:extLst>
          </p:cNvPr>
          <p:cNvPicPr>
            <a:picLocks noChangeAspect="1"/>
          </p:cNvPicPr>
          <p:nvPr/>
        </p:nvPicPr>
        <p:blipFill>
          <a:blip r:embed="rId3"/>
          <a:stretch>
            <a:fillRect/>
          </a:stretch>
        </p:blipFill>
        <p:spPr>
          <a:xfrm>
            <a:off x="2104880" y="1887065"/>
            <a:ext cx="4934240" cy="2579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9696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2: STEPS FOR ACTION</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Consider how you scored the self-assessment portion of the “Observation &amp; Assessment” section, in addition to what you have learned in this training so far</a:t>
            </a:r>
          </a:p>
          <a:p>
            <a:pPr marL="228600" indent="-228600">
              <a:lnSpc>
                <a:spcPct val="100000"/>
              </a:lnSpc>
              <a:spcBef>
                <a:spcPts val="600"/>
              </a:spcBef>
              <a:buClr>
                <a:srgbClr val="434343"/>
              </a:buClr>
              <a:buSzPct val="100000"/>
            </a:pPr>
            <a:r>
              <a:rPr lang="en-US" sz="2000" dirty="0"/>
              <a:t>Use this information to complete the “Part 2: Steps for Action” portion of the handout</a:t>
            </a:r>
          </a:p>
        </p:txBody>
      </p:sp>
      <p:pic>
        <p:nvPicPr>
          <p:cNvPr id="2" name="Picture 1">
            <a:extLst>
              <a:ext uri="{FF2B5EF4-FFF2-40B4-BE49-F238E27FC236}">
                <a16:creationId xmlns:a16="http://schemas.microsoft.com/office/drawing/2014/main" id="{BAA2C84A-5C83-479A-AA91-BDA7A1AD6AF2}"/>
              </a:ext>
            </a:extLst>
          </p:cNvPr>
          <p:cNvPicPr>
            <a:picLocks noChangeAspect="1"/>
          </p:cNvPicPr>
          <p:nvPr/>
        </p:nvPicPr>
        <p:blipFill>
          <a:blip r:embed="rId3"/>
          <a:stretch>
            <a:fillRect/>
          </a:stretch>
        </p:blipFill>
        <p:spPr>
          <a:xfrm>
            <a:off x="2664323" y="2630129"/>
            <a:ext cx="3815353" cy="1928951"/>
          </a:xfrm>
          <a:prstGeom prst="rect">
            <a:avLst/>
          </a:prstGeom>
        </p:spPr>
      </p:pic>
    </p:spTree>
    <p:extLst>
      <p:ext uri="{BB962C8B-B14F-4D97-AF65-F5344CB8AC3E}">
        <p14:creationId xmlns:p14="http://schemas.microsoft.com/office/powerpoint/2010/main" val="1001953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Modifications &amp; Adjustments</a:t>
            </a:r>
            <a:endParaRPr sz="3600" b="1" dirty="0"/>
          </a:p>
        </p:txBody>
      </p:sp>
    </p:spTree>
    <p:extLst>
      <p:ext uri="{BB962C8B-B14F-4D97-AF65-F5344CB8AC3E}">
        <p14:creationId xmlns:p14="http://schemas.microsoft.com/office/powerpoint/2010/main" val="3663504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CHECKLIST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0" indent="0">
              <a:lnSpc>
                <a:spcPct val="100000"/>
              </a:lnSpc>
              <a:spcBef>
                <a:spcPts val="600"/>
              </a:spcBef>
              <a:buClr>
                <a:srgbClr val="434343"/>
              </a:buClr>
              <a:buSzPct val="100000"/>
              <a:buNone/>
            </a:pPr>
            <a:r>
              <a:rPr lang="en-US" sz="2000" dirty="0"/>
              <a:t>The teacher uses appropriate </a:t>
            </a:r>
          </a:p>
          <a:p>
            <a:pPr marL="0" indent="0">
              <a:lnSpc>
                <a:spcPct val="100000"/>
              </a:lnSpc>
              <a:spcBef>
                <a:spcPts val="600"/>
              </a:spcBef>
              <a:buClr>
                <a:srgbClr val="434343"/>
              </a:buClr>
              <a:buSzPct val="100000"/>
              <a:buNone/>
            </a:pPr>
            <a:r>
              <a:rPr lang="en-US" sz="2000" dirty="0"/>
              <a:t>modifications as indicated in the </a:t>
            </a:r>
          </a:p>
          <a:p>
            <a:pPr marL="0" indent="0">
              <a:lnSpc>
                <a:spcPct val="100000"/>
              </a:lnSpc>
              <a:spcBef>
                <a:spcPts val="600"/>
              </a:spcBef>
              <a:buClr>
                <a:srgbClr val="434343"/>
              </a:buClr>
              <a:buSzPct val="100000"/>
              <a:buNone/>
            </a:pPr>
            <a:r>
              <a:rPr lang="en-US" sz="2000" dirty="0"/>
              <a:t>curriculum to meet the individual </a:t>
            </a:r>
          </a:p>
          <a:p>
            <a:pPr marL="0" indent="0">
              <a:lnSpc>
                <a:spcPct val="100000"/>
              </a:lnSpc>
              <a:spcBef>
                <a:spcPts val="600"/>
              </a:spcBef>
              <a:buClr>
                <a:srgbClr val="434343"/>
              </a:buClr>
              <a:buSzPct val="100000"/>
              <a:buNone/>
            </a:pPr>
            <a:r>
              <a:rPr lang="en-US" sz="2000" dirty="0"/>
              <a:t>needs of children.</a:t>
            </a:r>
          </a:p>
          <a:p>
            <a:pPr marL="228600" indent="-228600">
              <a:lnSpc>
                <a:spcPct val="100000"/>
              </a:lnSpc>
              <a:spcBef>
                <a:spcPts val="600"/>
              </a:spcBef>
              <a:buClr>
                <a:srgbClr val="434343"/>
              </a:buClr>
              <a:buSzPct val="100000"/>
            </a:pPr>
            <a:r>
              <a:rPr lang="en-US" sz="2000" dirty="0"/>
              <a:t>What</a:t>
            </a:r>
          </a:p>
          <a:p>
            <a:pPr marL="228600" indent="-228600">
              <a:lnSpc>
                <a:spcPct val="100000"/>
              </a:lnSpc>
              <a:spcBef>
                <a:spcPts val="600"/>
              </a:spcBef>
              <a:buClr>
                <a:srgbClr val="434343"/>
              </a:buClr>
              <a:buSzPct val="100000"/>
            </a:pPr>
            <a:r>
              <a:rPr lang="en-US" sz="2000" dirty="0"/>
              <a:t>Why</a:t>
            </a:r>
          </a:p>
          <a:p>
            <a:pPr marL="228600" indent="-228600">
              <a:lnSpc>
                <a:spcPct val="100000"/>
              </a:lnSpc>
              <a:spcBef>
                <a:spcPts val="600"/>
              </a:spcBef>
              <a:buClr>
                <a:srgbClr val="434343"/>
              </a:buClr>
              <a:buSzPct val="100000"/>
            </a:pPr>
            <a:r>
              <a:rPr lang="en-US" sz="2000" dirty="0"/>
              <a:t>Who</a:t>
            </a:r>
          </a:p>
          <a:p>
            <a:pPr marL="228600" indent="-228600">
              <a:lnSpc>
                <a:spcPct val="100000"/>
              </a:lnSpc>
              <a:spcBef>
                <a:spcPts val="600"/>
              </a:spcBef>
              <a:buClr>
                <a:srgbClr val="434343"/>
              </a:buClr>
              <a:buSzPct val="100000"/>
            </a:pPr>
            <a:r>
              <a:rPr lang="en-US" sz="2000" dirty="0"/>
              <a:t>When</a:t>
            </a:r>
          </a:p>
          <a:p>
            <a:pPr marL="228600" indent="-228600">
              <a:lnSpc>
                <a:spcPct val="100000"/>
              </a:lnSpc>
              <a:spcBef>
                <a:spcPts val="600"/>
              </a:spcBef>
              <a:buClr>
                <a:srgbClr val="434343"/>
              </a:buClr>
              <a:buSzPct val="100000"/>
            </a:pPr>
            <a:r>
              <a:rPr lang="en-US" sz="2000" dirty="0"/>
              <a:t>How </a:t>
            </a:r>
          </a:p>
        </p:txBody>
      </p:sp>
      <p:pic>
        <p:nvPicPr>
          <p:cNvPr id="2" name="Picture 1">
            <a:extLst>
              <a:ext uri="{FF2B5EF4-FFF2-40B4-BE49-F238E27FC236}">
                <a16:creationId xmlns:a16="http://schemas.microsoft.com/office/drawing/2014/main" id="{410C1B15-351E-4AED-9246-84253CF09E08}"/>
              </a:ext>
            </a:extLst>
          </p:cNvPr>
          <p:cNvPicPr>
            <a:picLocks noChangeAspect="1"/>
          </p:cNvPicPr>
          <p:nvPr/>
        </p:nvPicPr>
        <p:blipFill>
          <a:blip r:embed="rId3"/>
          <a:stretch>
            <a:fillRect/>
          </a:stretch>
        </p:blipFill>
        <p:spPr>
          <a:xfrm>
            <a:off x="3768007" y="1824328"/>
            <a:ext cx="5304431" cy="1921135"/>
          </a:xfrm>
          <a:prstGeom prst="rect">
            <a:avLst/>
          </a:prstGeom>
        </p:spPr>
      </p:pic>
    </p:spTree>
    <p:extLst>
      <p:ext uri="{BB962C8B-B14F-4D97-AF65-F5344CB8AC3E}">
        <p14:creationId xmlns:p14="http://schemas.microsoft.com/office/powerpoint/2010/main" val="4289182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WHAT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0" indent="0">
              <a:lnSpc>
                <a:spcPct val="100000"/>
              </a:lnSpc>
              <a:spcBef>
                <a:spcPts val="600"/>
              </a:spcBef>
              <a:buClr>
                <a:srgbClr val="434343"/>
              </a:buClr>
              <a:buSzPct val="100000"/>
              <a:buNone/>
            </a:pPr>
            <a:r>
              <a:rPr lang="en-US" sz="2000" dirty="0"/>
              <a:t>A curriculum modification is when a </a:t>
            </a:r>
          </a:p>
          <a:p>
            <a:pPr marL="0" indent="0">
              <a:lnSpc>
                <a:spcPct val="100000"/>
              </a:lnSpc>
              <a:spcBef>
                <a:spcPts val="600"/>
              </a:spcBef>
              <a:buClr>
                <a:srgbClr val="434343"/>
              </a:buClr>
              <a:buSzPct val="100000"/>
              <a:buNone/>
            </a:pPr>
            <a:r>
              <a:rPr lang="en-US" sz="2000" dirty="0"/>
              <a:t>teacher changes an activity or </a:t>
            </a:r>
          </a:p>
          <a:p>
            <a:pPr marL="0" indent="0">
              <a:lnSpc>
                <a:spcPct val="100000"/>
              </a:lnSpc>
              <a:spcBef>
                <a:spcPts val="600"/>
              </a:spcBef>
              <a:buClr>
                <a:srgbClr val="434343"/>
              </a:buClr>
              <a:buSzPct val="100000"/>
              <a:buNone/>
            </a:pPr>
            <a:r>
              <a:rPr lang="en-US" sz="2000" dirty="0"/>
              <a:t>materials in an effort to facilitate or </a:t>
            </a:r>
          </a:p>
          <a:p>
            <a:pPr marL="0" indent="0">
              <a:lnSpc>
                <a:spcPct val="100000"/>
              </a:lnSpc>
              <a:spcBef>
                <a:spcPts val="600"/>
              </a:spcBef>
              <a:buClr>
                <a:srgbClr val="434343"/>
              </a:buClr>
              <a:buSzPct val="100000"/>
              <a:buNone/>
            </a:pPr>
            <a:r>
              <a:rPr lang="en-US" sz="2000" dirty="0"/>
              <a:t>increase children’s engagement in </a:t>
            </a:r>
          </a:p>
          <a:p>
            <a:pPr marL="0" indent="0">
              <a:lnSpc>
                <a:spcPct val="100000"/>
              </a:lnSpc>
              <a:spcBef>
                <a:spcPts val="600"/>
              </a:spcBef>
              <a:buClr>
                <a:srgbClr val="434343"/>
              </a:buClr>
              <a:buSzPct val="100000"/>
              <a:buNone/>
            </a:pPr>
            <a:r>
              <a:rPr lang="en-US" sz="2000" dirty="0"/>
              <a:t>classroom activities.</a:t>
            </a:r>
          </a:p>
        </p:txBody>
      </p:sp>
      <p:graphicFrame>
        <p:nvGraphicFramePr>
          <p:cNvPr id="2" name="Diagram 1">
            <a:extLst>
              <a:ext uri="{FF2B5EF4-FFF2-40B4-BE49-F238E27FC236}">
                <a16:creationId xmlns:a16="http://schemas.microsoft.com/office/drawing/2014/main" id="{04C07E18-342E-4387-878E-3EE9D2B843AF}"/>
              </a:ext>
            </a:extLst>
          </p:cNvPr>
          <p:cNvGraphicFramePr/>
          <p:nvPr>
            <p:extLst>
              <p:ext uri="{D42A27DB-BD31-4B8C-83A1-F6EECF244321}">
                <p14:modId xmlns:p14="http://schemas.microsoft.com/office/powerpoint/2010/main" val="2120168771"/>
              </p:ext>
            </p:extLst>
          </p:nvPr>
        </p:nvGraphicFramePr>
        <p:xfrm>
          <a:off x="4051190" y="1143000"/>
          <a:ext cx="4940410" cy="3293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39208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WHY</a:t>
            </a:r>
            <a:endParaRPr sz="3600" dirty="0">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107C93E5-1331-4586-98C4-8E8C572B8F61}"/>
              </a:ext>
            </a:extLst>
          </p:cNvPr>
          <p:cNvGrpSpPr/>
          <p:nvPr/>
        </p:nvGrpSpPr>
        <p:grpSpPr>
          <a:xfrm>
            <a:off x="289307" y="1829466"/>
            <a:ext cx="1909870" cy="1909870"/>
            <a:chOff x="1440" y="1199861"/>
            <a:chExt cx="1909870" cy="1909870"/>
          </a:xfrm>
          <a:solidFill>
            <a:schemeClr val="accent3"/>
          </a:solidFill>
          <a:scene3d>
            <a:camera prst="orthographicFront"/>
            <a:lightRig rig="flat" dir="t"/>
          </a:scene3d>
        </p:grpSpPr>
        <p:sp>
          <p:nvSpPr>
            <p:cNvPr id="19" name="Oval 18">
              <a:extLst>
                <a:ext uri="{FF2B5EF4-FFF2-40B4-BE49-F238E27FC236}">
                  <a16:creationId xmlns:a16="http://schemas.microsoft.com/office/drawing/2014/main" id="{24C73C1C-4A50-40A6-B158-99594A7A29B3}"/>
                </a:ext>
              </a:extLst>
            </p:cNvPr>
            <p:cNvSpPr/>
            <p:nvPr/>
          </p:nvSpPr>
          <p:spPr>
            <a:xfrm>
              <a:off x="1440" y="1199861"/>
              <a:ext cx="1909870" cy="1909870"/>
            </a:xfrm>
            <a:prstGeom prst="ellipse">
              <a:avLst/>
            </a:prstGeom>
            <a:grpFill/>
            <a:ln>
              <a:no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0" name="Oval 4">
              <a:extLst>
                <a:ext uri="{FF2B5EF4-FFF2-40B4-BE49-F238E27FC236}">
                  <a16:creationId xmlns:a16="http://schemas.microsoft.com/office/drawing/2014/main" id="{B402EF6D-C952-49A4-9DCE-6D22819DBEF1}"/>
                </a:ext>
              </a:extLst>
            </p:cNvPr>
            <p:cNvSpPr txBox="1"/>
            <p:nvPr/>
          </p:nvSpPr>
          <p:spPr>
            <a:xfrm>
              <a:off x="281134" y="1479555"/>
              <a:ext cx="1350482" cy="1350482"/>
            </a:xfrm>
            <a:prstGeom prst="rect">
              <a:avLst/>
            </a:prstGeom>
            <a:grpFill/>
            <a:ln>
              <a:noFill/>
            </a:ln>
            <a:sp3d/>
          </p:spPr>
          <p:style>
            <a:lnRef idx="0">
              <a:scrgbClr r="0" g="0" b="0"/>
            </a:lnRef>
            <a:fillRef idx="0">
              <a:scrgbClr r="0" g="0" b="0"/>
            </a:fillRef>
            <a:effectRef idx="0">
              <a:scrgbClr r="0" g="0" b="0"/>
            </a:effectRef>
            <a:fontRef idx="minor">
              <a:schemeClr val="dk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2400" b="1" kern="1200" dirty="0">
                  <a:solidFill>
                    <a:schemeClr val="bg1"/>
                  </a:solidFill>
                  <a:latin typeface="Calibri" panose="020F0502020204030204" pitchFamily="34" charset="0"/>
                  <a:cs typeface="Calibri" panose="020F0502020204030204" pitchFamily="34" charset="0"/>
                </a:rPr>
                <a:t>ACCESS</a:t>
              </a:r>
            </a:p>
          </p:txBody>
        </p:sp>
      </p:grpSp>
      <p:grpSp>
        <p:nvGrpSpPr>
          <p:cNvPr id="7" name="Group 6">
            <a:extLst>
              <a:ext uri="{FF2B5EF4-FFF2-40B4-BE49-F238E27FC236}">
                <a16:creationId xmlns:a16="http://schemas.microsoft.com/office/drawing/2014/main" id="{500616A3-690A-4097-A684-8161282DA935}"/>
              </a:ext>
            </a:extLst>
          </p:cNvPr>
          <p:cNvGrpSpPr/>
          <p:nvPr/>
        </p:nvGrpSpPr>
        <p:grpSpPr>
          <a:xfrm>
            <a:off x="2354259" y="2230539"/>
            <a:ext cx="1107724" cy="1107724"/>
            <a:chOff x="2066392" y="1600934"/>
            <a:chExt cx="1107724" cy="1107724"/>
          </a:xfrm>
          <a:solidFill>
            <a:schemeClr val="accent1"/>
          </a:solidFill>
        </p:grpSpPr>
        <p:sp>
          <p:nvSpPr>
            <p:cNvPr id="17" name="Plus Sign 16">
              <a:extLst>
                <a:ext uri="{FF2B5EF4-FFF2-40B4-BE49-F238E27FC236}">
                  <a16:creationId xmlns:a16="http://schemas.microsoft.com/office/drawing/2014/main" id="{65FCCA08-45FF-4C10-ADD0-600484B22946}"/>
                </a:ext>
              </a:extLst>
            </p:cNvPr>
            <p:cNvSpPr/>
            <p:nvPr/>
          </p:nvSpPr>
          <p:spPr>
            <a:xfrm>
              <a:off x="2066392" y="1600934"/>
              <a:ext cx="1107724" cy="1107724"/>
            </a:xfrm>
            <a:prstGeom prst="mathPlus">
              <a:avLst/>
            </a:prstGeom>
            <a:grpFill/>
            <a:ln>
              <a:noFill/>
            </a:ln>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fontRef>
          </p:style>
        </p:sp>
        <p:sp>
          <p:nvSpPr>
            <p:cNvPr id="18" name="Plus Sign 6">
              <a:extLst>
                <a:ext uri="{FF2B5EF4-FFF2-40B4-BE49-F238E27FC236}">
                  <a16:creationId xmlns:a16="http://schemas.microsoft.com/office/drawing/2014/main" id="{49ACFDC0-6FD6-4923-9B0F-133AFA220A5E}"/>
                </a:ext>
              </a:extLst>
            </p:cNvPr>
            <p:cNvSpPr txBox="1"/>
            <p:nvPr/>
          </p:nvSpPr>
          <p:spPr>
            <a:xfrm>
              <a:off x="2213221" y="2024528"/>
              <a:ext cx="814066" cy="260536"/>
            </a:xfrm>
            <a:prstGeom prst="rect">
              <a:avLst/>
            </a:prstGeom>
            <a:grpFill/>
            <a:ln>
              <a:noFill/>
            </a:ln>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p:txBody>
        </p:sp>
      </p:grpSp>
      <p:grpSp>
        <p:nvGrpSpPr>
          <p:cNvPr id="8" name="Group 7">
            <a:extLst>
              <a:ext uri="{FF2B5EF4-FFF2-40B4-BE49-F238E27FC236}">
                <a16:creationId xmlns:a16="http://schemas.microsoft.com/office/drawing/2014/main" id="{C99FE4E0-EA63-49DB-BAE6-F42182C62E29}"/>
              </a:ext>
            </a:extLst>
          </p:cNvPr>
          <p:cNvGrpSpPr/>
          <p:nvPr/>
        </p:nvGrpSpPr>
        <p:grpSpPr>
          <a:xfrm>
            <a:off x="3617064" y="1829466"/>
            <a:ext cx="1909871" cy="1909870"/>
            <a:chOff x="3329197" y="1199861"/>
            <a:chExt cx="1909871" cy="1909870"/>
          </a:xfrm>
          <a:solidFill>
            <a:schemeClr val="accent1"/>
          </a:solidFill>
          <a:scene3d>
            <a:camera prst="orthographicFront"/>
            <a:lightRig rig="flat" dir="t"/>
          </a:scene3d>
        </p:grpSpPr>
        <p:sp>
          <p:nvSpPr>
            <p:cNvPr id="15" name="Oval 14">
              <a:extLst>
                <a:ext uri="{FF2B5EF4-FFF2-40B4-BE49-F238E27FC236}">
                  <a16:creationId xmlns:a16="http://schemas.microsoft.com/office/drawing/2014/main" id="{E7A2419A-9934-479F-B22F-359C90C48BEE}"/>
                </a:ext>
              </a:extLst>
            </p:cNvPr>
            <p:cNvSpPr/>
            <p:nvPr/>
          </p:nvSpPr>
          <p:spPr>
            <a:xfrm>
              <a:off x="3329198" y="1199861"/>
              <a:ext cx="1909870" cy="1909870"/>
            </a:xfrm>
            <a:prstGeom prst="ellipse">
              <a:avLst/>
            </a:prstGeom>
            <a:solidFill>
              <a:schemeClr val="bg2"/>
            </a:solidFill>
            <a:ln>
              <a:no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dirty="0"/>
            </a:p>
          </p:txBody>
        </p:sp>
        <p:sp>
          <p:nvSpPr>
            <p:cNvPr id="16" name="Oval 8">
              <a:extLst>
                <a:ext uri="{FF2B5EF4-FFF2-40B4-BE49-F238E27FC236}">
                  <a16:creationId xmlns:a16="http://schemas.microsoft.com/office/drawing/2014/main" id="{EBCB9038-F1E4-4924-B685-B1BA0D422160}"/>
                </a:ext>
              </a:extLst>
            </p:cNvPr>
            <p:cNvSpPr txBox="1"/>
            <p:nvPr/>
          </p:nvSpPr>
          <p:spPr>
            <a:xfrm>
              <a:off x="3329197" y="1479555"/>
              <a:ext cx="1909869" cy="1350482"/>
            </a:xfrm>
            <a:prstGeom prst="rect">
              <a:avLst/>
            </a:pr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PARTICIPATION</a:t>
              </a:r>
            </a:p>
          </p:txBody>
        </p:sp>
      </p:grpSp>
      <p:sp>
        <p:nvSpPr>
          <p:cNvPr id="13" name="Equals 12">
            <a:extLst>
              <a:ext uri="{FF2B5EF4-FFF2-40B4-BE49-F238E27FC236}">
                <a16:creationId xmlns:a16="http://schemas.microsoft.com/office/drawing/2014/main" id="{710D9F65-EB14-4668-9100-8FF071DC52E4}"/>
              </a:ext>
            </a:extLst>
          </p:cNvPr>
          <p:cNvSpPr/>
          <p:nvPr/>
        </p:nvSpPr>
        <p:spPr>
          <a:xfrm>
            <a:off x="5682016" y="2230539"/>
            <a:ext cx="1107724" cy="1107724"/>
          </a:xfrm>
          <a:prstGeom prst="mathEqual">
            <a:avLst/>
          </a:prstGeom>
          <a:solidFill>
            <a:schemeClr val="accent1"/>
          </a:solidFill>
          <a:ln>
            <a:noFill/>
          </a:ln>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fontRef>
        </p:style>
      </p:sp>
      <p:grpSp>
        <p:nvGrpSpPr>
          <p:cNvPr id="10" name="Group 9">
            <a:extLst>
              <a:ext uri="{FF2B5EF4-FFF2-40B4-BE49-F238E27FC236}">
                <a16:creationId xmlns:a16="http://schemas.microsoft.com/office/drawing/2014/main" id="{CB812653-CEF1-46A3-9CA9-0D625DDECC89}"/>
              </a:ext>
            </a:extLst>
          </p:cNvPr>
          <p:cNvGrpSpPr/>
          <p:nvPr/>
        </p:nvGrpSpPr>
        <p:grpSpPr>
          <a:xfrm>
            <a:off x="6944820" y="1829466"/>
            <a:ext cx="1909873" cy="1909870"/>
            <a:chOff x="6656953" y="1199861"/>
            <a:chExt cx="1909873" cy="1909870"/>
          </a:xfrm>
          <a:solidFill>
            <a:schemeClr val="accent1"/>
          </a:solidFill>
          <a:scene3d>
            <a:camera prst="orthographicFront"/>
            <a:lightRig rig="flat" dir="t"/>
          </a:scene3d>
        </p:grpSpPr>
        <p:sp>
          <p:nvSpPr>
            <p:cNvPr id="11" name="Oval 10">
              <a:extLst>
                <a:ext uri="{FF2B5EF4-FFF2-40B4-BE49-F238E27FC236}">
                  <a16:creationId xmlns:a16="http://schemas.microsoft.com/office/drawing/2014/main" id="{4445609B-FEAD-4F1C-BDF9-F81548A2DF98}"/>
                </a:ext>
              </a:extLst>
            </p:cNvPr>
            <p:cNvSpPr/>
            <p:nvPr/>
          </p:nvSpPr>
          <p:spPr>
            <a:xfrm>
              <a:off x="6656956" y="1199861"/>
              <a:ext cx="1909870" cy="1909870"/>
            </a:xfrm>
            <a:prstGeom prst="ellipse">
              <a:avLst/>
            </a:prstGeom>
            <a:solidFill>
              <a:schemeClr val="accent4"/>
            </a:solidFill>
            <a:ln>
              <a:no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2" name="Oval 12">
              <a:extLst>
                <a:ext uri="{FF2B5EF4-FFF2-40B4-BE49-F238E27FC236}">
                  <a16:creationId xmlns:a16="http://schemas.microsoft.com/office/drawing/2014/main" id="{49353961-FFAF-49F0-BBA6-B3877A4C82F5}"/>
                </a:ext>
              </a:extLst>
            </p:cNvPr>
            <p:cNvSpPr txBox="1"/>
            <p:nvPr/>
          </p:nvSpPr>
          <p:spPr>
            <a:xfrm>
              <a:off x="6656953" y="1479555"/>
              <a:ext cx="1909869" cy="1350482"/>
            </a:xfrm>
            <a:prstGeom prst="rect">
              <a:avLst/>
            </a:pr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2400" b="1" kern="1200" dirty="0">
                  <a:solidFill>
                    <a:schemeClr val="bg1"/>
                  </a:solidFill>
                  <a:latin typeface="Calibri" panose="020F0502020204030204" pitchFamily="34" charset="0"/>
                  <a:cs typeface="Calibri" panose="020F0502020204030204" pitchFamily="34" charset="0"/>
                </a:rPr>
                <a:t>INCREASED LEARNING</a:t>
              </a:r>
            </a:p>
          </p:txBody>
        </p:sp>
      </p:grpSp>
    </p:spTree>
    <p:extLst>
      <p:ext uri="{BB962C8B-B14F-4D97-AF65-F5344CB8AC3E}">
        <p14:creationId xmlns:p14="http://schemas.microsoft.com/office/powerpoint/2010/main" val="924096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WHO</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0" indent="0">
              <a:lnSpc>
                <a:spcPct val="100000"/>
              </a:lnSpc>
              <a:spcBef>
                <a:spcPts val="600"/>
              </a:spcBef>
              <a:buClr>
                <a:srgbClr val="434343"/>
              </a:buClr>
              <a:buSzPct val="100000"/>
              <a:buNone/>
            </a:pPr>
            <a:r>
              <a:rPr lang="en-US" sz="2000" dirty="0"/>
              <a:t>Some children need modifications </a:t>
            </a:r>
          </a:p>
          <a:p>
            <a:pPr marL="0" indent="0">
              <a:lnSpc>
                <a:spcPct val="100000"/>
              </a:lnSpc>
              <a:spcBef>
                <a:spcPts val="600"/>
              </a:spcBef>
              <a:buClr>
                <a:srgbClr val="434343"/>
              </a:buClr>
              <a:buSzPct val="100000"/>
              <a:buNone/>
            </a:pPr>
            <a:r>
              <a:rPr lang="en-US" sz="2000" dirty="0"/>
              <a:t>to fully participate in classroom </a:t>
            </a:r>
          </a:p>
          <a:p>
            <a:pPr marL="0" indent="0">
              <a:lnSpc>
                <a:spcPct val="100000"/>
              </a:lnSpc>
              <a:spcBef>
                <a:spcPts val="600"/>
              </a:spcBef>
              <a:buClr>
                <a:srgbClr val="434343"/>
              </a:buClr>
              <a:buSzPct val="100000"/>
              <a:buNone/>
            </a:pPr>
            <a:r>
              <a:rPr lang="en-US" sz="2000" dirty="0"/>
              <a:t>activities.</a:t>
            </a:r>
          </a:p>
        </p:txBody>
      </p:sp>
      <p:graphicFrame>
        <p:nvGraphicFramePr>
          <p:cNvPr id="2" name="Diagram 1">
            <a:extLst>
              <a:ext uri="{FF2B5EF4-FFF2-40B4-BE49-F238E27FC236}">
                <a16:creationId xmlns:a16="http://schemas.microsoft.com/office/drawing/2014/main" id="{CB552DD5-ED5A-4C25-A4E4-43EA40282937}"/>
              </a:ext>
            </a:extLst>
          </p:cNvPr>
          <p:cNvGraphicFramePr/>
          <p:nvPr>
            <p:extLst>
              <p:ext uri="{D42A27DB-BD31-4B8C-83A1-F6EECF244321}">
                <p14:modId xmlns:p14="http://schemas.microsoft.com/office/powerpoint/2010/main" val="1601228686"/>
              </p:ext>
            </p:extLst>
          </p:nvPr>
        </p:nvGraphicFramePr>
        <p:xfrm>
          <a:off x="3347500" y="1107495"/>
          <a:ext cx="5368207" cy="3578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1399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WHEN</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0" indent="0">
              <a:lnSpc>
                <a:spcPct val="100000"/>
              </a:lnSpc>
              <a:spcBef>
                <a:spcPts val="600"/>
              </a:spcBef>
              <a:buClr>
                <a:srgbClr val="434343"/>
              </a:buClr>
              <a:buSzPct val="100000"/>
              <a:buNone/>
            </a:pPr>
            <a:r>
              <a:rPr lang="en-US" sz="2000" dirty="0"/>
              <a:t>Modifications should be made when children are not fully participating in one or more classroom activities.</a:t>
            </a:r>
          </a:p>
        </p:txBody>
      </p:sp>
      <p:graphicFrame>
        <p:nvGraphicFramePr>
          <p:cNvPr id="2" name="Diagram 1">
            <a:extLst>
              <a:ext uri="{FF2B5EF4-FFF2-40B4-BE49-F238E27FC236}">
                <a16:creationId xmlns:a16="http://schemas.microsoft.com/office/drawing/2014/main" id="{614730A0-C359-4366-A3F3-B7CC50C247BD}"/>
              </a:ext>
            </a:extLst>
          </p:cNvPr>
          <p:cNvGraphicFramePr/>
          <p:nvPr>
            <p:extLst>
              <p:ext uri="{D42A27DB-BD31-4B8C-83A1-F6EECF244321}">
                <p14:modId xmlns:p14="http://schemas.microsoft.com/office/powerpoint/2010/main" val="2547871437"/>
              </p:ext>
            </p:extLst>
          </p:nvPr>
        </p:nvGraphicFramePr>
        <p:xfrm>
          <a:off x="850789" y="2654300"/>
          <a:ext cx="744242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4912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HOW</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0" indent="0">
              <a:lnSpc>
                <a:spcPct val="100000"/>
              </a:lnSpc>
              <a:spcBef>
                <a:spcPts val="600"/>
              </a:spcBef>
              <a:buClr>
                <a:srgbClr val="434343"/>
              </a:buClr>
              <a:buSzPct val="100000"/>
              <a:buNone/>
            </a:pPr>
            <a:r>
              <a:rPr lang="en-US" sz="2000" dirty="0"/>
              <a:t>Modifications should be made so children can take full advantage of classroom activities.</a:t>
            </a:r>
          </a:p>
          <a:p>
            <a:pPr marL="228600" indent="-228600">
              <a:lnSpc>
                <a:spcPct val="100000"/>
              </a:lnSpc>
              <a:spcBef>
                <a:spcPts val="600"/>
              </a:spcBef>
              <a:buClr>
                <a:srgbClr val="434343"/>
              </a:buClr>
              <a:buSzPct val="100000"/>
            </a:pPr>
            <a:r>
              <a:rPr lang="en-US" sz="2000" dirty="0"/>
              <a:t>Alter the environment</a:t>
            </a:r>
          </a:p>
          <a:p>
            <a:pPr marL="228600" indent="-228600">
              <a:lnSpc>
                <a:spcPct val="100000"/>
              </a:lnSpc>
              <a:spcBef>
                <a:spcPts val="600"/>
              </a:spcBef>
              <a:buClr>
                <a:srgbClr val="434343"/>
              </a:buClr>
              <a:buSzPct val="100000"/>
            </a:pPr>
            <a:r>
              <a:rPr lang="en-US" sz="2000" dirty="0"/>
              <a:t>Adapt materials</a:t>
            </a:r>
          </a:p>
          <a:p>
            <a:pPr marL="228600" indent="-228600">
              <a:lnSpc>
                <a:spcPct val="100000"/>
              </a:lnSpc>
              <a:spcBef>
                <a:spcPts val="600"/>
              </a:spcBef>
              <a:buClr>
                <a:srgbClr val="434343"/>
              </a:buClr>
              <a:buSzPct val="100000"/>
            </a:pPr>
            <a:r>
              <a:rPr lang="en-US" sz="2000" dirty="0"/>
              <a:t>Simplify the activity</a:t>
            </a:r>
          </a:p>
          <a:p>
            <a:pPr marL="228600" indent="-228600">
              <a:lnSpc>
                <a:spcPct val="100000"/>
              </a:lnSpc>
              <a:spcBef>
                <a:spcPts val="600"/>
              </a:spcBef>
              <a:buClr>
                <a:srgbClr val="434343"/>
              </a:buClr>
              <a:buSzPct val="100000"/>
            </a:pPr>
            <a:r>
              <a:rPr lang="en-US" sz="2000" dirty="0"/>
              <a:t>Integrate child preferences</a:t>
            </a:r>
          </a:p>
        </p:txBody>
      </p:sp>
      <p:sp>
        <p:nvSpPr>
          <p:cNvPr id="5" name="Text Placeholder 2">
            <a:extLst>
              <a:ext uri="{FF2B5EF4-FFF2-40B4-BE49-F238E27FC236}">
                <a16:creationId xmlns:a16="http://schemas.microsoft.com/office/drawing/2014/main" id="{AD9BA9E6-4E69-4973-8BC7-3FC7A2E3C713}"/>
              </a:ext>
            </a:extLst>
          </p:cNvPr>
          <p:cNvSpPr txBox="1">
            <a:spLocks/>
          </p:cNvSpPr>
          <p:nvPr/>
        </p:nvSpPr>
        <p:spPr>
          <a:xfrm>
            <a:off x="4572000" y="1818166"/>
            <a:ext cx="4419600" cy="2868133"/>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pPr marL="228600" indent="-228600">
              <a:lnSpc>
                <a:spcPct val="100000"/>
              </a:lnSpc>
              <a:spcBef>
                <a:spcPts val="600"/>
              </a:spcBef>
              <a:buClr>
                <a:srgbClr val="434343"/>
              </a:buClr>
              <a:buSzPct val="100000"/>
            </a:pPr>
            <a:r>
              <a:rPr lang="en-US" sz="2000" dirty="0"/>
              <a:t>Use special equipment</a:t>
            </a:r>
          </a:p>
          <a:p>
            <a:pPr marL="228600" indent="-228600">
              <a:lnSpc>
                <a:spcPct val="100000"/>
              </a:lnSpc>
              <a:spcBef>
                <a:spcPts val="600"/>
              </a:spcBef>
              <a:buClr>
                <a:srgbClr val="434343"/>
              </a:buClr>
              <a:buSzPct val="100000"/>
            </a:pPr>
            <a:r>
              <a:rPr lang="en-US" sz="2000" dirty="0"/>
              <a:t>Provide adult support</a:t>
            </a:r>
          </a:p>
          <a:p>
            <a:pPr marL="228600" indent="-228600">
              <a:lnSpc>
                <a:spcPct val="100000"/>
              </a:lnSpc>
              <a:spcBef>
                <a:spcPts val="600"/>
              </a:spcBef>
              <a:buClr>
                <a:srgbClr val="434343"/>
              </a:buClr>
              <a:buSzPct val="100000"/>
            </a:pPr>
            <a:r>
              <a:rPr lang="en-US" sz="2000" dirty="0"/>
              <a:t>Utilize peer support</a:t>
            </a:r>
          </a:p>
          <a:p>
            <a:pPr marL="228600" indent="-228600">
              <a:lnSpc>
                <a:spcPct val="100000"/>
              </a:lnSpc>
              <a:spcBef>
                <a:spcPts val="600"/>
              </a:spcBef>
              <a:buClr>
                <a:srgbClr val="434343"/>
              </a:buClr>
              <a:buSzPct val="100000"/>
            </a:pPr>
            <a:r>
              <a:rPr lang="en-US" sz="2000" dirty="0"/>
              <a:t>Facilitate invisible support</a:t>
            </a:r>
          </a:p>
        </p:txBody>
      </p:sp>
    </p:spTree>
    <p:extLst>
      <p:ext uri="{BB962C8B-B14F-4D97-AF65-F5344CB8AC3E}">
        <p14:creationId xmlns:p14="http://schemas.microsoft.com/office/powerpoint/2010/main" val="21865681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191386" y="818707"/>
            <a:ext cx="3487479" cy="3498112"/>
          </a:xfrm>
          <a:prstGeom prst="rect">
            <a:avLst/>
          </a:prstGeom>
          <a:noFill/>
          <a:ln>
            <a:noFill/>
          </a:ln>
        </p:spPr>
        <p:txBody>
          <a:bodyPr spcFirstLastPara="1" vert="horz" wrap="square" lIns="91340" tIns="91340" rIns="91340" bIns="91340" rtlCol="0" anchor="ctr" anchorCtr="0">
            <a:noAutofit/>
          </a:bodyPr>
          <a:lstStyle/>
          <a:p>
            <a:r>
              <a:rPr lang="en-US" sz="3197" b="1" dirty="0">
                <a:latin typeface="Calibri" panose="020F0502020204030204" pitchFamily="34" charset="0"/>
                <a:cs typeface="Calibri" panose="020F0502020204030204" pitchFamily="34" charset="0"/>
              </a:rPr>
              <a:t>How are you currently modifying the curriculum to meet children’s needs?</a:t>
            </a:r>
            <a:endParaRPr sz="3197"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432"/>
          <a:stretch/>
        </p:blipFill>
        <p:spPr>
          <a:xfrm>
            <a:off x="3944430" y="2380"/>
            <a:ext cx="5195342" cy="5141120"/>
          </a:xfrm>
          <a:prstGeom prst="rect">
            <a:avLst/>
          </a:prstGeom>
        </p:spPr>
      </p:pic>
    </p:spTree>
    <p:extLst>
      <p:ext uri="{BB962C8B-B14F-4D97-AF65-F5344CB8AC3E}">
        <p14:creationId xmlns:p14="http://schemas.microsoft.com/office/powerpoint/2010/main" val="2519516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Elements of a Successful</a:t>
            </a:r>
            <a:br>
              <a:rPr lang="en-US" sz="3600" b="1" dirty="0"/>
            </a:br>
            <a:r>
              <a:rPr lang="en-US" sz="3600" b="1" dirty="0"/>
              <a:t>Curriculum Implementation</a:t>
            </a:r>
            <a:endParaRPr sz="3600" b="1" dirty="0"/>
          </a:p>
        </p:txBody>
      </p:sp>
    </p:spTree>
    <p:extLst>
      <p:ext uri="{BB962C8B-B14F-4D97-AF65-F5344CB8AC3E}">
        <p14:creationId xmlns:p14="http://schemas.microsoft.com/office/powerpoint/2010/main" val="6833546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1: SELF-ASSESSMENT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Use the “Modifications” section of the Curriculum Implementation Checklist</a:t>
            </a:r>
          </a:p>
        </p:txBody>
      </p:sp>
      <p:pic>
        <p:nvPicPr>
          <p:cNvPr id="2" name="Picture 1">
            <a:extLst>
              <a:ext uri="{FF2B5EF4-FFF2-40B4-BE49-F238E27FC236}">
                <a16:creationId xmlns:a16="http://schemas.microsoft.com/office/drawing/2014/main" id="{9BB3E457-0FCB-4558-9A0A-05C85162D313}"/>
              </a:ext>
            </a:extLst>
          </p:cNvPr>
          <p:cNvPicPr>
            <a:picLocks noChangeAspect="1"/>
          </p:cNvPicPr>
          <p:nvPr/>
        </p:nvPicPr>
        <p:blipFill>
          <a:blip r:embed="rId3"/>
          <a:stretch>
            <a:fillRect/>
          </a:stretch>
        </p:blipFill>
        <p:spPr>
          <a:xfrm>
            <a:off x="1492226" y="1959500"/>
            <a:ext cx="6159547" cy="2230837"/>
          </a:xfrm>
          <a:prstGeom prst="rect">
            <a:avLst/>
          </a:prstGeom>
        </p:spPr>
      </p:pic>
    </p:spTree>
    <p:extLst>
      <p:ext uri="{BB962C8B-B14F-4D97-AF65-F5344CB8AC3E}">
        <p14:creationId xmlns:p14="http://schemas.microsoft.com/office/powerpoint/2010/main" val="17586813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2: STEPS FOR ACTION</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Consider how you scored the self-assessment portion of the “Modifications” section, in addition to what you have learned in this training so far</a:t>
            </a:r>
          </a:p>
          <a:p>
            <a:pPr marL="228600" indent="-228600">
              <a:lnSpc>
                <a:spcPct val="100000"/>
              </a:lnSpc>
              <a:spcBef>
                <a:spcPts val="600"/>
              </a:spcBef>
              <a:buClr>
                <a:srgbClr val="434343"/>
              </a:buClr>
              <a:buSzPct val="100000"/>
            </a:pPr>
            <a:r>
              <a:rPr lang="en-US" sz="2000" dirty="0"/>
              <a:t>Use this information to complete the “Part 2: Steps for Action” portion of the handout</a:t>
            </a:r>
          </a:p>
        </p:txBody>
      </p:sp>
      <p:pic>
        <p:nvPicPr>
          <p:cNvPr id="2" name="Picture 1">
            <a:extLst>
              <a:ext uri="{FF2B5EF4-FFF2-40B4-BE49-F238E27FC236}">
                <a16:creationId xmlns:a16="http://schemas.microsoft.com/office/drawing/2014/main" id="{404B5117-FDBA-4756-B49C-FC3EF4D6E7DA}"/>
              </a:ext>
            </a:extLst>
          </p:cNvPr>
          <p:cNvPicPr>
            <a:picLocks noChangeAspect="1"/>
          </p:cNvPicPr>
          <p:nvPr/>
        </p:nvPicPr>
        <p:blipFill>
          <a:blip r:embed="rId3"/>
          <a:stretch>
            <a:fillRect/>
          </a:stretch>
        </p:blipFill>
        <p:spPr>
          <a:xfrm>
            <a:off x="2664323" y="2630129"/>
            <a:ext cx="3815353" cy="1928951"/>
          </a:xfrm>
          <a:prstGeom prst="rect">
            <a:avLst/>
          </a:prstGeom>
        </p:spPr>
      </p:pic>
    </p:spTree>
    <p:extLst>
      <p:ext uri="{BB962C8B-B14F-4D97-AF65-F5344CB8AC3E}">
        <p14:creationId xmlns:p14="http://schemas.microsoft.com/office/powerpoint/2010/main" val="22332340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7"/>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Session Review</a:t>
            </a:r>
            <a:endParaRPr sz="3600" b="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REVIEW LEARNING OBJECTIVES</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dirty="0"/>
              <a:t>Recognize the elements needed for successful curriculum implementation</a:t>
            </a:r>
          </a:p>
          <a:p>
            <a:pPr marL="228600" lvl="0" indent="-228600">
              <a:lnSpc>
                <a:spcPct val="100000"/>
              </a:lnSpc>
              <a:spcBef>
                <a:spcPts val="600"/>
              </a:spcBef>
              <a:buClr>
                <a:srgbClr val="434343"/>
              </a:buClr>
              <a:buSzPct val="100000"/>
            </a:pPr>
            <a:r>
              <a:rPr lang="en-US" sz="2000" dirty="0"/>
              <a:t>Identify their role as an early childhood professional (director, teacher, staff, etc.) in the implementation of high-quality early childhood curriculum</a:t>
            </a:r>
          </a:p>
          <a:p>
            <a:pPr marL="228600" lvl="0" indent="-228600">
              <a:lnSpc>
                <a:spcPct val="100000"/>
              </a:lnSpc>
              <a:spcBef>
                <a:spcPts val="600"/>
              </a:spcBef>
              <a:buClr>
                <a:srgbClr val="434343"/>
              </a:buClr>
              <a:buSzPct val="100000"/>
            </a:pPr>
            <a:r>
              <a:rPr lang="en-US" sz="2000" dirty="0"/>
              <a:t>Develop individual role-specific strategies to successfully implement high-quality early childhood curriculum in their current role</a:t>
            </a:r>
          </a:p>
          <a:p>
            <a:pPr marL="228600" lvl="0" indent="-228600">
              <a:lnSpc>
                <a:spcPct val="100000"/>
              </a:lnSpc>
              <a:spcBef>
                <a:spcPts val="600"/>
              </a:spcBef>
              <a:buClr>
                <a:srgbClr val="434343"/>
              </a:buClr>
              <a:buSzPct val="100000"/>
            </a:pPr>
            <a:r>
              <a:rPr lang="en-US" sz="2000" dirty="0"/>
              <a:t>Plan steps they can take immediately, within a month, within three months, and within six months to improve the implementation of a high-quality early childhood curricula within their classroom or center</a:t>
            </a:r>
          </a:p>
          <a:p>
            <a:pPr marL="114300" indent="0">
              <a:buNone/>
            </a:pPr>
            <a:endParaRPr lang="en-US" sz="2000" dirty="0"/>
          </a:p>
        </p:txBody>
      </p:sp>
    </p:spTree>
    <p:extLst>
      <p:ext uri="{BB962C8B-B14F-4D97-AF65-F5344CB8AC3E}">
        <p14:creationId xmlns:p14="http://schemas.microsoft.com/office/powerpoint/2010/main" val="2922262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Reflections,</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Questions, &amp; Comments</a:t>
            </a:r>
            <a:endParaRPr sz="36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666"/>
          <a:stretch/>
        </p:blipFill>
        <p:spPr>
          <a:xfrm>
            <a:off x="3943847" y="0"/>
            <a:ext cx="5200153" cy="520300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213311" y="1065837"/>
            <a:ext cx="3492067" cy="3466590"/>
          </a:xfrm>
          <a:prstGeom prst="rect">
            <a:avLst/>
          </a:prstGeom>
        </p:spPr>
        <p:txBody>
          <a:bodyPr spcFirstLastPara="1" vert="horz" wrap="square" lIns="91340" tIns="91340" rIns="91340" bIns="91340" rtlCol="0" anchor="ctr" anchorCtr="0">
            <a:noAutofit/>
          </a:bodyPr>
          <a:lstStyle/>
          <a:p>
            <a:r>
              <a:rPr lang="en-US" b="1" dirty="0">
                <a:latin typeface="Calibri" panose="020F0502020204030204" pitchFamily="34" charset="0"/>
                <a:cs typeface="Calibri" panose="020F0502020204030204" pitchFamily="34" charset="0"/>
              </a:rPr>
              <a:t>Please complete the Post-Assessment Evaluation.</a:t>
            </a:r>
            <a:br>
              <a:rPr lang="en-US" b="1" dirty="0">
                <a:latin typeface="Calibri" panose="020F0502020204030204" pitchFamily="34" charset="0"/>
                <a:cs typeface="Calibri" panose="020F0502020204030204" pitchFamily="34" charset="0"/>
              </a:rPr>
            </a:b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Thank you!</a:t>
            </a:r>
            <a:endParaRPr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924992A-1CD1-48C4-BAAA-02C44C0C7F35}"/>
              </a:ext>
            </a:extLst>
          </p:cNvPr>
          <p:cNvPicPr>
            <a:picLocks noChangeAspect="1"/>
          </p:cNvPicPr>
          <p:nvPr/>
        </p:nvPicPr>
        <p:blipFill rotWithShape="1">
          <a:blip r:embed="rId3"/>
          <a:srcRect l="18684" t="-56" r="24474" b="56"/>
          <a:stretch/>
        </p:blipFill>
        <p:spPr>
          <a:xfrm>
            <a:off x="3946937" y="2874"/>
            <a:ext cx="5192834" cy="513775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latin typeface="Calibri" panose="020F0502020204030204" pitchFamily="34" charset="0"/>
                <a:cs typeface="Calibri" panose="020F0502020204030204" pitchFamily="34" charset="0"/>
              </a:rPr>
              <a:t>Elements</a:t>
            </a:r>
            <a:endParaRPr lang="en-US" sz="2000" dirty="0"/>
          </a:p>
          <a:p>
            <a:pPr marL="228600" indent="-228600">
              <a:lnSpc>
                <a:spcPct val="100000"/>
              </a:lnSpc>
              <a:spcBef>
                <a:spcPts val="600"/>
              </a:spcBef>
              <a:buClr>
                <a:srgbClr val="434343"/>
              </a:buClr>
              <a:buSzPct val="100000"/>
            </a:pPr>
            <a:r>
              <a:rPr lang="en-US" sz="2000" dirty="0"/>
              <a:t>Schedules &amp; Materials</a:t>
            </a:r>
          </a:p>
          <a:p>
            <a:pPr marL="228600" indent="-228600">
              <a:lnSpc>
                <a:spcPct val="100000"/>
              </a:lnSpc>
              <a:spcBef>
                <a:spcPts val="600"/>
              </a:spcBef>
              <a:buClr>
                <a:srgbClr val="434343"/>
              </a:buClr>
              <a:buSzPct val="100000"/>
            </a:pPr>
            <a:r>
              <a:rPr lang="en-US" sz="2000" dirty="0"/>
              <a:t>Planning &amp; Implementation</a:t>
            </a:r>
          </a:p>
          <a:p>
            <a:pPr marL="228600" indent="-228600">
              <a:lnSpc>
                <a:spcPct val="100000"/>
              </a:lnSpc>
              <a:spcBef>
                <a:spcPts val="600"/>
              </a:spcBef>
              <a:buClr>
                <a:srgbClr val="434343"/>
              </a:buClr>
              <a:buSzPct val="100000"/>
            </a:pPr>
            <a:r>
              <a:rPr lang="en-US" sz="2000" dirty="0"/>
              <a:t>Observation &amp; Assessment</a:t>
            </a:r>
          </a:p>
          <a:p>
            <a:pPr marL="228600" indent="-228600">
              <a:lnSpc>
                <a:spcPct val="100000"/>
              </a:lnSpc>
              <a:spcBef>
                <a:spcPts val="600"/>
              </a:spcBef>
              <a:buClr>
                <a:srgbClr val="434343"/>
              </a:buClr>
              <a:buSzPct val="100000"/>
            </a:pPr>
            <a:r>
              <a:rPr lang="en-US" sz="2000" dirty="0"/>
              <a:t>Modifications &amp; Adjustments</a:t>
            </a:r>
          </a:p>
        </p:txBody>
      </p:sp>
      <p:pic>
        <p:nvPicPr>
          <p:cNvPr id="3" name="Picture 2" descr="A person sitting at a table using a computer&#10;&#10;Description automatically generated">
            <a:extLst>
              <a:ext uri="{FF2B5EF4-FFF2-40B4-BE49-F238E27FC236}">
                <a16:creationId xmlns:a16="http://schemas.microsoft.com/office/drawing/2014/main" id="{3A5F1891-6BCE-4EFA-A8AE-F63ABF62A2B8}"/>
              </a:ext>
            </a:extLst>
          </p:cNvPr>
          <p:cNvPicPr>
            <a:picLocks noChangeAspect="1"/>
          </p:cNvPicPr>
          <p:nvPr/>
        </p:nvPicPr>
        <p:blipFill rotWithShape="1">
          <a:blip r:embed="rId3"/>
          <a:srcRect t="2551" b="2756"/>
          <a:stretch/>
        </p:blipFill>
        <p:spPr>
          <a:xfrm>
            <a:off x="-1" y="0"/>
            <a:ext cx="3896139" cy="5143500"/>
          </a:xfrm>
          <a:prstGeom prst="rect">
            <a:avLst/>
          </a:prstGeom>
        </p:spPr>
      </p:pic>
    </p:spTree>
    <p:extLst>
      <p:ext uri="{BB962C8B-B14F-4D97-AF65-F5344CB8AC3E}">
        <p14:creationId xmlns:p14="http://schemas.microsoft.com/office/powerpoint/2010/main" val="3114919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xfrm>
            <a:off x="209275" y="836850"/>
            <a:ext cx="3495300" cy="346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Turn and Talk</a:t>
            </a:r>
            <a:endParaRPr sz="3600" b="1" dirty="0">
              <a:latin typeface="Calibri" panose="020F0502020204030204" pitchFamily="34" charset="0"/>
              <a:cs typeface="Calibri" panose="020F0502020204030204" pitchFamily="34" charset="0"/>
            </a:endParaRPr>
          </a:p>
        </p:txBody>
      </p:sp>
      <p:pic>
        <p:nvPicPr>
          <p:cNvPr id="3" name="Picture 2" descr="A small child sitting on a table&#10;&#10;Description automatically generated">
            <a:extLst>
              <a:ext uri="{FF2B5EF4-FFF2-40B4-BE49-F238E27FC236}">
                <a16:creationId xmlns:a16="http://schemas.microsoft.com/office/drawing/2014/main" id="{324B9E05-842B-FE45-8A8E-0D63F51CC470}"/>
              </a:ext>
            </a:extLst>
          </p:cNvPr>
          <p:cNvPicPr>
            <a:picLocks noChangeAspect="1"/>
          </p:cNvPicPr>
          <p:nvPr/>
        </p:nvPicPr>
        <p:blipFill>
          <a:blip r:embed="rId3"/>
          <a:stretch>
            <a:fillRect/>
          </a:stretch>
        </p:blipFill>
        <p:spPr>
          <a:xfrm>
            <a:off x="3931920" y="0"/>
            <a:ext cx="5212080" cy="5143500"/>
          </a:xfrm>
          <a:prstGeom prst="rect">
            <a:avLst/>
          </a:prstGeom>
        </p:spPr>
      </p:pic>
    </p:spTree>
    <p:extLst>
      <p:ext uri="{BB962C8B-B14F-4D97-AF65-F5344CB8AC3E}">
        <p14:creationId xmlns:p14="http://schemas.microsoft.com/office/powerpoint/2010/main" val="536026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Schedules</a:t>
            </a:r>
            <a:endParaRPr sz="3600" b="1" dirty="0"/>
          </a:p>
        </p:txBody>
      </p:sp>
    </p:spTree>
    <p:extLst>
      <p:ext uri="{BB962C8B-B14F-4D97-AF65-F5344CB8AC3E}">
        <p14:creationId xmlns:p14="http://schemas.microsoft.com/office/powerpoint/2010/main" val="3663419144"/>
      </p:ext>
    </p:extLst>
  </p:cSld>
  <p:clrMapOvr>
    <a:masterClrMapping/>
  </p:clrMapOvr>
</p:sld>
</file>

<file path=ppt/theme/theme1.xml><?xml version="1.0" encoding="utf-8"?>
<a:theme xmlns:a="http://schemas.openxmlformats.org/drawingml/2006/main" name="Early Childhood">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8656</TotalTime>
  <Words>1285</Words>
  <Application>Microsoft Office PowerPoint</Application>
  <PresentationFormat>On-screen Show (16:9)</PresentationFormat>
  <Paragraphs>244</Paragraphs>
  <Slides>65</Slides>
  <Notes>59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65</vt:i4>
      </vt:variant>
    </vt:vector>
  </HeadingPairs>
  <TitlesOfParts>
    <vt:vector size="68" baseType="lpstr">
      <vt:lpstr>Arial</vt:lpstr>
      <vt:lpstr>Calibri</vt:lpstr>
      <vt:lpstr>Early Childhood</vt:lpstr>
      <vt:lpstr>We Have a Curriculum, Now What Do We Do? Successfully Implementing an Early Childhood Curriculum</vt:lpstr>
      <vt:lpstr>Welcome, Session &amp; Group Introductions</vt:lpstr>
      <vt:lpstr>Learning Objectives</vt:lpstr>
      <vt:lpstr>LEARNING OBJECTIVES</vt:lpstr>
      <vt:lpstr>Introduction Activity</vt:lpstr>
      <vt:lpstr>Elements of a Successful Curriculum Implementation</vt:lpstr>
      <vt:lpstr>PowerPoint Presentation</vt:lpstr>
      <vt:lpstr>Turn and Talk</vt:lpstr>
      <vt:lpstr>Schedules</vt:lpstr>
      <vt:lpstr>CHECKLIST</vt:lpstr>
      <vt:lpstr>PowerPoint Presentation</vt:lpstr>
      <vt:lpstr>PowerPoint Presentation</vt:lpstr>
      <vt:lpstr>PowerPoint Presentation</vt:lpstr>
      <vt:lpstr>INFANTS</vt:lpstr>
      <vt:lpstr>Example  Mobile Infant  Schedule</vt:lpstr>
      <vt:lpstr>TODDLER</vt:lpstr>
      <vt:lpstr>Example Toddler Schedule</vt:lpstr>
      <vt:lpstr>PRESCHOOL</vt:lpstr>
      <vt:lpstr>Example Preschool Schedule</vt:lpstr>
      <vt:lpstr>How are you currently using schedules in your program?</vt:lpstr>
      <vt:lpstr>PART 1: SELF-ASSESSMENT</vt:lpstr>
      <vt:lpstr>PART 2: STEPS FOR ACTION</vt:lpstr>
      <vt:lpstr>Materials</vt:lpstr>
      <vt:lpstr>CHECKLIST</vt:lpstr>
      <vt:lpstr>PowerPoint Presentation</vt:lpstr>
      <vt:lpstr>PowerPoint Presentation</vt:lpstr>
      <vt:lpstr>PowerPoint Presentation</vt:lpstr>
      <vt:lpstr>PowerPoint Presentation</vt:lpstr>
      <vt:lpstr>How are you currently using materials in your program?</vt:lpstr>
      <vt:lpstr>PART 1: SELF-ASSESSMENT</vt:lpstr>
      <vt:lpstr>PART 2: STEPS FOR ACTION</vt:lpstr>
      <vt:lpstr>Planning &amp; Implementation</vt:lpstr>
      <vt:lpstr>CHECKLIST</vt:lpstr>
      <vt:lpstr>SCOPE AND SEQUENCE</vt:lpstr>
      <vt:lpstr>LESSON PLANNING</vt:lpstr>
      <vt:lpstr>Whole Group Single Lesson Plan</vt:lpstr>
      <vt:lpstr>EXAMPLE WEEKLY LESSON PLAN FORM</vt:lpstr>
      <vt:lpstr>Individualized Lesson Plan</vt:lpstr>
      <vt:lpstr>EVIDENCE</vt:lpstr>
      <vt:lpstr>FIDELITY</vt:lpstr>
      <vt:lpstr>How are you currently using planning and implementation in your program?</vt:lpstr>
      <vt:lpstr>PART 1: SELF-ASSESSMENT</vt:lpstr>
      <vt:lpstr>PART 2: STEPS FOR ACTION</vt:lpstr>
      <vt:lpstr>Observation &amp; Assessment</vt:lpstr>
      <vt:lpstr>CHECKLIST</vt:lpstr>
      <vt:lpstr>PowerPoint Presentation</vt:lpstr>
      <vt:lpstr>PowerPoint Presentation</vt:lpstr>
      <vt:lpstr>PowerPoint Presentation</vt:lpstr>
      <vt:lpstr>How are you currently using observation and assessment in your program?</vt:lpstr>
      <vt:lpstr>PART 1: SELF-ASSESSMENT</vt:lpstr>
      <vt:lpstr>PART 2: STEPS FOR ACTION</vt:lpstr>
      <vt:lpstr>Modifications &amp; Adjustments</vt:lpstr>
      <vt:lpstr>CHECKLIST</vt:lpstr>
      <vt:lpstr>WHAT</vt:lpstr>
      <vt:lpstr>WHY</vt:lpstr>
      <vt:lpstr>WHO</vt:lpstr>
      <vt:lpstr>WHEN</vt:lpstr>
      <vt:lpstr>HOW</vt:lpstr>
      <vt:lpstr>How are you currently modifying the curriculum to meet children’s needs?</vt:lpstr>
      <vt:lpstr>PART 1: SELF-ASSESSMENT</vt:lpstr>
      <vt:lpstr>PART 2: STEPS FOR ACTION</vt:lpstr>
      <vt:lpstr>Session Review</vt:lpstr>
      <vt:lpstr>REVIEW LEARNING OBJECTIVES</vt:lpstr>
      <vt:lpstr>Reflections, Questions, &amp; Comments</vt:lpstr>
      <vt:lpstr>Please complete the Post-Assessment Evaluation.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a Closer Look at Early Childhood Development &amp; Learning: A Standards-Based Approach</dc:title>
  <dc:creator>19852</dc:creator>
  <cp:lastModifiedBy>Kimberly Boyle</cp:lastModifiedBy>
  <cp:revision>168</cp:revision>
  <dcterms:modified xsi:type="dcterms:W3CDTF">2020-09-10T16:32:43Z</dcterms:modified>
</cp:coreProperties>
</file>