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  <p:sldMasterId id="2147483663" r:id="rId3"/>
  </p:sldMasterIdLst>
  <p:notesMasterIdLst>
    <p:notesMasterId r:id="rId6"/>
  </p:notesMasterIdLst>
  <p:handoutMasterIdLst>
    <p:handoutMasterId r:id="rId7"/>
  </p:handoutMasterIdLst>
  <p:sldIdLst>
    <p:sldId id="364" r:id="rId4"/>
    <p:sldId id="340" r:id="rId5"/>
  </p:sldIdLst>
  <p:sldSz cx="9144000" cy="6858000" type="screen4x3"/>
  <p:notesSz cx="7019925" cy="930592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halkduster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isiana Department of Education" initials="LDoE" lastIdx="15" clrIdx="0"/>
  <p:cmAuthor id="1" name="deleteme2" initials="d" lastIdx="10" clrIdx="1"/>
  <p:cmAuthor id="2" name="Hattie Arrington" initials="HA" lastIdx="4" clrIdx="2"/>
  <p:cmAuthor id="3" name="John Hanley" initials="JAH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E4C65"/>
    <a:srgbClr val="AF5D8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78059" autoAdjust="0"/>
  </p:normalViewPr>
  <p:slideViewPr>
    <p:cSldViewPr>
      <p:cViewPr varScale="1">
        <p:scale>
          <a:sx n="91" d="100"/>
          <a:sy n="91" d="100"/>
        </p:scale>
        <p:origin x="1854" y="0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245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080"/>
    </p:cViewPr>
  </p:sorterViewPr>
  <p:notesViewPr>
    <p:cSldViewPr>
      <p:cViewPr>
        <p:scale>
          <a:sx n="134" d="100"/>
          <a:sy n="134" d="100"/>
        </p:scale>
        <p:origin x="-58" y="157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/>
          <a:lstStyle>
            <a:lvl1pPr algn="r">
              <a:defRPr sz="1200"/>
            </a:lvl1pPr>
          </a:lstStyle>
          <a:p>
            <a:fld id="{386DFC0B-0794-4AFD-BD8A-181E06725F2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 anchor="b"/>
          <a:lstStyle>
            <a:lvl1pPr algn="r">
              <a:defRPr sz="1200"/>
            </a:lvl1pPr>
          </a:lstStyle>
          <a:p>
            <a:fld id="{CCD0207C-B002-435E-99D1-C3D69078E9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2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/>
          <a:lstStyle>
            <a:lvl1pPr algn="r">
              <a:defRPr sz="1200"/>
            </a:lvl1pPr>
          </a:lstStyle>
          <a:p>
            <a:fld id="{641CA6CE-8A7F-4E37-A715-9178284F6F81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65" tIns="47083" rIns="94165" bIns="470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6"/>
            <a:ext cx="5615940" cy="4187666"/>
          </a:xfrm>
          <a:prstGeom prst="rect">
            <a:avLst/>
          </a:prstGeom>
        </p:spPr>
        <p:txBody>
          <a:bodyPr vert="horz" lIns="94165" tIns="47083" rIns="94165" bIns="470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 anchor="b"/>
          <a:lstStyle>
            <a:lvl1pPr algn="r">
              <a:defRPr sz="1200"/>
            </a:lvl1pPr>
          </a:lstStyle>
          <a:p>
            <a:fld id="{0A7D4113-607C-4C8C-A317-57A1D107AA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2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918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9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0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5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3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4y.ed.gov/" TargetMode="External"/><Relationship Id="rId3" Type="http://schemas.openxmlformats.org/officeDocument/2006/relationships/hyperlink" Target="http://egmsp.doe.louisiana.gov/LDEGMSWeb/logon.aspx" TargetMode="External"/><Relationship Id="rId7" Type="http://schemas.openxmlformats.org/officeDocument/2006/relationships/hyperlink" Target="http://www.nios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2.ed.gov/programs/21stcclc/index.html" TargetMode="External"/><Relationship Id="rId11" Type="http://schemas.openxmlformats.org/officeDocument/2006/relationships/hyperlink" Target="http://www.afterschoolalliance.org/" TargetMode="External"/><Relationship Id="rId5" Type="http://schemas.openxmlformats.org/officeDocument/2006/relationships/hyperlink" Target="http://www.ed.gov/" TargetMode="External"/><Relationship Id="rId10" Type="http://schemas.openxmlformats.org/officeDocument/2006/relationships/hyperlink" Target="https://21apr.ed.gov/" TargetMode="External"/><Relationship Id="rId4" Type="http://schemas.openxmlformats.org/officeDocument/2006/relationships/hyperlink" Target="http://www.ed.gov/essa" TargetMode="External"/><Relationship Id="rId9" Type="http://schemas.openxmlformats.org/officeDocument/2006/relationships/hyperlink" Target="https://www.youthservice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810000"/>
            <a:ext cx="8077200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500" b="1" spc="300" dirty="0" smtClean="0">
                <a:ea typeface="Steinem Unicode" pitchFamily="18" charset="2"/>
                <a:cs typeface="Steinem Unicode" pitchFamily="18" charset="2"/>
              </a:rPr>
              <a:t>Helpful 21</a:t>
            </a:r>
            <a:r>
              <a:rPr lang="en-US" sz="3500" b="1" spc="300" baseline="30000" dirty="0" smtClean="0">
                <a:ea typeface="Steinem Unicode" pitchFamily="18" charset="2"/>
                <a:cs typeface="Steinem Unicode" pitchFamily="18" charset="2"/>
              </a:rPr>
              <a:t>st</a:t>
            </a:r>
            <a:r>
              <a:rPr lang="en-US" sz="3500" b="1" spc="300" dirty="0" smtClean="0">
                <a:ea typeface="Steinem Unicode" pitchFamily="18" charset="2"/>
                <a:cs typeface="Steinem Unicode" pitchFamily="18" charset="2"/>
              </a:rPr>
              <a:t> CCLC Links</a:t>
            </a:r>
          </a:p>
        </p:txBody>
      </p:sp>
    </p:spTree>
    <p:extLst>
      <p:ext uri="{BB962C8B-B14F-4D97-AF65-F5344CB8AC3E}">
        <p14:creationId xmlns:p14="http://schemas.microsoft.com/office/powerpoint/2010/main" val="32478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Links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Louisiana Believes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err="1" smtClean="0"/>
              <a:t>eGMS</a:t>
            </a:r>
            <a:r>
              <a:rPr lang="en-US" sz="2800" dirty="0" smtClean="0"/>
              <a:t> -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egmsp.doe.louisiana.gov/LDEGMSWeb/logon.aspx</a:t>
            </a:r>
            <a:endParaRPr lang="en-US" sz="2400" dirty="0"/>
          </a:p>
          <a:p>
            <a:r>
              <a:rPr lang="en-US" sz="2800" dirty="0"/>
              <a:t>ESSA</a:t>
            </a:r>
            <a:r>
              <a:rPr lang="en-US" sz="2400" dirty="0"/>
              <a:t> – </a:t>
            </a:r>
            <a:r>
              <a:rPr lang="en-US" sz="2400" u="sng" dirty="0">
                <a:hlinkClick r:id="rId4"/>
              </a:rPr>
              <a:t>http://</a:t>
            </a:r>
            <a:r>
              <a:rPr lang="en-US" sz="2400" u="sng" dirty="0" smtClean="0">
                <a:hlinkClick r:id="rId4"/>
              </a:rPr>
              <a:t>www.ed.gov/essa</a:t>
            </a:r>
            <a:endParaRPr lang="en-US" sz="2400" u="sng" dirty="0" smtClean="0"/>
          </a:p>
          <a:p>
            <a:r>
              <a:rPr lang="en-US" sz="2400" dirty="0" smtClean="0"/>
              <a:t>EDGAR -</a:t>
            </a:r>
            <a:r>
              <a:rPr lang="en-US" sz="2400" u="sng" dirty="0"/>
              <a:t> http://www2.ed.gov/policy/fund/reg/edgarReg/edgar.html</a:t>
            </a:r>
            <a:endParaRPr lang="en-US" sz="2400" dirty="0"/>
          </a:p>
          <a:p>
            <a:r>
              <a:rPr lang="en-US" sz="2400" dirty="0" smtClean="0"/>
              <a:t>U.S</a:t>
            </a:r>
            <a:r>
              <a:rPr lang="en-US" sz="2400" dirty="0"/>
              <a:t>. Department of Education </a:t>
            </a:r>
            <a:r>
              <a:rPr lang="en-US" sz="2400" b="1" dirty="0"/>
              <a:t>– </a:t>
            </a:r>
            <a:r>
              <a:rPr lang="en-US" sz="2400" u="sng" dirty="0">
                <a:hlinkClick r:id="rId5"/>
              </a:rPr>
              <a:t>http://www.ed.gov/</a:t>
            </a:r>
            <a:endParaRPr lang="en-US" sz="2400" dirty="0"/>
          </a:p>
          <a:p>
            <a:r>
              <a:rPr lang="en-US" sz="2400" dirty="0"/>
              <a:t>21st Century Community Learning Centers –</a:t>
            </a:r>
          </a:p>
          <a:p>
            <a:pPr marL="0" indent="0">
              <a:buNone/>
            </a:pPr>
            <a:r>
              <a:rPr lang="en-US" sz="2400" u="sng" dirty="0">
                <a:hlinkClick r:id="rId6"/>
              </a:rPr>
              <a:t>http://</a:t>
            </a:r>
            <a:r>
              <a:rPr lang="en-US" sz="2400" u="sng" dirty="0" smtClean="0">
                <a:hlinkClick r:id="rId6"/>
              </a:rPr>
              <a:t>www2.ed.gov/programs/21stcclc/index.html</a:t>
            </a:r>
            <a:endParaRPr lang="en-US" sz="2400" u="sng" dirty="0" smtClean="0"/>
          </a:p>
          <a:p>
            <a:pPr marL="0" indent="0">
              <a:buNone/>
            </a:pPr>
            <a:r>
              <a:rPr lang="en-US" sz="2400" dirty="0"/>
              <a:t>National Institute for Out-of-School Time – </a:t>
            </a:r>
            <a:r>
              <a:rPr lang="en-US" sz="2400" u="sng" dirty="0">
                <a:hlinkClick r:id="rId7"/>
              </a:rPr>
              <a:t>http://www.niost.org/</a:t>
            </a:r>
            <a:endParaRPr lang="en-US" sz="2400" u="sng" dirty="0"/>
          </a:p>
          <a:p>
            <a:r>
              <a:rPr lang="en-US" sz="2400" dirty="0" smtClean="0"/>
              <a:t>You for Youth – </a:t>
            </a:r>
            <a:r>
              <a:rPr lang="en-US" sz="2400" dirty="0" smtClean="0">
                <a:hlinkClick r:id="rId8"/>
              </a:rPr>
              <a:t>https://y4y.ed.gov</a:t>
            </a:r>
            <a:endParaRPr lang="en-US" sz="2400" dirty="0" smtClean="0"/>
          </a:p>
          <a:p>
            <a:r>
              <a:rPr lang="en-US" sz="2400" dirty="0" err="1" smtClean="0"/>
              <a:t>Youthservices</a:t>
            </a:r>
            <a:r>
              <a:rPr lang="en-US" sz="2400" dirty="0" smtClean="0"/>
              <a:t> – </a:t>
            </a:r>
            <a:r>
              <a:rPr lang="en-US" sz="2400" dirty="0" smtClean="0">
                <a:hlinkClick r:id="rId9"/>
              </a:rPr>
              <a:t>https://www.youthservices.net</a:t>
            </a:r>
            <a:endParaRPr lang="en-US" sz="2400" dirty="0" smtClean="0"/>
          </a:p>
          <a:p>
            <a:r>
              <a:rPr lang="en-US" sz="2400" dirty="0" smtClean="0"/>
              <a:t>The Tactile Group – </a:t>
            </a:r>
            <a:r>
              <a:rPr lang="en-US" sz="2400" dirty="0" smtClean="0">
                <a:hlinkClick r:id="rId10"/>
              </a:rPr>
              <a:t>https://</a:t>
            </a:r>
            <a:r>
              <a:rPr lang="en-US" sz="2400" dirty="0" smtClean="0">
                <a:hlinkClick r:id="rId10"/>
              </a:rPr>
              <a:t>21apr.ed.gov</a:t>
            </a:r>
            <a:r>
              <a:rPr lang="en-US" sz="2400" b="1" dirty="0"/>
              <a:t>Afterschool Alliance</a:t>
            </a:r>
            <a:r>
              <a:rPr lang="en-US" sz="2400" dirty="0"/>
              <a:t> – National program support network sharing best practices and advocating for out of school time programming.</a:t>
            </a:r>
          </a:p>
          <a:p>
            <a:pPr lvl="0"/>
            <a:r>
              <a:rPr lang="en-US" sz="2400" u="sng" dirty="0">
                <a:hlinkClick r:id="rId11"/>
              </a:rPr>
              <a:t>http://www.afterschoolalliance.org/</a:t>
            </a:r>
            <a:r>
              <a:rPr lang="en-US" sz="2400" dirty="0"/>
              <a:t> 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5555</TotalTime>
  <Words>96</Words>
  <Application>Microsoft Office PowerPoint</Application>
  <PresentationFormat>On-screen Show (4:3)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Steinem</vt:lpstr>
      <vt:lpstr>Steinem Unicode</vt:lpstr>
      <vt:lpstr>Calibri</vt:lpstr>
      <vt:lpstr>Chalkduster</vt:lpstr>
      <vt:lpstr>Louisiana Believes</vt:lpstr>
      <vt:lpstr>Blank</vt:lpstr>
      <vt:lpstr>Section</vt:lpstr>
      <vt:lpstr>PowerPoint Presentation</vt:lpstr>
      <vt:lpstr>Helpful Links</vt:lpstr>
    </vt:vector>
  </TitlesOfParts>
  <Company>LDOE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Team Training  Opening Session</dc:title>
  <dc:creator>Louisiana Department of Education</dc:creator>
  <cp:lastModifiedBy>Tonya Johnson (DOE)</cp:lastModifiedBy>
  <cp:revision>675</cp:revision>
  <cp:lastPrinted>2016-10-06T15:45:17Z</cp:lastPrinted>
  <dcterms:created xsi:type="dcterms:W3CDTF">2012-07-26T15:41:14Z</dcterms:created>
  <dcterms:modified xsi:type="dcterms:W3CDTF">2019-07-10T19:47:05Z</dcterms:modified>
</cp:coreProperties>
</file>