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 id="2147483690" r:id="rId2"/>
  </p:sldMasterIdLst>
  <p:notesMasterIdLst>
    <p:notesMasterId r:id="rId61"/>
  </p:notesMasterIdLst>
  <p:sldIdLst>
    <p:sldId id="256" r:id="rId3"/>
    <p:sldId id="257"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sldSz cx="9144000" cy="5143500" type="screen16x9"/>
  <p:notesSz cx="6858000" cy="9144000"/>
  <p:embeddedFontLst>
    <p:embeddedFont>
      <p:font typeface="Public Sans" pitchFamily="2" charset="0"/>
      <p:regular r:id="rId62"/>
      <p:bold r:id="rId63"/>
      <p:italic r:id="rId64"/>
      <p:boldItalic r:id="rId65"/>
    </p:embeddedFont>
    <p:embeddedFont>
      <p:font typeface="Public Sans Medium" pitchFamily="2" charset="0"/>
      <p:regular r:id="rId66"/>
      <p:bold r:id="rId67"/>
      <p:italic r:id="rId68"/>
      <p:boldItalic r:id="rId69"/>
    </p:embeddedFont>
    <p:embeddedFont>
      <p:font typeface="Calibri" panose="020F0502020204030204" pitchFamily="3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21">
          <p15:clr>
            <a:srgbClr val="747775"/>
          </p15:clr>
        </p15:guide>
        <p15:guide id="2" pos="2832">
          <p15:clr>
            <a:srgbClr val="747775"/>
          </p15:clr>
        </p15:guide>
        <p15:guide id="3" pos="144">
          <p15:clr>
            <a:srgbClr val="747775"/>
          </p15:clr>
        </p15:guide>
        <p15:guide id="4" pos="432">
          <p15:clr>
            <a:srgbClr val="747775"/>
          </p15:clr>
        </p15:guide>
        <p15:guide id="5" pos="504">
          <p15:clr>
            <a:srgbClr val="747775"/>
          </p15:clr>
        </p15:guide>
        <p15:guide id="6" pos="2203">
          <p15:clr>
            <a:srgbClr val="747775"/>
          </p15:clr>
        </p15:guide>
        <p15:guide id="7" orient="horz" pos="1108">
          <p15:clr>
            <a:srgbClr val="747775"/>
          </p15:clr>
        </p15:guide>
        <p15:guide id="8" pos="1133">
          <p15:clr>
            <a:srgbClr val="747775"/>
          </p15:clr>
        </p15:guide>
        <p15:guide id="9" pos="1754">
          <p15:clr>
            <a:srgbClr val="747775"/>
          </p15:clr>
        </p15:guide>
        <p15:guide id="10" orient="horz" pos="2519">
          <p15:clr>
            <a:srgbClr val="747775"/>
          </p15:clr>
        </p15:guide>
        <p15:guide id="11" pos="360">
          <p15:clr>
            <a:srgbClr val="747775"/>
          </p15:clr>
        </p15:guide>
        <p15:guide id="12" orient="horz" pos="2412">
          <p15:clr>
            <a:srgbClr val="747775"/>
          </p15:clr>
        </p15:guide>
        <p15:guide id="13" orient="horz" pos="1394">
          <p15:clr>
            <a:srgbClr val="747775"/>
          </p15:clr>
        </p15:guide>
        <p15:guide id="14" pos="697">
          <p15:clr>
            <a:srgbClr val="747775"/>
          </p15:clr>
        </p15:guide>
        <p15:guide id="15" orient="horz" pos="2592">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guide orient="horz" pos="1821"/>
        <p:guide pos="2832"/>
        <p:guide pos="144"/>
        <p:guide pos="432"/>
        <p:guide pos="504"/>
        <p:guide pos="2203"/>
        <p:guide orient="horz" pos="1108"/>
        <p:guide pos="1133"/>
        <p:guide pos="1754"/>
        <p:guide orient="horz" pos="2519"/>
        <p:guide pos="360"/>
        <p:guide orient="horz" pos="2412"/>
        <p:guide orient="horz" pos="1394"/>
        <p:guide pos="697"/>
        <p:guide orient="horz" pos="259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2.fntdata"/><Relationship Id="rId68" Type="http://schemas.openxmlformats.org/officeDocument/2006/relationships/font" Target="fonts/font7.fntdata"/><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5.fntdata"/><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4.fntdata"/><Relationship Id="rId73"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D8522-E1D8-4100-9F9C-B922C6893C90}" type="doc">
      <dgm:prSet loTypeId="urn:microsoft.com/office/officeart/2005/8/layout/radial3" loCatId="cycle" qsTypeId="urn:microsoft.com/office/officeart/2005/8/quickstyle/3d2" qsCatId="3D" csTypeId="urn:microsoft.com/office/officeart/2005/8/colors/colorful1#1" csCatId="colorful" phldr="1"/>
      <dgm:spPr/>
      <dgm:t>
        <a:bodyPr/>
        <a:lstStyle/>
        <a:p>
          <a:endParaRPr lang="en-US"/>
        </a:p>
      </dgm:t>
    </dgm:pt>
    <dgm:pt modelId="{EC912083-46BA-47EC-834F-B53C28E6D0BD}">
      <dgm:prSet phldrT="[Text]" custT="1"/>
      <dgm:spPr>
        <a:xfrm>
          <a:off x="1447801" y="838197"/>
          <a:ext cx="3395819" cy="3616775"/>
        </a:xfrm>
        <a:gradFill rotWithShape="0">
          <a:gsLst>
            <a:gs pos="0">
              <a:srgbClr val="F3A447">
                <a:alpha val="50000"/>
                <a:hueOff val="0"/>
                <a:satOff val="0"/>
                <a:lumOff val="0"/>
                <a:alphaOff val="0"/>
                <a:shade val="51000"/>
                <a:satMod val="130000"/>
              </a:srgbClr>
            </a:gs>
            <a:gs pos="80000">
              <a:srgbClr val="F3A447">
                <a:alpha val="50000"/>
                <a:hueOff val="0"/>
                <a:satOff val="0"/>
                <a:lumOff val="0"/>
                <a:alphaOff val="0"/>
                <a:shade val="93000"/>
                <a:satMod val="130000"/>
              </a:srgbClr>
            </a:gs>
            <a:gs pos="100000">
              <a:srgbClr val="F3A447">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2000" b="1" baseline="0" dirty="0" smtClean="0">
              <a:solidFill>
                <a:sysClr val="windowText" lastClr="000000"/>
              </a:solidFill>
              <a:latin typeface="Calibri"/>
              <a:ea typeface="+mn-ea"/>
              <a:cs typeface="+mn-cs"/>
            </a:rPr>
            <a:t>Annual Financial Report (AFR)</a:t>
          </a:r>
          <a:endParaRPr lang="en-US" sz="2000" b="1" baseline="0" dirty="0">
            <a:solidFill>
              <a:sysClr val="windowText" lastClr="000000"/>
            </a:solidFill>
            <a:latin typeface="Calibri"/>
            <a:ea typeface="+mn-ea"/>
            <a:cs typeface="+mn-cs"/>
          </a:endParaRPr>
        </a:p>
      </dgm:t>
    </dgm:pt>
    <dgm:pt modelId="{F1078060-4F1D-4792-900A-9DC3C71D1776}" type="parTrans" cxnId="{58B63ADD-6CB4-4181-ADBB-3F961B5EAB75}">
      <dgm:prSet/>
      <dgm:spPr/>
      <dgm:t>
        <a:bodyPr/>
        <a:lstStyle/>
        <a:p>
          <a:endParaRPr lang="en-US"/>
        </a:p>
      </dgm:t>
    </dgm:pt>
    <dgm:pt modelId="{B4159C30-DBE3-473F-B6E7-4D39883C930F}" type="sibTrans" cxnId="{58B63ADD-6CB4-4181-ADBB-3F961B5EAB75}">
      <dgm:prSet/>
      <dgm:spPr/>
      <dgm:t>
        <a:bodyPr/>
        <a:lstStyle/>
        <a:p>
          <a:endParaRPr lang="en-US"/>
        </a:p>
      </dgm:t>
    </dgm:pt>
    <dgm:pt modelId="{66D5AC30-F2D0-47C0-9288-3884953E1E67}">
      <dgm:prSet phldrT="[Text]" custT="1"/>
      <dgm:spPr>
        <a:xfrm>
          <a:off x="2166331" y="8"/>
          <a:ext cx="1868460" cy="1234529"/>
        </a:xfrm>
        <a:gradFill rotWithShape="0">
          <a:gsLst>
            <a:gs pos="0">
              <a:srgbClr val="E7BC29">
                <a:alpha val="50000"/>
                <a:hueOff val="0"/>
                <a:satOff val="0"/>
                <a:lumOff val="0"/>
                <a:alphaOff val="0"/>
                <a:shade val="51000"/>
                <a:satMod val="130000"/>
              </a:srgbClr>
            </a:gs>
            <a:gs pos="80000">
              <a:srgbClr val="E7BC29">
                <a:alpha val="50000"/>
                <a:hueOff val="0"/>
                <a:satOff val="0"/>
                <a:lumOff val="0"/>
                <a:alphaOff val="0"/>
                <a:shade val="93000"/>
                <a:satMod val="130000"/>
              </a:srgbClr>
            </a:gs>
            <a:gs pos="100000">
              <a:srgbClr val="E7BC2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200" b="1" baseline="0" dirty="0" smtClean="0">
              <a:solidFill>
                <a:sysClr val="windowText" lastClr="000000"/>
              </a:solidFill>
              <a:latin typeface="Calibri"/>
              <a:ea typeface="+mn-ea"/>
              <a:cs typeface="+mn-cs"/>
            </a:rPr>
            <a:t>MFP Funding</a:t>
          </a:r>
          <a:endParaRPr lang="en-US" sz="1200" b="1" baseline="0" dirty="0">
            <a:solidFill>
              <a:sysClr val="windowText" lastClr="000000"/>
            </a:solidFill>
            <a:latin typeface="Calibri"/>
            <a:ea typeface="+mn-ea"/>
            <a:cs typeface="+mn-cs"/>
          </a:endParaRPr>
        </a:p>
      </dgm:t>
    </dgm:pt>
    <dgm:pt modelId="{BF1AA7E2-3B55-4867-9DCF-97E5786E16CB}" type="parTrans" cxnId="{1D3BC88B-C4A0-4EC7-8B8B-0E1E7B860245}">
      <dgm:prSet/>
      <dgm:spPr/>
      <dgm:t>
        <a:bodyPr/>
        <a:lstStyle/>
        <a:p>
          <a:endParaRPr lang="en-US"/>
        </a:p>
      </dgm:t>
    </dgm:pt>
    <dgm:pt modelId="{F2F47EB7-28A1-404C-B01F-3755930AE809}" type="sibTrans" cxnId="{1D3BC88B-C4A0-4EC7-8B8B-0E1E7B860245}">
      <dgm:prSet/>
      <dgm:spPr/>
      <dgm:t>
        <a:bodyPr/>
        <a:lstStyle/>
        <a:p>
          <a:endParaRPr lang="en-US"/>
        </a:p>
      </dgm:t>
    </dgm:pt>
    <dgm:pt modelId="{39F5424B-E261-4467-91EB-DD87D7470A4B}">
      <dgm:prSet phldrT="[Text]" custT="1"/>
      <dgm:spPr>
        <a:xfrm>
          <a:off x="1816234" y="4038590"/>
          <a:ext cx="1986530" cy="1234529"/>
        </a:xfrm>
        <a:gradFill rotWithShape="0">
          <a:gsLst>
            <a:gs pos="0">
              <a:srgbClr val="C97D7D">
                <a:alpha val="50000"/>
                <a:hueOff val="0"/>
                <a:satOff val="0"/>
                <a:lumOff val="0"/>
                <a:alphaOff val="0"/>
                <a:shade val="51000"/>
                <a:satMod val="130000"/>
              </a:srgbClr>
            </a:gs>
            <a:gs pos="80000">
              <a:srgbClr val="C97D7D">
                <a:alpha val="50000"/>
                <a:hueOff val="0"/>
                <a:satOff val="0"/>
                <a:lumOff val="0"/>
                <a:alphaOff val="0"/>
                <a:shade val="93000"/>
                <a:satMod val="130000"/>
              </a:srgbClr>
            </a:gs>
            <a:gs pos="100000">
              <a:srgbClr val="C97D7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200" b="1" baseline="0" dirty="0" smtClean="0">
              <a:solidFill>
                <a:sysClr val="windowText" lastClr="000000"/>
              </a:solidFill>
              <a:latin typeface="Calibri"/>
              <a:ea typeface="+mn-ea"/>
              <a:cs typeface="+mn-cs"/>
            </a:rPr>
            <a:t>Excess Costs - IDEA</a:t>
          </a:r>
          <a:endParaRPr lang="en-US" sz="1200" b="1" baseline="0" dirty="0">
            <a:solidFill>
              <a:sysClr val="windowText" lastClr="000000"/>
            </a:solidFill>
            <a:latin typeface="Calibri"/>
            <a:ea typeface="+mn-ea"/>
            <a:cs typeface="+mn-cs"/>
          </a:endParaRPr>
        </a:p>
      </dgm:t>
    </dgm:pt>
    <dgm:pt modelId="{D6F7EADC-E8F8-4599-9699-F6525BF51714}" type="parTrans" cxnId="{7CACDD6A-1C19-44BD-A1CD-3B6EAA200F9B}">
      <dgm:prSet/>
      <dgm:spPr/>
      <dgm:t>
        <a:bodyPr/>
        <a:lstStyle/>
        <a:p>
          <a:endParaRPr lang="en-US"/>
        </a:p>
      </dgm:t>
    </dgm:pt>
    <dgm:pt modelId="{529F0E53-F413-47BF-AE79-73CE46DE9AE9}" type="sibTrans" cxnId="{7CACDD6A-1C19-44BD-A1CD-3B6EAA200F9B}">
      <dgm:prSet/>
      <dgm:spPr/>
      <dgm:t>
        <a:bodyPr/>
        <a:lstStyle/>
        <a:p>
          <a:endParaRPr lang="en-US"/>
        </a:p>
      </dgm:t>
    </dgm:pt>
    <dgm:pt modelId="{C8690764-3D5A-4B30-944E-B8E87B9527C5}">
      <dgm:prSet phldrT="[Text]" custT="1"/>
      <dgm:spPr>
        <a:xfrm>
          <a:off x="139834" y="2819399"/>
          <a:ext cx="1999641" cy="1234529"/>
        </a:xfrm>
        <a:gradFill rotWithShape="0">
          <a:gsLst>
            <a:gs pos="0">
              <a:srgbClr val="F3A447">
                <a:alpha val="50000"/>
                <a:hueOff val="0"/>
                <a:satOff val="0"/>
                <a:lumOff val="0"/>
                <a:alphaOff val="0"/>
                <a:shade val="51000"/>
                <a:satMod val="130000"/>
              </a:srgbClr>
            </a:gs>
            <a:gs pos="80000">
              <a:srgbClr val="F3A447">
                <a:alpha val="50000"/>
                <a:hueOff val="0"/>
                <a:satOff val="0"/>
                <a:lumOff val="0"/>
                <a:alphaOff val="0"/>
                <a:shade val="93000"/>
                <a:satMod val="130000"/>
              </a:srgbClr>
            </a:gs>
            <a:gs pos="100000">
              <a:srgbClr val="F3A447">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200" b="1" baseline="0" dirty="0" smtClean="0">
              <a:solidFill>
                <a:sysClr val="windowText" lastClr="000000"/>
              </a:solidFill>
              <a:latin typeface="Calibri"/>
              <a:ea typeface="+mn-ea"/>
              <a:cs typeface="+mn-cs"/>
            </a:rPr>
            <a:t>CMIA</a:t>
          </a:r>
          <a:endParaRPr lang="en-US" sz="1200" b="1" baseline="0" dirty="0">
            <a:solidFill>
              <a:sysClr val="windowText" lastClr="000000"/>
            </a:solidFill>
            <a:latin typeface="Calibri"/>
            <a:ea typeface="+mn-ea"/>
            <a:cs typeface="+mn-cs"/>
          </a:endParaRPr>
        </a:p>
      </dgm:t>
    </dgm:pt>
    <dgm:pt modelId="{B12939F8-51DD-4915-9E4C-4BC52657F889}" type="parTrans" cxnId="{2EE33E49-31DB-42F2-9C7D-5C66AA3F620D}">
      <dgm:prSet/>
      <dgm:spPr/>
      <dgm:t>
        <a:bodyPr/>
        <a:lstStyle/>
        <a:p>
          <a:endParaRPr lang="en-US"/>
        </a:p>
      </dgm:t>
    </dgm:pt>
    <dgm:pt modelId="{A3A07F38-0C93-4BB0-870D-8247E4A97D69}" type="sibTrans" cxnId="{2EE33E49-31DB-42F2-9C7D-5C66AA3F620D}">
      <dgm:prSet/>
      <dgm:spPr/>
      <dgm:t>
        <a:bodyPr/>
        <a:lstStyle/>
        <a:p>
          <a:endParaRPr lang="en-US"/>
        </a:p>
      </dgm:t>
    </dgm:pt>
    <dgm:pt modelId="{14DF3D0F-57E9-48DC-94ED-8A7F99117F35}">
      <dgm:prSet phldrT="[Text]" custT="1"/>
      <dgm:spPr>
        <a:xfrm>
          <a:off x="4044601" y="1066799"/>
          <a:ext cx="2007937" cy="1234529"/>
        </a:xfrm>
        <a:gradFill rotWithShape="0">
          <a:gsLst>
            <a:gs pos="0">
              <a:srgbClr val="C97D7D">
                <a:alpha val="50000"/>
                <a:hueOff val="0"/>
                <a:satOff val="0"/>
                <a:lumOff val="0"/>
                <a:alphaOff val="0"/>
                <a:shade val="51000"/>
                <a:satMod val="130000"/>
              </a:srgbClr>
            </a:gs>
            <a:gs pos="80000">
              <a:srgbClr val="C97D7D">
                <a:alpha val="50000"/>
                <a:hueOff val="0"/>
                <a:satOff val="0"/>
                <a:lumOff val="0"/>
                <a:alphaOff val="0"/>
                <a:shade val="93000"/>
                <a:satMod val="130000"/>
              </a:srgbClr>
            </a:gs>
            <a:gs pos="100000">
              <a:srgbClr val="C97D7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200" b="1" baseline="0" dirty="0" smtClean="0">
              <a:solidFill>
                <a:sysClr val="windowText" lastClr="000000"/>
              </a:solidFill>
              <a:latin typeface="Calibri"/>
              <a:ea typeface="+mn-ea"/>
              <a:cs typeface="+mn-cs"/>
            </a:rPr>
            <a:t>70% Requirement </a:t>
          </a:r>
          <a:endParaRPr lang="en-US" sz="1200" b="1" baseline="0" dirty="0">
            <a:solidFill>
              <a:sysClr val="windowText" lastClr="000000"/>
            </a:solidFill>
            <a:latin typeface="Calibri"/>
            <a:ea typeface="+mn-ea"/>
            <a:cs typeface="+mn-cs"/>
          </a:endParaRPr>
        </a:p>
      </dgm:t>
    </dgm:pt>
    <dgm:pt modelId="{1A1A7DF6-6686-4495-A104-1C412B871D41}" type="parTrans" cxnId="{31186D1C-EACB-485C-94C4-C77F54DE2FBC}">
      <dgm:prSet/>
      <dgm:spPr/>
      <dgm:t>
        <a:bodyPr/>
        <a:lstStyle/>
        <a:p>
          <a:endParaRPr lang="en-US"/>
        </a:p>
      </dgm:t>
    </dgm:pt>
    <dgm:pt modelId="{DC87DD2E-FC3B-4AA0-A08B-DD87CD9EE4AF}" type="sibTrans" cxnId="{31186D1C-EACB-485C-94C4-C77F54DE2FBC}">
      <dgm:prSet/>
      <dgm:spPr/>
      <dgm:t>
        <a:bodyPr/>
        <a:lstStyle/>
        <a:p>
          <a:endParaRPr lang="en-US"/>
        </a:p>
      </dgm:t>
    </dgm:pt>
    <dgm:pt modelId="{E1E01CCB-D5BC-4368-992C-A6F61B9D6F6B}">
      <dgm:prSet phldrT="[Text]" custT="1"/>
      <dgm:spPr>
        <a:xfrm>
          <a:off x="3486792" y="228609"/>
          <a:ext cx="2075811" cy="1234529"/>
        </a:xfrm>
        <a:gradFill rotWithShape="0">
          <a:gsLst>
            <a:gs pos="0">
              <a:srgbClr val="D7D58D">
                <a:alpha val="50000"/>
                <a:hueOff val="0"/>
                <a:satOff val="0"/>
                <a:lumOff val="0"/>
                <a:alphaOff val="0"/>
                <a:shade val="51000"/>
                <a:satMod val="130000"/>
              </a:srgbClr>
            </a:gs>
            <a:gs pos="80000">
              <a:srgbClr val="D7D58D">
                <a:alpha val="50000"/>
                <a:hueOff val="0"/>
                <a:satOff val="0"/>
                <a:lumOff val="0"/>
                <a:alphaOff val="0"/>
                <a:shade val="93000"/>
                <a:satMod val="130000"/>
              </a:srgbClr>
            </a:gs>
            <a:gs pos="100000">
              <a:srgbClr val="D7D58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200" b="1" baseline="0" dirty="0" smtClean="0">
              <a:solidFill>
                <a:sysClr val="windowText" lastClr="000000"/>
              </a:solidFill>
              <a:latin typeface="Calibri"/>
              <a:ea typeface="+mn-ea"/>
              <a:cs typeface="+mn-cs"/>
            </a:rPr>
            <a:t>MFP Weighted Funding</a:t>
          </a:r>
          <a:endParaRPr lang="en-US" sz="1200" b="1" baseline="0" dirty="0">
            <a:solidFill>
              <a:sysClr val="windowText" lastClr="000000"/>
            </a:solidFill>
            <a:latin typeface="Calibri"/>
            <a:ea typeface="+mn-ea"/>
            <a:cs typeface="+mn-cs"/>
          </a:endParaRPr>
        </a:p>
      </dgm:t>
    </dgm:pt>
    <dgm:pt modelId="{D15B4F3E-2235-44C8-9C09-11A05209D2E1}" type="parTrans" cxnId="{C4C8548B-35C2-4D73-B493-AAE5BA3D17D2}">
      <dgm:prSet/>
      <dgm:spPr/>
      <dgm:t>
        <a:bodyPr/>
        <a:lstStyle/>
        <a:p>
          <a:endParaRPr lang="en-US"/>
        </a:p>
      </dgm:t>
    </dgm:pt>
    <dgm:pt modelId="{1A2609C0-0E14-4325-B309-BA6C13578A09}" type="sibTrans" cxnId="{C4C8548B-35C2-4D73-B493-AAE5BA3D17D2}">
      <dgm:prSet/>
      <dgm:spPr/>
      <dgm:t>
        <a:bodyPr/>
        <a:lstStyle/>
        <a:p>
          <a:endParaRPr lang="en-US"/>
        </a:p>
      </dgm:t>
    </dgm:pt>
    <dgm:pt modelId="{355731B0-89C5-43F3-8027-340014CCDC37}">
      <dgm:prSet phldrT="[Text]" custT="1"/>
      <dgm:spPr>
        <a:xfrm>
          <a:off x="3864026" y="3581392"/>
          <a:ext cx="1880447" cy="1234529"/>
        </a:xfrm>
        <a:gradFill rotWithShape="0">
          <a:gsLst>
            <a:gs pos="0">
              <a:srgbClr val="E7BC29">
                <a:alpha val="50000"/>
                <a:hueOff val="0"/>
                <a:satOff val="0"/>
                <a:lumOff val="0"/>
                <a:alphaOff val="0"/>
                <a:shade val="51000"/>
                <a:satMod val="130000"/>
              </a:srgbClr>
            </a:gs>
            <a:gs pos="80000">
              <a:srgbClr val="E7BC29">
                <a:alpha val="50000"/>
                <a:hueOff val="0"/>
                <a:satOff val="0"/>
                <a:lumOff val="0"/>
                <a:alphaOff val="0"/>
                <a:shade val="93000"/>
                <a:satMod val="130000"/>
              </a:srgbClr>
            </a:gs>
            <a:gs pos="100000">
              <a:srgbClr val="E7BC2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200" b="1" baseline="0" dirty="0" smtClean="0">
              <a:solidFill>
                <a:sysClr val="windowText" lastClr="000000"/>
              </a:solidFill>
              <a:latin typeface="Calibri"/>
              <a:ea typeface="+mn-ea"/>
              <a:cs typeface="+mn-cs"/>
            </a:rPr>
            <a:t>Per Pupil Revenues and Expenditures</a:t>
          </a:r>
          <a:endParaRPr lang="en-US" sz="1200" b="1" baseline="0" dirty="0">
            <a:solidFill>
              <a:sysClr val="windowText" lastClr="000000"/>
            </a:solidFill>
            <a:latin typeface="Calibri"/>
            <a:ea typeface="+mn-ea"/>
            <a:cs typeface="+mn-cs"/>
          </a:endParaRPr>
        </a:p>
      </dgm:t>
    </dgm:pt>
    <dgm:pt modelId="{B6B248FA-C3CF-49D5-B0AD-E188D36608D0}" type="parTrans" cxnId="{8A96B648-C575-49D1-8DF9-B8A3E4497265}">
      <dgm:prSet/>
      <dgm:spPr/>
      <dgm:t>
        <a:bodyPr/>
        <a:lstStyle/>
        <a:p>
          <a:endParaRPr lang="en-US"/>
        </a:p>
      </dgm:t>
    </dgm:pt>
    <dgm:pt modelId="{57614DC8-B74E-4D67-AC4A-0FBC5EEAAEC0}" type="sibTrans" cxnId="{8A96B648-C575-49D1-8DF9-B8A3E4497265}">
      <dgm:prSet/>
      <dgm:spPr/>
      <dgm:t>
        <a:bodyPr/>
        <a:lstStyle/>
        <a:p>
          <a:endParaRPr lang="en-US"/>
        </a:p>
      </dgm:t>
    </dgm:pt>
    <dgm:pt modelId="{5E4B12A3-0E49-47A8-9CB6-1B1105FCD3F5}">
      <dgm:prSet phldrT="[Text]" custT="1"/>
      <dgm:spPr>
        <a:xfrm>
          <a:off x="3107643" y="3962392"/>
          <a:ext cx="1908989" cy="1234529"/>
        </a:xfrm>
        <a:gradFill rotWithShape="0">
          <a:gsLst>
            <a:gs pos="0">
              <a:srgbClr val="D7D58D">
                <a:alpha val="50000"/>
                <a:hueOff val="0"/>
                <a:satOff val="0"/>
                <a:lumOff val="0"/>
                <a:alphaOff val="0"/>
                <a:shade val="51000"/>
                <a:satMod val="130000"/>
              </a:srgbClr>
            </a:gs>
            <a:gs pos="80000">
              <a:srgbClr val="D7D58D">
                <a:alpha val="50000"/>
                <a:hueOff val="0"/>
                <a:satOff val="0"/>
                <a:lumOff val="0"/>
                <a:alphaOff val="0"/>
                <a:shade val="93000"/>
                <a:satMod val="130000"/>
              </a:srgbClr>
            </a:gs>
            <a:gs pos="100000">
              <a:srgbClr val="D7D58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200" b="1" baseline="0" dirty="0" smtClean="0">
              <a:solidFill>
                <a:sysClr val="windowText" lastClr="000000"/>
              </a:solidFill>
              <a:latin typeface="Calibri"/>
              <a:ea typeface="+mn-ea"/>
              <a:cs typeface="+mn-cs"/>
            </a:rPr>
            <a:t>Maintenance of Effort</a:t>
          </a:r>
          <a:endParaRPr lang="en-US" sz="1200" b="1" baseline="0" dirty="0">
            <a:solidFill>
              <a:sysClr val="windowText" lastClr="000000"/>
            </a:solidFill>
            <a:latin typeface="Calibri"/>
            <a:ea typeface="+mn-ea"/>
            <a:cs typeface="+mn-cs"/>
          </a:endParaRPr>
        </a:p>
      </dgm:t>
    </dgm:pt>
    <dgm:pt modelId="{A0F4E2E0-CDDB-4C59-92B6-977D48B807D9}" type="sibTrans" cxnId="{79EF0C78-EC98-4502-8036-C66B8ABCA1E3}">
      <dgm:prSet/>
      <dgm:spPr/>
      <dgm:t>
        <a:bodyPr/>
        <a:lstStyle/>
        <a:p>
          <a:endParaRPr lang="en-US"/>
        </a:p>
      </dgm:t>
    </dgm:pt>
    <dgm:pt modelId="{7BB186DB-E7D1-44FC-AABD-85C03FD785BC}" type="parTrans" cxnId="{79EF0C78-EC98-4502-8036-C66B8ABCA1E3}">
      <dgm:prSet/>
      <dgm:spPr/>
      <dgm:t>
        <a:bodyPr/>
        <a:lstStyle/>
        <a:p>
          <a:endParaRPr lang="en-US"/>
        </a:p>
      </dgm:t>
    </dgm:pt>
    <dgm:pt modelId="{187F48AB-FE80-4BC2-865F-0AC336979488}">
      <dgm:prSet phldrT="[Text]" custT="1"/>
      <dgm:spPr>
        <a:xfrm>
          <a:off x="749431" y="3581397"/>
          <a:ext cx="1884953" cy="1234529"/>
        </a:xfrm>
        <a:gradFill rotWithShape="0">
          <a:gsLst>
            <a:gs pos="0">
              <a:srgbClr val="CB8B77">
                <a:alpha val="50000"/>
                <a:hueOff val="0"/>
                <a:satOff val="0"/>
                <a:lumOff val="0"/>
                <a:alphaOff val="0"/>
                <a:shade val="51000"/>
                <a:satMod val="130000"/>
              </a:srgbClr>
            </a:gs>
            <a:gs pos="80000">
              <a:srgbClr val="CB8B77">
                <a:alpha val="50000"/>
                <a:hueOff val="0"/>
                <a:satOff val="0"/>
                <a:lumOff val="0"/>
                <a:alphaOff val="0"/>
                <a:shade val="93000"/>
                <a:satMod val="130000"/>
              </a:srgbClr>
            </a:gs>
            <a:gs pos="100000">
              <a:srgbClr val="CB8B77">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200" b="1" baseline="0" dirty="0" smtClean="0">
              <a:solidFill>
                <a:sysClr val="windowText" lastClr="000000"/>
              </a:solidFill>
              <a:latin typeface="Calibri"/>
              <a:ea typeface="+mn-ea"/>
              <a:cs typeface="+mn-cs"/>
            </a:rPr>
            <a:t>Indirect Cost Calculation</a:t>
          </a:r>
          <a:endParaRPr lang="en-US" sz="1200" b="1" baseline="0" dirty="0">
            <a:solidFill>
              <a:sysClr val="windowText" lastClr="000000"/>
            </a:solidFill>
            <a:latin typeface="Calibri"/>
            <a:ea typeface="+mn-ea"/>
            <a:cs typeface="+mn-cs"/>
          </a:endParaRPr>
        </a:p>
      </dgm:t>
    </dgm:pt>
    <dgm:pt modelId="{70AFA7EF-5F22-4650-BF8A-E00C87D8A457}" type="sibTrans" cxnId="{1F48E32D-2A63-4A74-A1E5-5969E1844AA2}">
      <dgm:prSet/>
      <dgm:spPr/>
      <dgm:t>
        <a:bodyPr/>
        <a:lstStyle/>
        <a:p>
          <a:endParaRPr lang="en-US"/>
        </a:p>
      </dgm:t>
    </dgm:pt>
    <dgm:pt modelId="{75A00563-7EAE-4F25-93D9-0946B4B35F6C}" type="parTrans" cxnId="{1F48E32D-2A63-4A74-A1E5-5969E1844AA2}">
      <dgm:prSet/>
      <dgm:spPr/>
      <dgm:t>
        <a:bodyPr/>
        <a:lstStyle/>
        <a:p>
          <a:endParaRPr lang="en-US"/>
        </a:p>
      </dgm:t>
    </dgm:pt>
    <dgm:pt modelId="{46D9A72D-1191-432A-A8EB-82B34AF52A56}">
      <dgm:prSet phldrT="[Text]" custT="1"/>
      <dgm:spPr>
        <a:xfrm>
          <a:off x="32738" y="1904995"/>
          <a:ext cx="1904286" cy="1234529"/>
        </a:xfrm>
        <a:gradFill rotWithShape="0">
          <a:gsLst>
            <a:gs pos="0">
              <a:srgbClr val="E7BC29">
                <a:alpha val="50000"/>
                <a:hueOff val="0"/>
                <a:satOff val="0"/>
                <a:lumOff val="0"/>
                <a:alphaOff val="0"/>
                <a:shade val="51000"/>
                <a:satMod val="130000"/>
              </a:srgbClr>
            </a:gs>
            <a:gs pos="80000">
              <a:srgbClr val="E7BC29">
                <a:alpha val="50000"/>
                <a:hueOff val="0"/>
                <a:satOff val="0"/>
                <a:lumOff val="0"/>
                <a:alphaOff val="0"/>
                <a:shade val="93000"/>
                <a:satMod val="130000"/>
              </a:srgbClr>
            </a:gs>
            <a:gs pos="100000">
              <a:srgbClr val="E7BC2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200" b="1" baseline="0" dirty="0" smtClean="0">
              <a:solidFill>
                <a:sysClr val="windowText" lastClr="000000"/>
              </a:solidFill>
              <a:latin typeface="Calibri"/>
              <a:ea typeface="+mn-ea"/>
              <a:cs typeface="+mn-cs"/>
            </a:rPr>
            <a:t>NPEFS</a:t>
          </a:r>
          <a:endParaRPr lang="en-US" sz="1200" b="1" baseline="0" dirty="0">
            <a:solidFill>
              <a:sysClr val="windowText" lastClr="000000"/>
            </a:solidFill>
            <a:latin typeface="Calibri"/>
            <a:ea typeface="+mn-ea"/>
            <a:cs typeface="+mn-cs"/>
          </a:endParaRPr>
        </a:p>
      </dgm:t>
    </dgm:pt>
    <dgm:pt modelId="{66923499-6D99-4299-A863-51106FEC36A6}" type="parTrans" cxnId="{D4D283E5-8312-4BBA-A20B-797BDFC150C3}">
      <dgm:prSet/>
      <dgm:spPr/>
      <dgm:t>
        <a:bodyPr/>
        <a:lstStyle/>
        <a:p>
          <a:endParaRPr lang="en-US"/>
        </a:p>
      </dgm:t>
    </dgm:pt>
    <dgm:pt modelId="{960C5FFF-F087-4D11-9C95-38682D14EFFA}" type="sibTrans" cxnId="{D4D283E5-8312-4BBA-A20B-797BDFC150C3}">
      <dgm:prSet/>
      <dgm:spPr/>
      <dgm:t>
        <a:bodyPr/>
        <a:lstStyle/>
        <a:p>
          <a:endParaRPr lang="en-US"/>
        </a:p>
      </dgm:t>
    </dgm:pt>
    <dgm:pt modelId="{A06A4DFB-2AEB-4EE6-BFE2-4863165ED446}">
      <dgm:prSet phldrT="[Text]" custT="1"/>
      <dgm:spPr>
        <a:xfrm>
          <a:off x="4321239" y="2819398"/>
          <a:ext cx="1844127" cy="1234529"/>
        </a:xfrm>
        <a:gradFill rotWithShape="0">
          <a:gsLst>
            <a:gs pos="0">
              <a:srgbClr val="F3A447">
                <a:alpha val="50000"/>
                <a:hueOff val="0"/>
                <a:satOff val="0"/>
                <a:lumOff val="0"/>
                <a:alphaOff val="0"/>
                <a:shade val="51000"/>
                <a:satMod val="130000"/>
              </a:srgbClr>
            </a:gs>
            <a:gs pos="80000">
              <a:srgbClr val="F3A447">
                <a:alpha val="50000"/>
                <a:hueOff val="0"/>
                <a:satOff val="0"/>
                <a:lumOff val="0"/>
                <a:alphaOff val="0"/>
                <a:shade val="93000"/>
                <a:satMod val="130000"/>
              </a:srgbClr>
            </a:gs>
            <a:gs pos="100000">
              <a:srgbClr val="F3A447">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200" b="1" baseline="0" dirty="0" smtClean="0">
              <a:solidFill>
                <a:sysClr val="windowText" lastClr="000000"/>
              </a:solidFill>
              <a:latin typeface="Calibri"/>
              <a:ea typeface="+mn-ea"/>
              <a:cs typeface="+mn-cs"/>
            </a:rPr>
            <a:t>Financial Risk Assessment</a:t>
          </a:r>
          <a:endParaRPr lang="en-US" sz="1200" b="1" baseline="0" dirty="0">
            <a:solidFill>
              <a:sysClr val="windowText" lastClr="000000"/>
            </a:solidFill>
            <a:latin typeface="Calibri"/>
            <a:ea typeface="+mn-ea"/>
            <a:cs typeface="+mn-cs"/>
          </a:endParaRPr>
        </a:p>
      </dgm:t>
    </dgm:pt>
    <dgm:pt modelId="{B2B363E8-E739-499F-A692-1561D1F4C91B}" type="sibTrans" cxnId="{18F91A11-BBA3-4C3B-BD07-EA600B22CBB5}">
      <dgm:prSet/>
      <dgm:spPr/>
      <dgm:t>
        <a:bodyPr/>
        <a:lstStyle/>
        <a:p>
          <a:endParaRPr lang="en-US"/>
        </a:p>
      </dgm:t>
    </dgm:pt>
    <dgm:pt modelId="{5B25A4B5-3861-4074-B95E-C9D487A2C819}" type="parTrans" cxnId="{18F91A11-BBA3-4C3B-BD07-EA600B22CBB5}">
      <dgm:prSet/>
      <dgm:spPr/>
      <dgm:t>
        <a:bodyPr/>
        <a:lstStyle/>
        <a:p>
          <a:endParaRPr lang="en-US"/>
        </a:p>
      </dgm:t>
    </dgm:pt>
    <dgm:pt modelId="{2C990E20-9888-494A-8898-90CD926B2262}" type="pres">
      <dgm:prSet presAssocID="{1BAD8522-E1D8-4100-9F9C-B922C6893C90}" presName="composite" presStyleCnt="0">
        <dgm:presLayoutVars>
          <dgm:chMax val="1"/>
          <dgm:dir/>
          <dgm:resizeHandles val="exact"/>
        </dgm:presLayoutVars>
      </dgm:prSet>
      <dgm:spPr/>
      <dgm:t>
        <a:bodyPr/>
        <a:lstStyle/>
        <a:p>
          <a:endParaRPr lang="en-US"/>
        </a:p>
      </dgm:t>
    </dgm:pt>
    <dgm:pt modelId="{1C1FA5B1-7084-4C6B-8E30-64E96758A2C3}" type="pres">
      <dgm:prSet presAssocID="{1BAD8522-E1D8-4100-9F9C-B922C6893C90}" presName="radial" presStyleCnt="0">
        <dgm:presLayoutVars>
          <dgm:animLvl val="ctr"/>
        </dgm:presLayoutVars>
      </dgm:prSet>
      <dgm:spPr/>
      <dgm:t>
        <a:bodyPr/>
        <a:lstStyle/>
        <a:p>
          <a:endParaRPr lang="en-US"/>
        </a:p>
      </dgm:t>
    </dgm:pt>
    <dgm:pt modelId="{D6383A10-9F70-4401-B536-3B3B5D859D3E}" type="pres">
      <dgm:prSet presAssocID="{EC912083-46BA-47EC-834F-B53C28E6D0BD}" presName="centerShape" presStyleLbl="vennNode1" presStyleIdx="0" presStyleCnt="11" custScaleX="167690" custScaleY="146484" custLinFactNeighborY="-1221"/>
      <dgm:spPr>
        <a:prstGeom prst="ellipse">
          <a:avLst/>
        </a:prstGeom>
      </dgm:spPr>
      <dgm:t>
        <a:bodyPr/>
        <a:lstStyle/>
        <a:p>
          <a:endParaRPr lang="en-US"/>
        </a:p>
      </dgm:t>
    </dgm:pt>
    <dgm:pt modelId="{585F0D9F-7615-4244-984F-F76880B58F1D}" type="pres">
      <dgm:prSet presAssocID="{66D5AC30-F2D0-47C0-9288-3884953E1E67}" presName="node" presStyleLbl="vennNode1" presStyleIdx="1" presStyleCnt="11" custScaleX="167118" custScaleY="89074" custRadScaleRad="102126" custRadScaleInc="788">
        <dgm:presLayoutVars>
          <dgm:bulletEnabled val="1"/>
        </dgm:presLayoutVars>
      </dgm:prSet>
      <dgm:spPr>
        <a:prstGeom prst="ellipse">
          <a:avLst/>
        </a:prstGeom>
      </dgm:spPr>
      <dgm:t>
        <a:bodyPr/>
        <a:lstStyle/>
        <a:p>
          <a:endParaRPr lang="en-US"/>
        </a:p>
      </dgm:t>
    </dgm:pt>
    <dgm:pt modelId="{9E63BC9C-55A0-4A19-B333-053D430A6DB8}" type="pres">
      <dgm:prSet presAssocID="{E1E01CCB-D5BC-4368-992C-A6F61B9D6F6B}" presName="node" presStyleLbl="vennNode1" presStyleIdx="2" presStyleCnt="11" custScaleX="157395" custScaleY="82512" custRadScaleRad="119737" custRadScaleInc="26860">
        <dgm:presLayoutVars>
          <dgm:bulletEnabled val="1"/>
        </dgm:presLayoutVars>
      </dgm:prSet>
      <dgm:spPr>
        <a:prstGeom prst="ellipse">
          <a:avLst/>
        </a:prstGeom>
      </dgm:spPr>
      <dgm:t>
        <a:bodyPr/>
        <a:lstStyle/>
        <a:p>
          <a:endParaRPr lang="en-US"/>
        </a:p>
      </dgm:t>
    </dgm:pt>
    <dgm:pt modelId="{93EB11DA-6DF5-4793-AC00-9F77BD998BF0}" type="pres">
      <dgm:prSet presAssocID="{14DF3D0F-57E9-48DC-94ED-8A7F99117F35}" presName="node" presStyleLbl="vennNode1" presStyleIdx="3" presStyleCnt="11" custScaleX="164892" custScaleY="79813" custRadScaleRad="104348" custRadScaleInc="5620">
        <dgm:presLayoutVars>
          <dgm:bulletEnabled val="1"/>
        </dgm:presLayoutVars>
      </dgm:prSet>
      <dgm:spPr>
        <a:prstGeom prst="ellipse">
          <a:avLst/>
        </a:prstGeom>
      </dgm:spPr>
      <dgm:t>
        <a:bodyPr/>
        <a:lstStyle/>
        <a:p>
          <a:endParaRPr lang="en-US"/>
        </a:p>
      </dgm:t>
    </dgm:pt>
    <dgm:pt modelId="{CF9AC4B6-A5EF-42B0-95BE-3335DF873707}" type="pres">
      <dgm:prSet presAssocID="{A06A4DFB-2AEB-4EE6-BFE2-4863165ED446}" presName="node" presStyleLbl="vennNode1" presStyleIdx="4" presStyleCnt="11" custScaleX="158159" custScaleY="83317" custRadScaleRad="107142" custRadScaleInc="-6583">
        <dgm:presLayoutVars>
          <dgm:bulletEnabled val="1"/>
        </dgm:presLayoutVars>
      </dgm:prSet>
      <dgm:spPr>
        <a:prstGeom prst="ellipse">
          <a:avLst/>
        </a:prstGeom>
      </dgm:spPr>
      <dgm:t>
        <a:bodyPr/>
        <a:lstStyle/>
        <a:p>
          <a:endParaRPr lang="en-US"/>
        </a:p>
      </dgm:t>
    </dgm:pt>
    <dgm:pt modelId="{08485725-3F82-4782-A21D-F2CAAA226407}" type="pres">
      <dgm:prSet presAssocID="{355731B0-89C5-43F3-8027-340014CCDC37}" presName="node" presStyleLbl="vennNode1" presStyleIdx="5" presStyleCnt="11" custScaleX="168829" custScaleY="79813" custRadScaleRad="120831" custRadScaleInc="-26691">
        <dgm:presLayoutVars>
          <dgm:bulletEnabled val="1"/>
        </dgm:presLayoutVars>
      </dgm:prSet>
      <dgm:spPr>
        <a:prstGeom prst="ellipse">
          <a:avLst/>
        </a:prstGeom>
      </dgm:spPr>
      <dgm:t>
        <a:bodyPr/>
        <a:lstStyle/>
        <a:p>
          <a:endParaRPr lang="en-US"/>
        </a:p>
      </dgm:t>
    </dgm:pt>
    <dgm:pt modelId="{65662486-47C2-48C3-A3BC-CF914EDC30E2}" type="pres">
      <dgm:prSet presAssocID="{5E4B12A3-0E49-47A8-9CB6-1B1105FCD3F5}" presName="node" presStyleLbl="vennNode1" presStyleIdx="6" presStyleCnt="11" custScaleX="154633" custScaleY="85745" custRadScaleRad="107461" custRadScaleInc="-6076">
        <dgm:presLayoutVars>
          <dgm:bulletEnabled val="1"/>
        </dgm:presLayoutVars>
      </dgm:prSet>
      <dgm:spPr>
        <a:prstGeom prst="ellipse">
          <a:avLst/>
        </a:prstGeom>
      </dgm:spPr>
      <dgm:t>
        <a:bodyPr/>
        <a:lstStyle/>
        <a:p>
          <a:endParaRPr lang="en-US"/>
        </a:p>
      </dgm:t>
    </dgm:pt>
    <dgm:pt modelId="{85DFA0C4-6DB0-475A-B301-461D9B554BBE}" type="pres">
      <dgm:prSet presAssocID="{39F5424B-E261-4467-91EB-DD87D7470A4B}" presName="node" presStyleLbl="vennNode1" presStyleIdx="7" presStyleCnt="11" custScaleX="160914" custScaleY="89480" custRadScaleRad="112690" custRadScaleInc="10106">
        <dgm:presLayoutVars>
          <dgm:bulletEnabled val="1"/>
        </dgm:presLayoutVars>
      </dgm:prSet>
      <dgm:spPr>
        <a:prstGeom prst="ellipse">
          <a:avLst/>
        </a:prstGeom>
      </dgm:spPr>
      <dgm:t>
        <a:bodyPr/>
        <a:lstStyle/>
        <a:p>
          <a:endParaRPr lang="en-US"/>
        </a:p>
      </dgm:t>
    </dgm:pt>
    <dgm:pt modelId="{64E2852F-3788-4BF7-912F-59DCE5D6D97A}" type="pres">
      <dgm:prSet presAssocID="{187F48AB-FE80-4BC2-865F-0AC336979488}" presName="node" presStyleLbl="vennNode1" presStyleIdx="8" presStyleCnt="11" custScaleX="161091" custScaleY="90342" custRadScaleRad="100332" custRadScaleInc="1925">
        <dgm:presLayoutVars>
          <dgm:bulletEnabled val="1"/>
        </dgm:presLayoutVars>
      </dgm:prSet>
      <dgm:spPr>
        <a:prstGeom prst="ellipse">
          <a:avLst/>
        </a:prstGeom>
      </dgm:spPr>
      <dgm:t>
        <a:bodyPr/>
        <a:lstStyle/>
        <a:p>
          <a:endParaRPr lang="en-US"/>
        </a:p>
      </dgm:t>
    </dgm:pt>
    <dgm:pt modelId="{B421EF13-A6CC-409C-9109-62CC243C6DCD}" type="pres">
      <dgm:prSet presAssocID="{C8690764-3D5A-4B30-944E-B8E87B9527C5}" presName="node" presStyleLbl="vennNode1" presStyleIdx="9" presStyleCnt="11" custScaleX="161976" custScaleY="88357" custRadScaleRad="103590" custRadScaleInc="1911">
        <dgm:presLayoutVars>
          <dgm:bulletEnabled val="1"/>
        </dgm:presLayoutVars>
      </dgm:prSet>
      <dgm:spPr>
        <a:prstGeom prst="ellipse">
          <a:avLst/>
        </a:prstGeom>
      </dgm:spPr>
      <dgm:t>
        <a:bodyPr/>
        <a:lstStyle/>
        <a:p>
          <a:endParaRPr lang="en-US"/>
        </a:p>
      </dgm:t>
    </dgm:pt>
    <dgm:pt modelId="{B9644074-D550-41A4-9BF9-99014D87F30B}" type="pres">
      <dgm:prSet presAssocID="{46D9A72D-1191-432A-A8EB-82B34AF52A56}" presName="node" presStyleLbl="vennNode1" presStyleIdx="10" presStyleCnt="11" custScaleX="150452" custScaleY="83489" custRadScaleRad="113611" custRadScaleInc="-23279">
        <dgm:presLayoutVars>
          <dgm:bulletEnabled val="1"/>
        </dgm:presLayoutVars>
      </dgm:prSet>
      <dgm:spPr/>
      <dgm:t>
        <a:bodyPr/>
        <a:lstStyle/>
        <a:p>
          <a:endParaRPr lang="en-US"/>
        </a:p>
      </dgm:t>
    </dgm:pt>
  </dgm:ptLst>
  <dgm:cxnLst>
    <dgm:cxn modelId="{58B63ADD-6CB4-4181-ADBB-3F961B5EAB75}" srcId="{1BAD8522-E1D8-4100-9F9C-B922C6893C90}" destId="{EC912083-46BA-47EC-834F-B53C28E6D0BD}" srcOrd="0" destOrd="0" parTransId="{F1078060-4F1D-4792-900A-9DC3C71D1776}" sibTransId="{B4159C30-DBE3-473F-B6E7-4D39883C930F}"/>
    <dgm:cxn modelId="{1D3BC88B-C4A0-4EC7-8B8B-0E1E7B860245}" srcId="{EC912083-46BA-47EC-834F-B53C28E6D0BD}" destId="{66D5AC30-F2D0-47C0-9288-3884953E1E67}" srcOrd="0" destOrd="0" parTransId="{BF1AA7E2-3B55-4867-9DCF-97E5786E16CB}" sibTransId="{F2F47EB7-28A1-404C-B01F-3755930AE809}"/>
    <dgm:cxn modelId="{BF4083CC-45BE-4797-8752-0089B5E222D2}" type="presOf" srcId="{EC912083-46BA-47EC-834F-B53C28E6D0BD}" destId="{D6383A10-9F70-4401-B536-3B3B5D859D3E}" srcOrd="0" destOrd="0" presId="urn:microsoft.com/office/officeart/2005/8/layout/radial3"/>
    <dgm:cxn modelId="{7CACDD6A-1C19-44BD-A1CD-3B6EAA200F9B}" srcId="{EC912083-46BA-47EC-834F-B53C28E6D0BD}" destId="{39F5424B-E261-4467-91EB-DD87D7470A4B}" srcOrd="6" destOrd="0" parTransId="{D6F7EADC-E8F8-4599-9699-F6525BF51714}" sibTransId="{529F0E53-F413-47BF-AE79-73CE46DE9AE9}"/>
    <dgm:cxn modelId="{7E7100AF-BEBE-43DA-BCE7-A9C289BDE3CF}" type="presOf" srcId="{46D9A72D-1191-432A-A8EB-82B34AF52A56}" destId="{B9644074-D550-41A4-9BF9-99014D87F30B}" srcOrd="0" destOrd="0" presId="urn:microsoft.com/office/officeart/2005/8/layout/radial3"/>
    <dgm:cxn modelId="{C42B2E77-BFC6-4423-9D4F-D8E177042C94}" type="presOf" srcId="{355731B0-89C5-43F3-8027-340014CCDC37}" destId="{08485725-3F82-4782-A21D-F2CAAA226407}" srcOrd="0" destOrd="0" presId="urn:microsoft.com/office/officeart/2005/8/layout/radial3"/>
    <dgm:cxn modelId="{23F3096F-C7A1-4B41-B953-BB6A40412DD4}" type="presOf" srcId="{C8690764-3D5A-4B30-944E-B8E87B9527C5}" destId="{B421EF13-A6CC-409C-9109-62CC243C6DCD}" srcOrd="0" destOrd="0" presId="urn:microsoft.com/office/officeart/2005/8/layout/radial3"/>
    <dgm:cxn modelId="{D4D283E5-8312-4BBA-A20B-797BDFC150C3}" srcId="{EC912083-46BA-47EC-834F-B53C28E6D0BD}" destId="{46D9A72D-1191-432A-A8EB-82B34AF52A56}" srcOrd="9" destOrd="0" parTransId="{66923499-6D99-4299-A863-51106FEC36A6}" sibTransId="{960C5FFF-F087-4D11-9C95-38682D14EFFA}"/>
    <dgm:cxn modelId="{2EE33E49-31DB-42F2-9C7D-5C66AA3F620D}" srcId="{EC912083-46BA-47EC-834F-B53C28E6D0BD}" destId="{C8690764-3D5A-4B30-944E-B8E87B9527C5}" srcOrd="8" destOrd="0" parTransId="{B12939F8-51DD-4915-9E4C-4BC52657F889}" sibTransId="{A3A07F38-0C93-4BB0-870D-8247E4A97D69}"/>
    <dgm:cxn modelId="{7B0DDCE3-D5CD-4CD0-AC06-260EBBD4E525}" type="presOf" srcId="{39F5424B-E261-4467-91EB-DD87D7470A4B}" destId="{85DFA0C4-6DB0-475A-B301-461D9B554BBE}" srcOrd="0" destOrd="0" presId="urn:microsoft.com/office/officeart/2005/8/layout/radial3"/>
    <dgm:cxn modelId="{1F48E32D-2A63-4A74-A1E5-5969E1844AA2}" srcId="{EC912083-46BA-47EC-834F-B53C28E6D0BD}" destId="{187F48AB-FE80-4BC2-865F-0AC336979488}" srcOrd="7" destOrd="0" parTransId="{75A00563-7EAE-4F25-93D9-0946B4B35F6C}" sibTransId="{70AFA7EF-5F22-4650-BF8A-E00C87D8A457}"/>
    <dgm:cxn modelId="{C4C8548B-35C2-4D73-B493-AAE5BA3D17D2}" srcId="{EC912083-46BA-47EC-834F-B53C28E6D0BD}" destId="{E1E01CCB-D5BC-4368-992C-A6F61B9D6F6B}" srcOrd="1" destOrd="0" parTransId="{D15B4F3E-2235-44C8-9C09-11A05209D2E1}" sibTransId="{1A2609C0-0E14-4325-B309-BA6C13578A09}"/>
    <dgm:cxn modelId="{A1BBEC2C-E242-4989-BB63-E4A2035DF3F9}" type="presOf" srcId="{187F48AB-FE80-4BC2-865F-0AC336979488}" destId="{64E2852F-3788-4BF7-912F-59DCE5D6D97A}" srcOrd="0" destOrd="0" presId="urn:microsoft.com/office/officeart/2005/8/layout/radial3"/>
    <dgm:cxn modelId="{4407BE64-0272-451D-8EB1-4C5B19F414BB}" type="presOf" srcId="{E1E01CCB-D5BC-4368-992C-A6F61B9D6F6B}" destId="{9E63BC9C-55A0-4A19-B333-053D430A6DB8}" srcOrd="0" destOrd="0" presId="urn:microsoft.com/office/officeart/2005/8/layout/radial3"/>
    <dgm:cxn modelId="{8A96B648-C575-49D1-8DF9-B8A3E4497265}" srcId="{EC912083-46BA-47EC-834F-B53C28E6D0BD}" destId="{355731B0-89C5-43F3-8027-340014CCDC37}" srcOrd="4" destOrd="0" parTransId="{B6B248FA-C3CF-49D5-B0AD-E188D36608D0}" sibTransId="{57614DC8-B74E-4D67-AC4A-0FBC5EEAAEC0}"/>
    <dgm:cxn modelId="{469936FB-7A81-4939-84EB-11AB42E2854A}" type="presOf" srcId="{66D5AC30-F2D0-47C0-9288-3884953E1E67}" destId="{585F0D9F-7615-4244-984F-F76880B58F1D}" srcOrd="0" destOrd="0" presId="urn:microsoft.com/office/officeart/2005/8/layout/radial3"/>
    <dgm:cxn modelId="{32692F8E-9F08-4426-8D23-A9FB92FCF648}" type="presOf" srcId="{14DF3D0F-57E9-48DC-94ED-8A7F99117F35}" destId="{93EB11DA-6DF5-4793-AC00-9F77BD998BF0}" srcOrd="0" destOrd="0" presId="urn:microsoft.com/office/officeart/2005/8/layout/radial3"/>
    <dgm:cxn modelId="{E04030C7-6369-4EAA-A5B7-A10F83AB0AAA}" type="presOf" srcId="{5E4B12A3-0E49-47A8-9CB6-1B1105FCD3F5}" destId="{65662486-47C2-48C3-A3BC-CF914EDC30E2}" srcOrd="0" destOrd="0" presId="urn:microsoft.com/office/officeart/2005/8/layout/radial3"/>
    <dgm:cxn modelId="{31186D1C-EACB-485C-94C4-C77F54DE2FBC}" srcId="{EC912083-46BA-47EC-834F-B53C28E6D0BD}" destId="{14DF3D0F-57E9-48DC-94ED-8A7F99117F35}" srcOrd="2" destOrd="0" parTransId="{1A1A7DF6-6686-4495-A104-1C412B871D41}" sibTransId="{DC87DD2E-FC3B-4AA0-A08B-DD87CD9EE4AF}"/>
    <dgm:cxn modelId="{396FBDAA-3120-4029-AD10-25D7387B3403}" type="presOf" srcId="{1BAD8522-E1D8-4100-9F9C-B922C6893C90}" destId="{2C990E20-9888-494A-8898-90CD926B2262}" srcOrd="0" destOrd="0" presId="urn:microsoft.com/office/officeart/2005/8/layout/radial3"/>
    <dgm:cxn modelId="{18F91A11-BBA3-4C3B-BD07-EA600B22CBB5}" srcId="{EC912083-46BA-47EC-834F-B53C28E6D0BD}" destId="{A06A4DFB-2AEB-4EE6-BFE2-4863165ED446}" srcOrd="3" destOrd="0" parTransId="{5B25A4B5-3861-4074-B95E-C9D487A2C819}" sibTransId="{B2B363E8-E739-499F-A692-1561D1F4C91B}"/>
    <dgm:cxn modelId="{425391DF-B7F7-4DA3-8EF0-9D7CA1D05E42}" type="presOf" srcId="{A06A4DFB-2AEB-4EE6-BFE2-4863165ED446}" destId="{CF9AC4B6-A5EF-42B0-95BE-3335DF873707}" srcOrd="0" destOrd="0" presId="urn:microsoft.com/office/officeart/2005/8/layout/radial3"/>
    <dgm:cxn modelId="{79EF0C78-EC98-4502-8036-C66B8ABCA1E3}" srcId="{EC912083-46BA-47EC-834F-B53C28E6D0BD}" destId="{5E4B12A3-0E49-47A8-9CB6-1B1105FCD3F5}" srcOrd="5" destOrd="0" parTransId="{7BB186DB-E7D1-44FC-AABD-85C03FD785BC}" sibTransId="{A0F4E2E0-CDDB-4C59-92B6-977D48B807D9}"/>
    <dgm:cxn modelId="{F42ED3D2-22B5-4157-9028-E5779D6184D1}" type="presParOf" srcId="{2C990E20-9888-494A-8898-90CD926B2262}" destId="{1C1FA5B1-7084-4C6B-8E30-64E96758A2C3}" srcOrd="0" destOrd="0" presId="urn:microsoft.com/office/officeart/2005/8/layout/radial3"/>
    <dgm:cxn modelId="{2757B0B4-03C4-426C-B363-1011F9637369}" type="presParOf" srcId="{1C1FA5B1-7084-4C6B-8E30-64E96758A2C3}" destId="{D6383A10-9F70-4401-B536-3B3B5D859D3E}" srcOrd="0" destOrd="0" presId="urn:microsoft.com/office/officeart/2005/8/layout/radial3"/>
    <dgm:cxn modelId="{7D7368B8-4825-4E00-A78F-AE664613380E}" type="presParOf" srcId="{1C1FA5B1-7084-4C6B-8E30-64E96758A2C3}" destId="{585F0D9F-7615-4244-984F-F76880B58F1D}" srcOrd="1" destOrd="0" presId="urn:microsoft.com/office/officeart/2005/8/layout/radial3"/>
    <dgm:cxn modelId="{A1C23A53-3A1A-4D19-A10F-4C54E6293ADE}" type="presParOf" srcId="{1C1FA5B1-7084-4C6B-8E30-64E96758A2C3}" destId="{9E63BC9C-55A0-4A19-B333-053D430A6DB8}" srcOrd="2" destOrd="0" presId="urn:microsoft.com/office/officeart/2005/8/layout/radial3"/>
    <dgm:cxn modelId="{D24FD3BB-AE16-4750-AE1F-29D3F317D1A5}" type="presParOf" srcId="{1C1FA5B1-7084-4C6B-8E30-64E96758A2C3}" destId="{93EB11DA-6DF5-4793-AC00-9F77BD998BF0}" srcOrd="3" destOrd="0" presId="urn:microsoft.com/office/officeart/2005/8/layout/radial3"/>
    <dgm:cxn modelId="{C6B9A8D8-C256-40CA-9F59-013FF54A5A27}" type="presParOf" srcId="{1C1FA5B1-7084-4C6B-8E30-64E96758A2C3}" destId="{CF9AC4B6-A5EF-42B0-95BE-3335DF873707}" srcOrd="4" destOrd="0" presId="urn:microsoft.com/office/officeart/2005/8/layout/radial3"/>
    <dgm:cxn modelId="{38B4B9B1-891B-4F85-B498-DDA5B5767D59}" type="presParOf" srcId="{1C1FA5B1-7084-4C6B-8E30-64E96758A2C3}" destId="{08485725-3F82-4782-A21D-F2CAAA226407}" srcOrd="5" destOrd="0" presId="urn:microsoft.com/office/officeart/2005/8/layout/radial3"/>
    <dgm:cxn modelId="{8E227EA1-E233-4DA8-964A-D98D28D9CF54}" type="presParOf" srcId="{1C1FA5B1-7084-4C6B-8E30-64E96758A2C3}" destId="{65662486-47C2-48C3-A3BC-CF914EDC30E2}" srcOrd="6" destOrd="0" presId="urn:microsoft.com/office/officeart/2005/8/layout/radial3"/>
    <dgm:cxn modelId="{BDE4F8E6-879B-4355-9704-AC10E626AE78}" type="presParOf" srcId="{1C1FA5B1-7084-4C6B-8E30-64E96758A2C3}" destId="{85DFA0C4-6DB0-475A-B301-461D9B554BBE}" srcOrd="7" destOrd="0" presId="urn:microsoft.com/office/officeart/2005/8/layout/radial3"/>
    <dgm:cxn modelId="{6E3E850B-3A63-42A5-96BD-DF9790EBC00A}" type="presParOf" srcId="{1C1FA5B1-7084-4C6B-8E30-64E96758A2C3}" destId="{64E2852F-3788-4BF7-912F-59DCE5D6D97A}" srcOrd="8" destOrd="0" presId="urn:microsoft.com/office/officeart/2005/8/layout/radial3"/>
    <dgm:cxn modelId="{68C982F2-8635-4566-AF1E-9201D038069D}" type="presParOf" srcId="{1C1FA5B1-7084-4C6B-8E30-64E96758A2C3}" destId="{B421EF13-A6CC-409C-9109-62CC243C6DCD}" srcOrd="9" destOrd="0" presId="urn:microsoft.com/office/officeart/2005/8/layout/radial3"/>
    <dgm:cxn modelId="{E1C52515-09F3-4FE0-9897-4C70CDAF91DB}" type="presParOf" srcId="{1C1FA5B1-7084-4C6B-8E30-64E96758A2C3}" destId="{B9644074-D550-41A4-9BF9-99014D87F30B}" srcOrd="10" destOrd="0" presId="urn:microsoft.com/office/officeart/2005/8/layout/radial3"/>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D60FC5-4C47-4349-9CE9-23BF0A67D194}"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5E69B189-4CCF-43A8-A67E-C0E24D843174}">
      <dgm:prSet phldrT="[Text]" custT="1"/>
      <dgm:spPr>
        <a:xfrm>
          <a:off x="0" y="907"/>
          <a:ext cx="5302973" cy="317442"/>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600" dirty="0" smtClean="0">
              <a:solidFill>
                <a:sysClr val="windowText" lastClr="000000"/>
              </a:solidFill>
              <a:latin typeface="Calibri" panose="020F0502020204030204"/>
              <a:ea typeface="+mn-ea"/>
              <a:cs typeface="+mn-cs"/>
            </a:rPr>
            <a:t>1000 Series</a:t>
          </a:r>
          <a:endParaRPr lang="en-US" sz="1600" dirty="0">
            <a:solidFill>
              <a:sysClr val="windowText" lastClr="000000"/>
            </a:solidFill>
            <a:latin typeface="Calibri" panose="020F0502020204030204"/>
            <a:ea typeface="+mn-ea"/>
            <a:cs typeface="+mn-cs"/>
          </a:endParaRPr>
        </a:p>
      </dgm:t>
    </dgm:pt>
    <dgm:pt modelId="{12BEA314-A51E-4296-83AF-46B85FEE0CAA}" type="parTrans" cxnId="{81CF56E8-B27F-45A2-BCED-C439DEBF5335}">
      <dgm:prSet/>
      <dgm:spPr/>
      <dgm:t>
        <a:bodyPr/>
        <a:lstStyle/>
        <a:p>
          <a:endParaRPr lang="en-US"/>
        </a:p>
      </dgm:t>
    </dgm:pt>
    <dgm:pt modelId="{2A725CFA-508B-4AD4-8301-FBBA9B1EAB57}" type="sibTrans" cxnId="{81CF56E8-B27F-45A2-BCED-C439DEBF5335}">
      <dgm:prSet/>
      <dgm:spPr/>
      <dgm:t>
        <a:bodyPr/>
        <a:lstStyle/>
        <a:p>
          <a:endParaRPr lang="en-US"/>
        </a:p>
      </dgm:t>
    </dgm:pt>
    <dgm:pt modelId="{B3A1AF40-93AB-4FC8-AE27-315A6ECFDC04}">
      <dgm:prSet phldrT="[Text]" custT="1"/>
      <dgm:spPr>
        <a:xfrm>
          <a:off x="0" y="318350"/>
          <a:ext cx="5302973" cy="218411"/>
        </a:xfrm>
        <a:prstGeom prst="rect">
          <a:avLst/>
        </a:prstGeom>
        <a:noFill/>
        <a:ln>
          <a:noFill/>
        </a:ln>
        <a:effectLst/>
      </dgm:spPr>
      <dgm:t>
        <a:bodyPr/>
        <a:lstStyle/>
        <a:p>
          <a:r>
            <a:rPr lang="en-US" sz="1600" dirty="0" smtClean="0">
              <a:solidFill>
                <a:sysClr val="windowText" lastClr="000000">
                  <a:hueOff val="0"/>
                  <a:satOff val="0"/>
                  <a:lumOff val="0"/>
                  <a:alphaOff val="0"/>
                </a:sysClr>
              </a:solidFill>
              <a:latin typeface="Calibri" panose="020F0502020204030204"/>
              <a:ea typeface="+mn-ea"/>
              <a:cs typeface="+mn-cs"/>
            </a:rPr>
            <a:t>Instruction</a:t>
          </a:r>
          <a:endParaRPr lang="en-US" sz="1600" dirty="0">
            <a:solidFill>
              <a:sysClr val="windowText" lastClr="000000">
                <a:hueOff val="0"/>
                <a:satOff val="0"/>
                <a:lumOff val="0"/>
                <a:alphaOff val="0"/>
              </a:sysClr>
            </a:solidFill>
            <a:latin typeface="Calibri" panose="020F0502020204030204"/>
            <a:ea typeface="+mn-ea"/>
            <a:cs typeface="+mn-cs"/>
          </a:endParaRPr>
        </a:p>
      </dgm:t>
    </dgm:pt>
    <dgm:pt modelId="{4F4EF942-1607-4A43-B8C8-07F38F86208C}" type="parTrans" cxnId="{667F9146-0857-4CFE-B0E2-6A6BA5FC19E7}">
      <dgm:prSet/>
      <dgm:spPr/>
      <dgm:t>
        <a:bodyPr/>
        <a:lstStyle/>
        <a:p>
          <a:endParaRPr lang="en-US"/>
        </a:p>
      </dgm:t>
    </dgm:pt>
    <dgm:pt modelId="{1CD0EB29-24EF-4270-A294-A0B09680881E}" type="sibTrans" cxnId="{667F9146-0857-4CFE-B0E2-6A6BA5FC19E7}">
      <dgm:prSet/>
      <dgm:spPr/>
      <dgm:t>
        <a:bodyPr/>
        <a:lstStyle/>
        <a:p>
          <a:endParaRPr lang="en-US"/>
        </a:p>
      </dgm:t>
    </dgm:pt>
    <dgm:pt modelId="{ACA9CAFF-EF8E-48F3-82FF-832A3D374F1D}">
      <dgm:prSet phldrT="[Text]" custT="1"/>
      <dgm:spPr>
        <a:xfrm>
          <a:off x="0" y="536761"/>
          <a:ext cx="5302973" cy="317442"/>
        </a:xfrm>
        <a:prstGeom prst="roundRect">
          <a:avLst/>
        </a:prstGeom>
        <a:solidFill>
          <a:srgbClr val="FFC000">
            <a:hueOff val="2598923"/>
            <a:satOff val="-11992"/>
            <a:lumOff val="441"/>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600" dirty="0" smtClean="0">
              <a:solidFill>
                <a:sysClr val="windowText" lastClr="000000"/>
              </a:solidFill>
              <a:latin typeface="Calibri" panose="020F0502020204030204"/>
              <a:ea typeface="+mn-ea"/>
              <a:cs typeface="+mn-cs"/>
            </a:rPr>
            <a:t>2000 Series</a:t>
          </a:r>
          <a:endParaRPr lang="en-US" sz="1600" dirty="0">
            <a:solidFill>
              <a:sysClr val="windowText" lastClr="000000"/>
            </a:solidFill>
            <a:latin typeface="Calibri" panose="020F0502020204030204"/>
            <a:ea typeface="+mn-ea"/>
            <a:cs typeface="+mn-cs"/>
          </a:endParaRPr>
        </a:p>
      </dgm:t>
    </dgm:pt>
    <dgm:pt modelId="{D9E2B643-A6CB-4DD2-A69C-A3BD5C618D11}" type="parTrans" cxnId="{535A07D2-A387-4E18-96F2-DC1CDA961B9A}">
      <dgm:prSet/>
      <dgm:spPr/>
      <dgm:t>
        <a:bodyPr/>
        <a:lstStyle/>
        <a:p>
          <a:endParaRPr lang="en-US"/>
        </a:p>
      </dgm:t>
    </dgm:pt>
    <dgm:pt modelId="{810CD2F7-EED0-43B3-96A2-C0C72FE3C85C}" type="sibTrans" cxnId="{535A07D2-A387-4E18-96F2-DC1CDA961B9A}">
      <dgm:prSet/>
      <dgm:spPr/>
      <dgm:t>
        <a:bodyPr/>
        <a:lstStyle/>
        <a:p>
          <a:endParaRPr lang="en-US"/>
        </a:p>
      </dgm:t>
    </dgm:pt>
    <dgm:pt modelId="{928B1F78-7B64-4339-ACB0-E5015967DD6A}">
      <dgm:prSet phldrT="[Text]" custT="1"/>
      <dgm:spPr>
        <a:xfrm>
          <a:off x="0" y="854203"/>
          <a:ext cx="5302973" cy="218411"/>
        </a:xfrm>
        <a:prstGeom prst="rect">
          <a:avLst/>
        </a:prstGeom>
        <a:noFill/>
        <a:ln>
          <a:noFill/>
        </a:ln>
        <a:effectLst/>
      </dgm:spPr>
      <dgm:t>
        <a:bodyPr/>
        <a:lstStyle/>
        <a:p>
          <a:r>
            <a:rPr lang="en-US" sz="1600" dirty="0" smtClean="0">
              <a:solidFill>
                <a:sysClr val="windowText" lastClr="000000">
                  <a:hueOff val="0"/>
                  <a:satOff val="0"/>
                  <a:lumOff val="0"/>
                  <a:alphaOff val="0"/>
                </a:sysClr>
              </a:solidFill>
              <a:latin typeface="Calibri" panose="020F0502020204030204"/>
              <a:ea typeface="+mn-ea"/>
              <a:cs typeface="+mn-cs"/>
            </a:rPr>
            <a:t>Support Services</a:t>
          </a:r>
          <a:endParaRPr lang="en-US" sz="1600" dirty="0">
            <a:solidFill>
              <a:sysClr val="windowText" lastClr="000000">
                <a:hueOff val="0"/>
                <a:satOff val="0"/>
                <a:lumOff val="0"/>
                <a:alphaOff val="0"/>
              </a:sysClr>
            </a:solidFill>
            <a:latin typeface="Calibri" panose="020F0502020204030204"/>
            <a:ea typeface="+mn-ea"/>
            <a:cs typeface="+mn-cs"/>
          </a:endParaRPr>
        </a:p>
      </dgm:t>
    </dgm:pt>
    <dgm:pt modelId="{BACBCEEB-FC97-4180-B361-D047FB90E241}" type="parTrans" cxnId="{98681B20-4E95-429D-9469-9DB5B4F047AE}">
      <dgm:prSet/>
      <dgm:spPr/>
      <dgm:t>
        <a:bodyPr/>
        <a:lstStyle/>
        <a:p>
          <a:endParaRPr lang="en-US"/>
        </a:p>
      </dgm:t>
    </dgm:pt>
    <dgm:pt modelId="{024BA508-10E6-43DF-8FF3-FB0B4E9CD7F6}" type="sibTrans" cxnId="{98681B20-4E95-429D-9469-9DB5B4F047AE}">
      <dgm:prSet/>
      <dgm:spPr/>
      <dgm:t>
        <a:bodyPr/>
        <a:lstStyle/>
        <a:p>
          <a:endParaRPr lang="en-US"/>
        </a:p>
      </dgm:t>
    </dgm:pt>
    <dgm:pt modelId="{43FD4E40-C24C-4707-B0E4-0DEC36D7F5F7}">
      <dgm:prSet phldrT="[Text]" custT="1"/>
      <dgm:spPr>
        <a:xfrm>
          <a:off x="0" y="1072615"/>
          <a:ext cx="5302973" cy="317442"/>
        </a:xfrm>
        <a:prstGeom prst="roundRect">
          <a:avLst/>
        </a:prstGeo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600" dirty="0" smtClean="0">
              <a:solidFill>
                <a:sysClr val="windowText" lastClr="000000"/>
              </a:solidFill>
              <a:latin typeface="Calibri" panose="020F0502020204030204"/>
              <a:ea typeface="+mn-ea"/>
              <a:cs typeface="+mn-cs"/>
            </a:rPr>
            <a:t>3000 Series</a:t>
          </a:r>
          <a:endParaRPr lang="en-US" sz="1600" dirty="0">
            <a:solidFill>
              <a:sysClr val="windowText" lastClr="000000"/>
            </a:solidFill>
            <a:latin typeface="Calibri" panose="020F0502020204030204"/>
            <a:ea typeface="+mn-ea"/>
            <a:cs typeface="+mn-cs"/>
          </a:endParaRPr>
        </a:p>
      </dgm:t>
    </dgm:pt>
    <dgm:pt modelId="{5329F8E7-1135-4AD3-8C78-CEA73E81C44A}" type="parTrans" cxnId="{4B01F1B4-4213-4678-A19B-307236FB8103}">
      <dgm:prSet/>
      <dgm:spPr/>
      <dgm:t>
        <a:bodyPr/>
        <a:lstStyle/>
        <a:p>
          <a:endParaRPr lang="en-US"/>
        </a:p>
      </dgm:t>
    </dgm:pt>
    <dgm:pt modelId="{FABD640C-7888-4584-ABD9-61899F7118C9}" type="sibTrans" cxnId="{4B01F1B4-4213-4678-A19B-307236FB8103}">
      <dgm:prSet/>
      <dgm:spPr/>
      <dgm:t>
        <a:bodyPr/>
        <a:lstStyle/>
        <a:p>
          <a:endParaRPr lang="en-US"/>
        </a:p>
      </dgm:t>
    </dgm:pt>
    <dgm:pt modelId="{E4F051D8-336E-439B-B4E1-C1A20DD533D6}">
      <dgm:prSet phldrT="[Text]" custT="1"/>
      <dgm:spPr>
        <a:xfrm>
          <a:off x="0" y="1390057"/>
          <a:ext cx="5302973" cy="218411"/>
        </a:xfrm>
        <a:prstGeom prst="rect">
          <a:avLst/>
        </a:prstGeom>
        <a:noFill/>
        <a:ln>
          <a:noFill/>
        </a:ln>
        <a:effectLst/>
      </dgm:spPr>
      <dgm:t>
        <a:bodyPr/>
        <a:lstStyle/>
        <a:p>
          <a:r>
            <a:rPr lang="en-US" sz="1600" dirty="0" smtClean="0">
              <a:solidFill>
                <a:sysClr val="windowText" lastClr="000000">
                  <a:hueOff val="0"/>
                  <a:satOff val="0"/>
                  <a:lumOff val="0"/>
                  <a:alphaOff val="0"/>
                </a:sysClr>
              </a:solidFill>
              <a:latin typeface="Calibri" panose="020F0502020204030204"/>
              <a:ea typeface="+mn-ea"/>
              <a:cs typeface="+mn-cs"/>
            </a:rPr>
            <a:t>Non-Instructional Services</a:t>
          </a:r>
          <a:endParaRPr lang="en-US" sz="1600" dirty="0">
            <a:solidFill>
              <a:sysClr val="windowText" lastClr="000000">
                <a:hueOff val="0"/>
                <a:satOff val="0"/>
                <a:lumOff val="0"/>
                <a:alphaOff val="0"/>
              </a:sysClr>
            </a:solidFill>
            <a:latin typeface="Calibri" panose="020F0502020204030204"/>
            <a:ea typeface="+mn-ea"/>
            <a:cs typeface="+mn-cs"/>
          </a:endParaRPr>
        </a:p>
      </dgm:t>
    </dgm:pt>
    <dgm:pt modelId="{D0FC073D-7CA1-4DA8-94E9-5C55F7510EEB}" type="parTrans" cxnId="{5C0CAF26-A801-4252-A463-8BE715950D32}">
      <dgm:prSet/>
      <dgm:spPr/>
      <dgm:t>
        <a:bodyPr/>
        <a:lstStyle/>
        <a:p>
          <a:endParaRPr lang="en-US"/>
        </a:p>
      </dgm:t>
    </dgm:pt>
    <dgm:pt modelId="{1485DC1F-4A85-406C-B5A7-DDA95A99A335}" type="sibTrans" cxnId="{5C0CAF26-A801-4252-A463-8BE715950D32}">
      <dgm:prSet/>
      <dgm:spPr/>
      <dgm:t>
        <a:bodyPr/>
        <a:lstStyle/>
        <a:p>
          <a:endParaRPr lang="en-US"/>
        </a:p>
      </dgm:t>
    </dgm:pt>
    <dgm:pt modelId="{6DC272C5-AA36-4172-BF26-4F28160981ED}">
      <dgm:prSet phldrT="[Text]" custT="1"/>
      <dgm:spPr>
        <a:xfrm>
          <a:off x="0" y="2144322"/>
          <a:ext cx="5302973" cy="317442"/>
        </a:xfrm>
        <a:prstGeom prst="roundRect">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600" dirty="0" smtClean="0">
              <a:solidFill>
                <a:sysClr val="windowText" lastClr="000000"/>
              </a:solidFill>
              <a:latin typeface="Calibri" panose="020F0502020204030204"/>
              <a:ea typeface="+mn-ea"/>
              <a:cs typeface="+mn-cs"/>
            </a:rPr>
            <a:t>5000 Series</a:t>
          </a:r>
          <a:endParaRPr lang="en-US" sz="1600" dirty="0">
            <a:solidFill>
              <a:sysClr val="windowText" lastClr="000000"/>
            </a:solidFill>
            <a:latin typeface="Calibri" panose="020F0502020204030204"/>
            <a:ea typeface="+mn-ea"/>
            <a:cs typeface="+mn-cs"/>
          </a:endParaRPr>
        </a:p>
      </dgm:t>
    </dgm:pt>
    <dgm:pt modelId="{2971C157-61D2-43C2-99E3-9589D33A4D37}" type="parTrans" cxnId="{F608EA58-B3B2-41D3-A79F-746B512A8B27}">
      <dgm:prSet/>
      <dgm:spPr/>
      <dgm:t>
        <a:bodyPr/>
        <a:lstStyle/>
        <a:p>
          <a:endParaRPr lang="en-US"/>
        </a:p>
      </dgm:t>
    </dgm:pt>
    <dgm:pt modelId="{1660DA53-D133-4584-8E68-0120A576A333}" type="sibTrans" cxnId="{F608EA58-B3B2-41D3-A79F-746B512A8B27}">
      <dgm:prSet/>
      <dgm:spPr/>
      <dgm:t>
        <a:bodyPr/>
        <a:lstStyle/>
        <a:p>
          <a:endParaRPr lang="en-US"/>
        </a:p>
      </dgm:t>
    </dgm:pt>
    <dgm:pt modelId="{9AA0E0AA-A0C8-409D-91A4-0CE066BD6E34}">
      <dgm:prSet phldrT="[Text]" custT="1"/>
      <dgm:spPr>
        <a:xfrm>
          <a:off x="0" y="1925911"/>
          <a:ext cx="5302973" cy="218411"/>
        </a:xfrm>
        <a:prstGeom prst="rect">
          <a:avLst/>
        </a:prstGeom>
        <a:noFill/>
        <a:ln>
          <a:noFill/>
        </a:ln>
        <a:effectLst/>
      </dgm:spPr>
      <dgm:t>
        <a:bodyPr/>
        <a:lstStyle/>
        <a:p>
          <a:r>
            <a:rPr lang="en-US" sz="1600" dirty="0" smtClean="0">
              <a:solidFill>
                <a:sysClr val="windowText" lastClr="000000">
                  <a:hueOff val="0"/>
                  <a:satOff val="0"/>
                  <a:lumOff val="0"/>
                  <a:alphaOff val="0"/>
                </a:sysClr>
              </a:solidFill>
              <a:latin typeface="Calibri" panose="020F0502020204030204"/>
              <a:ea typeface="+mn-ea"/>
              <a:cs typeface="+mn-cs"/>
            </a:rPr>
            <a:t>Facility Acquisition &amp; Construction Services</a:t>
          </a:r>
          <a:endParaRPr lang="en-US" sz="1600" dirty="0">
            <a:solidFill>
              <a:sysClr val="windowText" lastClr="000000">
                <a:hueOff val="0"/>
                <a:satOff val="0"/>
                <a:lumOff val="0"/>
                <a:alphaOff val="0"/>
              </a:sysClr>
            </a:solidFill>
            <a:latin typeface="Calibri" panose="020F0502020204030204"/>
            <a:ea typeface="+mn-ea"/>
            <a:cs typeface="+mn-cs"/>
          </a:endParaRPr>
        </a:p>
      </dgm:t>
    </dgm:pt>
    <dgm:pt modelId="{71D6DE9E-51E7-4A8C-8660-E11CF9BB6BF3}" type="parTrans" cxnId="{12562B7E-9036-4578-9E43-BE840A77F13D}">
      <dgm:prSet/>
      <dgm:spPr/>
      <dgm:t>
        <a:bodyPr/>
        <a:lstStyle/>
        <a:p>
          <a:endParaRPr lang="en-US"/>
        </a:p>
      </dgm:t>
    </dgm:pt>
    <dgm:pt modelId="{F58976B1-0389-4E84-B5A1-F5CF98C075C9}" type="sibTrans" cxnId="{12562B7E-9036-4578-9E43-BE840A77F13D}">
      <dgm:prSet/>
      <dgm:spPr/>
      <dgm:t>
        <a:bodyPr/>
        <a:lstStyle/>
        <a:p>
          <a:endParaRPr lang="en-US"/>
        </a:p>
      </dgm:t>
    </dgm:pt>
    <dgm:pt modelId="{D2E90890-EC8C-4DCC-A751-49E1079A664A}">
      <dgm:prSet phldrT="[Text]" custT="1"/>
      <dgm:spPr>
        <a:xfrm>
          <a:off x="0" y="1608468"/>
          <a:ext cx="5302973" cy="317442"/>
        </a:xfrm>
        <a:prstGeom prst="roundRect">
          <a:avLst/>
        </a:prstGeom>
        <a:solidFill>
          <a:srgbClr val="FFC000">
            <a:hueOff val="7796769"/>
            <a:satOff val="-35976"/>
            <a:lumOff val="1324"/>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600" dirty="0" smtClean="0">
              <a:solidFill>
                <a:sysClr val="windowText" lastClr="000000"/>
              </a:solidFill>
              <a:latin typeface="Calibri" panose="020F0502020204030204"/>
              <a:ea typeface="+mn-ea"/>
              <a:cs typeface="+mn-cs"/>
            </a:rPr>
            <a:t>4000 Series</a:t>
          </a:r>
          <a:endParaRPr lang="en-US" sz="1600" dirty="0">
            <a:solidFill>
              <a:sysClr val="windowText" lastClr="000000"/>
            </a:solidFill>
            <a:latin typeface="Calibri" panose="020F0502020204030204"/>
            <a:ea typeface="+mn-ea"/>
            <a:cs typeface="+mn-cs"/>
          </a:endParaRPr>
        </a:p>
      </dgm:t>
    </dgm:pt>
    <dgm:pt modelId="{95E685CC-3886-4C3A-B6EE-EA200C39A6D4}" type="parTrans" cxnId="{A5484A4E-02AD-4CFC-82BB-D3A804D23051}">
      <dgm:prSet/>
      <dgm:spPr/>
      <dgm:t>
        <a:bodyPr/>
        <a:lstStyle/>
        <a:p>
          <a:endParaRPr lang="en-US"/>
        </a:p>
      </dgm:t>
    </dgm:pt>
    <dgm:pt modelId="{C46563E4-5AFF-4221-9B8D-5F3ABB938906}" type="sibTrans" cxnId="{A5484A4E-02AD-4CFC-82BB-D3A804D23051}">
      <dgm:prSet/>
      <dgm:spPr/>
      <dgm:t>
        <a:bodyPr/>
        <a:lstStyle/>
        <a:p>
          <a:endParaRPr lang="en-US"/>
        </a:p>
      </dgm:t>
    </dgm:pt>
    <dgm:pt modelId="{4CED741C-A957-43F6-8A8B-976E41A89960}">
      <dgm:prSet phldrT="[Text]" custT="1"/>
      <dgm:spPr>
        <a:xfrm>
          <a:off x="0" y="2461765"/>
          <a:ext cx="5302973" cy="218411"/>
        </a:xfrm>
        <a:prstGeom prst="rect">
          <a:avLst/>
        </a:prstGeom>
        <a:noFill/>
        <a:ln>
          <a:noFill/>
        </a:ln>
        <a:effectLst/>
      </dgm:spPr>
      <dgm:t>
        <a:bodyPr/>
        <a:lstStyle/>
        <a:p>
          <a:r>
            <a:rPr lang="en-US" sz="1600" dirty="0" smtClean="0">
              <a:solidFill>
                <a:sysClr val="windowText" lastClr="000000">
                  <a:hueOff val="0"/>
                  <a:satOff val="0"/>
                  <a:lumOff val="0"/>
                  <a:alphaOff val="0"/>
                </a:sysClr>
              </a:solidFill>
              <a:latin typeface="Calibri" panose="020F0502020204030204"/>
              <a:ea typeface="+mn-ea"/>
              <a:cs typeface="+mn-cs"/>
            </a:rPr>
            <a:t>Other Uses of Funds</a:t>
          </a:r>
          <a:endParaRPr lang="en-US" sz="1600" dirty="0">
            <a:solidFill>
              <a:sysClr val="windowText" lastClr="000000">
                <a:hueOff val="0"/>
                <a:satOff val="0"/>
                <a:lumOff val="0"/>
                <a:alphaOff val="0"/>
              </a:sysClr>
            </a:solidFill>
            <a:latin typeface="Calibri" panose="020F0502020204030204"/>
            <a:ea typeface="+mn-ea"/>
            <a:cs typeface="+mn-cs"/>
          </a:endParaRPr>
        </a:p>
      </dgm:t>
    </dgm:pt>
    <dgm:pt modelId="{77D358AA-A93D-4BDF-BFF9-FB83B49C9FE2}" type="parTrans" cxnId="{5714AADB-BA73-4BF5-9B48-1E287784471A}">
      <dgm:prSet/>
      <dgm:spPr/>
      <dgm:t>
        <a:bodyPr/>
        <a:lstStyle/>
        <a:p>
          <a:endParaRPr lang="en-US"/>
        </a:p>
      </dgm:t>
    </dgm:pt>
    <dgm:pt modelId="{2EE939E6-9A0D-43BC-BC0D-4816C45F392D}" type="sibTrans" cxnId="{5714AADB-BA73-4BF5-9B48-1E287784471A}">
      <dgm:prSet/>
      <dgm:spPr/>
      <dgm:t>
        <a:bodyPr/>
        <a:lstStyle/>
        <a:p>
          <a:endParaRPr lang="en-US"/>
        </a:p>
      </dgm:t>
    </dgm:pt>
    <dgm:pt modelId="{1C25C4BB-A375-44DD-B85B-2F4F1202F0ED}" type="pres">
      <dgm:prSet presAssocID="{E3D60FC5-4C47-4349-9CE9-23BF0A67D194}" presName="linear" presStyleCnt="0">
        <dgm:presLayoutVars>
          <dgm:animLvl val="lvl"/>
          <dgm:resizeHandles val="exact"/>
        </dgm:presLayoutVars>
      </dgm:prSet>
      <dgm:spPr/>
      <dgm:t>
        <a:bodyPr/>
        <a:lstStyle/>
        <a:p>
          <a:endParaRPr lang="en-US"/>
        </a:p>
      </dgm:t>
    </dgm:pt>
    <dgm:pt modelId="{0D2C81F0-0E0F-427F-85B9-2920771FC604}" type="pres">
      <dgm:prSet presAssocID="{5E69B189-4CCF-43A8-A67E-C0E24D843174}" presName="parentText" presStyleLbl="node1" presStyleIdx="0" presStyleCnt="5">
        <dgm:presLayoutVars>
          <dgm:chMax val="0"/>
          <dgm:bulletEnabled val="1"/>
        </dgm:presLayoutVars>
      </dgm:prSet>
      <dgm:spPr/>
      <dgm:t>
        <a:bodyPr/>
        <a:lstStyle/>
        <a:p>
          <a:endParaRPr lang="en-US"/>
        </a:p>
      </dgm:t>
    </dgm:pt>
    <dgm:pt modelId="{8B670834-D2E1-49B7-8342-B302E64C815D}" type="pres">
      <dgm:prSet presAssocID="{5E69B189-4CCF-43A8-A67E-C0E24D843174}" presName="childText" presStyleLbl="revTx" presStyleIdx="0" presStyleCnt="5">
        <dgm:presLayoutVars>
          <dgm:bulletEnabled val="1"/>
        </dgm:presLayoutVars>
      </dgm:prSet>
      <dgm:spPr/>
      <dgm:t>
        <a:bodyPr/>
        <a:lstStyle/>
        <a:p>
          <a:endParaRPr lang="en-US"/>
        </a:p>
      </dgm:t>
    </dgm:pt>
    <dgm:pt modelId="{9E58A1E1-F10F-4A9C-B8B2-75BE790A64A9}" type="pres">
      <dgm:prSet presAssocID="{ACA9CAFF-EF8E-48F3-82FF-832A3D374F1D}" presName="parentText" presStyleLbl="node1" presStyleIdx="1" presStyleCnt="5">
        <dgm:presLayoutVars>
          <dgm:chMax val="0"/>
          <dgm:bulletEnabled val="1"/>
        </dgm:presLayoutVars>
      </dgm:prSet>
      <dgm:spPr/>
      <dgm:t>
        <a:bodyPr/>
        <a:lstStyle/>
        <a:p>
          <a:endParaRPr lang="en-US"/>
        </a:p>
      </dgm:t>
    </dgm:pt>
    <dgm:pt modelId="{3E88683A-FD47-4DF0-8BED-3A278273850E}" type="pres">
      <dgm:prSet presAssocID="{ACA9CAFF-EF8E-48F3-82FF-832A3D374F1D}" presName="childText" presStyleLbl="revTx" presStyleIdx="1" presStyleCnt="5">
        <dgm:presLayoutVars>
          <dgm:bulletEnabled val="1"/>
        </dgm:presLayoutVars>
      </dgm:prSet>
      <dgm:spPr/>
      <dgm:t>
        <a:bodyPr/>
        <a:lstStyle/>
        <a:p>
          <a:endParaRPr lang="en-US"/>
        </a:p>
      </dgm:t>
    </dgm:pt>
    <dgm:pt modelId="{7C02F7C0-49C1-4A99-8D5F-2ED8455E0BF3}" type="pres">
      <dgm:prSet presAssocID="{43FD4E40-C24C-4707-B0E4-0DEC36D7F5F7}" presName="parentText" presStyleLbl="node1" presStyleIdx="2" presStyleCnt="5">
        <dgm:presLayoutVars>
          <dgm:chMax val="0"/>
          <dgm:bulletEnabled val="1"/>
        </dgm:presLayoutVars>
      </dgm:prSet>
      <dgm:spPr/>
      <dgm:t>
        <a:bodyPr/>
        <a:lstStyle/>
        <a:p>
          <a:endParaRPr lang="en-US"/>
        </a:p>
      </dgm:t>
    </dgm:pt>
    <dgm:pt modelId="{E91812D8-AB6D-4B29-A7AA-6EA792DB7B52}" type="pres">
      <dgm:prSet presAssocID="{43FD4E40-C24C-4707-B0E4-0DEC36D7F5F7}" presName="childText" presStyleLbl="revTx" presStyleIdx="2" presStyleCnt="5">
        <dgm:presLayoutVars>
          <dgm:bulletEnabled val="1"/>
        </dgm:presLayoutVars>
      </dgm:prSet>
      <dgm:spPr/>
      <dgm:t>
        <a:bodyPr/>
        <a:lstStyle/>
        <a:p>
          <a:endParaRPr lang="en-US"/>
        </a:p>
      </dgm:t>
    </dgm:pt>
    <dgm:pt modelId="{0FAE7479-37D3-49FA-8B04-C66DF318350A}" type="pres">
      <dgm:prSet presAssocID="{D2E90890-EC8C-4DCC-A751-49E1079A664A}" presName="parentText" presStyleLbl="node1" presStyleIdx="3" presStyleCnt="5">
        <dgm:presLayoutVars>
          <dgm:chMax val="0"/>
          <dgm:bulletEnabled val="1"/>
        </dgm:presLayoutVars>
      </dgm:prSet>
      <dgm:spPr/>
      <dgm:t>
        <a:bodyPr/>
        <a:lstStyle/>
        <a:p>
          <a:endParaRPr lang="en-US"/>
        </a:p>
      </dgm:t>
    </dgm:pt>
    <dgm:pt modelId="{4FDB2381-C0D7-487E-9CBC-1F14C5FCD8E6}" type="pres">
      <dgm:prSet presAssocID="{D2E90890-EC8C-4DCC-A751-49E1079A664A}" presName="childText" presStyleLbl="revTx" presStyleIdx="3" presStyleCnt="5">
        <dgm:presLayoutVars>
          <dgm:bulletEnabled val="1"/>
        </dgm:presLayoutVars>
      </dgm:prSet>
      <dgm:spPr/>
      <dgm:t>
        <a:bodyPr/>
        <a:lstStyle/>
        <a:p>
          <a:endParaRPr lang="en-US"/>
        </a:p>
      </dgm:t>
    </dgm:pt>
    <dgm:pt modelId="{1B18D23F-FDBF-443B-9732-7C10D6B87BB7}" type="pres">
      <dgm:prSet presAssocID="{6DC272C5-AA36-4172-BF26-4F28160981ED}" presName="parentText" presStyleLbl="node1" presStyleIdx="4" presStyleCnt="5">
        <dgm:presLayoutVars>
          <dgm:chMax val="0"/>
          <dgm:bulletEnabled val="1"/>
        </dgm:presLayoutVars>
      </dgm:prSet>
      <dgm:spPr/>
      <dgm:t>
        <a:bodyPr/>
        <a:lstStyle/>
        <a:p>
          <a:endParaRPr lang="en-US"/>
        </a:p>
      </dgm:t>
    </dgm:pt>
    <dgm:pt modelId="{B946C1E7-1D92-4DB4-8AB0-99A033B0139D}" type="pres">
      <dgm:prSet presAssocID="{6DC272C5-AA36-4172-BF26-4F28160981ED}" presName="childText" presStyleLbl="revTx" presStyleIdx="4" presStyleCnt="5">
        <dgm:presLayoutVars>
          <dgm:bulletEnabled val="1"/>
        </dgm:presLayoutVars>
      </dgm:prSet>
      <dgm:spPr/>
      <dgm:t>
        <a:bodyPr/>
        <a:lstStyle/>
        <a:p>
          <a:endParaRPr lang="en-US"/>
        </a:p>
      </dgm:t>
    </dgm:pt>
  </dgm:ptLst>
  <dgm:cxnLst>
    <dgm:cxn modelId="{B4AEA706-E32E-40D5-A5DA-4C7922AC7490}" type="presOf" srcId="{ACA9CAFF-EF8E-48F3-82FF-832A3D374F1D}" destId="{9E58A1E1-F10F-4A9C-B8B2-75BE790A64A9}" srcOrd="0" destOrd="0" presId="urn:microsoft.com/office/officeart/2005/8/layout/vList2"/>
    <dgm:cxn modelId="{AEACE0A7-48A0-4B84-BEF9-D855D6925521}" type="presOf" srcId="{9AA0E0AA-A0C8-409D-91A4-0CE066BD6E34}" destId="{4FDB2381-C0D7-487E-9CBC-1F14C5FCD8E6}" srcOrd="0" destOrd="0" presId="urn:microsoft.com/office/officeart/2005/8/layout/vList2"/>
    <dgm:cxn modelId="{4B01F1B4-4213-4678-A19B-307236FB8103}" srcId="{E3D60FC5-4C47-4349-9CE9-23BF0A67D194}" destId="{43FD4E40-C24C-4707-B0E4-0DEC36D7F5F7}" srcOrd="2" destOrd="0" parTransId="{5329F8E7-1135-4AD3-8C78-CEA73E81C44A}" sibTransId="{FABD640C-7888-4584-ABD9-61899F7118C9}"/>
    <dgm:cxn modelId="{F608EA58-B3B2-41D3-A79F-746B512A8B27}" srcId="{E3D60FC5-4C47-4349-9CE9-23BF0A67D194}" destId="{6DC272C5-AA36-4172-BF26-4F28160981ED}" srcOrd="4" destOrd="0" parTransId="{2971C157-61D2-43C2-99E3-9589D33A4D37}" sibTransId="{1660DA53-D133-4584-8E68-0120A576A333}"/>
    <dgm:cxn modelId="{5DDD96FE-0AE9-45E8-8090-F2DD020D2DF7}" type="presOf" srcId="{5E69B189-4CCF-43A8-A67E-C0E24D843174}" destId="{0D2C81F0-0E0F-427F-85B9-2920771FC604}" srcOrd="0" destOrd="0" presId="urn:microsoft.com/office/officeart/2005/8/layout/vList2"/>
    <dgm:cxn modelId="{A04770C5-884F-44A0-8A3C-6182EAFE95BD}" type="presOf" srcId="{4CED741C-A957-43F6-8A8B-976E41A89960}" destId="{B946C1E7-1D92-4DB4-8AB0-99A033B0139D}" srcOrd="0" destOrd="0" presId="urn:microsoft.com/office/officeart/2005/8/layout/vList2"/>
    <dgm:cxn modelId="{4E570758-6E5B-4B92-BB1B-0F268E632E06}" type="presOf" srcId="{D2E90890-EC8C-4DCC-A751-49E1079A664A}" destId="{0FAE7479-37D3-49FA-8B04-C66DF318350A}" srcOrd="0" destOrd="0" presId="urn:microsoft.com/office/officeart/2005/8/layout/vList2"/>
    <dgm:cxn modelId="{A5484A4E-02AD-4CFC-82BB-D3A804D23051}" srcId="{E3D60FC5-4C47-4349-9CE9-23BF0A67D194}" destId="{D2E90890-EC8C-4DCC-A751-49E1079A664A}" srcOrd="3" destOrd="0" parTransId="{95E685CC-3886-4C3A-B6EE-EA200C39A6D4}" sibTransId="{C46563E4-5AFF-4221-9B8D-5F3ABB938906}"/>
    <dgm:cxn modelId="{535A07D2-A387-4E18-96F2-DC1CDA961B9A}" srcId="{E3D60FC5-4C47-4349-9CE9-23BF0A67D194}" destId="{ACA9CAFF-EF8E-48F3-82FF-832A3D374F1D}" srcOrd="1" destOrd="0" parTransId="{D9E2B643-A6CB-4DD2-A69C-A3BD5C618D11}" sibTransId="{810CD2F7-EED0-43B3-96A2-C0C72FE3C85C}"/>
    <dgm:cxn modelId="{D5C27671-3F9F-43AB-93F5-FFA09C89720B}" type="presOf" srcId="{E3D60FC5-4C47-4349-9CE9-23BF0A67D194}" destId="{1C25C4BB-A375-44DD-B85B-2F4F1202F0ED}" srcOrd="0" destOrd="0" presId="urn:microsoft.com/office/officeart/2005/8/layout/vList2"/>
    <dgm:cxn modelId="{12562B7E-9036-4578-9E43-BE840A77F13D}" srcId="{D2E90890-EC8C-4DCC-A751-49E1079A664A}" destId="{9AA0E0AA-A0C8-409D-91A4-0CE066BD6E34}" srcOrd="0" destOrd="0" parTransId="{71D6DE9E-51E7-4A8C-8660-E11CF9BB6BF3}" sibTransId="{F58976B1-0389-4E84-B5A1-F5CF98C075C9}"/>
    <dgm:cxn modelId="{9194D678-770D-4F43-8206-7C40A74E72A3}" type="presOf" srcId="{E4F051D8-336E-439B-B4E1-C1A20DD533D6}" destId="{E91812D8-AB6D-4B29-A7AA-6EA792DB7B52}" srcOrd="0" destOrd="0" presId="urn:microsoft.com/office/officeart/2005/8/layout/vList2"/>
    <dgm:cxn modelId="{81CF56E8-B27F-45A2-BCED-C439DEBF5335}" srcId="{E3D60FC5-4C47-4349-9CE9-23BF0A67D194}" destId="{5E69B189-4CCF-43A8-A67E-C0E24D843174}" srcOrd="0" destOrd="0" parTransId="{12BEA314-A51E-4296-83AF-46B85FEE0CAA}" sibTransId="{2A725CFA-508B-4AD4-8301-FBBA9B1EAB57}"/>
    <dgm:cxn modelId="{B49AA496-3AA6-45A3-A7D4-20BBE0796C2C}" type="presOf" srcId="{6DC272C5-AA36-4172-BF26-4F28160981ED}" destId="{1B18D23F-FDBF-443B-9732-7C10D6B87BB7}" srcOrd="0" destOrd="0" presId="urn:microsoft.com/office/officeart/2005/8/layout/vList2"/>
    <dgm:cxn modelId="{667F9146-0857-4CFE-B0E2-6A6BA5FC19E7}" srcId="{5E69B189-4CCF-43A8-A67E-C0E24D843174}" destId="{B3A1AF40-93AB-4FC8-AE27-315A6ECFDC04}" srcOrd="0" destOrd="0" parTransId="{4F4EF942-1607-4A43-B8C8-07F38F86208C}" sibTransId="{1CD0EB29-24EF-4270-A294-A0B09680881E}"/>
    <dgm:cxn modelId="{967495A3-506B-4764-9551-5DA76870AE8B}" type="presOf" srcId="{928B1F78-7B64-4339-ACB0-E5015967DD6A}" destId="{3E88683A-FD47-4DF0-8BED-3A278273850E}" srcOrd="0" destOrd="0" presId="urn:microsoft.com/office/officeart/2005/8/layout/vList2"/>
    <dgm:cxn modelId="{5C0CAF26-A801-4252-A463-8BE715950D32}" srcId="{43FD4E40-C24C-4707-B0E4-0DEC36D7F5F7}" destId="{E4F051D8-336E-439B-B4E1-C1A20DD533D6}" srcOrd="0" destOrd="0" parTransId="{D0FC073D-7CA1-4DA8-94E9-5C55F7510EEB}" sibTransId="{1485DC1F-4A85-406C-B5A7-DDA95A99A335}"/>
    <dgm:cxn modelId="{26E20A39-8FA5-4CDB-AD03-E03D99F2A27E}" type="presOf" srcId="{43FD4E40-C24C-4707-B0E4-0DEC36D7F5F7}" destId="{7C02F7C0-49C1-4A99-8D5F-2ED8455E0BF3}" srcOrd="0" destOrd="0" presId="urn:microsoft.com/office/officeart/2005/8/layout/vList2"/>
    <dgm:cxn modelId="{5714AADB-BA73-4BF5-9B48-1E287784471A}" srcId="{6DC272C5-AA36-4172-BF26-4F28160981ED}" destId="{4CED741C-A957-43F6-8A8B-976E41A89960}" srcOrd="0" destOrd="0" parTransId="{77D358AA-A93D-4BDF-BFF9-FB83B49C9FE2}" sibTransId="{2EE939E6-9A0D-43BC-BC0D-4816C45F392D}"/>
    <dgm:cxn modelId="{98681B20-4E95-429D-9469-9DB5B4F047AE}" srcId="{ACA9CAFF-EF8E-48F3-82FF-832A3D374F1D}" destId="{928B1F78-7B64-4339-ACB0-E5015967DD6A}" srcOrd="0" destOrd="0" parTransId="{BACBCEEB-FC97-4180-B361-D047FB90E241}" sibTransId="{024BA508-10E6-43DF-8FF3-FB0B4E9CD7F6}"/>
    <dgm:cxn modelId="{D7204762-5914-4F74-9816-883233A8B6D5}" type="presOf" srcId="{B3A1AF40-93AB-4FC8-AE27-315A6ECFDC04}" destId="{8B670834-D2E1-49B7-8342-B302E64C815D}" srcOrd="0" destOrd="0" presId="urn:microsoft.com/office/officeart/2005/8/layout/vList2"/>
    <dgm:cxn modelId="{2ABC57CD-0B31-448C-8293-62463046439C}" type="presParOf" srcId="{1C25C4BB-A375-44DD-B85B-2F4F1202F0ED}" destId="{0D2C81F0-0E0F-427F-85B9-2920771FC604}" srcOrd="0" destOrd="0" presId="urn:microsoft.com/office/officeart/2005/8/layout/vList2"/>
    <dgm:cxn modelId="{6585E64F-2A3D-44B5-8DB8-0E43F855EAD7}" type="presParOf" srcId="{1C25C4BB-A375-44DD-B85B-2F4F1202F0ED}" destId="{8B670834-D2E1-49B7-8342-B302E64C815D}" srcOrd="1" destOrd="0" presId="urn:microsoft.com/office/officeart/2005/8/layout/vList2"/>
    <dgm:cxn modelId="{0219CB2B-9A40-4337-856D-6FD346F2A2A5}" type="presParOf" srcId="{1C25C4BB-A375-44DD-B85B-2F4F1202F0ED}" destId="{9E58A1E1-F10F-4A9C-B8B2-75BE790A64A9}" srcOrd="2" destOrd="0" presId="urn:microsoft.com/office/officeart/2005/8/layout/vList2"/>
    <dgm:cxn modelId="{1F022D39-1E7E-46C5-B24E-9C8E247E18AB}" type="presParOf" srcId="{1C25C4BB-A375-44DD-B85B-2F4F1202F0ED}" destId="{3E88683A-FD47-4DF0-8BED-3A278273850E}" srcOrd="3" destOrd="0" presId="urn:microsoft.com/office/officeart/2005/8/layout/vList2"/>
    <dgm:cxn modelId="{1F862EA5-F112-4820-949D-F64D64F75678}" type="presParOf" srcId="{1C25C4BB-A375-44DD-B85B-2F4F1202F0ED}" destId="{7C02F7C0-49C1-4A99-8D5F-2ED8455E0BF3}" srcOrd="4" destOrd="0" presId="urn:microsoft.com/office/officeart/2005/8/layout/vList2"/>
    <dgm:cxn modelId="{CF40C57F-E9EA-494D-B094-3E6C58BA4979}" type="presParOf" srcId="{1C25C4BB-A375-44DD-B85B-2F4F1202F0ED}" destId="{E91812D8-AB6D-4B29-A7AA-6EA792DB7B52}" srcOrd="5" destOrd="0" presId="urn:microsoft.com/office/officeart/2005/8/layout/vList2"/>
    <dgm:cxn modelId="{54C9BBFF-6E92-4829-8DC8-1BE062376C80}" type="presParOf" srcId="{1C25C4BB-A375-44DD-B85B-2F4F1202F0ED}" destId="{0FAE7479-37D3-49FA-8B04-C66DF318350A}" srcOrd="6" destOrd="0" presId="urn:microsoft.com/office/officeart/2005/8/layout/vList2"/>
    <dgm:cxn modelId="{80EE3DD4-4B4C-433C-9447-15C1AF24A08D}" type="presParOf" srcId="{1C25C4BB-A375-44DD-B85B-2F4F1202F0ED}" destId="{4FDB2381-C0D7-487E-9CBC-1F14C5FCD8E6}" srcOrd="7" destOrd="0" presId="urn:microsoft.com/office/officeart/2005/8/layout/vList2"/>
    <dgm:cxn modelId="{825DF937-B744-4ED1-AB9A-93C530FA4D5B}" type="presParOf" srcId="{1C25C4BB-A375-44DD-B85B-2F4F1202F0ED}" destId="{1B18D23F-FDBF-443B-9732-7C10D6B87BB7}" srcOrd="8" destOrd="0" presId="urn:microsoft.com/office/officeart/2005/8/layout/vList2"/>
    <dgm:cxn modelId="{41D51762-0C39-4690-BF32-D749E339EF5D}" type="presParOf" srcId="{1C25C4BB-A375-44DD-B85B-2F4F1202F0ED}" destId="{B946C1E7-1D92-4DB4-8AB0-99A033B0139D}"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83A10-9F70-4401-B536-3B3B5D859D3E}">
      <dsp:nvSpPr>
        <dsp:cNvPr id="0" name=""/>
        <dsp:cNvSpPr/>
      </dsp:nvSpPr>
      <dsp:spPr>
        <a:xfrm>
          <a:off x="112116" y="365837"/>
          <a:ext cx="3169735" cy="2768892"/>
        </a:xfrm>
        <a:prstGeom prst="ellipse">
          <a:avLst/>
        </a:prstGeom>
        <a:gradFill rotWithShape="0">
          <a:gsLst>
            <a:gs pos="0">
              <a:srgbClr val="F3A447">
                <a:alpha val="50000"/>
                <a:hueOff val="0"/>
                <a:satOff val="0"/>
                <a:lumOff val="0"/>
                <a:alphaOff val="0"/>
                <a:shade val="51000"/>
                <a:satMod val="130000"/>
              </a:srgbClr>
            </a:gs>
            <a:gs pos="80000">
              <a:srgbClr val="F3A447">
                <a:alpha val="50000"/>
                <a:hueOff val="0"/>
                <a:satOff val="0"/>
                <a:lumOff val="0"/>
                <a:alphaOff val="0"/>
                <a:shade val="93000"/>
                <a:satMod val="130000"/>
              </a:srgbClr>
            </a:gs>
            <a:gs pos="100000">
              <a:srgbClr val="F3A447">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baseline="0" dirty="0" smtClean="0">
              <a:solidFill>
                <a:sysClr val="windowText" lastClr="000000"/>
              </a:solidFill>
              <a:latin typeface="Calibri"/>
              <a:ea typeface="+mn-ea"/>
              <a:cs typeface="+mn-cs"/>
            </a:rPr>
            <a:t>Annual Financial Report (AFR)</a:t>
          </a:r>
          <a:endParaRPr lang="en-US" sz="2000" b="1" kern="1200" baseline="0" dirty="0">
            <a:solidFill>
              <a:sysClr val="windowText" lastClr="000000"/>
            </a:solidFill>
            <a:latin typeface="Calibri"/>
            <a:ea typeface="+mn-ea"/>
            <a:cs typeface="+mn-cs"/>
          </a:endParaRPr>
        </a:p>
      </dsp:txBody>
      <dsp:txXfrm>
        <a:off x="576313" y="771332"/>
        <a:ext cx="2241341" cy="1957902"/>
      </dsp:txXfrm>
    </dsp:sp>
    <dsp:sp modelId="{585F0D9F-7615-4244-984F-F76880B58F1D}">
      <dsp:nvSpPr>
        <dsp:cNvPr id="0" name=""/>
        <dsp:cNvSpPr/>
      </dsp:nvSpPr>
      <dsp:spPr>
        <a:xfrm>
          <a:off x="913477" y="102284"/>
          <a:ext cx="1579461" cy="841854"/>
        </a:xfrm>
        <a:prstGeom prst="ellipse">
          <a:avLst/>
        </a:prstGeom>
        <a:gradFill rotWithShape="0">
          <a:gsLst>
            <a:gs pos="0">
              <a:srgbClr val="E7BC29">
                <a:alpha val="50000"/>
                <a:hueOff val="0"/>
                <a:satOff val="0"/>
                <a:lumOff val="0"/>
                <a:alphaOff val="0"/>
                <a:shade val="51000"/>
                <a:satMod val="130000"/>
              </a:srgbClr>
            </a:gs>
            <a:gs pos="80000">
              <a:srgbClr val="E7BC29">
                <a:alpha val="50000"/>
                <a:hueOff val="0"/>
                <a:satOff val="0"/>
                <a:lumOff val="0"/>
                <a:alphaOff val="0"/>
                <a:shade val="93000"/>
                <a:satMod val="130000"/>
              </a:srgbClr>
            </a:gs>
            <a:gs pos="100000">
              <a:srgbClr val="E7BC2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baseline="0" dirty="0" smtClean="0">
              <a:solidFill>
                <a:sysClr val="windowText" lastClr="000000"/>
              </a:solidFill>
              <a:latin typeface="Calibri"/>
              <a:ea typeface="+mn-ea"/>
              <a:cs typeface="+mn-cs"/>
            </a:rPr>
            <a:t>MFP Funding</a:t>
          </a:r>
          <a:endParaRPr lang="en-US" sz="1200" b="1" kern="1200" baseline="0" dirty="0">
            <a:solidFill>
              <a:sysClr val="windowText" lastClr="000000"/>
            </a:solidFill>
            <a:latin typeface="Calibri"/>
            <a:ea typeface="+mn-ea"/>
            <a:cs typeface="+mn-cs"/>
          </a:endParaRPr>
        </a:p>
      </dsp:txBody>
      <dsp:txXfrm>
        <a:off x="1144784" y="225571"/>
        <a:ext cx="1116847" cy="595280"/>
      </dsp:txXfrm>
    </dsp:sp>
    <dsp:sp modelId="{9E63BC9C-55A0-4A19-B333-053D430A6DB8}">
      <dsp:nvSpPr>
        <dsp:cNvPr id="0" name=""/>
        <dsp:cNvSpPr/>
      </dsp:nvSpPr>
      <dsp:spPr>
        <a:xfrm>
          <a:off x="1920180" y="360447"/>
          <a:ext cx="1487567" cy="779835"/>
        </a:xfrm>
        <a:prstGeom prst="ellipse">
          <a:avLst/>
        </a:prstGeom>
        <a:gradFill rotWithShape="0">
          <a:gsLst>
            <a:gs pos="0">
              <a:srgbClr val="D7D58D">
                <a:alpha val="50000"/>
                <a:hueOff val="0"/>
                <a:satOff val="0"/>
                <a:lumOff val="0"/>
                <a:alphaOff val="0"/>
                <a:shade val="51000"/>
                <a:satMod val="130000"/>
              </a:srgbClr>
            </a:gs>
            <a:gs pos="80000">
              <a:srgbClr val="D7D58D">
                <a:alpha val="50000"/>
                <a:hueOff val="0"/>
                <a:satOff val="0"/>
                <a:lumOff val="0"/>
                <a:alphaOff val="0"/>
                <a:shade val="93000"/>
                <a:satMod val="130000"/>
              </a:srgbClr>
            </a:gs>
            <a:gs pos="100000">
              <a:srgbClr val="D7D58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baseline="0" dirty="0" smtClean="0">
              <a:solidFill>
                <a:sysClr val="windowText" lastClr="000000"/>
              </a:solidFill>
              <a:latin typeface="Calibri"/>
              <a:ea typeface="+mn-ea"/>
              <a:cs typeface="+mn-cs"/>
            </a:rPr>
            <a:t>MFP Weighted Funding</a:t>
          </a:r>
          <a:endParaRPr lang="en-US" sz="1200" b="1" kern="1200" baseline="0" dirty="0">
            <a:solidFill>
              <a:sysClr val="windowText" lastClr="000000"/>
            </a:solidFill>
            <a:latin typeface="Calibri"/>
            <a:ea typeface="+mn-ea"/>
            <a:cs typeface="+mn-cs"/>
          </a:endParaRPr>
        </a:p>
      </dsp:txBody>
      <dsp:txXfrm>
        <a:off x="2138029" y="474651"/>
        <a:ext cx="1051869" cy="551427"/>
      </dsp:txXfrm>
    </dsp:sp>
    <dsp:sp modelId="{93EB11DA-6DF5-4793-AC00-9F77BD998BF0}">
      <dsp:nvSpPr>
        <dsp:cNvPr id="0" name=""/>
        <dsp:cNvSpPr/>
      </dsp:nvSpPr>
      <dsp:spPr>
        <a:xfrm>
          <a:off x="2088501" y="1049624"/>
          <a:ext cx="1558423" cy="754326"/>
        </a:xfrm>
        <a:prstGeom prst="ellipse">
          <a:avLst/>
        </a:prstGeom>
        <a:gradFill rotWithShape="0">
          <a:gsLst>
            <a:gs pos="0">
              <a:srgbClr val="C97D7D">
                <a:alpha val="50000"/>
                <a:hueOff val="0"/>
                <a:satOff val="0"/>
                <a:lumOff val="0"/>
                <a:alphaOff val="0"/>
                <a:shade val="51000"/>
                <a:satMod val="130000"/>
              </a:srgbClr>
            </a:gs>
            <a:gs pos="80000">
              <a:srgbClr val="C97D7D">
                <a:alpha val="50000"/>
                <a:hueOff val="0"/>
                <a:satOff val="0"/>
                <a:lumOff val="0"/>
                <a:alphaOff val="0"/>
                <a:shade val="93000"/>
                <a:satMod val="130000"/>
              </a:srgbClr>
            </a:gs>
            <a:gs pos="100000">
              <a:srgbClr val="C97D7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baseline="0" dirty="0" smtClean="0">
              <a:solidFill>
                <a:sysClr val="windowText" lastClr="000000"/>
              </a:solidFill>
              <a:latin typeface="Calibri"/>
              <a:ea typeface="+mn-ea"/>
              <a:cs typeface="+mn-cs"/>
            </a:rPr>
            <a:t>70% Requirement </a:t>
          </a:r>
          <a:endParaRPr lang="en-US" sz="1200" b="1" kern="1200" baseline="0" dirty="0">
            <a:solidFill>
              <a:sysClr val="windowText" lastClr="000000"/>
            </a:solidFill>
            <a:latin typeface="Calibri"/>
            <a:ea typeface="+mn-ea"/>
            <a:cs typeface="+mn-cs"/>
          </a:endParaRPr>
        </a:p>
      </dsp:txBody>
      <dsp:txXfrm>
        <a:off x="2316727" y="1160092"/>
        <a:ext cx="1101971" cy="533390"/>
      </dsp:txXfrm>
    </dsp:sp>
    <dsp:sp modelId="{CF9AC4B6-A5EF-42B0-95BE-3335DF873707}">
      <dsp:nvSpPr>
        <dsp:cNvPr id="0" name=""/>
        <dsp:cNvSpPr/>
      </dsp:nvSpPr>
      <dsp:spPr>
        <a:xfrm>
          <a:off x="2120319" y="1741966"/>
          <a:ext cx="1494788" cy="787443"/>
        </a:xfrm>
        <a:prstGeom prst="ellipse">
          <a:avLst/>
        </a:prstGeom>
        <a:gradFill rotWithShape="0">
          <a:gsLst>
            <a:gs pos="0">
              <a:srgbClr val="F3A447">
                <a:alpha val="50000"/>
                <a:hueOff val="0"/>
                <a:satOff val="0"/>
                <a:lumOff val="0"/>
                <a:alphaOff val="0"/>
                <a:shade val="51000"/>
                <a:satMod val="130000"/>
              </a:srgbClr>
            </a:gs>
            <a:gs pos="80000">
              <a:srgbClr val="F3A447">
                <a:alpha val="50000"/>
                <a:hueOff val="0"/>
                <a:satOff val="0"/>
                <a:lumOff val="0"/>
                <a:alphaOff val="0"/>
                <a:shade val="93000"/>
                <a:satMod val="130000"/>
              </a:srgbClr>
            </a:gs>
            <a:gs pos="100000">
              <a:srgbClr val="F3A447">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baseline="0" dirty="0" smtClean="0">
              <a:solidFill>
                <a:sysClr val="windowText" lastClr="000000"/>
              </a:solidFill>
              <a:latin typeface="Calibri"/>
              <a:ea typeface="+mn-ea"/>
              <a:cs typeface="+mn-cs"/>
            </a:rPr>
            <a:t>Financial Risk Assessment</a:t>
          </a:r>
          <a:endParaRPr lang="en-US" sz="1200" b="1" kern="1200" baseline="0" dirty="0">
            <a:solidFill>
              <a:sysClr val="windowText" lastClr="000000"/>
            </a:solidFill>
            <a:latin typeface="Calibri"/>
            <a:ea typeface="+mn-ea"/>
            <a:cs typeface="+mn-cs"/>
          </a:endParaRPr>
        </a:p>
      </dsp:txBody>
      <dsp:txXfrm>
        <a:off x="2339226" y="1857284"/>
        <a:ext cx="1056974" cy="556807"/>
      </dsp:txXfrm>
    </dsp:sp>
    <dsp:sp modelId="{08485725-3F82-4782-A21D-F2CAAA226407}">
      <dsp:nvSpPr>
        <dsp:cNvPr id="0" name=""/>
        <dsp:cNvSpPr/>
      </dsp:nvSpPr>
      <dsp:spPr>
        <a:xfrm>
          <a:off x="1812115" y="2443699"/>
          <a:ext cx="1595632" cy="754326"/>
        </a:xfrm>
        <a:prstGeom prst="ellipse">
          <a:avLst/>
        </a:prstGeom>
        <a:gradFill rotWithShape="0">
          <a:gsLst>
            <a:gs pos="0">
              <a:srgbClr val="E7BC29">
                <a:alpha val="50000"/>
                <a:hueOff val="0"/>
                <a:satOff val="0"/>
                <a:lumOff val="0"/>
                <a:alphaOff val="0"/>
                <a:shade val="51000"/>
                <a:satMod val="130000"/>
              </a:srgbClr>
            </a:gs>
            <a:gs pos="80000">
              <a:srgbClr val="E7BC29">
                <a:alpha val="50000"/>
                <a:hueOff val="0"/>
                <a:satOff val="0"/>
                <a:lumOff val="0"/>
                <a:alphaOff val="0"/>
                <a:shade val="93000"/>
                <a:satMod val="130000"/>
              </a:srgbClr>
            </a:gs>
            <a:gs pos="100000">
              <a:srgbClr val="E7BC2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baseline="0" dirty="0" smtClean="0">
              <a:solidFill>
                <a:sysClr val="windowText" lastClr="000000"/>
              </a:solidFill>
              <a:latin typeface="Calibri"/>
              <a:ea typeface="+mn-ea"/>
              <a:cs typeface="+mn-cs"/>
            </a:rPr>
            <a:t>Per Pupil Revenues and Expenditures</a:t>
          </a:r>
          <a:endParaRPr lang="en-US" sz="1200" b="1" kern="1200" baseline="0" dirty="0">
            <a:solidFill>
              <a:sysClr val="windowText" lastClr="000000"/>
            </a:solidFill>
            <a:latin typeface="Calibri"/>
            <a:ea typeface="+mn-ea"/>
            <a:cs typeface="+mn-cs"/>
          </a:endParaRPr>
        </a:p>
      </dsp:txBody>
      <dsp:txXfrm>
        <a:off x="2045790" y="2554167"/>
        <a:ext cx="1128282" cy="533390"/>
      </dsp:txXfrm>
    </dsp:sp>
    <dsp:sp modelId="{65662486-47C2-48C3-A3BC-CF914EDC30E2}">
      <dsp:nvSpPr>
        <dsp:cNvPr id="0" name=""/>
        <dsp:cNvSpPr/>
      </dsp:nvSpPr>
      <dsp:spPr>
        <a:xfrm>
          <a:off x="1016740" y="2697005"/>
          <a:ext cx="1461463" cy="810391"/>
        </a:xfrm>
        <a:prstGeom prst="ellipse">
          <a:avLst/>
        </a:prstGeom>
        <a:gradFill rotWithShape="0">
          <a:gsLst>
            <a:gs pos="0">
              <a:srgbClr val="D7D58D">
                <a:alpha val="50000"/>
                <a:hueOff val="0"/>
                <a:satOff val="0"/>
                <a:lumOff val="0"/>
                <a:alphaOff val="0"/>
                <a:shade val="51000"/>
                <a:satMod val="130000"/>
              </a:srgbClr>
            </a:gs>
            <a:gs pos="80000">
              <a:srgbClr val="D7D58D">
                <a:alpha val="50000"/>
                <a:hueOff val="0"/>
                <a:satOff val="0"/>
                <a:lumOff val="0"/>
                <a:alphaOff val="0"/>
                <a:shade val="93000"/>
                <a:satMod val="130000"/>
              </a:srgbClr>
            </a:gs>
            <a:gs pos="100000">
              <a:srgbClr val="D7D58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baseline="0" dirty="0" smtClean="0">
              <a:solidFill>
                <a:sysClr val="windowText" lastClr="000000"/>
              </a:solidFill>
              <a:latin typeface="Calibri"/>
              <a:ea typeface="+mn-ea"/>
              <a:cs typeface="+mn-cs"/>
            </a:rPr>
            <a:t>Maintenance of Effort</a:t>
          </a:r>
          <a:endParaRPr lang="en-US" sz="1200" b="1" kern="1200" baseline="0" dirty="0">
            <a:solidFill>
              <a:sysClr val="windowText" lastClr="000000"/>
            </a:solidFill>
            <a:latin typeface="Calibri"/>
            <a:ea typeface="+mn-ea"/>
            <a:cs typeface="+mn-cs"/>
          </a:endParaRPr>
        </a:p>
      </dsp:txBody>
      <dsp:txXfrm>
        <a:off x="1230766" y="2815684"/>
        <a:ext cx="1033411" cy="573033"/>
      </dsp:txXfrm>
    </dsp:sp>
    <dsp:sp modelId="{85DFA0C4-6DB0-475A-B301-461D9B554BBE}">
      <dsp:nvSpPr>
        <dsp:cNvPr id="0" name=""/>
        <dsp:cNvSpPr/>
      </dsp:nvSpPr>
      <dsp:spPr>
        <a:xfrm>
          <a:off x="51631" y="2425756"/>
          <a:ext cx="1520826" cy="845691"/>
        </a:xfrm>
        <a:prstGeom prst="ellipse">
          <a:avLst/>
        </a:prstGeom>
        <a:gradFill rotWithShape="0">
          <a:gsLst>
            <a:gs pos="0">
              <a:srgbClr val="C97D7D">
                <a:alpha val="50000"/>
                <a:hueOff val="0"/>
                <a:satOff val="0"/>
                <a:lumOff val="0"/>
                <a:alphaOff val="0"/>
                <a:shade val="51000"/>
                <a:satMod val="130000"/>
              </a:srgbClr>
            </a:gs>
            <a:gs pos="80000">
              <a:srgbClr val="C97D7D">
                <a:alpha val="50000"/>
                <a:hueOff val="0"/>
                <a:satOff val="0"/>
                <a:lumOff val="0"/>
                <a:alphaOff val="0"/>
                <a:shade val="93000"/>
                <a:satMod val="130000"/>
              </a:srgbClr>
            </a:gs>
            <a:gs pos="100000">
              <a:srgbClr val="C97D7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baseline="0" dirty="0" smtClean="0">
              <a:solidFill>
                <a:sysClr val="windowText" lastClr="000000"/>
              </a:solidFill>
              <a:latin typeface="Calibri"/>
              <a:ea typeface="+mn-ea"/>
              <a:cs typeface="+mn-cs"/>
            </a:rPr>
            <a:t>Excess Costs - IDEA</a:t>
          </a:r>
          <a:endParaRPr lang="en-US" sz="1200" b="1" kern="1200" baseline="0" dirty="0">
            <a:solidFill>
              <a:sysClr val="windowText" lastClr="000000"/>
            </a:solidFill>
            <a:latin typeface="Calibri"/>
            <a:ea typeface="+mn-ea"/>
            <a:cs typeface="+mn-cs"/>
          </a:endParaRPr>
        </a:p>
      </dsp:txBody>
      <dsp:txXfrm>
        <a:off x="274351" y="2549605"/>
        <a:ext cx="1075386" cy="597993"/>
      </dsp:txXfrm>
    </dsp:sp>
    <dsp:sp modelId="{64E2852F-3788-4BF7-912F-59DCE5D6D97A}">
      <dsp:nvSpPr>
        <dsp:cNvPr id="0" name=""/>
        <dsp:cNvSpPr/>
      </dsp:nvSpPr>
      <dsp:spPr>
        <a:xfrm>
          <a:off x="-234995" y="1720846"/>
          <a:ext cx="1522499" cy="853838"/>
        </a:xfrm>
        <a:prstGeom prst="ellipse">
          <a:avLst/>
        </a:prstGeom>
        <a:gradFill rotWithShape="0">
          <a:gsLst>
            <a:gs pos="0">
              <a:srgbClr val="CB8B77">
                <a:alpha val="50000"/>
                <a:hueOff val="0"/>
                <a:satOff val="0"/>
                <a:lumOff val="0"/>
                <a:alphaOff val="0"/>
                <a:shade val="51000"/>
                <a:satMod val="130000"/>
              </a:srgbClr>
            </a:gs>
            <a:gs pos="80000">
              <a:srgbClr val="CB8B77">
                <a:alpha val="50000"/>
                <a:hueOff val="0"/>
                <a:satOff val="0"/>
                <a:lumOff val="0"/>
                <a:alphaOff val="0"/>
                <a:shade val="93000"/>
                <a:satMod val="130000"/>
              </a:srgbClr>
            </a:gs>
            <a:gs pos="100000">
              <a:srgbClr val="CB8B77">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baseline="0" dirty="0" smtClean="0">
              <a:solidFill>
                <a:sysClr val="windowText" lastClr="000000"/>
              </a:solidFill>
              <a:latin typeface="Calibri"/>
              <a:ea typeface="+mn-ea"/>
              <a:cs typeface="+mn-cs"/>
            </a:rPr>
            <a:t>Indirect Cost Calculation</a:t>
          </a:r>
          <a:endParaRPr lang="en-US" sz="1200" b="1" kern="1200" baseline="0" dirty="0">
            <a:solidFill>
              <a:sysClr val="windowText" lastClr="000000"/>
            </a:solidFill>
            <a:latin typeface="Calibri"/>
            <a:ea typeface="+mn-ea"/>
            <a:cs typeface="+mn-cs"/>
          </a:endParaRPr>
        </a:p>
      </dsp:txBody>
      <dsp:txXfrm>
        <a:off x="-12030" y="1845888"/>
        <a:ext cx="1076569" cy="603754"/>
      </dsp:txXfrm>
    </dsp:sp>
    <dsp:sp modelId="{B421EF13-A6CC-409C-9109-62CC243C6DCD}">
      <dsp:nvSpPr>
        <dsp:cNvPr id="0" name=""/>
        <dsp:cNvSpPr/>
      </dsp:nvSpPr>
      <dsp:spPr>
        <a:xfrm>
          <a:off x="-239177" y="954223"/>
          <a:ext cx="1530863" cy="835077"/>
        </a:xfrm>
        <a:prstGeom prst="ellipse">
          <a:avLst/>
        </a:prstGeom>
        <a:gradFill rotWithShape="0">
          <a:gsLst>
            <a:gs pos="0">
              <a:srgbClr val="F3A447">
                <a:alpha val="50000"/>
                <a:hueOff val="0"/>
                <a:satOff val="0"/>
                <a:lumOff val="0"/>
                <a:alphaOff val="0"/>
                <a:shade val="51000"/>
                <a:satMod val="130000"/>
              </a:srgbClr>
            </a:gs>
            <a:gs pos="80000">
              <a:srgbClr val="F3A447">
                <a:alpha val="50000"/>
                <a:hueOff val="0"/>
                <a:satOff val="0"/>
                <a:lumOff val="0"/>
                <a:alphaOff val="0"/>
                <a:shade val="93000"/>
                <a:satMod val="130000"/>
              </a:srgbClr>
            </a:gs>
            <a:gs pos="100000">
              <a:srgbClr val="F3A447">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baseline="0" dirty="0" smtClean="0">
              <a:solidFill>
                <a:sysClr val="windowText" lastClr="000000"/>
              </a:solidFill>
              <a:latin typeface="Calibri"/>
              <a:ea typeface="+mn-ea"/>
              <a:cs typeface="+mn-cs"/>
            </a:rPr>
            <a:t>CMIA</a:t>
          </a:r>
          <a:endParaRPr lang="en-US" sz="1200" b="1" kern="1200" baseline="0" dirty="0">
            <a:solidFill>
              <a:sysClr val="windowText" lastClr="000000"/>
            </a:solidFill>
            <a:latin typeface="Calibri"/>
            <a:ea typeface="+mn-ea"/>
            <a:cs typeface="+mn-cs"/>
          </a:endParaRPr>
        </a:p>
      </dsp:txBody>
      <dsp:txXfrm>
        <a:off x="-14987" y="1076517"/>
        <a:ext cx="1082483" cy="590489"/>
      </dsp:txXfrm>
    </dsp:sp>
    <dsp:sp modelId="{B9644074-D550-41A4-9BF9-99014D87F30B}">
      <dsp:nvSpPr>
        <dsp:cNvPr id="0" name=""/>
        <dsp:cNvSpPr/>
      </dsp:nvSpPr>
      <dsp:spPr>
        <a:xfrm>
          <a:off x="7853" y="386266"/>
          <a:ext cx="1421948" cy="789069"/>
        </a:xfrm>
        <a:prstGeom prst="ellipse">
          <a:avLst/>
        </a:prstGeom>
        <a:gradFill rotWithShape="0">
          <a:gsLst>
            <a:gs pos="0">
              <a:srgbClr val="E7BC29">
                <a:alpha val="50000"/>
                <a:hueOff val="0"/>
                <a:satOff val="0"/>
                <a:lumOff val="0"/>
                <a:alphaOff val="0"/>
                <a:shade val="51000"/>
                <a:satMod val="130000"/>
              </a:srgbClr>
            </a:gs>
            <a:gs pos="80000">
              <a:srgbClr val="E7BC29">
                <a:alpha val="50000"/>
                <a:hueOff val="0"/>
                <a:satOff val="0"/>
                <a:lumOff val="0"/>
                <a:alphaOff val="0"/>
                <a:shade val="93000"/>
                <a:satMod val="130000"/>
              </a:srgbClr>
            </a:gs>
            <a:gs pos="100000">
              <a:srgbClr val="E7BC2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baseline="0" dirty="0" smtClean="0">
              <a:solidFill>
                <a:sysClr val="windowText" lastClr="000000"/>
              </a:solidFill>
              <a:latin typeface="Calibri"/>
              <a:ea typeface="+mn-ea"/>
              <a:cs typeface="+mn-cs"/>
            </a:rPr>
            <a:t>NPEFS</a:t>
          </a:r>
          <a:endParaRPr lang="en-US" sz="1200" b="1" kern="1200" baseline="0" dirty="0">
            <a:solidFill>
              <a:sysClr val="windowText" lastClr="000000"/>
            </a:solidFill>
            <a:latin typeface="Calibri"/>
            <a:ea typeface="+mn-ea"/>
            <a:cs typeface="+mn-cs"/>
          </a:endParaRPr>
        </a:p>
      </dsp:txBody>
      <dsp:txXfrm>
        <a:off x="216092" y="501822"/>
        <a:ext cx="1005470" cy="557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C81F0-0E0F-427F-85B9-2920771FC604}">
      <dsp:nvSpPr>
        <dsp:cNvPr id="0" name=""/>
        <dsp:cNvSpPr/>
      </dsp:nvSpPr>
      <dsp:spPr>
        <a:xfrm>
          <a:off x="0" y="1135"/>
          <a:ext cx="5302973" cy="31823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ysClr val="windowText" lastClr="000000"/>
              </a:solidFill>
              <a:latin typeface="Calibri" panose="020F0502020204030204"/>
              <a:ea typeface="+mn-ea"/>
              <a:cs typeface="+mn-cs"/>
            </a:rPr>
            <a:t>1000 Series</a:t>
          </a:r>
          <a:endParaRPr lang="en-US" sz="1600" kern="1200" dirty="0">
            <a:solidFill>
              <a:sysClr val="windowText" lastClr="000000"/>
            </a:solidFill>
            <a:latin typeface="Calibri" panose="020F0502020204030204"/>
            <a:ea typeface="+mn-ea"/>
            <a:cs typeface="+mn-cs"/>
          </a:endParaRPr>
        </a:p>
      </dsp:txBody>
      <dsp:txXfrm>
        <a:off x="15535" y="16670"/>
        <a:ext cx="5271903" cy="287160"/>
      </dsp:txXfrm>
    </dsp:sp>
    <dsp:sp modelId="{8B670834-D2E1-49B7-8342-B302E64C815D}">
      <dsp:nvSpPr>
        <dsp:cNvPr id="0" name=""/>
        <dsp:cNvSpPr/>
      </dsp:nvSpPr>
      <dsp:spPr>
        <a:xfrm>
          <a:off x="0" y="319365"/>
          <a:ext cx="5302973" cy="217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6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solidFill>
                <a:sysClr val="windowText" lastClr="000000">
                  <a:hueOff val="0"/>
                  <a:satOff val="0"/>
                  <a:lumOff val="0"/>
                  <a:alphaOff val="0"/>
                </a:sysClr>
              </a:solidFill>
              <a:latin typeface="Calibri" panose="020F0502020204030204"/>
              <a:ea typeface="+mn-ea"/>
              <a:cs typeface="+mn-cs"/>
            </a:rPr>
            <a:t>Instruction</a:t>
          </a:r>
          <a:endParaRPr lang="en-US" sz="1600" kern="1200" dirty="0">
            <a:solidFill>
              <a:sysClr val="windowText" lastClr="000000">
                <a:hueOff val="0"/>
                <a:satOff val="0"/>
                <a:lumOff val="0"/>
                <a:alphaOff val="0"/>
              </a:sysClr>
            </a:solidFill>
            <a:latin typeface="Calibri" panose="020F0502020204030204"/>
            <a:ea typeface="+mn-ea"/>
            <a:cs typeface="+mn-cs"/>
          </a:endParaRPr>
        </a:p>
      </dsp:txBody>
      <dsp:txXfrm>
        <a:off x="0" y="319365"/>
        <a:ext cx="5302973" cy="217531"/>
      </dsp:txXfrm>
    </dsp:sp>
    <dsp:sp modelId="{9E58A1E1-F10F-4A9C-B8B2-75BE790A64A9}">
      <dsp:nvSpPr>
        <dsp:cNvPr id="0" name=""/>
        <dsp:cNvSpPr/>
      </dsp:nvSpPr>
      <dsp:spPr>
        <a:xfrm>
          <a:off x="0" y="536897"/>
          <a:ext cx="5302973" cy="318230"/>
        </a:xfrm>
        <a:prstGeom prst="roundRect">
          <a:avLst/>
        </a:prstGeom>
        <a:solidFill>
          <a:srgbClr val="FFC000">
            <a:hueOff val="2598923"/>
            <a:satOff val="-11992"/>
            <a:lumOff val="44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ysClr val="windowText" lastClr="000000"/>
              </a:solidFill>
              <a:latin typeface="Calibri" panose="020F0502020204030204"/>
              <a:ea typeface="+mn-ea"/>
              <a:cs typeface="+mn-cs"/>
            </a:rPr>
            <a:t>2000 Series</a:t>
          </a:r>
          <a:endParaRPr lang="en-US" sz="1600" kern="1200" dirty="0">
            <a:solidFill>
              <a:sysClr val="windowText" lastClr="000000"/>
            </a:solidFill>
            <a:latin typeface="Calibri" panose="020F0502020204030204"/>
            <a:ea typeface="+mn-ea"/>
            <a:cs typeface="+mn-cs"/>
          </a:endParaRPr>
        </a:p>
      </dsp:txBody>
      <dsp:txXfrm>
        <a:off x="15535" y="552432"/>
        <a:ext cx="5271903" cy="287160"/>
      </dsp:txXfrm>
    </dsp:sp>
    <dsp:sp modelId="{3E88683A-FD47-4DF0-8BED-3A278273850E}">
      <dsp:nvSpPr>
        <dsp:cNvPr id="0" name=""/>
        <dsp:cNvSpPr/>
      </dsp:nvSpPr>
      <dsp:spPr>
        <a:xfrm>
          <a:off x="0" y="855128"/>
          <a:ext cx="5302973" cy="217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6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solidFill>
                <a:sysClr val="windowText" lastClr="000000">
                  <a:hueOff val="0"/>
                  <a:satOff val="0"/>
                  <a:lumOff val="0"/>
                  <a:alphaOff val="0"/>
                </a:sysClr>
              </a:solidFill>
              <a:latin typeface="Calibri" panose="020F0502020204030204"/>
              <a:ea typeface="+mn-ea"/>
              <a:cs typeface="+mn-cs"/>
            </a:rPr>
            <a:t>Support Services</a:t>
          </a:r>
          <a:endParaRPr lang="en-US" sz="1600" kern="1200" dirty="0">
            <a:solidFill>
              <a:sysClr val="windowText" lastClr="000000">
                <a:hueOff val="0"/>
                <a:satOff val="0"/>
                <a:lumOff val="0"/>
                <a:alphaOff val="0"/>
              </a:sysClr>
            </a:solidFill>
            <a:latin typeface="Calibri" panose="020F0502020204030204"/>
            <a:ea typeface="+mn-ea"/>
            <a:cs typeface="+mn-cs"/>
          </a:endParaRPr>
        </a:p>
      </dsp:txBody>
      <dsp:txXfrm>
        <a:off x="0" y="855128"/>
        <a:ext cx="5302973" cy="217531"/>
      </dsp:txXfrm>
    </dsp:sp>
    <dsp:sp modelId="{7C02F7C0-49C1-4A99-8D5F-2ED8455E0BF3}">
      <dsp:nvSpPr>
        <dsp:cNvPr id="0" name=""/>
        <dsp:cNvSpPr/>
      </dsp:nvSpPr>
      <dsp:spPr>
        <a:xfrm>
          <a:off x="0" y="1072660"/>
          <a:ext cx="5302973" cy="318230"/>
        </a:xfrm>
        <a:prstGeom prst="roundRect">
          <a:avLst/>
        </a:prstGeo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ysClr val="windowText" lastClr="000000"/>
              </a:solidFill>
              <a:latin typeface="Calibri" panose="020F0502020204030204"/>
              <a:ea typeface="+mn-ea"/>
              <a:cs typeface="+mn-cs"/>
            </a:rPr>
            <a:t>3000 Series</a:t>
          </a:r>
          <a:endParaRPr lang="en-US" sz="1600" kern="1200" dirty="0">
            <a:solidFill>
              <a:sysClr val="windowText" lastClr="000000"/>
            </a:solidFill>
            <a:latin typeface="Calibri" panose="020F0502020204030204"/>
            <a:ea typeface="+mn-ea"/>
            <a:cs typeface="+mn-cs"/>
          </a:endParaRPr>
        </a:p>
      </dsp:txBody>
      <dsp:txXfrm>
        <a:off x="15535" y="1088195"/>
        <a:ext cx="5271903" cy="287160"/>
      </dsp:txXfrm>
    </dsp:sp>
    <dsp:sp modelId="{E91812D8-AB6D-4B29-A7AA-6EA792DB7B52}">
      <dsp:nvSpPr>
        <dsp:cNvPr id="0" name=""/>
        <dsp:cNvSpPr/>
      </dsp:nvSpPr>
      <dsp:spPr>
        <a:xfrm>
          <a:off x="0" y="1390891"/>
          <a:ext cx="5302973" cy="217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6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solidFill>
                <a:sysClr val="windowText" lastClr="000000">
                  <a:hueOff val="0"/>
                  <a:satOff val="0"/>
                  <a:lumOff val="0"/>
                  <a:alphaOff val="0"/>
                </a:sysClr>
              </a:solidFill>
              <a:latin typeface="Calibri" panose="020F0502020204030204"/>
              <a:ea typeface="+mn-ea"/>
              <a:cs typeface="+mn-cs"/>
            </a:rPr>
            <a:t>Non-Instructional Services</a:t>
          </a:r>
          <a:endParaRPr lang="en-US" sz="1600" kern="1200" dirty="0">
            <a:solidFill>
              <a:sysClr val="windowText" lastClr="000000">
                <a:hueOff val="0"/>
                <a:satOff val="0"/>
                <a:lumOff val="0"/>
                <a:alphaOff val="0"/>
              </a:sysClr>
            </a:solidFill>
            <a:latin typeface="Calibri" panose="020F0502020204030204"/>
            <a:ea typeface="+mn-ea"/>
            <a:cs typeface="+mn-cs"/>
          </a:endParaRPr>
        </a:p>
      </dsp:txBody>
      <dsp:txXfrm>
        <a:off x="0" y="1390891"/>
        <a:ext cx="5302973" cy="217531"/>
      </dsp:txXfrm>
    </dsp:sp>
    <dsp:sp modelId="{0FAE7479-37D3-49FA-8B04-C66DF318350A}">
      <dsp:nvSpPr>
        <dsp:cNvPr id="0" name=""/>
        <dsp:cNvSpPr/>
      </dsp:nvSpPr>
      <dsp:spPr>
        <a:xfrm>
          <a:off x="0" y="1608423"/>
          <a:ext cx="5302973" cy="318230"/>
        </a:xfrm>
        <a:prstGeom prst="roundRect">
          <a:avLst/>
        </a:prstGeom>
        <a:solidFill>
          <a:srgbClr val="FFC000">
            <a:hueOff val="7796769"/>
            <a:satOff val="-35976"/>
            <a:lumOff val="132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ysClr val="windowText" lastClr="000000"/>
              </a:solidFill>
              <a:latin typeface="Calibri" panose="020F0502020204030204"/>
              <a:ea typeface="+mn-ea"/>
              <a:cs typeface="+mn-cs"/>
            </a:rPr>
            <a:t>4000 Series</a:t>
          </a:r>
          <a:endParaRPr lang="en-US" sz="1600" kern="1200" dirty="0">
            <a:solidFill>
              <a:sysClr val="windowText" lastClr="000000"/>
            </a:solidFill>
            <a:latin typeface="Calibri" panose="020F0502020204030204"/>
            <a:ea typeface="+mn-ea"/>
            <a:cs typeface="+mn-cs"/>
          </a:endParaRPr>
        </a:p>
      </dsp:txBody>
      <dsp:txXfrm>
        <a:off x="15535" y="1623958"/>
        <a:ext cx="5271903" cy="287160"/>
      </dsp:txXfrm>
    </dsp:sp>
    <dsp:sp modelId="{4FDB2381-C0D7-487E-9CBC-1F14C5FCD8E6}">
      <dsp:nvSpPr>
        <dsp:cNvPr id="0" name=""/>
        <dsp:cNvSpPr/>
      </dsp:nvSpPr>
      <dsp:spPr>
        <a:xfrm>
          <a:off x="0" y="1926654"/>
          <a:ext cx="5302973" cy="217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6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solidFill>
                <a:sysClr val="windowText" lastClr="000000">
                  <a:hueOff val="0"/>
                  <a:satOff val="0"/>
                  <a:lumOff val="0"/>
                  <a:alphaOff val="0"/>
                </a:sysClr>
              </a:solidFill>
              <a:latin typeface="Calibri" panose="020F0502020204030204"/>
              <a:ea typeface="+mn-ea"/>
              <a:cs typeface="+mn-cs"/>
            </a:rPr>
            <a:t>Facility Acquisition &amp; Construction Services</a:t>
          </a:r>
          <a:endParaRPr lang="en-US" sz="1600" kern="1200" dirty="0">
            <a:solidFill>
              <a:sysClr val="windowText" lastClr="000000">
                <a:hueOff val="0"/>
                <a:satOff val="0"/>
                <a:lumOff val="0"/>
                <a:alphaOff val="0"/>
              </a:sysClr>
            </a:solidFill>
            <a:latin typeface="Calibri" panose="020F0502020204030204"/>
            <a:ea typeface="+mn-ea"/>
            <a:cs typeface="+mn-cs"/>
          </a:endParaRPr>
        </a:p>
      </dsp:txBody>
      <dsp:txXfrm>
        <a:off x="0" y="1926654"/>
        <a:ext cx="5302973" cy="217531"/>
      </dsp:txXfrm>
    </dsp:sp>
    <dsp:sp modelId="{1B18D23F-FDBF-443B-9732-7C10D6B87BB7}">
      <dsp:nvSpPr>
        <dsp:cNvPr id="0" name=""/>
        <dsp:cNvSpPr/>
      </dsp:nvSpPr>
      <dsp:spPr>
        <a:xfrm>
          <a:off x="0" y="2144186"/>
          <a:ext cx="5302973" cy="318230"/>
        </a:xfrm>
        <a:prstGeom prst="roundRect">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ysClr val="windowText" lastClr="000000"/>
              </a:solidFill>
              <a:latin typeface="Calibri" panose="020F0502020204030204"/>
              <a:ea typeface="+mn-ea"/>
              <a:cs typeface="+mn-cs"/>
            </a:rPr>
            <a:t>5000 Series</a:t>
          </a:r>
          <a:endParaRPr lang="en-US" sz="1600" kern="1200" dirty="0">
            <a:solidFill>
              <a:sysClr val="windowText" lastClr="000000"/>
            </a:solidFill>
            <a:latin typeface="Calibri" panose="020F0502020204030204"/>
            <a:ea typeface="+mn-ea"/>
            <a:cs typeface="+mn-cs"/>
          </a:endParaRPr>
        </a:p>
      </dsp:txBody>
      <dsp:txXfrm>
        <a:off x="15535" y="2159721"/>
        <a:ext cx="5271903" cy="287160"/>
      </dsp:txXfrm>
    </dsp:sp>
    <dsp:sp modelId="{B946C1E7-1D92-4DB4-8AB0-99A033B0139D}">
      <dsp:nvSpPr>
        <dsp:cNvPr id="0" name=""/>
        <dsp:cNvSpPr/>
      </dsp:nvSpPr>
      <dsp:spPr>
        <a:xfrm>
          <a:off x="0" y="2462417"/>
          <a:ext cx="5302973" cy="217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6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solidFill>
                <a:sysClr val="windowText" lastClr="000000">
                  <a:hueOff val="0"/>
                  <a:satOff val="0"/>
                  <a:lumOff val="0"/>
                  <a:alphaOff val="0"/>
                </a:sysClr>
              </a:solidFill>
              <a:latin typeface="Calibri" panose="020F0502020204030204"/>
              <a:ea typeface="+mn-ea"/>
              <a:cs typeface="+mn-cs"/>
            </a:rPr>
            <a:t>Other Uses of Funds</a:t>
          </a:r>
          <a:endParaRPr lang="en-US" sz="1600" kern="1200" dirty="0">
            <a:solidFill>
              <a:sysClr val="windowText" lastClr="000000">
                <a:hueOff val="0"/>
                <a:satOff val="0"/>
                <a:lumOff val="0"/>
                <a:alphaOff val="0"/>
              </a:sysClr>
            </a:solidFill>
            <a:latin typeface="Calibri" panose="020F0502020204030204"/>
            <a:ea typeface="+mn-ea"/>
            <a:cs typeface="+mn-cs"/>
          </a:endParaRPr>
        </a:p>
      </dsp:txBody>
      <dsp:txXfrm>
        <a:off x="0" y="2462417"/>
        <a:ext cx="5302973" cy="21753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78dab4951c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78dab4951c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a01f97da7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2a01f97da70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04" name="Google Shape;304;g2a01f97da70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a01f97da70_1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2a01f97da70_16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11" name="Google Shape;311;g2a01f97da70_16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a01f97da70_16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a01f97da70_16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g2a01f97da70_16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a01f97da70_2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2a01f97da70_2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26" name="Google Shape;326;g2a01f97da70_2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a01f97da70_2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a01f97da70_21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g2a01f97da70_21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a01f97da70_3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g2a01f97da70_36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41" name="Google Shape;341;g2a01f97da70_36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a01f97da70_36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a01f97da70_36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g2a01f97da70_36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a01f97da70_36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2a01f97da70_36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57" name="Google Shape;357;g2a01f97da70_36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a01f97da70_3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2a01f97da70_3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64" name="Google Shape;364;g2a01f97da70_3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a01f97da70_3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a01f97da70_31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2a01f97da70_31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a05aefe007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a05aefe007_1_1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41" name="Google Shape;241;g2a05aefe007_1_1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a01f97da70_3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2a01f97da70_31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81" name="Google Shape;381;g2a01f97da70_31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a01f97da70_2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g2a01f97da70_26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90" name="Google Shape;390;g2a01f97da70_26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a319f91e3d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a319f91e3d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a01f97da70_26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g2a01f97da70_26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13" name="Google Shape;413;g2a01f97da70_26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a01f97da70_2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g2a01f97da70_21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25" name="Google Shape;425;g2a01f97da70_21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a0be84ac7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2a0be84ac77_2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43" name="Google Shape;443;g2a0be84ac77_2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a0be84ac77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2a0be84ac77_2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 name="Google Shape;463;g2a0be84ac77_2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a319f91e3d_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2a319f91e3d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a319f91e3d_2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2a319f91e3d_2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a0be84ac77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g2a0be84ac77_2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87" name="Google Shape;487;g2a0be84ac77_2_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a05aefe007_1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2a05aefe007_16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48" name="Google Shape;248;g2a05aefe007_16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a01f97da70_16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g2a01f97da70_16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94" name="Google Shape;494;g2a01f97da70_16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a0be84ac77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g2a0be84ac77_7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501" name="Google Shape;501;g2a0be84ac77_7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2a0be84ac77_7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2a0be84ac77_7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8" name="Google Shape;508;g2a0be84ac77_7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a0be84ac77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2a0be84ac77_7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15" name="Google Shape;515;g2a0be84ac77_7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a0be84ac77_7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1" name="Google Shape;521;g2a0be84ac77_7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2a0d9cf616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g2a0d9cf616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528" name="Google Shape;528;g2a0d9cf6165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a319f91e3d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2a319f91e3d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2a0d9cf6165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g2a0d9cf6165_1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42" name="Google Shape;542;g2a0d9cf6165_1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a05aefe007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2a05aefe007_1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55" name="Google Shape;255;g2a05aefe007_1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a319f91e3d_1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a319f91e3d_1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a319f91e3d_1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a319f91e3d_1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a05aefe007_2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2a05aefe007_2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83" name="Google Shape;283;g2a05aefe007_2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a01f97da70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2a01f97da70_6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90" name="Google Shape;290;g2a01f97da70_6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a01f97da70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2a01f97da70_1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97" name="Google Shape;297;g2a01f97da70_1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mailto:ldoecommunications@la.gov" TargetMode="External"/><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1" name="Google Shape;11;p2"/>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4D4D4F"/>
                </a:solidFill>
                <a:latin typeface="Public Sans"/>
                <a:ea typeface="Public Sans"/>
                <a:cs typeface="Public Sans"/>
                <a:sym typeface="Public Sans"/>
              </a:defRPr>
            </a:lvl1pPr>
            <a:lvl2pPr lvl="1">
              <a:buNone/>
              <a:defRPr sz="1300">
                <a:solidFill>
                  <a:srgbClr val="4D4D4F"/>
                </a:solidFill>
                <a:latin typeface="Public Sans"/>
                <a:ea typeface="Public Sans"/>
                <a:cs typeface="Public Sans"/>
                <a:sym typeface="Public Sans"/>
              </a:defRPr>
            </a:lvl2pPr>
            <a:lvl3pPr lvl="2">
              <a:buNone/>
              <a:defRPr sz="1300">
                <a:solidFill>
                  <a:srgbClr val="4D4D4F"/>
                </a:solidFill>
                <a:latin typeface="Public Sans"/>
                <a:ea typeface="Public Sans"/>
                <a:cs typeface="Public Sans"/>
                <a:sym typeface="Public Sans"/>
              </a:defRPr>
            </a:lvl3pPr>
            <a:lvl4pPr lvl="3">
              <a:buNone/>
              <a:defRPr sz="1300">
                <a:solidFill>
                  <a:srgbClr val="4D4D4F"/>
                </a:solidFill>
                <a:latin typeface="Public Sans"/>
                <a:ea typeface="Public Sans"/>
                <a:cs typeface="Public Sans"/>
                <a:sym typeface="Public Sans"/>
              </a:defRPr>
            </a:lvl4pPr>
            <a:lvl5pPr lvl="4">
              <a:buNone/>
              <a:defRPr sz="1300">
                <a:solidFill>
                  <a:srgbClr val="4D4D4F"/>
                </a:solidFill>
                <a:latin typeface="Public Sans"/>
                <a:ea typeface="Public Sans"/>
                <a:cs typeface="Public Sans"/>
                <a:sym typeface="Public Sans"/>
              </a:defRPr>
            </a:lvl5pPr>
            <a:lvl6pPr lvl="5">
              <a:buNone/>
              <a:defRPr sz="1300">
                <a:solidFill>
                  <a:srgbClr val="4D4D4F"/>
                </a:solidFill>
                <a:latin typeface="Public Sans"/>
                <a:ea typeface="Public Sans"/>
                <a:cs typeface="Public Sans"/>
                <a:sym typeface="Public Sans"/>
              </a:defRPr>
            </a:lvl6pPr>
            <a:lvl7pPr lvl="6">
              <a:buNone/>
              <a:defRPr sz="1300">
                <a:solidFill>
                  <a:srgbClr val="4D4D4F"/>
                </a:solidFill>
                <a:latin typeface="Public Sans"/>
                <a:ea typeface="Public Sans"/>
                <a:cs typeface="Public Sans"/>
                <a:sym typeface="Public Sans"/>
              </a:defRPr>
            </a:lvl7pPr>
            <a:lvl8pPr lvl="7">
              <a:buNone/>
              <a:defRPr sz="1300">
                <a:solidFill>
                  <a:srgbClr val="4D4D4F"/>
                </a:solidFill>
                <a:latin typeface="Public Sans"/>
                <a:ea typeface="Public Sans"/>
                <a:cs typeface="Public Sans"/>
                <a:sym typeface="Public Sans"/>
              </a:defRPr>
            </a:lvl8pPr>
            <a:lvl9pPr lvl="8">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Basic Frame)">
  <p:cSld name="Content (Basic Frame)">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1"/>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71" name="Google Shape;71;p11"/>
          <p:cNvSpPr txBox="1">
            <a:spLocks noGrp="1"/>
          </p:cNvSpPr>
          <p:nvPr>
            <p:ph type="title"/>
          </p:nvPr>
        </p:nvSpPr>
        <p:spPr>
          <a:xfrm>
            <a:off x="430075" y="426175"/>
            <a:ext cx="8283900" cy="910200"/>
          </a:xfrm>
          <a:prstGeom prst="rect">
            <a:avLst/>
          </a:prstGeom>
          <a:noFill/>
          <a:ln>
            <a:noFill/>
          </a:ln>
        </p:spPr>
        <p:txBody>
          <a:bodyPr spcFirstLastPara="1" wrap="square" lIns="68575" tIns="68575" rIns="68575" bIns="68575" anchor="ctr" anchorCtr="0">
            <a:noAutofit/>
          </a:bodyPr>
          <a:lstStyle>
            <a:lvl1pPr marR="0" lvl="0" algn="ctr">
              <a:lnSpc>
                <a:spcPct val="90000"/>
              </a:lnSpc>
              <a:spcBef>
                <a:spcPts val="0"/>
              </a:spcBef>
              <a:spcAft>
                <a:spcPts val="0"/>
              </a:spcAft>
              <a:buClr>
                <a:schemeClr val="dk1"/>
              </a:buClr>
              <a:buSzPts val="2100"/>
              <a:buFont typeface="Calibri"/>
              <a:buNone/>
              <a:defRPr sz="28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a:endParaRPr/>
          </a:p>
        </p:txBody>
      </p:sp>
      <p:sp>
        <p:nvSpPr>
          <p:cNvPr id="72" name="Google Shape;72;p11"/>
          <p:cNvSpPr txBox="1">
            <a:spLocks noGrp="1"/>
          </p:cNvSpPr>
          <p:nvPr>
            <p:ph type="body" idx="1"/>
          </p:nvPr>
        </p:nvSpPr>
        <p:spPr>
          <a:xfrm>
            <a:off x="430075" y="1336375"/>
            <a:ext cx="8283900" cy="3363600"/>
          </a:xfrm>
          <a:prstGeom prst="rect">
            <a:avLst/>
          </a:prstGeom>
          <a:noFill/>
          <a:ln>
            <a:noFill/>
          </a:ln>
        </p:spPr>
        <p:txBody>
          <a:bodyPr spcFirstLastPara="1" wrap="square" lIns="68575" tIns="68575" rIns="68575" bIns="68575" anchor="t" anchorCtr="0">
            <a:noAutofit/>
          </a:bodyPr>
          <a:lstStyle>
            <a:lvl1pPr marL="457200" marR="0" lvl="0" indent="-317500" algn="l">
              <a:lnSpc>
                <a:spcPct val="90000"/>
              </a:lnSpc>
              <a:spcBef>
                <a:spcPts val="8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1pPr>
            <a:lvl2pPr marL="914400" marR="0" lvl="1"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School System Financial Services)">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3929450" y="1746400"/>
            <a:ext cx="4726200" cy="2224200"/>
          </a:xfrm>
          <a:prstGeom prst="rect">
            <a:avLst/>
          </a:prstGeom>
          <a:noFill/>
          <a:ln>
            <a:noFill/>
          </a:ln>
        </p:spPr>
        <p:txBody>
          <a:bodyPr spcFirstLastPara="1" wrap="square" lIns="68575" tIns="68575" rIns="68575" bIns="68575" anchor="ctr" anchorCtr="0">
            <a:noAutofit/>
          </a:bodyPr>
          <a:lstStyle>
            <a:lvl1pPr lvl="0" algn="ctr">
              <a:lnSpc>
                <a:spcPct val="90000"/>
              </a:lnSpc>
              <a:spcBef>
                <a:spcPts val="0"/>
              </a:spcBef>
              <a:spcAft>
                <a:spcPts val="0"/>
              </a:spcAft>
              <a:buClr>
                <a:srgbClr val="385463"/>
              </a:buClr>
              <a:buSzPts val="2800"/>
              <a:buFont typeface="Calibri"/>
              <a:buNone/>
              <a:defRPr sz="2800" b="1">
                <a:solidFill>
                  <a:srgbClr val="38546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Basic Frame)">
  <p:cSld name="Content (Basic Frame)">
    <p:spTree>
      <p:nvGrpSpPr>
        <p:cNvPr id="1" name="Shape 81"/>
        <p:cNvGrpSpPr/>
        <p:nvPr/>
      </p:nvGrpSpPr>
      <p:grpSpPr>
        <a:xfrm>
          <a:off x="0" y="0"/>
          <a:ext cx="0" cy="0"/>
          <a:chOff x="0" y="0"/>
          <a:chExt cx="0" cy="0"/>
        </a:xfrm>
      </p:grpSpPr>
      <p:sp>
        <p:nvSpPr>
          <p:cNvPr id="82" name="Google Shape;82;p14"/>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83" name="Google Shape;83;p14"/>
          <p:cNvSpPr txBox="1">
            <a:spLocks noGrp="1"/>
          </p:cNvSpPr>
          <p:nvPr>
            <p:ph type="title"/>
          </p:nvPr>
        </p:nvSpPr>
        <p:spPr>
          <a:xfrm>
            <a:off x="430075" y="426175"/>
            <a:ext cx="8283900" cy="910200"/>
          </a:xfrm>
          <a:prstGeom prst="rect">
            <a:avLst/>
          </a:prstGeom>
          <a:noFill/>
          <a:ln>
            <a:noFill/>
          </a:ln>
        </p:spPr>
        <p:txBody>
          <a:bodyPr spcFirstLastPara="1" wrap="square" lIns="68575" tIns="68575" rIns="68575" bIns="68575" anchor="ctr" anchorCtr="0">
            <a:noAutofit/>
          </a:bodyPr>
          <a:lstStyle>
            <a:lvl1pPr marR="0" lvl="0" algn="ctr">
              <a:lnSpc>
                <a:spcPct val="90000"/>
              </a:lnSpc>
              <a:spcBef>
                <a:spcPts val="0"/>
              </a:spcBef>
              <a:spcAft>
                <a:spcPts val="0"/>
              </a:spcAft>
              <a:buClr>
                <a:schemeClr val="dk1"/>
              </a:buClr>
              <a:buSzPts val="2100"/>
              <a:buFont typeface="Calibri"/>
              <a:buNone/>
              <a:defRPr sz="28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a:endParaRPr/>
          </a:p>
        </p:txBody>
      </p:sp>
      <p:sp>
        <p:nvSpPr>
          <p:cNvPr id="84" name="Google Shape;84;p14"/>
          <p:cNvSpPr txBox="1">
            <a:spLocks noGrp="1"/>
          </p:cNvSpPr>
          <p:nvPr>
            <p:ph type="body" idx="1"/>
          </p:nvPr>
        </p:nvSpPr>
        <p:spPr>
          <a:xfrm>
            <a:off x="430075" y="1336375"/>
            <a:ext cx="8283900" cy="3363600"/>
          </a:xfrm>
          <a:prstGeom prst="rect">
            <a:avLst/>
          </a:prstGeom>
          <a:noFill/>
          <a:ln>
            <a:noFill/>
          </a:ln>
        </p:spPr>
        <p:txBody>
          <a:bodyPr spcFirstLastPara="1" wrap="square" lIns="68575" tIns="68575" rIns="68575" bIns="68575" anchor="t" anchorCtr="0">
            <a:noAutofit/>
          </a:bodyPr>
          <a:lstStyle>
            <a:lvl1pPr marL="457200" marR="0" lvl="0" indent="-317500" algn="l">
              <a:lnSpc>
                <a:spcPct val="90000"/>
              </a:lnSpc>
              <a:spcBef>
                <a:spcPts val="8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1pPr>
            <a:lvl2pPr marL="914400" marR="0" lvl="1"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Pelican Right)">
  <p:cSld name="Content (Pelican Right)">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0" y="426175"/>
            <a:ext cx="6129600" cy="910200"/>
          </a:xfrm>
          <a:prstGeom prst="rect">
            <a:avLst/>
          </a:prstGeom>
          <a:noFill/>
          <a:ln>
            <a:noFill/>
          </a:ln>
        </p:spPr>
        <p:txBody>
          <a:bodyPr spcFirstLastPara="1" wrap="square" lIns="68575" tIns="68575" rIns="68575" bIns="68575" anchor="ctr" anchorCtr="0">
            <a:noAutofit/>
          </a:bodyPr>
          <a:lstStyle>
            <a:lvl1pPr marR="0" lvl="0" algn="ctr">
              <a:lnSpc>
                <a:spcPct val="90000"/>
              </a:lnSpc>
              <a:spcBef>
                <a:spcPts val="0"/>
              </a:spcBef>
              <a:spcAft>
                <a:spcPts val="0"/>
              </a:spcAft>
              <a:buClr>
                <a:schemeClr val="dk1"/>
              </a:buClr>
              <a:buSzPts val="2100"/>
              <a:buFont typeface="Calibri"/>
              <a:buNone/>
              <a:defRPr sz="28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a:endParaRPr/>
          </a:p>
        </p:txBody>
      </p:sp>
      <p:sp>
        <p:nvSpPr>
          <p:cNvPr id="87" name="Google Shape;87;p15"/>
          <p:cNvSpPr txBox="1">
            <a:spLocks noGrp="1"/>
          </p:cNvSpPr>
          <p:nvPr>
            <p:ph type="body" idx="1"/>
          </p:nvPr>
        </p:nvSpPr>
        <p:spPr>
          <a:xfrm>
            <a:off x="0" y="1336375"/>
            <a:ext cx="6129600" cy="3336600"/>
          </a:xfrm>
          <a:prstGeom prst="rect">
            <a:avLst/>
          </a:prstGeom>
          <a:noFill/>
          <a:ln>
            <a:noFill/>
          </a:ln>
        </p:spPr>
        <p:txBody>
          <a:bodyPr spcFirstLastPara="1" wrap="square" lIns="68575" tIns="68575" rIns="68575" bIns="68575" anchor="t" anchorCtr="0">
            <a:noAutofit/>
          </a:bodyPr>
          <a:lstStyle>
            <a:lvl1pPr marL="457200" marR="0" lvl="0" indent="-317500" algn="l">
              <a:lnSpc>
                <a:spcPct val="90000"/>
              </a:lnSpc>
              <a:spcBef>
                <a:spcPts val="8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1pPr>
            <a:lvl2pPr marL="914400" marR="0" lvl="1"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dk1"/>
                </a:solidFill>
                <a:latin typeface="Calibri"/>
                <a:ea typeface="Calibri"/>
                <a:cs typeface="Calibri"/>
                <a:sym typeface="Calibri"/>
              </a:rPr>
              <a:t>‹#›</a:t>
            </a:fld>
            <a:endParaRPr sz="1200" b="1"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Alligator)">
  <p:cSld name="Content (Alligator)">
    <p:spTree>
      <p:nvGrpSpPr>
        <p:cNvPr id="1" name="Shape 89"/>
        <p:cNvGrpSpPr/>
        <p:nvPr/>
      </p:nvGrpSpPr>
      <p:grpSpPr>
        <a:xfrm>
          <a:off x="0" y="0"/>
          <a:ext cx="0" cy="0"/>
          <a:chOff x="0" y="0"/>
          <a:chExt cx="0" cy="0"/>
        </a:xfrm>
      </p:grpSpPr>
      <p:sp>
        <p:nvSpPr>
          <p:cNvPr id="90" name="Google Shape;90;p16"/>
          <p:cNvSpPr txBox="1">
            <a:spLocks noGrp="1"/>
          </p:cNvSpPr>
          <p:nvPr>
            <p:ph type="sldNum" idx="12"/>
          </p:nvPr>
        </p:nvSpPr>
        <p:spPr>
          <a:xfrm>
            <a:off x="6800850" y="4800600"/>
            <a:ext cx="2229000" cy="342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1" name="Google Shape;91;p16"/>
          <p:cNvSpPr txBox="1">
            <a:spLocks noGrp="1"/>
          </p:cNvSpPr>
          <p:nvPr>
            <p:ph type="title"/>
          </p:nvPr>
        </p:nvSpPr>
        <p:spPr>
          <a:xfrm>
            <a:off x="0" y="426175"/>
            <a:ext cx="9144000" cy="910200"/>
          </a:xfrm>
          <a:prstGeom prst="rect">
            <a:avLst/>
          </a:prstGeom>
          <a:noFill/>
          <a:ln>
            <a:noFill/>
          </a:ln>
        </p:spPr>
        <p:txBody>
          <a:bodyPr spcFirstLastPara="1" wrap="square" lIns="68575" tIns="68575" rIns="68575" bIns="68575" anchor="ctr" anchorCtr="0">
            <a:noAutofit/>
          </a:bodyPr>
          <a:lstStyle>
            <a:lvl1pPr marR="0" lvl="0" algn="ctr">
              <a:lnSpc>
                <a:spcPct val="90000"/>
              </a:lnSpc>
              <a:spcBef>
                <a:spcPts val="0"/>
              </a:spcBef>
              <a:spcAft>
                <a:spcPts val="0"/>
              </a:spcAft>
              <a:buClr>
                <a:schemeClr val="dk1"/>
              </a:buClr>
              <a:buSzPts val="2100"/>
              <a:buFont typeface="Calibri"/>
              <a:buNone/>
              <a:defRPr sz="28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a:endParaRPr/>
          </a:p>
        </p:txBody>
      </p:sp>
      <p:sp>
        <p:nvSpPr>
          <p:cNvPr id="92" name="Google Shape;92;p16"/>
          <p:cNvSpPr txBox="1">
            <a:spLocks noGrp="1"/>
          </p:cNvSpPr>
          <p:nvPr>
            <p:ph type="body" idx="1"/>
          </p:nvPr>
        </p:nvSpPr>
        <p:spPr>
          <a:xfrm>
            <a:off x="1255500" y="1336375"/>
            <a:ext cx="6633000" cy="2592900"/>
          </a:xfrm>
          <a:prstGeom prst="rect">
            <a:avLst/>
          </a:prstGeom>
          <a:noFill/>
          <a:ln>
            <a:noFill/>
          </a:ln>
        </p:spPr>
        <p:txBody>
          <a:bodyPr spcFirstLastPara="1" wrap="square" lIns="68575" tIns="68575" rIns="68575" bIns="68575" anchor="t" anchorCtr="0">
            <a:noAutofit/>
          </a:bodyPr>
          <a:lstStyle>
            <a:lvl1pPr marL="457200" marR="0" lvl="0" indent="-317500" algn="l">
              <a:lnSpc>
                <a:spcPct val="90000"/>
              </a:lnSpc>
              <a:spcBef>
                <a:spcPts val="8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1pPr>
            <a:lvl2pPr marL="914400" marR="0" lvl="1"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6"/>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Crawfish Right)">
  <p:cSld name="Content (Crawfish Right)">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0" y="426175"/>
            <a:ext cx="7204200" cy="910200"/>
          </a:xfrm>
          <a:prstGeom prst="rect">
            <a:avLst/>
          </a:prstGeom>
          <a:noFill/>
          <a:ln>
            <a:noFill/>
          </a:ln>
        </p:spPr>
        <p:txBody>
          <a:bodyPr spcFirstLastPara="1" wrap="square" lIns="68575" tIns="68575" rIns="68575" bIns="68575" anchor="ctr" anchorCtr="0">
            <a:noAutofit/>
          </a:bodyPr>
          <a:lstStyle>
            <a:lvl1pPr marR="0" lvl="0" algn="ctr">
              <a:lnSpc>
                <a:spcPct val="90000"/>
              </a:lnSpc>
              <a:spcBef>
                <a:spcPts val="0"/>
              </a:spcBef>
              <a:spcAft>
                <a:spcPts val="0"/>
              </a:spcAft>
              <a:buClr>
                <a:schemeClr val="dk1"/>
              </a:buClr>
              <a:buSzPts val="2100"/>
              <a:buFont typeface="Calibri"/>
              <a:buNone/>
              <a:defRPr sz="28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a:endParaRPr/>
          </a:p>
        </p:txBody>
      </p:sp>
      <p:sp>
        <p:nvSpPr>
          <p:cNvPr id="96" name="Google Shape;96;p17"/>
          <p:cNvSpPr txBox="1">
            <a:spLocks noGrp="1"/>
          </p:cNvSpPr>
          <p:nvPr>
            <p:ph type="body" idx="1"/>
          </p:nvPr>
        </p:nvSpPr>
        <p:spPr>
          <a:xfrm>
            <a:off x="0" y="1336375"/>
            <a:ext cx="7204200" cy="3336600"/>
          </a:xfrm>
          <a:prstGeom prst="rect">
            <a:avLst/>
          </a:prstGeom>
          <a:noFill/>
          <a:ln>
            <a:noFill/>
          </a:ln>
        </p:spPr>
        <p:txBody>
          <a:bodyPr spcFirstLastPara="1" wrap="square" lIns="68575" tIns="68575" rIns="68575" bIns="68575" anchor="t" anchorCtr="0">
            <a:noAutofit/>
          </a:bodyPr>
          <a:lstStyle>
            <a:lvl1pPr marL="457200" marR="0" lvl="0" indent="-317500" algn="l">
              <a:lnSpc>
                <a:spcPct val="90000"/>
              </a:lnSpc>
              <a:spcBef>
                <a:spcPts val="8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1pPr>
            <a:lvl2pPr marL="914400" marR="0" lvl="1"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17"/>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p1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0" name="Google Shape;100;p18"/>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01" name="Google Shape;101;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6" name="Google Shape;106;p1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7" name="Google Shape;107;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9" name="Google Shape;109;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20"/>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13" name="Google Shape;113;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21"/>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9" name="Google Shape;119;p2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0" name="Google Shape;120;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10000"/>
          </a:srgbClr>
        </a:solidFill>
        <a:effectLst/>
      </p:bgPr>
    </p:bg>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7" name="Google Shape;17;p3"/>
          <p:cNvSpPr txBox="1">
            <a:spLocks noGrp="1"/>
          </p:cNvSpPr>
          <p:nvPr>
            <p:ph type="subTitle" idx="1"/>
          </p:nvPr>
        </p:nvSpPr>
        <p:spPr>
          <a:xfrm>
            <a:off x="497917" y="4439425"/>
            <a:ext cx="3859200" cy="45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 name="Google Shape;18;p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 name="Google Shape;19;p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3"/>
          <p:cNvSpPr txBox="1">
            <a:spLocks noGrp="1"/>
          </p:cNvSpPr>
          <p:nvPr>
            <p:ph type="subTitle" idx="2"/>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22"/>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26" name="Google Shape;126;p22"/>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7" name="Google Shape;127;p22"/>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28" name="Google Shape;128;p22"/>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9" name="Google Shape;129;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 name="Google Shape;130;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4" name="Google Shape;134;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6" name="Google Shape;136;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7"/>
        <p:cNvGrpSpPr/>
        <p:nvPr/>
      </p:nvGrpSpPr>
      <p:grpSpPr>
        <a:xfrm>
          <a:off x="0" y="0"/>
          <a:ext cx="0" cy="0"/>
          <a:chOff x="0" y="0"/>
          <a:chExt cx="0" cy="0"/>
        </a:xfrm>
      </p:grpSpPr>
      <p:sp>
        <p:nvSpPr>
          <p:cNvPr id="138" name="Google Shape;138;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0" name="Google Shape;140;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3" name="Google Shape;143;p25"/>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44" name="Google Shape;144;p25"/>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45" name="Google Shape;145;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7" name="Google Shape;147;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0" name="Google Shape;150;p26"/>
          <p:cNvSpPr>
            <a:spLocks noGrp="1"/>
          </p:cNvSpPr>
          <p:nvPr>
            <p:ph type="pic" idx="2"/>
          </p:nvPr>
        </p:nvSpPr>
        <p:spPr>
          <a:xfrm>
            <a:off x="3887391" y="740569"/>
            <a:ext cx="4629150" cy="3655219"/>
          </a:xfrm>
          <a:prstGeom prst="rect">
            <a:avLst/>
          </a:prstGeom>
          <a:noFill/>
          <a:ln>
            <a:noFill/>
          </a:ln>
        </p:spPr>
      </p:sp>
      <p:sp>
        <p:nvSpPr>
          <p:cNvPr id="151" name="Google Shape;151;p26"/>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52" name="Google Shape;152;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3" name="Google Shape;153;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4" name="Google Shape;154;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7" name="Google Shape;157;p27"/>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8" name="Google Shape;158;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9" name="Google Shape;159;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0" name="Google Shape;160;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3" name="Google Shape;163;p28"/>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 name="Google Shape;164;p2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5" name="Google Shape;165;p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6" name="Google Shape;166;p2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67"/>
        <p:cNvGrpSpPr/>
        <p:nvPr/>
      </p:nvGrpSpPr>
      <p:grpSpPr>
        <a:xfrm>
          <a:off x="0" y="0"/>
          <a:ext cx="0" cy="0"/>
          <a:chOff x="0" y="0"/>
          <a:chExt cx="0" cy="0"/>
        </a:xfrm>
      </p:grpSpPr>
      <p:pic>
        <p:nvPicPr>
          <p:cNvPr id="168" name="Google Shape;168;p29"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169" name="Google Shape;169;p29"/>
          <p:cNvSpPr txBox="1">
            <a:spLocks noGrp="1"/>
          </p:cNvSpPr>
          <p:nvPr>
            <p:ph type="title"/>
          </p:nvPr>
        </p:nvSpPr>
        <p:spPr>
          <a:xfrm>
            <a:off x="827575" y="1699350"/>
            <a:ext cx="7530300" cy="1744800"/>
          </a:xfrm>
          <a:prstGeom prst="rect">
            <a:avLst/>
          </a:prstGeom>
          <a:noFill/>
          <a:ln>
            <a:noFill/>
          </a:ln>
        </p:spPr>
        <p:txBody>
          <a:bodyPr spcFirstLastPara="1" wrap="square" lIns="68575" tIns="68575" rIns="68575" bIns="68575" anchor="ctr" anchorCtr="0">
            <a:noAutofit/>
          </a:bodyPr>
          <a:lstStyle>
            <a:lvl1pPr lvl="0" algn="ctr">
              <a:lnSpc>
                <a:spcPct val="90000"/>
              </a:lnSpc>
              <a:spcBef>
                <a:spcPts val="0"/>
              </a:spcBef>
              <a:spcAft>
                <a:spcPts val="0"/>
              </a:spcAft>
              <a:buClr>
                <a:srgbClr val="434343"/>
              </a:buClr>
              <a:buSzPts val="2800"/>
              <a:buFont typeface="Calibri"/>
              <a:buNone/>
              <a:defRPr sz="2800">
                <a:solidFill>
                  <a:srgbClr val="43434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170"/>
        <p:cNvGrpSpPr/>
        <p:nvPr/>
      </p:nvGrpSpPr>
      <p:grpSpPr>
        <a:xfrm>
          <a:off x="0" y="0"/>
          <a:ext cx="0" cy="0"/>
          <a:chOff x="0" y="0"/>
          <a:chExt cx="0" cy="0"/>
        </a:xfrm>
      </p:grpSpPr>
      <p:pic>
        <p:nvPicPr>
          <p:cNvPr id="171" name="Google Shape;171;p30"/>
          <p:cNvPicPr preferRelativeResize="0"/>
          <p:nvPr/>
        </p:nvPicPr>
        <p:blipFill rotWithShape="1">
          <a:blip r:embed="rId2">
            <a:alphaModFix/>
          </a:blip>
          <a:srcRect/>
          <a:stretch/>
        </p:blipFill>
        <p:spPr>
          <a:xfrm>
            <a:off x="0" y="4776788"/>
            <a:ext cx="9070848" cy="366609"/>
          </a:xfrm>
          <a:prstGeom prst="rect">
            <a:avLst/>
          </a:prstGeom>
          <a:noFill/>
          <a:ln>
            <a:noFill/>
          </a:ln>
        </p:spPr>
      </p:pic>
      <p:sp>
        <p:nvSpPr>
          <p:cNvPr id="172" name="Google Shape;172;p30"/>
          <p:cNvSpPr txBox="1">
            <a:spLocks noGrp="1"/>
          </p:cNvSpPr>
          <p:nvPr>
            <p:ph type="body" idx="1"/>
          </p:nvPr>
        </p:nvSpPr>
        <p:spPr>
          <a:xfrm>
            <a:off x="152400" y="1143000"/>
            <a:ext cx="5562600" cy="3543300"/>
          </a:xfrm>
          <a:prstGeom prst="rect">
            <a:avLst/>
          </a:prstGeom>
          <a:noFill/>
          <a:ln>
            <a:noFill/>
          </a:ln>
        </p:spPr>
        <p:txBody>
          <a:bodyPr spcFirstLastPara="1" wrap="square" lIns="68575" tIns="68575" rIns="68575" bIns="68575" anchor="t" anchorCtr="0">
            <a:noAutofit/>
          </a:bodyPr>
          <a:lstStyle>
            <a:lvl1pPr marL="457200" marR="0" lvl="0" indent="-317500" algn="l">
              <a:lnSpc>
                <a:spcPct val="90000"/>
              </a:lnSpc>
              <a:spcBef>
                <a:spcPts val="8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1pPr>
            <a:lvl2pPr marL="914400" marR="0" lvl="1"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30"/>
          <p:cNvSpPr txBox="1">
            <a:spLocks noGrp="1"/>
          </p:cNvSpPr>
          <p:nvPr>
            <p:ph type="sldNum" idx="12"/>
          </p:nvPr>
        </p:nvSpPr>
        <p:spPr>
          <a:xfrm>
            <a:off x="6800850" y="4800601"/>
            <a:ext cx="2228850" cy="342901"/>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74" name="Google Shape;174;p30"/>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sp>
      <p:sp>
        <p:nvSpPr>
          <p:cNvPr id="175" name="Google Shape;175;p30"/>
          <p:cNvSpPr txBox="1"/>
          <p:nvPr/>
        </p:nvSpPr>
        <p:spPr>
          <a:xfrm>
            <a:off x="6800850" y="480060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76" name="Google Shape;176;p30"/>
          <p:cNvSpPr txBox="1"/>
          <p:nvPr/>
        </p:nvSpPr>
        <p:spPr>
          <a:xfrm>
            <a:off x="6800850" y="480060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77" name="Google Shape;177;p30"/>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178" name="Google Shape;178;p30"/>
          <p:cNvSpPr txBox="1">
            <a:spLocks noGrp="1"/>
          </p:cNvSpPr>
          <p:nvPr>
            <p:ph type="title"/>
          </p:nvPr>
        </p:nvSpPr>
        <p:spPr>
          <a:xfrm>
            <a:off x="4" y="-14125"/>
            <a:ext cx="9144000" cy="10476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333333"/>
              </a:buClr>
              <a:buSzPts val="2100"/>
              <a:buFont typeface="Calibri"/>
              <a:buNone/>
              <a:defRPr sz="2800" b="0" i="0" u="none" strike="noStrike" cap="none">
                <a:solidFill>
                  <a:srgbClr val="333333"/>
                </a:solidFill>
                <a:latin typeface="Calibri"/>
                <a:ea typeface="Calibri"/>
                <a:cs typeface="Calibri"/>
                <a:sym typeface="Calibri"/>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79"/>
        <p:cNvGrpSpPr/>
        <p:nvPr/>
      </p:nvGrpSpPr>
      <p:grpSpPr>
        <a:xfrm>
          <a:off x="0" y="0"/>
          <a:ext cx="0" cy="0"/>
          <a:chOff x="0" y="0"/>
          <a:chExt cx="0" cy="0"/>
        </a:xfrm>
      </p:grpSpPr>
      <p:pic>
        <p:nvPicPr>
          <p:cNvPr id="180" name="Google Shape;180;p3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81" name="Google Shape;181;p31"/>
          <p:cNvSpPr txBox="1">
            <a:spLocks noGrp="1"/>
          </p:cNvSpPr>
          <p:nvPr>
            <p:ph type="body" idx="1"/>
          </p:nvPr>
        </p:nvSpPr>
        <p:spPr>
          <a:xfrm>
            <a:off x="400050" y="1200150"/>
            <a:ext cx="8343900" cy="3543300"/>
          </a:xfrm>
          <a:prstGeom prst="rect">
            <a:avLst/>
          </a:prstGeom>
          <a:solidFill>
            <a:schemeClr val="lt1">
              <a:alpha val="49019"/>
            </a:schemeClr>
          </a:solidFill>
          <a:ln>
            <a:noFill/>
          </a:ln>
        </p:spPr>
        <p:txBody>
          <a:bodyPr spcFirstLastPara="1" wrap="square" lIns="68575" tIns="68575" rIns="68575" bIns="68575" anchor="t" anchorCtr="0">
            <a:noAutofit/>
          </a:bodyPr>
          <a:lstStyle>
            <a:lvl1pPr marL="457200" marR="0" lvl="0" indent="-317500" algn="l">
              <a:lnSpc>
                <a:spcPct val="90000"/>
              </a:lnSpc>
              <a:spcBef>
                <a:spcPts val="8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1pPr>
            <a:lvl2pPr marL="914400" marR="0" lvl="1"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2" name="Google Shape;182;p31"/>
          <p:cNvSpPr txBox="1">
            <a:spLocks noGrp="1"/>
          </p:cNvSpPr>
          <p:nvPr>
            <p:ph type="title"/>
          </p:nvPr>
        </p:nvSpPr>
        <p:spPr>
          <a:xfrm>
            <a:off x="400050" y="114300"/>
            <a:ext cx="8343900" cy="9144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434343"/>
              </a:buClr>
              <a:buSzPts val="2100"/>
              <a:buFont typeface="Calibri"/>
              <a:buNone/>
              <a:defRPr sz="2800" b="0" i="0" u="none" strike="noStrike" cap="none">
                <a:solidFill>
                  <a:srgbClr val="434343"/>
                </a:solidFill>
                <a:latin typeface="Calibri"/>
                <a:ea typeface="Calibri"/>
                <a:cs typeface="Calibri"/>
                <a:sym typeface="Calibri"/>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 Orange">
  <p:cSld name="TITLE_1">
    <p:bg>
      <p:bgPr>
        <a:solidFill>
          <a:srgbClr val="C44B27">
            <a:alpha val="10000"/>
          </a:srgbClr>
        </a:solidFill>
        <a:effectLst/>
      </p:bgPr>
    </p:bg>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23" name="Google Shape;23;p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83"/>
        <p:cNvGrpSpPr/>
        <p:nvPr/>
      </p:nvGrpSpPr>
      <p:grpSpPr>
        <a:xfrm>
          <a:off x="0" y="0"/>
          <a:ext cx="0" cy="0"/>
          <a:chOff x="0" y="0"/>
          <a:chExt cx="0" cy="0"/>
        </a:xfrm>
      </p:grpSpPr>
      <p:pic>
        <p:nvPicPr>
          <p:cNvPr id="184" name="Google Shape;184;p3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85" name="Google Shape;185;p32"/>
          <p:cNvSpPr txBox="1">
            <a:spLocks noGrp="1"/>
          </p:cNvSpPr>
          <p:nvPr>
            <p:ph type="title"/>
          </p:nvPr>
        </p:nvSpPr>
        <p:spPr>
          <a:xfrm>
            <a:off x="0" y="1600200"/>
            <a:ext cx="9144000" cy="1657350"/>
          </a:xfrm>
          <a:prstGeom prst="rect">
            <a:avLst/>
          </a:prstGeom>
          <a:solidFill>
            <a:schemeClr val="lt1">
              <a:alpha val="49019"/>
            </a:schemeClr>
          </a:solidFill>
          <a:ln>
            <a:noFill/>
          </a:ln>
        </p:spPr>
        <p:txBody>
          <a:bodyPr spcFirstLastPara="1" wrap="square" lIns="68575" tIns="68575" rIns="68575" bIns="68575" anchor="ctr" anchorCtr="0">
            <a:noAutofit/>
          </a:bodyPr>
          <a:lstStyle>
            <a:lvl1pPr marR="0" lvl="0" algn="ctr">
              <a:lnSpc>
                <a:spcPct val="90000"/>
              </a:lnSpc>
              <a:spcBef>
                <a:spcPts val="0"/>
              </a:spcBef>
              <a:spcAft>
                <a:spcPts val="0"/>
              </a:spcAft>
              <a:buClr>
                <a:srgbClr val="434343"/>
              </a:buClr>
              <a:buSzPts val="2100"/>
              <a:buFont typeface="Calibri"/>
              <a:buNone/>
              <a:defRPr sz="2800" b="0" i="0" u="none" strike="noStrike" cap="none">
                <a:solidFill>
                  <a:srgbClr val="434343"/>
                </a:solidFill>
                <a:latin typeface="Calibri"/>
                <a:ea typeface="Calibri"/>
                <a:cs typeface="Calibri"/>
                <a:sym typeface="Calibri"/>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Basic Frame No Sides)">
  <p:cSld name="Title and Content_1">
    <p:spTree>
      <p:nvGrpSpPr>
        <p:cNvPr id="1" name="Shape 186"/>
        <p:cNvGrpSpPr/>
        <p:nvPr/>
      </p:nvGrpSpPr>
      <p:grpSpPr>
        <a:xfrm>
          <a:off x="0" y="0"/>
          <a:ext cx="0" cy="0"/>
          <a:chOff x="0" y="0"/>
          <a:chExt cx="0" cy="0"/>
        </a:xfrm>
      </p:grpSpPr>
      <p:sp>
        <p:nvSpPr>
          <p:cNvPr id="187" name="Google Shape;187;p33"/>
          <p:cNvSpPr txBox="1"/>
          <p:nvPr/>
        </p:nvSpPr>
        <p:spPr>
          <a:xfrm>
            <a:off x="8713975" y="4725600"/>
            <a:ext cx="426600" cy="417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dk1"/>
                </a:solidFill>
                <a:latin typeface="Calibri"/>
                <a:ea typeface="Calibri"/>
                <a:cs typeface="Calibri"/>
                <a:sym typeface="Calibri"/>
              </a:rPr>
              <a:t>‹#›</a:t>
            </a:fld>
            <a:endParaRPr sz="1200" b="1" i="0" u="none" strike="noStrike" cap="none">
              <a:solidFill>
                <a:schemeClr val="dk1"/>
              </a:solidFill>
              <a:latin typeface="Calibri"/>
              <a:ea typeface="Calibri"/>
              <a:cs typeface="Calibri"/>
              <a:sym typeface="Calibri"/>
            </a:endParaRPr>
          </a:p>
        </p:txBody>
      </p:sp>
      <p:sp>
        <p:nvSpPr>
          <p:cNvPr id="188" name="Google Shape;188;p33"/>
          <p:cNvSpPr txBox="1">
            <a:spLocks noGrp="1"/>
          </p:cNvSpPr>
          <p:nvPr>
            <p:ph type="title"/>
          </p:nvPr>
        </p:nvSpPr>
        <p:spPr>
          <a:xfrm>
            <a:off x="430075" y="426175"/>
            <a:ext cx="8283825" cy="910125"/>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9" name="Google Shape;189;p33"/>
          <p:cNvSpPr txBox="1">
            <a:spLocks noGrp="1"/>
          </p:cNvSpPr>
          <p:nvPr>
            <p:ph type="body" idx="1"/>
          </p:nvPr>
        </p:nvSpPr>
        <p:spPr>
          <a:xfrm>
            <a:off x="0" y="1336375"/>
            <a:ext cx="9144000" cy="33635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Zoom Meeting Preparation">
  <p:cSld name="Title and Content_3_1_1_1">
    <p:spTree>
      <p:nvGrpSpPr>
        <p:cNvPr id="1" name="Shape 190"/>
        <p:cNvGrpSpPr/>
        <p:nvPr/>
      </p:nvGrpSpPr>
      <p:grpSpPr>
        <a:xfrm>
          <a:off x="0" y="0"/>
          <a:ext cx="0" cy="0"/>
          <a:chOff x="0" y="0"/>
          <a:chExt cx="0" cy="0"/>
        </a:xfrm>
      </p:grpSpPr>
      <p:sp>
        <p:nvSpPr>
          <p:cNvPr id="191" name="Google Shape;191;p34"/>
          <p:cNvSpPr txBox="1"/>
          <p:nvPr/>
        </p:nvSpPr>
        <p:spPr>
          <a:xfrm>
            <a:off x="8713975" y="4725600"/>
            <a:ext cx="426600" cy="417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2" name="Google Shape;192;p34"/>
          <p:cNvSpPr txBox="1"/>
          <p:nvPr/>
        </p:nvSpPr>
        <p:spPr>
          <a:xfrm>
            <a:off x="430075" y="1264075"/>
            <a:ext cx="8283825" cy="3435975"/>
          </a:xfrm>
          <a:prstGeom prst="rect">
            <a:avLst/>
          </a:prstGeom>
          <a:noFill/>
          <a:ln>
            <a:noFill/>
          </a:ln>
        </p:spPr>
        <p:txBody>
          <a:bodyPr spcFirstLastPara="1" wrap="square" lIns="91425" tIns="45700" rIns="91425" bIns="45700" anchor="t" anchorCtr="0">
            <a:noAutofit/>
          </a:bodyPr>
          <a:lstStyle/>
          <a:p>
            <a:pPr marL="228600" lvl="0" indent="-215900" algn="l" rtl="0">
              <a:lnSpc>
                <a:spcPct val="90000"/>
              </a:lnSpc>
              <a:spcBef>
                <a:spcPts val="0"/>
              </a:spcBef>
              <a:spcAft>
                <a:spcPts val="0"/>
              </a:spcAft>
              <a:buClr>
                <a:srgbClr val="385463"/>
              </a:buClr>
              <a:buSzPts val="1600"/>
              <a:buFont typeface="Calibri"/>
              <a:buChar char="●"/>
            </a:pPr>
            <a:r>
              <a:rPr lang="en" sz="1600">
                <a:solidFill>
                  <a:srgbClr val="385463"/>
                </a:solidFill>
                <a:latin typeface="Calibri"/>
                <a:ea typeface="Calibri"/>
                <a:cs typeface="Calibri"/>
                <a:sym typeface="Calibri"/>
              </a:rPr>
              <a:t>Please make sure your phone or computer is muted to minimize background noise. </a:t>
            </a:r>
            <a:endParaRPr sz="1600">
              <a:solidFill>
                <a:srgbClr val="385463"/>
              </a:solidFill>
              <a:latin typeface="Calibri"/>
              <a:ea typeface="Calibri"/>
              <a:cs typeface="Calibri"/>
              <a:sym typeface="Calibri"/>
            </a:endParaRPr>
          </a:p>
          <a:p>
            <a:pPr marL="469900" lvl="1" indent="-165100" algn="l" rtl="0">
              <a:lnSpc>
                <a:spcPct val="90000"/>
              </a:lnSpc>
              <a:spcBef>
                <a:spcPts val="200"/>
              </a:spcBef>
              <a:spcAft>
                <a:spcPts val="0"/>
              </a:spcAft>
              <a:buClr>
                <a:srgbClr val="385463"/>
              </a:buClr>
              <a:buSzPts val="1600"/>
              <a:buChar char="○"/>
            </a:pPr>
            <a:r>
              <a:rPr lang="en" sz="1600">
                <a:solidFill>
                  <a:srgbClr val="385463"/>
                </a:solidFill>
                <a:latin typeface="Calibri"/>
                <a:ea typeface="Calibri"/>
                <a:cs typeface="Calibri"/>
                <a:sym typeface="Calibri"/>
              </a:rPr>
              <a:t>To do this, hover over the bottom left-hand side of your screen and click “Mute.” </a:t>
            </a:r>
            <a:endParaRPr sz="1600">
              <a:solidFill>
                <a:srgbClr val="385463"/>
              </a:solidFill>
              <a:latin typeface="Calibri"/>
              <a:ea typeface="Calibri"/>
              <a:cs typeface="Calibri"/>
              <a:sym typeface="Calibri"/>
            </a:endParaRPr>
          </a:p>
          <a:p>
            <a:pPr marL="228600" lvl="0" indent="-215900" algn="l" rtl="0">
              <a:lnSpc>
                <a:spcPct val="90000"/>
              </a:lnSpc>
              <a:spcBef>
                <a:spcPts val="600"/>
              </a:spcBef>
              <a:spcAft>
                <a:spcPts val="0"/>
              </a:spcAft>
              <a:buClr>
                <a:srgbClr val="385463"/>
              </a:buClr>
              <a:buSzPts val="1600"/>
              <a:buFont typeface="Calibri"/>
              <a:buChar char="●"/>
            </a:pPr>
            <a:r>
              <a:rPr lang="en" sz="1600">
                <a:solidFill>
                  <a:srgbClr val="385463"/>
                </a:solidFill>
                <a:latin typeface="Calibri"/>
                <a:ea typeface="Calibri"/>
                <a:cs typeface="Calibri"/>
                <a:sym typeface="Calibri"/>
              </a:rPr>
              <a:t>Please make sure you have turned off your camera to save bandwidth and prevent any connectivity issues.</a:t>
            </a:r>
            <a:endParaRPr sz="1600">
              <a:solidFill>
                <a:srgbClr val="385463"/>
              </a:solidFill>
              <a:latin typeface="Calibri"/>
              <a:ea typeface="Calibri"/>
              <a:cs typeface="Calibri"/>
              <a:sym typeface="Calibri"/>
            </a:endParaRPr>
          </a:p>
          <a:p>
            <a:pPr marL="469900" lvl="1" indent="-165100" algn="l" rtl="0">
              <a:lnSpc>
                <a:spcPct val="90000"/>
              </a:lnSpc>
              <a:spcBef>
                <a:spcPts val="200"/>
              </a:spcBef>
              <a:spcAft>
                <a:spcPts val="0"/>
              </a:spcAft>
              <a:buClr>
                <a:srgbClr val="385463"/>
              </a:buClr>
              <a:buSzPts val="1600"/>
              <a:buChar char="○"/>
            </a:pPr>
            <a:r>
              <a:rPr lang="en" sz="1600">
                <a:solidFill>
                  <a:srgbClr val="385463"/>
                </a:solidFill>
                <a:latin typeface="Calibri"/>
                <a:ea typeface="Calibri"/>
                <a:cs typeface="Calibri"/>
                <a:sym typeface="Calibri"/>
              </a:rPr>
              <a:t>To do this, hover over the bottom left-hand side of your screen and click “Stop Video.”</a:t>
            </a:r>
            <a:endParaRPr sz="1600">
              <a:solidFill>
                <a:srgbClr val="385463"/>
              </a:solidFill>
              <a:latin typeface="Calibri"/>
              <a:ea typeface="Calibri"/>
              <a:cs typeface="Calibri"/>
              <a:sym typeface="Calibri"/>
            </a:endParaRPr>
          </a:p>
          <a:p>
            <a:pPr marL="228600" lvl="0" indent="-215900" algn="l" rtl="0">
              <a:lnSpc>
                <a:spcPct val="90000"/>
              </a:lnSpc>
              <a:spcBef>
                <a:spcPts val="600"/>
              </a:spcBef>
              <a:spcAft>
                <a:spcPts val="0"/>
              </a:spcAft>
              <a:buClr>
                <a:srgbClr val="385463"/>
              </a:buClr>
              <a:buSzPts val="1600"/>
              <a:buFont typeface="Calibri"/>
              <a:buChar char="●"/>
            </a:pPr>
            <a:r>
              <a:rPr lang="en" sz="1600">
                <a:solidFill>
                  <a:srgbClr val="385463"/>
                </a:solidFill>
                <a:latin typeface="Calibri"/>
                <a:ea typeface="Calibri"/>
                <a:cs typeface="Calibri"/>
                <a:sym typeface="Calibri"/>
              </a:rPr>
              <a:t>Please submit questions during the presentation in the “Chat” function located on the bottom of your screen. </a:t>
            </a:r>
            <a:endParaRPr sz="1600">
              <a:solidFill>
                <a:srgbClr val="385463"/>
              </a:solidFill>
              <a:latin typeface="Calibri"/>
              <a:ea typeface="Calibri"/>
              <a:cs typeface="Calibri"/>
              <a:sym typeface="Calibri"/>
            </a:endParaRPr>
          </a:p>
        </p:txBody>
      </p:sp>
      <p:pic>
        <p:nvPicPr>
          <p:cNvPr id="193" name="Google Shape;193;p34"/>
          <p:cNvPicPr preferRelativeResize="0"/>
          <p:nvPr/>
        </p:nvPicPr>
        <p:blipFill rotWithShape="1">
          <a:blip r:embed="rId2">
            <a:alphaModFix/>
          </a:blip>
          <a:srcRect/>
          <a:stretch/>
        </p:blipFill>
        <p:spPr>
          <a:xfrm>
            <a:off x="579975" y="3155750"/>
            <a:ext cx="4221150" cy="1514325"/>
          </a:xfrm>
          <a:prstGeom prst="rect">
            <a:avLst/>
          </a:prstGeom>
          <a:noFill/>
          <a:ln>
            <a:noFill/>
          </a:ln>
        </p:spPr>
      </p:pic>
      <p:sp>
        <p:nvSpPr>
          <p:cNvPr id="194" name="Google Shape;194;p34"/>
          <p:cNvSpPr txBox="1"/>
          <p:nvPr/>
        </p:nvSpPr>
        <p:spPr>
          <a:xfrm>
            <a:off x="430075" y="426175"/>
            <a:ext cx="8283825" cy="83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a:solidFill>
                  <a:srgbClr val="385463"/>
                </a:solidFill>
                <a:latin typeface="Calibri"/>
                <a:ea typeface="Calibri"/>
                <a:cs typeface="Calibri"/>
                <a:sym typeface="Calibri"/>
              </a:rPr>
              <a:t>Zoom Meeting Preparation</a:t>
            </a:r>
            <a:endParaRPr sz="2800" b="1">
              <a:solidFill>
                <a:srgbClr val="385463"/>
              </a:solidFill>
              <a:latin typeface="Calibri"/>
              <a:ea typeface="Calibri"/>
              <a:cs typeface="Calibri"/>
              <a:sym typeface="Calibri"/>
            </a:endParaRPr>
          </a:p>
        </p:txBody>
      </p:sp>
      <p:sp>
        <p:nvSpPr>
          <p:cNvPr id="195" name="Google Shape;195;p34"/>
          <p:cNvSpPr txBox="1"/>
          <p:nvPr/>
        </p:nvSpPr>
        <p:spPr>
          <a:xfrm>
            <a:off x="5035150" y="3358800"/>
            <a:ext cx="3583800" cy="1108125"/>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333333"/>
                </a:solidFill>
                <a:latin typeface="Calibri"/>
                <a:ea typeface="Calibri"/>
                <a:cs typeface="Calibri"/>
                <a:sym typeface="Calibri"/>
              </a:rPr>
              <a:t>If you require an interpreter or have other accessibility needs for future LDOE meetings, please contact </a:t>
            </a:r>
            <a:r>
              <a:rPr lang="en" sz="1500" b="1" u="sng">
                <a:solidFill>
                  <a:srgbClr val="20B6A6"/>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 sz="1500" b="1">
                <a:latin typeface="Calibri"/>
                <a:ea typeface="Calibri"/>
                <a:cs typeface="Calibri"/>
                <a:sym typeface="Calibri"/>
              </a:rPr>
              <a:t>. </a:t>
            </a:r>
            <a:endParaRPr sz="1500" b="1">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Basic Frame) 1">
  <p:cSld name="Title and Content_2">
    <p:spTree>
      <p:nvGrpSpPr>
        <p:cNvPr id="1" name="Shape 196"/>
        <p:cNvGrpSpPr/>
        <p:nvPr/>
      </p:nvGrpSpPr>
      <p:grpSpPr>
        <a:xfrm>
          <a:off x="0" y="0"/>
          <a:ext cx="0" cy="0"/>
          <a:chOff x="0" y="0"/>
          <a:chExt cx="0" cy="0"/>
        </a:xfrm>
      </p:grpSpPr>
      <p:sp>
        <p:nvSpPr>
          <p:cNvPr id="197" name="Google Shape;197;p35"/>
          <p:cNvSpPr txBox="1"/>
          <p:nvPr/>
        </p:nvSpPr>
        <p:spPr>
          <a:xfrm>
            <a:off x="8713975" y="4725600"/>
            <a:ext cx="426600" cy="417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8" name="Google Shape;198;p35"/>
          <p:cNvSpPr txBox="1">
            <a:spLocks noGrp="1"/>
          </p:cNvSpPr>
          <p:nvPr>
            <p:ph type="title"/>
          </p:nvPr>
        </p:nvSpPr>
        <p:spPr>
          <a:xfrm>
            <a:off x="430075" y="426175"/>
            <a:ext cx="8283825" cy="910125"/>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9" name="Google Shape;199;p35"/>
          <p:cNvSpPr txBox="1">
            <a:spLocks noGrp="1"/>
          </p:cNvSpPr>
          <p:nvPr>
            <p:ph type="body" idx="1"/>
          </p:nvPr>
        </p:nvSpPr>
        <p:spPr>
          <a:xfrm>
            <a:off x="430075" y="1336375"/>
            <a:ext cx="8283825" cy="33635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Alligator) 1">
  <p:cSld name="Content &amp; Stats_3">
    <p:spTree>
      <p:nvGrpSpPr>
        <p:cNvPr id="1" name="Shape 200"/>
        <p:cNvGrpSpPr/>
        <p:nvPr/>
      </p:nvGrpSpPr>
      <p:grpSpPr>
        <a:xfrm>
          <a:off x="0" y="0"/>
          <a:ext cx="0" cy="0"/>
          <a:chOff x="0" y="0"/>
          <a:chExt cx="0" cy="0"/>
        </a:xfrm>
      </p:grpSpPr>
      <p:sp>
        <p:nvSpPr>
          <p:cNvPr id="201" name="Google Shape;201;p36"/>
          <p:cNvSpPr txBox="1">
            <a:spLocks noGrp="1"/>
          </p:cNvSpPr>
          <p:nvPr>
            <p:ph type="sldNum" idx="12"/>
          </p:nvPr>
        </p:nvSpPr>
        <p:spPr>
          <a:xfrm>
            <a:off x="6800850" y="4800600"/>
            <a:ext cx="2229075"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02" name="Google Shape;202;p36"/>
          <p:cNvSpPr txBox="1">
            <a:spLocks noGrp="1"/>
          </p:cNvSpPr>
          <p:nvPr>
            <p:ph type="title"/>
          </p:nvPr>
        </p:nvSpPr>
        <p:spPr>
          <a:xfrm>
            <a:off x="0" y="426175"/>
            <a:ext cx="9144000" cy="910125"/>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3" name="Google Shape;203;p36"/>
          <p:cNvSpPr txBox="1">
            <a:spLocks noGrp="1"/>
          </p:cNvSpPr>
          <p:nvPr>
            <p:ph type="body" idx="1"/>
          </p:nvPr>
        </p:nvSpPr>
        <p:spPr>
          <a:xfrm>
            <a:off x="1255500" y="1336375"/>
            <a:ext cx="6633000" cy="2592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4" name="Google Shape;204;p36"/>
          <p:cNvSpPr txBox="1"/>
          <p:nvPr/>
        </p:nvSpPr>
        <p:spPr>
          <a:xfrm>
            <a:off x="8713975" y="4725600"/>
            <a:ext cx="426600" cy="417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Alligator) 2">
  <p:cSld name="Content &amp; Stats_4">
    <p:spTree>
      <p:nvGrpSpPr>
        <p:cNvPr id="1" name="Shape 205"/>
        <p:cNvGrpSpPr/>
        <p:nvPr/>
      </p:nvGrpSpPr>
      <p:grpSpPr>
        <a:xfrm>
          <a:off x="0" y="0"/>
          <a:ext cx="0" cy="0"/>
          <a:chOff x="0" y="0"/>
          <a:chExt cx="0" cy="0"/>
        </a:xfrm>
      </p:grpSpPr>
      <p:sp>
        <p:nvSpPr>
          <p:cNvPr id="206" name="Google Shape;206;p37"/>
          <p:cNvSpPr txBox="1">
            <a:spLocks noGrp="1"/>
          </p:cNvSpPr>
          <p:nvPr>
            <p:ph type="sldNum" idx="12"/>
          </p:nvPr>
        </p:nvSpPr>
        <p:spPr>
          <a:xfrm>
            <a:off x="6800850" y="4800600"/>
            <a:ext cx="2229075"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07" name="Google Shape;207;p37"/>
          <p:cNvSpPr txBox="1">
            <a:spLocks noGrp="1"/>
          </p:cNvSpPr>
          <p:nvPr>
            <p:ph type="title"/>
          </p:nvPr>
        </p:nvSpPr>
        <p:spPr>
          <a:xfrm>
            <a:off x="0" y="426175"/>
            <a:ext cx="9144000" cy="910125"/>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8" name="Google Shape;208;p37"/>
          <p:cNvSpPr txBox="1">
            <a:spLocks noGrp="1"/>
          </p:cNvSpPr>
          <p:nvPr>
            <p:ph type="body" idx="1"/>
          </p:nvPr>
        </p:nvSpPr>
        <p:spPr>
          <a:xfrm>
            <a:off x="1255500" y="1336375"/>
            <a:ext cx="6633000" cy="2592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37"/>
          <p:cNvSpPr txBox="1"/>
          <p:nvPr/>
        </p:nvSpPr>
        <p:spPr>
          <a:xfrm>
            <a:off x="8713975" y="4725600"/>
            <a:ext cx="426600" cy="417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Fleur de Lis Left) White">
  <p:cSld name="Section Title Only_1_1_1_1">
    <p:spTree>
      <p:nvGrpSpPr>
        <p:cNvPr id="1" name="Shape 210"/>
        <p:cNvGrpSpPr/>
        <p:nvPr/>
      </p:nvGrpSpPr>
      <p:grpSpPr>
        <a:xfrm>
          <a:off x="0" y="0"/>
          <a:ext cx="0" cy="0"/>
          <a:chOff x="0" y="0"/>
          <a:chExt cx="0" cy="0"/>
        </a:xfrm>
      </p:grpSpPr>
      <p:sp>
        <p:nvSpPr>
          <p:cNvPr id="211" name="Google Shape;211;p38"/>
          <p:cNvSpPr txBox="1">
            <a:spLocks noGrp="1"/>
          </p:cNvSpPr>
          <p:nvPr>
            <p:ph type="title"/>
          </p:nvPr>
        </p:nvSpPr>
        <p:spPr>
          <a:xfrm>
            <a:off x="3021550" y="771625"/>
            <a:ext cx="6122475" cy="36045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Basic Frame) 2">
  <p:cSld name="Title and Content_3">
    <p:spTree>
      <p:nvGrpSpPr>
        <p:cNvPr id="1" name="Shape 212"/>
        <p:cNvGrpSpPr/>
        <p:nvPr/>
      </p:nvGrpSpPr>
      <p:grpSpPr>
        <a:xfrm>
          <a:off x="0" y="0"/>
          <a:ext cx="0" cy="0"/>
          <a:chOff x="0" y="0"/>
          <a:chExt cx="0" cy="0"/>
        </a:xfrm>
      </p:grpSpPr>
      <p:sp>
        <p:nvSpPr>
          <p:cNvPr id="213" name="Google Shape;213;p39"/>
          <p:cNvSpPr txBox="1"/>
          <p:nvPr/>
        </p:nvSpPr>
        <p:spPr>
          <a:xfrm>
            <a:off x="8713975" y="4725600"/>
            <a:ext cx="426600" cy="417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14" name="Google Shape;214;p39"/>
          <p:cNvSpPr txBox="1">
            <a:spLocks noGrp="1"/>
          </p:cNvSpPr>
          <p:nvPr>
            <p:ph type="title"/>
          </p:nvPr>
        </p:nvSpPr>
        <p:spPr>
          <a:xfrm>
            <a:off x="430075" y="426175"/>
            <a:ext cx="8283825" cy="910125"/>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5" name="Google Shape;215;p39"/>
          <p:cNvSpPr txBox="1">
            <a:spLocks noGrp="1"/>
          </p:cNvSpPr>
          <p:nvPr>
            <p:ph type="body" idx="1"/>
          </p:nvPr>
        </p:nvSpPr>
        <p:spPr>
          <a:xfrm>
            <a:off x="430075" y="1336375"/>
            <a:ext cx="8283825" cy="33635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Basic Frame) 3">
  <p:cSld name="Title and Content_4">
    <p:spTree>
      <p:nvGrpSpPr>
        <p:cNvPr id="1" name="Shape 216"/>
        <p:cNvGrpSpPr/>
        <p:nvPr/>
      </p:nvGrpSpPr>
      <p:grpSpPr>
        <a:xfrm>
          <a:off x="0" y="0"/>
          <a:ext cx="0" cy="0"/>
          <a:chOff x="0" y="0"/>
          <a:chExt cx="0" cy="0"/>
        </a:xfrm>
      </p:grpSpPr>
      <p:sp>
        <p:nvSpPr>
          <p:cNvPr id="217" name="Google Shape;217;p40"/>
          <p:cNvSpPr txBox="1"/>
          <p:nvPr/>
        </p:nvSpPr>
        <p:spPr>
          <a:xfrm>
            <a:off x="8713975" y="4725600"/>
            <a:ext cx="426600" cy="417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18" name="Google Shape;218;p40"/>
          <p:cNvSpPr txBox="1">
            <a:spLocks noGrp="1"/>
          </p:cNvSpPr>
          <p:nvPr>
            <p:ph type="title"/>
          </p:nvPr>
        </p:nvSpPr>
        <p:spPr>
          <a:xfrm>
            <a:off x="430075" y="426175"/>
            <a:ext cx="8283825" cy="910125"/>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9" name="Google Shape;219;p40"/>
          <p:cNvSpPr txBox="1">
            <a:spLocks noGrp="1"/>
          </p:cNvSpPr>
          <p:nvPr>
            <p:ph type="body" idx="1"/>
          </p:nvPr>
        </p:nvSpPr>
        <p:spPr>
          <a:xfrm>
            <a:off x="430075" y="1336375"/>
            <a:ext cx="8283825" cy="33635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Basic Frame) 4">
  <p:cSld name="Title and Content_5">
    <p:spTree>
      <p:nvGrpSpPr>
        <p:cNvPr id="1" name="Shape 220"/>
        <p:cNvGrpSpPr/>
        <p:nvPr/>
      </p:nvGrpSpPr>
      <p:grpSpPr>
        <a:xfrm>
          <a:off x="0" y="0"/>
          <a:ext cx="0" cy="0"/>
          <a:chOff x="0" y="0"/>
          <a:chExt cx="0" cy="0"/>
        </a:xfrm>
      </p:grpSpPr>
      <p:sp>
        <p:nvSpPr>
          <p:cNvPr id="221" name="Google Shape;221;p41"/>
          <p:cNvSpPr txBox="1"/>
          <p:nvPr/>
        </p:nvSpPr>
        <p:spPr>
          <a:xfrm>
            <a:off x="8713975" y="4725600"/>
            <a:ext cx="426600" cy="417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22" name="Google Shape;222;p41"/>
          <p:cNvSpPr txBox="1">
            <a:spLocks noGrp="1"/>
          </p:cNvSpPr>
          <p:nvPr>
            <p:ph type="title"/>
          </p:nvPr>
        </p:nvSpPr>
        <p:spPr>
          <a:xfrm>
            <a:off x="430075" y="426175"/>
            <a:ext cx="8283825" cy="910125"/>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3" name="Google Shape;223;p41"/>
          <p:cNvSpPr txBox="1">
            <a:spLocks noGrp="1"/>
          </p:cNvSpPr>
          <p:nvPr>
            <p:ph type="body" idx="1"/>
          </p:nvPr>
        </p:nvSpPr>
        <p:spPr>
          <a:xfrm>
            <a:off x="430075" y="1336375"/>
            <a:ext cx="8283825" cy="33635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 - Teal">
  <p:cSld name="TITLE_1_1">
    <p:bg>
      <p:bgPr>
        <a:solidFill>
          <a:srgbClr val="017F92">
            <a:alpha val="10000"/>
          </a:srgbClr>
        </a:solidFill>
        <a:effectLst/>
      </p:bgPr>
    </p:bg>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28" name="Google Shape;28;p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9" name="Google Shape;29;p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0" name="Google Shape;30;p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Only_1_1_1_2">
    <p:spTree>
      <p:nvGrpSpPr>
        <p:cNvPr id="1" name="Shape 224"/>
        <p:cNvGrpSpPr/>
        <p:nvPr/>
      </p:nvGrpSpPr>
      <p:grpSpPr>
        <a:xfrm>
          <a:off x="0" y="0"/>
          <a:ext cx="0" cy="0"/>
          <a:chOff x="0" y="0"/>
          <a:chExt cx="0" cy="0"/>
        </a:xfrm>
      </p:grpSpPr>
      <p:sp>
        <p:nvSpPr>
          <p:cNvPr id="225" name="Google Shape;225;p42"/>
          <p:cNvSpPr txBox="1">
            <a:spLocks noGrp="1"/>
          </p:cNvSpPr>
          <p:nvPr>
            <p:ph type="title"/>
          </p:nvPr>
        </p:nvSpPr>
        <p:spPr>
          <a:xfrm>
            <a:off x="0" y="786050"/>
            <a:ext cx="6151275" cy="3589875"/>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Basic Frame) 5">
  <p:cSld name="Title and Content_6">
    <p:spTree>
      <p:nvGrpSpPr>
        <p:cNvPr id="1" name="Shape 226"/>
        <p:cNvGrpSpPr/>
        <p:nvPr/>
      </p:nvGrpSpPr>
      <p:grpSpPr>
        <a:xfrm>
          <a:off x="0" y="0"/>
          <a:ext cx="0" cy="0"/>
          <a:chOff x="0" y="0"/>
          <a:chExt cx="0" cy="0"/>
        </a:xfrm>
      </p:grpSpPr>
      <p:sp>
        <p:nvSpPr>
          <p:cNvPr id="227" name="Google Shape;227;p43"/>
          <p:cNvSpPr txBox="1"/>
          <p:nvPr/>
        </p:nvSpPr>
        <p:spPr>
          <a:xfrm>
            <a:off x="8713975" y="4725600"/>
            <a:ext cx="426600" cy="417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28" name="Google Shape;228;p43"/>
          <p:cNvSpPr txBox="1">
            <a:spLocks noGrp="1"/>
          </p:cNvSpPr>
          <p:nvPr>
            <p:ph type="title"/>
          </p:nvPr>
        </p:nvSpPr>
        <p:spPr>
          <a:xfrm>
            <a:off x="430075" y="426175"/>
            <a:ext cx="8283825" cy="910125"/>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9" name="Google Shape;229;p43"/>
          <p:cNvSpPr txBox="1">
            <a:spLocks noGrp="1"/>
          </p:cNvSpPr>
          <p:nvPr>
            <p:ph type="body" idx="1"/>
          </p:nvPr>
        </p:nvSpPr>
        <p:spPr>
          <a:xfrm>
            <a:off x="430075" y="1336375"/>
            <a:ext cx="8283825" cy="33635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6"/>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4" name="Google Shape;34;p6"/>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5" name="Google Shape;35;p6"/>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 name="Google Shape;36;p6"/>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37" name="Google Shape;37;p6"/>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38" name="Google Shape;38;p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 table">
  <p:cSld name="TITLE_AND_BODY_1">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41" name="Google Shape;41;p7"/>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 name="Google Shape;43;p7"/>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p7"/>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45" name="Google Shape;45;p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8"/>
          <p:cNvSpPr>
            <a:spLocks noGrp="1"/>
          </p:cNvSpPr>
          <p:nvPr>
            <p:ph type="pic" idx="2"/>
          </p:nvPr>
        </p:nvSpPr>
        <p:spPr>
          <a:xfrm>
            <a:off x="5286900" y="285000"/>
            <a:ext cx="3607500" cy="3607500"/>
          </a:xfrm>
          <a:prstGeom prst="ellipse">
            <a:avLst/>
          </a:prstGeom>
          <a:noFill/>
          <a:ln>
            <a:noFill/>
          </a:ln>
        </p:spPr>
      </p:sp>
      <p:pic>
        <p:nvPicPr>
          <p:cNvPr id="48" name="Google Shape;48;p8"/>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49" name="Google Shape;49;p8"/>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8"/>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51" name="Google Shape;51;p8"/>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52" name="Google Shape;52;p8"/>
          <p:cNvSpPr txBox="1">
            <a:spLocks noGrp="1"/>
          </p:cNvSpPr>
          <p:nvPr>
            <p:ph type="title"/>
          </p:nvPr>
        </p:nvSpPr>
        <p:spPr>
          <a:xfrm>
            <a:off x="229775" y="4450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 name="Google Shape;53;p8"/>
          <p:cNvSpPr txBox="1">
            <a:spLocks noGrp="1"/>
          </p:cNvSpPr>
          <p:nvPr>
            <p:ph type="body" idx="4"/>
          </p:nvPr>
        </p:nvSpPr>
        <p:spPr>
          <a:xfrm>
            <a:off x="252400" y="1148750"/>
            <a:ext cx="4952400" cy="31638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4" name="Google Shape;54;p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3912250" y="4450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9"/>
          <p:cNvSpPr>
            <a:spLocks noGrp="1"/>
          </p:cNvSpPr>
          <p:nvPr>
            <p:ph type="pic" idx="2"/>
          </p:nvPr>
        </p:nvSpPr>
        <p:spPr>
          <a:xfrm>
            <a:off x="284100" y="285000"/>
            <a:ext cx="3607500" cy="3607500"/>
          </a:xfrm>
          <a:prstGeom prst="ellipse">
            <a:avLst/>
          </a:prstGeom>
          <a:noFill/>
          <a:ln>
            <a:noFill/>
          </a:ln>
        </p:spPr>
      </p:sp>
      <p:sp>
        <p:nvSpPr>
          <p:cNvPr id="58" name="Google Shape;58;p9"/>
          <p:cNvSpPr txBox="1">
            <a:spLocks noGrp="1"/>
          </p:cNvSpPr>
          <p:nvPr>
            <p:ph type="body" idx="1"/>
          </p:nvPr>
        </p:nvSpPr>
        <p:spPr>
          <a:xfrm>
            <a:off x="3934875" y="1148750"/>
            <a:ext cx="5078100" cy="31638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59" name="Google Shape;59;p9"/>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60" name="Google Shape;60;p9"/>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9"/>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62" name="Google Shape;62;p9"/>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63" name="Google Shape;63;p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ull Image">
  <p:cSld name="ONE_COLUMN_TEXT_1">
    <p:spTree>
      <p:nvGrpSpPr>
        <p:cNvPr id="1" name="Shape 64"/>
        <p:cNvGrpSpPr/>
        <p:nvPr/>
      </p:nvGrpSpPr>
      <p:grpSpPr>
        <a:xfrm>
          <a:off x="0" y="0"/>
          <a:ext cx="0" cy="0"/>
          <a:chOff x="0" y="0"/>
          <a:chExt cx="0" cy="0"/>
        </a:xfrm>
      </p:grpSpPr>
      <p:pic>
        <p:nvPicPr>
          <p:cNvPr id="65" name="Google Shape;65;p10"/>
          <p:cNvPicPr preferRelativeResize="0"/>
          <p:nvPr/>
        </p:nvPicPr>
        <p:blipFill rotWithShape="1">
          <a:blip r:embed="rId2">
            <a:alphaModFix/>
          </a:blip>
          <a:srcRect/>
          <a:stretch/>
        </p:blipFill>
        <p:spPr>
          <a:xfrm>
            <a:off x="0" y="3943350"/>
            <a:ext cx="9144000" cy="1200155"/>
          </a:xfrm>
          <a:prstGeom prst="rect">
            <a:avLst/>
          </a:prstGeom>
          <a:noFill/>
          <a:ln>
            <a:noFill/>
          </a:ln>
        </p:spPr>
      </p:pic>
      <p:sp>
        <p:nvSpPr>
          <p:cNvPr id="66" name="Google Shape;66;p10"/>
          <p:cNvSpPr>
            <a:spLocks noGrp="1"/>
          </p:cNvSpPr>
          <p:nvPr>
            <p:ph type="pic" idx="2"/>
          </p:nvPr>
        </p:nvSpPr>
        <p:spPr>
          <a:xfrm>
            <a:off x="0" y="0"/>
            <a:ext cx="9144000" cy="4129500"/>
          </a:xfrm>
          <a:prstGeom prst="rect">
            <a:avLst/>
          </a:prstGeom>
          <a:noFill/>
          <a:ln>
            <a:noFill/>
          </a:ln>
        </p:spPr>
      </p:sp>
      <p:sp>
        <p:nvSpPr>
          <p:cNvPr id="67" name="Google Shape;67;p10"/>
          <p:cNvSpPr txBox="1">
            <a:spLocks noGrp="1"/>
          </p:cNvSpPr>
          <p:nvPr>
            <p:ph type="title"/>
          </p:nvPr>
        </p:nvSpPr>
        <p:spPr>
          <a:xfrm>
            <a:off x="267900" y="4338475"/>
            <a:ext cx="7442700" cy="620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sz="28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 name="Google Shape;68;p1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image" Target="../media/image9.jpg"/><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3B1A53"/>
              </a:buClr>
              <a:buSzPts val="3200"/>
              <a:buFont typeface="Public Sans"/>
              <a:buNone/>
              <a:defRPr sz="3200" b="1">
                <a:solidFill>
                  <a:srgbClr val="3B1A53"/>
                </a:solidFill>
                <a:latin typeface="Public Sans"/>
                <a:ea typeface="Public Sans"/>
                <a:cs typeface="Public Sans"/>
                <a:sym typeface="Public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Clr>
                <a:srgbClr val="C44B27"/>
              </a:buClr>
              <a:buSzPts val="2200"/>
              <a:buFont typeface="Public Sans"/>
              <a:buChar char="●"/>
              <a:defRPr sz="2200">
                <a:solidFill>
                  <a:srgbClr val="4D4D4F"/>
                </a:solidFill>
                <a:latin typeface="Public Sans"/>
                <a:ea typeface="Public Sans"/>
                <a:cs typeface="Public Sans"/>
                <a:sym typeface="Public Sans"/>
              </a:defRPr>
            </a:lvl1pPr>
            <a:lvl2pPr marL="914400" lvl="1"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2pPr>
            <a:lvl3pPr marL="1371600" lvl="2"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3pPr>
            <a:lvl4pPr marL="1828800" lvl="3"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4pPr>
            <a:lvl5pPr marL="2286000" lvl="4"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5pPr>
            <a:lvl6pPr marL="2743200" lvl="5"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6pPr>
            <a:lvl7pPr marL="3200400" lvl="6"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7pPr>
            <a:lvl8pPr marL="3657600" lvl="7"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8pPr>
            <a:lvl9pPr marL="4114800" lvl="8"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100">
                <a:solidFill>
                  <a:schemeClr val="lt1"/>
                </a:solidFill>
                <a:latin typeface="Public Sans Medium"/>
                <a:ea typeface="Public Sans Medium"/>
                <a:cs typeface="Public Sans Medium"/>
                <a:sym typeface="Public Sans Medium"/>
              </a:defRPr>
            </a:lvl1pPr>
            <a:lvl2pPr lvl="1" algn="r">
              <a:buNone/>
              <a:defRPr sz="1100">
                <a:solidFill>
                  <a:schemeClr val="lt1"/>
                </a:solidFill>
                <a:latin typeface="Public Sans Medium"/>
                <a:ea typeface="Public Sans Medium"/>
                <a:cs typeface="Public Sans Medium"/>
                <a:sym typeface="Public Sans Medium"/>
              </a:defRPr>
            </a:lvl2pPr>
            <a:lvl3pPr lvl="2" algn="r">
              <a:buNone/>
              <a:defRPr sz="1100">
                <a:solidFill>
                  <a:schemeClr val="lt1"/>
                </a:solidFill>
                <a:latin typeface="Public Sans Medium"/>
                <a:ea typeface="Public Sans Medium"/>
                <a:cs typeface="Public Sans Medium"/>
                <a:sym typeface="Public Sans Medium"/>
              </a:defRPr>
            </a:lvl3pPr>
            <a:lvl4pPr lvl="3" algn="r">
              <a:buNone/>
              <a:defRPr sz="1100">
                <a:solidFill>
                  <a:schemeClr val="lt1"/>
                </a:solidFill>
                <a:latin typeface="Public Sans Medium"/>
                <a:ea typeface="Public Sans Medium"/>
                <a:cs typeface="Public Sans Medium"/>
                <a:sym typeface="Public Sans Medium"/>
              </a:defRPr>
            </a:lvl4pPr>
            <a:lvl5pPr lvl="4" algn="r">
              <a:buNone/>
              <a:defRPr sz="1100">
                <a:solidFill>
                  <a:schemeClr val="lt1"/>
                </a:solidFill>
                <a:latin typeface="Public Sans Medium"/>
                <a:ea typeface="Public Sans Medium"/>
                <a:cs typeface="Public Sans Medium"/>
                <a:sym typeface="Public Sans Medium"/>
              </a:defRPr>
            </a:lvl5pPr>
            <a:lvl6pPr lvl="5" algn="r">
              <a:buNone/>
              <a:defRPr sz="1100">
                <a:solidFill>
                  <a:schemeClr val="lt1"/>
                </a:solidFill>
                <a:latin typeface="Public Sans Medium"/>
                <a:ea typeface="Public Sans Medium"/>
                <a:cs typeface="Public Sans Medium"/>
                <a:sym typeface="Public Sans Medium"/>
              </a:defRPr>
            </a:lvl6pPr>
            <a:lvl7pPr lvl="6" algn="r">
              <a:buNone/>
              <a:defRPr sz="1100">
                <a:solidFill>
                  <a:schemeClr val="lt1"/>
                </a:solidFill>
                <a:latin typeface="Public Sans Medium"/>
                <a:ea typeface="Public Sans Medium"/>
                <a:cs typeface="Public Sans Medium"/>
                <a:sym typeface="Public Sans Medium"/>
              </a:defRPr>
            </a:lvl7pPr>
            <a:lvl8pPr lvl="7" algn="r">
              <a:buNone/>
              <a:defRPr sz="1100">
                <a:solidFill>
                  <a:schemeClr val="lt1"/>
                </a:solidFill>
                <a:latin typeface="Public Sans Medium"/>
                <a:ea typeface="Public Sans Medium"/>
                <a:cs typeface="Public Sans Medium"/>
                <a:sym typeface="Public Sans Medium"/>
              </a:defRPr>
            </a:lvl8pPr>
            <a:lvl9pPr lvl="8" algn="r">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3">
            <a:alphaModFix/>
          </a:blip>
          <a:stretch>
            <a:fillRect/>
          </a:stretch>
        </a:blipFill>
        <a:effectLst/>
      </p:bgPr>
    </p:bg>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1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6" name="Google Shape;76;p1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8"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leads13.doe.louisiana.gov/lug/AFR/AFR.htm"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hyperlink" Target="mailto:systemsupport@la.gov"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louisianabelieves.com/docs/school-choice/guide---laugh-guide.pdf?sfvrsn=2"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7" name="Google Shape;237;p4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a:t>
            </a:fld>
            <a:endParaRPr/>
          </a:p>
        </p:txBody>
      </p:sp>
      <p:sp>
        <p:nvSpPr>
          <p:cNvPr id="2" name="Title 1"/>
          <p:cNvSpPr>
            <a:spLocks noGrp="1"/>
          </p:cNvSpPr>
          <p:nvPr>
            <p:ph type="ctrTitle"/>
          </p:nvPr>
        </p:nvSpPr>
        <p:spPr>
          <a:xfrm>
            <a:off x="428351" y="382866"/>
            <a:ext cx="8221200" cy="1810369"/>
          </a:xfrm>
        </p:spPr>
        <p:txBody>
          <a:bodyPr/>
          <a:lstStyle/>
          <a:p>
            <a:pPr algn="ctr"/>
            <a:r>
              <a:rPr lang="en-US" sz="2800" spc="300" dirty="0" smtClean="0">
                <a:solidFill>
                  <a:schemeClr val="tx1"/>
                </a:solidFill>
                <a:latin typeface="Public Sans" pitchFamily="2" charset="0"/>
                <a:ea typeface="Steinem Unicode" pitchFamily="18" charset="2"/>
                <a:cs typeface="Calibri" panose="020F0502020204030204" pitchFamily="34" charset="0"/>
              </a:rPr>
              <a:t>Annual Financial Report (AFR)/LAUGH</a:t>
            </a:r>
            <a:r>
              <a:rPr lang="en-US" sz="2800" spc="300" dirty="0" smtClean="0">
                <a:solidFill>
                  <a:schemeClr val="tx1"/>
                </a:solidFill>
                <a:latin typeface="Public Sans" pitchFamily="2" charset="0"/>
                <a:ea typeface="Steinem Unicode" pitchFamily="18" charset="2"/>
                <a:cs typeface="Calibri" panose="020F0502020204030204" pitchFamily="34" charset="0"/>
              </a:rPr>
              <a:t/>
            </a:r>
            <a:br>
              <a:rPr lang="en-US" sz="2800" spc="300" dirty="0" smtClean="0">
                <a:solidFill>
                  <a:schemeClr val="tx1"/>
                </a:solidFill>
                <a:latin typeface="Public Sans" pitchFamily="2" charset="0"/>
                <a:ea typeface="Steinem Unicode" pitchFamily="18" charset="2"/>
                <a:cs typeface="Calibri" panose="020F0502020204030204" pitchFamily="34" charset="0"/>
              </a:rPr>
            </a:br>
            <a:r>
              <a:rPr lang="en-US" sz="2800" spc="300" dirty="0">
                <a:solidFill>
                  <a:schemeClr val="tx1"/>
                </a:solidFill>
                <a:latin typeface="Public Sans" pitchFamily="2" charset="0"/>
                <a:ea typeface="Steinem Unicode" pitchFamily="18" charset="2"/>
                <a:cs typeface="Calibri" panose="020F0502020204030204" pitchFamily="34" charset="0"/>
              </a:rPr>
              <a:t/>
            </a:r>
            <a:br>
              <a:rPr lang="en-US" sz="2800" spc="300" dirty="0">
                <a:solidFill>
                  <a:schemeClr val="tx1"/>
                </a:solidFill>
                <a:latin typeface="Public Sans" pitchFamily="2" charset="0"/>
                <a:ea typeface="Steinem Unicode" pitchFamily="18" charset="2"/>
                <a:cs typeface="Calibri" panose="020F0502020204030204" pitchFamily="34" charset="0"/>
              </a:rPr>
            </a:br>
            <a:r>
              <a:rPr lang="en-US" spc="300" dirty="0" smtClean="0">
                <a:solidFill>
                  <a:schemeClr val="tx1"/>
                </a:solidFill>
                <a:latin typeface="Calibri" panose="020F0502020204030204" pitchFamily="34" charset="0"/>
                <a:ea typeface="Steinem Unicode" pitchFamily="18" charset="2"/>
                <a:cs typeface="Calibri" panose="020F0502020204030204" pitchFamily="34" charset="0"/>
              </a:rPr>
              <a:t/>
            </a:r>
            <a:br>
              <a:rPr lang="en-US" spc="300" dirty="0" smtClean="0">
                <a:solidFill>
                  <a:schemeClr val="tx1"/>
                </a:solidFill>
                <a:latin typeface="Calibri" panose="020F0502020204030204" pitchFamily="34" charset="0"/>
                <a:ea typeface="Steinem Unicode" pitchFamily="18" charset="2"/>
                <a:cs typeface="Calibri" panose="020F0502020204030204" pitchFamily="34" charset="0"/>
              </a:rPr>
            </a:br>
            <a:r>
              <a:rPr lang="en-US" sz="1800" spc="300" dirty="0" smtClean="0">
                <a:solidFill>
                  <a:schemeClr val="tx1"/>
                </a:solidFill>
                <a:latin typeface="Public Sans" pitchFamily="2" charset="0"/>
                <a:ea typeface="Steinem Unicode" pitchFamily="18" charset="2"/>
                <a:cs typeface="Calibri" panose="020F0502020204030204" pitchFamily="34" charset="0"/>
              </a:rPr>
              <a:t>August 2024</a:t>
            </a:r>
            <a:r>
              <a:rPr lang="en-US" sz="1800" spc="300" dirty="0">
                <a:solidFill>
                  <a:schemeClr val="tx1"/>
                </a:solidFill>
                <a:latin typeface="Steinem" pitchFamily="2" charset="0"/>
                <a:ea typeface="Steinem Unicode" pitchFamily="18" charset="2"/>
                <a:cs typeface="Steinem Unicode" pitchFamily="18" charset="2"/>
              </a:rPr>
              <a:t/>
            </a:r>
            <a:br>
              <a:rPr lang="en-US" sz="1800" spc="300" dirty="0">
                <a:solidFill>
                  <a:schemeClr val="tx1"/>
                </a:solidFill>
                <a:latin typeface="Steinem" pitchFamily="2" charset="0"/>
                <a:ea typeface="Steinem Unicode" pitchFamily="18" charset="2"/>
                <a:cs typeface="Steinem Unicode" pitchFamily="18" charset="2"/>
              </a:rPr>
            </a:b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5" name="Title 2"/>
          <p:cNvSpPr>
            <a:spLocks noGrp="1"/>
          </p:cNvSpPr>
          <p:nvPr>
            <p:ph type="title"/>
          </p:nvPr>
        </p:nvSpPr>
        <p:spPr>
          <a:xfrm>
            <a:off x="689113" y="324677"/>
            <a:ext cx="7374835" cy="657593"/>
          </a:xfrm>
        </p:spPr>
        <p:txBody>
          <a:bodyPr/>
          <a:lstStyle/>
          <a:p>
            <a:pPr algn="ctr"/>
            <a:r>
              <a:rPr lang="en-US" sz="3200" b="1" dirty="0" smtClean="0"/>
              <a:t>LAUGH Components</a:t>
            </a:r>
            <a:endParaRPr lang="en-US" sz="3200" b="1" dirty="0"/>
          </a:p>
        </p:txBody>
      </p:sp>
      <p:sp>
        <p:nvSpPr>
          <p:cNvPr id="6" name="Text Placeholder 1"/>
          <p:cNvSpPr>
            <a:spLocks noGrp="1"/>
          </p:cNvSpPr>
          <p:nvPr>
            <p:ph type="body" idx="1"/>
          </p:nvPr>
        </p:nvSpPr>
        <p:spPr>
          <a:xfrm>
            <a:off x="1183870" y="1081661"/>
            <a:ext cx="7290896" cy="3262146"/>
          </a:xfrm>
        </p:spPr>
        <p:txBody>
          <a:bodyPr/>
          <a:lstStyle/>
          <a:p>
            <a:pPr marL="152396" lvl="0" indent="0" algn="ctr">
              <a:lnSpc>
                <a:spcPct val="100000"/>
              </a:lnSpc>
              <a:spcBef>
                <a:spcPts val="1000"/>
              </a:spcBef>
              <a:buClr>
                <a:prstClr val="black"/>
              </a:buClr>
              <a:buNone/>
            </a:pPr>
            <a:r>
              <a:rPr lang="en-US" kern="1200" dirty="0">
                <a:solidFill>
                  <a:prstClr val="black"/>
                </a:solidFill>
                <a:latin typeface="Public Sans" pitchFamily="2" charset="0"/>
                <a:cs typeface="Calibri"/>
                <a:sym typeface="Calibri"/>
              </a:rPr>
              <a:t>LAUGH includes detailed descriptions and guidance </a:t>
            </a:r>
            <a:r>
              <a:rPr lang="en-US" kern="1200" dirty="0" smtClean="0">
                <a:solidFill>
                  <a:prstClr val="black"/>
                </a:solidFill>
                <a:latin typeface="Public Sans" pitchFamily="2" charset="0"/>
                <a:cs typeface="Calibri"/>
                <a:sym typeface="Calibri"/>
              </a:rPr>
              <a:t>for:</a:t>
            </a:r>
          </a:p>
          <a:p>
            <a:pPr marL="609585" lvl="0" indent="-457189">
              <a:lnSpc>
                <a:spcPct val="100000"/>
              </a:lnSpc>
              <a:spcBef>
                <a:spcPts val="1000"/>
              </a:spcBef>
              <a:buClr>
                <a:prstClr val="black"/>
              </a:buClr>
              <a:buFont typeface="Arial"/>
              <a:buChar char="•"/>
            </a:pPr>
            <a:r>
              <a:rPr lang="en-US" sz="1400" kern="1200" dirty="0" smtClean="0">
                <a:solidFill>
                  <a:schemeClr val="tx1"/>
                </a:solidFill>
                <a:latin typeface="Public Sans" pitchFamily="2" charset="0"/>
                <a:cs typeface="Calibri"/>
                <a:sym typeface="Calibri"/>
              </a:rPr>
              <a:t>Measurement focus and basis of accounting</a:t>
            </a:r>
          </a:p>
          <a:p>
            <a:pPr marL="1047731" lvl="1" indent="-285750">
              <a:lnSpc>
                <a:spcPct val="100000"/>
              </a:lnSpc>
              <a:spcBef>
                <a:spcPts val="500"/>
              </a:spcBef>
              <a:buClr>
                <a:prstClr val="black"/>
              </a:buClr>
              <a:buFont typeface="Courier New" panose="02070309020205020404" pitchFamily="49" charset="0"/>
              <a:buChar char="o"/>
            </a:pPr>
            <a:r>
              <a:rPr lang="en-US" sz="1400" kern="1200" dirty="0" smtClean="0">
                <a:solidFill>
                  <a:schemeClr val="tx1"/>
                </a:solidFill>
                <a:latin typeface="Public Sans" pitchFamily="2" charset="0"/>
                <a:cs typeface="Calibri"/>
                <a:sym typeface="Calibri"/>
              </a:rPr>
              <a:t>Fund </a:t>
            </a:r>
            <a:r>
              <a:rPr lang="en-US" sz="1400" kern="1200" dirty="0">
                <a:solidFill>
                  <a:schemeClr val="tx1"/>
                </a:solidFill>
                <a:latin typeface="Public Sans" pitchFamily="2" charset="0"/>
                <a:cs typeface="Calibri"/>
                <a:sym typeface="Calibri"/>
              </a:rPr>
              <a:t>Accounting (Modified Accrual) vs. Government-Wide (Full Accrual)      </a:t>
            </a:r>
          </a:p>
          <a:p>
            <a:pPr marL="609585" lvl="0" indent="-457189">
              <a:lnSpc>
                <a:spcPct val="100000"/>
              </a:lnSpc>
              <a:spcBef>
                <a:spcPts val="1000"/>
              </a:spcBef>
              <a:buClr>
                <a:prstClr val="black"/>
              </a:buClr>
              <a:buFont typeface="Arial" panose="020B0604020202020204" pitchFamily="34" charset="0"/>
              <a:buChar char="•"/>
            </a:pPr>
            <a:r>
              <a:rPr lang="en-US" sz="1400" kern="1200" dirty="0">
                <a:solidFill>
                  <a:schemeClr val="tx1"/>
                </a:solidFill>
                <a:latin typeface="Public Sans" pitchFamily="2" charset="0"/>
                <a:cs typeface="Calibri"/>
                <a:sym typeface="Calibri"/>
              </a:rPr>
              <a:t>Account classification structure</a:t>
            </a:r>
          </a:p>
          <a:p>
            <a:pPr marL="1219170" lvl="1" indent="-457189">
              <a:lnSpc>
                <a:spcPct val="100000"/>
              </a:lnSpc>
              <a:spcBef>
                <a:spcPts val="500"/>
              </a:spcBef>
              <a:buClr>
                <a:prstClr val="black"/>
              </a:buClr>
              <a:buFont typeface="Courier New" panose="02070309020205020404" pitchFamily="49" charset="0"/>
              <a:buChar char="o"/>
            </a:pPr>
            <a:r>
              <a:rPr lang="en-US" sz="1400" kern="1200" dirty="0">
                <a:solidFill>
                  <a:schemeClr val="tx1"/>
                </a:solidFill>
                <a:latin typeface="Public Sans" pitchFamily="2" charset="0"/>
                <a:cs typeface="Calibri"/>
                <a:sym typeface="Calibri"/>
              </a:rPr>
              <a:t>Fund, Source, Object, Function, and Balance Sheet Accounts</a:t>
            </a:r>
          </a:p>
          <a:p>
            <a:pPr marL="609585" lvl="0" indent="-457189">
              <a:lnSpc>
                <a:spcPct val="100000"/>
              </a:lnSpc>
              <a:spcBef>
                <a:spcPts val="1000"/>
              </a:spcBef>
              <a:buClr>
                <a:prstClr val="black"/>
              </a:buClr>
              <a:buFont typeface="Arial" panose="020B0604020202020204" pitchFamily="34" charset="0"/>
              <a:buChar char="•"/>
            </a:pPr>
            <a:r>
              <a:rPr lang="en-US" sz="1400" kern="1200" dirty="0">
                <a:solidFill>
                  <a:schemeClr val="tx1"/>
                </a:solidFill>
                <a:latin typeface="Public Sans" pitchFamily="2" charset="0"/>
                <a:cs typeface="Calibri"/>
                <a:sym typeface="Calibri"/>
              </a:rPr>
              <a:t>Fund classifications</a:t>
            </a:r>
          </a:p>
          <a:p>
            <a:pPr marL="1219170" lvl="1" indent="-457189">
              <a:lnSpc>
                <a:spcPct val="100000"/>
              </a:lnSpc>
              <a:spcBef>
                <a:spcPts val="500"/>
              </a:spcBef>
              <a:buClr>
                <a:prstClr val="black"/>
              </a:buClr>
              <a:buFont typeface="Courier New" panose="02070309020205020404" pitchFamily="49" charset="0"/>
              <a:buChar char="o"/>
            </a:pPr>
            <a:r>
              <a:rPr lang="en-US" sz="1400" kern="1200" dirty="0">
                <a:solidFill>
                  <a:schemeClr val="tx1"/>
                </a:solidFill>
                <a:latin typeface="Public Sans" pitchFamily="2" charset="0"/>
                <a:cs typeface="Calibri"/>
                <a:sym typeface="Calibri"/>
              </a:rPr>
              <a:t>Governmental, Proprietary, Fiduciary</a:t>
            </a:r>
          </a:p>
          <a:p>
            <a:pPr marL="609585" lvl="0" indent="-457189">
              <a:lnSpc>
                <a:spcPct val="100000"/>
              </a:lnSpc>
              <a:spcBef>
                <a:spcPts val="1000"/>
              </a:spcBef>
              <a:buClr>
                <a:prstClr val="black"/>
              </a:buClr>
              <a:buFont typeface="Arial" panose="020B0604020202020204" pitchFamily="34" charset="0"/>
              <a:buChar char="•"/>
            </a:pPr>
            <a:r>
              <a:rPr lang="en-US" sz="1400" kern="1200" dirty="0">
                <a:solidFill>
                  <a:schemeClr val="tx1"/>
                </a:solidFill>
                <a:latin typeface="Public Sans" pitchFamily="2" charset="0"/>
                <a:cs typeface="Calibri"/>
                <a:sym typeface="Calibri"/>
              </a:rPr>
              <a:t>Revenue Account Codes</a:t>
            </a:r>
          </a:p>
          <a:p>
            <a:pPr marL="1219170" lvl="1" indent="-457189">
              <a:lnSpc>
                <a:spcPct val="100000"/>
              </a:lnSpc>
              <a:spcBef>
                <a:spcPts val="500"/>
              </a:spcBef>
              <a:buClr>
                <a:prstClr val="black"/>
              </a:buClr>
              <a:buFont typeface="Courier New" panose="02070309020205020404" pitchFamily="49" charset="0"/>
              <a:buChar char="o"/>
            </a:pPr>
            <a:r>
              <a:rPr lang="en-US" sz="1400" kern="1200" dirty="0">
                <a:solidFill>
                  <a:schemeClr val="tx1"/>
                </a:solidFill>
                <a:latin typeface="Public Sans" pitchFamily="2" charset="0"/>
                <a:cs typeface="Calibri"/>
                <a:sym typeface="Calibri"/>
              </a:rPr>
              <a:t>Local, State, or Federal revenue source</a:t>
            </a:r>
          </a:p>
          <a:p>
            <a:pPr marL="761981" lvl="1" indent="0">
              <a:buNone/>
            </a:pP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6" name="Title 1"/>
          <p:cNvSpPr txBox="1">
            <a:spLocks/>
          </p:cNvSpPr>
          <p:nvPr/>
        </p:nvSpPr>
        <p:spPr>
          <a:xfrm>
            <a:off x="59635" y="914400"/>
            <a:ext cx="7845286" cy="8481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B1A53"/>
              </a:buClr>
              <a:buSzPts val="3200"/>
              <a:buFont typeface="Public Sans"/>
              <a:buNone/>
              <a:defRPr sz="3200" b="1" i="0" u="none" strike="noStrike" cap="none">
                <a:solidFill>
                  <a:srgbClr val="3B1A53"/>
                </a:solidFill>
                <a:latin typeface="Public Sans"/>
                <a:ea typeface="Public Sans"/>
                <a:cs typeface="Public Sans"/>
                <a:sym typeface="Public Sans"/>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dirty="0" smtClean="0">
                <a:solidFill>
                  <a:schemeClr val="tx1"/>
                </a:solidFill>
                <a:latin typeface="Calibri" panose="020F0502020204030204" pitchFamily="34" charset="0"/>
                <a:cs typeface="Calibri" panose="020F0502020204030204" pitchFamily="34" charset="0"/>
              </a:rPr>
              <a:t>AFR Submission, Review Process &amp; Ratings</a:t>
            </a:r>
            <a:endParaRPr lang="en-US"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6" name="Rectangle 5"/>
          <p:cNvSpPr/>
          <p:nvPr/>
        </p:nvSpPr>
        <p:spPr>
          <a:xfrm>
            <a:off x="795130" y="437322"/>
            <a:ext cx="7295322" cy="584775"/>
          </a:xfrm>
          <a:prstGeom prst="rect">
            <a:avLst/>
          </a:prstGeom>
        </p:spPr>
        <p:txBody>
          <a:bodyPr wrap="square">
            <a:spAutoFit/>
          </a:bodyPr>
          <a:lstStyle/>
          <a:p>
            <a:pPr algn="ctr"/>
            <a:r>
              <a:rPr lang="en-US" sz="3200" b="1" dirty="0">
                <a:latin typeface="Public Sans" pitchFamily="2" charset="0"/>
              </a:rPr>
              <a:t>AFR Submission</a:t>
            </a:r>
            <a:endParaRPr lang="en-US" sz="3200" dirty="0">
              <a:latin typeface="Public Sans" pitchFamily="2" charset="0"/>
            </a:endParaRPr>
          </a:p>
        </p:txBody>
      </p:sp>
      <p:sp>
        <p:nvSpPr>
          <p:cNvPr id="7" name="Rectangle 6"/>
          <p:cNvSpPr/>
          <p:nvPr/>
        </p:nvSpPr>
        <p:spPr>
          <a:xfrm>
            <a:off x="377686" y="1360955"/>
            <a:ext cx="8282607" cy="2062103"/>
          </a:xfrm>
          <a:prstGeom prst="rect">
            <a:avLst/>
          </a:prstGeom>
        </p:spPr>
        <p:txBody>
          <a:bodyPr wrap="square">
            <a:spAutoFit/>
          </a:bodyPr>
          <a:lstStyle/>
          <a:p>
            <a:pPr marL="285750" indent="-285750" algn="just">
              <a:buFont typeface="Arial" panose="020B0604020202020204" pitchFamily="34" charset="0"/>
              <a:buChar char="•"/>
            </a:pPr>
            <a:r>
              <a:rPr lang="en-US" sz="1600" dirty="0">
                <a:latin typeface="Public Sans" pitchFamily="2" charset="0"/>
                <a:cs typeface="Times New Roman"/>
              </a:rPr>
              <a:t>All Fiscal Project Codes (FPCs) (primary and secondary) must be separately uploaded or entered to the Web-AFR system via the </a:t>
            </a:r>
            <a:r>
              <a:rPr lang="en-US" sz="1600" i="1" dirty="0">
                <a:latin typeface="Public Sans" pitchFamily="2" charset="0"/>
                <a:cs typeface="Times New Roman"/>
              </a:rPr>
              <a:t>Louisiana Educational Accountability Data Systems (LEADS) Portal</a:t>
            </a:r>
            <a:r>
              <a:rPr lang="en-US" sz="1600" dirty="0">
                <a:latin typeface="Public Sans" pitchFamily="2" charset="0"/>
                <a:cs typeface="Times New Roman"/>
              </a:rPr>
              <a:t> (</a:t>
            </a:r>
            <a:r>
              <a:rPr lang="en-US" sz="1600" u="sng" dirty="0">
                <a:solidFill>
                  <a:srgbClr val="0000FF"/>
                </a:solidFill>
                <a:latin typeface="Public Sans" pitchFamily="2" charset="0"/>
                <a:cs typeface="Times New Roman"/>
              </a:rPr>
              <a:t>https://leads3.doe.louisiana.gov/ptl/</a:t>
            </a:r>
            <a:r>
              <a:rPr lang="en-US" sz="1600" dirty="0">
                <a:latin typeface="Public Sans" pitchFamily="2" charset="0"/>
                <a:cs typeface="Times New Roman"/>
              </a:rPr>
              <a:t>). </a:t>
            </a:r>
            <a:r>
              <a:rPr lang="en-US" sz="1600" i="1" dirty="0">
                <a:latin typeface="Public Sans" pitchFamily="2" charset="0"/>
                <a:cs typeface="Times New Roman"/>
              </a:rPr>
              <a:t>Do not mail/e-mail copies of AFR spreadsheets or text files to LDOE unless they are specifically requested.</a:t>
            </a:r>
          </a:p>
          <a:p>
            <a:pPr marL="438146" indent="-285750">
              <a:buFont typeface="Arial" panose="020B0604020202020204" pitchFamily="34" charset="0"/>
              <a:buChar char="•"/>
            </a:pPr>
            <a:endParaRPr lang="en-US" sz="1600" dirty="0">
              <a:latin typeface="Public Sans" pitchFamily="2" charset="0"/>
            </a:endParaRPr>
          </a:p>
          <a:p>
            <a:pPr marL="285750" indent="-285750" algn="just">
              <a:buFont typeface="Arial" panose="020B0604020202020204" pitchFamily="34" charset="0"/>
              <a:buChar char="•"/>
            </a:pPr>
            <a:r>
              <a:rPr lang="en-US" sz="1600" dirty="0">
                <a:latin typeface="Public Sans" pitchFamily="2" charset="0"/>
                <a:cs typeface="Times New Roman"/>
              </a:rPr>
              <a:t>AFR user IDs and Total Automated Security (TAS) permissions must be assigned or updated by the LEA security administrator in order to access the LEADS Portal.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4" name="Rectangle 3"/>
          <p:cNvSpPr/>
          <p:nvPr/>
        </p:nvSpPr>
        <p:spPr>
          <a:xfrm>
            <a:off x="1557131" y="337271"/>
            <a:ext cx="5976730" cy="584775"/>
          </a:xfrm>
          <a:prstGeom prst="rect">
            <a:avLst/>
          </a:prstGeom>
        </p:spPr>
        <p:txBody>
          <a:bodyPr wrap="square">
            <a:spAutoFit/>
          </a:bodyPr>
          <a:lstStyle/>
          <a:p>
            <a:pPr algn="ctr"/>
            <a:r>
              <a:rPr lang="en-US" sz="3200" b="1" dirty="0">
                <a:latin typeface="Public Sans" pitchFamily="2" charset="0"/>
              </a:rPr>
              <a:t>AFR Submission</a:t>
            </a:r>
            <a:endParaRPr lang="en-US" sz="3200" dirty="0">
              <a:latin typeface="Public Sans" pitchFamily="2" charset="0"/>
            </a:endParaRPr>
          </a:p>
        </p:txBody>
      </p:sp>
      <p:sp>
        <p:nvSpPr>
          <p:cNvPr id="5" name="Rectangle 4"/>
          <p:cNvSpPr/>
          <p:nvPr/>
        </p:nvSpPr>
        <p:spPr>
          <a:xfrm>
            <a:off x="1040294" y="1341267"/>
            <a:ext cx="7182679" cy="2031325"/>
          </a:xfrm>
          <a:prstGeom prst="rect">
            <a:avLst/>
          </a:prstGeom>
        </p:spPr>
        <p:txBody>
          <a:bodyPr wrap="square">
            <a:spAutoFit/>
          </a:bodyPr>
          <a:lstStyle/>
          <a:p>
            <a:pPr marL="285750" lvl="0" indent="-285750" algn="just">
              <a:buFont typeface="Arial" panose="020B0604020202020204" pitchFamily="34" charset="0"/>
              <a:buChar char="•"/>
            </a:pPr>
            <a:r>
              <a:rPr lang="en-US" sz="1800" dirty="0">
                <a:solidFill>
                  <a:prstClr val="black"/>
                </a:solidFill>
                <a:latin typeface="Public Sans" pitchFamily="2" charset="0"/>
                <a:cs typeface="Times New Roman"/>
              </a:rPr>
              <a:t>LEAs may elect to create and update its AFR files entirely on-line; however, once the file is uploaded or the on-line option is selected, the LEA must remain with that same operational mode for the entire data collection cycle. </a:t>
            </a:r>
          </a:p>
          <a:p>
            <a:pPr marL="438146" indent="-285750">
              <a:buFont typeface="Arial" panose="020B0604020202020204" pitchFamily="34" charset="0"/>
              <a:buChar char="•"/>
            </a:pPr>
            <a:endParaRPr lang="en-US" sz="1800" dirty="0">
              <a:latin typeface="Public Sans" pitchFamily="2" charset="0"/>
            </a:endParaRPr>
          </a:p>
          <a:p>
            <a:pPr marL="285750" indent="-285750">
              <a:buFont typeface="Arial" panose="020B0604020202020204" pitchFamily="34" charset="0"/>
              <a:buChar char="•"/>
            </a:pPr>
            <a:r>
              <a:rPr lang="en-US" sz="1800" dirty="0">
                <a:latin typeface="Public Sans" pitchFamily="2" charset="0"/>
              </a:rPr>
              <a:t>AFR Instructions &amp; Forms: </a:t>
            </a:r>
            <a:r>
              <a:rPr lang="en-US" sz="1800" dirty="0">
                <a:latin typeface="Public Sans" pitchFamily="2" charset="0"/>
                <a:hlinkClick r:id="rId3"/>
              </a:rPr>
              <a:t>https://leads13.doe.louisiana.gov/lug/AFR/AFR.htm</a:t>
            </a:r>
            <a:endParaRPr lang="en-US" sz="1800" dirty="0">
              <a:latin typeface="Public Sans" pitchFamily="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4" name="Rectangle 3"/>
          <p:cNvSpPr/>
          <p:nvPr/>
        </p:nvSpPr>
        <p:spPr>
          <a:xfrm>
            <a:off x="231914" y="237880"/>
            <a:ext cx="8726556" cy="584775"/>
          </a:xfrm>
          <a:prstGeom prst="rect">
            <a:avLst/>
          </a:prstGeom>
        </p:spPr>
        <p:txBody>
          <a:bodyPr wrap="square">
            <a:spAutoFit/>
          </a:bodyPr>
          <a:lstStyle/>
          <a:p>
            <a:r>
              <a:rPr lang="en-US" sz="3200" b="1" dirty="0">
                <a:latin typeface="Public Sans" pitchFamily="2" charset="0"/>
              </a:rPr>
              <a:t>AFR Submission Fiscal Project Codes (FPC)</a:t>
            </a:r>
            <a:endParaRPr lang="en-US" sz="3200" dirty="0">
              <a:latin typeface="Public Sans" pitchFamily="2" charset="0"/>
            </a:endParaRPr>
          </a:p>
        </p:txBody>
      </p:sp>
      <p:sp>
        <p:nvSpPr>
          <p:cNvPr id="5" name="Rectangle 4"/>
          <p:cNvSpPr/>
          <p:nvPr/>
        </p:nvSpPr>
        <p:spPr>
          <a:xfrm>
            <a:off x="982750" y="1039060"/>
            <a:ext cx="7390828" cy="2893100"/>
          </a:xfrm>
          <a:prstGeom prst="rect">
            <a:avLst/>
          </a:prstGeom>
        </p:spPr>
        <p:txBody>
          <a:bodyPr wrap="square">
            <a:spAutoFit/>
          </a:bodyPr>
          <a:lstStyle/>
          <a:p>
            <a:pPr marL="0" indent="0" algn="ctr">
              <a:buNone/>
            </a:pPr>
            <a:r>
              <a:rPr lang="en-US" b="1" dirty="0">
                <a:latin typeface="Public Sans" pitchFamily="2" charset="0"/>
              </a:rPr>
              <a:t>Primary FPC</a:t>
            </a:r>
          </a:p>
          <a:p>
            <a:pPr marL="0" indent="0" algn="ctr">
              <a:buNone/>
            </a:pPr>
            <a:r>
              <a:rPr lang="en-US" dirty="0">
                <a:latin typeface="Public Sans" pitchFamily="2" charset="0"/>
              </a:rPr>
              <a:t>Applicable to all </a:t>
            </a:r>
            <a:r>
              <a:rPr lang="en-US" dirty="0" smtClean="0">
                <a:latin typeface="Public Sans" pitchFamily="2" charset="0"/>
              </a:rPr>
              <a:t>LEAs</a:t>
            </a:r>
          </a:p>
          <a:p>
            <a:pPr marL="0" indent="0" algn="ctr">
              <a:buNone/>
            </a:pPr>
            <a:endParaRPr lang="en-US" dirty="0">
              <a:latin typeface="Public Sans" pitchFamily="2" charset="0"/>
            </a:endParaRPr>
          </a:p>
          <a:p>
            <a:pPr marL="152396" indent="0">
              <a:buNone/>
            </a:pPr>
            <a:r>
              <a:rPr lang="en-US" b="1" dirty="0">
                <a:latin typeface="Public Sans" pitchFamily="2" charset="0"/>
              </a:rPr>
              <a:t>AA0 – Basic </a:t>
            </a:r>
            <a:r>
              <a:rPr lang="en-US" b="1" dirty="0" smtClean="0">
                <a:latin typeface="Public Sans" pitchFamily="2" charset="0"/>
              </a:rPr>
              <a:t>AFR</a:t>
            </a:r>
          </a:p>
          <a:p>
            <a:pPr marL="152396" indent="0">
              <a:buNone/>
            </a:pPr>
            <a:endParaRPr lang="en-US" b="1" dirty="0">
              <a:latin typeface="Public Sans" pitchFamily="2" charset="0"/>
            </a:endParaRPr>
          </a:p>
          <a:p>
            <a:pPr marL="285750" lvl="0" indent="-285750" algn="just">
              <a:buFont typeface="Arial" panose="020B0604020202020204" pitchFamily="34" charset="0"/>
              <a:buChar char="•"/>
            </a:pPr>
            <a:r>
              <a:rPr lang="en-US" dirty="0">
                <a:solidFill>
                  <a:prstClr val="black"/>
                </a:solidFill>
                <a:latin typeface="Public Sans" pitchFamily="2" charset="0"/>
                <a:ea typeface="Times New Roman"/>
                <a:cs typeface="Times New Roman"/>
              </a:rPr>
              <a:t>Includes</a:t>
            </a:r>
            <a:r>
              <a:rPr lang="en-US" spc="-25" dirty="0">
                <a:solidFill>
                  <a:prstClr val="black"/>
                </a:solidFill>
                <a:latin typeface="Public Sans" pitchFamily="2" charset="0"/>
                <a:ea typeface="Times New Roman"/>
                <a:cs typeface="Times New Roman"/>
              </a:rPr>
              <a:t> all </a:t>
            </a:r>
            <a:r>
              <a:rPr lang="en-US" dirty="0">
                <a:solidFill>
                  <a:prstClr val="black"/>
                </a:solidFill>
                <a:latin typeface="Public Sans" pitchFamily="2" charset="0"/>
                <a:ea typeface="Times New Roman"/>
                <a:cs typeface="Times New Roman"/>
              </a:rPr>
              <a:t>financial</a:t>
            </a:r>
            <a:r>
              <a:rPr lang="en-US" spc="-2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transactions</a:t>
            </a:r>
            <a:r>
              <a:rPr lang="en-US" spc="-2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for</a:t>
            </a:r>
            <a:r>
              <a:rPr lang="en-US" spc="-2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the</a:t>
            </a:r>
            <a:r>
              <a:rPr lang="en-US" spc="-2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LEA</a:t>
            </a:r>
            <a:r>
              <a:rPr lang="en-US" spc="-2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during</a:t>
            </a:r>
            <a:r>
              <a:rPr lang="en-US" spc="-30"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the</a:t>
            </a:r>
            <a:r>
              <a:rPr lang="en-US" spc="-30"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fiscal</a:t>
            </a:r>
            <a:r>
              <a:rPr lang="en-US" spc="-30"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year</a:t>
            </a:r>
            <a:r>
              <a:rPr lang="en-US" spc="-30"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being reported</a:t>
            </a:r>
            <a:r>
              <a:rPr lang="en-US" spc="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(i.e.,</a:t>
            </a:r>
            <a:r>
              <a:rPr lang="en-US" spc="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preceding</a:t>
            </a:r>
            <a:r>
              <a:rPr lang="en-US" spc="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July</a:t>
            </a:r>
            <a:r>
              <a:rPr lang="en-US" spc="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1-</a:t>
            </a:r>
            <a:r>
              <a:rPr lang="en-US" spc="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June</a:t>
            </a:r>
            <a:r>
              <a:rPr lang="en-US" spc="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30),</a:t>
            </a:r>
            <a:r>
              <a:rPr lang="en-US" spc="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together</a:t>
            </a:r>
            <a:r>
              <a:rPr lang="en-US" spc="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with the status of selected funds and/or account groupings</a:t>
            </a:r>
            <a:r>
              <a:rPr lang="en-US" spc="90"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as</a:t>
            </a:r>
            <a:r>
              <a:rPr lang="en-US" spc="90"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of</a:t>
            </a:r>
            <a:r>
              <a:rPr lang="en-US" spc="90"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the</a:t>
            </a:r>
            <a:r>
              <a:rPr lang="en-US" spc="90"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end</a:t>
            </a:r>
            <a:r>
              <a:rPr lang="en-US" spc="90"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of</a:t>
            </a:r>
            <a:r>
              <a:rPr lang="en-US" spc="90"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that</a:t>
            </a:r>
            <a:r>
              <a:rPr lang="en-US" spc="90"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f</a:t>
            </a:r>
            <a:r>
              <a:rPr lang="en-US" spc="5" dirty="0">
                <a:solidFill>
                  <a:prstClr val="black"/>
                </a:solidFill>
                <a:latin typeface="Public Sans" pitchFamily="2" charset="0"/>
                <a:ea typeface="Times New Roman"/>
                <a:cs typeface="Times New Roman"/>
              </a:rPr>
              <a:t>i</a:t>
            </a:r>
            <a:r>
              <a:rPr lang="en-US" dirty="0">
                <a:solidFill>
                  <a:prstClr val="black"/>
                </a:solidFill>
                <a:latin typeface="Public Sans" pitchFamily="2" charset="0"/>
                <a:ea typeface="Times New Roman"/>
                <a:cs typeface="Times New Roman"/>
              </a:rPr>
              <a:t>scal</a:t>
            </a:r>
            <a:r>
              <a:rPr lang="en-US" spc="8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year</a:t>
            </a:r>
            <a:r>
              <a:rPr lang="en-US" spc="8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(June</a:t>
            </a:r>
            <a:r>
              <a:rPr lang="en-US" spc="8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30</a:t>
            </a:r>
            <a:r>
              <a:rPr lang="en-US" dirty="0" smtClean="0">
                <a:solidFill>
                  <a:prstClr val="black"/>
                </a:solidFill>
                <a:latin typeface="Public Sans" pitchFamily="2" charset="0"/>
                <a:ea typeface="Times New Roman"/>
                <a:cs typeface="Times New Roman"/>
              </a:rPr>
              <a:t>).</a:t>
            </a:r>
          </a:p>
          <a:p>
            <a:pPr lvl="0"/>
            <a:endParaRPr lang="en-US" dirty="0">
              <a:solidFill>
                <a:prstClr val="black"/>
              </a:solidFill>
              <a:latin typeface="Public Sans" pitchFamily="2" charset="0"/>
              <a:ea typeface="Times New Roman"/>
              <a:cs typeface="Times New Roman"/>
            </a:endParaRPr>
          </a:p>
          <a:p>
            <a:pPr marL="285750" indent="-285750" algn="just">
              <a:buFont typeface="Arial" panose="020B0604020202020204" pitchFamily="34" charset="0"/>
              <a:buChar char="•"/>
            </a:pPr>
            <a:r>
              <a:rPr lang="en-US" dirty="0">
                <a:latin typeface="Public Sans" pitchFamily="2" charset="0"/>
                <a:cs typeface="Times New Roman"/>
              </a:rPr>
              <a:t>All educational revenues and expenditures regardless of source (MFP, state general fund, federal, local, self-generated hurricane and flood, etc.) must be included in the AFR.</a:t>
            </a:r>
          </a:p>
          <a:p>
            <a:pPr marL="152396" indent="0">
              <a:buNone/>
            </a:pPr>
            <a:endParaRPr lang="en-US" b="1" dirty="0">
              <a:latin typeface="Public Sans"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4" name="Rectangle 3"/>
          <p:cNvSpPr/>
          <p:nvPr/>
        </p:nvSpPr>
        <p:spPr>
          <a:xfrm>
            <a:off x="324678" y="258418"/>
            <a:ext cx="8653670" cy="584775"/>
          </a:xfrm>
          <a:prstGeom prst="rect">
            <a:avLst/>
          </a:prstGeom>
        </p:spPr>
        <p:txBody>
          <a:bodyPr wrap="square">
            <a:spAutoFit/>
          </a:bodyPr>
          <a:lstStyle/>
          <a:p>
            <a:r>
              <a:rPr lang="en-US" sz="3200" b="1" dirty="0">
                <a:latin typeface="Public Sans" pitchFamily="2" charset="0"/>
              </a:rPr>
              <a:t>AFR Submission Fiscal Project Codes (FPC)</a:t>
            </a:r>
            <a:endParaRPr lang="en-US" sz="3200" dirty="0">
              <a:latin typeface="Public Sans" pitchFamily="2" charset="0"/>
            </a:endParaRPr>
          </a:p>
        </p:txBody>
      </p:sp>
      <p:sp>
        <p:nvSpPr>
          <p:cNvPr id="5" name="Rectangle 4"/>
          <p:cNvSpPr/>
          <p:nvPr/>
        </p:nvSpPr>
        <p:spPr>
          <a:xfrm>
            <a:off x="559901" y="902750"/>
            <a:ext cx="7739271" cy="3016210"/>
          </a:xfrm>
          <a:prstGeom prst="rect">
            <a:avLst/>
          </a:prstGeom>
        </p:spPr>
        <p:txBody>
          <a:bodyPr wrap="square">
            <a:spAutoFit/>
          </a:bodyPr>
          <a:lstStyle/>
          <a:p>
            <a:pPr marL="0" indent="0" algn="ctr">
              <a:buNone/>
            </a:pPr>
            <a:r>
              <a:rPr lang="en-US" sz="1600" b="1" dirty="0">
                <a:latin typeface="Public Sans" pitchFamily="2" charset="0"/>
              </a:rPr>
              <a:t>Secondary </a:t>
            </a:r>
            <a:r>
              <a:rPr lang="en-US" sz="1600" b="1" dirty="0" smtClean="0">
                <a:latin typeface="Public Sans" pitchFamily="2" charset="0"/>
              </a:rPr>
              <a:t>FPCs</a:t>
            </a:r>
          </a:p>
          <a:p>
            <a:pPr marL="0" indent="0" algn="ctr">
              <a:buNone/>
            </a:pPr>
            <a:endParaRPr lang="en-US" sz="1600" b="1" dirty="0">
              <a:latin typeface="Public Sans" pitchFamily="2" charset="0"/>
            </a:endParaRPr>
          </a:p>
          <a:p>
            <a:pPr marL="0" indent="0" algn="ctr">
              <a:buNone/>
            </a:pPr>
            <a:r>
              <a:rPr lang="en-US" sz="1600" dirty="0">
                <a:latin typeface="Public Sans" pitchFamily="2" charset="0"/>
              </a:rPr>
              <a:t>NOT Applicable to all </a:t>
            </a:r>
            <a:r>
              <a:rPr lang="en-US" sz="1600" dirty="0" smtClean="0">
                <a:latin typeface="Public Sans" pitchFamily="2" charset="0"/>
              </a:rPr>
              <a:t>LEAs</a:t>
            </a:r>
          </a:p>
          <a:p>
            <a:pPr marL="0" indent="0" algn="ctr">
              <a:buNone/>
            </a:pPr>
            <a:endParaRPr lang="en-US" sz="1600" dirty="0">
              <a:latin typeface="Public Sans" pitchFamily="2" charset="0"/>
            </a:endParaRPr>
          </a:p>
          <a:p>
            <a:pPr marL="230187" lvl="1" indent="0">
              <a:buNone/>
            </a:pPr>
            <a:r>
              <a:rPr lang="en-US" b="1" dirty="0">
                <a:solidFill>
                  <a:prstClr val="black"/>
                </a:solidFill>
                <a:latin typeface="Public Sans" pitchFamily="2" charset="0"/>
              </a:rPr>
              <a:t>AB1 – Economically Disadvantaged (ED) (KPC 4300 – column 4)</a:t>
            </a:r>
          </a:p>
          <a:p>
            <a:pPr marL="230187" lvl="1" indent="0">
              <a:buNone/>
            </a:pPr>
            <a:r>
              <a:rPr lang="en-US" b="1" dirty="0">
                <a:solidFill>
                  <a:prstClr val="black"/>
                </a:solidFill>
                <a:latin typeface="Public Sans" pitchFamily="2" charset="0"/>
              </a:rPr>
              <a:t>DF1 – Flood Preparation &amp; Recovery</a:t>
            </a:r>
          </a:p>
          <a:p>
            <a:pPr marL="230187" lvl="1" indent="0">
              <a:buNone/>
            </a:pPr>
            <a:r>
              <a:rPr lang="en-US" b="1" dirty="0">
                <a:solidFill>
                  <a:prstClr val="black"/>
                </a:solidFill>
                <a:latin typeface="Public Sans" pitchFamily="2" charset="0"/>
              </a:rPr>
              <a:t>DH1 – Hurricane Recovery</a:t>
            </a:r>
          </a:p>
          <a:p>
            <a:pPr marL="152396" indent="0">
              <a:buNone/>
            </a:pPr>
            <a:endParaRPr lang="en-US" b="1" dirty="0">
              <a:latin typeface="Public Sans" pitchFamily="2" charset="0"/>
            </a:endParaRPr>
          </a:p>
          <a:p>
            <a:pPr marL="285750" lvl="0" indent="-285750">
              <a:buFont typeface="Arial" panose="020B0604020202020204" pitchFamily="34" charset="0"/>
              <a:buChar char="•"/>
            </a:pPr>
            <a:r>
              <a:rPr lang="en-US" dirty="0">
                <a:solidFill>
                  <a:prstClr val="black"/>
                </a:solidFill>
                <a:latin typeface="Public Sans" pitchFamily="2" charset="0"/>
                <a:cs typeface="Times New Roman"/>
              </a:rPr>
              <a:t>All entries in the secondary FPCs must be included in the primary FPC (AAO</a:t>
            </a:r>
            <a:r>
              <a:rPr lang="en-US" dirty="0" smtClean="0">
                <a:solidFill>
                  <a:prstClr val="black"/>
                </a:solidFill>
                <a:latin typeface="Public Sans" pitchFamily="2" charset="0"/>
                <a:cs typeface="Times New Roman"/>
              </a:rPr>
              <a:t>).</a:t>
            </a:r>
          </a:p>
          <a:p>
            <a:pPr lvl="0"/>
            <a:endParaRPr lang="en-US" dirty="0">
              <a:solidFill>
                <a:prstClr val="black"/>
              </a:solidFill>
              <a:latin typeface="Public Sans" pitchFamily="2" charset="0"/>
              <a:cs typeface="Times New Roman"/>
            </a:endParaRPr>
          </a:p>
          <a:p>
            <a:pPr marL="285750" lvl="0" indent="-285750" algn="just">
              <a:buFont typeface="Arial" panose="020B0604020202020204" pitchFamily="34" charset="0"/>
              <a:buChar char="•"/>
            </a:pPr>
            <a:r>
              <a:rPr lang="en-US" dirty="0">
                <a:solidFill>
                  <a:prstClr val="black"/>
                </a:solidFill>
                <a:latin typeface="Public Sans" pitchFamily="2" charset="0"/>
                <a:cs typeface="Times New Roman"/>
              </a:rPr>
              <a:t>The column and key punch code (</a:t>
            </a:r>
            <a:r>
              <a:rPr lang="en-US" dirty="0" err="1">
                <a:solidFill>
                  <a:prstClr val="black"/>
                </a:solidFill>
                <a:latin typeface="Public Sans" pitchFamily="2" charset="0"/>
                <a:cs typeface="Times New Roman"/>
              </a:rPr>
              <a:t>kpc</a:t>
            </a:r>
            <a:r>
              <a:rPr lang="en-US" dirty="0">
                <a:solidFill>
                  <a:prstClr val="black"/>
                </a:solidFill>
                <a:latin typeface="Public Sans" pitchFamily="2" charset="0"/>
                <a:cs typeface="Times New Roman"/>
              </a:rPr>
              <a:t>) where amounts </a:t>
            </a:r>
            <a:r>
              <a:rPr lang="en-US" dirty="0">
                <a:solidFill>
                  <a:prstClr val="black"/>
                </a:solidFill>
                <a:latin typeface="Public Sans" pitchFamily="2" charset="0"/>
                <a:ea typeface="Times New Roman"/>
                <a:cs typeface="Times New Roman"/>
              </a:rPr>
              <a:t>are entered in the secondary FPCs should be reported in the same column and </a:t>
            </a:r>
            <a:r>
              <a:rPr lang="en-US" dirty="0" err="1">
                <a:solidFill>
                  <a:prstClr val="black"/>
                </a:solidFill>
                <a:latin typeface="Public Sans" pitchFamily="2" charset="0"/>
                <a:ea typeface="Times New Roman"/>
                <a:cs typeface="Times New Roman"/>
              </a:rPr>
              <a:t>kpc</a:t>
            </a:r>
            <a:r>
              <a:rPr lang="en-US" dirty="0">
                <a:solidFill>
                  <a:prstClr val="black"/>
                </a:solidFill>
                <a:latin typeface="Public Sans" pitchFamily="2" charset="0"/>
                <a:ea typeface="Times New Roman"/>
                <a:cs typeface="Times New Roman"/>
              </a:rPr>
              <a:t> in the primary FPC (AAO).</a:t>
            </a:r>
            <a:endParaRPr lang="en-US" dirty="0">
              <a:solidFill>
                <a:prstClr val="black"/>
              </a:solidFill>
              <a:latin typeface="Public Sans" pitchFamily="2" charset="0"/>
            </a:endParaRPr>
          </a:p>
          <a:p>
            <a:pPr marL="438146" indent="-285750">
              <a:buFont typeface="Arial" panose="020B0604020202020204" pitchFamily="34" charset="0"/>
              <a:buChar char="•"/>
            </a:pP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5" name="Rectangle 4"/>
          <p:cNvSpPr/>
          <p:nvPr/>
        </p:nvSpPr>
        <p:spPr>
          <a:xfrm>
            <a:off x="1130144" y="72228"/>
            <a:ext cx="6476604" cy="584775"/>
          </a:xfrm>
          <a:prstGeom prst="rect">
            <a:avLst/>
          </a:prstGeom>
        </p:spPr>
        <p:txBody>
          <a:bodyPr wrap="square">
            <a:spAutoFit/>
          </a:bodyPr>
          <a:lstStyle/>
          <a:p>
            <a:r>
              <a:rPr lang="en-US" sz="3200" b="1" dirty="0">
                <a:latin typeface="Public Sans" pitchFamily="2" charset="0"/>
              </a:rPr>
              <a:t>Review Process – AFR Checklist</a:t>
            </a:r>
            <a:endParaRPr lang="en-US" sz="3200" dirty="0">
              <a:latin typeface="Public Sans" pitchFamily="2" charset="0"/>
            </a:endParaRPr>
          </a:p>
        </p:txBody>
      </p:sp>
      <p:sp>
        <p:nvSpPr>
          <p:cNvPr id="6" name="Rectangle 5"/>
          <p:cNvSpPr/>
          <p:nvPr/>
        </p:nvSpPr>
        <p:spPr>
          <a:xfrm>
            <a:off x="650674" y="608699"/>
            <a:ext cx="7784335" cy="3631763"/>
          </a:xfrm>
          <a:prstGeom prst="rect">
            <a:avLst/>
          </a:prstGeom>
        </p:spPr>
        <p:txBody>
          <a:bodyPr wrap="square">
            <a:spAutoFit/>
          </a:bodyPr>
          <a:lstStyle/>
          <a:p>
            <a:pPr marL="0" indent="0" algn="ctr">
              <a:buNone/>
            </a:pPr>
            <a:r>
              <a:rPr lang="en-US" sz="1600" dirty="0">
                <a:latin typeface="Public Sans" pitchFamily="2" charset="0"/>
              </a:rPr>
              <a:t>AFR Review Edits &amp; </a:t>
            </a:r>
            <a:r>
              <a:rPr lang="en-US" sz="1600" dirty="0" smtClean="0">
                <a:latin typeface="Public Sans" pitchFamily="2" charset="0"/>
              </a:rPr>
              <a:t>Reviews</a:t>
            </a:r>
          </a:p>
          <a:p>
            <a:pPr marL="0" indent="0">
              <a:buNone/>
            </a:pPr>
            <a:endParaRPr lang="en-US" sz="1600" u="sng" dirty="0" smtClean="0">
              <a:latin typeface="Public Sans" pitchFamily="2" charset="0"/>
            </a:endParaRPr>
          </a:p>
          <a:p>
            <a:pPr marL="0" indent="0">
              <a:buNone/>
            </a:pPr>
            <a:r>
              <a:rPr lang="en-US" sz="1600" u="sng" dirty="0" smtClean="0">
                <a:latin typeface="Public Sans" pitchFamily="2" charset="0"/>
              </a:rPr>
              <a:t>AFR Edits </a:t>
            </a:r>
          </a:p>
          <a:p>
            <a:pPr marL="0" indent="0">
              <a:buNone/>
            </a:pPr>
            <a:endParaRPr lang="en-US" u="sng" dirty="0">
              <a:latin typeface="Public Sans" pitchFamily="2" charset="0"/>
            </a:endParaRPr>
          </a:p>
          <a:p>
            <a:pPr marL="457200" indent="-457200">
              <a:buFont typeface="+mj-lt"/>
              <a:buAutoNum type="arabicPeriod"/>
            </a:pPr>
            <a:r>
              <a:rPr lang="en-US" b="1" dirty="0">
                <a:latin typeface="Public Sans" pitchFamily="2" charset="0"/>
              </a:rPr>
              <a:t>Revenues Violating Block Out</a:t>
            </a:r>
          </a:p>
          <a:p>
            <a:pPr marL="0" indent="0" algn="just">
              <a:buNone/>
            </a:pPr>
            <a:r>
              <a:rPr lang="en-US" dirty="0">
                <a:latin typeface="Public Sans" pitchFamily="2" charset="0"/>
              </a:rPr>
              <a:t>If a Key Punch Code (KPC) appears on this report, then either a correction should be made to reclassify the revenue or an explanation should be provided for the amount that is not reclassified. If you also reported expenditures related to these </a:t>
            </a:r>
            <a:r>
              <a:rPr lang="en-US" dirty="0" smtClean="0">
                <a:latin typeface="Public Sans" pitchFamily="2" charset="0"/>
              </a:rPr>
              <a:t>revenues </a:t>
            </a:r>
            <a:r>
              <a:rPr lang="en-US" dirty="0">
                <a:latin typeface="Public Sans" pitchFamily="2" charset="0"/>
              </a:rPr>
              <a:t>they should be reclassified</a:t>
            </a:r>
            <a:r>
              <a:rPr lang="en-US" dirty="0" smtClean="0">
                <a:latin typeface="Public Sans" pitchFamily="2" charset="0"/>
              </a:rPr>
              <a:t>.</a:t>
            </a:r>
          </a:p>
          <a:p>
            <a:pPr marL="0" indent="0">
              <a:buNone/>
            </a:pPr>
            <a:endParaRPr lang="en-US" b="1" dirty="0">
              <a:latin typeface="Public Sans" pitchFamily="2" charset="0"/>
            </a:endParaRPr>
          </a:p>
          <a:p>
            <a:pPr marL="457200" indent="-457200">
              <a:buFont typeface="+mj-lt"/>
              <a:buAutoNum type="arabicPeriod" startAt="2"/>
            </a:pPr>
            <a:r>
              <a:rPr lang="en-US" b="1" dirty="0">
                <a:latin typeface="Public Sans" pitchFamily="2" charset="0"/>
              </a:rPr>
              <a:t>Calculated vs Reported Excess/Deficiency (KPC 51190)</a:t>
            </a:r>
          </a:p>
          <a:p>
            <a:pPr marL="0" indent="0" algn="just">
              <a:buNone/>
            </a:pPr>
            <a:r>
              <a:rPr lang="en-US" dirty="0">
                <a:latin typeface="Public Sans" pitchFamily="2" charset="0"/>
              </a:rPr>
              <a:t>The Excess or Deficiency of Revenues and Other Sources of Funds minus the sum of Expenditures and Other Uses of Funds should be compared to the amounts reported in KPC 51190. Total Revenues (KPC 15000) plus Other Sources of Funds (KPC 51000) minus Total Expenditures (KPC 50900) plus Other Uses of Funds (KPC 51180). </a:t>
            </a:r>
          </a:p>
          <a:p>
            <a:pPr marL="0" indent="0">
              <a:buNone/>
            </a:pP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4" name="Rectangle 3"/>
          <p:cNvSpPr/>
          <p:nvPr/>
        </p:nvSpPr>
        <p:spPr>
          <a:xfrm>
            <a:off x="616225" y="471858"/>
            <a:ext cx="7957931" cy="3693319"/>
          </a:xfrm>
          <a:prstGeom prst="rect">
            <a:avLst/>
          </a:prstGeom>
        </p:spPr>
        <p:txBody>
          <a:bodyPr wrap="square">
            <a:spAutoFit/>
          </a:bodyPr>
          <a:lstStyle/>
          <a:p>
            <a:pPr marL="0" indent="0" algn="ctr">
              <a:buNone/>
            </a:pPr>
            <a:endParaRPr lang="en-US" dirty="0"/>
          </a:p>
          <a:p>
            <a:pPr marL="0" indent="0" algn="ctr">
              <a:buNone/>
            </a:pPr>
            <a:r>
              <a:rPr lang="en-US" dirty="0">
                <a:latin typeface="Public Sans" pitchFamily="2" charset="0"/>
              </a:rPr>
              <a:t>AFR Review Edits &amp; </a:t>
            </a:r>
            <a:r>
              <a:rPr lang="en-US" dirty="0" smtClean="0">
                <a:latin typeface="Public Sans" pitchFamily="2" charset="0"/>
              </a:rPr>
              <a:t>Reviews</a:t>
            </a:r>
          </a:p>
          <a:p>
            <a:pPr marL="0" indent="0" algn="ctr">
              <a:buNone/>
            </a:pPr>
            <a:endParaRPr lang="en-US" sz="1200" dirty="0">
              <a:latin typeface="Public Sans" pitchFamily="2" charset="0"/>
            </a:endParaRPr>
          </a:p>
          <a:p>
            <a:pPr marL="0" indent="0">
              <a:buNone/>
            </a:pPr>
            <a:r>
              <a:rPr lang="en-US" u="sng" dirty="0">
                <a:latin typeface="Public Sans" pitchFamily="2" charset="0"/>
              </a:rPr>
              <a:t>AFR </a:t>
            </a:r>
            <a:r>
              <a:rPr lang="en-US" u="sng" dirty="0" smtClean="0">
                <a:latin typeface="Public Sans" pitchFamily="2" charset="0"/>
              </a:rPr>
              <a:t>Edits </a:t>
            </a:r>
          </a:p>
          <a:p>
            <a:pPr marL="0" indent="0">
              <a:buNone/>
            </a:pPr>
            <a:endParaRPr lang="en-US" sz="1200" u="sng" dirty="0">
              <a:latin typeface="Public Sans" pitchFamily="2" charset="0"/>
            </a:endParaRPr>
          </a:p>
          <a:p>
            <a:pPr marL="457200" indent="-457200">
              <a:buFont typeface="+mj-lt"/>
              <a:buAutoNum type="arabicPeriod" startAt="3"/>
            </a:pPr>
            <a:r>
              <a:rPr lang="en-US" sz="1200" b="1" dirty="0">
                <a:latin typeface="Public Sans" pitchFamily="2" charset="0"/>
              </a:rPr>
              <a:t>Calculated vs. Reported End of Year Balances</a:t>
            </a:r>
          </a:p>
          <a:p>
            <a:pPr marL="0" indent="0" algn="just">
              <a:buNone/>
            </a:pPr>
            <a:r>
              <a:rPr lang="en-US" sz="1200" dirty="0">
                <a:latin typeface="Public Sans" pitchFamily="2" charset="0"/>
              </a:rPr>
              <a:t>If fund balances are reported correctly, zeros will be in each column of the spreadsheet. </a:t>
            </a:r>
            <a:r>
              <a:rPr lang="en-US" sz="1200" dirty="0" smtClean="0">
                <a:latin typeface="Public Sans" pitchFamily="2" charset="0"/>
              </a:rPr>
              <a:t>Where </a:t>
            </a:r>
            <a:r>
              <a:rPr lang="en-US" sz="1200" dirty="0">
                <a:latin typeface="Public Sans" pitchFamily="2" charset="0"/>
              </a:rPr>
              <a:t>numbers appear in the spreadsheet, it indicates that the district has reported something incorrectly. The beginning fund balance (KPC 51195) should always equal the prior year’s ending balance. If the LEAs reported beginning fund balance (KPC 51195) is not equal to the prior years ending fund balance, LEADS will reject the incorrect beginning fund balance and insert zeros in KPC 51195. Any adjustments should be made in KPC 51194 (Prior Year Adjustment).  </a:t>
            </a:r>
            <a:endParaRPr lang="en-US" sz="1200" dirty="0" smtClean="0">
              <a:latin typeface="Public Sans" pitchFamily="2" charset="0"/>
            </a:endParaRPr>
          </a:p>
          <a:p>
            <a:pPr marL="0" indent="0" algn="just">
              <a:buNone/>
            </a:pPr>
            <a:endParaRPr lang="en-US" sz="1200" dirty="0">
              <a:latin typeface="Public Sans" pitchFamily="2" charset="0"/>
            </a:endParaRPr>
          </a:p>
          <a:p>
            <a:pPr marL="457200" indent="-457200">
              <a:buFont typeface="+mj-lt"/>
              <a:buAutoNum type="arabicPeriod" startAt="4"/>
            </a:pPr>
            <a:r>
              <a:rPr lang="en-US" sz="1200" b="1" dirty="0">
                <a:latin typeface="Public Sans" pitchFamily="2" charset="0"/>
              </a:rPr>
              <a:t>Check Internal Math of Reported Fund Balance Records</a:t>
            </a:r>
          </a:p>
          <a:p>
            <a:pPr marL="0" indent="0" algn="just">
              <a:buNone/>
            </a:pPr>
            <a:r>
              <a:rPr lang="en-US" sz="1200" u="sng" dirty="0">
                <a:latin typeface="Public Sans" pitchFamily="2" charset="0"/>
              </a:rPr>
              <a:t>Compare</a:t>
            </a:r>
            <a:r>
              <a:rPr lang="en-US" sz="1200" dirty="0">
                <a:latin typeface="Public Sans" pitchFamily="2" charset="0"/>
              </a:rPr>
              <a:t> beginning of year fund balance (KPC 51195) plus reported excess/deficiency (KPC 51190) plus transfer in (KPC 51192) minus transfer out (KPC 51193) plus prior year adjustment (KPC 51194) </a:t>
            </a:r>
            <a:r>
              <a:rPr lang="en-US" sz="1200" u="sng" dirty="0">
                <a:latin typeface="Public Sans" pitchFamily="2" charset="0"/>
              </a:rPr>
              <a:t>to</a:t>
            </a:r>
            <a:r>
              <a:rPr lang="en-US" sz="1200" dirty="0">
                <a:latin typeface="Public Sans" pitchFamily="2" charset="0"/>
              </a:rPr>
              <a:t> reported end of year balance (KPC 51196).  </a:t>
            </a:r>
            <a:r>
              <a:rPr lang="en-US" sz="1200" u="sng" dirty="0">
                <a:latin typeface="Public Sans" pitchFamily="2" charset="0"/>
              </a:rPr>
              <a:t>ERRORS CAN OCCUR IF BEGINNING FUND BALANCE DOES NOT EQUAL TO PRIOR YEARS ENDING FUND BALANCE. </a:t>
            </a:r>
          </a:p>
          <a:p>
            <a:pPr marL="0" indent="0">
              <a:buNone/>
            </a:pPr>
            <a:endParaRPr lang="en-US" sz="1200" b="1" dirty="0"/>
          </a:p>
        </p:txBody>
      </p:sp>
      <p:sp>
        <p:nvSpPr>
          <p:cNvPr id="5" name="Rectangle 4"/>
          <p:cNvSpPr/>
          <p:nvPr/>
        </p:nvSpPr>
        <p:spPr>
          <a:xfrm>
            <a:off x="1164733" y="101878"/>
            <a:ext cx="6554658" cy="584775"/>
          </a:xfrm>
          <a:prstGeom prst="rect">
            <a:avLst/>
          </a:prstGeom>
        </p:spPr>
        <p:txBody>
          <a:bodyPr wrap="square">
            <a:spAutoFit/>
          </a:bodyPr>
          <a:lstStyle/>
          <a:p>
            <a:r>
              <a:rPr lang="en-US" sz="3200" b="1" dirty="0">
                <a:latin typeface="Public Sans" pitchFamily="2" charset="0"/>
              </a:rPr>
              <a:t>Review Process – AFR Checklist</a:t>
            </a:r>
            <a:endParaRPr lang="en-US" sz="3200" dirty="0">
              <a:latin typeface="Public Sans"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5" name="Rectangle 4"/>
          <p:cNvSpPr/>
          <p:nvPr/>
        </p:nvSpPr>
        <p:spPr>
          <a:xfrm>
            <a:off x="1260803" y="147036"/>
            <a:ext cx="6439583" cy="584775"/>
          </a:xfrm>
          <a:prstGeom prst="rect">
            <a:avLst/>
          </a:prstGeom>
        </p:spPr>
        <p:txBody>
          <a:bodyPr wrap="none">
            <a:spAutoFit/>
          </a:bodyPr>
          <a:lstStyle/>
          <a:p>
            <a:r>
              <a:rPr lang="en-US" sz="3200" b="1" dirty="0">
                <a:latin typeface="Public Sans" pitchFamily="2" charset="0"/>
              </a:rPr>
              <a:t>Review Process – AFR Checklist</a:t>
            </a:r>
            <a:endParaRPr lang="en-US" sz="3200" dirty="0">
              <a:latin typeface="Public Sans" pitchFamily="2" charset="0"/>
            </a:endParaRPr>
          </a:p>
        </p:txBody>
      </p:sp>
      <p:sp>
        <p:nvSpPr>
          <p:cNvPr id="6" name="Rectangle 5"/>
          <p:cNvSpPr/>
          <p:nvPr/>
        </p:nvSpPr>
        <p:spPr>
          <a:xfrm>
            <a:off x="437321" y="878449"/>
            <a:ext cx="8766314" cy="2970044"/>
          </a:xfrm>
          <a:prstGeom prst="rect">
            <a:avLst/>
          </a:prstGeom>
        </p:spPr>
        <p:txBody>
          <a:bodyPr wrap="square">
            <a:spAutoFit/>
          </a:bodyPr>
          <a:lstStyle/>
          <a:p>
            <a:pPr marL="152396" indent="0">
              <a:buNone/>
            </a:pPr>
            <a:r>
              <a:rPr lang="en-US" sz="1100" b="1" u="sng" dirty="0">
                <a:latin typeface="Public Sans" pitchFamily="2" charset="0"/>
              </a:rPr>
              <a:t>AFR </a:t>
            </a:r>
            <a:r>
              <a:rPr lang="en-US" sz="1100" b="1" u="sng" dirty="0" smtClean="0">
                <a:latin typeface="Public Sans" pitchFamily="2" charset="0"/>
              </a:rPr>
              <a:t>Reviews</a:t>
            </a:r>
          </a:p>
          <a:p>
            <a:pPr marL="152396" indent="0">
              <a:buNone/>
            </a:pPr>
            <a:endParaRPr lang="en-US" sz="1100" b="1" u="sng" dirty="0" smtClean="0">
              <a:latin typeface="Public Sans" pitchFamily="2" charset="0"/>
            </a:endParaRPr>
          </a:p>
          <a:p>
            <a:pPr marL="380996" indent="-228600">
              <a:buFont typeface="+mj-lt"/>
              <a:buAutoNum type="arabicPeriod"/>
            </a:pPr>
            <a:r>
              <a:rPr lang="en-US" sz="1100" b="1" dirty="0" smtClean="0">
                <a:latin typeface="Public Sans" pitchFamily="2" charset="0"/>
              </a:rPr>
              <a:t>Identify </a:t>
            </a:r>
            <a:r>
              <a:rPr lang="en-US" sz="1100" b="1" dirty="0">
                <a:latin typeface="Public Sans" pitchFamily="2" charset="0"/>
              </a:rPr>
              <a:t>Zero Balance </a:t>
            </a:r>
            <a:r>
              <a:rPr lang="en-US" sz="1100" b="1" dirty="0" smtClean="0">
                <a:latin typeface="Public Sans" pitchFamily="2" charset="0"/>
              </a:rPr>
              <a:t>Records</a:t>
            </a:r>
          </a:p>
          <a:p>
            <a:pPr marL="152396"/>
            <a:r>
              <a:rPr lang="en-US" sz="1100" b="1" dirty="0">
                <a:latin typeface="Public Sans" pitchFamily="2" charset="0"/>
              </a:rPr>
              <a:t>	</a:t>
            </a:r>
            <a:r>
              <a:rPr lang="en-US" sz="1100" dirty="0" smtClean="0">
                <a:latin typeface="Public Sans" pitchFamily="2" charset="0"/>
              </a:rPr>
              <a:t>Review </a:t>
            </a:r>
            <a:r>
              <a:rPr lang="en-US" sz="1100" dirty="0">
                <a:latin typeface="Public Sans" pitchFamily="2" charset="0"/>
              </a:rPr>
              <a:t>all KPCs with zero balances for </a:t>
            </a:r>
            <a:r>
              <a:rPr lang="en-US" sz="1100" dirty="0" smtClean="0">
                <a:latin typeface="Public Sans" pitchFamily="2" charset="0"/>
              </a:rPr>
              <a:t>accuracy</a:t>
            </a:r>
          </a:p>
          <a:p>
            <a:pPr marL="152396"/>
            <a:endParaRPr lang="en-US" sz="1100" dirty="0">
              <a:latin typeface="Public Sans" pitchFamily="2" charset="0"/>
            </a:endParaRPr>
          </a:p>
          <a:p>
            <a:pPr marL="380996" indent="-228600">
              <a:buFont typeface="+mj-lt"/>
              <a:buAutoNum type="arabicPeriod" startAt="2"/>
            </a:pPr>
            <a:r>
              <a:rPr lang="en-US" sz="1100" b="1" dirty="0" smtClean="0">
                <a:latin typeface="Public Sans" pitchFamily="2" charset="0"/>
              </a:rPr>
              <a:t>Identify </a:t>
            </a:r>
            <a:r>
              <a:rPr lang="en-US" sz="1100" b="1" dirty="0">
                <a:latin typeface="Public Sans" pitchFamily="2" charset="0"/>
              </a:rPr>
              <a:t>Negative Balance </a:t>
            </a:r>
            <a:r>
              <a:rPr lang="en-US" sz="1100" b="1" dirty="0" smtClean="0">
                <a:latin typeface="Public Sans" pitchFamily="2" charset="0"/>
              </a:rPr>
              <a:t>Records</a:t>
            </a:r>
          </a:p>
          <a:p>
            <a:pPr marL="152396"/>
            <a:r>
              <a:rPr lang="en-US" sz="1100" b="1" dirty="0">
                <a:latin typeface="Public Sans" pitchFamily="2" charset="0"/>
              </a:rPr>
              <a:t>	</a:t>
            </a:r>
            <a:r>
              <a:rPr lang="en-US" sz="1100" dirty="0" smtClean="0">
                <a:latin typeface="Public Sans" pitchFamily="2" charset="0"/>
              </a:rPr>
              <a:t>Review </a:t>
            </a:r>
            <a:r>
              <a:rPr lang="en-US" sz="1100" dirty="0">
                <a:latin typeface="Public Sans" pitchFamily="2" charset="0"/>
              </a:rPr>
              <a:t>all negative balances for </a:t>
            </a:r>
            <a:r>
              <a:rPr lang="en-US" sz="1100" dirty="0" smtClean="0">
                <a:latin typeface="Public Sans" pitchFamily="2" charset="0"/>
              </a:rPr>
              <a:t>accuracy</a:t>
            </a:r>
          </a:p>
          <a:p>
            <a:pPr marL="152396"/>
            <a:endParaRPr lang="en-US" sz="1100" dirty="0">
              <a:latin typeface="Public Sans" pitchFamily="2" charset="0"/>
            </a:endParaRPr>
          </a:p>
          <a:p>
            <a:pPr marL="380996" indent="-228600">
              <a:buFont typeface="+mj-lt"/>
              <a:buAutoNum type="arabicPeriod" startAt="3"/>
            </a:pPr>
            <a:r>
              <a:rPr lang="en-US" sz="1100" b="1" dirty="0">
                <a:latin typeface="Public Sans" pitchFamily="2" charset="0"/>
              </a:rPr>
              <a:t>Required Data </a:t>
            </a:r>
            <a:r>
              <a:rPr lang="en-US" sz="1100" b="1" dirty="0" smtClean="0">
                <a:latin typeface="Public Sans" pitchFamily="2" charset="0"/>
              </a:rPr>
              <a:t>List</a:t>
            </a:r>
          </a:p>
          <a:p>
            <a:pPr marL="152396"/>
            <a:r>
              <a:rPr lang="en-US" sz="1100" b="1" dirty="0">
                <a:latin typeface="Public Sans" pitchFamily="2" charset="0"/>
              </a:rPr>
              <a:t>	</a:t>
            </a:r>
            <a:r>
              <a:rPr lang="en-US" sz="1100" dirty="0" smtClean="0">
                <a:latin typeface="Public Sans" pitchFamily="2" charset="0"/>
              </a:rPr>
              <a:t>Review </a:t>
            </a:r>
            <a:r>
              <a:rPr lang="en-US" sz="1100" dirty="0">
                <a:latin typeface="Public Sans" pitchFamily="2" charset="0"/>
              </a:rPr>
              <a:t>the report and verify that salary data has been accurately </a:t>
            </a:r>
            <a:r>
              <a:rPr lang="en-US" sz="1100" dirty="0" smtClean="0">
                <a:latin typeface="Public Sans" pitchFamily="2" charset="0"/>
              </a:rPr>
              <a:t>reported</a:t>
            </a:r>
          </a:p>
          <a:p>
            <a:pPr marL="152396"/>
            <a:endParaRPr lang="en-US" sz="1100" b="1" dirty="0" smtClean="0">
              <a:latin typeface="Public Sans" pitchFamily="2" charset="0"/>
            </a:endParaRPr>
          </a:p>
          <a:p>
            <a:pPr marL="380996" indent="-228600">
              <a:buFont typeface="+mj-lt"/>
              <a:buAutoNum type="arabicPeriod" startAt="4"/>
            </a:pPr>
            <a:r>
              <a:rPr lang="en-US" sz="1100" b="1" dirty="0" smtClean="0">
                <a:latin typeface="Public Sans" pitchFamily="2" charset="0"/>
              </a:rPr>
              <a:t>Compare </a:t>
            </a:r>
            <a:r>
              <a:rPr lang="en-US" sz="1100" b="1" dirty="0">
                <a:latin typeface="Public Sans" pitchFamily="2" charset="0"/>
              </a:rPr>
              <a:t>Employee Benefit vs. </a:t>
            </a:r>
            <a:r>
              <a:rPr lang="en-US" sz="1100" b="1" dirty="0" smtClean="0">
                <a:latin typeface="Public Sans" pitchFamily="2" charset="0"/>
              </a:rPr>
              <a:t>Salaries</a:t>
            </a:r>
          </a:p>
          <a:p>
            <a:pPr marL="152396"/>
            <a:r>
              <a:rPr lang="en-US" sz="1100" b="1" dirty="0">
                <a:latin typeface="Public Sans" pitchFamily="2" charset="0"/>
              </a:rPr>
              <a:t>	</a:t>
            </a:r>
            <a:r>
              <a:rPr lang="en-US" sz="1100" dirty="0" smtClean="0">
                <a:latin typeface="Public Sans" pitchFamily="2" charset="0"/>
              </a:rPr>
              <a:t>Salaries </a:t>
            </a:r>
            <a:r>
              <a:rPr lang="en-US" sz="1100" dirty="0">
                <a:latin typeface="Public Sans" pitchFamily="2" charset="0"/>
              </a:rPr>
              <a:t>with no benefits need explanations and/or corrections if reported  incorrectly.</a:t>
            </a:r>
          </a:p>
          <a:p>
            <a:pPr lvl="1"/>
            <a:r>
              <a:rPr lang="en-US" sz="1100" dirty="0" smtClean="0">
                <a:latin typeface="Public Sans" pitchFamily="2" charset="0"/>
              </a:rPr>
              <a:t>	Health </a:t>
            </a:r>
            <a:r>
              <a:rPr lang="en-US" sz="1100" dirty="0">
                <a:latin typeface="Public Sans" pitchFamily="2" charset="0"/>
              </a:rPr>
              <a:t>Benefits for Retirees must be reported in the separate functional areas throughout </a:t>
            </a:r>
            <a:r>
              <a:rPr lang="en-US" sz="1100" dirty="0" smtClean="0">
                <a:latin typeface="Public Sans" pitchFamily="2" charset="0"/>
              </a:rPr>
              <a:t>the AFR </a:t>
            </a:r>
            <a:r>
              <a:rPr lang="en-US" sz="1100" dirty="0">
                <a:latin typeface="Public Sans" pitchFamily="2" charset="0"/>
              </a:rPr>
              <a:t>(i.e., Regular </a:t>
            </a:r>
            <a:r>
              <a:rPr lang="en-US" sz="1100" dirty="0" smtClean="0">
                <a:latin typeface="Public Sans" pitchFamily="2" charset="0"/>
              </a:rPr>
              <a:t>	Programs</a:t>
            </a:r>
            <a:r>
              <a:rPr lang="en-US" sz="1100" dirty="0">
                <a:latin typeface="Public Sans" pitchFamily="2" charset="0"/>
              </a:rPr>
              <a:t>, Special Education Programs, Career and Technical </a:t>
            </a:r>
            <a:r>
              <a:rPr lang="en-US" sz="1100" dirty="0" smtClean="0">
                <a:latin typeface="Public Sans" pitchFamily="2" charset="0"/>
              </a:rPr>
              <a:t>Education Programs</a:t>
            </a:r>
            <a:r>
              <a:rPr lang="en-US" sz="1100" dirty="0">
                <a:latin typeface="Public Sans" pitchFamily="2" charset="0"/>
              </a:rPr>
              <a:t>, etc.). </a:t>
            </a:r>
            <a:endParaRPr lang="en-US" sz="1100" dirty="0" smtClean="0">
              <a:latin typeface="Public Sans" pitchFamily="2" charset="0"/>
            </a:endParaRPr>
          </a:p>
          <a:p>
            <a:pPr lvl="1"/>
            <a:r>
              <a:rPr lang="en-US" sz="1100" b="1" dirty="0" smtClean="0">
                <a:latin typeface="Public Sans" pitchFamily="2" charset="0"/>
              </a:rPr>
              <a:t>	Not </a:t>
            </a:r>
            <a:r>
              <a:rPr lang="en-US" sz="1100" b="1" dirty="0">
                <a:latin typeface="Public Sans" pitchFamily="2" charset="0"/>
              </a:rPr>
              <a:t>doing so </a:t>
            </a:r>
            <a:r>
              <a:rPr lang="en-US" sz="1100" b="1" u="sng" dirty="0" smtClean="0">
                <a:latin typeface="Public Sans" pitchFamily="2" charset="0"/>
              </a:rPr>
              <a:t>will </a:t>
            </a:r>
            <a:r>
              <a:rPr lang="en-US" sz="1100" b="1" u="sng" dirty="0">
                <a:latin typeface="Public Sans" pitchFamily="2" charset="0"/>
              </a:rPr>
              <a:t>negatively</a:t>
            </a:r>
            <a:r>
              <a:rPr lang="en-US" sz="1100" b="1" dirty="0">
                <a:latin typeface="Public Sans" pitchFamily="2" charset="0"/>
              </a:rPr>
              <a:t> affect the school’s indirect cost rates.</a:t>
            </a:r>
            <a:endParaRPr lang="en-US" sz="1100" dirty="0">
              <a:latin typeface="Public Sans" pitchFamily="2" charset="0"/>
            </a:endParaRPr>
          </a:p>
          <a:p>
            <a:pPr lvl="1"/>
            <a:r>
              <a:rPr lang="en-US" sz="1100" dirty="0" smtClean="0">
                <a:latin typeface="Public Sans" pitchFamily="2" charset="0"/>
              </a:rPr>
              <a:t>	Sick </a:t>
            </a:r>
            <a:r>
              <a:rPr lang="en-US" sz="1100" dirty="0">
                <a:latin typeface="Public Sans" pitchFamily="2" charset="0"/>
              </a:rPr>
              <a:t>Leave Severance Pay should also be accurately reported in each section of the AFR.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4" name="Rectangle 3"/>
          <p:cNvSpPr/>
          <p:nvPr/>
        </p:nvSpPr>
        <p:spPr>
          <a:xfrm>
            <a:off x="1216282" y="217716"/>
            <a:ext cx="6439583" cy="584775"/>
          </a:xfrm>
          <a:prstGeom prst="rect">
            <a:avLst/>
          </a:prstGeom>
        </p:spPr>
        <p:txBody>
          <a:bodyPr wrap="none">
            <a:spAutoFit/>
          </a:bodyPr>
          <a:lstStyle/>
          <a:p>
            <a:r>
              <a:rPr lang="en-US" sz="3200" b="1" dirty="0">
                <a:latin typeface="Public Sans" pitchFamily="2" charset="0"/>
              </a:rPr>
              <a:t>Review Process – AFR Checklist</a:t>
            </a:r>
            <a:endParaRPr lang="en-US" sz="3200" dirty="0">
              <a:latin typeface="Public Sans" pitchFamily="2" charset="0"/>
            </a:endParaRPr>
          </a:p>
        </p:txBody>
      </p:sp>
      <p:sp>
        <p:nvSpPr>
          <p:cNvPr id="5" name="Rectangle 4"/>
          <p:cNvSpPr/>
          <p:nvPr/>
        </p:nvSpPr>
        <p:spPr>
          <a:xfrm>
            <a:off x="881271" y="802491"/>
            <a:ext cx="7361581" cy="3077766"/>
          </a:xfrm>
          <a:prstGeom prst="rect">
            <a:avLst/>
          </a:prstGeom>
        </p:spPr>
        <p:txBody>
          <a:bodyPr wrap="square">
            <a:spAutoFit/>
          </a:bodyPr>
          <a:lstStyle/>
          <a:p>
            <a:pPr marL="0" indent="0" algn="ctr">
              <a:buNone/>
            </a:pPr>
            <a:r>
              <a:rPr lang="en-US" b="1" dirty="0">
                <a:latin typeface="Public Sans" pitchFamily="2" charset="0"/>
              </a:rPr>
              <a:t>Other AFR Comparisons and Reviews</a:t>
            </a:r>
          </a:p>
          <a:p>
            <a:pPr marL="0" indent="0" algn="ctr">
              <a:buNone/>
            </a:pPr>
            <a:r>
              <a:rPr lang="en-US" sz="1200" dirty="0">
                <a:latin typeface="Public Sans" pitchFamily="2" charset="0"/>
              </a:rPr>
              <a:t>(amounts must equal)</a:t>
            </a:r>
          </a:p>
          <a:p>
            <a:pPr marL="285750" lvl="0" indent="-285750" algn="just">
              <a:spcBef>
                <a:spcPts val="1200"/>
              </a:spcBef>
              <a:buFont typeface="Arial" panose="020B0604020202020204" pitchFamily="34" charset="0"/>
              <a:buChar char="•"/>
            </a:pPr>
            <a:r>
              <a:rPr lang="en-US" sz="1200" dirty="0">
                <a:solidFill>
                  <a:srgbClr val="FF0000"/>
                </a:solidFill>
                <a:latin typeface="Public Sans" pitchFamily="2" charset="0"/>
              </a:rPr>
              <a:t>Ad Valorem Tax Revenue Comparison (Not Applicable to Charters)</a:t>
            </a:r>
          </a:p>
          <a:p>
            <a:pPr marL="285750" lvl="0" indent="-285750" algn="just">
              <a:spcBef>
                <a:spcPts val="1200"/>
              </a:spcBef>
              <a:buFont typeface="Arial" panose="020B0604020202020204" pitchFamily="34" charset="0"/>
              <a:buChar char="•"/>
            </a:pPr>
            <a:r>
              <a:rPr lang="en-US" sz="1200" dirty="0">
                <a:solidFill>
                  <a:srgbClr val="FF0000"/>
                </a:solidFill>
                <a:latin typeface="Public Sans" pitchFamily="2" charset="0"/>
              </a:rPr>
              <a:t>Sales/Use Tax Revenue Comparison (Not Applicable to Charters)</a:t>
            </a:r>
          </a:p>
          <a:p>
            <a:pPr marL="285750" indent="-285750" algn="just">
              <a:spcBef>
                <a:spcPts val="1200"/>
              </a:spcBef>
              <a:buFont typeface="Arial" panose="020B0604020202020204" pitchFamily="34" charset="0"/>
              <a:buChar char="•"/>
            </a:pPr>
            <a:r>
              <a:rPr lang="en-US" sz="1200" dirty="0">
                <a:latin typeface="Public Sans" pitchFamily="2" charset="0"/>
              </a:rPr>
              <a:t>Comparison of Prior Year “Ending Balance” (KPC 51196) and Current Year “Beginning Balance” (KPC 51195)</a:t>
            </a:r>
          </a:p>
          <a:p>
            <a:pPr marL="285750" indent="-285750" algn="just">
              <a:spcBef>
                <a:spcPts val="1200"/>
              </a:spcBef>
              <a:buFont typeface="Arial" panose="020B0604020202020204" pitchFamily="34" charset="0"/>
              <a:buChar char="•"/>
            </a:pPr>
            <a:r>
              <a:rPr lang="en-US" sz="1200" dirty="0">
                <a:latin typeface="Public Sans" pitchFamily="2" charset="0"/>
              </a:rPr>
              <a:t>Comparison of Current Year “Ending Balance” (KPC 51196) and Balance Sheet “Total Fund Balance” (KPC 54000)</a:t>
            </a:r>
          </a:p>
          <a:p>
            <a:pPr marL="285750" indent="-285750" algn="just">
              <a:spcBef>
                <a:spcPts val="1200"/>
              </a:spcBef>
              <a:buFont typeface="Arial" panose="020B0604020202020204" pitchFamily="34" charset="0"/>
              <a:buChar char="•"/>
            </a:pPr>
            <a:r>
              <a:rPr lang="en-US" sz="1200" dirty="0">
                <a:latin typeface="Public Sans" pitchFamily="2" charset="0"/>
              </a:rPr>
              <a:t>Comparison of Balance Sheet “Total Assets” (KPC 51690) and Balance Sheet “Total Liabilities and Fund Balance” (KPC 55300)</a:t>
            </a:r>
          </a:p>
          <a:p>
            <a:pPr marL="285750" indent="-285750" algn="just">
              <a:spcBef>
                <a:spcPts val="1200"/>
              </a:spcBef>
              <a:buFont typeface="Arial" panose="020B0604020202020204" pitchFamily="34" charset="0"/>
              <a:buChar char="•"/>
            </a:pPr>
            <a:r>
              <a:rPr lang="en-US" sz="1200" dirty="0">
                <a:latin typeface="Public Sans" pitchFamily="2" charset="0"/>
              </a:rPr>
              <a:t>Comparison of Capital Assets, Long Term Debt and Permanent Funds (Table III)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3" name="Rectangle 2"/>
          <p:cNvSpPr/>
          <p:nvPr/>
        </p:nvSpPr>
        <p:spPr>
          <a:xfrm>
            <a:off x="3061860" y="622851"/>
            <a:ext cx="3729880" cy="646331"/>
          </a:xfrm>
          <a:prstGeom prst="rect">
            <a:avLst/>
          </a:prstGeom>
        </p:spPr>
        <p:txBody>
          <a:bodyPr wrap="square">
            <a:spAutoFit/>
          </a:bodyPr>
          <a:lstStyle/>
          <a:p>
            <a:r>
              <a:rPr lang="en-US" sz="3600" b="1" dirty="0">
                <a:solidFill>
                  <a:schemeClr val="bg1"/>
                </a:solidFill>
                <a:latin typeface="Public Sans" pitchFamily="2" charset="0"/>
                <a:cs typeface="Calibri" panose="020F0502020204030204" pitchFamily="34" charset="0"/>
              </a:rPr>
              <a:t>Outline</a:t>
            </a:r>
            <a:endParaRPr lang="en-US" sz="3600" dirty="0">
              <a:solidFill>
                <a:schemeClr val="bg1"/>
              </a:solidFill>
              <a:latin typeface="Public Sans" pitchFamily="2" charset="0"/>
            </a:endParaRPr>
          </a:p>
        </p:txBody>
      </p:sp>
      <p:sp>
        <p:nvSpPr>
          <p:cNvPr id="4" name="Rectangle 3"/>
          <p:cNvSpPr/>
          <p:nvPr/>
        </p:nvSpPr>
        <p:spPr>
          <a:xfrm>
            <a:off x="165650" y="2016696"/>
            <a:ext cx="7242313" cy="2031325"/>
          </a:xfrm>
          <a:prstGeom prst="rect">
            <a:avLst/>
          </a:prstGeom>
        </p:spPr>
        <p:txBody>
          <a:bodyPr wrap="square">
            <a:spAutoFit/>
          </a:bodyPr>
          <a:lstStyle/>
          <a:p>
            <a:pPr algn="just">
              <a:buFont typeface="Wingdings" panose="05000000000000000000" pitchFamily="2" charset="2"/>
              <a:buChar char="Ø"/>
            </a:pPr>
            <a:r>
              <a:rPr lang="en-US" dirty="0">
                <a:solidFill>
                  <a:schemeClr val="bg1"/>
                </a:solidFill>
                <a:latin typeface="Public Sans" pitchFamily="2" charset="0"/>
              </a:rPr>
              <a:t>Define the </a:t>
            </a:r>
            <a:r>
              <a:rPr lang="en-US" dirty="0" smtClean="0">
                <a:solidFill>
                  <a:schemeClr val="bg1"/>
                </a:solidFill>
                <a:latin typeface="Public Sans" pitchFamily="2" charset="0"/>
              </a:rPr>
              <a:t>AFR</a:t>
            </a:r>
          </a:p>
          <a:p>
            <a:pPr algn="just"/>
            <a:endParaRPr lang="en-US" dirty="0">
              <a:solidFill>
                <a:schemeClr val="bg1"/>
              </a:solidFill>
              <a:latin typeface="Public Sans" pitchFamily="2" charset="0"/>
            </a:endParaRPr>
          </a:p>
          <a:p>
            <a:pPr>
              <a:buFont typeface="Wingdings" panose="05000000000000000000" pitchFamily="2" charset="2"/>
              <a:buChar char="Ø"/>
            </a:pPr>
            <a:r>
              <a:rPr lang="en-US" dirty="0">
                <a:solidFill>
                  <a:schemeClr val="bg1"/>
                </a:solidFill>
                <a:latin typeface="Public Sans" pitchFamily="2" charset="0"/>
              </a:rPr>
              <a:t>Identify the State Laws &amp; Requirements for Reporting Financial Data </a:t>
            </a:r>
            <a:r>
              <a:rPr lang="en-US" dirty="0" smtClean="0">
                <a:solidFill>
                  <a:schemeClr val="bg1"/>
                </a:solidFill>
                <a:latin typeface="Public Sans" pitchFamily="2" charset="0"/>
              </a:rPr>
              <a:t>to the LDOE</a:t>
            </a:r>
          </a:p>
          <a:p>
            <a:pPr algn="just"/>
            <a:endParaRPr lang="en-US" dirty="0">
              <a:solidFill>
                <a:schemeClr val="bg1"/>
              </a:solidFill>
              <a:latin typeface="Public Sans" pitchFamily="2" charset="0"/>
            </a:endParaRPr>
          </a:p>
          <a:p>
            <a:pPr algn="just">
              <a:buFont typeface="Wingdings" panose="05000000000000000000" pitchFamily="2" charset="2"/>
              <a:buChar char="Ø"/>
            </a:pPr>
            <a:r>
              <a:rPr lang="en-US" dirty="0">
                <a:solidFill>
                  <a:schemeClr val="bg1"/>
                </a:solidFill>
                <a:latin typeface="Public Sans" pitchFamily="2" charset="0"/>
              </a:rPr>
              <a:t>Louisiana Accounting &amp; Uniform Governmental Handbook (LAUGH</a:t>
            </a:r>
            <a:r>
              <a:rPr lang="en-US" dirty="0" smtClean="0">
                <a:solidFill>
                  <a:schemeClr val="bg1"/>
                </a:solidFill>
                <a:latin typeface="Public Sans" pitchFamily="2" charset="0"/>
              </a:rPr>
              <a:t>)</a:t>
            </a:r>
          </a:p>
          <a:p>
            <a:pPr algn="just"/>
            <a:endParaRPr lang="en-US" dirty="0">
              <a:solidFill>
                <a:schemeClr val="bg1"/>
              </a:solidFill>
              <a:latin typeface="Public Sans" pitchFamily="2" charset="0"/>
            </a:endParaRPr>
          </a:p>
          <a:p>
            <a:pPr algn="just">
              <a:buFont typeface="Wingdings" panose="05000000000000000000" pitchFamily="2" charset="2"/>
              <a:buChar char="Ø"/>
            </a:pPr>
            <a:r>
              <a:rPr lang="en-US" dirty="0">
                <a:solidFill>
                  <a:schemeClr val="bg1"/>
                </a:solidFill>
                <a:latin typeface="Public Sans" pitchFamily="2" charset="0"/>
              </a:rPr>
              <a:t>AFR Submission, Review Process &amp; </a:t>
            </a:r>
            <a:r>
              <a:rPr lang="en-US" dirty="0" smtClean="0">
                <a:solidFill>
                  <a:schemeClr val="bg1"/>
                </a:solidFill>
                <a:latin typeface="Public Sans" pitchFamily="2" charset="0"/>
              </a:rPr>
              <a:t>Ratings</a:t>
            </a:r>
          </a:p>
          <a:p>
            <a:pPr algn="just"/>
            <a:endParaRPr lang="en-US" dirty="0">
              <a:solidFill>
                <a:schemeClr val="bg1"/>
              </a:solidFill>
              <a:latin typeface="Public Sans" pitchFamily="2" charset="0"/>
            </a:endParaRPr>
          </a:p>
          <a:p>
            <a:pPr algn="just">
              <a:buFont typeface="Wingdings" panose="05000000000000000000" pitchFamily="2" charset="2"/>
              <a:buChar char="Ø"/>
            </a:pPr>
            <a:r>
              <a:rPr lang="en-US" dirty="0">
                <a:solidFill>
                  <a:schemeClr val="bg1"/>
                </a:solidFill>
                <a:latin typeface="Public Sans" pitchFamily="2" charset="0"/>
              </a:rPr>
              <a:t>Appendix</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4" name="Rectangle 3"/>
          <p:cNvSpPr/>
          <p:nvPr/>
        </p:nvSpPr>
        <p:spPr>
          <a:xfrm>
            <a:off x="1234306" y="198123"/>
            <a:ext cx="6703746" cy="584775"/>
          </a:xfrm>
          <a:prstGeom prst="rect">
            <a:avLst/>
          </a:prstGeom>
        </p:spPr>
        <p:txBody>
          <a:bodyPr wrap="square">
            <a:spAutoFit/>
          </a:bodyPr>
          <a:lstStyle/>
          <a:p>
            <a:r>
              <a:rPr lang="en-US" sz="3200" b="1" dirty="0">
                <a:latin typeface="Public Sans" pitchFamily="2" charset="0"/>
              </a:rPr>
              <a:t>Review Process – AFR Checklist</a:t>
            </a:r>
            <a:endParaRPr lang="en-US" sz="3200" dirty="0">
              <a:latin typeface="Public Sans" pitchFamily="2" charset="0"/>
            </a:endParaRPr>
          </a:p>
        </p:txBody>
      </p:sp>
      <p:sp>
        <p:nvSpPr>
          <p:cNvPr id="5" name="Rectangle 4"/>
          <p:cNvSpPr/>
          <p:nvPr/>
        </p:nvSpPr>
        <p:spPr>
          <a:xfrm>
            <a:off x="344555" y="1187189"/>
            <a:ext cx="8328992" cy="2108269"/>
          </a:xfrm>
          <a:prstGeom prst="rect">
            <a:avLst/>
          </a:prstGeom>
        </p:spPr>
        <p:txBody>
          <a:bodyPr wrap="square">
            <a:spAutoFit/>
          </a:bodyPr>
          <a:lstStyle/>
          <a:p>
            <a:pPr marL="0" indent="0" algn="ctr">
              <a:buNone/>
            </a:pPr>
            <a:r>
              <a:rPr lang="en-US" sz="2400" b="1" dirty="0">
                <a:latin typeface="Public Sans" pitchFamily="2" charset="0"/>
              </a:rPr>
              <a:t>Comparison of Prior Year vs. Current Year Data</a:t>
            </a:r>
            <a:endParaRPr lang="en-US" sz="2400" b="1" dirty="0">
              <a:solidFill>
                <a:srgbClr val="FF0000"/>
              </a:solidFill>
              <a:latin typeface="Public Sans" pitchFamily="2" charset="0"/>
            </a:endParaRPr>
          </a:p>
          <a:p>
            <a:pPr marL="0" indent="0" algn="ctr">
              <a:buNone/>
            </a:pPr>
            <a:endParaRPr lang="en-US" sz="2200" dirty="0">
              <a:latin typeface="Public Sans" pitchFamily="2" charset="0"/>
            </a:endParaRPr>
          </a:p>
          <a:p>
            <a:pPr marL="0" indent="0" algn="ctr">
              <a:buNone/>
            </a:pPr>
            <a:r>
              <a:rPr lang="en-US" dirty="0">
                <a:latin typeface="Public Sans" pitchFamily="2" charset="0"/>
              </a:rPr>
              <a:t>This report compares data reported in the prior year to data reported in the current year.  </a:t>
            </a:r>
          </a:p>
          <a:p>
            <a:pPr marL="0" indent="0" algn="ctr">
              <a:buNone/>
            </a:pPr>
            <a:endParaRPr lang="en-US" sz="2000" dirty="0">
              <a:latin typeface="Public Sans" pitchFamily="2" charset="0"/>
            </a:endParaRPr>
          </a:p>
          <a:p>
            <a:pPr marL="230188" lvl="1" indent="0" algn="ctr">
              <a:buNone/>
            </a:pPr>
            <a:r>
              <a:rPr lang="en-US" i="1" dirty="0">
                <a:latin typeface="Public Sans" pitchFamily="2" charset="0"/>
              </a:rPr>
              <a:t>Note: First year charters </a:t>
            </a:r>
            <a:r>
              <a:rPr lang="en-US" i="1" u="sng" dirty="0">
                <a:effectLst>
                  <a:outerShdw blurRad="38100" dist="38100" dir="2700000" algn="tl">
                    <a:srgbClr val="000000">
                      <a:alpha val="43137"/>
                    </a:srgbClr>
                  </a:outerShdw>
                </a:effectLst>
                <a:latin typeface="Public Sans" pitchFamily="2" charset="0"/>
              </a:rPr>
              <a:t>do not</a:t>
            </a:r>
            <a:r>
              <a:rPr lang="en-US" i="1" dirty="0">
                <a:latin typeface="Public Sans" pitchFamily="2" charset="0"/>
              </a:rPr>
              <a:t>  provide explanations for this section. We require all first year charters to review the line items for accuracy. </a:t>
            </a:r>
          </a:p>
          <a:p>
            <a:pPr marL="0" indent="0" algn="ctr">
              <a:buNone/>
            </a:pPr>
            <a:endParaRPr lang="en-US" sz="2000" dirty="0">
              <a:latin typeface="Public Sans" pitchFamily="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4" name="Rectangle 3"/>
          <p:cNvSpPr/>
          <p:nvPr/>
        </p:nvSpPr>
        <p:spPr>
          <a:xfrm>
            <a:off x="1164251" y="194862"/>
            <a:ext cx="6439583" cy="584775"/>
          </a:xfrm>
          <a:prstGeom prst="rect">
            <a:avLst/>
          </a:prstGeom>
        </p:spPr>
        <p:txBody>
          <a:bodyPr wrap="none">
            <a:spAutoFit/>
          </a:bodyPr>
          <a:lstStyle/>
          <a:p>
            <a:r>
              <a:rPr lang="en-US" sz="3200" b="1" dirty="0">
                <a:latin typeface="Public Sans" pitchFamily="2" charset="0"/>
              </a:rPr>
              <a:t>Review Process – AFR Checklist</a:t>
            </a:r>
            <a:endParaRPr lang="en-US" sz="3200" dirty="0">
              <a:latin typeface="Public Sans" pitchFamily="2" charset="0"/>
            </a:endParaRPr>
          </a:p>
        </p:txBody>
      </p:sp>
      <p:sp>
        <p:nvSpPr>
          <p:cNvPr id="5" name="Rectangle 4"/>
          <p:cNvSpPr/>
          <p:nvPr/>
        </p:nvSpPr>
        <p:spPr>
          <a:xfrm>
            <a:off x="-99396" y="830725"/>
            <a:ext cx="8746437" cy="3416320"/>
          </a:xfrm>
          <a:prstGeom prst="rect">
            <a:avLst/>
          </a:prstGeom>
        </p:spPr>
        <p:txBody>
          <a:bodyPr wrap="square">
            <a:spAutoFit/>
          </a:bodyPr>
          <a:lstStyle/>
          <a:p>
            <a:pPr marL="152396" lvl="0" indent="0" algn="ctr">
              <a:spcBef>
                <a:spcPct val="20000"/>
              </a:spcBef>
              <a:buNone/>
            </a:pPr>
            <a:r>
              <a:rPr lang="en-US" sz="1600" b="1" dirty="0">
                <a:solidFill>
                  <a:prstClr val="black"/>
                </a:solidFill>
                <a:latin typeface="Public Sans" pitchFamily="2" charset="0"/>
                <a:ea typeface="Times New Roman"/>
              </a:rPr>
              <a:t>Every Student Succeeds Act (ESSA) - Maintenance of Effort (MOE)</a:t>
            </a:r>
          </a:p>
          <a:p>
            <a:pPr marL="0" indent="0" algn="ctr">
              <a:buNone/>
            </a:pPr>
            <a:endParaRPr lang="en-US" sz="1600" dirty="0">
              <a:latin typeface="Public Sans" pitchFamily="2" charset="0"/>
            </a:endParaRPr>
          </a:p>
          <a:p>
            <a:pPr marL="684212" algn="just"/>
            <a:r>
              <a:rPr lang="en-US" dirty="0">
                <a:latin typeface="Public Sans" pitchFamily="2" charset="0"/>
                <a:ea typeface="Times New Roman"/>
              </a:rPr>
              <a:t>Annual Financial Report data is used to calculate each LEA’s MOE for the ESSA program. For MOE, the LEA must determine that either the combined fiscal effort per student or the aggregate expenditures of State and local funds with respect to the provision of free public education in the LEA for the preceding fiscal year was not less than 90 percent of the combined fiscal effort per student or the aggregate expenditures for the second preceding fiscal year.</a:t>
            </a:r>
          </a:p>
          <a:p>
            <a:pPr marL="0" indent="0" algn="ctr">
              <a:buNone/>
            </a:pPr>
            <a:endParaRPr lang="en-US" dirty="0">
              <a:latin typeface="Public Sans" pitchFamily="2" charset="0"/>
            </a:endParaRPr>
          </a:p>
          <a:p>
            <a:pPr marL="684212"/>
            <a:r>
              <a:rPr lang="en-US" dirty="0">
                <a:latin typeface="Public Sans" pitchFamily="2" charset="0"/>
                <a:ea typeface="Times New Roman"/>
              </a:rPr>
              <a:t>The ESSA AFR Edit Check was created to:</a:t>
            </a:r>
          </a:p>
          <a:p>
            <a:pPr marL="684212"/>
            <a:endParaRPr lang="en-US" dirty="0">
              <a:latin typeface="Public Sans" pitchFamily="2" charset="0"/>
              <a:ea typeface="Times New Roman"/>
            </a:endParaRPr>
          </a:p>
          <a:p>
            <a:pPr marL="1027112" indent="-342900">
              <a:buFont typeface="Wingdings" panose="05000000000000000000" pitchFamily="2" charset="2"/>
              <a:buChar char="v"/>
            </a:pPr>
            <a:r>
              <a:rPr lang="en-US" dirty="0">
                <a:latin typeface="Public Sans" pitchFamily="2" charset="0"/>
                <a:ea typeface="Times New Roman"/>
              </a:rPr>
              <a:t>Determine if LEAs have met the ESSA MOE requirement prior to closing the LEADS portal </a:t>
            </a:r>
          </a:p>
          <a:p>
            <a:pPr marL="684212"/>
            <a:endParaRPr lang="en-US" dirty="0" smtClean="0">
              <a:latin typeface="Public Sans" pitchFamily="2" charset="0"/>
              <a:ea typeface="Times New Roman"/>
            </a:endParaRPr>
          </a:p>
          <a:p>
            <a:pPr marL="1027112" indent="-342900">
              <a:buFont typeface="Wingdings" panose="05000000000000000000" pitchFamily="2" charset="2"/>
              <a:buChar char="v"/>
            </a:pPr>
            <a:r>
              <a:rPr lang="en-US" dirty="0" smtClean="0">
                <a:latin typeface="Public Sans" pitchFamily="2" charset="0"/>
                <a:ea typeface="Times New Roman"/>
              </a:rPr>
              <a:t>Allows </a:t>
            </a:r>
            <a:r>
              <a:rPr lang="en-US" dirty="0">
                <a:latin typeface="Public Sans" pitchFamily="2" charset="0"/>
                <a:ea typeface="Times New Roman"/>
              </a:rPr>
              <a:t>the LEA to review and make corrections</a:t>
            </a:r>
          </a:p>
          <a:p>
            <a:pPr marL="0" indent="0" algn="ct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6"/>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
        <p:nvSpPr>
          <p:cNvPr id="4" name="Rectangle 3"/>
          <p:cNvSpPr/>
          <p:nvPr/>
        </p:nvSpPr>
        <p:spPr>
          <a:xfrm>
            <a:off x="1357798" y="357149"/>
            <a:ext cx="6439583" cy="584775"/>
          </a:xfrm>
          <a:prstGeom prst="rect">
            <a:avLst/>
          </a:prstGeom>
        </p:spPr>
        <p:txBody>
          <a:bodyPr wrap="none">
            <a:spAutoFit/>
          </a:bodyPr>
          <a:lstStyle/>
          <a:p>
            <a:r>
              <a:rPr lang="en-US" sz="3200" b="1" dirty="0">
                <a:latin typeface="Public Sans" pitchFamily="2" charset="0"/>
              </a:rPr>
              <a:t>Review Process – AFR Checklist</a:t>
            </a:r>
            <a:endParaRPr lang="en-US" sz="3200" dirty="0">
              <a:latin typeface="Public Sans" pitchFamily="2" charset="0"/>
            </a:endParaRPr>
          </a:p>
        </p:txBody>
      </p:sp>
      <p:sp>
        <p:nvSpPr>
          <p:cNvPr id="5" name="Rectangle 4"/>
          <p:cNvSpPr/>
          <p:nvPr/>
        </p:nvSpPr>
        <p:spPr>
          <a:xfrm>
            <a:off x="1015359" y="1128176"/>
            <a:ext cx="6855606" cy="2400657"/>
          </a:xfrm>
          <a:prstGeom prst="rect">
            <a:avLst/>
          </a:prstGeom>
        </p:spPr>
        <p:txBody>
          <a:bodyPr wrap="square">
            <a:spAutoFit/>
          </a:bodyPr>
          <a:lstStyle/>
          <a:p>
            <a:pPr marL="0" indent="0" algn="ctr">
              <a:buNone/>
            </a:pPr>
            <a:r>
              <a:rPr lang="en-US" sz="2000" b="1" dirty="0"/>
              <a:t>Verification of Revenues and </a:t>
            </a:r>
            <a:r>
              <a:rPr lang="en-US" sz="2000" b="1" dirty="0" smtClean="0"/>
              <a:t>Expenditures</a:t>
            </a:r>
          </a:p>
          <a:p>
            <a:pPr marL="0" indent="0" algn="ctr">
              <a:buNone/>
            </a:pPr>
            <a:endParaRPr lang="en-US" sz="2000" b="1" dirty="0"/>
          </a:p>
          <a:p>
            <a:pPr marL="285750" indent="-285750">
              <a:buFont typeface="Arial" panose="020B0604020202020204" pitchFamily="34" charset="0"/>
              <a:buChar char="•"/>
            </a:pPr>
            <a:r>
              <a:rPr lang="en-US" sz="1600" dirty="0"/>
              <a:t>Local Revenue Representation Transfer From Other LEA (KPC 3350)</a:t>
            </a:r>
          </a:p>
          <a:p>
            <a:pPr marL="285750" indent="-285750">
              <a:buFont typeface="Arial" panose="020B0604020202020204" pitchFamily="34" charset="0"/>
              <a:buChar char="•"/>
            </a:pPr>
            <a:r>
              <a:rPr lang="en-US" sz="1600" dirty="0"/>
              <a:t>MFP Payments (KPC 4300 + KPC 4450)</a:t>
            </a:r>
          </a:p>
          <a:p>
            <a:pPr marL="285750" indent="-285750">
              <a:buFont typeface="Arial" panose="020B0604020202020204" pitchFamily="34" charset="0"/>
              <a:buChar char="•"/>
            </a:pPr>
            <a:r>
              <a:rPr lang="en-US" sz="1600" dirty="0"/>
              <a:t>MFP Payments – School Lunch Fund (KPC 4450)</a:t>
            </a:r>
          </a:p>
          <a:p>
            <a:pPr marL="285750" indent="-285750">
              <a:buFont typeface="Arial" panose="020B0604020202020204" pitchFamily="34" charset="0"/>
              <a:buChar char="•"/>
            </a:pPr>
            <a:r>
              <a:rPr lang="en-US" sz="1600" dirty="0"/>
              <a:t>PIP (5650)</a:t>
            </a:r>
          </a:p>
          <a:p>
            <a:pPr marL="285750" indent="-285750">
              <a:buFont typeface="Arial" panose="020B0604020202020204" pitchFamily="34" charset="0"/>
              <a:buChar char="•"/>
            </a:pPr>
            <a:r>
              <a:rPr lang="en-US" sz="1600" dirty="0"/>
              <a:t>Employer’s Contribution to Teachers Retirement - PIP (7600)</a:t>
            </a:r>
          </a:p>
          <a:p>
            <a:pPr marL="285750" indent="-285750">
              <a:buFont typeface="Arial" panose="020B0604020202020204" pitchFamily="34" charset="0"/>
              <a:buChar char="•"/>
            </a:pPr>
            <a:r>
              <a:rPr lang="en-US" sz="1600" dirty="0"/>
              <a:t>Dues and Fees (KPC 38765)</a:t>
            </a:r>
          </a:p>
          <a:p>
            <a:pPr marL="0" indent="0">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 name="Rectangle 3"/>
          <p:cNvSpPr/>
          <p:nvPr/>
        </p:nvSpPr>
        <p:spPr>
          <a:xfrm>
            <a:off x="1238158" y="277636"/>
            <a:ext cx="6439583" cy="584775"/>
          </a:xfrm>
          <a:prstGeom prst="rect">
            <a:avLst/>
          </a:prstGeom>
        </p:spPr>
        <p:txBody>
          <a:bodyPr wrap="none">
            <a:spAutoFit/>
          </a:bodyPr>
          <a:lstStyle/>
          <a:p>
            <a:r>
              <a:rPr lang="en-US" sz="3200" b="1" dirty="0">
                <a:latin typeface="Public Sans" pitchFamily="2" charset="0"/>
              </a:rPr>
              <a:t>Review Process – AFR Checklist</a:t>
            </a:r>
            <a:endParaRPr lang="en-US" sz="3200" dirty="0">
              <a:latin typeface="Public Sans" pitchFamily="2" charset="0"/>
            </a:endParaRPr>
          </a:p>
        </p:txBody>
      </p:sp>
      <p:sp>
        <p:nvSpPr>
          <p:cNvPr id="5" name="Rectangle 4"/>
          <p:cNvSpPr/>
          <p:nvPr/>
        </p:nvSpPr>
        <p:spPr>
          <a:xfrm>
            <a:off x="871331" y="1144214"/>
            <a:ext cx="7275442" cy="2154436"/>
          </a:xfrm>
          <a:prstGeom prst="rect">
            <a:avLst/>
          </a:prstGeom>
        </p:spPr>
        <p:txBody>
          <a:bodyPr wrap="square">
            <a:spAutoFit/>
          </a:bodyPr>
          <a:lstStyle/>
          <a:p>
            <a:pPr marL="0" indent="0" algn="ctr">
              <a:buNone/>
            </a:pPr>
            <a:r>
              <a:rPr lang="en-US" sz="2000" b="1" dirty="0">
                <a:latin typeface="Public Sans" pitchFamily="2" charset="0"/>
              </a:rPr>
              <a:t>Balances at End of Year (KPC 51196)</a:t>
            </a:r>
          </a:p>
          <a:p>
            <a:pPr marL="0" indent="0" algn="ctr">
              <a:buNone/>
            </a:pPr>
            <a:endParaRPr lang="en-US" sz="1600" b="1" dirty="0">
              <a:latin typeface="Public Sans" pitchFamily="2" charset="0"/>
            </a:endParaRPr>
          </a:p>
          <a:p>
            <a:pPr marL="285750" indent="-285750" algn="just">
              <a:buFont typeface="Arial" panose="020B0604020202020204" pitchFamily="34" charset="0"/>
              <a:buChar char="•"/>
            </a:pPr>
            <a:r>
              <a:rPr lang="en-US" dirty="0">
                <a:latin typeface="Public Sans" pitchFamily="2" charset="0"/>
                <a:ea typeface="Times New Roman"/>
              </a:rPr>
              <a:t>Due to the Cash Management Improvement Act, there should be no fund balances in columns 5 &amp; 6. If there are balances in these columns, the LEA should review the AFR and make any necessary corrections. Written explanations must be provided if the LEA deems that the balance is correct</a:t>
            </a:r>
            <a:r>
              <a:rPr lang="en-US" dirty="0" smtClean="0">
                <a:latin typeface="Public Sans" pitchFamily="2" charset="0"/>
                <a:ea typeface="Times New Roman"/>
              </a:rPr>
              <a:t>.</a:t>
            </a:r>
          </a:p>
          <a:p>
            <a:pPr algn="just"/>
            <a:endParaRPr lang="en-US" dirty="0">
              <a:latin typeface="Public Sans" pitchFamily="2" charset="0"/>
              <a:ea typeface="Times New Roman"/>
            </a:endParaRPr>
          </a:p>
          <a:p>
            <a:pPr marL="285750" indent="-285750" algn="just">
              <a:buFont typeface="Arial" panose="020B0604020202020204" pitchFamily="34" charset="0"/>
              <a:buChar char="•"/>
            </a:pPr>
            <a:r>
              <a:rPr lang="en-US" dirty="0">
                <a:latin typeface="Public Sans" pitchFamily="2" charset="0"/>
                <a:ea typeface="Times New Roman"/>
              </a:rPr>
              <a:t>The General Fund should have a balance greater than or equal to 0.</a:t>
            </a:r>
            <a:endParaRPr lang="en-US" dirty="0">
              <a:latin typeface="Public Sans" pitchFamily="2" charset="0"/>
            </a:endParaRPr>
          </a:p>
          <a:p>
            <a:pPr marL="152396" indent="0" algn="just">
              <a:buNone/>
            </a:pPr>
            <a:endParaRPr lang="en-US" dirty="0">
              <a:ea typeface="Times New Roma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 name="Rectangle 3"/>
          <p:cNvSpPr/>
          <p:nvPr/>
        </p:nvSpPr>
        <p:spPr>
          <a:xfrm>
            <a:off x="1958861" y="264383"/>
            <a:ext cx="4663456" cy="584775"/>
          </a:xfrm>
          <a:prstGeom prst="rect">
            <a:avLst/>
          </a:prstGeom>
        </p:spPr>
        <p:txBody>
          <a:bodyPr wrap="none">
            <a:spAutoFit/>
          </a:bodyPr>
          <a:lstStyle/>
          <a:p>
            <a:r>
              <a:rPr lang="en-US" sz="3200" b="1" dirty="0">
                <a:latin typeface="Public Sans" pitchFamily="2" charset="0"/>
              </a:rPr>
              <a:t>AFR Review - Overview</a:t>
            </a:r>
            <a:endParaRPr lang="en-US" sz="3200" dirty="0">
              <a:latin typeface="Public Sans" pitchFamily="2" charset="0"/>
            </a:endParaRPr>
          </a:p>
        </p:txBody>
      </p:sp>
      <p:sp>
        <p:nvSpPr>
          <p:cNvPr id="5" name="Rectangle 4"/>
          <p:cNvSpPr/>
          <p:nvPr/>
        </p:nvSpPr>
        <p:spPr>
          <a:xfrm>
            <a:off x="1656516" y="1090366"/>
            <a:ext cx="5718320" cy="2462213"/>
          </a:xfrm>
          <a:prstGeom prst="rect">
            <a:avLst/>
          </a:prstGeom>
        </p:spPr>
        <p:txBody>
          <a:bodyPr wrap="square">
            <a:spAutoFit/>
          </a:bodyPr>
          <a:lstStyle/>
          <a:p>
            <a:pPr marL="285750" indent="-285750">
              <a:buFont typeface="Arial" panose="020B0604020202020204" pitchFamily="34" charset="0"/>
              <a:buChar char="•"/>
            </a:pPr>
            <a:r>
              <a:rPr lang="en-US" dirty="0">
                <a:solidFill>
                  <a:prstClr val="black"/>
                </a:solidFill>
                <a:latin typeface="Public Sans" pitchFamily="2" charset="0"/>
              </a:rPr>
              <a:t>Submit all applicable fiscal project codes by September 30</a:t>
            </a:r>
            <a:r>
              <a:rPr lang="en-US" baseline="30000" dirty="0">
                <a:solidFill>
                  <a:prstClr val="black"/>
                </a:solidFill>
                <a:latin typeface="Public Sans" pitchFamily="2" charset="0"/>
              </a:rPr>
              <a:t>th</a:t>
            </a:r>
          </a:p>
          <a:p>
            <a:endParaRPr lang="en-US" dirty="0">
              <a:solidFill>
                <a:prstClr val="black"/>
              </a:solidFill>
              <a:latin typeface="Public Sans" pitchFamily="2" charset="0"/>
            </a:endParaRPr>
          </a:p>
          <a:p>
            <a:pPr marL="285750" indent="-285750">
              <a:buFont typeface="Arial" panose="020B0604020202020204" pitchFamily="34" charset="0"/>
              <a:buChar char="•"/>
            </a:pPr>
            <a:r>
              <a:rPr lang="en-US" dirty="0">
                <a:solidFill>
                  <a:prstClr val="black"/>
                </a:solidFill>
                <a:latin typeface="Public Sans" pitchFamily="2" charset="0"/>
              </a:rPr>
              <a:t>Review the File Upload Error Report after each submission</a:t>
            </a:r>
          </a:p>
          <a:p>
            <a:endParaRPr lang="en-US" dirty="0">
              <a:solidFill>
                <a:prstClr val="black"/>
              </a:solidFill>
              <a:latin typeface="Public Sans" pitchFamily="2" charset="0"/>
            </a:endParaRPr>
          </a:p>
          <a:p>
            <a:pPr marL="285750" indent="-285750">
              <a:buFont typeface="Arial" panose="020B0604020202020204" pitchFamily="34" charset="0"/>
              <a:buChar char="•"/>
            </a:pPr>
            <a:r>
              <a:rPr lang="en-US" dirty="0">
                <a:solidFill>
                  <a:prstClr val="black"/>
                </a:solidFill>
                <a:latin typeface="Public Sans" pitchFamily="2" charset="0"/>
              </a:rPr>
              <a:t>Save and review the AFR630 after each submission </a:t>
            </a:r>
          </a:p>
          <a:p>
            <a:endParaRPr lang="en-US" dirty="0">
              <a:solidFill>
                <a:prstClr val="black"/>
              </a:solidFill>
              <a:latin typeface="Public Sans" pitchFamily="2" charset="0"/>
            </a:endParaRPr>
          </a:p>
          <a:p>
            <a:pPr marL="285750" indent="-285750">
              <a:buFont typeface="Arial" panose="020B0604020202020204" pitchFamily="34" charset="0"/>
              <a:buChar char="•"/>
            </a:pPr>
            <a:r>
              <a:rPr lang="en-US" dirty="0">
                <a:solidFill>
                  <a:prstClr val="black"/>
                </a:solidFill>
                <a:latin typeface="Public Sans" pitchFamily="2" charset="0"/>
              </a:rPr>
              <a:t>Provide all requested written responses</a:t>
            </a:r>
          </a:p>
          <a:p>
            <a:endParaRPr lang="en-US" dirty="0">
              <a:solidFill>
                <a:prstClr val="black"/>
              </a:solidFill>
              <a:latin typeface="Public Sans" pitchFamily="2" charset="0"/>
            </a:endParaRPr>
          </a:p>
          <a:p>
            <a:pPr marL="285750" indent="-285750">
              <a:buFont typeface="Arial" panose="020B0604020202020204" pitchFamily="34" charset="0"/>
              <a:buChar char="•"/>
            </a:pPr>
            <a:r>
              <a:rPr lang="en-US" dirty="0">
                <a:solidFill>
                  <a:prstClr val="black"/>
                </a:solidFill>
                <a:latin typeface="Public Sans" pitchFamily="2" charset="0"/>
              </a:rPr>
              <a:t>Ensure the General Fund does not have a negative balance</a:t>
            </a:r>
          </a:p>
          <a:p>
            <a:endParaRPr lang="en-US" dirty="0">
              <a:solidFill>
                <a:prstClr val="black"/>
              </a:solidFill>
              <a:latin typeface="Public Sans" pitchFamily="2" charset="0"/>
            </a:endParaRPr>
          </a:p>
          <a:p>
            <a:pPr marL="285750" indent="-285750">
              <a:buFont typeface="Arial" panose="020B0604020202020204" pitchFamily="34" charset="0"/>
              <a:buChar char="•"/>
            </a:pPr>
            <a:r>
              <a:rPr lang="en-US" dirty="0">
                <a:solidFill>
                  <a:prstClr val="black"/>
                </a:solidFill>
                <a:latin typeface="Public Sans" pitchFamily="2" charset="0"/>
              </a:rPr>
              <a:t>Ensure columns 5 &amp; 6 do not have balances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 name="Rectangle 3"/>
          <p:cNvSpPr/>
          <p:nvPr/>
        </p:nvSpPr>
        <p:spPr>
          <a:xfrm>
            <a:off x="3311395" y="311426"/>
            <a:ext cx="2632452" cy="584775"/>
          </a:xfrm>
          <a:prstGeom prst="rect">
            <a:avLst/>
          </a:prstGeom>
        </p:spPr>
        <p:txBody>
          <a:bodyPr wrap="none">
            <a:spAutoFit/>
          </a:bodyPr>
          <a:lstStyle/>
          <a:p>
            <a:r>
              <a:rPr lang="en-US" sz="3200" b="1" dirty="0">
                <a:latin typeface="Public Sans" pitchFamily="2" charset="0"/>
              </a:rPr>
              <a:t>AFR Ratings</a:t>
            </a:r>
            <a:endParaRPr lang="en-US" sz="3200" dirty="0">
              <a:latin typeface="Public Sans" pitchFamily="2" charset="0"/>
            </a:endParaRPr>
          </a:p>
        </p:txBody>
      </p:sp>
      <p:sp>
        <p:nvSpPr>
          <p:cNvPr id="5" name="Rectangle 4"/>
          <p:cNvSpPr/>
          <p:nvPr/>
        </p:nvSpPr>
        <p:spPr>
          <a:xfrm>
            <a:off x="503583" y="1099559"/>
            <a:ext cx="8030817" cy="2777683"/>
          </a:xfrm>
          <a:prstGeom prst="rect">
            <a:avLst/>
          </a:prstGeom>
        </p:spPr>
        <p:txBody>
          <a:bodyPr wrap="square">
            <a:spAutoFit/>
          </a:bodyPr>
          <a:lstStyle/>
          <a:p>
            <a:pPr marL="152396" indent="0" algn="ctr">
              <a:buNone/>
            </a:pPr>
            <a:r>
              <a:rPr lang="en-US" sz="1600" b="1" dirty="0">
                <a:latin typeface="Public Sans" pitchFamily="2" charset="0"/>
                <a:ea typeface="Times New Roman"/>
              </a:rPr>
              <a:t>The Ratings are applied as follows:</a:t>
            </a:r>
          </a:p>
          <a:p>
            <a:pPr marL="152396" indent="0" algn="ctr">
              <a:buNone/>
            </a:pPr>
            <a:endParaRPr lang="en-US" b="1" dirty="0">
              <a:latin typeface="Public Sans" pitchFamily="2" charset="0"/>
              <a:ea typeface="Times New Roman"/>
            </a:endParaRPr>
          </a:p>
          <a:p>
            <a:pPr lvl="0" algn="just">
              <a:lnSpc>
                <a:spcPts val="2100"/>
              </a:lnSpc>
              <a:spcAft>
                <a:spcPts val="600"/>
              </a:spcAft>
            </a:pPr>
            <a:r>
              <a:rPr lang="en-US" b="1" u="sng" dirty="0">
                <a:latin typeface="Public Sans" pitchFamily="2" charset="0"/>
              </a:rPr>
              <a:t>Excellent</a:t>
            </a:r>
            <a:r>
              <a:rPr lang="en-US" dirty="0">
                <a:latin typeface="Public Sans" pitchFamily="2" charset="0"/>
              </a:rPr>
              <a:t> – complete &amp; error free AFR submitted to the LDOE on or before October 31</a:t>
            </a:r>
          </a:p>
          <a:p>
            <a:pPr lvl="0" algn="just">
              <a:spcAft>
                <a:spcPts val="600"/>
              </a:spcAft>
            </a:pPr>
            <a:r>
              <a:rPr lang="en-US" b="1" u="sng" dirty="0">
                <a:latin typeface="Public Sans" pitchFamily="2" charset="0"/>
              </a:rPr>
              <a:t>Good</a:t>
            </a:r>
            <a:r>
              <a:rPr lang="en-US" dirty="0">
                <a:latin typeface="Public Sans" pitchFamily="2" charset="0"/>
              </a:rPr>
              <a:t> – complete &amp; error free AFR is submitted to the LDOE between November 1 - November 29</a:t>
            </a:r>
          </a:p>
          <a:p>
            <a:pPr lvl="0" algn="just">
              <a:spcAft>
                <a:spcPts val="600"/>
              </a:spcAft>
            </a:pPr>
            <a:r>
              <a:rPr lang="en-US" b="1" u="sng" dirty="0">
                <a:latin typeface="Public Sans" pitchFamily="2" charset="0"/>
              </a:rPr>
              <a:t>Needs Improvement </a:t>
            </a:r>
            <a:r>
              <a:rPr lang="en-US" dirty="0">
                <a:latin typeface="Public Sans" pitchFamily="2" charset="0"/>
              </a:rPr>
              <a:t>– complete &amp; error free AFR is submitted to the LDOE between November 30 - December 29</a:t>
            </a:r>
          </a:p>
          <a:p>
            <a:pPr lvl="0" algn="just"/>
            <a:r>
              <a:rPr lang="en-US" b="1" u="sng" dirty="0">
                <a:latin typeface="Public Sans" pitchFamily="2" charset="0"/>
              </a:rPr>
              <a:t>Unacceptable</a:t>
            </a:r>
            <a:r>
              <a:rPr lang="en-US" dirty="0">
                <a:latin typeface="Public Sans" pitchFamily="2" charset="0"/>
              </a:rPr>
              <a:t> - complete &amp; error AFR is submitted to the LDOE after December 29</a:t>
            </a:r>
            <a:endParaRPr lang="en-US" b="1" dirty="0">
              <a:latin typeface="Public Sans" pitchFamily="2" charset="0"/>
            </a:endParaRPr>
          </a:p>
          <a:p>
            <a:pPr algn="ctr"/>
            <a:endParaRPr lang="en-US" i="1" dirty="0" smtClean="0">
              <a:latin typeface="Public Sans" pitchFamily="2" charset="0"/>
            </a:endParaRPr>
          </a:p>
          <a:p>
            <a:pPr algn="ctr"/>
            <a:r>
              <a:rPr lang="en-US" i="1" dirty="0" smtClean="0">
                <a:latin typeface="Public Sans" pitchFamily="2" charset="0"/>
              </a:rPr>
              <a:t>Ratings </a:t>
            </a:r>
            <a:r>
              <a:rPr lang="en-US" i="1" dirty="0">
                <a:latin typeface="Public Sans" pitchFamily="2" charset="0"/>
              </a:rPr>
              <a:t>are emailed to the preparer</a:t>
            </a:r>
            <a:r>
              <a:rPr lang="en-US" dirty="0">
                <a:latin typeface="Public Sans" pitchFamily="2" charset="0"/>
              </a:rPr>
              <a:t>. </a:t>
            </a:r>
          </a:p>
          <a:p>
            <a:pPr lvl="0" algn="ct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5" name="Rectangle 4"/>
          <p:cNvSpPr/>
          <p:nvPr/>
        </p:nvSpPr>
        <p:spPr>
          <a:xfrm>
            <a:off x="3061320" y="357150"/>
            <a:ext cx="2643672" cy="584775"/>
          </a:xfrm>
          <a:prstGeom prst="rect">
            <a:avLst/>
          </a:prstGeom>
        </p:spPr>
        <p:txBody>
          <a:bodyPr wrap="none">
            <a:spAutoFit/>
          </a:bodyPr>
          <a:lstStyle/>
          <a:p>
            <a:r>
              <a:rPr lang="en-US" sz="3200" b="1" dirty="0">
                <a:latin typeface="Public Sans" pitchFamily="2" charset="0"/>
              </a:rPr>
              <a:t>AFR Ratings</a:t>
            </a:r>
            <a:endParaRPr lang="en-US" sz="3200" dirty="0">
              <a:latin typeface="Public Sans" pitchFamily="2" charset="0"/>
            </a:endParaRPr>
          </a:p>
        </p:txBody>
      </p:sp>
      <p:sp>
        <p:nvSpPr>
          <p:cNvPr id="6" name="Rectangle 5"/>
          <p:cNvSpPr/>
          <p:nvPr/>
        </p:nvSpPr>
        <p:spPr>
          <a:xfrm>
            <a:off x="1517374" y="1117213"/>
            <a:ext cx="5897217" cy="2252924"/>
          </a:xfrm>
          <a:prstGeom prst="rect">
            <a:avLst/>
          </a:prstGeom>
        </p:spPr>
        <p:txBody>
          <a:bodyPr wrap="square">
            <a:spAutoFit/>
          </a:bodyPr>
          <a:lstStyle/>
          <a:p>
            <a:pPr marL="152396" indent="0" algn="ctr">
              <a:buNone/>
            </a:pPr>
            <a:r>
              <a:rPr lang="en-US" sz="2000" b="1" dirty="0">
                <a:latin typeface="Public Sans" pitchFamily="2" charset="0"/>
                <a:ea typeface="Times New Roman"/>
              </a:rPr>
              <a:t>Complete &amp; Error Free </a:t>
            </a:r>
            <a:r>
              <a:rPr lang="en-US" sz="2000" b="1" dirty="0" smtClean="0">
                <a:latin typeface="Public Sans" pitchFamily="2" charset="0"/>
                <a:ea typeface="Times New Roman"/>
              </a:rPr>
              <a:t>AFR</a:t>
            </a:r>
          </a:p>
          <a:p>
            <a:pPr marL="152396" indent="0" algn="ctr">
              <a:buNone/>
            </a:pPr>
            <a:endParaRPr lang="en-US" b="1" dirty="0">
              <a:latin typeface="Public Sans" pitchFamily="2" charset="0"/>
              <a:ea typeface="Times New Roman"/>
            </a:endParaRPr>
          </a:p>
          <a:p>
            <a:pPr marL="342900" indent="-342900" algn="just">
              <a:buFont typeface="Arial" panose="020B0604020202020204" pitchFamily="34" charset="0"/>
              <a:buChar char="•"/>
            </a:pPr>
            <a:r>
              <a:rPr lang="en-US" b="1" dirty="0">
                <a:solidFill>
                  <a:srgbClr val="003300"/>
                </a:solidFill>
                <a:latin typeface="Public Sans" pitchFamily="2" charset="0"/>
              </a:rPr>
              <a:t>A complete AFR includes all applicable Fiscal Project Codes (FPC)</a:t>
            </a:r>
          </a:p>
          <a:p>
            <a:pPr marL="342900" indent="-342900" algn="just"/>
            <a:endParaRPr lang="en-US" b="1" dirty="0">
              <a:latin typeface="Public Sans" pitchFamily="2" charset="0"/>
            </a:endParaRPr>
          </a:p>
          <a:p>
            <a:pPr marL="342900" indent="-342900" algn="just">
              <a:buFont typeface="Arial" panose="020B0604020202020204" pitchFamily="34" charset="0"/>
              <a:buChar char="•"/>
            </a:pPr>
            <a:r>
              <a:rPr lang="en-US" b="1" dirty="0">
                <a:solidFill>
                  <a:srgbClr val="003300"/>
                </a:solidFill>
                <a:latin typeface="Public Sans" pitchFamily="2" charset="0"/>
              </a:rPr>
              <a:t>An error free AFR is a complete AFR that:</a:t>
            </a:r>
          </a:p>
          <a:p>
            <a:pPr marL="1141413" lvl="1" indent="-457200">
              <a:spcBef>
                <a:spcPct val="20000"/>
              </a:spcBef>
              <a:buClr>
                <a:srgbClr val="5E1616">
                  <a:lumMod val="75000"/>
                </a:srgbClr>
              </a:buClr>
              <a:buSzPct val="70000"/>
              <a:buFont typeface="Wingdings" panose="05000000000000000000" pitchFamily="2" charset="2"/>
              <a:buChar char="v"/>
            </a:pPr>
            <a:r>
              <a:rPr lang="en-US" dirty="0">
                <a:solidFill>
                  <a:srgbClr val="003300"/>
                </a:solidFill>
                <a:latin typeface="Public Sans" pitchFamily="2" charset="0"/>
              </a:rPr>
              <a:t>Balances </a:t>
            </a:r>
          </a:p>
          <a:p>
            <a:pPr marL="1141413" lvl="1" indent="-457200">
              <a:spcBef>
                <a:spcPct val="20000"/>
              </a:spcBef>
              <a:buClr>
                <a:srgbClr val="5E1616">
                  <a:lumMod val="75000"/>
                </a:srgbClr>
              </a:buClr>
              <a:buSzPct val="70000"/>
              <a:buFont typeface="Wingdings" panose="05000000000000000000" pitchFamily="2" charset="2"/>
              <a:buChar char="v"/>
            </a:pPr>
            <a:r>
              <a:rPr lang="en-US" dirty="0">
                <a:solidFill>
                  <a:srgbClr val="003300"/>
                </a:solidFill>
                <a:latin typeface="Public Sans" pitchFamily="2" charset="0"/>
              </a:rPr>
              <a:t>Has no outstanding edit errors </a:t>
            </a:r>
          </a:p>
          <a:p>
            <a:pPr marL="1141413" lvl="1" indent="-457200">
              <a:spcBef>
                <a:spcPct val="20000"/>
              </a:spcBef>
              <a:buClr>
                <a:srgbClr val="5E1616">
                  <a:lumMod val="75000"/>
                </a:srgbClr>
              </a:buClr>
              <a:buSzPct val="70000"/>
              <a:buFont typeface="Wingdings" panose="05000000000000000000" pitchFamily="2" charset="2"/>
              <a:buChar char="v"/>
            </a:pPr>
            <a:r>
              <a:rPr lang="en-US" dirty="0">
                <a:solidFill>
                  <a:srgbClr val="003300"/>
                </a:solidFill>
                <a:latin typeface="Public Sans" pitchFamily="2" charset="0"/>
              </a:rPr>
              <a:t>Has no outstanding explanations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4" name="Google Shape;474;p71"/>
          <p:cNvSpPr txBox="1">
            <a:spLocks noGrp="1"/>
          </p:cNvSpPr>
          <p:nvPr>
            <p:ph type="subTitle" idx="1"/>
          </p:nvPr>
        </p:nvSpPr>
        <p:spPr>
          <a:prstGeom prst="rect">
            <a:avLst/>
          </a:prstGeom>
          <a:noFill/>
          <a:ln>
            <a:noFill/>
          </a:ln>
        </p:spPr>
        <p:txBody>
          <a:bodyPr spcFirstLastPara="1" wrap="square" lIns="68575" tIns="68575" rIns="68575" bIns="68575" anchor="t" anchorCtr="0">
            <a:noAutofit/>
          </a:bodyPr>
          <a:lstStyle/>
          <a:p>
            <a:pPr marL="685800" marR="0" lvl="0" indent="0" algn="just" rtl="0">
              <a:lnSpc>
                <a:spcPct val="90000"/>
              </a:lnSpc>
              <a:spcBef>
                <a:spcPts val="800"/>
              </a:spcBef>
              <a:spcAft>
                <a:spcPts val="0"/>
              </a:spcAft>
              <a:buNone/>
            </a:pPr>
            <a:endParaRPr sz="1200" dirty="0">
              <a:solidFill>
                <a:schemeClr val="dk1"/>
              </a:solidFill>
            </a:endParaRPr>
          </a:p>
          <a:p>
            <a:pPr marL="1371600" lvl="0" indent="0" algn="l" rtl="0">
              <a:lnSpc>
                <a:spcPct val="115000"/>
              </a:lnSpc>
              <a:spcBef>
                <a:spcPts val="800"/>
              </a:spcBef>
              <a:spcAft>
                <a:spcPts val="0"/>
              </a:spcAft>
              <a:buNone/>
            </a:pPr>
            <a:endParaRPr sz="1200" dirty="0">
              <a:solidFill>
                <a:schemeClr val="dk1"/>
              </a:solidFill>
            </a:endParaRPr>
          </a:p>
          <a:p>
            <a:pPr marL="457200" lvl="0" indent="-342900" algn="l" rtl="0">
              <a:spcBef>
                <a:spcPts val="1200"/>
              </a:spcBef>
              <a:spcAft>
                <a:spcPts val="0"/>
              </a:spcAft>
              <a:buClr>
                <a:schemeClr val="bg1"/>
              </a:buClr>
              <a:buSzPts val="1800"/>
              <a:buFont typeface="Arial" panose="020B0604020202020204" pitchFamily="34" charset="0"/>
              <a:buChar char="•"/>
            </a:pPr>
            <a:r>
              <a:rPr lang="en" dirty="0">
                <a:solidFill>
                  <a:schemeClr val="bg1"/>
                </a:solidFill>
              </a:rPr>
              <a:t>Level 3 provides three allocations </a:t>
            </a:r>
            <a:r>
              <a:rPr lang="en" dirty="0" smtClean="0">
                <a:solidFill>
                  <a:schemeClr val="bg1"/>
                </a:solidFill>
              </a:rPr>
              <a:t>:</a:t>
            </a:r>
          </a:p>
          <a:p>
            <a:pPr lvl="0" indent="-342900" algn="l" rtl="0">
              <a:spcBef>
                <a:spcPts val="1200"/>
              </a:spcBef>
              <a:spcAft>
                <a:spcPts val="0"/>
              </a:spcAft>
              <a:buClr>
                <a:schemeClr val="bg1"/>
              </a:buClr>
              <a:buSzPts val="1800"/>
              <a:buFont typeface="Arial" panose="020B0604020202020204" pitchFamily="34" charset="0"/>
              <a:buChar char="•"/>
            </a:pPr>
            <a:endParaRPr dirty="0">
              <a:solidFill>
                <a:schemeClr val="bg1"/>
              </a:solidFill>
            </a:endParaRPr>
          </a:p>
          <a:p>
            <a:pPr lvl="1" algn="l" rtl="0">
              <a:spcBef>
                <a:spcPts val="0"/>
              </a:spcBef>
              <a:spcAft>
                <a:spcPts val="0"/>
              </a:spcAft>
              <a:buClr>
                <a:schemeClr val="bg1"/>
              </a:buClr>
              <a:buSzPts val="1800"/>
              <a:buFont typeface="Arial" panose="020B0604020202020204" pitchFamily="34" charset="0"/>
              <a:buChar char="•"/>
            </a:pPr>
            <a:r>
              <a:rPr lang="en" dirty="0">
                <a:solidFill>
                  <a:schemeClr val="bg1"/>
                </a:solidFill>
              </a:rPr>
              <a:t>1 - Continuation of Prior Year Pay Raises - Continues funding for teacher and support worker pay raises originally provided by the Legislature the 2000s</a:t>
            </a:r>
            <a:r>
              <a:rPr lang="en" dirty="0" smtClean="0">
                <a:solidFill>
                  <a:schemeClr val="bg1"/>
                </a:solidFill>
              </a:rPr>
              <a:t>.</a:t>
            </a:r>
          </a:p>
          <a:p>
            <a:pPr marL="571500" lvl="1" indent="0" algn="l" rtl="0">
              <a:spcBef>
                <a:spcPts val="0"/>
              </a:spcBef>
              <a:spcAft>
                <a:spcPts val="0"/>
              </a:spcAft>
              <a:buClr>
                <a:schemeClr val="bg1"/>
              </a:buClr>
              <a:buSzPts val="1800"/>
              <a:buNone/>
            </a:pPr>
            <a:endParaRPr dirty="0">
              <a:solidFill>
                <a:schemeClr val="bg1"/>
              </a:solidFill>
            </a:endParaRPr>
          </a:p>
          <a:p>
            <a:pPr lvl="1" algn="l" rtl="0">
              <a:spcBef>
                <a:spcPts val="0"/>
              </a:spcBef>
              <a:spcAft>
                <a:spcPts val="0"/>
              </a:spcAft>
              <a:buClr>
                <a:schemeClr val="bg1"/>
              </a:buClr>
              <a:buSzPts val="1800"/>
              <a:buFont typeface="Arial" panose="020B0604020202020204" pitchFamily="34" charset="0"/>
              <a:buChar char="•"/>
            </a:pPr>
            <a:r>
              <a:rPr lang="en" dirty="0">
                <a:solidFill>
                  <a:schemeClr val="bg1"/>
                </a:solidFill>
              </a:rPr>
              <a:t>2- Historical Formula Allocation – A one-time hold harmless provision instituted in the early 1990s when the current student driven formula was implemented to ease transition. </a:t>
            </a:r>
            <a:endParaRPr lang="en" dirty="0" smtClean="0">
              <a:solidFill>
                <a:schemeClr val="bg1"/>
              </a:solidFill>
            </a:endParaRPr>
          </a:p>
          <a:p>
            <a:pPr marL="571500" lvl="1" indent="0" algn="l" rtl="0">
              <a:spcBef>
                <a:spcPts val="0"/>
              </a:spcBef>
              <a:spcAft>
                <a:spcPts val="0"/>
              </a:spcAft>
              <a:buClr>
                <a:schemeClr val="bg1"/>
              </a:buClr>
              <a:buSzPts val="1800"/>
              <a:buNone/>
            </a:pPr>
            <a:endParaRPr dirty="0">
              <a:solidFill>
                <a:schemeClr val="bg1"/>
              </a:solidFill>
            </a:endParaRPr>
          </a:p>
          <a:p>
            <a:pPr lvl="1" algn="l" rtl="0">
              <a:spcBef>
                <a:spcPts val="0"/>
              </a:spcBef>
              <a:spcAft>
                <a:spcPts val="0"/>
              </a:spcAft>
              <a:buClr>
                <a:schemeClr val="bg1"/>
              </a:buClr>
              <a:buSzPts val="1800"/>
              <a:buFont typeface="Arial" panose="020B0604020202020204" pitchFamily="34" charset="0"/>
              <a:buChar char="•"/>
            </a:pPr>
            <a:r>
              <a:rPr lang="en" dirty="0">
                <a:solidFill>
                  <a:schemeClr val="bg1"/>
                </a:solidFill>
              </a:rPr>
              <a:t>3 - Support for Increasing Mandated Costs of Health Insurance, Retirement, and Fuel - $100 per student to defray the costs of these expenses implemented in mid-2000s.</a:t>
            </a:r>
            <a:endParaRPr dirty="0">
              <a:solidFill>
                <a:schemeClr val="bg1"/>
              </a:solidFill>
            </a:endParaRPr>
          </a:p>
          <a:p>
            <a:pPr marL="0" marR="0" lvl="0" indent="0" algn="just" rtl="0">
              <a:lnSpc>
                <a:spcPct val="90000"/>
              </a:lnSpc>
              <a:spcBef>
                <a:spcPts val="1200"/>
              </a:spcBef>
              <a:spcAft>
                <a:spcPts val="0"/>
              </a:spcAft>
              <a:buNone/>
            </a:pPr>
            <a:endParaRPr sz="1200" dirty="0">
              <a:solidFill>
                <a:schemeClr val="dk1"/>
              </a:solidFill>
            </a:endParaRPr>
          </a:p>
          <a:p>
            <a:pPr marL="685800" marR="0" lvl="0" indent="0" algn="just" rtl="0">
              <a:lnSpc>
                <a:spcPct val="90000"/>
              </a:lnSpc>
              <a:spcBef>
                <a:spcPts val="800"/>
              </a:spcBef>
              <a:spcAft>
                <a:spcPts val="0"/>
              </a:spcAft>
              <a:buNone/>
            </a:pPr>
            <a:endParaRPr sz="1200" dirty="0">
              <a:solidFill>
                <a:schemeClr val="dk1"/>
              </a:solidFill>
            </a:endParaRPr>
          </a:p>
          <a:p>
            <a:pPr marL="685800" marR="0" lvl="0" indent="0" algn="just" rtl="0">
              <a:lnSpc>
                <a:spcPct val="90000"/>
              </a:lnSpc>
              <a:spcBef>
                <a:spcPts val="800"/>
              </a:spcBef>
              <a:spcAft>
                <a:spcPts val="0"/>
              </a:spcAft>
              <a:buNone/>
            </a:pPr>
            <a:endParaRPr sz="1200" dirty="0">
              <a:solidFill>
                <a:schemeClr val="dk1"/>
              </a:solidFill>
            </a:endParaRPr>
          </a:p>
          <a:p>
            <a:pPr marL="685800" lvl="0" indent="0" algn="just" rtl="0">
              <a:lnSpc>
                <a:spcPct val="90000"/>
              </a:lnSpc>
              <a:spcBef>
                <a:spcPts val="800"/>
              </a:spcBef>
              <a:spcAft>
                <a:spcPts val="0"/>
              </a:spcAft>
              <a:buNone/>
            </a:pPr>
            <a:endParaRPr sz="1200" dirty="0">
              <a:solidFill>
                <a:schemeClr val="dk1"/>
              </a:solidFill>
            </a:endParaRPr>
          </a:p>
        </p:txBody>
      </p:sp>
      <p:sp>
        <p:nvSpPr>
          <p:cNvPr id="472" name="Google Shape;472;p71"/>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
        <p:nvSpPr>
          <p:cNvPr id="4" name="Rectangle 3"/>
          <p:cNvSpPr/>
          <p:nvPr/>
        </p:nvSpPr>
        <p:spPr>
          <a:xfrm>
            <a:off x="252752" y="940245"/>
            <a:ext cx="2526654" cy="707886"/>
          </a:xfrm>
          <a:prstGeom prst="rect">
            <a:avLst/>
          </a:prstGeom>
        </p:spPr>
        <p:txBody>
          <a:bodyPr wrap="none">
            <a:spAutoFit/>
          </a:bodyPr>
          <a:lstStyle/>
          <a:p>
            <a:r>
              <a:rPr lang="en-US" sz="4000" b="1" dirty="0">
                <a:solidFill>
                  <a:schemeClr val="tx1"/>
                </a:solidFill>
                <a:latin typeface="Public Sans" pitchFamily="2" charset="0"/>
                <a:cs typeface="Calibri" panose="020F0502020204030204" pitchFamily="34" charset="0"/>
              </a:rPr>
              <a:t>Appendix</a:t>
            </a:r>
            <a:endParaRPr lang="en-US" sz="4000" dirty="0">
              <a:latin typeface="Public Sans" pitchFamily="2"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6" name="Rectangle 5"/>
          <p:cNvSpPr/>
          <p:nvPr/>
        </p:nvSpPr>
        <p:spPr>
          <a:xfrm>
            <a:off x="786129" y="436662"/>
            <a:ext cx="7359707" cy="584775"/>
          </a:xfrm>
          <a:prstGeom prst="rect">
            <a:avLst/>
          </a:prstGeom>
        </p:spPr>
        <p:txBody>
          <a:bodyPr wrap="none">
            <a:spAutoFit/>
          </a:bodyPr>
          <a:lstStyle/>
          <a:p>
            <a:r>
              <a:rPr lang="en-US" sz="3200" b="1" dirty="0">
                <a:latin typeface="Public Sans" pitchFamily="2" charset="0"/>
              </a:rPr>
              <a:t>Minimum Foundation Program (MFP)</a:t>
            </a:r>
            <a:endParaRPr lang="en-US" sz="3200" dirty="0">
              <a:latin typeface="Public Sans" pitchFamily="2" charset="0"/>
            </a:endParaRPr>
          </a:p>
        </p:txBody>
      </p:sp>
      <p:sp>
        <p:nvSpPr>
          <p:cNvPr id="7" name="Rectangle 6"/>
          <p:cNvSpPr/>
          <p:nvPr/>
        </p:nvSpPr>
        <p:spPr>
          <a:xfrm>
            <a:off x="940905" y="1368444"/>
            <a:ext cx="7050156" cy="2154436"/>
          </a:xfrm>
          <a:prstGeom prst="rect">
            <a:avLst/>
          </a:prstGeom>
        </p:spPr>
        <p:txBody>
          <a:bodyPr wrap="square">
            <a:spAutoFit/>
          </a:bodyPr>
          <a:lstStyle/>
          <a:p>
            <a:pPr marL="342900" indent="-342900" algn="just">
              <a:buFont typeface="Arial" panose="020B0604020202020204" pitchFamily="34" charset="0"/>
              <a:buChar char="•"/>
            </a:pPr>
            <a:r>
              <a:rPr lang="en-US" dirty="0">
                <a:solidFill>
                  <a:prstClr val="black"/>
                </a:solidFill>
                <a:latin typeface="Public Sans" pitchFamily="2" charset="0"/>
              </a:rPr>
              <a:t>The MFP formula is adopted by the State Board of Elementary and Secondary Education (SBESE) and approved by the Legislature.</a:t>
            </a:r>
          </a:p>
          <a:p>
            <a:pPr marL="342900" indent="-342900" algn="just">
              <a:buFont typeface="Arial" panose="020B0604020202020204" pitchFamily="34" charset="0"/>
              <a:buChar char="•"/>
            </a:pPr>
            <a:endParaRPr lang="en-US" sz="1100" dirty="0">
              <a:solidFill>
                <a:prstClr val="black"/>
              </a:solidFill>
              <a:latin typeface="Public Sans" pitchFamily="2" charset="0"/>
            </a:endParaRPr>
          </a:p>
          <a:p>
            <a:pPr marL="342900" indent="-342900" algn="just">
              <a:buFont typeface="Arial" panose="020B0604020202020204" pitchFamily="34" charset="0"/>
              <a:buChar char="•"/>
            </a:pPr>
            <a:r>
              <a:rPr lang="en-US" dirty="0">
                <a:solidFill>
                  <a:prstClr val="black"/>
                </a:solidFill>
                <a:latin typeface="Public Sans" pitchFamily="2" charset="0"/>
              </a:rPr>
              <a:t>MFP determines the cost of a minimum foundation program of education in all public elementary and secondary schools and helps to allocate the funds equitably to parish, city and other local school systems</a:t>
            </a:r>
          </a:p>
          <a:p>
            <a:pPr algn="just"/>
            <a:endParaRPr lang="en-US" sz="1100" dirty="0">
              <a:solidFill>
                <a:prstClr val="black"/>
              </a:solidFill>
              <a:latin typeface="Public Sans" pitchFamily="2" charset="0"/>
            </a:endParaRPr>
          </a:p>
          <a:p>
            <a:pPr marL="342900" indent="-342900" algn="just">
              <a:buFont typeface="Arial" panose="020B0604020202020204" pitchFamily="34" charset="0"/>
              <a:buChar char="•"/>
            </a:pPr>
            <a:r>
              <a:rPr lang="en-US" dirty="0">
                <a:solidFill>
                  <a:prstClr val="black"/>
                </a:solidFill>
                <a:latin typeface="Public Sans" pitchFamily="2" charset="0"/>
              </a:rPr>
              <a:t>MFP funds are not earmarked for specific purposes but are intended, in combination with other funds available to the local school systems, to provide the fiscal requirements of operating a school system.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3" name="Rectangle 2"/>
          <p:cNvSpPr/>
          <p:nvPr/>
        </p:nvSpPr>
        <p:spPr>
          <a:xfrm>
            <a:off x="767375" y="298765"/>
            <a:ext cx="7359707" cy="584775"/>
          </a:xfrm>
          <a:prstGeom prst="rect">
            <a:avLst/>
          </a:prstGeom>
        </p:spPr>
        <p:txBody>
          <a:bodyPr wrap="none">
            <a:spAutoFit/>
          </a:bodyPr>
          <a:lstStyle/>
          <a:p>
            <a:r>
              <a:rPr lang="en-US" sz="3200" b="1" dirty="0">
                <a:latin typeface="Public Sans" pitchFamily="2" charset="0"/>
              </a:rPr>
              <a:t>Minimum Foundation Program (MFP)</a:t>
            </a:r>
            <a:endParaRPr lang="en-US" sz="3200" dirty="0">
              <a:latin typeface="Public Sans" pitchFamily="2" charset="0"/>
            </a:endParaRPr>
          </a:p>
        </p:txBody>
      </p:sp>
      <p:grpSp>
        <p:nvGrpSpPr>
          <p:cNvPr id="7" name="Group 6"/>
          <p:cNvGrpSpPr/>
          <p:nvPr/>
        </p:nvGrpSpPr>
        <p:grpSpPr>
          <a:xfrm>
            <a:off x="204799" y="1263152"/>
            <a:ext cx="1822784" cy="1771596"/>
            <a:chOff x="1" y="1066808"/>
            <a:chExt cx="2085919" cy="2085919"/>
          </a:xfrm>
        </p:grpSpPr>
        <p:sp>
          <p:nvSpPr>
            <p:cNvPr id="8" name="Oval 7"/>
            <p:cNvSpPr/>
            <p:nvPr/>
          </p:nvSpPr>
          <p:spPr>
            <a:xfrm>
              <a:off x="1" y="1066808"/>
              <a:ext cx="2085919" cy="2085919"/>
            </a:xfrm>
            <a:prstGeom prst="ellipse">
              <a:avLst/>
            </a:prstGeom>
            <a:solidFill>
              <a:srgbClr val="F3A447">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sp>
        <p:sp>
          <p:nvSpPr>
            <p:cNvPr id="9" name="Oval 4"/>
            <p:cNvSpPr txBox="1"/>
            <p:nvPr/>
          </p:nvSpPr>
          <p:spPr>
            <a:xfrm>
              <a:off x="305477" y="1372283"/>
              <a:ext cx="1474967" cy="147496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795" tIns="22860" rIns="114795" bIns="22860" numCol="1" spcCol="1270" anchor="ctr" anchorCtr="0">
              <a:noAutofit/>
            </a:bodyPr>
            <a:lstStyle/>
            <a:p>
              <a:pPr lvl="0" algn="ctr" defTabSz="800100">
                <a:lnSpc>
                  <a:spcPct val="90000"/>
                </a:lnSpc>
                <a:spcBef>
                  <a:spcPct val="0"/>
                </a:spcBef>
                <a:spcAft>
                  <a:spcPct val="35000"/>
                </a:spcAft>
              </a:pPr>
              <a:r>
                <a:rPr lang="en-US" sz="1600" kern="1200" dirty="0" smtClean="0">
                  <a:solidFill>
                    <a:sysClr val="windowText" lastClr="000000"/>
                  </a:solidFill>
                  <a:latin typeface="Public Sans" pitchFamily="2" charset="0"/>
                </a:rPr>
                <a:t>Local Ad Valorem Tax Revenue </a:t>
              </a:r>
            </a:p>
            <a:p>
              <a:pPr lvl="0" algn="ctr" defTabSz="800100">
                <a:lnSpc>
                  <a:spcPct val="90000"/>
                </a:lnSpc>
                <a:spcBef>
                  <a:spcPct val="0"/>
                </a:spcBef>
                <a:spcAft>
                  <a:spcPct val="35000"/>
                </a:spcAft>
              </a:pPr>
              <a:r>
                <a:rPr lang="en-US" sz="1100" kern="1200" dirty="0" smtClean="0">
                  <a:solidFill>
                    <a:sysClr val="windowText" lastClr="000000"/>
                  </a:solidFill>
                  <a:latin typeface="Public Sans" pitchFamily="2" charset="0"/>
                </a:rPr>
                <a:t>(KPC 200-650)</a:t>
              </a:r>
              <a:endParaRPr lang="en-US" sz="1100" kern="1200" dirty="0">
                <a:solidFill>
                  <a:sysClr val="windowText" lastClr="000000"/>
                </a:solidFill>
                <a:latin typeface="Public Sans" pitchFamily="2" charset="0"/>
              </a:endParaRPr>
            </a:p>
          </p:txBody>
        </p:sp>
      </p:grpSp>
      <p:grpSp>
        <p:nvGrpSpPr>
          <p:cNvPr id="10" name="Group 9"/>
          <p:cNvGrpSpPr/>
          <p:nvPr/>
        </p:nvGrpSpPr>
        <p:grpSpPr>
          <a:xfrm>
            <a:off x="1760643" y="1263152"/>
            <a:ext cx="1777687" cy="1824605"/>
            <a:chOff x="1669805" y="1063867"/>
            <a:chExt cx="2085919" cy="2085919"/>
          </a:xfrm>
        </p:grpSpPr>
        <p:sp>
          <p:nvSpPr>
            <p:cNvPr id="11" name="Oval 10"/>
            <p:cNvSpPr/>
            <p:nvPr/>
          </p:nvSpPr>
          <p:spPr>
            <a:xfrm>
              <a:off x="1669805" y="1063867"/>
              <a:ext cx="2085919" cy="2085919"/>
            </a:xfrm>
            <a:prstGeom prst="ellipse">
              <a:avLst/>
            </a:prstGeom>
            <a:solidFill>
              <a:srgbClr val="E7BC29">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sp>
        <p:sp>
          <p:nvSpPr>
            <p:cNvPr id="12" name="Oval 4"/>
            <p:cNvSpPr txBox="1"/>
            <p:nvPr/>
          </p:nvSpPr>
          <p:spPr>
            <a:xfrm>
              <a:off x="1975281" y="1369343"/>
              <a:ext cx="1474967" cy="147496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795" tIns="22860" rIns="114795" bIns="22860" numCol="1" spcCol="1270" anchor="ctr" anchorCtr="0">
              <a:noAutofit/>
            </a:bodyPr>
            <a:lstStyle/>
            <a:p>
              <a:pPr lvl="0" algn="ctr" defTabSz="800100">
                <a:lnSpc>
                  <a:spcPct val="90000"/>
                </a:lnSpc>
                <a:spcBef>
                  <a:spcPct val="0"/>
                </a:spcBef>
                <a:spcAft>
                  <a:spcPct val="35000"/>
                </a:spcAft>
              </a:pPr>
              <a:r>
                <a:rPr lang="en-US" sz="1600" kern="1200" dirty="0" smtClean="0">
                  <a:solidFill>
                    <a:sysClr val="windowText" lastClr="000000"/>
                  </a:solidFill>
                  <a:latin typeface="Public Sans" pitchFamily="2" charset="0"/>
                </a:rPr>
                <a:t>Local Sales Tax Revenue </a:t>
              </a:r>
            </a:p>
            <a:p>
              <a:pPr lvl="0" algn="ctr" defTabSz="800100">
                <a:lnSpc>
                  <a:spcPct val="90000"/>
                </a:lnSpc>
                <a:spcBef>
                  <a:spcPct val="0"/>
                </a:spcBef>
                <a:spcAft>
                  <a:spcPct val="35000"/>
                </a:spcAft>
              </a:pPr>
              <a:r>
                <a:rPr lang="en-US" sz="1100" kern="1200" dirty="0" smtClean="0">
                  <a:solidFill>
                    <a:sysClr val="windowText" lastClr="000000"/>
                  </a:solidFill>
                  <a:latin typeface="Public Sans" pitchFamily="2" charset="0"/>
                </a:rPr>
                <a:t>(KPC 700-900)</a:t>
              </a:r>
              <a:endParaRPr lang="en-US" sz="1100" kern="1200" dirty="0">
                <a:solidFill>
                  <a:sysClr val="windowText" lastClr="000000"/>
                </a:solidFill>
                <a:latin typeface="Public Sans" pitchFamily="2" charset="0"/>
              </a:endParaRPr>
            </a:p>
          </p:txBody>
        </p:sp>
      </p:grpSp>
      <p:grpSp>
        <p:nvGrpSpPr>
          <p:cNvPr id="13" name="Group 12"/>
          <p:cNvGrpSpPr/>
          <p:nvPr/>
        </p:nvGrpSpPr>
        <p:grpSpPr>
          <a:xfrm>
            <a:off x="3306033" y="1263152"/>
            <a:ext cx="1902072" cy="1824605"/>
            <a:chOff x="3338540" y="1063867"/>
            <a:chExt cx="2085919" cy="2085919"/>
          </a:xfrm>
        </p:grpSpPr>
        <p:sp>
          <p:nvSpPr>
            <p:cNvPr id="14" name="Oval 13"/>
            <p:cNvSpPr/>
            <p:nvPr/>
          </p:nvSpPr>
          <p:spPr>
            <a:xfrm>
              <a:off x="3338540" y="1063867"/>
              <a:ext cx="2085919" cy="2085919"/>
            </a:xfrm>
            <a:prstGeom prst="ellipse">
              <a:avLst/>
            </a:prstGeom>
            <a:solidFill>
              <a:srgbClr val="D7D58D">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sp>
        <p:sp>
          <p:nvSpPr>
            <p:cNvPr id="15" name="Oval 4"/>
            <p:cNvSpPr txBox="1"/>
            <p:nvPr/>
          </p:nvSpPr>
          <p:spPr>
            <a:xfrm>
              <a:off x="3644016" y="1369343"/>
              <a:ext cx="1474967" cy="147496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795" tIns="22860" rIns="114795" bIns="22860" numCol="1" spcCol="1270" anchor="ctr" anchorCtr="0">
              <a:noAutofit/>
            </a:bodyPr>
            <a:lstStyle/>
            <a:p>
              <a:pPr lvl="0" algn="ctr" defTabSz="800100">
                <a:lnSpc>
                  <a:spcPct val="90000"/>
                </a:lnSpc>
                <a:spcBef>
                  <a:spcPct val="0"/>
                </a:spcBef>
                <a:spcAft>
                  <a:spcPct val="35000"/>
                </a:spcAft>
              </a:pPr>
              <a:r>
                <a:rPr lang="en-US" kern="1200" dirty="0" smtClean="0">
                  <a:solidFill>
                    <a:sysClr val="windowText" lastClr="000000"/>
                  </a:solidFill>
                  <a:latin typeface="Public Sans" pitchFamily="2" charset="0"/>
                </a:rPr>
                <a:t>Local Earnings on Investments in Real Property </a:t>
              </a:r>
            </a:p>
            <a:p>
              <a:pPr lvl="0" algn="ctr" defTabSz="800100">
                <a:lnSpc>
                  <a:spcPct val="90000"/>
                </a:lnSpc>
                <a:spcBef>
                  <a:spcPct val="0"/>
                </a:spcBef>
                <a:spcAft>
                  <a:spcPct val="35000"/>
                </a:spcAft>
              </a:pPr>
              <a:r>
                <a:rPr lang="en-US" sz="1050" kern="1200" dirty="0" smtClean="0">
                  <a:solidFill>
                    <a:sysClr val="windowText" lastClr="000000"/>
                  </a:solidFill>
                  <a:latin typeface="Public Sans" pitchFamily="2" charset="0"/>
                </a:rPr>
                <a:t>(KPC 2200 – 2300)</a:t>
              </a:r>
              <a:endParaRPr lang="en-US" sz="1050" kern="1200" dirty="0">
                <a:solidFill>
                  <a:sysClr val="windowText" lastClr="000000"/>
                </a:solidFill>
                <a:latin typeface="Public Sans" pitchFamily="2" charset="0"/>
              </a:endParaRPr>
            </a:p>
          </p:txBody>
        </p:sp>
      </p:grpSp>
      <p:grpSp>
        <p:nvGrpSpPr>
          <p:cNvPr id="16" name="Group 15"/>
          <p:cNvGrpSpPr/>
          <p:nvPr/>
        </p:nvGrpSpPr>
        <p:grpSpPr>
          <a:xfrm>
            <a:off x="4967445" y="1289655"/>
            <a:ext cx="1923686" cy="1798102"/>
            <a:chOff x="5007275" y="1063867"/>
            <a:chExt cx="2085919" cy="2085919"/>
          </a:xfrm>
        </p:grpSpPr>
        <p:sp>
          <p:nvSpPr>
            <p:cNvPr id="17" name="Oval 16"/>
            <p:cNvSpPr/>
            <p:nvPr/>
          </p:nvSpPr>
          <p:spPr>
            <a:xfrm>
              <a:off x="5007275" y="1063867"/>
              <a:ext cx="2085919" cy="2085919"/>
            </a:xfrm>
            <a:prstGeom prst="ellipse">
              <a:avLst/>
            </a:prstGeom>
            <a:solidFill>
              <a:srgbClr val="C97D7D">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sp>
        <p:sp>
          <p:nvSpPr>
            <p:cNvPr id="18" name="Oval 4"/>
            <p:cNvSpPr txBox="1"/>
            <p:nvPr/>
          </p:nvSpPr>
          <p:spPr>
            <a:xfrm>
              <a:off x="5312751" y="1369343"/>
              <a:ext cx="1474967" cy="147496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795" tIns="22860" rIns="114795" bIns="22860" numCol="1" spcCol="1270" anchor="ctr" anchorCtr="0">
              <a:noAutofit/>
            </a:bodyPr>
            <a:lstStyle/>
            <a:p>
              <a:pPr lvl="0" algn="ctr" defTabSz="800100">
                <a:lnSpc>
                  <a:spcPct val="90000"/>
                </a:lnSpc>
                <a:spcBef>
                  <a:spcPct val="0"/>
                </a:spcBef>
                <a:spcAft>
                  <a:spcPct val="35000"/>
                </a:spcAft>
              </a:pPr>
              <a:r>
                <a:rPr lang="en-US" sz="1600" kern="1200" dirty="0" smtClean="0">
                  <a:solidFill>
                    <a:sysClr val="windowText" lastClr="000000"/>
                  </a:solidFill>
                  <a:latin typeface="Public Sans" pitchFamily="2" charset="0"/>
                </a:rPr>
                <a:t>State Revenue in Lieu of Taxes </a:t>
              </a:r>
            </a:p>
            <a:p>
              <a:pPr lvl="0" algn="ctr" defTabSz="800100">
                <a:lnSpc>
                  <a:spcPct val="90000"/>
                </a:lnSpc>
                <a:spcBef>
                  <a:spcPct val="0"/>
                </a:spcBef>
                <a:spcAft>
                  <a:spcPct val="35000"/>
                </a:spcAft>
              </a:pPr>
              <a:r>
                <a:rPr lang="en-US" sz="1100" kern="1200" dirty="0" smtClean="0">
                  <a:solidFill>
                    <a:sysClr val="windowText" lastClr="000000"/>
                  </a:solidFill>
                  <a:latin typeface="Public Sans" pitchFamily="2" charset="0"/>
                </a:rPr>
                <a:t>(KPC 6400 – 7150)</a:t>
              </a:r>
              <a:endParaRPr lang="en-US" sz="1100" kern="1200" dirty="0">
                <a:solidFill>
                  <a:sysClr val="windowText" lastClr="000000"/>
                </a:solidFill>
                <a:latin typeface="Public Sans" pitchFamily="2" charset="0"/>
              </a:endParaRPr>
            </a:p>
          </p:txBody>
        </p:sp>
      </p:grpSp>
      <p:grpSp>
        <p:nvGrpSpPr>
          <p:cNvPr id="19" name="Group 18"/>
          <p:cNvGrpSpPr/>
          <p:nvPr/>
        </p:nvGrpSpPr>
        <p:grpSpPr>
          <a:xfrm>
            <a:off x="6650472" y="1263152"/>
            <a:ext cx="1939625" cy="1917370"/>
            <a:chOff x="6676011" y="1063867"/>
            <a:chExt cx="2085919" cy="2085919"/>
          </a:xfrm>
        </p:grpSpPr>
        <p:sp>
          <p:nvSpPr>
            <p:cNvPr id="20" name="Oval 19"/>
            <p:cNvSpPr/>
            <p:nvPr/>
          </p:nvSpPr>
          <p:spPr>
            <a:xfrm>
              <a:off x="6676011" y="1063867"/>
              <a:ext cx="2085919" cy="2085919"/>
            </a:xfrm>
            <a:prstGeom prst="ellipse">
              <a:avLst/>
            </a:prstGeom>
            <a:solidFill>
              <a:srgbClr val="CB8B77">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sp>
        <p:sp>
          <p:nvSpPr>
            <p:cNvPr id="21" name="Oval 4"/>
            <p:cNvSpPr txBox="1"/>
            <p:nvPr/>
          </p:nvSpPr>
          <p:spPr>
            <a:xfrm>
              <a:off x="6981487" y="1369343"/>
              <a:ext cx="1474967" cy="147496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795" tIns="22860" rIns="114795" bIns="22860" numCol="1" spcCol="1270" anchor="ctr" anchorCtr="0">
              <a:noAutofit/>
            </a:bodyPr>
            <a:lstStyle/>
            <a:p>
              <a:pPr lvl="0" algn="ctr" defTabSz="800100">
                <a:lnSpc>
                  <a:spcPct val="90000"/>
                </a:lnSpc>
                <a:spcBef>
                  <a:spcPct val="0"/>
                </a:spcBef>
                <a:spcAft>
                  <a:spcPct val="35000"/>
                </a:spcAft>
              </a:pPr>
              <a:r>
                <a:rPr lang="en-US" sz="1600" kern="1200" dirty="0" smtClean="0">
                  <a:solidFill>
                    <a:sysClr val="windowText" lastClr="000000"/>
                  </a:solidFill>
                  <a:latin typeface="Public Sans" pitchFamily="2" charset="0"/>
                </a:rPr>
                <a:t>Federal Revenue in Lieu of Taxes</a:t>
              </a:r>
            </a:p>
            <a:p>
              <a:pPr lvl="0" algn="ctr" defTabSz="800100">
                <a:lnSpc>
                  <a:spcPct val="90000"/>
                </a:lnSpc>
                <a:spcBef>
                  <a:spcPct val="0"/>
                </a:spcBef>
                <a:spcAft>
                  <a:spcPct val="35000"/>
                </a:spcAft>
              </a:pPr>
              <a:r>
                <a:rPr lang="en-US" sz="1600" kern="1200" dirty="0" smtClean="0">
                  <a:solidFill>
                    <a:sysClr val="windowText" lastClr="000000"/>
                  </a:solidFill>
                  <a:latin typeface="Public Sans" pitchFamily="2" charset="0"/>
                </a:rPr>
                <a:t> </a:t>
              </a:r>
              <a:r>
                <a:rPr lang="en-US" sz="1100" kern="1200" dirty="0" smtClean="0">
                  <a:solidFill>
                    <a:sysClr val="windowText" lastClr="000000"/>
                  </a:solidFill>
                  <a:latin typeface="Public Sans" pitchFamily="2" charset="0"/>
                </a:rPr>
                <a:t>(KPC 12100 – 12400)</a:t>
              </a:r>
              <a:endParaRPr lang="en-US" sz="1100" kern="1200" dirty="0">
                <a:solidFill>
                  <a:sysClr val="windowText" lastClr="000000"/>
                </a:solidFill>
                <a:latin typeface="Public Sans" pitchFamily="2" charset="0"/>
              </a:endParaRPr>
            </a:p>
          </p:txBody>
        </p:sp>
      </p:grpSp>
      <p:sp>
        <p:nvSpPr>
          <p:cNvPr id="4" name="Rectangle 3"/>
          <p:cNvSpPr/>
          <p:nvPr/>
        </p:nvSpPr>
        <p:spPr>
          <a:xfrm>
            <a:off x="204799" y="3493872"/>
            <a:ext cx="8205217" cy="584775"/>
          </a:xfrm>
          <a:prstGeom prst="rect">
            <a:avLst/>
          </a:prstGeom>
        </p:spPr>
        <p:txBody>
          <a:bodyPr wrap="square">
            <a:spAutoFit/>
          </a:bodyPr>
          <a:lstStyle/>
          <a:p>
            <a:pPr algn="ctr">
              <a:spcBef>
                <a:spcPct val="20000"/>
              </a:spcBef>
              <a:buClr>
                <a:srgbClr val="5E1616">
                  <a:lumMod val="75000"/>
                </a:srgbClr>
              </a:buClr>
              <a:buSzPct val="70000"/>
              <a:defRPr/>
            </a:pPr>
            <a:r>
              <a:rPr lang="en-US" sz="1600" dirty="0">
                <a:latin typeface="Public Sans" pitchFamily="2" charset="0"/>
              </a:rPr>
              <a:t>Revenues reported in the AFR have a direct effect on the MFP allocation to </a:t>
            </a:r>
            <a:r>
              <a:rPr lang="en-US" sz="1600" b="1" u="sng" dirty="0">
                <a:latin typeface="Public Sans" pitchFamily="2" charset="0"/>
              </a:rPr>
              <a:t>ALL</a:t>
            </a:r>
            <a:r>
              <a:rPr lang="en-US" sz="1600" dirty="0">
                <a:latin typeface="Public Sans" pitchFamily="2" charset="0"/>
              </a:rPr>
              <a:t> LEAs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5" name="Google Shape;110;p23"/>
          <p:cNvSpPr txBox="1">
            <a:spLocks noGrp="1"/>
          </p:cNvSpPr>
          <p:nvPr>
            <p:ph type="ctrTitle"/>
          </p:nvPr>
        </p:nvSpPr>
        <p:spPr>
          <a:xfrm>
            <a:off x="196437" y="999092"/>
            <a:ext cx="8221200" cy="792600"/>
          </a:xfrm>
          <a:prstGeom prst="rect">
            <a:avLst/>
          </a:prstGeom>
        </p:spPr>
        <p:txBody>
          <a:bodyPr spcFirstLastPara="1" vert="horz" wrap="square" lIns="121900" tIns="121900" rIns="121900" bIns="121900" rtlCol="0" anchor="ctr" anchorCtr="0">
            <a:noAutofit/>
          </a:bodyPr>
          <a:lstStyle/>
          <a:p>
            <a:r>
              <a:rPr lang="en-US" sz="3600" b="1" dirty="0" smtClean="0">
                <a:solidFill>
                  <a:schemeClr val="tx1"/>
                </a:solidFill>
                <a:latin typeface="Public Sans" pitchFamily="2" charset="0"/>
                <a:cs typeface="Calibri" panose="020F0502020204030204" pitchFamily="34" charset="0"/>
              </a:rPr>
              <a:t>Define the AFR</a:t>
            </a:r>
            <a:endParaRPr sz="3600" dirty="0">
              <a:solidFill>
                <a:schemeClr val="tx1"/>
              </a:solidFill>
              <a:latin typeface="Public Sans" pitchFamily="2"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 name="Rectangle 3"/>
          <p:cNvSpPr/>
          <p:nvPr/>
        </p:nvSpPr>
        <p:spPr>
          <a:xfrm>
            <a:off x="1954595" y="323693"/>
            <a:ext cx="5065810" cy="584775"/>
          </a:xfrm>
          <a:prstGeom prst="rect">
            <a:avLst/>
          </a:prstGeom>
        </p:spPr>
        <p:txBody>
          <a:bodyPr wrap="none">
            <a:spAutoFit/>
          </a:bodyPr>
          <a:lstStyle/>
          <a:p>
            <a:r>
              <a:rPr lang="en-US" sz="3200" b="1" dirty="0">
                <a:latin typeface="Public Sans" pitchFamily="2" charset="0"/>
              </a:rPr>
              <a:t>Indirect Cost Calculation</a:t>
            </a:r>
            <a:endParaRPr lang="en-US" sz="3200" dirty="0">
              <a:latin typeface="Public Sans" pitchFamily="2" charset="0"/>
            </a:endParaRPr>
          </a:p>
        </p:txBody>
      </p:sp>
      <p:sp>
        <p:nvSpPr>
          <p:cNvPr id="5" name="Rectangle 4"/>
          <p:cNvSpPr/>
          <p:nvPr/>
        </p:nvSpPr>
        <p:spPr>
          <a:xfrm>
            <a:off x="1209259" y="1164966"/>
            <a:ext cx="7023653" cy="2841804"/>
          </a:xfrm>
          <a:prstGeom prst="rect">
            <a:avLst/>
          </a:prstGeom>
        </p:spPr>
        <p:txBody>
          <a:bodyPr wrap="square">
            <a:spAutoFit/>
          </a:bodyPr>
          <a:lstStyle/>
          <a:p>
            <a:pPr marL="0" indent="0" algn="just">
              <a:buNone/>
            </a:pPr>
            <a:r>
              <a:rPr lang="en-US" sz="1800" b="1" dirty="0">
                <a:solidFill>
                  <a:prstClr val="black"/>
                </a:solidFill>
                <a:latin typeface="Public Sans" pitchFamily="2" charset="0"/>
              </a:rPr>
              <a:t>Indirect Cost </a:t>
            </a:r>
            <a:r>
              <a:rPr lang="en-US" sz="1800" b="1" dirty="0" smtClean="0">
                <a:solidFill>
                  <a:prstClr val="black"/>
                </a:solidFill>
                <a:latin typeface="Public Sans" pitchFamily="2" charset="0"/>
              </a:rPr>
              <a:t>Rate</a:t>
            </a:r>
          </a:p>
          <a:p>
            <a:pPr marL="0" indent="0" algn="just">
              <a:buNone/>
            </a:pPr>
            <a:endParaRPr lang="en-US" sz="1800" b="1" dirty="0">
              <a:solidFill>
                <a:prstClr val="black"/>
              </a:solidFill>
              <a:latin typeface="Public Sans" pitchFamily="2" charset="0"/>
            </a:endParaRPr>
          </a:p>
          <a:p>
            <a:pPr marL="285750" indent="-285750" algn="just">
              <a:buFont typeface="Arial" panose="020B0604020202020204" pitchFamily="34" charset="0"/>
              <a:buChar char="•"/>
            </a:pPr>
            <a:r>
              <a:rPr lang="en-US" dirty="0">
                <a:latin typeface="Public Sans" pitchFamily="2" charset="0"/>
              </a:rPr>
              <a:t>The restricted and unrestricted indirect cost rates for each LEA is based on the expenditures reported in its AFR</a:t>
            </a:r>
          </a:p>
          <a:p>
            <a:pPr marL="285750" indent="-285750" algn="just">
              <a:buFont typeface="Arial" panose="020B0604020202020204" pitchFamily="34" charset="0"/>
              <a:buChar char="•"/>
            </a:pPr>
            <a:endParaRPr lang="en-US" dirty="0">
              <a:latin typeface="Public Sans" pitchFamily="2" charset="0"/>
            </a:endParaRPr>
          </a:p>
          <a:p>
            <a:pPr marL="285750" indent="-285750" algn="just">
              <a:spcBef>
                <a:spcPts val="400"/>
              </a:spcBef>
              <a:buFont typeface="Arial" panose="020B0604020202020204" pitchFamily="34" charset="0"/>
              <a:buChar char="•"/>
            </a:pPr>
            <a:r>
              <a:rPr lang="en-US" dirty="0">
                <a:latin typeface="Public Sans" pitchFamily="2" charset="0"/>
              </a:rPr>
              <a:t>The indirect cost rate is applied against allowable federal expenditures to determine the maximum indirect costs for each LEA</a:t>
            </a:r>
          </a:p>
          <a:p>
            <a:pPr marL="285750" indent="-285750" algn="just">
              <a:spcBef>
                <a:spcPts val="400"/>
              </a:spcBef>
              <a:buFont typeface="Arial" panose="020B0604020202020204" pitchFamily="34" charset="0"/>
              <a:buChar char="•"/>
            </a:pPr>
            <a:endParaRPr lang="en-US" dirty="0">
              <a:latin typeface="Public Sans" pitchFamily="2" charset="0"/>
            </a:endParaRPr>
          </a:p>
          <a:p>
            <a:pPr marL="285750" indent="-285750" algn="just">
              <a:spcBef>
                <a:spcPts val="400"/>
              </a:spcBef>
              <a:buFont typeface="Arial" panose="020B0604020202020204" pitchFamily="34" charset="0"/>
              <a:buChar char="•"/>
            </a:pPr>
            <a:r>
              <a:rPr lang="en-US" dirty="0">
                <a:latin typeface="Public Sans" pitchFamily="2" charset="0"/>
              </a:rPr>
              <a:t>Indirect Cost Rate Formula =                  </a:t>
            </a:r>
            <a:r>
              <a:rPr lang="en-US" u="sng" dirty="0">
                <a:latin typeface="Public Sans" pitchFamily="2" charset="0"/>
              </a:rPr>
              <a:t>Indirect Costs               </a:t>
            </a:r>
          </a:p>
          <a:p>
            <a:pPr marL="152396" algn="just">
              <a:spcBef>
                <a:spcPts val="400"/>
              </a:spcBef>
            </a:pPr>
            <a:r>
              <a:rPr lang="en-US" dirty="0">
                <a:latin typeface="Public Sans" pitchFamily="2" charset="0"/>
              </a:rPr>
              <a:t>                                                       </a:t>
            </a:r>
            <a:r>
              <a:rPr lang="en-US" dirty="0" err="1" smtClean="0">
                <a:latin typeface="Public Sans" pitchFamily="2" charset="0"/>
              </a:rPr>
              <a:t>Unallowed</a:t>
            </a:r>
            <a:r>
              <a:rPr lang="en-US" dirty="0" smtClean="0">
                <a:latin typeface="Public Sans" pitchFamily="2" charset="0"/>
              </a:rPr>
              <a:t> </a:t>
            </a:r>
            <a:r>
              <a:rPr lang="en-US" dirty="0">
                <a:latin typeface="Public Sans" pitchFamily="2" charset="0"/>
              </a:rPr>
              <a:t>Costs + Direct Costs</a:t>
            </a:r>
          </a:p>
          <a:p>
            <a:pPr algn="just">
              <a:spcBef>
                <a:spcPts val="400"/>
              </a:spcBef>
            </a:pPr>
            <a:endParaRPr lang="en-US" dirty="0">
              <a:latin typeface="Public Sans" pitchFamily="2"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3" name="Rectangle 2"/>
          <p:cNvSpPr/>
          <p:nvPr/>
        </p:nvSpPr>
        <p:spPr>
          <a:xfrm>
            <a:off x="2513785" y="426704"/>
            <a:ext cx="3732112" cy="584775"/>
          </a:xfrm>
          <a:prstGeom prst="rect">
            <a:avLst/>
          </a:prstGeom>
        </p:spPr>
        <p:txBody>
          <a:bodyPr wrap="none">
            <a:spAutoFit/>
          </a:bodyPr>
          <a:lstStyle/>
          <a:p>
            <a:r>
              <a:rPr lang="en-US" sz="3200" b="1" dirty="0">
                <a:latin typeface="Public Sans" pitchFamily="2" charset="0"/>
              </a:rPr>
              <a:t>Indirect Cost Rate</a:t>
            </a:r>
            <a:endParaRPr lang="en-US" sz="3200" dirty="0">
              <a:latin typeface="Public Sans" pitchFamily="2" charset="0"/>
            </a:endParaRPr>
          </a:p>
        </p:txBody>
      </p:sp>
      <p:sp>
        <p:nvSpPr>
          <p:cNvPr id="4" name="Rectangle 3"/>
          <p:cNvSpPr/>
          <p:nvPr/>
        </p:nvSpPr>
        <p:spPr>
          <a:xfrm>
            <a:off x="404189" y="1063773"/>
            <a:ext cx="7951305" cy="523220"/>
          </a:xfrm>
          <a:prstGeom prst="rect">
            <a:avLst/>
          </a:prstGeom>
        </p:spPr>
        <p:txBody>
          <a:bodyPr wrap="square">
            <a:spAutoFit/>
          </a:bodyPr>
          <a:lstStyle/>
          <a:p>
            <a:pPr marL="0" indent="0" algn="ctr">
              <a:buNone/>
            </a:pPr>
            <a:r>
              <a:rPr lang="en-US" dirty="0">
                <a:latin typeface="Public Sans" pitchFamily="2" charset="0"/>
              </a:rPr>
              <a:t>The indirect cost calculation includes expenditures from the AFR that are identified as Direct, Indirect, Excluded or </a:t>
            </a:r>
            <a:r>
              <a:rPr lang="en-US" dirty="0" err="1">
                <a:latin typeface="Public Sans" pitchFamily="2" charset="0"/>
              </a:rPr>
              <a:t>Unallowed</a:t>
            </a:r>
            <a:r>
              <a:rPr lang="en-US" dirty="0">
                <a:latin typeface="Public Sans" pitchFamily="2" charset="0"/>
              </a:rPr>
              <a:t> for the following expenditure functions:</a:t>
            </a:r>
          </a:p>
        </p:txBody>
      </p:sp>
      <p:graphicFrame>
        <p:nvGraphicFramePr>
          <p:cNvPr id="5" name="Content Placeholder 4"/>
          <p:cNvGraphicFramePr>
            <a:graphicFrameLocks/>
          </p:cNvGraphicFramePr>
          <p:nvPr>
            <p:extLst>
              <p:ext uri="{D42A27DB-BD31-4B8C-83A1-F6EECF244321}">
                <p14:modId xmlns:p14="http://schemas.microsoft.com/office/powerpoint/2010/main" val="3409828503"/>
              </p:ext>
            </p:extLst>
          </p:nvPr>
        </p:nvGraphicFramePr>
        <p:xfrm>
          <a:off x="1792963" y="1691580"/>
          <a:ext cx="5302973" cy="2681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4" name="Rectangle 3"/>
          <p:cNvSpPr/>
          <p:nvPr/>
        </p:nvSpPr>
        <p:spPr>
          <a:xfrm>
            <a:off x="722243" y="428332"/>
            <a:ext cx="8289235" cy="461665"/>
          </a:xfrm>
          <a:prstGeom prst="rect">
            <a:avLst/>
          </a:prstGeom>
        </p:spPr>
        <p:txBody>
          <a:bodyPr wrap="square">
            <a:spAutoFit/>
          </a:bodyPr>
          <a:lstStyle/>
          <a:p>
            <a:r>
              <a:rPr lang="en-US" sz="2400" b="1" dirty="0">
                <a:latin typeface="Public Sans" pitchFamily="2" charset="0"/>
              </a:rPr>
              <a:t>National Public Education Financial Survey (NPEFS)</a:t>
            </a:r>
            <a:endParaRPr lang="en-US" sz="2400" dirty="0">
              <a:latin typeface="Public Sans" pitchFamily="2" charset="0"/>
            </a:endParaRPr>
          </a:p>
        </p:txBody>
      </p:sp>
      <p:sp>
        <p:nvSpPr>
          <p:cNvPr id="5" name="Rectangle 4"/>
          <p:cNvSpPr/>
          <p:nvPr/>
        </p:nvSpPr>
        <p:spPr>
          <a:xfrm>
            <a:off x="1855302" y="1627155"/>
            <a:ext cx="5373759" cy="1384995"/>
          </a:xfrm>
          <a:prstGeom prst="rect">
            <a:avLst/>
          </a:prstGeom>
        </p:spPr>
        <p:txBody>
          <a:bodyPr wrap="square">
            <a:spAutoFit/>
          </a:bodyPr>
          <a:lstStyle/>
          <a:p>
            <a:pPr marL="573088" lvl="1" indent="-342900" algn="just">
              <a:spcBef>
                <a:spcPct val="20000"/>
              </a:spcBef>
              <a:buFont typeface="Arial" panose="020B0604020202020204" pitchFamily="34" charset="0"/>
              <a:buChar char="•"/>
            </a:pPr>
            <a:r>
              <a:rPr lang="en-US" sz="2000" dirty="0">
                <a:solidFill>
                  <a:prstClr val="black"/>
                </a:solidFill>
                <a:latin typeface="Public Sans" pitchFamily="2" charset="0"/>
              </a:rPr>
              <a:t>The AFR populates the NPEFS</a:t>
            </a:r>
          </a:p>
          <a:p>
            <a:pPr marL="573088" lvl="1" indent="-342900" algn="just">
              <a:spcBef>
                <a:spcPct val="20000"/>
              </a:spcBef>
              <a:buFont typeface="Arial" panose="020B0604020202020204" pitchFamily="34" charset="0"/>
              <a:buChar char="•"/>
            </a:pPr>
            <a:r>
              <a:rPr lang="en-US" sz="2000" dirty="0">
                <a:solidFill>
                  <a:prstClr val="black"/>
                </a:solidFill>
                <a:latin typeface="Public Sans" pitchFamily="2" charset="0"/>
              </a:rPr>
              <a:t>This information is used in the allocation of Title I funds from the USDOE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4" name="Rectangle 3"/>
          <p:cNvSpPr/>
          <p:nvPr/>
        </p:nvSpPr>
        <p:spPr>
          <a:xfrm>
            <a:off x="2184752" y="247298"/>
            <a:ext cx="4761240" cy="584775"/>
          </a:xfrm>
          <a:prstGeom prst="rect">
            <a:avLst/>
          </a:prstGeom>
        </p:spPr>
        <p:txBody>
          <a:bodyPr wrap="none">
            <a:spAutoFit/>
          </a:bodyPr>
          <a:lstStyle/>
          <a:p>
            <a:r>
              <a:rPr lang="en-US" sz="3200" b="1" dirty="0">
                <a:latin typeface="Public Sans" pitchFamily="2" charset="0"/>
              </a:rPr>
              <a:t>MFP Weighted Funding</a:t>
            </a:r>
            <a:endParaRPr lang="en-US" sz="3200" dirty="0">
              <a:latin typeface="Public Sans" pitchFamily="2" charset="0"/>
            </a:endParaRPr>
          </a:p>
        </p:txBody>
      </p:sp>
      <p:grpSp>
        <p:nvGrpSpPr>
          <p:cNvPr id="7" name="Group 6"/>
          <p:cNvGrpSpPr/>
          <p:nvPr/>
        </p:nvGrpSpPr>
        <p:grpSpPr>
          <a:xfrm>
            <a:off x="980654" y="1054729"/>
            <a:ext cx="2017049" cy="1900506"/>
            <a:chOff x="2500" y="942776"/>
            <a:chExt cx="2508646" cy="2508646"/>
          </a:xfrm>
        </p:grpSpPr>
        <p:sp>
          <p:nvSpPr>
            <p:cNvPr id="8" name="Oval 7"/>
            <p:cNvSpPr/>
            <p:nvPr/>
          </p:nvSpPr>
          <p:spPr>
            <a:xfrm>
              <a:off x="2500" y="942776"/>
              <a:ext cx="2508646" cy="2508646"/>
            </a:xfrm>
            <a:prstGeom prst="ellipse">
              <a:avLst/>
            </a:prstGeom>
            <a:solidFill>
              <a:srgbClr val="F3A447">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sp>
        <p:sp>
          <p:nvSpPr>
            <p:cNvPr id="9" name="Oval 4"/>
            <p:cNvSpPr txBox="1"/>
            <p:nvPr/>
          </p:nvSpPr>
          <p:spPr>
            <a:xfrm>
              <a:off x="233257" y="1310159"/>
              <a:ext cx="1910507" cy="177388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8059" tIns="22860" rIns="138059" bIns="22860" numCol="1" spcCol="1270" anchor="ctr" anchorCtr="0">
              <a:noAutofit/>
            </a:bodyPr>
            <a:lstStyle/>
            <a:p>
              <a:pPr lvl="0" algn="ctr" defTabSz="800100">
                <a:lnSpc>
                  <a:spcPct val="90000"/>
                </a:lnSpc>
                <a:spcBef>
                  <a:spcPct val="0"/>
                </a:spcBef>
                <a:spcAft>
                  <a:spcPct val="35000"/>
                </a:spcAft>
              </a:pPr>
              <a:r>
                <a:rPr lang="en-US" kern="1200" dirty="0" smtClean="0">
                  <a:solidFill>
                    <a:sysClr val="windowText" lastClr="000000"/>
                  </a:solidFill>
                  <a:latin typeface="Public Sans" pitchFamily="2" charset="0"/>
                </a:rPr>
                <a:t>Economically Disadvantaged (ED)</a:t>
              </a:r>
            </a:p>
            <a:p>
              <a:pPr lvl="0" algn="ctr" defTabSz="800100">
                <a:lnSpc>
                  <a:spcPct val="90000"/>
                </a:lnSpc>
                <a:spcBef>
                  <a:spcPct val="0"/>
                </a:spcBef>
                <a:spcAft>
                  <a:spcPct val="35000"/>
                </a:spcAft>
              </a:pPr>
              <a:r>
                <a:rPr lang="en-US" sz="1050" kern="1200" dirty="0" smtClean="0">
                  <a:solidFill>
                    <a:sysClr val="windowText" lastClr="000000"/>
                  </a:solidFill>
                  <a:latin typeface="Public Sans" pitchFamily="2" charset="0"/>
                </a:rPr>
                <a:t>[Multiple Functions within FPC AB1)</a:t>
              </a:r>
              <a:endParaRPr lang="en-US" sz="1050" kern="1200" dirty="0">
                <a:solidFill>
                  <a:sysClr val="windowText" lastClr="000000"/>
                </a:solidFill>
                <a:latin typeface="Public Sans" pitchFamily="2" charset="0"/>
              </a:endParaRPr>
            </a:p>
          </p:txBody>
        </p:sp>
      </p:grpSp>
      <p:grpSp>
        <p:nvGrpSpPr>
          <p:cNvPr id="10" name="Group 9"/>
          <p:cNvGrpSpPr/>
          <p:nvPr/>
        </p:nvGrpSpPr>
        <p:grpSpPr>
          <a:xfrm>
            <a:off x="2835963" y="1062535"/>
            <a:ext cx="1888436" cy="1892699"/>
            <a:chOff x="2009417" y="942776"/>
            <a:chExt cx="2508646" cy="2508646"/>
          </a:xfrm>
        </p:grpSpPr>
        <p:sp>
          <p:nvSpPr>
            <p:cNvPr id="11" name="Oval 10"/>
            <p:cNvSpPr/>
            <p:nvPr/>
          </p:nvSpPr>
          <p:spPr>
            <a:xfrm>
              <a:off x="2009417" y="942776"/>
              <a:ext cx="2508646" cy="2508646"/>
            </a:xfrm>
            <a:prstGeom prst="ellipse">
              <a:avLst/>
            </a:prstGeom>
            <a:solidFill>
              <a:srgbClr val="E7BC29">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sp>
        <p:sp>
          <p:nvSpPr>
            <p:cNvPr id="12" name="Oval 4"/>
            <p:cNvSpPr txBox="1"/>
            <p:nvPr/>
          </p:nvSpPr>
          <p:spPr>
            <a:xfrm>
              <a:off x="2376800" y="1310159"/>
              <a:ext cx="1773880" cy="177388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8059" tIns="22860" rIns="138059" bIns="22860" numCol="1" spcCol="1270" anchor="ctr" anchorCtr="0">
              <a:noAutofit/>
            </a:bodyPr>
            <a:lstStyle/>
            <a:p>
              <a:pPr lvl="0" algn="ctr" defTabSz="800100">
                <a:lnSpc>
                  <a:spcPct val="90000"/>
                </a:lnSpc>
                <a:spcBef>
                  <a:spcPct val="0"/>
                </a:spcBef>
                <a:spcAft>
                  <a:spcPct val="35000"/>
                </a:spcAft>
              </a:pPr>
              <a:r>
                <a:rPr lang="en-US" kern="1200" dirty="0" smtClean="0">
                  <a:solidFill>
                    <a:sysClr val="windowText" lastClr="000000"/>
                  </a:solidFill>
                  <a:latin typeface="Public Sans" pitchFamily="2" charset="0"/>
                </a:rPr>
                <a:t>Career &amp; Technical Education (CTE)</a:t>
              </a:r>
            </a:p>
            <a:p>
              <a:pPr lvl="0" algn="ctr" defTabSz="800100">
                <a:lnSpc>
                  <a:spcPct val="90000"/>
                </a:lnSpc>
                <a:spcBef>
                  <a:spcPct val="0"/>
                </a:spcBef>
                <a:spcAft>
                  <a:spcPct val="35000"/>
                </a:spcAft>
              </a:pPr>
              <a:r>
                <a:rPr lang="en-US" sz="1050" kern="1200" dirty="0" smtClean="0">
                  <a:solidFill>
                    <a:sysClr val="windowText" lastClr="000000"/>
                  </a:solidFill>
                  <a:latin typeface="Public Sans" pitchFamily="2" charset="0"/>
                </a:rPr>
                <a:t>[Functions 1300, 2215, &amp; 2235]</a:t>
              </a:r>
              <a:endParaRPr lang="en-US" sz="1050" kern="1200" dirty="0">
                <a:solidFill>
                  <a:sysClr val="windowText" lastClr="000000"/>
                </a:solidFill>
                <a:latin typeface="Public Sans" pitchFamily="2" charset="0"/>
              </a:endParaRPr>
            </a:p>
          </p:txBody>
        </p:sp>
      </p:grpSp>
      <p:grpSp>
        <p:nvGrpSpPr>
          <p:cNvPr id="13" name="Group 12"/>
          <p:cNvGrpSpPr/>
          <p:nvPr/>
        </p:nvGrpSpPr>
        <p:grpSpPr>
          <a:xfrm>
            <a:off x="4565373" y="1062535"/>
            <a:ext cx="2087218" cy="1892699"/>
            <a:chOff x="4016335" y="942776"/>
            <a:chExt cx="2508646" cy="2508646"/>
          </a:xfrm>
        </p:grpSpPr>
        <p:sp>
          <p:nvSpPr>
            <p:cNvPr id="14" name="Oval 13"/>
            <p:cNvSpPr/>
            <p:nvPr/>
          </p:nvSpPr>
          <p:spPr>
            <a:xfrm>
              <a:off x="4016335" y="942776"/>
              <a:ext cx="2508646" cy="2508646"/>
            </a:xfrm>
            <a:prstGeom prst="ellipse">
              <a:avLst/>
            </a:prstGeom>
            <a:solidFill>
              <a:srgbClr val="D7D58D">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sp>
        <p:sp>
          <p:nvSpPr>
            <p:cNvPr id="15" name="Oval 4"/>
            <p:cNvSpPr txBox="1"/>
            <p:nvPr/>
          </p:nvSpPr>
          <p:spPr>
            <a:xfrm>
              <a:off x="4345467" y="1310160"/>
              <a:ext cx="1988378" cy="177388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8059" tIns="22860" rIns="138059" bIns="22860" numCol="1" spcCol="1270" anchor="ctr" anchorCtr="0">
              <a:noAutofit/>
            </a:bodyPr>
            <a:lstStyle/>
            <a:p>
              <a:pPr lvl="0" algn="ctr" defTabSz="800100">
                <a:lnSpc>
                  <a:spcPct val="90000"/>
                </a:lnSpc>
                <a:spcBef>
                  <a:spcPct val="0"/>
                </a:spcBef>
                <a:spcAft>
                  <a:spcPct val="35000"/>
                </a:spcAft>
              </a:pPr>
              <a:r>
                <a:rPr lang="en-US" kern="1200" dirty="0" smtClean="0">
                  <a:solidFill>
                    <a:sysClr val="windowText" lastClr="000000"/>
                  </a:solidFill>
                  <a:latin typeface="Public Sans" pitchFamily="2" charset="0"/>
                </a:rPr>
                <a:t>Special Education – Other Exceptionalities</a:t>
              </a:r>
            </a:p>
            <a:p>
              <a:pPr lvl="0" algn="ctr" defTabSz="800100">
                <a:lnSpc>
                  <a:spcPct val="90000"/>
                </a:lnSpc>
                <a:spcBef>
                  <a:spcPct val="0"/>
                </a:spcBef>
                <a:spcAft>
                  <a:spcPct val="35000"/>
                </a:spcAft>
              </a:pPr>
              <a:r>
                <a:rPr lang="en-US" sz="1050" kern="1200" dirty="0" smtClean="0">
                  <a:solidFill>
                    <a:sysClr val="windowText" lastClr="000000"/>
                  </a:solidFill>
                  <a:latin typeface="Public Sans" pitchFamily="2" charset="0"/>
                </a:rPr>
                <a:t>[Functions 1210, 2140 - 2170, 2212, 2232 &amp; 2730]</a:t>
              </a:r>
              <a:endParaRPr lang="en-US" sz="1050" kern="1200" dirty="0">
                <a:solidFill>
                  <a:sysClr val="windowText" lastClr="000000"/>
                </a:solidFill>
                <a:latin typeface="Public Sans" pitchFamily="2" charset="0"/>
              </a:endParaRPr>
            </a:p>
          </p:txBody>
        </p:sp>
      </p:grpSp>
      <p:grpSp>
        <p:nvGrpSpPr>
          <p:cNvPr id="16" name="Group 15"/>
          <p:cNvGrpSpPr/>
          <p:nvPr/>
        </p:nvGrpSpPr>
        <p:grpSpPr>
          <a:xfrm>
            <a:off x="6493564" y="1062535"/>
            <a:ext cx="2024942" cy="1892699"/>
            <a:chOff x="6023252" y="942776"/>
            <a:chExt cx="2508646" cy="2508646"/>
          </a:xfrm>
        </p:grpSpPr>
        <p:sp>
          <p:nvSpPr>
            <p:cNvPr id="17" name="Oval 16"/>
            <p:cNvSpPr/>
            <p:nvPr/>
          </p:nvSpPr>
          <p:spPr>
            <a:xfrm>
              <a:off x="6023252" y="942776"/>
              <a:ext cx="2508646" cy="2508646"/>
            </a:xfrm>
            <a:prstGeom prst="ellipse">
              <a:avLst/>
            </a:prstGeom>
            <a:solidFill>
              <a:srgbClr val="C97D7D">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sp>
        <p:sp>
          <p:nvSpPr>
            <p:cNvPr id="18" name="Oval 4"/>
            <p:cNvSpPr txBox="1"/>
            <p:nvPr/>
          </p:nvSpPr>
          <p:spPr>
            <a:xfrm>
              <a:off x="6390635" y="1310160"/>
              <a:ext cx="1773880" cy="177388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8059" tIns="22860" rIns="138059" bIns="22860" numCol="1" spcCol="1270" anchor="ctr" anchorCtr="0">
              <a:noAutofit/>
            </a:bodyPr>
            <a:lstStyle/>
            <a:p>
              <a:pPr lvl="0" algn="ctr" defTabSz="800100">
                <a:lnSpc>
                  <a:spcPct val="90000"/>
                </a:lnSpc>
                <a:spcBef>
                  <a:spcPct val="0"/>
                </a:spcBef>
                <a:spcAft>
                  <a:spcPct val="35000"/>
                </a:spcAft>
              </a:pPr>
              <a:r>
                <a:rPr lang="en-US" kern="1200" dirty="0" smtClean="0">
                  <a:solidFill>
                    <a:sysClr val="windowText" lastClr="000000"/>
                  </a:solidFill>
                  <a:latin typeface="Public Sans" pitchFamily="2" charset="0"/>
                </a:rPr>
                <a:t>Special Education – Gifted &amp; Talented</a:t>
              </a:r>
            </a:p>
            <a:p>
              <a:pPr lvl="0" algn="ctr" defTabSz="800100">
                <a:lnSpc>
                  <a:spcPct val="90000"/>
                </a:lnSpc>
                <a:spcBef>
                  <a:spcPct val="0"/>
                </a:spcBef>
                <a:spcAft>
                  <a:spcPct val="35000"/>
                </a:spcAft>
              </a:pPr>
              <a:r>
                <a:rPr lang="en-US" sz="1050" kern="1200" dirty="0" smtClean="0">
                  <a:solidFill>
                    <a:sysClr val="windowText" lastClr="000000"/>
                  </a:solidFill>
                  <a:latin typeface="Public Sans" pitchFamily="2" charset="0"/>
                </a:rPr>
                <a:t>[Functions 1220, 2140, 2213,  &amp; 2233] </a:t>
              </a:r>
              <a:endParaRPr lang="en-US" sz="1050" kern="1200" dirty="0">
                <a:solidFill>
                  <a:sysClr val="windowText" lastClr="000000"/>
                </a:solidFill>
                <a:latin typeface="Public Sans" pitchFamily="2" charset="0"/>
              </a:endParaRPr>
            </a:p>
          </p:txBody>
        </p:sp>
      </p:grpSp>
      <p:sp>
        <p:nvSpPr>
          <p:cNvPr id="5" name="Rectangle 4"/>
          <p:cNvSpPr/>
          <p:nvPr/>
        </p:nvSpPr>
        <p:spPr>
          <a:xfrm>
            <a:off x="306849" y="3232414"/>
            <a:ext cx="8517047" cy="738664"/>
          </a:xfrm>
          <a:prstGeom prst="rect">
            <a:avLst/>
          </a:prstGeom>
        </p:spPr>
        <p:txBody>
          <a:bodyPr wrap="square">
            <a:spAutoFit/>
          </a:bodyPr>
          <a:lstStyle/>
          <a:p>
            <a:pPr algn="ctr"/>
            <a:r>
              <a:rPr lang="en-US" dirty="0">
                <a:latin typeface="Public Sans" pitchFamily="2" charset="0"/>
              </a:rPr>
              <a:t>The weighted allocation is intended to support the educational expenditures relative to each area.</a:t>
            </a:r>
          </a:p>
          <a:p>
            <a:pPr algn="ctr"/>
            <a:endParaRPr lang="en-US" dirty="0">
              <a:latin typeface="Public Sans" pitchFamily="2" charset="0"/>
            </a:endParaRPr>
          </a:p>
          <a:p>
            <a:pPr algn="ctr"/>
            <a:r>
              <a:rPr lang="en-US" dirty="0">
                <a:latin typeface="Public Sans" pitchFamily="2" charset="0"/>
              </a:rPr>
              <a:t>The weighted allocations are included in the MFP budget letter.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4" name="Rectangle 3"/>
          <p:cNvSpPr/>
          <p:nvPr/>
        </p:nvSpPr>
        <p:spPr>
          <a:xfrm>
            <a:off x="2108124" y="337271"/>
            <a:ext cx="4735592" cy="584775"/>
          </a:xfrm>
          <a:prstGeom prst="rect">
            <a:avLst/>
          </a:prstGeom>
        </p:spPr>
        <p:txBody>
          <a:bodyPr wrap="none">
            <a:spAutoFit/>
          </a:bodyPr>
          <a:lstStyle/>
          <a:p>
            <a:r>
              <a:rPr lang="en-US" sz="3200" b="1" dirty="0">
                <a:latin typeface="Public Sans" pitchFamily="2" charset="0"/>
              </a:rPr>
              <a:t>MFP Weighted Funding</a:t>
            </a:r>
            <a:endParaRPr lang="en-US" sz="3200" dirty="0">
              <a:latin typeface="Public Sans" pitchFamily="2" charset="0"/>
            </a:endParaRPr>
          </a:p>
        </p:txBody>
      </p:sp>
      <p:sp>
        <p:nvSpPr>
          <p:cNvPr id="5" name="Rectangle 4"/>
          <p:cNvSpPr/>
          <p:nvPr/>
        </p:nvSpPr>
        <p:spPr>
          <a:xfrm>
            <a:off x="593032" y="1265408"/>
            <a:ext cx="7765775" cy="2631490"/>
          </a:xfrm>
          <a:prstGeom prst="rect">
            <a:avLst/>
          </a:prstGeom>
        </p:spPr>
        <p:txBody>
          <a:bodyPr wrap="square">
            <a:spAutoFit/>
          </a:bodyPr>
          <a:lstStyle/>
          <a:p>
            <a:pPr marL="230188" lvl="1" indent="0" algn="just">
              <a:spcBef>
                <a:spcPct val="20000"/>
              </a:spcBef>
              <a:buNone/>
            </a:pPr>
            <a:r>
              <a:rPr lang="en-US" sz="1800" dirty="0">
                <a:solidFill>
                  <a:schemeClr val="tx1"/>
                </a:solidFill>
                <a:latin typeface="Public Sans" pitchFamily="2" charset="0"/>
              </a:rPr>
              <a:t>The LEA AFRs are designed in such a way to ensure statutory compliance with Act 310 of the 2009 Regular Legislative </a:t>
            </a:r>
            <a:r>
              <a:rPr lang="en-US" sz="1800" dirty="0" smtClean="0">
                <a:solidFill>
                  <a:schemeClr val="tx1"/>
                </a:solidFill>
                <a:latin typeface="Public Sans" pitchFamily="2" charset="0"/>
              </a:rPr>
              <a:t>Session</a:t>
            </a:r>
          </a:p>
          <a:p>
            <a:pPr marL="1257300" lvl="2" indent="-342900" algn="just">
              <a:spcBef>
                <a:spcPts val="1200"/>
              </a:spcBef>
              <a:buClr>
                <a:srgbClr val="5E1616">
                  <a:lumMod val="75000"/>
                </a:srgbClr>
              </a:buClr>
              <a:buSzPct val="70000"/>
              <a:buFont typeface="Wingdings" panose="05000000000000000000" pitchFamily="2" charset="2"/>
              <a:buChar char="v"/>
            </a:pPr>
            <a:r>
              <a:rPr lang="en-US" sz="1600" dirty="0" smtClean="0">
                <a:solidFill>
                  <a:schemeClr val="tx1"/>
                </a:solidFill>
                <a:latin typeface="Public Sans" pitchFamily="2" charset="0"/>
              </a:rPr>
              <a:t>Economically </a:t>
            </a:r>
            <a:r>
              <a:rPr lang="en-US" sz="1600" dirty="0">
                <a:solidFill>
                  <a:schemeClr val="tx1"/>
                </a:solidFill>
                <a:latin typeface="Public Sans" pitchFamily="2" charset="0"/>
              </a:rPr>
              <a:t>Disadvantage (ED) Revenues and Expenditures</a:t>
            </a:r>
          </a:p>
          <a:p>
            <a:pPr marL="1257300" lvl="2" indent="-342900" algn="just">
              <a:spcBef>
                <a:spcPts val="600"/>
              </a:spcBef>
              <a:buClr>
                <a:srgbClr val="5E1616">
                  <a:lumMod val="75000"/>
                </a:srgbClr>
              </a:buClr>
              <a:buSzPct val="70000"/>
              <a:buFont typeface="Wingdings" panose="05000000000000000000" pitchFamily="2" charset="2"/>
              <a:buChar char="v"/>
            </a:pPr>
            <a:r>
              <a:rPr lang="en-US" sz="1600" dirty="0">
                <a:solidFill>
                  <a:schemeClr val="tx1"/>
                </a:solidFill>
                <a:latin typeface="Public Sans" pitchFamily="2" charset="0"/>
              </a:rPr>
              <a:t>Career &amp; Technical Education (CTE) Revenues and Expenditures</a:t>
            </a:r>
          </a:p>
          <a:p>
            <a:pPr marL="1257300" lvl="2" indent="-342900" algn="just">
              <a:spcBef>
                <a:spcPts val="600"/>
              </a:spcBef>
              <a:buClr>
                <a:srgbClr val="5E1616">
                  <a:lumMod val="75000"/>
                </a:srgbClr>
              </a:buClr>
              <a:buSzPct val="70000"/>
              <a:buFont typeface="Wingdings" panose="05000000000000000000" pitchFamily="2" charset="2"/>
              <a:buChar char="v"/>
            </a:pPr>
            <a:r>
              <a:rPr lang="en-US" sz="1600" dirty="0">
                <a:solidFill>
                  <a:schemeClr val="tx1"/>
                </a:solidFill>
                <a:latin typeface="Public Sans" pitchFamily="2" charset="0"/>
              </a:rPr>
              <a:t>Other Exceptionalities and Gifted &amp; Talented Revenues and Expenditures</a:t>
            </a:r>
          </a:p>
          <a:p>
            <a:pPr marL="1257300" lvl="2" indent="-342900" algn="just">
              <a:spcBef>
                <a:spcPts val="600"/>
              </a:spcBef>
              <a:buClr>
                <a:srgbClr val="5E1616">
                  <a:lumMod val="75000"/>
                </a:srgbClr>
              </a:buClr>
              <a:buSzPct val="70000"/>
              <a:buFont typeface="Wingdings" panose="05000000000000000000" pitchFamily="2" charset="2"/>
              <a:buChar char="v"/>
            </a:pPr>
            <a:r>
              <a:rPr lang="en-US" sz="1600" dirty="0">
                <a:solidFill>
                  <a:schemeClr val="tx1"/>
                </a:solidFill>
                <a:latin typeface="Public Sans" pitchFamily="2" charset="0"/>
              </a:rPr>
              <a:t>Per Pupil Revenues and Expenditures</a:t>
            </a:r>
          </a:p>
          <a:p>
            <a:pPr marL="230188" lvl="1" indent="0" algn="just">
              <a:spcBef>
                <a:spcPct val="20000"/>
              </a:spcBef>
              <a:buNone/>
            </a:pPr>
            <a:endParaRPr lang="en-US" sz="2000" dirty="0">
              <a:solidFill>
                <a:prstClr val="black"/>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3" name="Rectangle 2"/>
          <p:cNvSpPr/>
          <p:nvPr/>
        </p:nvSpPr>
        <p:spPr>
          <a:xfrm>
            <a:off x="1109558" y="103618"/>
            <a:ext cx="7218643" cy="461665"/>
          </a:xfrm>
          <a:prstGeom prst="rect">
            <a:avLst/>
          </a:prstGeom>
        </p:spPr>
        <p:txBody>
          <a:bodyPr wrap="none">
            <a:spAutoFit/>
          </a:bodyPr>
          <a:lstStyle/>
          <a:p>
            <a:r>
              <a:rPr lang="en-US" sz="2400" b="1" dirty="0">
                <a:latin typeface="Public Sans" pitchFamily="2" charset="0"/>
              </a:rPr>
              <a:t>Seventy Percent (70%) Instruction Requirement</a:t>
            </a:r>
            <a:endParaRPr lang="en-US" sz="2400" dirty="0">
              <a:latin typeface="Public Sans" pitchFamily="2" charset="0"/>
            </a:endParaRPr>
          </a:p>
        </p:txBody>
      </p:sp>
      <p:grpSp>
        <p:nvGrpSpPr>
          <p:cNvPr id="6" name="Group 5"/>
          <p:cNvGrpSpPr/>
          <p:nvPr/>
        </p:nvGrpSpPr>
        <p:grpSpPr>
          <a:xfrm>
            <a:off x="195777" y="990012"/>
            <a:ext cx="2327609" cy="2221950"/>
            <a:chOff x="2500" y="1031676"/>
            <a:chExt cx="2508646" cy="2508646"/>
          </a:xfrm>
        </p:grpSpPr>
        <p:sp>
          <p:nvSpPr>
            <p:cNvPr id="7" name="Oval 6"/>
            <p:cNvSpPr/>
            <p:nvPr/>
          </p:nvSpPr>
          <p:spPr>
            <a:xfrm>
              <a:off x="2500" y="1031676"/>
              <a:ext cx="2508646" cy="2508646"/>
            </a:xfrm>
            <a:prstGeom prst="ellipse">
              <a:avLst/>
            </a:prstGeom>
            <a:solidFill>
              <a:srgbClr val="F3A447">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sp>
        <p:sp>
          <p:nvSpPr>
            <p:cNvPr id="8" name="Oval 4"/>
            <p:cNvSpPr txBox="1"/>
            <p:nvPr/>
          </p:nvSpPr>
          <p:spPr>
            <a:xfrm>
              <a:off x="369883" y="1399059"/>
              <a:ext cx="1773880" cy="177388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8059" tIns="22860" rIns="138059" bIns="22860" numCol="1" spcCol="1270" anchor="ctr" anchorCtr="0">
              <a:noAutofit/>
            </a:bodyPr>
            <a:lstStyle/>
            <a:p>
              <a:pPr lvl="0" algn="ctr" defTabSz="800100">
                <a:lnSpc>
                  <a:spcPct val="90000"/>
                </a:lnSpc>
                <a:spcBef>
                  <a:spcPct val="0"/>
                </a:spcBef>
                <a:spcAft>
                  <a:spcPct val="35000"/>
                </a:spcAft>
              </a:pPr>
              <a:r>
                <a:rPr lang="en-US" sz="1600" kern="1200" dirty="0" smtClean="0">
                  <a:solidFill>
                    <a:sysClr val="windowText" lastClr="000000"/>
                  </a:solidFill>
                  <a:latin typeface="Public Sans" pitchFamily="2" charset="0"/>
                </a:rPr>
                <a:t>Instruction </a:t>
              </a:r>
            </a:p>
            <a:p>
              <a:pPr lvl="0" algn="ctr" defTabSz="800100">
                <a:lnSpc>
                  <a:spcPct val="90000"/>
                </a:lnSpc>
                <a:spcBef>
                  <a:spcPct val="0"/>
                </a:spcBef>
                <a:spcAft>
                  <a:spcPct val="35000"/>
                </a:spcAft>
              </a:pPr>
              <a:r>
                <a:rPr lang="en-US" sz="1100" kern="1200" dirty="0" smtClean="0">
                  <a:solidFill>
                    <a:sysClr val="windowText" lastClr="000000"/>
                  </a:solidFill>
                  <a:latin typeface="Public Sans" pitchFamily="2" charset="0"/>
                </a:rPr>
                <a:t>1000 Series Expenditure Functions (Except 1600 – Adult Ed)</a:t>
              </a:r>
              <a:endParaRPr lang="en-US" sz="1100" kern="1200" dirty="0">
                <a:solidFill>
                  <a:sysClr val="windowText" lastClr="000000"/>
                </a:solidFill>
                <a:latin typeface="Public Sans" pitchFamily="2" charset="0"/>
              </a:endParaRPr>
            </a:p>
          </p:txBody>
        </p:sp>
      </p:grpSp>
      <p:grpSp>
        <p:nvGrpSpPr>
          <p:cNvPr id="9" name="Group 8"/>
          <p:cNvGrpSpPr/>
          <p:nvPr/>
        </p:nvGrpSpPr>
        <p:grpSpPr>
          <a:xfrm>
            <a:off x="2289032" y="971825"/>
            <a:ext cx="2208078" cy="2221950"/>
            <a:chOff x="2009417" y="1031676"/>
            <a:chExt cx="2508646" cy="2508646"/>
          </a:xfrm>
        </p:grpSpPr>
        <p:sp>
          <p:nvSpPr>
            <p:cNvPr id="10" name="Oval 9"/>
            <p:cNvSpPr/>
            <p:nvPr/>
          </p:nvSpPr>
          <p:spPr>
            <a:xfrm>
              <a:off x="2009417" y="1031676"/>
              <a:ext cx="2508646" cy="2508646"/>
            </a:xfrm>
            <a:prstGeom prst="ellipse">
              <a:avLst/>
            </a:prstGeom>
            <a:solidFill>
              <a:srgbClr val="E7BC29">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sp>
        <p:sp>
          <p:nvSpPr>
            <p:cNvPr id="11" name="Oval 4"/>
            <p:cNvSpPr txBox="1"/>
            <p:nvPr/>
          </p:nvSpPr>
          <p:spPr>
            <a:xfrm>
              <a:off x="2376800" y="1399058"/>
              <a:ext cx="1773880" cy="177388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8059" tIns="22860" rIns="138059" bIns="22860" numCol="1" spcCol="1270" anchor="ctr" anchorCtr="0">
              <a:noAutofit/>
            </a:bodyPr>
            <a:lstStyle/>
            <a:p>
              <a:pPr lvl="0" algn="ctr" defTabSz="800100">
                <a:lnSpc>
                  <a:spcPct val="90000"/>
                </a:lnSpc>
                <a:spcBef>
                  <a:spcPct val="0"/>
                </a:spcBef>
                <a:spcAft>
                  <a:spcPct val="35000"/>
                </a:spcAft>
              </a:pPr>
              <a:r>
                <a:rPr lang="en-US" sz="1600" kern="1200" dirty="0" smtClean="0">
                  <a:solidFill>
                    <a:sysClr val="windowText" lastClr="000000"/>
                  </a:solidFill>
                  <a:latin typeface="Public Sans" pitchFamily="2" charset="0"/>
                </a:rPr>
                <a:t>Pupil Support Services </a:t>
              </a:r>
            </a:p>
            <a:p>
              <a:pPr lvl="0" algn="ctr" defTabSz="800100">
                <a:lnSpc>
                  <a:spcPct val="90000"/>
                </a:lnSpc>
                <a:spcBef>
                  <a:spcPct val="0"/>
                </a:spcBef>
                <a:spcAft>
                  <a:spcPct val="35000"/>
                </a:spcAft>
              </a:pPr>
              <a:r>
                <a:rPr lang="en-US" sz="1100" kern="1200" dirty="0" smtClean="0">
                  <a:solidFill>
                    <a:sysClr val="windowText" lastClr="000000"/>
                  </a:solidFill>
                  <a:latin typeface="Public Sans" pitchFamily="2" charset="0"/>
                </a:rPr>
                <a:t>2100 Series Expenditure Functions</a:t>
              </a:r>
              <a:endParaRPr lang="en-US" sz="1100" kern="1200" dirty="0">
                <a:solidFill>
                  <a:sysClr val="windowText" lastClr="000000"/>
                </a:solidFill>
                <a:latin typeface="Public Sans" pitchFamily="2" charset="0"/>
              </a:endParaRPr>
            </a:p>
          </p:txBody>
        </p:sp>
      </p:grpSp>
      <p:grpSp>
        <p:nvGrpSpPr>
          <p:cNvPr id="12" name="Group 11"/>
          <p:cNvGrpSpPr/>
          <p:nvPr/>
        </p:nvGrpSpPr>
        <p:grpSpPr>
          <a:xfrm>
            <a:off x="4351768" y="990012"/>
            <a:ext cx="2238597" cy="2185571"/>
            <a:chOff x="4016335" y="1031676"/>
            <a:chExt cx="2508646" cy="2508646"/>
          </a:xfrm>
        </p:grpSpPr>
        <p:sp>
          <p:nvSpPr>
            <p:cNvPr id="13" name="Oval 12"/>
            <p:cNvSpPr/>
            <p:nvPr/>
          </p:nvSpPr>
          <p:spPr>
            <a:xfrm>
              <a:off x="4016335" y="1031676"/>
              <a:ext cx="2508646" cy="2508646"/>
            </a:xfrm>
            <a:prstGeom prst="ellipse">
              <a:avLst/>
            </a:prstGeom>
            <a:solidFill>
              <a:srgbClr val="D7D58D">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sp>
        <p:sp>
          <p:nvSpPr>
            <p:cNvPr id="14" name="Oval 4"/>
            <p:cNvSpPr txBox="1"/>
            <p:nvPr/>
          </p:nvSpPr>
          <p:spPr>
            <a:xfrm>
              <a:off x="4383718" y="1399059"/>
              <a:ext cx="1773880" cy="177388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8059" tIns="22860" rIns="138059" bIns="22860" numCol="1" spcCol="1270" anchor="ctr" anchorCtr="0">
              <a:noAutofit/>
            </a:bodyPr>
            <a:lstStyle/>
            <a:p>
              <a:pPr lvl="0" algn="ctr" defTabSz="800100">
                <a:lnSpc>
                  <a:spcPct val="90000"/>
                </a:lnSpc>
                <a:spcBef>
                  <a:spcPct val="0"/>
                </a:spcBef>
                <a:spcAft>
                  <a:spcPct val="35000"/>
                </a:spcAft>
              </a:pPr>
              <a:r>
                <a:rPr lang="en-US" sz="1600" kern="1200" dirty="0" smtClean="0">
                  <a:solidFill>
                    <a:sysClr val="windowText" lastClr="000000"/>
                  </a:solidFill>
                  <a:latin typeface="Public Sans" pitchFamily="2" charset="0"/>
                </a:rPr>
                <a:t>Instructional Staff Services</a:t>
              </a:r>
            </a:p>
            <a:p>
              <a:pPr lvl="0" algn="ctr" defTabSz="800100">
                <a:lnSpc>
                  <a:spcPct val="90000"/>
                </a:lnSpc>
                <a:spcBef>
                  <a:spcPct val="0"/>
                </a:spcBef>
                <a:spcAft>
                  <a:spcPct val="35000"/>
                </a:spcAft>
              </a:pPr>
              <a:r>
                <a:rPr lang="en-US" sz="1100" kern="1200" dirty="0" smtClean="0">
                  <a:solidFill>
                    <a:sysClr val="windowText" lastClr="000000"/>
                  </a:solidFill>
                  <a:latin typeface="Public Sans" pitchFamily="2" charset="0"/>
                </a:rPr>
                <a:t>2200 Series Expenditure Functions</a:t>
              </a:r>
              <a:endParaRPr lang="en-US" sz="1100" kern="1200" dirty="0">
                <a:solidFill>
                  <a:sysClr val="windowText" lastClr="000000"/>
                </a:solidFill>
                <a:latin typeface="Public Sans" pitchFamily="2" charset="0"/>
              </a:endParaRPr>
            </a:p>
          </p:txBody>
        </p:sp>
      </p:grpSp>
      <p:grpSp>
        <p:nvGrpSpPr>
          <p:cNvPr id="15" name="Group 14"/>
          <p:cNvGrpSpPr/>
          <p:nvPr/>
        </p:nvGrpSpPr>
        <p:grpSpPr>
          <a:xfrm>
            <a:off x="6352873" y="990012"/>
            <a:ext cx="2439944" cy="2203763"/>
            <a:chOff x="6023252" y="1031676"/>
            <a:chExt cx="2508646" cy="2508646"/>
          </a:xfrm>
        </p:grpSpPr>
        <p:sp>
          <p:nvSpPr>
            <p:cNvPr id="16" name="Oval 15"/>
            <p:cNvSpPr/>
            <p:nvPr/>
          </p:nvSpPr>
          <p:spPr>
            <a:xfrm>
              <a:off x="6023252" y="1031676"/>
              <a:ext cx="2508646" cy="2508646"/>
            </a:xfrm>
            <a:prstGeom prst="ellipse">
              <a:avLst/>
            </a:prstGeom>
            <a:solidFill>
              <a:srgbClr val="C97D7D">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sp>
        <p:sp>
          <p:nvSpPr>
            <p:cNvPr id="17" name="Oval 4"/>
            <p:cNvSpPr txBox="1"/>
            <p:nvPr/>
          </p:nvSpPr>
          <p:spPr>
            <a:xfrm>
              <a:off x="6390635" y="1399059"/>
              <a:ext cx="1773880" cy="177388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8059" tIns="22860" rIns="138059" bIns="22860" numCol="1" spcCol="1270" anchor="ctr" anchorCtr="0">
              <a:noAutofit/>
            </a:bodyPr>
            <a:lstStyle/>
            <a:p>
              <a:pPr lvl="0" algn="ctr" defTabSz="800100">
                <a:lnSpc>
                  <a:spcPct val="90000"/>
                </a:lnSpc>
                <a:spcBef>
                  <a:spcPct val="0"/>
                </a:spcBef>
                <a:spcAft>
                  <a:spcPct val="35000"/>
                </a:spcAft>
              </a:pPr>
              <a:r>
                <a:rPr lang="en-US" sz="1600" kern="1200" dirty="0" smtClean="0">
                  <a:solidFill>
                    <a:sysClr val="windowText" lastClr="000000"/>
                  </a:solidFill>
                  <a:latin typeface="Public Sans" pitchFamily="2" charset="0"/>
                </a:rPr>
                <a:t>School Administration</a:t>
              </a:r>
            </a:p>
            <a:p>
              <a:pPr lvl="0" algn="ctr" defTabSz="800100">
                <a:lnSpc>
                  <a:spcPct val="90000"/>
                </a:lnSpc>
                <a:spcBef>
                  <a:spcPct val="0"/>
                </a:spcBef>
                <a:spcAft>
                  <a:spcPct val="35000"/>
                </a:spcAft>
              </a:pPr>
              <a:r>
                <a:rPr lang="en-US" sz="1800" kern="1200" dirty="0" smtClean="0">
                  <a:solidFill>
                    <a:sysClr val="windowText" lastClr="000000"/>
                  </a:solidFill>
                  <a:latin typeface="Public Sans" pitchFamily="2" charset="0"/>
                </a:rPr>
                <a:t> </a:t>
              </a:r>
              <a:r>
                <a:rPr lang="en-US" sz="1100" kern="1200" dirty="0" smtClean="0">
                  <a:solidFill>
                    <a:sysClr val="windowText" lastClr="000000"/>
                  </a:solidFill>
                  <a:latin typeface="Public Sans" pitchFamily="2" charset="0"/>
                </a:rPr>
                <a:t>2400 Series Expenditure Functions</a:t>
              </a:r>
              <a:endParaRPr lang="en-US" sz="1100" kern="1200" dirty="0">
                <a:solidFill>
                  <a:sysClr val="windowText" lastClr="000000"/>
                </a:solidFill>
                <a:latin typeface="Public Sans" pitchFamily="2" charset="0"/>
              </a:endParaRPr>
            </a:p>
          </p:txBody>
        </p:sp>
      </p:grpSp>
      <p:sp>
        <p:nvSpPr>
          <p:cNvPr id="4" name="Rectangle 3"/>
          <p:cNvSpPr/>
          <p:nvPr/>
        </p:nvSpPr>
        <p:spPr>
          <a:xfrm>
            <a:off x="304800" y="3559970"/>
            <a:ext cx="8534400" cy="307777"/>
          </a:xfrm>
          <a:prstGeom prst="rect">
            <a:avLst/>
          </a:prstGeom>
        </p:spPr>
        <p:txBody>
          <a:bodyPr wrap="square">
            <a:spAutoFit/>
          </a:bodyPr>
          <a:lstStyle/>
          <a:p>
            <a:pPr algn="ctr"/>
            <a:r>
              <a:rPr lang="en-US" dirty="0">
                <a:latin typeface="Public Sans" pitchFamily="2" charset="0"/>
              </a:rPr>
              <a:t>At least 70% of General Fund dollars spent must be </a:t>
            </a:r>
            <a:r>
              <a:rPr lang="en-US" dirty="0" smtClean="0">
                <a:latin typeface="Public Sans" pitchFamily="2" charset="0"/>
              </a:rPr>
              <a:t>used for </a:t>
            </a:r>
            <a:r>
              <a:rPr lang="en-US" dirty="0">
                <a:latin typeface="Public Sans" pitchFamily="2" charset="0"/>
              </a:rPr>
              <a:t>instruction at the school building level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6" name="Rectangle 5"/>
          <p:cNvSpPr/>
          <p:nvPr/>
        </p:nvSpPr>
        <p:spPr>
          <a:xfrm>
            <a:off x="1417982" y="178489"/>
            <a:ext cx="5773570" cy="369332"/>
          </a:xfrm>
          <a:prstGeom prst="rect">
            <a:avLst/>
          </a:prstGeom>
        </p:spPr>
        <p:txBody>
          <a:bodyPr wrap="square">
            <a:spAutoFit/>
          </a:bodyPr>
          <a:lstStyle/>
          <a:p>
            <a:r>
              <a:rPr lang="en-US" sz="1800" b="1" dirty="0">
                <a:latin typeface="Public Sans" pitchFamily="2" charset="0"/>
              </a:rPr>
              <a:t>Seventy Percent (70%) Instruction Requirement</a:t>
            </a:r>
            <a:endParaRPr lang="en-US" sz="1800" dirty="0">
              <a:latin typeface="Public Sans" pitchFamily="2" charset="0"/>
            </a:endParaRPr>
          </a:p>
        </p:txBody>
      </p:sp>
      <p:grpSp>
        <p:nvGrpSpPr>
          <p:cNvPr id="10" name="Group 9"/>
          <p:cNvGrpSpPr/>
          <p:nvPr/>
        </p:nvGrpSpPr>
        <p:grpSpPr>
          <a:xfrm>
            <a:off x="854765" y="756579"/>
            <a:ext cx="4121425" cy="2503318"/>
            <a:chOff x="0" y="0"/>
            <a:chExt cx="4961298" cy="3007217"/>
          </a:xfrm>
        </p:grpSpPr>
        <p:sp>
          <p:nvSpPr>
            <p:cNvPr id="11" name="Right Arrow 10"/>
            <p:cNvSpPr/>
            <p:nvPr/>
          </p:nvSpPr>
          <p:spPr>
            <a:xfrm>
              <a:off x="0" y="0"/>
              <a:ext cx="4961298" cy="3007217"/>
            </a:xfrm>
            <a:prstGeom prst="rightArrow">
              <a:avLst>
                <a:gd name="adj1" fmla="val 75000"/>
                <a:gd name="adj2" fmla="val 50000"/>
              </a:avLst>
            </a:prstGeom>
            <a:solidFill>
              <a:srgbClr val="CB8B77">
                <a:alpha val="90000"/>
                <a:tint val="40000"/>
                <a:hueOff val="0"/>
                <a:satOff val="0"/>
                <a:lumOff val="0"/>
                <a:alphaOff val="0"/>
              </a:srgbClr>
            </a:solidFill>
            <a:ln w="25400" cap="flat" cmpd="sng" algn="ctr">
              <a:solidFill>
                <a:srgbClr val="CB8B77">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2" name="Right Arrow 4"/>
            <p:cNvSpPr txBox="1"/>
            <p:nvPr/>
          </p:nvSpPr>
          <p:spPr>
            <a:xfrm>
              <a:off x="14756" y="459305"/>
              <a:ext cx="3621943" cy="2088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200" kern="1200" dirty="0" smtClean="0">
                  <a:solidFill>
                    <a:srgbClr val="5E1616"/>
                  </a:solidFill>
                  <a:latin typeface="Public Sans" pitchFamily="2" charset="0"/>
                </a:rPr>
                <a:t>Exp. Object 100: Teachers and Teacher Aides Salaries</a:t>
              </a:r>
              <a:endParaRPr lang="en-US" sz="1200" kern="1200" dirty="0">
                <a:solidFill>
                  <a:srgbClr val="5E1616"/>
                </a:solidFill>
                <a:latin typeface="Public Sans" pitchFamily="2" charset="0"/>
              </a:endParaRPr>
            </a:p>
            <a:p>
              <a:pPr marL="171450" lvl="1" indent="-171450" algn="l" defTabSz="711200">
                <a:lnSpc>
                  <a:spcPct val="90000"/>
                </a:lnSpc>
                <a:spcBef>
                  <a:spcPct val="0"/>
                </a:spcBef>
                <a:spcAft>
                  <a:spcPct val="15000"/>
                </a:spcAft>
                <a:buChar char="••"/>
              </a:pPr>
              <a:r>
                <a:rPr lang="en-US" sz="1200" kern="1200" dirty="0" smtClean="0">
                  <a:solidFill>
                    <a:srgbClr val="5E1616"/>
                  </a:solidFill>
                  <a:latin typeface="Public Sans" pitchFamily="2" charset="0"/>
                </a:rPr>
                <a:t>Exp. Object 200: Teachers and Teacher Aides Benefits</a:t>
              </a:r>
              <a:endParaRPr lang="en-US" sz="1200" kern="1200" dirty="0">
                <a:solidFill>
                  <a:srgbClr val="5E1616"/>
                </a:solidFill>
                <a:latin typeface="Public Sans" pitchFamily="2" charset="0"/>
              </a:endParaRPr>
            </a:p>
            <a:p>
              <a:pPr marL="171450" lvl="1" indent="-171450" algn="l" defTabSz="711200">
                <a:lnSpc>
                  <a:spcPct val="90000"/>
                </a:lnSpc>
                <a:spcBef>
                  <a:spcPct val="0"/>
                </a:spcBef>
                <a:spcAft>
                  <a:spcPct val="15000"/>
                </a:spcAft>
                <a:buChar char="••"/>
              </a:pPr>
              <a:r>
                <a:rPr lang="en-US" sz="1200" kern="1200" dirty="0" smtClean="0">
                  <a:solidFill>
                    <a:srgbClr val="5E1616"/>
                  </a:solidFill>
                  <a:latin typeface="Public Sans" pitchFamily="2" charset="0"/>
                </a:rPr>
                <a:t>Exp. Object 300: Purchased Professional and Technical Services</a:t>
              </a:r>
              <a:endParaRPr lang="en-US" sz="1200" kern="1200" dirty="0">
                <a:solidFill>
                  <a:srgbClr val="5E1616"/>
                </a:solidFill>
                <a:latin typeface="Public Sans" pitchFamily="2" charset="0"/>
              </a:endParaRPr>
            </a:p>
            <a:p>
              <a:pPr marL="171450" lvl="1" indent="-171450" algn="l" defTabSz="711200">
                <a:lnSpc>
                  <a:spcPct val="90000"/>
                </a:lnSpc>
                <a:spcBef>
                  <a:spcPct val="0"/>
                </a:spcBef>
                <a:spcAft>
                  <a:spcPct val="15000"/>
                </a:spcAft>
                <a:buChar char="••"/>
              </a:pPr>
              <a:r>
                <a:rPr lang="en-US" sz="1200" kern="1200" dirty="0" smtClean="0">
                  <a:solidFill>
                    <a:srgbClr val="5E1616"/>
                  </a:solidFill>
                  <a:latin typeface="Public Sans" pitchFamily="2" charset="0"/>
                </a:rPr>
                <a:t>Exp. Object 600: Textbooks, Instructional Materials, and Supplies</a:t>
              </a:r>
              <a:endParaRPr lang="en-US" sz="1200" kern="1200" dirty="0">
                <a:solidFill>
                  <a:srgbClr val="5E1616"/>
                </a:solidFill>
                <a:latin typeface="Public Sans" pitchFamily="2" charset="0"/>
              </a:endParaRPr>
            </a:p>
            <a:p>
              <a:pPr marL="171450" lvl="1" indent="-171450" algn="l" defTabSz="711200">
                <a:lnSpc>
                  <a:spcPct val="90000"/>
                </a:lnSpc>
                <a:spcBef>
                  <a:spcPct val="0"/>
                </a:spcBef>
                <a:spcAft>
                  <a:spcPct val="15000"/>
                </a:spcAft>
                <a:buChar char="••"/>
              </a:pPr>
              <a:r>
                <a:rPr lang="en-US" sz="1200" kern="1200" dirty="0" smtClean="0">
                  <a:solidFill>
                    <a:srgbClr val="5E1616"/>
                  </a:solidFill>
                  <a:latin typeface="Public Sans" pitchFamily="2" charset="0"/>
                </a:rPr>
                <a:t>Exp. Object 700: Instructional Equipment</a:t>
              </a:r>
              <a:endParaRPr lang="en-US" sz="1200" kern="1200" dirty="0">
                <a:solidFill>
                  <a:srgbClr val="5E1616"/>
                </a:solidFill>
                <a:latin typeface="Public Sans" pitchFamily="2" charset="0"/>
              </a:endParaRPr>
            </a:p>
          </p:txBody>
        </p:sp>
      </p:grpSp>
      <p:grpSp>
        <p:nvGrpSpPr>
          <p:cNvPr id="13" name="Group 12"/>
          <p:cNvGrpSpPr/>
          <p:nvPr/>
        </p:nvGrpSpPr>
        <p:grpSpPr>
          <a:xfrm>
            <a:off x="5373321" y="1237268"/>
            <a:ext cx="2593483" cy="1640286"/>
            <a:chOff x="4966415" y="751819"/>
            <a:chExt cx="2593483" cy="1640286"/>
          </a:xfrm>
        </p:grpSpPr>
        <p:sp>
          <p:nvSpPr>
            <p:cNvPr id="14" name="Rounded Rectangle 13"/>
            <p:cNvSpPr/>
            <p:nvPr/>
          </p:nvSpPr>
          <p:spPr>
            <a:xfrm>
              <a:off x="4966415" y="751819"/>
              <a:ext cx="2593483" cy="1640286"/>
            </a:xfrm>
            <a:prstGeom prst="roundRect">
              <a:avLst/>
            </a:prstGeom>
            <a:solidFill>
              <a:srgbClr val="CB8B77">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5" name="Rounded Rectangle 4"/>
            <p:cNvSpPr txBox="1"/>
            <p:nvPr/>
          </p:nvSpPr>
          <p:spPr>
            <a:xfrm>
              <a:off x="5046487" y="831891"/>
              <a:ext cx="2433339" cy="1480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000" kern="1200" dirty="0" smtClean="0">
                  <a:solidFill>
                    <a:sysClr val="window" lastClr="FFFFFF"/>
                  </a:solidFill>
                  <a:latin typeface="Public Sans" pitchFamily="2" charset="0"/>
                </a:rPr>
                <a:t>Instruction  </a:t>
              </a:r>
            </a:p>
            <a:p>
              <a:pPr lvl="0" algn="ctr" defTabSz="1066800">
                <a:lnSpc>
                  <a:spcPct val="90000"/>
                </a:lnSpc>
                <a:spcBef>
                  <a:spcPct val="0"/>
                </a:spcBef>
                <a:spcAft>
                  <a:spcPct val="35000"/>
                </a:spcAft>
              </a:pPr>
              <a:r>
                <a:rPr lang="en-US" sz="1200" kern="1200" dirty="0" smtClean="0">
                  <a:solidFill>
                    <a:sysClr val="window" lastClr="FFFFFF"/>
                  </a:solidFill>
                  <a:latin typeface="Public Sans" pitchFamily="2" charset="0"/>
                </a:rPr>
                <a:t>Activities dealing directly with the interaction between teachers and students</a:t>
              </a:r>
              <a:endParaRPr lang="en-US" sz="1200" kern="1200" dirty="0">
                <a:solidFill>
                  <a:sysClr val="window" lastClr="FFFFFF"/>
                </a:solidFill>
                <a:latin typeface="Public Sans" pitchFamily="2" charset="0"/>
              </a:endParaRPr>
            </a:p>
          </p:txBody>
        </p:sp>
      </p:grpSp>
      <p:sp>
        <p:nvSpPr>
          <p:cNvPr id="7" name="Rectangle 6"/>
          <p:cNvSpPr/>
          <p:nvPr/>
        </p:nvSpPr>
        <p:spPr>
          <a:xfrm>
            <a:off x="1075534" y="3326158"/>
            <a:ext cx="6975162" cy="1015663"/>
          </a:xfrm>
          <a:prstGeom prst="rect">
            <a:avLst/>
          </a:prstGeom>
        </p:spPr>
        <p:txBody>
          <a:bodyPr wrap="square">
            <a:spAutoFit/>
          </a:bodyPr>
          <a:lstStyle/>
          <a:p>
            <a:pPr marL="285750" lvl="0" indent="-285750" algn="just">
              <a:buFont typeface="Wingdings" panose="05000000000000000000" pitchFamily="2" charset="2"/>
              <a:buChar char="v"/>
            </a:pPr>
            <a:r>
              <a:rPr lang="en-US" sz="1200" dirty="0">
                <a:solidFill>
                  <a:prstClr val="black"/>
                </a:solidFill>
                <a:latin typeface="Public Sans" pitchFamily="2" charset="0"/>
              </a:rPr>
              <a:t>At the close of the AFR system, an automated calculation is performed directly from the AFR data reported and captured in LEADS.</a:t>
            </a:r>
          </a:p>
          <a:p>
            <a:pPr marL="285750" lvl="0" indent="-285750" algn="just">
              <a:buFont typeface="Wingdings" panose="05000000000000000000" pitchFamily="2" charset="2"/>
              <a:buChar char="v"/>
            </a:pPr>
            <a:r>
              <a:rPr lang="en-US" sz="1200" dirty="0">
                <a:solidFill>
                  <a:prstClr val="black"/>
                </a:solidFill>
                <a:latin typeface="Public Sans" pitchFamily="2" charset="0"/>
              </a:rPr>
              <a:t>Actual expenditures reported in the applicable key punch codes are pro-rated between the school site and the central office based on the most recent October 1 SIS base count and PEP data, such as salaries and staff counts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8" name="Rectangle 7"/>
          <p:cNvSpPr/>
          <p:nvPr/>
        </p:nvSpPr>
        <p:spPr>
          <a:xfrm>
            <a:off x="772856" y="396906"/>
            <a:ext cx="7430239" cy="584775"/>
          </a:xfrm>
          <a:prstGeom prst="rect">
            <a:avLst/>
          </a:prstGeom>
        </p:spPr>
        <p:txBody>
          <a:bodyPr wrap="none">
            <a:spAutoFit/>
          </a:bodyPr>
          <a:lstStyle/>
          <a:p>
            <a:r>
              <a:rPr lang="en-US" sz="3200" b="1" dirty="0">
                <a:latin typeface="Public Sans" pitchFamily="2" charset="0"/>
              </a:rPr>
              <a:t>The Financial Risk Assessment (FRA)</a:t>
            </a:r>
            <a:endParaRPr lang="en-US" sz="3200" dirty="0">
              <a:latin typeface="Public Sans" pitchFamily="2" charset="0"/>
            </a:endParaRPr>
          </a:p>
        </p:txBody>
      </p:sp>
      <p:sp>
        <p:nvSpPr>
          <p:cNvPr id="9" name="Rectangle 8"/>
          <p:cNvSpPr/>
          <p:nvPr/>
        </p:nvSpPr>
        <p:spPr>
          <a:xfrm>
            <a:off x="682484" y="1330175"/>
            <a:ext cx="7520611" cy="2062103"/>
          </a:xfrm>
          <a:prstGeom prst="rect">
            <a:avLst/>
          </a:prstGeom>
        </p:spPr>
        <p:txBody>
          <a:bodyPr wrap="square">
            <a:spAutoFit/>
          </a:bodyPr>
          <a:lstStyle/>
          <a:p>
            <a:pPr marL="285750" lvl="0" indent="-285750" algn="just">
              <a:buFont typeface="Arial" panose="020B0604020202020204" pitchFamily="34" charset="0"/>
              <a:buChar char="•"/>
            </a:pPr>
            <a:r>
              <a:rPr lang="en-US" dirty="0">
                <a:solidFill>
                  <a:prstClr val="black"/>
                </a:solidFill>
                <a:latin typeface="Public Sans" pitchFamily="2" charset="0"/>
              </a:rPr>
              <a:t>Required by Act 7 of the 2005 Regular Louisiana Legislative  Session to define “financially at risk” as a status of any city, parish or other local school board</a:t>
            </a:r>
          </a:p>
          <a:p>
            <a:pPr marL="285750" lvl="0" indent="-285750" algn="just">
              <a:buFont typeface="Arial" panose="020B0604020202020204" pitchFamily="34" charset="0"/>
              <a:buChar char="•"/>
            </a:pPr>
            <a:endParaRPr lang="en-US" dirty="0">
              <a:solidFill>
                <a:prstClr val="black"/>
              </a:solidFill>
              <a:latin typeface="Public Sans" pitchFamily="2" charset="0"/>
            </a:endParaRPr>
          </a:p>
          <a:p>
            <a:pPr marL="285750" lvl="0" indent="-285750" algn="just">
              <a:buFont typeface="Arial" panose="020B0604020202020204" pitchFamily="34" charset="0"/>
              <a:buChar char="•"/>
            </a:pPr>
            <a:r>
              <a:rPr lang="en-US" dirty="0">
                <a:solidFill>
                  <a:prstClr val="black"/>
                </a:solidFill>
                <a:latin typeface="Public Sans" pitchFamily="2" charset="0"/>
              </a:rPr>
              <a:t>By law, each city, parish or other local public school board shall be notified on a regular basis by the state Department of Education of its status related to the elements of the definition of financially at risk.  </a:t>
            </a:r>
          </a:p>
          <a:p>
            <a:pPr marL="171450" lvl="0" indent="-171450">
              <a:buFont typeface="Arial" panose="020B0604020202020204" pitchFamily="34" charset="0"/>
              <a:buChar char="•"/>
            </a:pPr>
            <a:endParaRPr lang="en-US" sz="800" dirty="0">
              <a:solidFill>
                <a:prstClr val="black"/>
              </a:solidFill>
              <a:latin typeface="Public Sans" pitchFamily="2" charset="0"/>
            </a:endParaRPr>
          </a:p>
          <a:p>
            <a:pPr marL="171450" lvl="0" indent="-171450">
              <a:buFont typeface="Arial" panose="020B0604020202020204" pitchFamily="34" charset="0"/>
              <a:buChar char="•"/>
            </a:pPr>
            <a:endParaRPr lang="en-US" sz="800" dirty="0">
              <a:solidFill>
                <a:prstClr val="black"/>
              </a:solidFill>
              <a:latin typeface="Public Sans" pitchFamily="2" charset="0"/>
            </a:endParaRPr>
          </a:p>
          <a:p>
            <a:pPr marL="285750" lvl="0" indent="-285750" algn="just">
              <a:buFont typeface="Arial" panose="020B0604020202020204" pitchFamily="34" charset="0"/>
              <a:buChar char="•"/>
            </a:pPr>
            <a:r>
              <a:rPr lang="en-US" dirty="0">
                <a:solidFill>
                  <a:prstClr val="black"/>
                </a:solidFill>
                <a:latin typeface="Public Sans" pitchFamily="2" charset="0"/>
              </a:rPr>
              <a:t>Provides notification to the BESE and the LDOE about the financial standing of LEAs, relying on information being forthcoming from the local school systems.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498" y="248196"/>
            <a:ext cx="7430239" cy="584775"/>
          </a:xfrm>
          <a:prstGeom prst="rect">
            <a:avLst/>
          </a:prstGeom>
        </p:spPr>
        <p:txBody>
          <a:bodyPr wrap="none">
            <a:spAutoFit/>
          </a:bodyPr>
          <a:lstStyle/>
          <a:p>
            <a:r>
              <a:rPr lang="en-US" sz="3200" b="1" dirty="0">
                <a:latin typeface="Public Sans" pitchFamily="2" charset="0"/>
              </a:rPr>
              <a:t>The Financial Risk Assessment (FRA)</a:t>
            </a:r>
            <a:endParaRPr lang="en-US" sz="3200" dirty="0">
              <a:latin typeface="Public Sans" pitchFamily="2" charset="0"/>
            </a:endParaRPr>
          </a:p>
        </p:txBody>
      </p:sp>
      <p:sp>
        <p:nvSpPr>
          <p:cNvPr id="8" name="Rectangle 7"/>
          <p:cNvSpPr/>
          <p:nvPr/>
        </p:nvSpPr>
        <p:spPr>
          <a:xfrm>
            <a:off x="679173" y="801110"/>
            <a:ext cx="7851913" cy="307777"/>
          </a:xfrm>
          <a:prstGeom prst="rect">
            <a:avLst/>
          </a:prstGeom>
        </p:spPr>
        <p:txBody>
          <a:bodyPr wrap="square">
            <a:spAutoFit/>
          </a:bodyPr>
          <a:lstStyle/>
          <a:p>
            <a:pPr algn="ctr"/>
            <a:r>
              <a:rPr lang="en-US" dirty="0">
                <a:latin typeface="Public Sans" pitchFamily="2" charset="0"/>
              </a:rPr>
              <a:t>There are four specific areas of reported data within the AFR that are included in the FRA</a:t>
            </a:r>
          </a:p>
        </p:txBody>
      </p:sp>
      <p:grpSp>
        <p:nvGrpSpPr>
          <p:cNvPr id="9" name="Group 8"/>
          <p:cNvGrpSpPr/>
          <p:nvPr/>
        </p:nvGrpSpPr>
        <p:grpSpPr>
          <a:xfrm>
            <a:off x="3388870" y="1117481"/>
            <a:ext cx="2218447" cy="1624791"/>
            <a:chOff x="2591864" y="1"/>
            <a:chExt cx="2556599" cy="1703832"/>
          </a:xfrm>
          <a:scene3d>
            <a:camera prst="orthographicFront">
              <a:rot lat="0" lon="0" rev="0"/>
            </a:camera>
            <a:lightRig rig="threePt" dir="t">
              <a:rot lat="0" lon="0" rev="1200000"/>
            </a:lightRig>
          </a:scene3d>
        </p:grpSpPr>
        <p:sp>
          <p:nvSpPr>
            <p:cNvPr id="10" name="Oval 9"/>
            <p:cNvSpPr/>
            <p:nvPr/>
          </p:nvSpPr>
          <p:spPr>
            <a:xfrm>
              <a:off x="2591864" y="1"/>
              <a:ext cx="2556599" cy="1703832"/>
            </a:xfrm>
            <a:prstGeom prst="ellipse">
              <a:avLst/>
            </a:prstGeom>
            <a:gradFill rotWithShape="0">
              <a:gsLst>
                <a:gs pos="0">
                  <a:srgbClr val="D7D58D">
                    <a:alpha val="50000"/>
                    <a:hueOff val="0"/>
                    <a:satOff val="0"/>
                    <a:lumOff val="0"/>
                    <a:alphaOff val="0"/>
                    <a:shade val="51000"/>
                    <a:satMod val="130000"/>
                  </a:srgbClr>
                </a:gs>
                <a:gs pos="80000">
                  <a:srgbClr val="D7D58D">
                    <a:alpha val="50000"/>
                    <a:hueOff val="0"/>
                    <a:satOff val="0"/>
                    <a:lumOff val="0"/>
                    <a:alphaOff val="0"/>
                    <a:shade val="93000"/>
                    <a:satMod val="130000"/>
                  </a:srgbClr>
                </a:gs>
                <a:gs pos="100000">
                  <a:srgbClr val="D7D58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a:bevelT w="63500" h="25400"/>
            </a:sp3d>
          </p:spPr>
          <p:style>
            <a:lnRef idx="0">
              <a:scrgbClr r="0" g="0" b="0"/>
            </a:lnRef>
            <a:fillRef idx="3">
              <a:scrgbClr r="0" g="0" b="0"/>
            </a:fillRef>
            <a:effectRef idx="3">
              <a:scrgbClr r="0" g="0" b="0"/>
            </a:effectRef>
            <a:fontRef idx="minor">
              <a:schemeClr val="tx1"/>
            </a:fontRef>
          </p:style>
        </p:sp>
        <p:sp>
          <p:nvSpPr>
            <p:cNvPr id="11" name="Oval 4"/>
            <p:cNvSpPr txBox="1"/>
            <p:nvPr/>
          </p:nvSpPr>
          <p:spPr>
            <a:xfrm>
              <a:off x="2886856" y="229363"/>
              <a:ext cx="1966615" cy="54063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200" kern="1200" dirty="0" smtClean="0">
                  <a:solidFill>
                    <a:sysClr val="windowText" lastClr="000000">
                      <a:hueOff val="0"/>
                      <a:satOff val="0"/>
                      <a:lumOff val="0"/>
                      <a:alphaOff val="0"/>
                    </a:sysClr>
                  </a:solidFill>
                  <a:latin typeface="Public Sans" pitchFamily="2" charset="0"/>
                </a:rPr>
                <a:t>Local Property and Sales Tax Collections</a:t>
              </a:r>
              <a:endParaRPr lang="en-US" sz="1200" kern="1200" dirty="0">
                <a:solidFill>
                  <a:sysClr val="windowText" lastClr="000000">
                    <a:hueOff val="0"/>
                    <a:satOff val="0"/>
                    <a:lumOff val="0"/>
                    <a:alphaOff val="0"/>
                  </a:sysClr>
                </a:solidFill>
                <a:latin typeface="Public Sans" pitchFamily="2" charset="0"/>
              </a:endParaRPr>
            </a:p>
          </p:txBody>
        </p:sp>
      </p:grpSp>
      <p:grpSp>
        <p:nvGrpSpPr>
          <p:cNvPr id="12" name="Group 11"/>
          <p:cNvGrpSpPr/>
          <p:nvPr/>
        </p:nvGrpSpPr>
        <p:grpSpPr>
          <a:xfrm>
            <a:off x="2713069" y="1769960"/>
            <a:ext cx="2054087" cy="1637064"/>
            <a:chOff x="1122185" y="838197"/>
            <a:chExt cx="2925155" cy="1579520"/>
          </a:xfrm>
          <a:scene3d>
            <a:camera prst="orthographicFront">
              <a:rot lat="0" lon="0" rev="0"/>
            </a:camera>
            <a:lightRig rig="threePt" dir="t">
              <a:rot lat="0" lon="0" rev="1200000"/>
            </a:lightRig>
          </a:scene3d>
        </p:grpSpPr>
        <p:sp>
          <p:nvSpPr>
            <p:cNvPr id="13" name="Oval 12"/>
            <p:cNvSpPr/>
            <p:nvPr/>
          </p:nvSpPr>
          <p:spPr>
            <a:xfrm>
              <a:off x="1122185" y="838197"/>
              <a:ext cx="2925155" cy="1579520"/>
            </a:xfrm>
            <a:prstGeom prst="ellipse">
              <a:avLst/>
            </a:prstGeom>
            <a:gradFill rotWithShape="0">
              <a:gsLst>
                <a:gs pos="0">
                  <a:srgbClr val="D7D58D">
                    <a:alpha val="50000"/>
                    <a:hueOff val="-3502737"/>
                    <a:satOff val="-6747"/>
                    <a:lumOff val="-5882"/>
                    <a:alphaOff val="0"/>
                    <a:shade val="51000"/>
                    <a:satMod val="130000"/>
                  </a:srgbClr>
                </a:gs>
                <a:gs pos="80000">
                  <a:srgbClr val="D7D58D">
                    <a:alpha val="50000"/>
                    <a:hueOff val="-3502737"/>
                    <a:satOff val="-6747"/>
                    <a:lumOff val="-5882"/>
                    <a:alphaOff val="0"/>
                    <a:shade val="93000"/>
                    <a:satMod val="130000"/>
                  </a:srgbClr>
                </a:gs>
                <a:gs pos="100000">
                  <a:srgbClr val="D7D58D">
                    <a:alpha val="50000"/>
                    <a:hueOff val="-3502737"/>
                    <a:satOff val="-6747"/>
                    <a:lumOff val="-5882"/>
                    <a:alphaOff val="0"/>
                    <a:shade val="94000"/>
                    <a:satMod val="135000"/>
                  </a:srgbClr>
                </a:gs>
              </a:gsLst>
              <a:lin ang="16200000" scaled="0"/>
            </a:gradFill>
            <a:ln>
              <a:noFill/>
            </a:ln>
            <a:effectLst>
              <a:outerShdw blurRad="40000" dist="23000" dir="5400000" rotWithShape="0">
                <a:srgbClr val="000000">
                  <a:alpha val="35000"/>
                </a:srgbClr>
              </a:outerShdw>
            </a:effectLst>
            <a:sp3d>
              <a:bevelT w="63500" h="25400"/>
            </a:sp3d>
          </p:spPr>
          <p:style>
            <a:lnRef idx="0">
              <a:scrgbClr r="0" g="0" b="0"/>
            </a:lnRef>
            <a:fillRef idx="3">
              <a:scrgbClr r="0" g="0" b="0"/>
            </a:fillRef>
            <a:effectRef idx="3">
              <a:scrgbClr r="0" g="0" b="0"/>
            </a:effectRef>
            <a:fontRef idx="minor">
              <a:schemeClr val="tx1"/>
            </a:fontRef>
          </p:style>
        </p:sp>
        <p:sp>
          <p:nvSpPr>
            <p:cNvPr id="14" name="Oval 4"/>
            <p:cNvSpPr txBox="1"/>
            <p:nvPr/>
          </p:nvSpPr>
          <p:spPr>
            <a:xfrm>
              <a:off x="1347197" y="1020449"/>
              <a:ext cx="1180360" cy="1215015"/>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200" kern="1200" dirty="0" smtClean="0">
                  <a:solidFill>
                    <a:sysClr val="windowText" lastClr="000000">
                      <a:hueOff val="0"/>
                      <a:satOff val="0"/>
                      <a:lumOff val="0"/>
                      <a:alphaOff val="0"/>
                    </a:sysClr>
                  </a:solidFill>
                  <a:latin typeface="Public Sans" pitchFamily="2" charset="0"/>
                </a:rPr>
                <a:t>General Fund Balance</a:t>
              </a:r>
              <a:endParaRPr lang="en-US" sz="1200" kern="1200" dirty="0">
                <a:solidFill>
                  <a:sysClr val="windowText" lastClr="000000">
                    <a:hueOff val="0"/>
                    <a:satOff val="0"/>
                    <a:lumOff val="0"/>
                    <a:alphaOff val="0"/>
                  </a:sysClr>
                </a:solidFill>
                <a:latin typeface="Public Sans" pitchFamily="2" charset="0"/>
              </a:endParaRPr>
            </a:p>
          </p:txBody>
        </p:sp>
      </p:grpSp>
      <p:grpSp>
        <p:nvGrpSpPr>
          <p:cNvPr id="15" name="Group 14"/>
          <p:cNvGrpSpPr/>
          <p:nvPr/>
        </p:nvGrpSpPr>
        <p:grpSpPr>
          <a:xfrm>
            <a:off x="4485004" y="1703128"/>
            <a:ext cx="2054088" cy="1685749"/>
            <a:chOff x="3748413" y="838197"/>
            <a:chExt cx="3079114" cy="1579520"/>
          </a:xfrm>
          <a:scene3d>
            <a:camera prst="orthographicFront">
              <a:rot lat="0" lon="0" rev="0"/>
            </a:camera>
            <a:lightRig rig="threePt" dir="t">
              <a:rot lat="0" lon="0" rev="1200000"/>
            </a:lightRig>
          </a:scene3d>
        </p:grpSpPr>
        <p:sp>
          <p:nvSpPr>
            <p:cNvPr id="16" name="Oval 15"/>
            <p:cNvSpPr/>
            <p:nvPr/>
          </p:nvSpPr>
          <p:spPr>
            <a:xfrm>
              <a:off x="3748413" y="838197"/>
              <a:ext cx="3079114" cy="1579520"/>
            </a:xfrm>
            <a:prstGeom prst="ellipse">
              <a:avLst/>
            </a:prstGeom>
            <a:gradFill rotWithShape="0">
              <a:gsLst>
                <a:gs pos="0">
                  <a:srgbClr val="D7D58D">
                    <a:alpha val="50000"/>
                    <a:hueOff val="-1167579"/>
                    <a:satOff val="-2249"/>
                    <a:lumOff val="-1961"/>
                    <a:alphaOff val="0"/>
                    <a:shade val="51000"/>
                    <a:satMod val="130000"/>
                  </a:srgbClr>
                </a:gs>
                <a:gs pos="80000">
                  <a:srgbClr val="D7D58D">
                    <a:alpha val="50000"/>
                    <a:hueOff val="-1167579"/>
                    <a:satOff val="-2249"/>
                    <a:lumOff val="-1961"/>
                    <a:alphaOff val="0"/>
                    <a:shade val="93000"/>
                    <a:satMod val="130000"/>
                  </a:srgbClr>
                </a:gs>
                <a:gs pos="100000">
                  <a:srgbClr val="D7D58D">
                    <a:alpha val="50000"/>
                    <a:hueOff val="-1167579"/>
                    <a:satOff val="-2249"/>
                    <a:lumOff val="-1961"/>
                    <a:alphaOff val="0"/>
                    <a:shade val="94000"/>
                    <a:satMod val="135000"/>
                  </a:srgbClr>
                </a:gs>
              </a:gsLst>
              <a:lin ang="16200000" scaled="0"/>
            </a:gradFill>
            <a:ln>
              <a:noFill/>
            </a:ln>
            <a:effectLst>
              <a:outerShdw blurRad="40000" dist="23000" dir="5400000" rotWithShape="0">
                <a:srgbClr val="000000">
                  <a:alpha val="35000"/>
                </a:srgbClr>
              </a:outerShdw>
            </a:effectLst>
            <a:sp3d>
              <a:bevelT w="63500" h="25400"/>
            </a:sp3d>
          </p:spPr>
          <p:style>
            <a:lnRef idx="0">
              <a:scrgbClr r="0" g="0" b="0"/>
            </a:lnRef>
            <a:fillRef idx="3">
              <a:scrgbClr r="0" g="0" b="0"/>
            </a:fillRef>
            <a:effectRef idx="3">
              <a:scrgbClr r="0" g="0" b="0"/>
            </a:effectRef>
            <a:fontRef idx="minor">
              <a:schemeClr val="tx1"/>
            </a:fontRef>
          </p:style>
        </p:sp>
        <p:sp>
          <p:nvSpPr>
            <p:cNvPr id="17" name="Oval 4"/>
            <p:cNvSpPr txBox="1"/>
            <p:nvPr/>
          </p:nvSpPr>
          <p:spPr>
            <a:xfrm>
              <a:off x="5232439" y="1020449"/>
              <a:ext cx="1358231" cy="1215015"/>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200" kern="1200" dirty="0" smtClean="0">
                  <a:solidFill>
                    <a:sysClr val="windowText" lastClr="000000">
                      <a:hueOff val="0"/>
                      <a:satOff val="0"/>
                      <a:lumOff val="0"/>
                      <a:alphaOff val="0"/>
                    </a:sysClr>
                  </a:solidFill>
                  <a:latin typeface="Public Sans" pitchFamily="2" charset="0"/>
                </a:rPr>
                <a:t>Timely Submission of a complete and error free AFR</a:t>
              </a:r>
              <a:endParaRPr lang="en-US" sz="1200" kern="1200" dirty="0">
                <a:solidFill>
                  <a:sysClr val="windowText" lastClr="000000">
                    <a:hueOff val="0"/>
                    <a:satOff val="0"/>
                    <a:lumOff val="0"/>
                    <a:alphaOff val="0"/>
                  </a:sysClr>
                </a:solidFill>
                <a:latin typeface="Public Sans" pitchFamily="2" charset="0"/>
              </a:endParaRPr>
            </a:p>
          </p:txBody>
        </p:sp>
      </p:grpSp>
      <p:grpSp>
        <p:nvGrpSpPr>
          <p:cNvPr id="18" name="Group 17"/>
          <p:cNvGrpSpPr/>
          <p:nvPr/>
        </p:nvGrpSpPr>
        <p:grpSpPr>
          <a:xfrm>
            <a:off x="3420916" y="2739316"/>
            <a:ext cx="2265405" cy="1432785"/>
            <a:chOff x="2560880" y="1572768"/>
            <a:chExt cx="2568339" cy="1703832"/>
          </a:xfrm>
          <a:scene3d>
            <a:camera prst="orthographicFront">
              <a:rot lat="0" lon="0" rev="0"/>
            </a:camera>
            <a:lightRig rig="threePt" dir="t">
              <a:rot lat="0" lon="0" rev="1200000"/>
            </a:lightRig>
          </a:scene3d>
        </p:grpSpPr>
        <p:sp>
          <p:nvSpPr>
            <p:cNvPr id="19" name="Oval 18"/>
            <p:cNvSpPr/>
            <p:nvPr/>
          </p:nvSpPr>
          <p:spPr>
            <a:xfrm>
              <a:off x="2560880" y="1572768"/>
              <a:ext cx="2568339" cy="1703832"/>
            </a:xfrm>
            <a:prstGeom prst="ellipse">
              <a:avLst/>
            </a:prstGeom>
            <a:gradFill rotWithShape="0">
              <a:gsLst>
                <a:gs pos="0">
                  <a:srgbClr val="D7D58D">
                    <a:alpha val="50000"/>
                    <a:hueOff val="-2335158"/>
                    <a:satOff val="-4498"/>
                    <a:lumOff val="-3921"/>
                    <a:alphaOff val="0"/>
                    <a:shade val="51000"/>
                    <a:satMod val="130000"/>
                  </a:srgbClr>
                </a:gs>
                <a:gs pos="80000">
                  <a:srgbClr val="D7D58D">
                    <a:alpha val="50000"/>
                    <a:hueOff val="-2335158"/>
                    <a:satOff val="-4498"/>
                    <a:lumOff val="-3921"/>
                    <a:alphaOff val="0"/>
                    <a:shade val="93000"/>
                    <a:satMod val="130000"/>
                  </a:srgbClr>
                </a:gs>
                <a:gs pos="100000">
                  <a:srgbClr val="D7D58D">
                    <a:alpha val="50000"/>
                    <a:hueOff val="-2335158"/>
                    <a:satOff val="-4498"/>
                    <a:lumOff val="-3921"/>
                    <a:alphaOff val="0"/>
                    <a:shade val="94000"/>
                    <a:satMod val="135000"/>
                  </a:srgbClr>
                </a:gs>
              </a:gsLst>
              <a:lin ang="16200000" scaled="0"/>
            </a:gradFill>
            <a:ln>
              <a:noFill/>
            </a:ln>
            <a:effectLst>
              <a:outerShdw blurRad="40000" dist="23000" dir="5400000" rotWithShape="0">
                <a:srgbClr val="000000">
                  <a:alpha val="35000"/>
                </a:srgbClr>
              </a:outerShdw>
            </a:effectLst>
            <a:sp3d>
              <a:bevelT w="63500" h="25400"/>
            </a:sp3d>
          </p:spPr>
          <p:style>
            <a:lnRef idx="0">
              <a:scrgbClr r="0" g="0" b="0"/>
            </a:lnRef>
            <a:fillRef idx="3">
              <a:scrgbClr r="0" g="0" b="0"/>
            </a:fillRef>
            <a:effectRef idx="3">
              <a:scrgbClr r="0" g="0" b="0"/>
            </a:effectRef>
            <a:fontRef idx="minor">
              <a:schemeClr val="tx1"/>
            </a:fontRef>
          </p:style>
        </p:sp>
        <p:sp>
          <p:nvSpPr>
            <p:cNvPr id="20" name="Oval 4"/>
            <p:cNvSpPr txBox="1"/>
            <p:nvPr/>
          </p:nvSpPr>
          <p:spPr>
            <a:xfrm>
              <a:off x="2857227" y="2438723"/>
              <a:ext cx="1975645" cy="524646"/>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200" kern="1200" dirty="0" smtClean="0">
                  <a:solidFill>
                    <a:sysClr val="windowText" lastClr="000000">
                      <a:hueOff val="0"/>
                      <a:satOff val="0"/>
                      <a:lumOff val="0"/>
                      <a:alphaOff val="0"/>
                    </a:sysClr>
                  </a:solidFill>
                  <a:latin typeface="Public Sans" pitchFamily="2" charset="0"/>
                </a:rPr>
                <a:t>General Fund Deficit Spending</a:t>
              </a:r>
              <a:endParaRPr lang="en-US" sz="1200" kern="1200" dirty="0">
                <a:solidFill>
                  <a:sysClr val="windowText" lastClr="000000">
                    <a:hueOff val="0"/>
                    <a:satOff val="0"/>
                    <a:lumOff val="0"/>
                    <a:alphaOff val="0"/>
                  </a:sysClr>
                </a:solidFill>
                <a:latin typeface="Public Sans" pitchFamily="2" charset="0"/>
              </a:endParaRPr>
            </a:p>
          </p:txBody>
        </p:sp>
      </p:grpSp>
    </p:spTree>
    <p:extLst>
      <p:ext uri="{BB962C8B-B14F-4D97-AF65-F5344CB8AC3E}">
        <p14:creationId xmlns:p14="http://schemas.microsoft.com/office/powerpoint/2010/main" val="28038251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
        <p:nvSpPr>
          <p:cNvPr id="7" name="Rectangle 6"/>
          <p:cNvSpPr/>
          <p:nvPr/>
        </p:nvSpPr>
        <p:spPr>
          <a:xfrm>
            <a:off x="1570071" y="305738"/>
            <a:ext cx="6518131" cy="523220"/>
          </a:xfrm>
          <a:prstGeom prst="rect">
            <a:avLst/>
          </a:prstGeom>
        </p:spPr>
        <p:txBody>
          <a:bodyPr wrap="none">
            <a:spAutoFit/>
          </a:bodyPr>
          <a:lstStyle/>
          <a:p>
            <a:r>
              <a:rPr lang="en-US" sz="2800" b="1" dirty="0">
                <a:latin typeface="Public Sans" pitchFamily="2" charset="0"/>
              </a:rPr>
              <a:t>The Financial Risk Assessment (FRA)</a:t>
            </a:r>
            <a:endParaRPr lang="en-US" sz="2800" dirty="0">
              <a:latin typeface="Public Sans" pitchFamily="2" charset="0"/>
            </a:endParaRPr>
          </a:p>
        </p:txBody>
      </p:sp>
      <p:sp>
        <p:nvSpPr>
          <p:cNvPr id="8" name="Rectangle 7"/>
          <p:cNvSpPr/>
          <p:nvPr/>
        </p:nvSpPr>
        <p:spPr>
          <a:xfrm>
            <a:off x="4036294" y="1585708"/>
            <a:ext cx="3292159" cy="984885"/>
          </a:xfrm>
          <a:prstGeom prst="rect">
            <a:avLst/>
          </a:prstGeom>
        </p:spPr>
        <p:txBody>
          <a:bodyPr wrap="square">
            <a:spAutoFit/>
          </a:bodyPr>
          <a:lstStyle/>
          <a:p>
            <a:pPr algn="just"/>
            <a:r>
              <a:rPr lang="en-US" dirty="0">
                <a:latin typeface="Public Sans" pitchFamily="2" charset="0"/>
              </a:rPr>
              <a:t>This factor includes a review of local property and sales tax collections over the last five years</a:t>
            </a:r>
          </a:p>
          <a:p>
            <a:pPr marL="0" indent="0">
              <a:buFont typeface="Arial" panose="020B0604020202020204" pitchFamily="34" charset="0"/>
              <a:buNone/>
            </a:pPr>
            <a:endParaRPr lang="en-US" sz="1600" dirty="0"/>
          </a:p>
        </p:txBody>
      </p:sp>
      <p:grpSp>
        <p:nvGrpSpPr>
          <p:cNvPr id="9" name="Group 8"/>
          <p:cNvGrpSpPr/>
          <p:nvPr/>
        </p:nvGrpSpPr>
        <p:grpSpPr>
          <a:xfrm>
            <a:off x="642727" y="1119809"/>
            <a:ext cx="3127516" cy="1699701"/>
            <a:chOff x="8" y="0"/>
            <a:chExt cx="2988367" cy="1676400"/>
          </a:xfrm>
          <a:scene3d>
            <a:camera prst="orthographicFront">
              <a:rot lat="0" lon="0" rev="0"/>
            </a:camera>
            <a:lightRig rig="threePt" dir="t">
              <a:rot lat="0" lon="0" rev="1200000"/>
            </a:lightRig>
          </a:scene3d>
        </p:grpSpPr>
        <p:sp>
          <p:nvSpPr>
            <p:cNvPr id="10" name="Oval 9"/>
            <p:cNvSpPr/>
            <p:nvPr/>
          </p:nvSpPr>
          <p:spPr>
            <a:xfrm>
              <a:off x="8" y="0"/>
              <a:ext cx="2988367" cy="1676400"/>
            </a:xfrm>
            <a:prstGeom prst="ellipse">
              <a:avLst/>
            </a:prstGeom>
            <a:gradFill rotWithShape="0">
              <a:gsLst>
                <a:gs pos="0">
                  <a:srgbClr val="D7D58D">
                    <a:alpha val="50000"/>
                    <a:hueOff val="0"/>
                    <a:satOff val="0"/>
                    <a:lumOff val="0"/>
                    <a:alphaOff val="0"/>
                    <a:shade val="51000"/>
                    <a:satMod val="130000"/>
                  </a:srgbClr>
                </a:gs>
                <a:gs pos="80000">
                  <a:srgbClr val="D7D58D">
                    <a:alpha val="50000"/>
                    <a:hueOff val="0"/>
                    <a:satOff val="0"/>
                    <a:lumOff val="0"/>
                    <a:alphaOff val="0"/>
                    <a:shade val="93000"/>
                    <a:satMod val="130000"/>
                  </a:srgbClr>
                </a:gs>
                <a:gs pos="100000">
                  <a:srgbClr val="D7D58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a:bevelT w="63500" h="25400"/>
            </a:sp3d>
          </p:spPr>
          <p:style>
            <a:lnRef idx="0">
              <a:scrgbClr r="0" g="0" b="0"/>
            </a:lnRef>
            <a:fillRef idx="3">
              <a:scrgbClr r="0" g="0" b="0"/>
            </a:fillRef>
            <a:effectRef idx="3">
              <a:scrgbClr r="0" g="0" b="0"/>
            </a:effectRef>
            <a:fontRef idx="minor">
              <a:schemeClr val="tx1"/>
            </a:fontRef>
          </p:style>
        </p:sp>
        <p:sp>
          <p:nvSpPr>
            <p:cNvPr id="11" name="Oval 4"/>
            <p:cNvSpPr txBox="1"/>
            <p:nvPr/>
          </p:nvSpPr>
          <p:spPr>
            <a:xfrm>
              <a:off x="374331" y="245502"/>
              <a:ext cx="2113095" cy="1185394"/>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000" kern="1200" dirty="0" smtClean="0">
                  <a:solidFill>
                    <a:sysClr val="windowText" lastClr="000000"/>
                  </a:solidFill>
                  <a:latin typeface="Public Sans" pitchFamily="2" charset="0"/>
                </a:rPr>
                <a:t>Local Property and Sales Tax Collections</a:t>
              </a:r>
              <a:endParaRPr lang="en-US" sz="2000" kern="1200" dirty="0">
                <a:solidFill>
                  <a:sysClr val="windowText" lastClr="000000"/>
                </a:solidFill>
                <a:latin typeface="Public Sans" pitchFamily="2" charset="0"/>
              </a:endParaRPr>
            </a:p>
          </p:txBody>
        </p:sp>
      </p:grpSp>
      <p:sp>
        <p:nvSpPr>
          <p:cNvPr id="12" name="Rectangle 11"/>
          <p:cNvSpPr/>
          <p:nvPr/>
        </p:nvSpPr>
        <p:spPr>
          <a:xfrm>
            <a:off x="1458550" y="2904343"/>
            <a:ext cx="6492754" cy="1169551"/>
          </a:xfrm>
          <a:prstGeom prst="rect">
            <a:avLst/>
          </a:prstGeom>
        </p:spPr>
        <p:txBody>
          <a:bodyPr wrap="square">
            <a:spAutoFit/>
          </a:bodyPr>
          <a:lstStyle/>
          <a:p>
            <a:pPr algn="just"/>
            <a:r>
              <a:rPr lang="en-US" dirty="0">
                <a:latin typeface="Public Sans" pitchFamily="2" charset="0"/>
              </a:rPr>
              <a:t>The ability of a school system to provide local revenue can be measured by:</a:t>
            </a:r>
          </a:p>
          <a:p>
            <a:pPr marL="285750" indent="-285750" algn="just">
              <a:buFont typeface="Arial" panose="020B0604020202020204" pitchFamily="34" charset="0"/>
              <a:buChar char="•"/>
            </a:pPr>
            <a:r>
              <a:rPr lang="en-US" dirty="0" smtClean="0">
                <a:latin typeface="Public Sans" pitchFamily="2" charset="0"/>
              </a:rPr>
              <a:t>changes </a:t>
            </a:r>
            <a:r>
              <a:rPr lang="en-US" dirty="0">
                <a:latin typeface="Public Sans" pitchFamily="2" charset="0"/>
              </a:rPr>
              <a:t>in property and sales tax collections, and</a:t>
            </a:r>
          </a:p>
          <a:p>
            <a:pPr marL="285750" indent="-285750" algn="just">
              <a:buFont typeface="Arial" panose="020B0604020202020204" pitchFamily="34" charset="0"/>
              <a:buChar char="•"/>
            </a:pPr>
            <a:r>
              <a:rPr lang="en-US" dirty="0" smtClean="0">
                <a:latin typeface="Public Sans" pitchFamily="2" charset="0"/>
              </a:rPr>
              <a:t>per </a:t>
            </a:r>
            <a:r>
              <a:rPr lang="en-US" dirty="0">
                <a:latin typeface="Public Sans" pitchFamily="2" charset="0"/>
              </a:rPr>
              <a:t>pupil local taxes collected within a local school system in comparison </a:t>
            </a:r>
            <a:r>
              <a:rPr lang="en-US" dirty="0" smtClean="0">
                <a:latin typeface="Public Sans" pitchFamily="2" charset="0"/>
              </a:rPr>
              <a:t>to </a:t>
            </a:r>
            <a:r>
              <a:rPr lang="en-US" dirty="0">
                <a:latin typeface="Public Sans" pitchFamily="2" charset="0"/>
              </a:rPr>
              <a:t>the average per pupil local taxes collected by all school systems.</a:t>
            </a:r>
          </a:p>
        </p:txBody>
      </p:sp>
    </p:spTree>
    <p:extLst>
      <p:ext uri="{BB962C8B-B14F-4D97-AF65-F5344CB8AC3E}">
        <p14:creationId xmlns:p14="http://schemas.microsoft.com/office/powerpoint/2010/main" val="404419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7" name="Title 2"/>
          <p:cNvSpPr>
            <a:spLocks noGrp="1"/>
          </p:cNvSpPr>
          <p:nvPr>
            <p:ph type="title"/>
          </p:nvPr>
        </p:nvSpPr>
        <p:spPr>
          <a:xfrm>
            <a:off x="1628030" y="318052"/>
            <a:ext cx="5784205" cy="137382"/>
          </a:xfrm>
        </p:spPr>
        <p:txBody>
          <a:bodyPr/>
          <a:lstStyle/>
          <a:p>
            <a:pPr algn="ctr"/>
            <a:r>
              <a:rPr lang="en-US" sz="3200" b="1" dirty="0" smtClean="0">
                <a:solidFill>
                  <a:schemeClr val="tx1"/>
                </a:solidFill>
              </a:rPr>
              <a:t>What is the AFR?</a:t>
            </a:r>
            <a:endParaRPr lang="en-US" sz="3200" b="1" dirty="0">
              <a:solidFill>
                <a:schemeClr val="tx1"/>
              </a:solidFill>
            </a:endParaRPr>
          </a:p>
        </p:txBody>
      </p:sp>
      <p:sp>
        <p:nvSpPr>
          <p:cNvPr id="8" name="Text Placeholder 1"/>
          <p:cNvSpPr txBox="1">
            <a:spLocks/>
          </p:cNvSpPr>
          <p:nvPr/>
        </p:nvSpPr>
        <p:spPr>
          <a:xfrm>
            <a:off x="686075" y="1066216"/>
            <a:ext cx="7549163" cy="239260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gn="just">
              <a:buFont typeface="Arial" panose="020B0604020202020204" pitchFamily="34" charset="0"/>
              <a:buChar char="•"/>
            </a:pPr>
            <a:r>
              <a:rPr lang="en-US" sz="1800" dirty="0" smtClean="0">
                <a:solidFill>
                  <a:schemeClr val="tx1"/>
                </a:solidFill>
              </a:rPr>
              <a:t>The AFR is used to collect, consolidate, and review computerized fiscal data from the Local Education Agencies (LEA) to support LDOE management decisions, and to respond to various requests for educational financial data. </a:t>
            </a:r>
          </a:p>
          <a:p>
            <a:pPr marL="438146" indent="-285750" algn="just">
              <a:buFont typeface="Arial" panose="020B0604020202020204" pitchFamily="34" charset="0"/>
              <a:buChar char="•"/>
            </a:pPr>
            <a:endParaRPr lang="en-US" sz="1800" dirty="0" smtClean="0">
              <a:solidFill>
                <a:schemeClr val="tx1"/>
              </a:solidFill>
            </a:endParaRPr>
          </a:p>
          <a:p>
            <a:pPr marL="285750" indent="-285750" algn="just">
              <a:buFont typeface="Arial" panose="020B0604020202020204" pitchFamily="34" charset="0"/>
              <a:buChar char="•"/>
            </a:pPr>
            <a:r>
              <a:rPr lang="en-US" sz="1800" spc="-5" dirty="0" smtClean="0">
                <a:solidFill>
                  <a:schemeClr val="tx1"/>
                </a:solidFill>
                <a:ea typeface="Times New Roman"/>
                <a:cs typeface="Times New Roman"/>
              </a:rPr>
              <a:t>The AFR</a:t>
            </a:r>
            <a:r>
              <a:rPr lang="en-US" sz="1800" spc="-85" dirty="0" smtClean="0">
                <a:solidFill>
                  <a:schemeClr val="tx1"/>
                </a:solidFill>
                <a:ea typeface="Times New Roman"/>
                <a:cs typeface="Times New Roman"/>
              </a:rPr>
              <a:t> </a:t>
            </a:r>
            <a:r>
              <a:rPr lang="en-US" sz="1800" spc="-5" dirty="0" smtClean="0">
                <a:solidFill>
                  <a:schemeClr val="tx1"/>
                </a:solidFill>
                <a:ea typeface="Times New Roman"/>
                <a:cs typeface="Times New Roman"/>
              </a:rPr>
              <a:t>provides </a:t>
            </a:r>
            <a:r>
              <a:rPr lang="en-US" sz="1800" dirty="0" smtClean="0">
                <a:solidFill>
                  <a:schemeClr val="tx1"/>
                </a:solidFill>
                <a:ea typeface="Times New Roman"/>
                <a:cs typeface="Times New Roman"/>
              </a:rPr>
              <a:t>a</a:t>
            </a:r>
            <a:r>
              <a:rPr lang="en-US" sz="1800" spc="-25" dirty="0" smtClean="0">
                <a:solidFill>
                  <a:schemeClr val="tx1"/>
                </a:solidFill>
                <a:ea typeface="Times New Roman"/>
                <a:cs typeface="Times New Roman"/>
              </a:rPr>
              <a:t> </a:t>
            </a:r>
            <a:r>
              <a:rPr lang="en-US" sz="1800" dirty="0" smtClean="0">
                <a:solidFill>
                  <a:schemeClr val="tx1"/>
                </a:solidFill>
                <a:ea typeface="Times New Roman"/>
                <a:cs typeface="Times New Roman"/>
              </a:rPr>
              <a:t>su</a:t>
            </a:r>
            <a:r>
              <a:rPr lang="en-US" sz="1800" spc="-10" dirty="0" smtClean="0">
                <a:solidFill>
                  <a:schemeClr val="tx1"/>
                </a:solidFill>
                <a:ea typeface="Times New Roman"/>
                <a:cs typeface="Times New Roman"/>
              </a:rPr>
              <a:t>mm</a:t>
            </a:r>
            <a:r>
              <a:rPr lang="en-US" sz="1800" dirty="0" smtClean="0">
                <a:solidFill>
                  <a:schemeClr val="tx1"/>
                </a:solidFill>
                <a:ea typeface="Times New Roman"/>
                <a:cs typeface="Times New Roman"/>
              </a:rPr>
              <a:t>ary</a:t>
            </a:r>
            <a:r>
              <a:rPr lang="en-US" sz="1800" spc="-25" dirty="0" smtClean="0">
                <a:solidFill>
                  <a:schemeClr val="tx1"/>
                </a:solidFill>
                <a:ea typeface="Times New Roman"/>
                <a:cs typeface="Times New Roman"/>
              </a:rPr>
              <a:t> </a:t>
            </a:r>
            <a:r>
              <a:rPr lang="en-US" sz="1800" dirty="0" smtClean="0">
                <a:solidFill>
                  <a:schemeClr val="tx1"/>
                </a:solidFill>
                <a:ea typeface="Times New Roman"/>
                <a:cs typeface="Times New Roman"/>
              </a:rPr>
              <a:t>of</a:t>
            </a:r>
            <a:r>
              <a:rPr lang="en-US" sz="1800" spc="-25" dirty="0" smtClean="0">
                <a:solidFill>
                  <a:schemeClr val="tx1"/>
                </a:solidFill>
                <a:ea typeface="Times New Roman"/>
                <a:cs typeface="Times New Roman"/>
              </a:rPr>
              <a:t> all </a:t>
            </a:r>
            <a:r>
              <a:rPr lang="en-US" sz="1800" dirty="0" smtClean="0">
                <a:solidFill>
                  <a:schemeClr val="tx1"/>
                </a:solidFill>
                <a:ea typeface="Times New Roman"/>
                <a:cs typeface="Times New Roman"/>
              </a:rPr>
              <a:t>financial</a:t>
            </a:r>
            <a:r>
              <a:rPr lang="en-US" sz="1800" spc="-25" dirty="0" smtClean="0">
                <a:solidFill>
                  <a:schemeClr val="tx1"/>
                </a:solidFill>
                <a:ea typeface="Times New Roman"/>
                <a:cs typeface="Times New Roman"/>
              </a:rPr>
              <a:t> </a:t>
            </a:r>
            <a:r>
              <a:rPr lang="en-US" sz="1800" dirty="0" smtClean="0">
                <a:solidFill>
                  <a:schemeClr val="tx1"/>
                </a:solidFill>
                <a:ea typeface="Times New Roman"/>
                <a:cs typeface="Times New Roman"/>
              </a:rPr>
              <a:t>activities</a:t>
            </a:r>
            <a:r>
              <a:rPr lang="en-US" sz="1800" spc="-25" dirty="0" smtClean="0">
                <a:solidFill>
                  <a:schemeClr val="tx1"/>
                </a:solidFill>
                <a:ea typeface="Times New Roman"/>
                <a:cs typeface="Times New Roman"/>
              </a:rPr>
              <a:t> </a:t>
            </a:r>
            <a:r>
              <a:rPr lang="en-US" sz="1800" dirty="0" smtClean="0">
                <a:solidFill>
                  <a:schemeClr val="tx1"/>
                </a:solidFill>
                <a:ea typeface="Times New Roman"/>
                <a:cs typeface="Times New Roman"/>
              </a:rPr>
              <a:t>for</a:t>
            </a:r>
            <a:r>
              <a:rPr lang="en-US" sz="1800" spc="-25" dirty="0" smtClean="0">
                <a:solidFill>
                  <a:schemeClr val="tx1"/>
                </a:solidFill>
                <a:ea typeface="Times New Roman"/>
                <a:cs typeface="Times New Roman"/>
              </a:rPr>
              <a:t> </a:t>
            </a:r>
            <a:r>
              <a:rPr lang="en-US" sz="1800" dirty="0" smtClean="0">
                <a:solidFill>
                  <a:schemeClr val="tx1"/>
                </a:solidFill>
                <a:ea typeface="Times New Roman"/>
                <a:cs typeface="Times New Roman"/>
              </a:rPr>
              <a:t>the</a:t>
            </a:r>
            <a:r>
              <a:rPr lang="en-US" sz="1800" spc="-25" dirty="0" smtClean="0">
                <a:solidFill>
                  <a:schemeClr val="tx1"/>
                </a:solidFill>
                <a:ea typeface="Times New Roman"/>
                <a:cs typeface="Times New Roman"/>
              </a:rPr>
              <a:t> </a:t>
            </a:r>
            <a:r>
              <a:rPr lang="en-US" sz="1800" dirty="0" smtClean="0">
                <a:solidFill>
                  <a:schemeClr val="tx1"/>
                </a:solidFill>
                <a:ea typeface="Times New Roman"/>
                <a:cs typeface="Times New Roman"/>
              </a:rPr>
              <a:t>LEA</a:t>
            </a:r>
            <a:r>
              <a:rPr lang="en-US" sz="1800" spc="-25" dirty="0" smtClean="0">
                <a:solidFill>
                  <a:schemeClr val="tx1"/>
                </a:solidFill>
                <a:ea typeface="Times New Roman"/>
                <a:cs typeface="Times New Roman"/>
              </a:rPr>
              <a:t> </a:t>
            </a:r>
            <a:r>
              <a:rPr lang="en-US" sz="1800" dirty="0" smtClean="0">
                <a:solidFill>
                  <a:schemeClr val="tx1"/>
                </a:solidFill>
                <a:ea typeface="Times New Roman"/>
                <a:cs typeface="Times New Roman"/>
              </a:rPr>
              <a:t>during</a:t>
            </a:r>
            <a:r>
              <a:rPr lang="en-US" sz="1800" spc="-30" dirty="0" smtClean="0">
                <a:solidFill>
                  <a:schemeClr val="tx1"/>
                </a:solidFill>
                <a:ea typeface="Times New Roman"/>
                <a:cs typeface="Times New Roman"/>
              </a:rPr>
              <a:t> </a:t>
            </a:r>
            <a:r>
              <a:rPr lang="en-US" sz="1800" dirty="0" smtClean="0">
                <a:solidFill>
                  <a:schemeClr val="tx1"/>
                </a:solidFill>
                <a:ea typeface="Times New Roman"/>
                <a:cs typeface="Times New Roman"/>
              </a:rPr>
              <a:t>the</a:t>
            </a:r>
            <a:r>
              <a:rPr lang="en-US" sz="1800" spc="-30" dirty="0" smtClean="0">
                <a:solidFill>
                  <a:schemeClr val="tx1"/>
                </a:solidFill>
                <a:ea typeface="Times New Roman"/>
                <a:cs typeface="Times New Roman"/>
              </a:rPr>
              <a:t> </a:t>
            </a:r>
            <a:r>
              <a:rPr lang="en-US" sz="1800" dirty="0" smtClean="0">
                <a:solidFill>
                  <a:schemeClr val="tx1"/>
                </a:solidFill>
                <a:ea typeface="Times New Roman"/>
                <a:cs typeface="Times New Roman"/>
              </a:rPr>
              <a:t>fiscal</a:t>
            </a:r>
            <a:r>
              <a:rPr lang="en-US" sz="1800" spc="-30" dirty="0" smtClean="0">
                <a:solidFill>
                  <a:schemeClr val="tx1"/>
                </a:solidFill>
                <a:ea typeface="Times New Roman"/>
                <a:cs typeface="Times New Roman"/>
              </a:rPr>
              <a:t> </a:t>
            </a:r>
            <a:r>
              <a:rPr lang="en-US" sz="1800" dirty="0" smtClean="0">
                <a:solidFill>
                  <a:schemeClr val="tx1"/>
                </a:solidFill>
                <a:ea typeface="Times New Roman"/>
                <a:cs typeface="Times New Roman"/>
              </a:rPr>
              <a:t>year</a:t>
            </a:r>
            <a:r>
              <a:rPr lang="en-US" sz="1800" spc="-30" dirty="0" smtClean="0">
                <a:solidFill>
                  <a:schemeClr val="tx1"/>
                </a:solidFill>
                <a:ea typeface="Times New Roman"/>
                <a:cs typeface="Times New Roman"/>
              </a:rPr>
              <a:t> </a:t>
            </a:r>
            <a:r>
              <a:rPr lang="en-US" sz="1800" dirty="0" smtClean="0">
                <a:solidFill>
                  <a:schemeClr val="tx1"/>
                </a:solidFill>
                <a:ea typeface="Times New Roman"/>
                <a:cs typeface="Times New Roman"/>
              </a:rPr>
              <a:t>being reported</a:t>
            </a:r>
            <a:r>
              <a:rPr lang="en-US" sz="1800" spc="5" dirty="0" smtClean="0">
                <a:solidFill>
                  <a:schemeClr val="tx1"/>
                </a:solidFill>
                <a:ea typeface="Times New Roman"/>
                <a:cs typeface="Times New Roman"/>
              </a:rPr>
              <a:t> </a:t>
            </a:r>
            <a:r>
              <a:rPr lang="en-US" sz="1800" dirty="0" smtClean="0">
                <a:solidFill>
                  <a:schemeClr val="tx1"/>
                </a:solidFill>
                <a:ea typeface="Times New Roman"/>
                <a:cs typeface="Times New Roman"/>
              </a:rPr>
              <a:t>(i.e.,</a:t>
            </a:r>
            <a:r>
              <a:rPr lang="en-US" sz="1800" spc="5" dirty="0" smtClean="0">
                <a:solidFill>
                  <a:schemeClr val="tx1"/>
                </a:solidFill>
                <a:ea typeface="Times New Roman"/>
                <a:cs typeface="Times New Roman"/>
              </a:rPr>
              <a:t> </a:t>
            </a:r>
            <a:r>
              <a:rPr lang="en-US" sz="1800" dirty="0" smtClean="0">
                <a:solidFill>
                  <a:schemeClr val="tx1"/>
                </a:solidFill>
                <a:ea typeface="Times New Roman"/>
                <a:cs typeface="Times New Roman"/>
              </a:rPr>
              <a:t>preceding</a:t>
            </a:r>
            <a:r>
              <a:rPr lang="en-US" sz="1800" spc="5" dirty="0" smtClean="0">
                <a:solidFill>
                  <a:schemeClr val="tx1"/>
                </a:solidFill>
                <a:ea typeface="Times New Roman"/>
                <a:cs typeface="Times New Roman"/>
              </a:rPr>
              <a:t> </a:t>
            </a:r>
            <a:r>
              <a:rPr lang="en-US" sz="1800" dirty="0" smtClean="0">
                <a:solidFill>
                  <a:schemeClr val="tx1"/>
                </a:solidFill>
                <a:ea typeface="Times New Roman"/>
                <a:cs typeface="Times New Roman"/>
              </a:rPr>
              <a:t>July</a:t>
            </a:r>
            <a:r>
              <a:rPr lang="en-US" sz="1800" spc="5" dirty="0" smtClean="0">
                <a:solidFill>
                  <a:schemeClr val="tx1"/>
                </a:solidFill>
                <a:ea typeface="Times New Roman"/>
                <a:cs typeface="Times New Roman"/>
              </a:rPr>
              <a:t> </a:t>
            </a:r>
            <a:r>
              <a:rPr lang="en-US" sz="1800" dirty="0" smtClean="0">
                <a:solidFill>
                  <a:schemeClr val="tx1"/>
                </a:solidFill>
                <a:ea typeface="Times New Roman"/>
                <a:cs typeface="Times New Roman"/>
              </a:rPr>
              <a:t>1-</a:t>
            </a:r>
            <a:r>
              <a:rPr lang="en-US" sz="1800" spc="5" dirty="0" smtClean="0">
                <a:solidFill>
                  <a:schemeClr val="tx1"/>
                </a:solidFill>
                <a:ea typeface="Times New Roman"/>
                <a:cs typeface="Times New Roman"/>
              </a:rPr>
              <a:t> </a:t>
            </a:r>
            <a:r>
              <a:rPr lang="en-US" sz="1800" dirty="0" smtClean="0">
                <a:solidFill>
                  <a:schemeClr val="tx1"/>
                </a:solidFill>
                <a:ea typeface="Times New Roman"/>
                <a:cs typeface="Times New Roman"/>
              </a:rPr>
              <a:t>June</a:t>
            </a:r>
            <a:r>
              <a:rPr lang="en-US" sz="1800" spc="5" dirty="0" smtClean="0">
                <a:solidFill>
                  <a:schemeClr val="tx1"/>
                </a:solidFill>
                <a:ea typeface="Times New Roman"/>
                <a:cs typeface="Times New Roman"/>
              </a:rPr>
              <a:t> </a:t>
            </a:r>
            <a:r>
              <a:rPr lang="en-US" sz="1800" dirty="0" smtClean="0">
                <a:solidFill>
                  <a:schemeClr val="tx1"/>
                </a:solidFill>
                <a:ea typeface="Times New Roman"/>
                <a:cs typeface="Times New Roman"/>
              </a:rPr>
              <a:t>30),</a:t>
            </a:r>
            <a:r>
              <a:rPr lang="en-US" sz="1800" spc="5" dirty="0" smtClean="0">
                <a:solidFill>
                  <a:schemeClr val="tx1"/>
                </a:solidFill>
                <a:ea typeface="Times New Roman"/>
                <a:cs typeface="Times New Roman"/>
              </a:rPr>
              <a:t> </a:t>
            </a:r>
            <a:r>
              <a:rPr lang="en-US" sz="1800" dirty="0" smtClean="0">
                <a:solidFill>
                  <a:schemeClr val="tx1"/>
                </a:solidFill>
                <a:ea typeface="Times New Roman"/>
                <a:cs typeface="Times New Roman"/>
              </a:rPr>
              <a:t>together</a:t>
            </a:r>
            <a:r>
              <a:rPr lang="en-US" sz="1800" spc="5" dirty="0" smtClean="0">
                <a:solidFill>
                  <a:schemeClr val="tx1"/>
                </a:solidFill>
                <a:ea typeface="Times New Roman"/>
                <a:cs typeface="Times New Roman"/>
              </a:rPr>
              <a:t> </a:t>
            </a:r>
            <a:r>
              <a:rPr lang="en-US" sz="1800" dirty="0" smtClean="0">
                <a:solidFill>
                  <a:schemeClr val="tx1"/>
                </a:solidFill>
                <a:ea typeface="Times New Roman"/>
                <a:cs typeface="Times New Roman"/>
              </a:rPr>
              <a:t>with the status of selected funds and/or account groupings</a:t>
            </a:r>
            <a:r>
              <a:rPr lang="en-US" sz="1800" spc="90" dirty="0" smtClean="0">
                <a:solidFill>
                  <a:schemeClr val="tx1"/>
                </a:solidFill>
                <a:ea typeface="Times New Roman"/>
                <a:cs typeface="Times New Roman"/>
              </a:rPr>
              <a:t> </a:t>
            </a:r>
            <a:r>
              <a:rPr lang="en-US" sz="1800" dirty="0" smtClean="0">
                <a:solidFill>
                  <a:schemeClr val="tx1"/>
                </a:solidFill>
                <a:ea typeface="Times New Roman"/>
                <a:cs typeface="Times New Roman"/>
              </a:rPr>
              <a:t>as</a:t>
            </a:r>
            <a:r>
              <a:rPr lang="en-US" sz="1800" spc="90" dirty="0" smtClean="0">
                <a:solidFill>
                  <a:schemeClr val="tx1"/>
                </a:solidFill>
                <a:ea typeface="Times New Roman"/>
                <a:cs typeface="Times New Roman"/>
              </a:rPr>
              <a:t> </a:t>
            </a:r>
            <a:r>
              <a:rPr lang="en-US" sz="1800" dirty="0" smtClean="0">
                <a:solidFill>
                  <a:schemeClr val="tx1"/>
                </a:solidFill>
                <a:ea typeface="Times New Roman"/>
                <a:cs typeface="Times New Roman"/>
              </a:rPr>
              <a:t>of</a:t>
            </a:r>
            <a:r>
              <a:rPr lang="en-US" sz="1800" spc="90" dirty="0" smtClean="0">
                <a:solidFill>
                  <a:schemeClr val="tx1"/>
                </a:solidFill>
                <a:ea typeface="Times New Roman"/>
                <a:cs typeface="Times New Roman"/>
              </a:rPr>
              <a:t> </a:t>
            </a:r>
            <a:r>
              <a:rPr lang="en-US" sz="1800" dirty="0" smtClean="0">
                <a:solidFill>
                  <a:schemeClr val="tx1"/>
                </a:solidFill>
                <a:ea typeface="Times New Roman"/>
                <a:cs typeface="Times New Roman"/>
              </a:rPr>
              <a:t>the</a:t>
            </a:r>
            <a:r>
              <a:rPr lang="en-US" sz="1800" spc="90" dirty="0" smtClean="0">
                <a:solidFill>
                  <a:schemeClr val="tx1"/>
                </a:solidFill>
                <a:ea typeface="Times New Roman"/>
                <a:cs typeface="Times New Roman"/>
              </a:rPr>
              <a:t> </a:t>
            </a:r>
            <a:r>
              <a:rPr lang="en-US" sz="1800" dirty="0" smtClean="0">
                <a:solidFill>
                  <a:schemeClr val="tx1"/>
                </a:solidFill>
                <a:ea typeface="Times New Roman"/>
                <a:cs typeface="Times New Roman"/>
              </a:rPr>
              <a:t>end</a:t>
            </a:r>
            <a:r>
              <a:rPr lang="en-US" sz="1800" spc="90" dirty="0" smtClean="0">
                <a:solidFill>
                  <a:schemeClr val="tx1"/>
                </a:solidFill>
                <a:ea typeface="Times New Roman"/>
                <a:cs typeface="Times New Roman"/>
              </a:rPr>
              <a:t> </a:t>
            </a:r>
            <a:r>
              <a:rPr lang="en-US" sz="1800" dirty="0" smtClean="0">
                <a:solidFill>
                  <a:schemeClr val="tx1"/>
                </a:solidFill>
                <a:ea typeface="Times New Roman"/>
                <a:cs typeface="Times New Roman"/>
              </a:rPr>
              <a:t>of</a:t>
            </a:r>
            <a:r>
              <a:rPr lang="en-US" sz="1800" spc="90" dirty="0" smtClean="0">
                <a:solidFill>
                  <a:schemeClr val="tx1"/>
                </a:solidFill>
                <a:ea typeface="Times New Roman"/>
                <a:cs typeface="Times New Roman"/>
              </a:rPr>
              <a:t> </a:t>
            </a:r>
            <a:r>
              <a:rPr lang="en-US" sz="1800" dirty="0" smtClean="0">
                <a:solidFill>
                  <a:schemeClr val="tx1"/>
                </a:solidFill>
                <a:ea typeface="Times New Roman"/>
                <a:cs typeface="Times New Roman"/>
              </a:rPr>
              <a:t>that</a:t>
            </a:r>
            <a:r>
              <a:rPr lang="en-US" sz="1800" spc="90" dirty="0" smtClean="0">
                <a:solidFill>
                  <a:schemeClr val="tx1"/>
                </a:solidFill>
                <a:ea typeface="Times New Roman"/>
                <a:cs typeface="Times New Roman"/>
              </a:rPr>
              <a:t> </a:t>
            </a:r>
            <a:r>
              <a:rPr lang="en-US" sz="1800" dirty="0" smtClean="0">
                <a:solidFill>
                  <a:schemeClr val="tx1"/>
                </a:solidFill>
                <a:ea typeface="Times New Roman"/>
                <a:cs typeface="Times New Roman"/>
              </a:rPr>
              <a:t>f</a:t>
            </a:r>
            <a:r>
              <a:rPr lang="en-US" sz="1800" spc="5" dirty="0" smtClean="0">
                <a:solidFill>
                  <a:schemeClr val="tx1"/>
                </a:solidFill>
                <a:ea typeface="Times New Roman"/>
                <a:cs typeface="Times New Roman"/>
              </a:rPr>
              <a:t>i</a:t>
            </a:r>
            <a:r>
              <a:rPr lang="en-US" sz="1800" dirty="0" smtClean="0">
                <a:solidFill>
                  <a:schemeClr val="tx1"/>
                </a:solidFill>
                <a:ea typeface="Times New Roman"/>
                <a:cs typeface="Times New Roman"/>
              </a:rPr>
              <a:t>scal</a:t>
            </a:r>
            <a:r>
              <a:rPr lang="en-US" sz="1800" spc="85" dirty="0" smtClean="0">
                <a:solidFill>
                  <a:schemeClr val="tx1"/>
                </a:solidFill>
                <a:ea typeface="Times New Roman"/>
                <a:cs typeface="Times New Roman"/>
              </a:rPr>
              <a:t> </a:t>
            </a:r>
            <a:r>
              <a:rPr lang="en-US" sz="1800" dirty="0" smtClean="0">
                <a:solidFill>
                  <a:schemeClr val="tx1"/>
                </a:solidFill>
                <a:ea typeface="Times New Roman"/>
                <a:cs typeface="Times New Roman"/>
              </a:rPr>
              <a:t>year</a:t>
            </a:r>
            <a:r>
              <a:rPr lang="en-US" sz="1800" spc="85" dirty="0" smtClean="0">
                <a:solidFill>
                  <a:schemeClr val="tx1"/>
                </a:solidFill>
                <a:ea typeface="Times New Roman"/>
                <a:cs typeface="Times New Roman"/>
              </a:rPr>
              <a:t> </a:t>
            </a:r>
            <a:r>
              <a:rPr lang="en-US" sz="1800" dirty="0" smtClean="0">
                <a:solidFill>
                  <a:schemeClr val="tx1"/>
                </a:solidFill>
                <a:ea typeface="Times New Roman"/>
                <a:cs typeface="Times New Roman"/>
              </a:rPr>
              <a:t>(June</a:t>
            </a:r>
            <a:r>
              <a:rPr lang="en-US" sz="1800" spc="85" dirty="0" smtClean="0">
                <a:solidFill>
                  <a:schemeClr val="tx1"/>
                </a:solidFill>
                <a:ea typeface="Times New Roman"/>
                <a:cs typeface="Times New Roman"/>
              </a:rPr>
              <a:t> </a:t>
            </a:r>
            <a:r>
              <a:rPr lang="en-US" sz="1800" dirty="0" smtClean="0">
                <a:solidFill>
                  <a:schemeClr val="tx1"/>
                </a:solidFill>
                <a:ea typeface="Times New Roman"/>
                <a:cs typeface="Times New Roman"/>
              </a:rPr>
              <a:t>30).</a:t>
            </a:r>
          </a:p>
          <a:p>
            <a:pPr marL="438146" indent="-285750">
              <a:buFont typeface="Arial" panose="020B0604020202020204" pitchFamily="34" charset="0"/>
              <a:buChar char="•"/>
            </a:pP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
        <p:nvSpPr>
          <p:cNvPr id="2" name="Rectangle 1"/>
          <p:cNvSpPr/>
          <p:nvPr/>
        </p:nvSpPr>
        <p:spPr>
          <a:xfrm>
            <a:off x="1545835" y="358084"/>
            <a:ext cx="6491608" cy="523220"/>
          </a:xfrm>
          <a:prstGeom prst="rect">
            <a:avLst/>
          </a:prstGeom>
        </p:spPr>
        <p:txBody>
          <a:bodyPr wrap="square">
            <a:spAutoFit/>
          </a:bodyPr>
          <a:lstStyle/>
          <a:p>
            <a:r>
              <a:rPr lang="en-US" sz="2800" b="1" dirty="0">
                <a:latin typeface="Public Sans" pitchFamily="2" charset="0"/>
              </a:rPr>
              <a:t>The Financial Risk Assessment (FRA)</a:t>
            </a:r>
            <a:endParaRPr lang="en-US" sz="2800" dirty="0">
              <a:latin typeface="Public Sans" pitchFamily="2" charset="0"/>
            </a:endParaRPr>
          </a:p>
        </p:txBody>
      </p:sp>
      <p:sp>
        <p:nvSpPr>
          <p:cNvPr id="4" name="Oval 4"/>
          <p:cNvSpPr txBox="1"/>
          <p:nvPr/>
        </p:nvSpPr>
        <p:spPr>
          <a:xfrm>
            <a:off x="1998751" y="1736726"/>
            <a:ext cx="2192740" cy="1293156"/>
          </a:xfrm>
          <a:prstGeom prst="rect">
            <a:avLst/>
          </a:prstGeom>
          <a:scene3d>
            <a:camera prst="orthographicFront">
              <a:rot lat="0" lon="0" rev="0"/>
            </a:camera>
            <a:lightRig rig="threePt" dir="t">
              <a:rot lat="0" lon="0" rev="1200000"/>
            </a:lightRig>
          </a:scene3d>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solidFill>
                <a:sysClr val="windowText" lastClr="000000"/>
              </a:solidFill>
              <a:latin typeface="Calibri"/>
              <a:ea typeface="+mn-ea"/>
              <a:cs typeface="+mn-cs"/>
            </a:endParaRPr>
          </a:p>
        </p:txBody>
      </p:sp>
      <p:grpSp>
        <p:nvGrpSpPr>
          <p:cNvPr id="5" name="Group 4"/>
          <p:cNvGrpSpPr/>
          <p:nvPr/>
        </p:nvGrpSpPr>
        <p:grpSpPr>
          <a:xfrm>
            <a:off x="497192" y="1121014"/>
            <a:ext cx="3003118" cy="1568529"/>
            <a:chOff x="278297" y="0"/>
            <a:chExt cx="3101004" cy="1828800"/>
          </a:xfrm>
          <a:scene3d>
            <a:camera prst="orthographicFront">
              <a:rot lat="0" lon="0" rev="0"/>
            </a:camera>
            <a:lightRig rig="threePt" dir="t">
              <a:rot lat="0" lon="0" rev="1200000"/>
            </a:lightRig>
          </a:scene3d>
        </p:grpSpPr>
        <p:sp>
          <p:nvSpPr>
            <p:cNvPr id="7" name="Oval 6"/>
            <p:cNvSpPr/>
            <p:nvPr/>
          </p:nvSpPr>
          <p:spPr>
            <a:xfrm>
              <a:off x="278297" y="0"/>
              <a:ext cx="3101004" cy="1828800"/>
            </a:xfrm>
            <a:prstGeom prst="ellipse">
              <a:avLst/>
            </a:prstGeom>
            <a:gradFill rotWithShape="0">
              <a:gsLst>
                <a:gs pos="0">
                  <a:srgbClr val="F3A447">
                    <a:alpha val="50000"/>
                    <a:hueOff val="0"/>
                    <a:satOff val="0"/>
                    <a:lumOff val="0"/>
                    <a:alphaOff val="0"/>
                    <a:shade val="51000"/>
                    <a:satMod val="130000"/>
                  </a:srgbClr>
                </a:gs>
                <a:gs pos="80000">
                  <a:srgbClr val="F3A447">
                    <a:alpha val="50000"/>
                    <a:hueOff val="0"/>
                    <a:satOff val="0"/>
                    <a:lumOff val="0"/>
                    <a:alphaOff val="0"/>
                    <a:shade val="93000"/>
                    <a:satMod val="130000"/>
                  </a:srgbClr>
                </a:gs>
                <a:gs pos="100000">
                  <a:srgbClr val="F3A447">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a:bevelT w="63500" h="25400"/>
            </a:sp3d>
          </p:spPr>
          <p:style>
            <a:lnRef idx="0">
              <a:scrgbClr r="0" g="0" b="0"/>
            </a:lnRef>
            <a:fillRef idx="3">
              <a:scrgbClr r="0" g="0" b="0"/>
            </a:fillRef>
            <a:effectRef idx="3">
              <a:scrgbClr r="0" g="0" b="0"/>
            </a:effectRef>
            <a:fontRef idx="minor">
              <a:schemeClr val="tx1"/>
            </a:fontRef>
          </p:style>
        </p:sp>
        <p:sp>
          <p:nvSpPr>
            <p:cNvPr id="8" name="Oval 4"/>
            <p:cNvSpPr txBox="1"/>
            <p:nvPr/>
          </p:nvSpPr>
          <p:spPr>
            <a:xfrm>
              <a:off x="848308" y="221573"/>
              <a:ext cx="2031523" cy="1293156"/>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solidFill>
                    <a:sysClr val="windowText" lastClr="000000"/>
                  </a:solidFill>
                  <a:latin typeface="Public Sans" pitchFamily="2" charset="0"/>
                </a:rPr>
                <a:t>Timely Submission of complete and clean AFR</a:t>
              </a:r>
              <a:endParaRPr lang="en-US" sz="2300" kern="1200" dirty="0">
                <a:solidFill>
                  <a:sysClr val="windowText" lastClr="000000"/>
                </a:solidFill>
                <a:latin typeface="Public Sans" pitchFamily="2" charset="0"/>
              </a:endParaRPr>
            </a:p>
          </p:txBody>
        </p:sp>
      </p:grpSp>
      <p:sp>
        <p:nvSpPr>
          <p:cNvPr id="3" name="Rectangle 2"/>
          <p:cNvSpPr/>
          <p:nvPr/>
        </p:nvSpPr>
        <p:spPr>
          <a:xfrm>
            <a:off x="3731438" y="1553676"/>
            <a:ext cx="4572000" cy="830997"/>
          </a:xfrm>
          <a:prstGeom prst="rect">
            <a:avLst/>
          </a:prstGeom>
        </p:spPr>
        <p:txBody>
          <a:bodyPr>
            <a:spAutoFit/>
          </a:bodyPr>
          <a:lstStyle/>
          <a:p>
            <a:pPr lvl="0" algn="just">
              <a:buClrTx/>
            </a:pPr>
            <a:r>
              <a:rPr lang="en-US" sz="1600" kern="1200" dirty="0">
                <a:solidFill>
                  <a:prstClr val="black"/>
                </a:solidFill>
                <a:latin typeface="Public Sans" pitchFamily="2" charset="0"/>
                <a:ea typeface="+mn-ea"/>
                <a:cs typeface="+mn-cs"/>
              </a:rPr>
              <a:t>This factor is based on when the LEA’s complete and clean AFR is submitted to the LDOE</a:t>
            </a:r>
          </a:p>
        </p:txBody>
      </p:sp>
      <p:sp>
        <p:nvSpPr>
          <p:cNvPr id="9" name="Rectangle 8"/>
          <p:cNvSpPr/>
          <p:nvPr/>
        </p:nvSpPr>
        <p:spPr>
          <a:xfrm>
            <a:off x="947531" y="2610208"/>
            <a:ext cx="7891669" cy="1515800"/>
          </a:xfrm>
          <a:prstGeom prst="rect">
            <a:avLst/>
          </a:prstGeom>
        </p:spPr>
        <p:txBody>
          <a:bodyPr wrap="square">
            <a:spAutoFit/>
          </a:bodyPr>
          <a:lstStyle/>
          <a:p>
            <a:pPr algn="ctr">
              <a:spcAft>
                <a:spcPts val="1200"/>
              </a:spcAft>
            </a:pPr>
            <a:r>
              <a:rPr lang="en-US" b="1" dirty="0">
                <a:latin typeface="Public Sans" pitchFamily="2" charset="0"/>
              </a:rPr>
              <a:t>The ratings are applied as follows:</a:t>
            </a:r>
          </a:p>
          <a:p>
            <a:pPr algn="just">
              <a:lnSpc>
                <a:spcPts val="2100"/>
              </a:lnSpc>
              <a:spcAft>
                <a:spcPts val="600"/>
              </a:spcAft>
            </a:pPr>
            <a:r>
              <a:rPr lang="en-US" sz="1200" b="1" u="sng" dirty="0">
                <a:latin typeface="Public Sans" pitchFamily="2" charset="0"/>
              </a:rPr>
              <a:t>Excellent</a:t>
            </a:r>
            <a:r>
              <a:rPr lang="en-US" sz="1200" dirty="0">
                <a:latin typeface="Public Sans" pitchFamily="2" charset="0"/>
              </a:rPr>
              <a:t> – complete &amp; clean AFR submitted to the LDOE on or before October 31</a:t>
            </a:r>
          </a:p>
          <a:p>
            <a:pPr algn="just">
              <a:spcAft>
                <a:spcPts val="600"/>
              </a:spcAft>
            </a:pPr>
            <a:r>
              <a:rPr lang="en-US" sz="1200" b="1" u="sng" dirty="0">
                <a:latin typeface="Public Sans" pitchFamily="2" charset="0"/>
              </a:rPr>
              <a:t>Good</a:t>
            </a:r>
            <a:r>
              <a:rPr lang="en-US" sz="1200" dirty="0">
                <a:latin typeface="Public Sans" pitchFamily="2" charset="0"/>
              </a:rPr>
              <a:t> – complete &amp; clean AFR is submitted to the LDOE between November 1 - November 29</a:t>
            </a:r>
          </a:p>
          <a:p>
            <a:pPr algn="just">
              <a:spcAft>
                <a:spcPts val="600"/>
              </a:spcAft>
            </a:pPr>
            <a:r>
              <a:rPr lang="en-US" sz="1200" b="1" u="sng" dirty="0">
                <a:latin typeface="Public Sans" pitchFamily="2" charset="0"/>
              </a:rPr>
              <a:t>Needs Improvement </a:t>
            </a:r>
            <a:r>
              <a:rPr lang="en-US" sz="1200" dirty="0">
                <a:latin typeface="Public Sans" pitchFamily="2" charset="0"/>
              </a:rPr>
              <a:t>– complete &amp; clean AFR is submitted to the LDOE between November 30 - December 29</a:t>
            </a:r>
          </a:p>
          <a:p>
            <a:pPr algn="just"/>
            <a:r>
              <a:rPr lang="en-US" sz="1200" b="1" u="sng" dirty="0">
                <a:latin typeface="Public Sans" pitchFamily="2" charset="0"/>
              </a:rPr>
              <a:t>Unacceptable</a:t>
            </a:r>
            <a:r>
              <a:rPr lang="en-US" sz="1200" dirty="0">
                <a:latin typeface="Public Sans" pitchFamily="2" charset="0"/>
              </a:rPr>
              <a:t> - complete &amp; clean AFR is submitted to the LDOE after December 29</a:t>
            </a:r>
          </a:p>
        </p:txBody>
      </p:sp>
    </p:spTree>
    <p:extLst>
      <p:ext uri="{BB962C8B-B14F-4D97-AF65-F5344CB8AC3E}">
        <p14:creationId xmlns:p14="http://schemas.microsoft.com/office/powerpoint/2010/main" val="37388442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65" y="411894"/>
            <a:ext cx="8520600" cy="572700"/>
          </a:xfrm>
        </p:spPr>
        <p:txBody>
          <a:bodyPr/>
          <a:lstStyle/>
          <a:p>
            <a:pPr algn="ctr"/>
            <a:r>
              <a:rPr lang="en-US" sz="3200" dirty="0">
                <a:latin typeface="Public Sans" pitchFamily="2" charset="0"/>
              </a:rPr>
              <a:t>Maintenance of Effort (MOE)</a:t>
            </a:r>
          </a:p>
        </p:txBody>
      </p:sp>
      <p:sp>
        <p:nvSpPr>
          <p:cNvPr id="3" name="Text Placeholder 2"/>
          <p:cNvSpPr>
            <a:spLocks noGrp="1"/>
          </p:cNvSpPr>
          <p:nvPr>
            <p:ph type="body" idx="1"/>
          </p:nvPr>
        </p:nvSpPr>
        <p:spPr>
          <a:xfrm>
            <a:off x="1095196" y="1258956"/>
            <a:ext cx="6595797" cy="2923278"/>
          </a:xfrm>
        </p:spPr>
        <p:txBody>
          <a:bodyPr/>
          <a:lstStyle/>
          <a:p>
            <a:pPr marL="515938" lvl="1" indent="-285750" algn="just">
              <a:lnSpc>
                <a:spcPct val="100000"/>
              </a:lnSpc>
              <a:spcBef>
                <a:spcPct val="20000"/>
              </a:spcBef>
              <a:buFont typeface="Arial" panose="020B0604020202020204" pitchFamily="34" charset="0"/>
              <a:buChar char="•"/>
            </a:pPr>
            <a:r>
              <a:rPr lang="en-US" sz="1600" dirty="0"/>
              <a:t>MOE is calculated for both IDEA Part B and ESSA using the </a:t>
            </a:r>
            <a:r>
              <a:rPr lang="en-US" sz="1600" dirty="0" smtClean="0"/>
              <a:t>expenditures </a:t>
            </a:r>
            <a:r>
              <a:rPr lang="en-US" sz="1600" dirty="0"/>
              <a:t>recorded in each LEA’s </a:t>
            </a:r>
            <a:r>
              <a:rPr lang="en-US" sz="1600" dirty="0" smtClean="0"/>
              <a:t>AFR</a:t>
            </a:r>
          </a:p>
          <a:p>
            <a:pPr marL="687388" lvl="1" indent="-457200" algn="just">
              <a:lnSpc>
                <a:spcPct val="100000"/>
              </a:lnSpc>
              <a:spcBef>
                <a:spcPct val="20000"/>
              </a:spcBef>
            </a:pPr>
            <a:endParaRPr lang="en-US" sz="1600" dirty="0" smtClean="0"/>
          </a:p>
          <a:p>
            <a:pPr marL="515938" lvl="1" indent="-285750" algn="just">
              <a:lnSpc>
                <a:spcPct val="100000"/>
              </a:lnSpc>
              <a:spcBef>
                <a:spcPct val="20000"/>
              </a:spcBef>
              <a:buFont typeface="Arial" panose="020B0604020202020204" pitchFamily="34" charset="0"/>
              <a:buChar char="•"/>
            </a:pPr>
            <a:r>
              <a:rPr lang="en-US" sz="1600" dirty="0" smtClean="0"/>
              <a:t>MOE can be met in aggregate of total expenditures or on a per pupil basis using student count data from SIS and/or SER</a:t>
            </a:r>
          </a:p>
          <a:p>
            <a:pPr marL="687388" lvl="1" indent="-457200" algn="just">
              <a:lnSpc>
                <a:spcPct val="100000"/>
              </a:lnSpc>
              <a:spcBef>
                <a:spcPct val="20000"/>
              </a:spcBef>
            </a:pPr>
            <a:endParaRPr lang="en-US" sz="1600" dirty="0" smtClean="0"/>
          </a:p>
          <a:p>
            <a:pPr marL="515938" lvl="1" indent="-285750" algn="just">
              <a:lnSpc>
                <a:spcPct val="100000"/>
              </a:lnSpc>
              <a:spcBef>
                <a:spcPct val="20000"/>
              </a:spcBef>
              <a:buFont typeface="Arial" panose="020B0604020202020204" pitchFamily="34" charset="0"/>
              <a:buChar char="•"/>
            </a:pPr>
            <a:r>
              <a:rPr lang="en-US" sz="1600" dirty="0" smtClean="0"/>
              <a:t>Failure </a:t>
            </a:r>
            <a:r>
              <a:rPr lang="en-US" sz="1600" dirty="0"/>
              <a:t>to meet MOE will result in a reduction in grant allocations for ESSA and repayment of funds from local sources for IDEA Part B</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extLst>
      <p:ext uri="{BB962C8B-B14F-4D97-AF65-F5344CB8AC3E}">
        <p14:creationId xmlns:p14="http://schemas.microsoft.com/office/powerpoint/2010/main" val="23507179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08" y="452064"/>
            <a:ext cx="8520600" cy="572700"/>
          </a:xfrm>
        </p:spPr>
        <p:txBody>
          <a:bodyPr/>
          <a:lstStyle/>
          <a:p>
            <a:pPr algn="ctr"/>
            <a:r>
              <a:rPr lang="en-US" sz="3200" dirty="0"/>
              <a:t>MOE - ESSA</a:t>
            </a:r>
          </a:p>
        </p:txBody>
      </p:sp>
      <p:sp>
        <p:nvSpPr>
          <p:cNvPr id="3" name="Text Placeholder 2"/>
          <p:cNvSpPr>
            <a:spLocks noGrp="1"/>
          </p:cNvSpPr>
          <p:nvPr>
            <p:ph type="body" idx="1"/>
          </p:nvPr>
        </p:nvSpPr>
        <p:spPr>
          <a:xfrm>
            <a:off x="683271" y="1175039"/>
            <a:ext cx="7758873" cy="3186300"/>
          </a:xfrm>
        </p:spPr>
        <p:txBody>
          <a:bodyPr/>
          <a:lstStyle/>
          <a:p>
            <a:pPr marL="515938" lvl="1" indent="-285750" algn="just">
              <a:spcBef>
                <a:spcPct val="20000"/>
              </a:spcBef>
              <a:buFont typeface="Arial" panose="020B0604020202020204" pitchFamily="34" charset="0"/>
              <a:buChar char="•"/>
            </a:pPr>
            <a:r>
              <a:rPr lang="en-US" dirty="0"/>
              <a:t>Requires that the most current year of state and local expenditures be equal to or greater than 90% of those same expenditures for the prior year (In aggregate or per pupil)</a:t>
            </a:r>
          </a:p>
          <a:p>
            <a:pPr marL="515938" lvl="1" indent="-285750" algn="just">
              <a:spcBef>
                <a:spcPct val="20000"/>
              </a:spcBef>
              <a:buFont typeface="Arial" panose="020B0604020202020204" pitchFamily="34" charset="0"/>
              <a:buChar char="•"/>
            </a:pPr>
            <a:r>
              <a:rPr lang="en-US" dirty="0"/>
              <a:t>Expenditures excluded from the calculation are:</a:t>
            </a:r>
          </a:p>
          <a:p>
            <a:pPr marL="1296972" lvl="2" indent="-457200" algn="just">
              <a:lnSpc>
                <a:spcPct val="100000"/>
              </a:lnSpc>
              <a:spcBef>
                <a:spcPct val="20000"/>
              </a:spcBef>
              <a:buFont typeface="Wingdings" panose="05000000000000000000" pitchFamily="2" charset="2"/>
              <a:buChar char="v"/>
            </a:pPr>
            <a:r>
              <a:rPr lang="en-US" dirty="0"/>
              <a:t>Debt Service Expenditures</a:t>
            </a:r>
          </a:p>
          <a:p>
            <a:pPr marL="1296972" lvl="2" indent="-457200" algn="just">
              <a:lnSpc>
                <a:spcPct val="100000"/>
              </a:lnSpc>
              <a:spcBef>
                <a:spcPct val="20000"/>
              </a:spcBef>
              <a:buFont typeface="Wingdings" panose="05000000000000000000" pitchFamily="2" charset="2"/>
              <a:buChar char="v"/>
            </a:pPr>
            <a:r>
              <a:rPr lang="en-US" dirty="0">
                <a:solidFill>
                  <a:prstClr val="black"/>
                </a:solidFill>
              </a:rPr>
              <a:t>Facilities and Construction Acquisition Expenditures </a:t>
            </a:r>
          </a:p>
          <a:p>
            <a:pPr marL="1296972" lvl="2" indent="-457200" algn="just">
              <a:lnSpc>
                <a:spcPct val="100000"/>
              </a:lnSpc>
              <a:spcBef>
                <a:spcPct val="20000"/>
              </a:spcBef>
              <a:buFont typeface="Wingdings" panose="05000000000000000000" pitchFamily="2" charset="2"/>
              <a:buChar char="v"/>
            </a:pPr>
            <a:r>
              <a:rPr lang="en-US" dirty="0">
                <a:solidFill>
                  <a:prstClr val="black"/>
                </a:solidFill>
              </a:rPr>
              <a:t>Community Service Expenditures</a:t>
            </a:r>
          </a:p>
          <a:p>
            <a:pPr marL="1296972" lvl="2" indent="-457200" algn="just">
              <a:lnSpc>
                <a:spcPct val="100000"/>
              </a:lnSpc>
              <a:spcBef>
                <a:spcPct val="20000"/>
              </a:spcBef>
              <a:buFont typeface="Wingdings" panose="05000000000000000000" pitchFamily="2" charset="2"/>
              <a:buChar char="v"/>
            </a:pPr>
            <a:r>
              <a:rPr lang="en-US" dirty="0">
                <a:solidFill>
                  <a:prstClr val="black"/>
                </a:solidFill>
              </a:rPr>
              <a:t>Federal Expenditures</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Tree>
    <p:extLst>
      <p:ext uri="{BB962C8B-B14F-4D97-AF65-F5344CB8AC3E}">
        <p14:creationId xmlns:p14="http://schemas.microsoft.com/office/powerpoint/2010/main" val="27502808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09" y="418520"/>
            <a:ext cx="8520600" cy="572700"/>
          </a:xfrm>
        </p:spPr>
        <p:txBody>
          <a:bodyPr/>
          <a:lstStyle/>
          <a:p>
            <a:pPr algn="ctr"/>
            <a:r>
              <a:rPr lang="en-US" sz="3200" dirty="0"/>
              <a:t>MOE - ESSA</a:t>
            </a:r>
          </a:p>
        </p:txBody>
      </p:sp>
      <p:sp>
        <p:nvSpPr>
          <p:cNvPr id="3" name="Text Placeholder 2"/>
          <p:cNvSpPr>
            <a:spLocks noGrp="1"/>
          </p:cNvSpPr>
          <p:nvPr>
            <p:ph type="body" idx="1"/>
          </p:nvPr>
        </p:nvSpPr>
        <p:spPr>
          <a:xfrm>
            <a:off x="795130" y="1073324"/>
            <a:ext cx="7354957" cy="3168747"/>
          </a:xfrm>
        </p:spPr>
        <p:txBody>
          <a:bodyPr/>
          <a:lstStyle/>
          <a:p>
            <a:pPr lvl="1" algn="just">
              <a:lnSpc>
                <a:spcPct val="100000"/>
              </a:lnSpc>
              <a:buFont typeface="Arial" panose="020B0604020202020204" pitchFamily="34" charset="0"/>
              <a:buChar char="•"/>
            </a:pPr>
            <a:r>
              <a:rPr lang="en-US" sz="1600" dirty="0"/>
              <a:t>There are </a:t>
            </a:r>
            <a:r>
              <a:rPr lang="en-US" sz="1600" u="sng" dirty="0"/>
              <a:t>no exceptions </a:t>
            </a:r>
            <a:r>
              <a:rPr lang="en-US" sz="1600" dirty="0"/>
              <a:t>for ESSA MOE compliance</a:t>
            </a:r>
          </a:p>
          <a:p>
            <a:pPr marL="761981" lvl="1" indent="0" algn="just">
              <a:lnSpc>
                <a:spcPct val="100000"/>
              </a:lnSpc>
              <a:buNone/>
            </a:pPr>
            <a:endParaRPr lang="en-US" sz="1600" dirty="0"/>
          </a:p>
          <a:p>
            <a:pPr lvl="1" algn="just">
              <a:lnSpc>
                <a:spcPct val="100000"/>
              </a:lnSpc>
              <a:buFont typeface="Arial" panose="020B0604020202020204" pitchFamily="34" charset="0"/>
              <a:buChar char="•"/>
            </a:pPr>
            <a:r>
              <a:rPr lang="en-US" sz="1600" dirty="0"/>
              <a:t>Failure to meet ESSA MOE will result in the LEA’s current allocation being reduced by the same proportion that MOE was not met</a:t>
            </a:r>
          </a:p>
          <a:p>
            <a:pPr marL="761981" lvl="1" indent="0" algn="just">
              <a:lnSpc>
                <a:spcPct val="100000"/>
              </a:lnSpc>
              <a:buNone/>
            </a:pPr>
            <a:endParaRPr lang="en-US" sz="1600" dirty="0"/>
          </a:p>
          <a:p>
            <a:pPr lvl="1" algn="just">
              <a:lnSpc>
                <a:spcPct val="100000"/>
              </a:lnSpc>
              <a:buFont typeface="Arial" panose="020B0604020202020204" pitchFamily="34" charset="0"/>
              <a:buChar char="•"/>
            </a:pPr>
            <a:r>
              <a:rPr lang="en-US" sz="1600" dirty="0"/>
              <a:t>An LEA has to fail the ESSA MOE requirement more than once over a five year period before reductions in allocations may be made.</a:t>
            </a:r>
          </a:p>
          <a:p>
            <a:pPr lvl="1" algn="just">
              <a:lnSpc>
                <a:spcPct val="100000"/>
              </a:lnSpc>
              <a:buFont typeface="Arial" panose="020B0604020202020204" pitchFamily="34" charset="0"/>
              <a:buChar char="•"/>
            </a:pPr>
            <a:endParaRPr lang="en-US" sz="1600" dirty="0"/>
          </a:p>
          <a:p>
            <a:pPr lvl="1" algn="just">
              <a:lnSpc>
                <a:spcPct val="100000"/>
              </a:lnSpc>
              <a:buFont typeface="Arial" panose="020B0604020202020204" pitchFamily="34" charset="0"/>
              <a:buChar char="•"/>
            </a:pPr>
            <a:r>
              <a:rPr lang="en-US" sz="1600" dirty="0"/>
              <a:t>The LEA may opt to submit a waiver request to USDE requesting to regain the reduced grant funds. </a:t>
            </a:r>
            <a:r>
              <a:rPr lang="en-US" dirty="0"/>
              <a:t>(LDOE assists in this effort)</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Tree>
    <p:extLst>
      <p:ext uri="{BB962C8B-B14F-4D97-AF65-F5344CB8AC3E}">
        <p14:creationId xmlns:p14="http://schemas.microsoft.com/office/powerpoint/2010/main" val="36805095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22" y="339007"/>
            <a:ext cx="8520600" cy="572700"/>
          </a:xfrm>
        </p:spPr>
        <p:txBody>
          <a:bodyPr/>
          <a:lstStyle/>
          <a:p>
            <a:pPr algn="ctr"/>
            <a:r>
              <a:rPr lang="en-US" sz="3200" dirty="0"/>
              <a:t>MOE - IDEA</a:t>
            </a:r>
          </a:p>
        </p:txBody>
      </p:sp>
      <p:sp>
        <p:nvSpPr>
          <p:cNvPr id="3" name="Text Placeholder 2"/>
          <p:cNvSpPr>
            <a:spLocks noGrp="1"/>
          </p:cNvSpPr>
          <p:nvPr>
            <p:ph type="body" idx="1"/>
          </p:nvPr>
        </p:nvSpPr>
        <p:spPr>
          <a:xfrm>
            <a:off x="543339" y="1090612"/>
            <a:ext cx="7354957" cy="2964553"/>
          </a:xfrm>
        </p:spPr>
        <p:txBody>
          <a:bodyPr/>
          <a:lstStyle/>
          <a:p>
            <a:pPr marL="1104881" lvl="1" algn="just">
              <a:lnSpc>
                <a:spcPct val="90000"/>
              </a:lnSpc>
              <a:spcBef>
                <a:spcPts val="500"/>
              </a:spcBef>
              <a:buClr>
                <a:prstClr val="black"/>
              </a:buClr>
              <a:buFont typeface="Arial" panose="020B0604020202020204" pitchFamily="34" charset="0"/>
              <a:buChar char="•"/>
            </a:pPr>
            <a:r>
              <a:rPr lang="en-US" kern="1200" dirty="0">
                <a:solidFill>
                  <a:prstClr val="black"/>
                </a:solidFill>
                <a:latin typeface="Public Sans" pitchFamily="2" charset="0"/>
                <a:cs typeface="Calibri"/>
                <a:sym typeface="Calibri"/>
              </a:rPr>
              <a:t>Requires that the most current year </a:t>
            </a:r>
            <a:r>
              <a:rPr lang="en-US" u="sng" kern="1200" dirty="0">
                <a:solidFill>
                  <a:prstClr val="black"/>
                </a:solidFill>
                <a:latin typeface="Public Sans" pitchFamily="2" charset="0"/>
                <a:cs typeface="Calibri"/>
                <a:sym typeface="Calibri"/>
              </a:rPr>
              <a:t>state and local</a:t>
            </a:r>
            <a:r>
              <a:rPr lang="en-US" kern="1200" dirty="0">
                <a:solidFill>
                  <a:prstClr val="black"/>
                </a:solidFill>
                <a:latin typeface="Public Sans" pitchFamily="2" charset="0"/>
                <a:cs typeface="Calibri"/>
                <a:sym typeface="Calibri"/>
              </a:rPr>
              <a:t>  or </a:t>
            </a:r>
            <a:r>
              <a:rPr lang="en-US" u="sng" kern="1200" dirty="0">
                <a:solidFill>
                  <a:prstClr val="black"/>
                </a:solidFill>
                <a:latin typeface="Public Sans" pitchFamily="2" charset="0"/>
                <a:cs typeface="Calibri"/>
                <a:sym typeface="Calibri"/>
              </a:rPr>
              <a:t>local only</a:t>
            </a:r>
            <a:r>
              <a:rPr lang="en-US" kern="1200" dirty="0">
                <a:solidFill>
                  <a:prstClr val="black"/>
                </a:solidFill>
                <a:latin typeface="Public Sans" pitchFamily="2" charset="0"/>
                <a:cs typeface="Calibri"/>
                <a:sym typeface="Calibri"/>
              </a:rPr>
              <a:t> special education expenditures be equal to or greater than those same expenditures for a prior year </a:t>
            </a:r>
            <a:r>
              <a:rPr lang="en-US" sz="1600" kern="1200" dirty="0">
                <a:solidFill>
                  <a:prstClr val="black"/>
                </a:solidFill>
                <a:latin typeface="Public Sans" pitchFamily="2" charset="0"/>
                <a:cs typeface="Calibri"/>
                <a:sym typeface="Calibri"/>
              </a:rPr>
              <a:t>(In aggregate or per pupil</a:t>
            </a:r>
            <a:r>
              <a:rPr lang="en-US" sz="1600" kern="1200" dirty="0" smtClean="0">
                <a:solidFill>
                  <a:prstClr val="black"/>
                </a:solidFill>
                <a:latin typeface="Public Sans" pitchFamily="2" charset="0"/>
                <a:cs typeface="Calibri"/>
                <a:sym typeface="Calibri"/>
              </a:rPr>
              <a:t>)</a:t>
            </a:r>
          </a:p>
          <a:p>
            <a:pPr marL="761981" lvl="1" indent="0" algn="just">
              <a:lnSpc>
                <a:spcPct val="90000"/>
              </a:lnSpc>
              <a:spcBef>
                <a:spcPts val="500"/>
              </a:spcBef>
              <a:buClr>
                <a:prstClr val="black"/>
              </a:buClr>
              <a:buNone/>
            </a:pPr>
            <a:endParaRPr lang="en-US" sz="1600" kern="1200" dirty="0" smtClean="0">
              <a:solidFill>
                <a:prstClr val="black"/>
              </a:solidFill>
              <a:latin typeface="Public Sans" pitchFamily="2" charset="0"/>
              <a:cs typeface="Calibri"/>
              <a:sym typeface="Calibri"/>
            </a:endParaRPr>
          </a:p>
          <a:p>
            <a:pPr marL="2438339" lvl="3" indent="-457189" algn="just">
              <a:lnSpc>
                <a:spcPct val="90000"/>
              </a:lnSpc>
              <a:buClr>
                <a:prstClr val="black"/>
              </a:buClr>
              <a:buFont typeface="Wingdings" pitchFamily="2" charset="2"/>
              <a:buChar char="v"/>
            </a:pPr>
            <a:r>
              <a:rPr lang="en-US" sz="1600" kern="1200" dirty="0" smtClean="0">
                <a:solidFill>
                  <a:prstClr val="black"/>
                </a:solidFill>
                <a:latin typeface="Public Sans" pitchFamily="2" charset="0"/>
                <a:cs typeface="Calibri"/>
                <a:sym typeface="Calibri"/>
              </a:rPr>
              <a:t>Verification </a:t>
            </a:r>
            <a:r>
              <a:rPr lang="en-US" sz="1600" kern="1200" dirty="0">
                <a:solidFill>
                  <a:prstClr val="black"/>
                </a:solidFill>
                <a:latin typeface="Public Sans" pitchFamily="2" charset="0"/>
                <a:cs typeface="Calibri"/>
                <a:sym typeface="Calibri"/>
              </a:rPr>
              <a:t>– uses current year budget</a:t>
            </a:r>
          </a:p>
          <a:p>
            <a:pPr marL="2438339" lvl="3" indent="-457189" algn="just">
              <a:lnSpc>
                <a:spcPct val="90000"/>
              </a:lnSpc>
              <a:buClr>
                <a:prstClr val="black"/>
              </a:buClr>
              <a:buFont typeface="Wingdings" pitchFamily="2" charset="2"/>
              <a:buChar char="v"/>
            </a:pPr>
            <a:r>
              <a:rPr lang="en-US" sz="1600" kern="1200" dirty="0">
                <a:solidFill>
                  <a:prstClr val="black"/>
                </a:solidFill>
                <a:latin typeface="Public Sans" pitchFamily="2" charset="0"/>
                <a:cs typeface="Calibri"/>
                <a:sym typeface="Calibri"/>
              </a:rPr>
              <a:t>Confirmation – uses most recent actual </a:t>
            </a:r>
            <a:r>
              <a:rPr lang="en-US" sz="1600" kern="1200" dirty="0" smtClean="0">
                <a:solidFill>
                  <a:prstClr val="black"/>
                </a:solidFill>
                <a:latin typeface="Public Sans" pitchFamily="2" charset="0"/>
                <a:cs typeface="Calibri"/>
                <a:sym typeface="Calibri"/>
              </a:rPr>
              <a:t>expenditures</a:t>
            </a:r>
          </a:p>
          <a:p>
            <a:pPr marL="2266900" lvl="3" indent="-285750" algn="just">
              <a:lnSpc>
                <a:spcPct val="90000"/>
              </a:lnSpc>
              <a:buClr>
                <a:prstClr val="black"/>
              </a:buClr>
            </a:pPr>
            <a:endParaRPr lang="en-US" sz="1600" kern="1200" dirty="0">
              <a:solidFill>
                <a:prstClr val="black"/>
              </a:solidFill>
              <a:latin typeface="Public Sans" pitchFamily="2" charset="0"/>
              <a:cs typeface="Calibri"/>
              <a:sym typeface="Calibri"/>
            </a:endParaRPr>
          </a:p>
          <a:p>
            <a:pPr marL="1219170" lvl="1" indent="-457189" algn="just">
              <a:lnSpc>
                <a:spcPct val="90000"/>
              </a:lnSpc>
              <a:buClr>
                <a:prstClr val="black"/>
              </a:buClr>
              <a:buFont typeface="Arial" panose="020B0604020202020204" pitchFamily="34" charset="0"/>
              <a:buChar char="•"/>
            </a:pPr>
            <a:r>
              <a:rPr lang="en-US" kern="1200" dirty="0">
                <a:solidFill>
                  <a:prstClr val="black"/>
                </a:solidFill>
                <a:latin typeface="Public Sans" pitchFamily="2" charset="0"/>
                <a:cs typeface="Calibri"/>
                <a:sym typeface="Calibri"/>
              </a:rPr>
              <a:t>Approximately 240 individual key punch codes are included in this MOE calculation</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spTree>
    <p:extLst>
      <p:ext uri="{BB962C8B-B14F-4D97-AF65-F5344CB8AC3E}">
        <p14:creationId xmlns:p14="http://schemas.microsoft.com/office/powerpoint/2010/main" val="11263016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MOE - IDEA</a:t>
            </a:r>
          </a:p>
        </p:txBody>
      </p:sp>
      <p:sp>
        <p:nvSpPr>
          <p:cNvPr id="3" name="Text Placeholder 2"/>
          <p:cNvSpPr>
            <a:spLocks noGrp="1"/>
          </p:cNvSpPr>
          <p:nvPr>
            <p:ph type="body" idx="1"/>
          </p:nvPr>
        </p:nvSpPr>
        <p:spPr>
          <a:xfrm>
            <a:off x="941178" y="1245601"/>
            <a:ext cx="7155900" cy="2776433"/>
          </a:xfrm>
        </p:spPr>
        <p:txBody>
          <a:bodyPr/>
          <a:lstStyle/>
          <a:p>
            <a:pPr marL="1219170" lvl="1" indent="-457189">
              <a:lnSpc>
                <a:spcPct val="100000"/>
              </a:lnSpc>
              <a:spcBef>
                <a:spcPts val="500"/>
              </a:spcBef>
              <a:buClr>
                <a:prstClr val="black"/>
              </a:buClr>
              <a:buFont typeface="Arial" panose="020B0604020202020204" pitchFamily="34" charset="0"/>
              <a:buChar char="•"/>
            </a:pPr>
            <a:r>
              <a:rPr lang="en-US" kern="1200" dirty="0">
                <a:solidFill>
                  <a:prstClr val="black"/>
                </a:solidFill>
                <a:latin typeface="Calibri"/>
                <a:cs typeface="Calibri"/>
                <a:sym typeface="Calibri"/>
              </a:rPr>
              <a:t>If MOE is not met in aggregate or/and per pupil basis using </a:t>
            </a:r>
            <a:r>
              <a:rPr lang="en-US" u="sng" kern="1200" dirty="0">
                <a:solidFill>
                  <a:prstClr val="black"/>
                </a:solidFill>
                <a:latin typeface="Calibri"/>
                <a:cs typeface="Calibri"/>
                <a:sym typeface="Calibri"/>
              </a:rPr>
              <a:t>state and local</a:t>
            </a:r>
            <a:r>
              <a:rPr lang="en-US" kern="1200" dirty="0">
                <a:solidFill>
                  <a:prstClr val="black"/>
                </a:solidFill>
                <a:latin typeface="Calibri"/>
                <a:cs typeface="Calibri"/>
                <a:sym typeface="Calibri"/>
              </a:rPr>
              <a:t> or </a:t>
            </a:r>
            <a:r>
              <a:rPr lang="en-US" u="sng" kern="1200" dirty="0">
                <a:solidFill>
                  <a:prstClr val="black"/>
                </a:solidFill>
                <a:latin typeface="Calibri"/>
                <a:cs typeface="Calibri"/>
                <a:sym typeface="Calibri"/>
              </a:rPr>
              <a:t>local only</a:t>
            </a:r>
            <a:r>
              <a:rPr lang="en-US" kern="1200" dirty="0">
                <a:solidFill>
                  <a:prstClr val="black"/>
                </a:solidFill>
                <a:latin typeface="Calibri"/>
                <a:cs typeface="Calibri"/>
                <a:sym typeface="Calibri"/>
              </a:rPr>
              <a:t> expenditures</a:t>
            </a:r>
            <a:r>
              <a:rPr lang="en-US" kern="1200" dirty="0" smtClean="0">
                <a:solidFill>
                  <a:prstClr val="black"/>
                </a:solidFill>
                <a:latin typeface="Calibri"/>
                <a:cs typeface="Calibri"/>
                <a:sym typeface="Calibri"/>
              </a:rPr>
              <a:t>:</a:t>
            </a:r>
          </a:p>
          <a:p>
            <a:pPr marL="1828754" lvl="2" indent="-457189" algn="just">
              <a:lnSpc>
                <a:spcPct val="100000"/>
              </a:lnSpc>
              <a:spcBef>
                <a:spcPts val="600"/>
              </a:spcBef>
              <a:spcAft>
                <a:spcPts val="600"/>
              </a:spcAft>
              <a:buClr>
                <a:prstClr val="black"/>
              </a:buClr>
              <a:buFont typeface="Wingdings" panose="05000000000000000000" pitchFamily="2" charset="2"/>
              <a:buChar char="v"/>
            </a:pPr>
            <a:r>
              <a:rPr lang="en-US" kern="1200" dirty="0" smtClean="0">
                <a:solidFill>
                  <a:prstClr val="black"/>
                </a:solidFill>
                <a:latin typeface="Calibri"/>
                <a:cs typeface="Calibri"/>
                <a:sym typeface="Calibri"/>
              </a:rPr>
              <a:t>There </a:t>
            </a:r>
            <a:r>
              <a:rPr lang="en-US" kern="1200" dirty="0">
                <a:solidFill>
                  <a:prstClr val="black"/>
                </a:solidFill>
                <a:latin typeface="Calibri"/>
                <a:cs typeface="Calibri"/>
                <a:sym typeface="Calibri"/>
              </a:rPr>
              <a:t>are allowable exceptions that may be applied, and</a:t>
            </a:r>
          </a:p>
          <a:p>
            <a:pPr marL="1828754" lvl="2" indent="-457189" algn="just">
              <a:lnSpc>
                <a:spcPct val="100000"/>
              </a:lnSpc>
              <a:spcBef>
                <a:spcPts val="600"/>
              </a:spcBef>
              <a:spcAft>
                <a:spcPts val="600"/>
              </a:spcAft>
              <a:buClr>
                <a:prstClr val="black"/>
              </a:buClr>
              <a:buFont typeface="Wingdings" panose="05000000000000000000" pitchFamily="2" charset="2"/>
              <a:buChar char="v"/>
            </a:pPr>
            <a:r>
              <a:rPr lang="en-US" kern="1200" dirty="0">
                <a:solidFill>
                  <a:prstClr val="black"/>
                </a:solidFill>
                <a:latin typeface="Calibri"/>
                <a:cs typeface="Calibri"/>
                <a:sym typeface="Calibri"/>
              </a:rPr>
              <a:t>Adjustment to AFR data may be made with supporting documentation</a:t>
            </a:r>
          </a:p>
          <a:p>
            <a:pPr marL="1828754" lvl="2" indent="-457189" algn="just">
              <a:lnSpc>
                <a:spcPct val="100000"/>
              </a:lnSpc>
              <a:spcBef>
                <a:spcPts val="600"/>
              </a:spcBef>
              <a:buClr>
                <a:prstClr val="black"/>
              </a:buClr>
              <a:buFont typeface="Wingdings" panose="05000000000000000000" pitchFamily="2" charset="2"/>
              <a:buChar char="v"/>
            </a:pPr>
            <a:r>
              <a:rPr lang="en-US" kern="1200" dirty="0">
                <a:solidFill>
                  <a:prstClr val="black"/>
                </a:solidFill>
                <a:latin typeface="Calibri"/>
                <a:cs typeface="Calibri"/>
                <a:sym typeface="Calibri"/>
              </a:rPr>
              <a:t>IDEA MOE </a:t>
            </a:r>
            <a:r>
              <a:rPr lang="en-US" u="sng" kern="1200" dirty="0">
                <a:solidFill>
                  <a:prstClr val="black"/>
                </a:solidFill>
                <a:latin typeface="Calibri"/>
                <a:cs typeface="Calibri"/>
                <a:sym typeface="Calibri"/>
              </a:rPr>
              <a:t>does not have a waiver option</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spTree>
    <p:extLst>
      <p:ext uri="{BB962C8B-B14F-4D97-AF65-F5344CB8AC3E}">
        <p14:creationId xmlns:p14="http://schemas.microsoft.com/office/powerpoint/2010/main" val="32398069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MOE - IDEA</a:t>
            </a:r>
          </a:p>
        </p:txBody>
      </p:sp>
      <p:sp>
        <p:nvSpPr>
          <p:cNvPr id="3" name="Text Placeholder 2"/>
          <p:cNvSpPr>
            <a:spLocks noGrp="1"/>
          </p:cNvSpPr>
          <p:nvPr>
            <p:ph type="body" idx="1"/>
          </p:nvPr>
        </p:nvSpPr>
        <p:spPr>
          <a:xfrm>
            <a:off x="739730" y="1139500"/>
            <a:ext cx="7880809" cy="3186300"/>
          </a:xfrm>
        </p:spPr>
        <p:txBody>
          <a:bodyPr/>
          <a:lstStyle/>
          <a:p>
            <a:pPr marL="609585" lvl="0" indent="-457189" algn="just">
              <a:lnSpc>
                <a:spcPct val="100000"/>
              </a:lnSpc>
              <a:spcBef>
                <a:spcPts val="1000"/>
              </a:spcBef>
              <a:buClr>
                <a:prstClr val="black"/>
              </a:buClr>
              <a:buFont typeface="Arial"/>
              <a:buChar char="•"/>
            </a:pPr>
            <a:r>
              <a:rPr lang="en-US" sz="1600" kern="1200" dirty="0">
                <a:solidFill>
                  <a:prstClr val="black"/>
                </a:solidFill>
                <a:latin typeface="Public Sans" pitchFamily="2" charset="0"/>
                <a:cs typeface="Calibri"/>
                <a:sym typeface="Calibri"/>
              </a:rPr>
              <a:t>Allowable Exceptions include</a:t>
            </a:r>
            <a:r>
              <a:rPr lang="en-US" sz="1600" kern="1200" dirty="0" smtClean="0">
                <a:solidFill>
                  <a:prstClr val="black"/>
                </a:solidFill>
                <a:latin typeface="Public Sans" pitchFamily="2" charset="0"/>
                <a:cs typeface="Calibri"/>
                <a:sym typeface="Calibri"/>
              </a:rPr>
              <a:t>:</a:t>
            </a:r>
          </a:p>
          <a:p>
            <a:pPr marL="1219170" lvl="1" indent="-457189" algn="just">
              <a:lnSpc>
                <a:spcPct val="100000"/>
              </a:lnSpc>
              <a:spcBef>
                <a:spcPts val="500"/>
              </a:spcBef>
              <a:buClr>
                <a:prstClr val="black"/>
              </a:buClr>
              <a:buFont typeface="Wingdings" panose="05000000000000000000" pitchFamily="2" charset="2"/>
              <a:buChar char="v"/>
            </a:pPr>
            <a:r>
              <a:rPr lang="en-US" sz="1600" kern="1200" dirty="0" smtClean="0">
                <a:solidFill>
                  <a:prstClr val="black"/>
                </a:solidFill>
                <a:latin typeface="Public Sans" pitchFamily="2" charset="0"/>
                <a:cs typeface="Calibri"/>
                <a:sym typeface="Calibri"/>
              </a:rPr>
              <a:t>Voluntary </a:t>
            </a:r>
            <a:r>
              <a:rPr lang="en-US" sz="1600" kern="1200" dirty="0">
                <a:solidFill>
                  <a:prstClr val="black"/>
                </a:solidFill>
                <a:latin typeface="Public Sans" pitchFamily="2" charset="0"/>
                <a:cs typeface="Calibri"/>
                <a:sym typeface="Calibri"/>
              </a:rPr>
              <a:t>departure of special education and related personnel</a:t>
            </a:r>
          </a:p>
          <a:p>
            <a:pPr marL="1219170" lvl="1" indent="-457189" algn="just">
              <a:lnSpc>
                <a:spcPct val="100000"/>
              </a:lnSpc>
              <a:spcBef>
                <a:spcPts val="500"/>
              </a:spcBef>
              <a:buClr>
                <a:prstClr val="black"/>
              </a:buClr>
              <a:buFont typeface="Wingdings" panose="05000000000000000000" pitchFamily="2" charset="2"/>
              <a:buChar char="v"/>
            </a:pPr>
            <a:r>
              <a:rPr lang="en-US" sz="1600" kern="1200" dirty="0">
                <a:solidFill>
                  <a:prstClr val="black"/>
                </a:solidFill>
                <a:latin typeface="Public Sans" pitchFamily="2" charset="0"/>
                <a:cs typeface="Calibri"/>
                <a:sym typeface="Calibri"/>
              </a:rPr>
              <a:t>Decrease in the enrollment of children with disabilities</a:t>
            </a:r>
          </a:p>
          <a:p>
            <a:pPr marL="1219170" lvl="1" indent="-457189" algn="just">
              <a:lnSpc>
                <a:spcPct val="100000"/>
              </a:lnSpc>
              <a:spcBef>
                <a:spcPts val="500"/>
              </a:spcBef>
              <a:buClr>
                <a:prstClr val="black"/>
              </a:buClr>
              <a:buFont typeface="Wingdings" panose="05000000000000000000" pitchFamily="2" charset="2"/>
              <a:buChar char="v"/>
            </a:pPr>
            <a:r>
              <a:rPr lang="en-US" sz="1600" kern="1200" dirty="0">
                <a:solidFill>
                  <a:prstClr val="black"/>
                </a:solidFill>
                <a:latin typeface="Public Sans" pitchFamily="2" charset="0"/>
                <a:cs typeface="Calibri"/>
                <a:sym typeface="Calibri"/>
              </a:rPr>
              <a:t>Termination of the obligation to provide services to a child because the child left your jurisdiction, reached the age that you are no longer obligated to provide services, or no longer needs services</a:t>
            </a:r>
          </a:p>
          <a:p>
            <a:pPr marL="1219170" lvl="1" indent="-457189" algn="just">
              <a:lnSpc>
                <a:spcPct val="100000"/>
              </a:lnSpc>
              <a:spcBef>
                <a:spcPts val="500"/>
              </a:spcBef>
              <a:buClr>
                <a:prstClr val="black"/>
              </a:buClr>
              <a:buFont typeface="Wingdings" panose="05000000000000000000" pitchFamily="2" charset="2"/>
              <a:buChar char="v"/>
            </a:pPr>
            <a:r>
              <a:rPr lang="en-US" sz="1600" kern="1200" dirty="0">
                <a:solidFill>
                  <a:prstClr val="black"/>
                </a:solidFill>
                <a:latin typeface="Public Sans" pitchFamily="2" charset="0"/>
                <a:cs typeface="Calibri"/>
                <a:sym typeface="Calibri"/>
              </a:rPr>
              <a:t>Termination of costly expenditures for long-term purchases</a:t>
            </a:r>
          </a:p>
          <a:p>
            <a:pPr marL="1219170" lvl="1" indent="-457189">
              <a:lnSpc>
                <a:spcPct val="100000"/>
              </a:lnSpc>
              <a:spcBef>
                <a:spcPts val="500"/>
              </a:spcBef>
              <a:buClr>
                <a:prstClr val="black"/>
              </a:buClr>
              <a:buFont typeface="Wingdings" panose="05000000000000000000" pitchFamily="2" charset="2"/>
              <a:buChar char="v"/>
            </a:pPr>
            <a:r>
              <a:rPr lang="en-US" sz="1600" kern="1200" dirty="0">
                <a:solidFill>
                  <a:prstClr val="black"/>
                </a:solidFill>
                <a:latin typeface="Public Sans" pitchFamily="2" charset="0"/>
                <a:cs typeface="Calibri"/>
                <a:sym typeface="Calibri"/>
              </a:rPr>
              <a:t>Assumption of cost by the LEA (High Cost Services funds)</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spTree>
    <p:extLst>
      <p:ext uri="{BB962C8B-B14F-4D97-AF65-F5344CB8AC3E}">
        <p14:creationId xmlns:p14="http://schemas.microsoft.com/office/powerpoint/2010/main" val="42176207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08" y="308167"/>
            <a:ext cx="8520600" cy="572700"/>
          </a:xfrm>
        </p:spPr>
        <p:txBody>
          <a:bodyPr/>
          <a:lstStyle/>
          <a:p>
            <a:pPr algn="ctr"/>
            <a:r>
              <a:rPr lang="en-US" sz="3200" dirty="0"/>
              <a:t>MOE - IDEA</a:t>
            </a:r>
          </a:p>
        </p:txBody>
      </p:sp>
      <p:sp>
        <p:nvSpPr>
          <p:cNvPr id="3" name="Text Placeholder 2"/>
          <p:cNvSpPr>
            <a:spLocks noGrp="1"/>
          </p:cNvSpPr>
          <p:nvPr>
            <p:ph type="body" idx="1"/>
          </p:nvPr>
        </p:nvSpPr>
        <p:spPr>
          <a:xfrm>
            <a:off x="527558" y="1118202"/>
            <a:ext cx="8070300" cy="3186300"/>
          </a:xfrm>
        </p:spPr>
        <p:txBody>
          <a:bodyPr/>
          <a:lstStyle/>
          <a:p>
            <a:pPr lvl="1" algn="just">
              <a:lnSpc>
                <a:spcPct val="100000"/>
              </a:lnSpc>
              <a:buFont typeface="Arial" panose="020B0604020202020204" pitchFamily="34" charset="0"/>
              <a:buChar char="•"/>
            </a:pPr>
            <a:r>
              <a:rPr lang="en-US" sz="1600" dirty="0"/>
              <a:t>Failure to meet IDEA MOE will result in the LEA repaying </a:t>
            </a:r>
            <a:r>
              <a:rPr lang="en-US" sz="1600" dirty="0" smtClean="0"/>
              <a:t>the </a:t>
            </a:r>
            <a:r>
              <a:rPr lang="en-US" sz="1600" dirty="0"/>
              <a:t>federal awarding agency the amount by which MOE was not met (not to exceed the grant awarded amount</a:t>
            </a:r>
            <a:r>
              <a:rPr lang="en-US" sz="1600" dirty="0" smtClean="0"/>
              <a:t>)</a:t>
            </a:r>
          </a:p>
          <a:p>
            <a:pPr lvl="1">
              <a:lnSpc>
                <a:spcPct val="100000"/>
              </a:lnSpc>
              <a:buFont typeface="Arial" panose="020B0604020202020204" pitchFamily="34" charset="0"/>
              <a:buChar char="•"/>
            </a:pPr>
            <a:endParaRPr lang="en-US" sz="1600" dirty="0"/>
          </a:p>
          <a:p>
            <a:pPr lvl="1">
              <a:lnSpc>
                <a:spcPct val="100000"/>
              </a:lnSpc>
              <a:buFont typeface="Arial" panose="020B0604020202020204" pitchFamily="34" charset="0"/>
              <a:buChar char="•"/>
            </a:pPr>
            <a:r>
              <a:rPr lang="en-US" sz="1600" dirty="0"/>
              <a:t>This repayment must be made from the general </a:t>
            </a:r>
            <a:r>
              <a:rPr lang="en-US" sz="1600" dirty="0" smtClean="0"/>
              <a:t>fund</a:t>
            </a:r>
          </a:p>
          <a:p>
            <a:pPr lvl="1">
              <a:lnSpc>
                <a:spcPct val="100000"/>
              </a:lnSpc>
              <a:buFont typeface="Arial" panose="020B0604020202020204" pitchFamily="34" charset="0"/>
              <a:buChar char="•"/>
            </a:pPr>
            <a:endParaRPr lang="en-US" sz="1600" dirty="0"/>
          </a:p>
          <a:p>
            <a:pPr lvl="1" algn="just">
              <a:lnSpc>
                <a:spcPct val="100000"/>
              </a:lnSpc>
              <a:buFont typeface="Arial" panose="020B0604020202020204" pitchFamily="34" charset="0"/>
              <a:buChar char="•"/>
            </a:pPr>
            <a:r>
              <a:rPr lang="en-US" sz="1600" dirty="0"/>
              <a:t>If the independent auditor determines through their audit that a reporting error occurred in one of the key punch codes used to calculate MOE, maintain documentation of that error to substantiate adjusting your expenditures for the MOE calculation</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a:p>
        </p:txBody>
      </p:sp>
    </p:spTree>
    <p:extLst>
      <p:ext uri="{BB962C8B-B14F-4D97-AF65-F5344CB8AC3E}">
        <p14:creationId xmlns:p14="http://schemas.microsoft.com/office/powerpoint/2010/main" val="39614931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76" y="445025"/>
            <a:ext cx="8520600" cy="572700"/>
          </a:xfrm>
        </p:spPr>
        <p:txBody>
          <a:bodyPr/>
          <a:lstStyle/>
          <a:p>
            <a:pPr algn="ctr"/>
            <a:r>
              <a:rPr lang="en-US" sz="3200" dirty="0"/>
              <a:t>Excess Costs - IDEA</a:t>
            </a:r>
          </a:p>
        </p:txBody>
      </p:sp>
      <p:sp>
        <p:nvSpPr>
          <p:cNvPr id="3" name="Text Placeholder 2"/>
          <p:cNvSpPr>
            <a:spLocks noGrp="1"/>
          </p:cNvSpPr>
          <p:nvPr>
            <p:ph type="body" idx="1"/>
          </p:nvPr>
        </p:nvSpPr>
        <p:spPr>
          <a:xfrm>
            <a:off x="808657" y="1311965"/>
            <a:ext cx="7381187" cy="2504661"/>
          </a:xfrm>
        </p:spPr>
        <p:txBody>
          <a:bodyPr/>
          <a:lstStyle/>
          <a:p>
            <a:pPr lvl="1" algn="just">
              <a:lnSpc>
                <a:spcPct val="100000"/>
              </a:lnSpc>
              <a:buFont typeface="Arial" panose="020B0604020202020204" pitchFamily="34" charset="0"/>
              <a:buChar char="•"/>
            </a:pPr>
            <a:r>
              <a:rPr lang="en-US" sz="1600" dirty="0"/>
              <a:t>Excess costs are the educational costs of any elementary or secondary school student with a disability that are in excess of the average per pupil expenditure in an LEA during the preceding fiscal school year</a:t>
            </a:r>
          </a:p>
          <a:p>
            <a:pPr marL="761981" lvl="1" indent="0">
              <a:lnSpc>
                <a:spcPct val="100000"/>
              </a:lnSpc>
              <a:buNone/>
            </a:pPr>
            <a:endParaRPr lang="en-US" sz="1600" dirty="0"/>
          </a:p>
          <a:p>
            <a:pPr lvl="1" algn="just">
              <a:lnSpc>
                <a:spcPct val="100000"/>
              </a:lnSpc>
              <a:buFont typeface="Arial" panose="020B0604020202020204" pitchFamily="34" charset="0"/>
              <a:buChar char="•"/>
            </a:pPr>
            <a:r>
              <a:rPr lang="en-US" sz="1600" dirty="0"/>
              <a:t>The minimum average per pupil amount for children with disabilities in elementary schools must be computed separately from the minimum average per pupil amount for children with disabilities in secondary school</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48</a:t>
            </a:fld>
            <a:endParaRPr lang="en"/>
          </a:p>
        </p:txBody>
      </p:sp>
    </p:spTree>
    <p:extLst>
      <p:ext uri="{BB962C8B-B14F-4D97-AF65-F5344CB8AC3E}">
        <p14:creationId xmlns:p14="http://schemas.microsoft.com/office/powerpoint/2010/main" val="8981121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Excess Costs - IDEA</a:t>
            </a:r>
          </a:p>
        </p:txBody>
      </p:sp>
      <p:sp>
        <p:nvSpPr>
          <p:cNvPr id="3" name="Text Placeholder 2"/>
          <p:cNvSpPr>
            <a:spLocks noGrp="1"/>
          </p:cNvSpPr>
          <p:nvPr>
            <p:ph type="body" idx="1"/>
          </p:nvPr>
        </p:nvSpPr>
        <p:spPr>
          <a:xfrm>
            <a:off x="908048" y="1159462"/>
            <a:ext cx="6983621" cy="3186300"/>
          </a:xfrm>
        </p:spPr>
        <p:txBody>
          <a:bodyPr/>
          <a:lstStyle/>
          <a:p>
            <a:pPr lvl="1" algn="just">
              <a:buFont typeface="Arial" panose="020B0604020202020204" pitchFamily="34" charset="0"/>
              <a:buChar char="•"/>
            </a:pPr>
            <a:r>
              <a:rPr lang="en-US" sz="1600" dirty="0"/>
              <a:t>Excess costs are the educational costs of any elementary or secondary school student with a disability that are in excess of the average per pupil expenditure in an LEA during the preceding fiscal school year</a:t>
            </a:r>
          </a:p>
          <a:p>
            <a:pPr marL="761981" lvl="1" indent="0">
              <a:lnSpc>
                <a:spcPct val="100000"/>
              </a:lnSpc>
              <a:buNone/>
            </a:pPr>
            <a:endParaRPr lang="en-US" sz="1600" dirty="0"/>
          </a:p>
          <a:p>
            <a:pPr lvl="1" algn="just">
              <a:buFont typeface="Arial" panose="020B0604020202020204" pitchFamily="34" charset="0"/>
              <a:buChar char="•"/>
            </a:pPr>
            <a:r>
              <a:rPr lang="en-US" sz="1600" dirty="0"/>
              <a:t>The minimum average per pupil amount for children with disabilities in elementary schools must be computed separately from the minimum average per pupil amount for children with disabilities in secondary school</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49</a:t>
            </a:fld>
            <a:endParaRPr lang="en"/>
          </a:p>
        </p:txBody>
      </p:sp>
    </p:spTree>
    <p:extLst>
      <p:ext uri="{BB962C8B-B14F-4D97-AF65-F5344CB8AC3E}">
        <p14:creationId xmlns:p14="http://schemas.microsoft.com/office/powerpoint/2010/main" val="3317562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Google Shape;264;p48"/>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
        <p:nvSpPr>
          <p:cNvPr id="7" name="Google Shape;110;p23"/>
          <p:cNvSpPr txBox="1">
            <a:spLocks/>
          </p:cNvSpPr>
          <p:nvPr/>
        </p:nvSpPr>
        <p:spPr>
          <a:xfrm>
            <a:off x="-59635" y="806364"/>
            <a:ext cx="8725711" cy="1313983"/>
          </a:xfrm>
          <a:prstGeom prst="rect">
            <a:avLst/>
          </a:prstGeom>
          <a:noFill/>
          <a:ln>
            <a:noFill/>
          </a:ln>
        </p:spPr>
        <p:txBody>
          <a:bodyPr spcFirstLastPara="1" vert="horz" wrap="square" lIns="121900" tIns="121900" rIns="121900" bIns="1219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B1A53"/>
              </a:buClr>
              <a:buSzPts val="3200"/>
              <a:buFont typeface="Public Sans"/>
              <a:buNone/>
              <a:defRPr sz="3200" b="1" i="0" u="none" strike="noStrike" cap="none">
                <a:solidFill>
                  <a:srgbClr val="3B1A53"/>
                </a:solidFill>
                <a:latin typeface="Public Sans"/>
                <a:ea typeface="Public Sans"/>
                <a:cs typeface="Public Sans"/>
                <a:sym typeface="Public Sans"/>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dirty="0" smtClean="0">
                <a:solidFill>
                  <a:schemeClr val="tx1"/>
                </a:solidFill>
              </a:rPr>
              <a:t>Identify the State Laws &amp; Requirements for Reporting Financial Data to the LDOE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08" y="279373"/>
            <a:ext cx="8520600" cy="572700"/>
          </a:xfrm>
        </p:spPr>
        <p:txBody>
          <a:bodyPr/>
          <a:lstStyle/>
          <a:p>
            <a:pPr algn="ctr"/>
            <a:r>
              <a:rPr lang="en-US" kern="1200" dirty="0">
                <a:solidFill>
                  <a:prstClr val="black"/>
                </a:solidFill>
                <a:latin typeface="Public Sans" pitchFamily="2" charset="0"/>
                <a:cs typeface="Calibri"/>
                <a:sym typeface="Calibri"/>
              </a:rPr>
              <a:t>Excess Costs (IDEA) – Minimum Average Amount </a:t>
            </a:r>
            <a:r>
              <a:rPr lang="en-US" kern="1200" dirty="0" smtClean="0">
                <a:solidFill>
                  <a:prstClr val="black"/>
                </a:solidFill>
                <a:latin typeface="Public Sans" pitchFamily="2" charset="0"/>
                <a:cs typeface="Calibri"/>
                <a:sym typeface="Calibri"/>
              </a:rPr>
              <a:t/>
            </a:r>
            <a:br>
              <a:rPr lang="en-US" kern="1200" dirty="0" smtClean="0">
                <a:solidFill>
                  <a:prstClr val="black"/>
                </a:solidFill>
                <a:latin typeface="Public Sans" pitchFamily="2" charset="0"/>
                <a:cs typeface="Calibri"/>
                <a:sym typeface="Calibri"/>
              </a:rPr>
            </a:br>
            <a:r>
              <a:rPr lang="en-US" kern="1200" dirty="0" smtClean="0">
                <a:solidFill>
                  <a:prstClr val="black"/>
                </a:solidFill>
                <a:latin typeface="Public Sans" pitchFamily="2" charset="0"/>
                <a:cs typeface="Calibri"/>
                <a:sym typeface="Calibri"/>
              </a:rPr>
              <a:t>Calculation</a:t>
            </a:r>
            <a:endParaRPr lang="en-US" sz="1800" dirty="0">
              <a:latin typeface="Public Sans" pitchFamily="2" charset="0"/>
            </a:endParaRPr>
          </a:p>
        </p:txBody>
      </p:sp>
      <p:sp>
        <p:nvSpPr>
          <p:cNvPr id="3" name="Text Placeholder 2"/>
          <p:cNvSpPr>
            <a:spLocks noGrp="1"/>
          </p:cNvSpPr>
          <p:nvPr>
            <p:ph type="body" idx="1"/>
          </p:nvPr>
        </p:nvSpPr>
        <p:spPr>
          <a:xfrm>
            <a:off x="417443" y="1331835"/>
            <a:ext cx="7189304" cy="2947697"/>
          </a:xfrm>
        </p:spPr>
        <p:txBody>
          <a:bodyPr/>
          <a:lstStyle/>
          <a:p>
            <a:pPr marL="761981" lvl="1" indent="0">
              <a:lnSpc>
                <a:spcPct val="90000"/>
              </a:lnSpc>
              <a:spcBef>
                <a:spcPts val="500"/>
              </a:spcBef>
              <a:buClr>
                <a:prstClr val="black"/>
              </a:buClr>
              <a:buNone/>
            </a:pPr>
            <a:r>
              <a:rPr lang="en-US" sz="1400" b="1" u="sng" kern="1200" dirty="0">
                <a:solidFill>
                  <a:prstClr val="black"/>
                </a:solidFill>
                <a:latin typeface="Public Sans" pitchFamily="2" charset="0"/>
                <a:cs typeface="Calibri"/>
                <a:sym typeface="Calibri"/>
              </a:rPr>
              <a:t>From The Prior Year AFR:</a:t>
            </a:r>
          </a:p>
          <a:p>
            <a:pPr marL="761981" lvl="1" indent="0">
              <a:lnSpc>
                <a:spcPct val="90000"/>
              </a:lnSpc>
              <a:spcBef>
                <a:spcPts val="500"/>
              </a:spcBef>
              <a:buClr>
                <a:prstClr val="black"/>
              </a:buClr>
              <a:buNone/>
            </a:pPr>
            <a:r>
              <a:rPr lang="en-US" sz="1400" kern="1200" dirty="0">
                <a:solidFill>
                  <a:prstClr val="black"/>
                </a:solidFill>
                <a:latin typeface="Public Sans" pitchFamily="2" charset="0"/>
                <a:cs typeface="Calibri"/>
                <a:sym typeface="Calibri"/>
              </a:rPr>
              <a:t>Total Expenditures (local, state, and federal)</a:t>
            </a:r>
          </a:p>
          <a:p>
            <a:pPr marL="761981" lvl="1" indent="0">
              <a:lnSpc>
                <a:spcPct val="90000"/>
              </a:lnSpc>
              <a:spcBef>
                <a:spcPts val="500"/>
              </a:spcBef>
              <a:buClr>
                <a:prstClr val="black"/>
              </a:buClr>
              <a:buNone/>
            </a:pPr>
            <a:r>
              <a:rPr lang="en-US" sz="1400" kern="1200" dirty="0">
                <a:solidFill>
                  <a:prstClr val="black"/>
                </a:solidFill>
                <a:latin typeface="Public Sans" pitchFamily="2" charset="0"/>
                <a:cs typeface="Calibri"/>
                <a:sym typeface="Calibri"/>
              </a:rPr>
              <a:t>Minus: Capital Outlay expenditures</a:t>
            </a:r>
          </a:p>
          <a:p>
            <a:pPr marL="761981" lvl="1" indent="0">
              <a:lnSpc>
                <a:spcPct val="90000"/>
              </a:lnSpc>
              <a:spcBef>
                <a:spcPts val="500"/>
              </a:spcBef>
              <a:buClr>
                <a:prstClr val="black"/>
              </a:buClr>
              <a:buNone/>
            </a:pPr>
            <a:r>
              <a:rPr lang="en-US" sz="1400" kern="1200" dirty="0">
                <a:solidFill>
                  <a:prstClr val="black"/>
                </a:solidFill>
                <a:latin typeface="Public Sans" pitchFamily="2" charset="0"/>
                <a:cs typeface="Calibri"/>
                <a:sym typeface="Calibri"/>
              </a:rPr>
              <a:t>Minus: Debt Service expenditures</a:t>
            </a:r>
          </a:p>
          <a:p>
            <a:pPr marL="761981" lvl="1" indent="0">
              <a:lnSpc>
                <a:spcPct val="90000"/>
              </a:lnSpc>
              <a:spcBef>
                <a:spcPts val="500"/>
              </a:spcBef>
              <a:buClr>
                <a:prstClr val="black"/>
              </a:buClr>
              <a:buNone/>
            </a:pPr>
            <a:r>
              <a:rPr lang="en-US" sz="1400" kern="1200" dirty="0">
                <a:solidFill>
                  <a:prstClr val="black"/>
                </a:solidFill>
                <a:latin typeface="Public Sans" pitchFamily="2" charset="0"/>
                <a:cs typeface="Calibri"/>
                <a:sym typeface="Calibri"/>
              </a:rPr>
              <a:t>Minus: Federal IDEA Part B expenditures</a:t>
            </a:r>
          </a:p>
          <a:p>
            <a:pPr marL="761981" lvl="1" indent="0">
              <a:lnSpc>
                <a:spcPct val="90000"/>
              </a:lnSpc>
              <a:spcBef>
                <a:spcPts val="500"/>
              </a:spcBef>
              <a:buClr>
                <a:prstClr val="black"/>
              </a:buClr>
              <a:buNone/>
            </a:pPr>
            <a:r>
              <a:rPr lang="en-US" sz="1400" kern="1200" dirty="0">
                <a:solidFill>
                  <a:prstClr val="black"/>
                </a:solidFill>
                <a:latin typeface="Public Sans" pitchFamily="2" charset="0"/>
                <a:cs typeface="Calibri"/>
                <a:sym typeface="Calibri"/>
              </a:rPr>
              <a:t>Minus: Federal, State, and local Title I Part A expenditures</a:t>
            </a:r>
          </a:p>
          <a:p>
            <a:pPr marL="761981" lvl="1" indent="0">
              <a:lnSpc>
                <a:spcPct val="90000"/>
              </a:lnSpc>
              <a:spcBef>
                <a:spcPts val="500"/>
              </a:spcBef>
              <a:buClr>
                <a:prstClr val="black"/>
              </a:buClr>
              <a:buNone/>
            </a:pPr>
            <a:r>
              <a:rPr lang="en-US" sz="1400" kern="1200" dirty="0">
                <a:solidFill>
                  <a:prstClr val="black"/>
                </a:solidFill>
                <a:latin typeface="Public Sans" pitchFamily="2" charset="0"/>
                <a:cs typeface="Calibri"/>
                <a:sym typeface="Calibri"/>
              </a:rPr>
              <a:t>Minus: Federal, State, and local Title III Parts A and B expenditures</a:t>
            </a:r>
          </a:p>
          <a:p>
            <a:pPr marL="761981" lvl="1" indent="0">
              <a:lnSpc>
                <a:spcPct val="90000"/>
              </a:lnSpc>
              <a:spcBef>
                <a:spcPts val="500"/>
              </a:spcBef>
              <a:buClr>
                <a:prstClr val="black"/>
              </a:buClr>
              <a:buNone/>
            </a:pPr>
            <a:r>
              <a:rPr lang="en-US" sz="1400" kern="1200" dirty="0">
                <a:solidFill>
                  <a:prstClr val="black"/>
                </a:solidFill>
                <a:latin typeface="Public Sans" pitchFamily="2" charset="0"/>
                <a:cs typeface="Calibri"/>
                <a:sym typeface="Calibri"/>
              </a:rPr>
              <a:t>Calculated Expenditures</a:t>
            </a:r>
          </a:p>
          <a:p>
            <a:pPr marL="761981" lvl="1" indent="0">
              <a:lnSpc>
                <a:spcPct val="90000"/>
              </a:lnSpc>
              <a:spcBef>
                <a:spcPts val="500"/>
              </a:spcBef>
              <a:buClr>
                <a:prstClr val="black"/>
              </a:buClr>
              <a:buNone/>
            </a:pPr>
            <a:endParaRPr lang="en-US" sz="1400" kern="1200" dirty="0">
              <a:solidFill>
                <a:prstClr val="black"/>
              </a:solidFill>
              <a:latin typeface="Public Sans" pitchFamily="2" charset="0"/>
              <a:cs typeface="Calibri"/>
              <a:sym typeface="Calibri"/>
            </a:endParaRPr>
          </a:p>
          <a:p>
            <a:pPr marL="761981" lvl="1" indent="0">
              <a:lnSpc>
                <a:spcPct val="90000"/>
              </a:lnSpc>
              <a:spcBef>
                <a:spcPts val="500"/>
              </a:spcBef>
              <a:buClr>
                <a:prstClr val="black"/>
              </a:buClr>
              <a:buNone/>
            </a:pPr>
            <a:r>
              <a:rPr lang="en-US" sz="1400" kern="1200" dirty="0">
                <a:solidFill>
                  <a:prstClr val="black"/>
                </a:solidFill>
                <a:latin typeface="Public Sans" pitchFamily="2" charset="0"/>
                <a:cs typeface="Calibri"/>
                <a:sym typeface="Calibri"/>
              </a:rPr>
              <a:t>Divide the calculated expenditures by the total number of students per SIS</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50</a:t>
            </a:fld>
            <a:endParaRPr lang="en"/>
          </a:p>
        </p:txBody>
      </p:sp>
    </p:spTree>
    <p:extLst>
      <p:ext uri="{BB962C8B-B14F-4D97-AF65-F5344CB8AC3E}">
        <p14:creationId xmlns:p14="http://schemas.microsoft.com/office/powerpoint/2010/main" val="42700181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08" y="244832"/>
            <a:ext cx="8520600" cy="572700"/>
          </a:xfrm>
        </p:spPr>
        <p:txBody>
          <a:bodyPr/>
          <a:lstStyle/>
          <a:p>
            <a:pPr algn="ctr"/>
            <a:r>
              <a:rPr lang="en-US" sz="2400" kern="1200" dirty="0">
                <a:solidFill>
                  <a:prstClr val="black"/>
                </a:solidFill>
                <a:latin typeface="Public Sans" pitchFamily="2" charset="0"/>
                <a:cs typeface="Calibri"/>
                <a:sym typeface="Calibri"/>
              </a:rPr>
              <a:t>Excess Costs (IDEA) – Minimum Average Amount Calculation cont’d</a:t>
            </a:r>
            <a:endParaRPr lang="en-US" sz="1600" dirty="0">
              <a:latin typeface="Public Sans" pitchFamily="2" charset="0"/>
            </a:endParaRPr>
          </a:p>
        </p:txBody>
      </p:sp>
      <p:sp>
        <p:nvSpPr>
          <p:cNvPr id="3" name="Text Placeholder 2"/>
          <p:cNvSpPr>
            <a:spLocks noGrp="1"/>
          </p:cNvSpPr>
          <p:nvPr>
            <p:ph type="body" idx="1"/>
          </p:nvPr>
        </p:nvSpPr>
        <p:spPr>
          <a:xfrm>
            <a:off x="311700" y="1172817"/>
            <a:ext cx="8520600" cy="3199489"/>
          </a:xfrm>
        </p:spPr>
        <p:txBody>
          <a:bodyPr/>
          <a:lstStyle/>
          <a:p>
            <a:pPr marL="0" lvl="0" indent="0" algn="ctr">
              <a:lnSpc>
                <a:spcPct val="100000"/>
              </a:lnSpc>
              <a:buClrTx/>
              <a:buSzTx/>
              <a:buNone/>
            </a:pPr>
            <a:endParaRPr lang="en-US" kern="1200" dirty="0" smtClean="0">
              <a:solidFill>
                <a:prstClr val="black"/>
              </a:solidFill>
              <a:latin typeface="Public Sans" pitchFamily="2" charset="0"/>
              <a:ea typeface="+mn-ea"/>
              <a:cs typeface="+mn-cs"/>
            </a:endParaRPr>
          </a:p>
          <a:p>
            <a:pPr marL="0" lvl="0" indent="0" algn="ctr">
              <a:lnSpc>
                <a:spcPct val="100000"/>
              </a:lnSpc>
              <a:buClrTx/>
              <a:buSzTx/>
              <a:buNone/>
            </a:pPr>
            <a:r>
              <a:rPr lang="en-US" kern="1200" dirty="0" smtClean="0">
                <a:solidFill>
                  <a:prstClr val="black"/>
                </a:solidFill>
                <a:latin typeface="Public Sans" pitchFamily="2" charset="0"/>
                <a:ea typeface="+mn-ea"/>
                <a:cs typeface="+mn-cs"/>
              </a:rPr>
              <a:t>Excess </a:t>
            </a:r>
            <a:r>
              <a:rPr lang="en-US" kern="1200" dirty="0">
                <a:solidFill>
                  <a:prstClr val="black"/>
                </a:solidFill>
                <a:latin typeface="Public Sans" pitchFamily="2" charset="0"/>
                <a:ea typeface="+mn-ea"/>
                <a:cs typeface="+mn-cs"/>
              </a:rPr>
              <a:t>Costs – Current Year Excess Cost Calculation</a:t>
            </a:r>
          </a:p>
          <a:p>
            <a:endParaRPr lang="en-US" dirty="0" smtClean="0"/>
          </a:p>
          <a:p>
            <a:endParaRPr lang="en-US" dirty="0"/>
          </a:p>
          <a:p>
            <a:endParaRPr lang="en-US" dirty="0" smtClean="0"/>
          </a:p>
          <a:p>
            <a:endParaRPr lang="en-US" dirty="0"/>
          </a:p>
          <a:p>
            <a:endParaRPr lang="en-US" dirty="0" smtClean="0"/>
          </a:p>
          <a:p>
            <a:pPr marL="0" lvl="0" indent="0" algn="ctr">
              <a:lnSpc>
                <a:spcPct val="100000"/>
              </a:lnSpc>
              <a:buClrTx/>
              <a:buSzTx/>
              <a:buNone/>
            </a:pPr>
            <a:r>
              <a:rPr lang="en-US" kern="1200" dirty="0" smtClean="0">
                <a:solidFill>
                  <a:prstClr val="black"/>
                </a:solidFill>
                <a:latin typeface="Public Sans" pitchFamily="2" charset="0"/>
                <a:ea typeface="+mn-ea"/>
                <a:cs typeface="+mn-cs"/>
              </a:rPr>
              <a:t>Compare </a:t>
            </a:r>
            <a:r>
              <a:rPr lang="en-US" kern="1200" dirty="0">
                <a:solidFill>
                  <a:prstClr val="black"/>
                </a:solidFill>
                <a:latin typeface="Public Sans" pitchFamily="2" charset="0"/>
                <a:ea typeface="+mn-ea"/>
                <a:cs typeface="+mn-cs"/>
              </a:rPr>
              <a:t>the actual state and local Special Education Expenditures spent per the AFR to the calculated required Excess Costs to determine if </a:t>
            </a:r>
            <a:r>
              <a:rPr lang="en-US" kern="1200" dirty="0" smtClean="0">
                <a:solidFill>
                  <a:prstClr val="black"/>
                </a:solidFill>
                <a:latin typeface="Public Sans" pitchFamily="2" charset="0"/>
                <a:ea typeface="+mn-ea"/>
                <a:cs typeface="+mn-cs"/>
              </a:rPr>
              <a:t>there </a:t>
            </a:r>
            <a:r>
              <a:rPr lang="en-US" kern="1200" dirty="0">
                <a:solidFill>
                  <a:prstClr val="black"/>
                </a:solidFill>
                <a:latin typeface="Public Sans" pitchFamily="2" charset="0"/>
                <a:ea typeface="+mn-ea"/>
                <a:cs typeface="+mn-cs"/>
              </a:rPr>
              <a:t>was an excess or deficiency</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51</a:t>
            </a:fld>
            <a:endParaRPr lang="en"/>
          </a:p>
        </p:txBody>
      </p:sp>
      <p:pic>
        <p:nvPicPr>
          <p:cNvPr id="7" name="Picture 6"/>
          <p:cNvPicPr>
            <a:picLocks noChangeAspect="1"/>
          </p:cNvPicPr>
          <p:nvPr/>
        </p:nvPicPr>
        <p:blipFill>
          <a:blip r:embed="rId2"/>
          <a:stretch>
            <a:fillRect/>
          </a:stretch>
        </p:blipFill>
        <p:spPr>
          <a:xfrm>
            <a:off x="643506" y="2020956"/>
            <a:ext cx="1404064" cy="1260359"/>
          </a:xfrm>
          <a:prstGeom prst="rect">
            <a:avLst/>
          </a:prstGeom>
        </p:spPr>
      </p:pic>
      <p:pic>
        <p:nvPicPr>
          <p:cNvPr id="8" name="Picture 7"/>
          <p:cNvPicPr>
            <a:picLocks noChangeAspect="1"/>
          </p:cNvPicPr>
          <p:nvPr/>
        </p:nvPicPr>
        <p:blipFill>
          <a:blip r:embed="rId3"/>
          <a:stretch>
            <a:fillRect/>
          </a:stretch>
        </p:blipFill>
        <p:spPr>
          <a:xfrm>
            <a:off x="2505749" y="2241233"/>
            <a:ext cx="966920" cy="974547"/>
          </a:xfrm>
          <a:prstGeom prst="rect">
            <a:avLst/>
          </a:prstGeom>
        </p:spPr>
      </p:pic>
      <p:pic>
        <p:nvPicPr>
          <p:cNvPr id="9" name="Picture 8"/>
          <p:cNvPicPr>
            <a:picLocks noChangeAspect="1"/>
          </p:cNvPicPr>
          <p:nvPr/>
        </p:nvPicPr>
        <p:blipFill>
          <a:blip r:embed="rId4"/>
          <a:stretch>
            <a:fillRect/>
          </a:stretch>
        </p:blipFill>
        <p:spPr>
          <a:xfrm>
            <a:off x="3803751" y="1961322"/>
            <a:ext cx="1404787" cy="1383850"/>
          </a:xfrm>
          <a:prstGeom prst="rect">
            <a:avLst/>
          </a:prstGeom>
        </p:spPr>
      </p:pic>
      <p:pic>
        <p:nvPicPr>
          <p:cNvPr id="10" name="Picture 9"/>
          <p:cNvPicPr>
            <a:picLocks noChangeAspect="1"/>
          </p:cNvPicPr>
          <p:nvPr/>
        </p:nvPicPr>
        <p:blipFill>
          <a:blip r:embed="rId5"/>
          <a:stretch>
            <a:fillRect/>
          </a:stretch>
        </p:blipFill>
        <p:spPr>
          <a:xfrm>
            <a:off x="5420081" y="2267358"/>
            <a:ext cx="1066892" cy="919411"/>
          </a:xfrm>
          <a:prstGeom prst="rect">
            <a:avLst/>
          </a:prstGeom>
        </p:spPr>
      </p:pic>
      <p:pic>
        <p:nvPicPr>
          <p:cNvPr id="11" name="Picture 10"/>
          <p:cNvPicPr>
            <a:picLocks noChangeAspect="1"/>
          </p:cNvPicPr>
          <p:nvPr/>
        </p:nvPicPr>
        <p:blipFill>
          <a:blip r:embed="rId6"/>
          <a:stretch>
            <a:fillRect/>
          </a:stretch>
        </p:blipFill>
        <p:spPr>
          <a:xfrm>
            <a:off x="6633638" y="1844666"/>
            <a:ext cx="1915020" cy="1546889"/>
          </a:xfrm>
          <a:prstGeom prst="rect">
            <a:avLst/>
          </a:prstGeom>
        </p:spPr>
      </p:pic>
    </p:spTree>
    <p:extLst>
      <p:ext uri="{BB962C8B-B14F-4D97-AF65-F5344CB8AC3E}">
        <p14:creationId xmlns:p14="http://schemas.microsoft.com/office/powerpoint/2010/main" val="14390207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kern="1200" dirty="0">
                <a:solidFill>
                  <a:prstClr val="black"/>
                </a:solidFill>
                <a:latin typeface="Public Sans" pitchFamily="2" charset="0"/>
                <a:cs typeface="Calibri"/>
                <a:sym typeface="Calibri"/>
              </a:rPr>
              <a:t>Cash Management Investment Act (CMIA)</a:t>
            </a:r>
            <a:endParaRPr lang="en-US" sz="2000" dirty="0">
              <a:latin typeface="Public Sans" pitchFamily="2" charset="0"/>
            </a:endParaRPr>
          </a:p>
        </p:txBody>
      </p:sp>
      <p:sp>
        <p:nvSpPr>
          <p:cNvPr id="3" name="Text Placeholder 2"/>
          <p:cNvSpPr>
            <a:spLocks noGrp="1"/>
          </p:cNvSpPr>
          <p:nvPr>
            <p:ph type="body" idx="1"/>
          </p:nvPr>
        </p:nvSpPr>
        <p:spPr>
          <a:xfrm>
            <a:off x="623126" y="1159501"/>
            <a:ext cx="7772126" cy="3186300"/>
          </a:xfrm>
        </p:spPr>
        <p:txBody>
          <a:bodyPr/>
          <a:lstStyle/>
          <a:p>
            <a:pPr marL="609585" lvl="0" indent="-457189" algn="just">
              <a:lnSpc>
                <a:spcPct val="100000"/>
              </a:lnSpc>
              <a:spcBef>
                <a:spcPts val="1000"/>
              </a:spcBef>
              <a:buClr>
                <a:prstClr val="black"/>
              </a:buClr>
              <a:buFont typeface="Arial" panose="020B0604020202020204" pitchFamily="34" charset="0"/>
              <a:buChar char="•"/>
            </a:pPr>
            <a:r>
              <a:rPr lang="en-US" sz="1600" kern="1200" dirty="0">
                <a:solidFill>
                  <a:prstClr val="black"/>
                </a:solidFill>
                <a:latin typeface="Public Sans" pitchFamily="2" charset="0"/>
                <a:cs typeface="Calibri"/>
                <a:sym typeface="Calibri"/>
              </a:rPr>
              <a:t>CMIA requires that all grantees and sub grantees have, as part of their financial management systems, procedures for </a:t>
            </a:r>
            <a:r>
              <a:rPr lang="en-US" sz="1600" kern="1200" dirty="0" smtClean="0">
                <a:solidFill>
                  <a:prstClr val="black"/>
                </a:solidFill>
                <a:latin typeface="Public Sans" pitchFamily="2" charset="0"/>
                <a:cs typeface="Calibri"/>
                <a:sym typeface="Calibri"/>
              </a:rPr>
              <a:t>minimizing </a:t>
            </a:r>
            <a:r>
              <a:rPr lang="en-US" sz="1600" kern="1200" dirty="0">
                <a:solidFill>
                  <a:prstClr val="black"/>
                </a:solidFill>
                <a:latin typeface="Public Sans" pitchFamily="2" charset="0"/>
                <a:cs typeface="Calibri"/>
                <a:sym typeface="Calibri"/>
              </a:rPr>
              <a:t>the time between requesting funds and disbursing the funds. </a:t>
            </a:r>
          </a:p>
          <a:p>
            <a:pPr marL="609585" lvl="0" indent="-457189" algn="just">
              <a:lnSpc>
                <a:spcPct val="100000"/>
              </a:lnSpc>
              <a:spcBef>
                <a:spcPts val="1000"/>
              </a:spcBef>
              <a:buClr>
                <a:prstClr val="black"/>
              </a:buClr>
              <a:buFont typeface="Arial" panose="020B0604020202020204" pitchFamily="34" charset="0"/>
              <a:buChar char="•"/>
            </a:pPr>
            <a:r>
              <a:rPr lang="en-US" sz="1600" kern="1200" dirty="0">
                <a:solidFill>
                  <a:prstClr val="black"/>
                </a:solidFill>
                <a:latin typeface="Public Sans" pitchFamily="2" charset="0"/>
                <a:cs typeface="Calibri"/>
                <a:sym typeface="Calibri"/>
              </a:rPr>
              <a:t>LEAs should only request the amount they have expended and are expected to pay as soon as federal funds arrive. </a:t>
            </a:r>
          </a:p>
          <a:p>
            <a:pPr marL="609585" lvl="0" indent="-457189" algn="just">
              <a:lnSpc>
                <a:spcPct val="100000"/>
              </a:lnSpc>
              <a:spcBef>
                <a:spcPts val="1000"/>
              </a:spcBef>
              <a:buClr>
                <a:prstClr val="black"/>
              </a:buClr>
              <a:buFont typeface="Arial" panose="020B0604020202020204" pitchFamily="34" charset="0"/>
              <a:buChar char="•"/>
            </a:pPr>
            <a:r>
              <a:rPr lang="en-US" sz="1600" kern="1200" dirty="0">
                <a:solidFill>
                  <a:prstClr val="black"/>
                </a:solidFill>
                <a:latin typeface="Public Sans" pitchFamily="2" charset="0"/>
                <a:cs typeface="Calibri"/>
                <a:sym typeface="Calibri"/>
              </a:rPr>
              <a:t>Other than the cash-neutral request for salary expenditures, reimbursements from federal programs should not be requested or recorded prior to recording the related expenditures</a:t>
            </a:r>
          </a:p>
          <a:p>
            <a:pPr marL="609585" lvl="0" indent="-457189" algn="just">
              <a:lnSpc>
                <a:spcPct val="100000"/>
              </a:lnSpc>
              <a:spcBef>
                <a:spcPts val="1000"/>
              </a:spcBef>
              <a:buClr>
                <a:prstClr val="black"/>
              </a:buClr>
              <a:buFont typeface="Arial" panose="020B0604020202020204" pitchFamily="34" charset="0"/>
              <a:buChar char="•"/>
            </a:pPr>
            <a:r>
              <a:rPr lang="en-US" sz="1600" kern="1200" dirty="0">
                <a:solidFill>
                  <a:prstClr val="black"/>
                </a:solidFill>
                <a:latin typeface="Public Sans" pitchFamily="2" charset="0"/>
                <a:cs typeface="Calibri"/>
                <a:sym typeface="Calibri"/>
              </a:rPr>
              <a:t>Federal revenues and expenditures must be recorded for the correct key punch code and the correct fund in the AFR  </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52</a:t>
            </a:fld>
            <a:endParaRPr lang="en"/>
          </a:p>
        </p:txBody>
      </p:sp>
    </p:spTree>
    <p:extLst>
      <p:ext uri="{BB962C8B-B14F-4D97-AF65-F5344CB8AC3E}">
        <p14:creationId xmlns:p14="http://schemas.microsoft.com/office/powerpoint/2010/main" val="16615396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95983"/>
            <a:ext cx="8520600" cy="572700"/>
          </a:xfrm>
        </p:spPr>
        <p:txBody>
          <a:bodyPr/>
          <a:lstStyle/>
          <a:p>
            <a:pPr algn="ctr"/>
            <a:r>
              <a:rPr lang="en-US" sz="3200" kern="1200" dirty="0">
                <a:solidFill>
                  <a:prstClr val="black"/>
                </a:solidFill>
                <a:latin typeface="Public Sans" pitchFamily="2" charset="0"/>
                <a:cs typeface="Calibri"/>
                <a:sym typeface="Calibri"/>
              </a:rPr>
              <a:t>Cash Management Investment Act (CMIA)</a:t>
            </a:r>
            <a:endParaRPr lang="en-US" sz="2000" dirty="0">
              <a:latin typeface="Public Sans" pitchFamily="2" charset="0"/>
            </a:endParaRPr>
          </a:p>
        </p:txBody>
      </p:sp>
      <p:sp>
        <p:nvSpPr>
          <p:cNvPr id="3" name="Text Placeholder 2"/>
          <p:cNvSpPr>
            <a:spLocks noGrp="1"/>
          </p:cNvSpPr>
          <p:nvPr>
            <p:ph type="body" idx="1"/>
          </p:nvPr>
        </p:nvSpPr>
        <p:spPr>
          <a:xfrm>
            <a:off x="311700" y="669292"/>
            <a:ext cx="8520600" cy="3604534"/>
          </a:xfrm>
        </p:spPr>
        <p:txBody>
          <a:bodyPr/>
          <a:lstStyle/>
          <a:p>
            <a:pPr marL="152396" lvl="0" indent="0" algn="ctr">
              <a:lnSpc>
                <a:spcPct val="90000"/>
              </a:lnSpc>
              <a:spcBef>
                <a:spcPts val="1000"/>
              </a:spcBef>
              <a:buClr>
                <a:prstClr val="black"/>
              </a:buClr>
              <a:buNone/>
            </a:pPr>
            <a:r>
              <a:rPr lang="en-US" sz="1400" b="1" kern="1200" dirty="0">
                <a:solidFill>
                  <a:prstClr val="black"/>
                </a:solidFill>
                <a:latin typeface="Public Sans" pitchFamily="2" charset="0"/>
                <a:cs typeface="Calibri"/>
                <a:sym typeface="Calibri"/>
              </a:rPr>
              <a:t>AFR Column 5 – Special Federal Funds</a:t>
            </a:r>
          </a:p>
          <a:p>
            <a:pPr marL="4572000" lvl="0" indent="-455613" algn="just">
              <a:lnSpc>
                <a:spcPct val="90000"/>
              </a:lnSpc>
              <a:spcBef>
                <a:spcPts val="1000"/>
              </a:spcBef>
              <a:buClr>
                <a:prstClr val="black"/>
              </a:buClr>
              <a:buFont typeface="Wingdings" panose="05000000000000000000" pitchFamily="2" charset="2"/>
              <a:buChar char="Ø"/>
            </a:pPr>
            <a:r>
              <a:rPr lang="en-US" sz="1100" kern="1200" dirty="0">
                <a:solidFill>
                  <a:prstClr val="black"/>
                </a:solidFill>
                <a:latin typeface="Public Sans" pitchFamily="2" charset="0"/>
                <a:cs typeface="Calibri"/>
                <a:sym typeface="Calibri"/>
              </a:rPr>
              <a:t>IDEA</a:t>
            </a:r>
          </a:p>
          <a:p>
            <a:pPr marL="4572000" lvl="0" indent="-455613" algn="just">
              <a:lnSpc>
                <a:spcPct val="90000"/>
              </a:lnSpc>
              <a:spcBef>
                <a:spcPts val="1000"/>
              </a:spcBef>
              <a:buClr>
                <a:prstClr val="black"/>
              </a:buClr>
              <a:buFont typeface="Wingdings" panose="05000000000000000000" pitchFamily="2" charset="2"/>
              <a:buChar char="Ø"/>
              <a:tabLst>
                <a:tab pos="398463" algn="l"/>
                <a:tab pos="463550" algn="l"/>
              </a:tabLst>
            </a:pPr>
            <a:r>
              <a:rPr lang="en-US" sz="1100" kern="1200" dirty="0">
                <a:solidFill>
                  <a:prstClr val="black"/>
                </a:solidFill>
                <a:latin typeface="Public Sans" pitchFamily="2" charset="0"/>
                <a:cs typeface="Calibri"/>
                <a:sym typeface="Calibri"/>
              </a:rPr>
              <a:t>ROTC</a:t>
            </a:r>
          </a:p>
          <a:p>
            <a:pPr marL="4572000" lvl="0" indent="-455613" algn="just">
              <a:lnSpc>
                <a:spcPct val="90000"/>
              </a:lnSpc>
              <a:spcBef>
                <a:spcPts val="1000"/>
              </a:spcBef>
              <a:buClr>
                <a:prstClr val="black"/>
              </a:buClr>
              <a:buFont typeface="Wingdings" panose="05000000000000000000" pitchFamily="2" charset="2"/>
              <a:buChar char="Ø"/>
              <a:tabLst>
                <a:tab pos="398463" algn="l"/>
                <a:tab pos="463550" algn="l"/>
              </a:tabLst>
            </a:pPr>
            <a:r>
              <a:rPr lang="en-US" sz="1100" kern="1200" dirty="0">
                <a:solidFill>
                  <a:prstClr val="black"/>
                </a:solidFill>
                <a:latin typeface="Public Sans" pitchFamily="2" charset="0"/>
                <a:cs typeface="Calibri"/>
                <a:sym typeface="Calibri"/>
              </a:rPr>
              <a:t>Head Start</a:t>
            </a:r>
          </a:p>
          <a:p>
            <a:pPr marL="4572000" lvl="0" indent="-455613" algn="just">
              <a:lnSpc>
                <a:spcPct val="90000"/>
              </a:lnSpc>
              <a:spcBef>
                <a:spcPts val="1000"/>
              </a:spcBef>
              <a:buClr>
                <a:prstClr val="black"/>
              </a:buClr>
              <a:buFont typeface="Wingdings" panose="05000000000000000000" pitchFamily="2" charset="2"/>
              <a:buChar char="Ø"/>
              <a:tabLst>
                <a:tab pos="398463" algn="l"/>
                <a:tab pos="463550" algn="l"/>
              </a:tabLst>
            </a:pPr>
            <a:r>
              <a:rPr lang="en-US" sz="1100" kern="1200" dirty="0">
                <a:solidFill>
                  <a:prstClr val="black"/>
                </a:solidFill>
                <a:latin typeface="Public Sans" pitchFamily="2" charset="0"/>
                <a:cs typeface="Calibri"/>
                <a:sym typeface="Calibri"/>
              </a:rPr>
              <a:t>Career &amp; Technical Education (Federal Portion)</a:t>
            </a:r>
          </a:p>
          <a:p>
            <a:pPr marL="4572000" lvl="0" indent="-455613" algn="just">
              <a:lnSpc>
                <a:spcPct val="90000"/>
              </a:lnSpc>
              <a:spcBef>
                <a:spcPts val="1000"/>
              </a:spcBef>
              <a:buClr>
                <a:prstClr val="black"/>
              </a:buClr>
              <a:buFont typeface="Wingdings" panose="05000000000000000000" pitchFamily="2" charset="2"/>
              <a:buChar char="Ø"/>
              <a:tabLst>
                <a:tab pos="398463" algn="l"/>
                <a:tab pos="463550" algn="l"/>
              </a:tabLst>
            </a:pPr>
            <a:r>
              <a:rPr lang="en-US" sz="1100" kern="1200" dirty="0">
                <a:solidFill>
                  <a:prstClr val="black"/>
                </a:solidFill>
                <a:latin typeface="Public Sans" pitchFamily="2" charset="0"/>
                <a:cs typeface="Calibri"/>
                <a:sym typeface="Calibri"/>
              </a:rPr>
              <a:t>LA 4 (Federal Portion)</a:t>
            </a:r>
          </a:p>
          <a:p>
            <a:pPr marL="230188" lvl="1" indent="0" algn="ctr">
              <a:lnSpc>
                <a:spcPct val="90000"/>
              </a:lnSpc>
              <a:spcBef>
                <a:spcPts val="500"/>
              </a:spcBef>
              <a:buClr>
                <a:prstClr val="black"/>
              </a:buClr>
              <a:buNone/>
            </a:pPr>
            <a:r>
              <a:rPr lang="en-US" sz="1400" b="1" kern="1200" dirty="0">
                <a:solidFill>
                  <a:prstClr val="black"/>
                </a:solidFill>
                <a:latin typeface="Public Sans" pitchFamily="2" charset="0"/>
                <a:cs typeface="Calibri"/>
                <a:sym typeface="Calibri"/>
              </a:rPr>
              <a:t>AFR Column 6 – Federal ESSA Funds</a:t>
            </a:r>
          </a:p>
          <a:p>
            <a:pPr marL="50800" lvl="2" indent="11113" algn="ctr">
              <a:lnSpc>
                <a:spcPts val="2200"/>
              </a:lnSpc>
              <a:buClr>
                <a:prstClr val="black"/>
              </a:buClr>
              <a:buFont typeface="Wingdings" panose="05000000000000000000" pitchFamily="2" charset="2"/>
              <a:buChar char="Ø"/>
              <a:tabLst>
                <a:tab pos="2974975" algn="l"/>
              </a:tabLst>
            </a:pPr>
            <a:r>
              <a:rPr lang="en-US" sz="1050" kern="1200" dirty="0">
                <a:solidFill>
                  <a:prstClr val="black"/>
                </a:solidFill>
                <a:latin typeface="Public Sans" pitchFamily="2" charset="0"/>
                <a:cs typeface="Calibri"/>
                <a:sym typeface="Calibri"/>
              </a:rPr>
              <a:t>ESSA</a:t>
            </a:r>
          </a:p>
          <a:p>
            <a:pPr marL="230188" lvl="1" indent="0" algn="ctr">
              <a:lnSpc>
                <a:spcPct val="90000"/>
              </a:lnSpc>
              <a:spcBef>
                <a:spcPts val="500"/>
              </a:spcBef>
              <a:buClr>
                <a:prstClr val="black"/>
              </a:buClr>
              <a:buNone/>
            </a:pPr>
            <a:r>
              <a:rPr lang="en-US" sz="1400" b="1" kern="1200" dirty="0">
                <a:solidFill>
                  <a:prstClr val="black"/>
                </a:solidFill>
                <a:latin typeface="Public Sans" pitchFamily="2" charset="0"/>
                <a:cs typeface="Calibri"/>
                <a:sym typeface="Calibri"/>
              </a:rPr>
              <a:t>AFR Column 7 – Other Special Funds</a:t>
            </a:r>
          </a:p>
          <a:p>
            <a:pPr marL="923925" lvl="2" indent="-285750" algn="ctr">
              <a:lnSpc>
                <a:spcPts val="2200"/>
              </a:lnSpc>
              <a:buClr>
                <a:prstClr val="black"/>
              </a:buClr>
              <a:buFont typeface="Wingdings" panose="05000000000000000000" pitchFamily="2" charset="2"/>
              <a:buChar char="Ø"/>
            </a:pPr>
            <a:r>
              <a:rPr lang="en-US" sz="1050" kern="1200" dirty="0">
                <a:solidFill>
                  <a:prstClr val="black"/>
                </a:solidFill>
                <a:latin typeface="Public Sans" pitchFamily="2" charset="0"/>
                <a:cs typeface="Calibri"/>
                <a:sym typeface="Calibri"/>
              </a:rPr>
              <a:t>Any Other Federal, State, or Local </a:t>
            </a:r>
          </a:p>
          <a:p>
            <a:pPr marL="230188" lvl="1" indent="0" algn="ctr">
              <a:lnSpc>
                <a:spcPct val="90000"/>
              </a:lnSpc>
              <a:spcBef>
                <a:spcPts val="500"/>
              </a:spcBef>
              <a:buClr>
                <a:prstClr val="black"/>
              </a:buClr>
              <a:buNone/>
            </a:pPr>
            <a:r>
              <a:rPr lang="en-US" sz="1400" b="1" kern="1200" dirty="0">
                <a:solidFill>
                  <a:prstClr val="black"/>
                </a:solidFill>
                <a:latin typeface="Public Sans" pitchFamily="2" charset="0"/>
                <a:cs typeface="Calibri"/>
                <a:sym typeface="Calibri"/>
              </a:rPr>
              <a:t>AFR Column 9 Capital Projects Funds</a:t>
            </a:r>
          </a:p>
          <a:p>
            <a:pPr marL="968375" lvl="3" indent="-285750" algn="ctr">
              <a:lnSpc>
                <a:spcPts val="2200"/>
              </a:lnSpc>
              <a:buClr>
                <a:prstClr val="black"/>
              </a:buClr>
              <a:buFont typeface="Wingdings" panose="05000000000000000000" pitchFamily="2" charset="2"/>
              <a:buChar char="Ø"/>
            </a:pPr>
            <a:r>
              <a:rPr lang="en-US" sz="1050" kern="1200" dirty="0">
                <a:solidFill>
                  <a:prstClr val="black"/>
                </a:solidFill>
                <a:latin typeface="Public Sans" pitchFamily="2" charset="0"/>
                <a:cs typeface="Calibri"/>
                <a:sym typeface="Calibri"/>
              </a:rPr>
              <a:t>FEMA</a:t>
            </a:r>
          </a:p>
          <a:p>
            <a:pPr marL="682625" lvl="3" indent="0" algn="ctr">
              <a:lnSpc>
                <a:spcPts val="2200"/>
              </a:lnSpc>
              <a:buClr>
                <a:prstClr val="black"/>
              </a:buClr>
              <a:buNone/>
            </a:pPr>
            <a:r>
              <a:rPr lang="en-US" sz="1600" b="1" kern="1200" dirty="0">
                <a:solidFill>
                  <a:prstClr val="black"/>
                </a:solidFill>
                <a:latin typeface="Public Sans" pitchFamily="2" charset="0"/>
                <a:cs typeface="Calibri"/>
                <a:sym typeface="Calibri"/>
              </a:rPr>
              <a:t>There should not be a fund balance in columns 5 or 6</a:t>
            </a:r>
            <a:endParaRPr lang="en-US" sz="1600" kern="1200" dirty="0">
              <a:solidFill>
                <a:prstClr val="black"/>
              </a:solidFill>
              <a:latin typeface="Public Sans" pitchFamily="2" charset="0"/>
              <a:cs typeface="Calibri"/>
              <a:sym typeface="Calibri"/>
            </a:endParaRP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53</a:t>
            </a:fld>
            <a:endParaRPr lang="en"/>
          </a:p>
        </p:txBody>
      </p:sp>
    </p:spTree>
    <p:extLst>
      <p:ext uri="{BB962C8B-B14F-4D97-AF65-F5344CB8AC3E}">
        <p14:creationId xmlns:p14="http://schemas.microsoft.com/office/powerpoint/2010/main" val="27508209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kern="1200" dirty="0">
                <a:solidFill>
                  <a:prstClr val="black"/>
                </a:solidFill>
                <a:latin typeface="Public Sans" pitchFamily="2" charset="0"/>
                <a:cs typeface="Calibri"/>
                <a:sym typeface="Calibri"/>
              </a:rPr>
              <a:t>Cash Management Investment Act (CMIA)</a:t>
            </a:r>
            <a:endParaRPr lang="en-US" sz="2000" dirty="0">
              <a:latin typeface="Public Sans" pitchFamily="2" charset="0"/>
            </a:endParaRPr>
          </a:p>
        </p:txBody>
      </p:sp>
      <p:sp>
        <p:nvSpPr>
          <p:cNvPr id="3" name="Text Placeholder 2"/>
          <p:cNvSpPr>
            <a:spLocks noGrp="1"/>
          </p:cNvSpPr>
          <p:nvPr>
            <p:ph type="body" idx="1"/>
          </p:nvPr>
        </p:nvSpPr>
        <p:spPr>
          <a:xfrm>
            <a:off x="311700" y="1245640"/>
            <a:ext cx="8520600" cy="2776395"/>
          </a:xfrm>
        </p:spPr>
        <p:txBody>
          <a:bodyPr/>
          <a:lstStyle/>
          <a:p>
            <a:pPr marL="152396" lvl="0" indent="0">
              <a:lnSpc>
                <a:spcPct val="100000"/>
              </a:lnSpc>
              <a:spcBef>
                <a:spcPts val="1000"/>
              </a:spcBef>
              <a:buClr>
                <a:prstClr val="black"/>
              </a:buClr>
              <a:buNone/>
            </a:pPr>
            <a:r>
              <a:rPr lang="en-US" sz="2000" b="1" kern="1200" dirty="0">
                <a:solidFill>
                  <a:prstClr val="black"/>
                </a:solidFill>
                <a:latin typeface="Public Sans" pitchFamily="2" charset="0"/>
                <a:cs typeface="Calibri"/>
                <a:sym typeface="Calibri"/>
              </a:rPr>
              <a:t>A positive fund balance indicates that you received more federal money than you spent</a:t>
            </a:r>
          </a:p>
          <a:p>
            <a:pPr marL="609596" lvl="1" indent="-457200">
              <a:lnSpc>
                <a:spcPct val="100000"/>
              </a:lnSpc>
              <a:spcBef>
                <a:spcPts val="1000"/>
              </a:spcBef>
              <a:buClr>
                <a:prstClr val="black"/>
              </a:buClr>
              <a:buFont typeface="Arial"/>
              <a:buChar char="•"/>
            </a:pPr>
            <a:r>
              <a:rPr lang="en-US" sz="2000" kern="1200" dirty="0" smtClean="0">
                <a:solidFill>
                  <a:prstClr val="black"/>
                </a:solidFill>
                <a:latin typeface="Public Sans" pitchFamily="2" charset="0"/>
                <a:cs typeface="Calibri"/>
                <a:sym typeface="Calibri"/>
              </a:rPr>
              <a:t>This </a:t>
            </a:r>
            <a:r>
              <a:rPr lang="en-US" sz="2000" kern="1200" dirty="0">
                <a:solidFill>
                  <a:prstClr val="black"/>
                </a:solidFill>
                <a:latin typeface="Public Sans" pitchFamily="2" charset="0"/>
                <a:cs typeface="Calibri"/>
                <a:sym typeface="Calibri"/>
              </a:rPr>
              <a:t>could require refunding the funds to the federal awarding agency along with calculated interest on these excess funds</a:t>
            </a:r>
          </a:p>
          <a:p>
            <a:pPr marL="609596" lvl="1" indent="-457200">
              <a:lnSpc>
                <a:spcPct val="100000"/>
              </a:lnSpc>
              <a:spcBef>
                <a:spcPts val="1000"/>
              </a:spcBef>
              <a:buClr>
                <a:prstClr val="black"/>
              </a:buClr>
              <a:buFont typeface="Arial"/>
              <a:buChar char="•"/>
            </a:pPr>
            <a:r>
              <a:rPr lang="en-US" sz="2000" kern="1200" dirty="0" smtClean="0">
                <a:solidFill>
                  <a:prstClr val="black"/>
                </a:solidFill>
                <a:latin typeface="Public Sans" pitchFamily="2" charset="0"/>
                <a:cs typeface="Calibri"/>
                <a:sym typeface="Calibri"/>
              </a:rPr>
              <a:t>Upon </a:t>
            </a:r>
            <a:r>
              <a:rPr lang="en-US" sz="2000" kern="1200" dirty="0">
                <a:solidFill>
                  <a:prstClr val="black"/>
                </a:solidFill>
                <a:latin typeface="Public Sans" pitchFamily="2" charset="0"/>
                <a:cs typeface="Calibri"/>
                <a:sym typeface="Calibri"/>
              </a:rPr>
              <a:t>closing the AFR system, AFRs with a federal fund balance are forwarded to Appropriation Control for collection</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54</a:t>
            </a:fld>
            <a:endParaRPr lang="en"/>
          </a:p>
        </p:txBody>
      </p:sp>
    </p:spTree>
    <p:extLst>
      <p:ext uri="{BB962C8B-B14F-4D97-AF65-F5344CB8AC3E}">
        <p14:creationId xmlns:p14="http://schemas.microsoft.com/office/powerpoint/2010/main" val="10786102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kern="1200" dirty="0">
                <a:solidFill>
                  <a:prstClr val="black"/>
                </a:solidFill>
                <a:latin typeface="Public Sans" pitchFamily="2" charset="0"/>
                <a:cs typeface="Calibri"/>
                <a:sym typeface="Calibri"/>
              </a:rPr>
              <a:t>Cash Management Investment Act (CMIA)</a:t>
            </a:r>
            <a:endParaRPr lang="en-US" sz="2000" dirty="0">
              <a:latin typeface="Public Sans" pitchFamily="2" charset="0"/>
            </a:endParaRPr>
          </a:p>
        </p:txBody>
      </p:sp>
      <p:sp>
        <p:nvSpPr>
          <p:cNvPr id="3" name="Text Placeholder 2"/>
          <p:cNvSpPr>
            <a:spLocks noGrp="1"/>
          </p:cNvSpPr>
          <p:nvPr>
            <p:ph type="body" idx="1"/>
          </p:nvPr>
        </p:nvSpPr>
        <p:spPr>
          <a:xfrm>
            <a:off x="311700" y="1298649"/>
            <a:ext cx="8520600" cy="2266186"/>
          </a:xfrm>
        </p:spPr>
        <p:txBody>
          <a:bodyPr/>
          <a:lstStyle/>
          <a:p>
            <a:pPr marL="152396" lvl="0" indent="0">
              <a:lnSpc>
                <a:spcPct val="100000"/>
              </a:lnSpc>
              <a:spcBef>
                <a:spcPts val="1000"/>
              </a:spcBef>
              <a:buClr>
                <a:prstClr val="black"/>
              </a:buClr>
              <a:buNone/>
            </a:pPr>
            <a:r>
              <a:rPr lang="en-US" sz="2000" b="1" kern="1200" dirty="0">
                <a:solidFill>
                  <a:prstClr val="black"/>
                </a:solidFill>
                <a:latin typeface="Public Sans" pitchFamily="2" charset="0"/>
                <a:cs typeface="Calibri"/>
                <a:sym typeface="Calibri"/>
              </a:rPr>
              <a:t>A negative fund balance is an error because you cannot spend federal monies that you did not receive</a:t>
            </a:r>
          </a:p>
          <a:p>
            <a:pPr marL="609596" lvl="1" indent="-457200">
              <a:lnSpc>
                <a:spcPct val="100000"/>
              </a:lnSpc>
              <a:spcBef>
                <a:spcPts val="1000"/>
              </a:spcBef>
              <a:buClr>
                <a:prstClr val="black"/>
              </a:buClr>
              <a:buFont typeface="Arial"/>
              <a:buChar char="•"/>
            </a:pPr>
            <a:r>
              <a:rPr lang="en-US" sz="2000" kern="1200" dirty="0" smtClean="0">
                <a:solidFill>
                  <a:prstClr val="black"/>
                </a:solidFill>
                <a:latin typeface="Public Sans" pitchFamily="2" charset="0"/>
                <a:cs typeface="Calibri"/>
                <a:sym typeface="Calibri"/>
              </a:rPr>
              <a:t>“</a:t>
            </a:r>
            <a:r>
              <a:rPr lang="en-US" sz="2000" kern="1200" dirty="0">
                <a:solidFill>
                  <a:prstClr val="black"/>
                </a:solidFill>
                <a:latin typeface="Public Sans" pitchFamily="2" charset="0"/>
                <a:cs typeface="Calibri"/>
                <a:sym typeface="Calibri"/>
              </a:rPr>
              <a:t>Excess” expenditures should be re-coded to the General Fund</a:t>
            </a:r>
          </a:p>
          <a:p>
            <a:pPr marL="609596" lvl="1" indent="-457200">
              <a:lnSpc>
                <a:spcPct val="100000"/>
              </a:lnSpc>
              <a:spcBef>
                <a:spcPts val="1000"/>
              </a:spcBef>
              <a:buClr>
                <a:prstClr val="black"/>
              </a:buClr>
              <a:buFont typeface="Arial"/>
              <a:buChar char="•"/>
            </a:pPr>
            <a:r>
              <a:rPr lang="en-US" sz="2000" kern="1200" dirty="0" smtClean="0">
                <a:solidFill>
                  <a:prstClr val="black"/>
                </a:solidFill>
                <a:latin typeface="Public Sans" pitchFamily="2" charset="0"/>
                <a:cs typeface="Calibri"/>
                <a:sym typeface="Calibri"/>
              </a:rPr>
              <a:t>Negative </a:t>
            </a:r>
            <a:r>
              <a:rPr lang="en-US" sz="2000" kern="1200" dirty="0">
                <a:solidFill>
                  <a:prstClr val="black"/>
                </a:solidFill>
                <a:latin typeface="Public Sans" pitchFamily="2" charset="0"/>
                <a:cs typeface="Calibri"/>
                <a:sym typeface="Calibri"/>
              </a:rPr>
              <a:t>Federal fund balances can result in errors for MOE, Excess Costs, etc.</a:t>
            </a:r>
          </a:p>
          <a:p>
            <a:pPr>
              <a:lnSpc>
                <a:spcPct val="100000"/>
              </a:lnSpc>
            </a:pPr>
            <a:endParaRPr lang="en-US" dirty="0">
              <a:latin typeface="Public Sans" pitchFamily="2" charset="0"/>
            </a:endParaRP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55</a:t>
            </a:fld>
            <a:endParaRPr lang="en"/>
          </a:p>
        </p:txBody>
      </p:sp>
    </p:spTree>
    <p:extLst>
      <p:ext uri="{BB962C8B-B14F-4D97-AF65-F5344CB8AC3E}">
        <p14:creationId xmlns:p14="http://schemas.microsoft.com/office/powerpoint/2010/main" val="20939823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kern="1200" dirty="0">
                <a:solidFill>
                  <a:prstClr val="black"/>
                </a:solidFill>
                <a:latin typeface="Public Sans" pitchFamily="2" charset="0"/>
                <a:cs typeface="Calibri"/>
                <a:sym typeface="Calibri"/>
              </a:rPr>
              <a:t>National Center for Education Statistics (NCES)</a:t>
            </a:r>
            <a:endParaRPr lang="en-US" sz="1800" dirty="0">
              <a:latin typeface="Public Sans" pitchFamily="2" charset="0"/>
            </a:endParaRPr>
          </a:p>
        </p:txBody>
      </p:sp>
      <p:sp>
        <p:nvSpPr>
          <p:cNvPr id="3" name="Text Placeholder 2"/>
          <p:cNvSpPr>
            <a:spLocks noGrp="1"/>
          </p:cNvSpPr>
          <p:nvPr>
            <p:ph type="body" idx="1"/>
          </p:nvPr>
        </p:nvSpPr>
        <p:spPr>
          <a:xfrm>
            <a:off x="302408" y="1265518"/>
            <a:ext cx="8520600" cy="2577612"/>
          </a:xfrm>
        </p:spPr>
        <p:txBody>
          <a:bodyPr/>
          <a:lstStyle/>
          <a:p>
            <a:pPr marL="609585" lvl="1" indent="-457189">
              <a:lnSpc>
                <a:spcPct val="100000"/>
              </a:lnSpc>
              <a:spcBef>
                <a:spcPts val="1000"/>
              </a:spcBef>
              <a:buClr>
                <a:prstClr val="black"/>
              </a:buClr>
              <a:buFont typeface="Arial"/>
              <a:buChar char="•"/>
            </a:pPr>
            <a:r>
              <a:rPr lang="en-US" sz="1600" kern="1200" dirty="0">
                <a:solidFill>
                  <a:prstClr val="black"/>
                </a:solidFill>
                <a:latin typeface="Public Sans" pitchFamily="2" charset="0"/>
                <a:cs typeface="Calibri"/>
                <a:sym typeface="Calibri"/>
              </a:rPr>
              <a:t>Upon closure of the AFR System, the LDOE is required to report every line item on the AFR to the NCES</a:t>
            </a:r>
          </a:p>
          <a:p>
            <a:pPr marL="609585" lvl="1" indent="-457189">
              <a:lnSpc>
                <a:spcPct val="100000"/>
              </a:lnSpc>
              <a:spcBef>
                <a:spcPts val="1000"/>
              </a:spcBef>
              <a:buClr>
                <a:prstClr val="black"/>
              </a:buClr>
              <a:buFont typeface="Arial"/>
              <a:buChar char="•"/>
            </a:pPr>
            <a:r>
              <a:rPr lang="en-US" sz="1600" kern="1200" dirty="0" smtClean="0">
                <a:solidFill>
                  <a:prstClr val="black"/>
                </a:solidFill>
                <a:latin typeface="Public Sans" pitchFamily="2" charset="0"/>
                <a:cs typeface="Calibri"/>
                <a:sym typeface="Calibri"/>
              </a:rPr>
              <a:t>The </a:t>
            </a:r>
            <a:r>
              <a:rPr lang="en-US" sz="1600" kern="1200" dirty="0">
                <a:solidFill>
                  <a:prstClr val="black"/>
                </a:solidFill>
                <a:latin typeface="Public Sans" pitchFamily="2" charset="0"/>
                <a:cs typeface="Calibri"/>
                <a:sym typeface="Calibri"/>
              </a:rPr>
              <a:t>NCES publishes this AFR data for the State of Louisiana and its LEAs on a national level</a:t>
            </a:r>
          </a:p>
          <a:p>
            <a:pPr marL="609585" lvl="1" indent="-457189">
              <a:lnSpc>
                <a:spcPct val="100000"/>
              </a:lnSpc>
              <a:spcBef>
                <a:spcPts val="1000"/>
              </a:spcBef>
              <a:buClr>
                <a:prstClr val="black"/>
              </a:buClr>
              <a:buFont typeface="Arial"/>
              <a:buChar char="•"/>
            </a:pPr>
            <a:r>
              <a:rPr lang="en-US" sz="1600" kern="1200" dirty="0" smtClean="0">
                <a:solidFill>
                  <a:prstClr val="black"/>
                </a:solidFill>
                <a:latin typeface="Public Sans" pitchFamily="2" charset="0"/>
                <a:cs typeface="Calibri"/>
                <a:sym typeface="Calibri"/>
              </a:rPr>
              <a:t>Various </a:t>
            </a:r>
            <a:r>
              <a:rPr lang="en-US" sz="1600" kern="1200" dirty="0">
                <a:solidFill>
                  <a:prstClr val="black"/>
                </a:solidFill>
                <a:latin typeface="Public Sans" pitchFamily="2" charset="0"/>
                <a:cs typeface="Calibri"/>
                <a:sym typeface="Calibri"/>
              </a:rPr>
              <a:t>federal agencies, including the USDOE, utilize this data to make financial decisions about grant funding, to perform program evaluation, to perform comparisons among states, and to identify and target areas for improvement for the State of Louisiana</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56</a:t>
            </a:fld>
            <a:endParaRPr lang="en"/>
          </a:p>
        </p:txBody>
      </p:sp>
    </p:spTree>
    <p:extLst>
      <p:ext uri="{BB962C8B-B14F-4D97-AF65-F5344CB8AC3E}">
        <p14:creationId xmlns:p14="http://schemas.microsoft.com/office/powerpoint/2010/main" val="42472858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Contact Information</a:t>
            </a:r>
          </a:p>
        </p:txBody>
      </p:sp>
      <p:sp>
        <p:nvSpPr>
          <p:cNvPr id="3" name="Text Placeholder 2"/>
          <p:cNvSpPr>
            <a:spLocks noGrp="1"/>
          </p:cNvSpPr>
          <p:nvPr>
            <p:ph type="body" idx="1"/>
          </p:nvPr>
        </p:nvSpPr>
        <p:spPr>
          <a:xfrm>
            <a:off x="302408" y="1219136"/>
            <a:ext cx="8520600" cy="3014934"/>
          </a:xfrm>
        </p:spPr>
        <p:txBody>
          <a:bodyPr/>
          <a:lstStyle/>
          <a:p>
            <a:pPr marL="0" lvl="0" indent="0" algn="ctr">
              <a:lnSpc>
                <a:spcPct val="100000"/>
              </a:lnSpc>
              <a:buClrTx/>
              <a:buSzTx/>
              <a:buNone/>
            </a:pPr>
            <a:r>
              <a:rPr lang="en-US" sz="2400" kern="1200" dirty="0">
                <a:solidFill>
                  <a:prstClr val="black"/>
                </a:solidFill>
                <a:latin typeface="Public Sans" pitchFamily="2" charset="0"/>
                <a:ea typeface="+mn-ea"/>
                <a:cs typeface="Calibri" panose="020F0502020204030204" pitchFamily="34" charset="0"/>
              </a:rPr>
              <a:t>Louisiana Department of Education</a:t>
            </a:r>
          </a:p>
          <a:p>
            <a:pPr marL="0" lvl="0" indent="0" algn="ctr">
              <a:lnSpc>
                <a:spcPct val="100000"/>
              </a:lnSpc>
              <a:buClrTx/>
              <a:buSzTx/>
              <a:buNone/>
            </a:pPr>
            <a:r>
              <a:rPr lang="en-US" sz="2400" kern="1200" dirty="0">
                <a:solidFill>
                  <a:prstClr val="black"/>
                </a:solidFill>
                <a:latin typeface="Public Sans" pitchFamily="2" charset="0"/>
                <a:ea typeface="+mn-ea"/>
                <a:cs typeface="Calibri" panose="020F0502020204030204" pitchFamily="34" charset="0"/>
              </a:rPr>
              <a:t>1-877-453-2721</a:t>
            </a:r>
          </a:p>
          <a:p>
            <a:pPr marL="0" lvl="0" indent="0" algn="ctr">
              <a:lnSpc>
                <a:spcPct val="100000"/>
              </a:lnSpc>
              <a:spcBef>
                <a:spcPct val="0"/>
              </a:spcBef>
              <a:buClrTx/>
              <a:buSzTx/>
              <a:buNone/>
            </a:pPr>
            <a:endParaRPr lang="en-US" sz="2000" b="1" i="1" kern="1200" dirty="0" smtClean="0">
              <a:solidFill>
                <a:prstClr val="black"/>
              </a:solidFill>
              <a:latin typeface="Public Sans" pitchFamily="2" charset="0"/>
              <a:ea typeface="+mn-ea"/>
              <a:cs typeface="+mn-cs"/>
            </a:endParaRPr>
          </a:p>
          <a:p>
            <a:pPr marL="0" lvl="0" indent="0" algn="ctr">
              <a:lnSpc>
                <a:spcPct val="100000"/>
              </a:lnSpc>
              <a:spcBef>
                <a:spcPct val="0"/>
              </a:spcBef>
              <a:buClrTx/>
              <a:buSzTx/>
              <a:buNone/>
            </a:pPr>
            <a:r>
              <a:rPr lang="en-US" sz="2000" b="1" i="1" kern="1200" dirty="0" smtClean="0">
                <a:solidFill>
                  <a:prstClr val="black"/>
                </a:solidFill>
                <a:latin typeface="Public Sans" pitchFamily="2" charset="0"/>
                <a:ea typeface="+mn-ea"/>
                <a:cs typeface="+mn-cs"/>
              </a:rPr>
              <a:t>Audit </a:t>
            </a:r>
            <a:r>
              <a:rPr lang="en-US" sz="2000" b="1" i="1" kern="1200" dirty="0">
                <a:solidFill>
                  <a:prstClr val="black"/>
                </a:solidFill>
                <a:latin typeface="Public Sans" pitchFamily="2" charset="0"/>
                <a:ea typeface="+mn-ea"/>
                <a:cs typeface="+mn-cs"/>
              </a:rPr>
              <a:t>Unit</a:t>
            </a:r>
          </a:p>
          <a:p>
            <a:pPr marL="0" lvl="0" indent="0" algn="ctr">
              <a:lnSpc>
                <a:spcPct val="100000"/>
              </a:lnSpc>
              <a:spcBef>
                <a:spcPct val="0"/>
              </a:spcBef>
              <a:buClrTx/>
              <a:buSzTx/>
              <a:buNone/>
            </a:pPr>
            <a:r>
              <a:rPr lang="en-US" sz="2000" kern="1200" dirty="0">
                <a:solidFill>
                  <a:prstClr val="black"/>
                </a:solidFill>
                <a:latin typeface="Public Sans" pitchFamily="2" charset="0"/>
                <a:ea typeface="+mn-ea"/>
                <a:cs typeface="+mn-cs"/>
              </a:rPr>
              <a:t>P. O. Box 94064</a:t>
            </a:r>
          </a:p>
          <a:p>
            <a:pPr marL="0" lvl="0" indent="0" algn="ctr">
              <a:lnSpc>
                <a:spcPct val="100000"/>
              </a:lnSpc>
              <a:spcBef>
                <a:spcPct val="0"/>
              </a:spcBef>
              <a:buClrTx/>
              <a:buSzTx/>
              <a:buNone/>
            </a:pPr>
            <a:r>
              <a:rPr lang="en-US" sz="2000" kern="1200" dirty="0">
                <a:solidFill>
                  <a:prstClr val="black"/>
                </a:solidFill>
                <a:latin typeface="Public Sans" pitchFamily="2" charset="0"/>
                <a:ea typeface="+mn-ea"/>
                <a:cs typeface="+mn-cs"/>
              </a:rPr>
              <a:t>Baton Rouge, LA 70804-9064</a:t>
            </a:r>
          </a:p>
          <a:p>
            <a:pPr marL="0" lvl="0" indent="0" algn="ctr">
              <a:lnSpc>
                <a:spcPct val="100000"/>
              </a:lnSpc>
              <a:spcBef>
                <a:spcPct val="0"/>
              </a:spcBef>
              <a:buClrTx/>
              <a:buSzTx/>
              <a:buNone/>
            </a:pPr>
            <a:endParaRPr lang="en-US" sz="2000" kern="1200" dirty="0">
              <a:solidFill>
                <a:prstClr val="black"/>
              </a:solidFill>
              <a:latin typeface="Public Sans" pitchFamily="2" charset="0"/>
              <a:ea typeface="+mn-ea"/>
              <a:cs typeface="+mn-cs"/>
            </a:endParaRPr>
          </a:p>
          <a:p>
            <a:pPr marL="0" lvl="0" indent="0" algn="ctr">
              <a:lnSpc>
                <a:spcPct val="100000"/>
              </a:lnSpc>
              <a:spcBef>
                <a:spcPct val="0"/>
              </a:spcBef>
              <a:buClrTx/>
              <a:buSzTx/>
              <a:buNone/>
            </a:pPr>
            <a:r>
              <a:rPr lang="en-US" sz="2000" kern="1200" dirty="0" smtClean="0">
                <a:solidFill>
                  <a:prstClr val="black"/>
                </a:solidFill>
                <a:latin typeface="Public Sans" pitchFamily="2" charset="0"/>
                <a:ea typeface="+mn-ea"/>
                <a:cs typeface="+mn-cs"/>
              </a:rPr>
              <a:t>Phone</a:t>
            </a:r>
            <a:r>
              <a:rPr lang="en-US" sz="2000" kern="1200" dirty="0">
                <a:solidFill>
                  <a:prstClr val="black"/>
                </a:solidFill>
                <a:latin typeface="Public Sans" pitchFamily="2" charset="0"/>
                <a:ea typeface="+mn-ea"/>
                <a:cs typeface="+mn-cs"/>
              </a:rPr>
              <a:t>: (225) 342-3617</a:t>
            </a:r>
          </a:p>
          <a:p>
            <a:pPr marL="0" lvl="0" indent="0" algn="ctr">
              <a:lnSpc>
                <a:spcPct val="100000"/>
              </a:lnSpc>
              <a:spcBef>
                <a:spcPct val="0"/>
              </a:spcBef>
              <a:buClrTx/>
              <a:buSzTx/>
              <a:buNone/>
            </a:pPr>
            <a:r>
              <a:rPr lang="en-US" sz="2000" kern="1200" dirty="0">
                <a:solidFill>
                  <a:prstClr val="black"/>
                </a:solidFill>
                <a:latin typeface="Public Sans" pitchFamily="2" charset="0"/>
                <a:ea typeface="+mn-ea"/>
                <a:cs typeface="+mn-cs"/>
              </a:rPr>
              <a:t>Toll Free: 1-877-453-2721</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57</a:t>
            </a:fld>
            <a:endParaRPr lang="en"/>
          </a:p>
        </p:txBody>
      </p:sp>
    </p:spTree>
    <p:extLst>
      <p:ext uri="{BB962C8B-B14F-4D97-AF65-F5344CB8AC3E}">
        <p14:creationId xmlns:p14="http://schemas.microsoft.com/office/powerpoint/2010/main" val="28648588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08" y="312503"/>
            <a:ext cx="8520600" cy="572700"/>
          </a:xfrm>
        </p:spPr>
        <p:txBody>
          <a:bodyPr/>
          <a:lstStyle/>
          <a:p>
            <a:pPr algn="ctr"/>
            <a:r>
              <a:rPr lang="en-US" sz="4000" kern="1200" dirty="0">
                <a:solidFill>
                  <a:prstClr val="black"/>
                </a:solidFill>
                <a:latin typeface="Calibri"/>
                <a:cs typeface="Calibri"/>
                <a:sym typeface="Calibri"/>
              </a:rPr>
              <a:t>Contact Information</a:t>
            </a:r>
            <a:endParaRPr lang="en-US" dirty="0"/>
          </a:p>
        </p:txBody>
      </p:sp>
      <p:sp>
        <p:nvSpPr>
          <p:cNvPr id="3" name="Text Placeholder 2"/>
          <p:cNvSpPr>
            <a:spLocks noGrp="1"/>
          </p:cNvSpPr>
          <p:nvPr>
            <p:ph type="body" idx="1"/>
          </p:nvPr>
        </p:nvSpPr>
        <p:spPr>
          <a:xfrm>
            <a:off x="302408" y="1106491"/>
            <a:ext cx="8520600" cy="3273351"/>
          </a:xfrm>
        </p:spPr>
        <p:txBody>
          <a:bodyPr/>
          <a:lstStyle/>
          <a:p>
            <a:pPr marL="152396" lvl="0" indent="0" algn="ctr">
              <a:lnSpc>
                <a:spcPct val="100000"/>
              </a:lnSpc>
              <a:spcBef>
                <a:spcPts val="1000"/>
              </a:spcBef>
              <a:buClr>
                <a:prstClr val="black"/>
              </a:buClr>
              <a:buNone/>
            </a:pPr>
            <a:r>
              <a:rPr lang="en-US" sz="1600" kern="1200" dirty="0" smtClean="0">
                <a:solidFill>
                  <a:prstClr val="black"/>
                </a:solidFill>
                <a:latin typeface="Public Sans" pitchFamily="2" charset="0"/>
                <a:cs typeface="Calibri"/>
                <a:sym typeface="Calibri"/>
              </a:rPr>
              <a:t>Jameka </a:t>
            </a:r>
            <a:r>
              <a:rPr lang="en-US" sz="1600" kern="1200" dirty="0">
                <a:solidFill>
                  <a:prstClr val="black"/>
                </a:solidFill>
                <a:latin typeface="Public Sans" pitchFamily="2" charset="0"/>
                <a:cs typeface="Calibri"/>
                <a:sym typeface="Calibri"/>
              </a:rPr>
              <a:t>Henderson, </a:t>
            </a:r>
            <a:r>
              <a:rPr lang="en-US" sz="1600" kern="1200" dirty="0" smtClean="0">
                <a:solidFill>
                  <a:prstClr val="black"/>
                </a:solidFill>
                <a:latin typeface="Public Sans" pitchFamily="2" charset="0"/>
                <a:cs typeface="Calibri"/>
                <a:sym typeface="Calibri"/>
              </a:rPr>
              <a:t>Chief of Staff</a:t>
            </a:r>
            <a:endParaRPr lang="en-US" sz="1600" kern="1200" dirty="0">
              <a:solidFill>
                <a:prstClr val="black"/>
              </a:solidFill>
              <a:latin typeface="Public Sans" pitchFamily="2" charset="0"/>
              <a:cs typeface="Calibri"/>
              <a:sym typeface="Calibri"/>
            </a:endParaRPr>
          </a:p>
          <a:p>
            <a:pPr marL="152396" lvl="0" indent="0" algn="ctr">
              <a:lnSpc>
                <a:spcPct val="100000"/>
              </a:lnSpc>
              <a:spcBef>
                <a:spcPts val="1000"/>
              </a:spcBef>
              <a:buClr>
                <a:prstClr val="black"/>
              </a:buClr>
              <a:buNone/>
            </a:pPr>
            <a:r>
              <a:rPr lang="en-US" sz="1600" kern="1200" dirty="0">
                <a:solidFill>
                  <a:prstClr val="black"/>
                </a:solidFill>
                <a:latin typeface="Public Sans" pitchFamily="2" charset="0"/>
                <a:cs typeface="Calibri"/>
                <a:sym typeface="Calibri"/>
              </a:rPr>
              <a:t>Keya Williams, </a:t>
            </a:r>
            <a:r>
              <a:rPr lang="en-US" sz="1600" kern="1200" dirty="0" smtClean="0">
                <a:solidFill>
                  <a:prstClr val="black"/>
                </a:solidFill>
                <a:latin typeface="Public Sans" pitchFamily="2" charset="0"/>
                <a:cs typeface="Calibri"/>
                <a:sym typeface="Calibri"/>
              </a:rPr>
              <a:t>Auditor</a:t>
            </a:r>
          </a:p>
          <a:p>
            <a:pPr marL="152396" lvl="0" indent="0" algn="ctr">
              <a:lnSpc>
                <a:spcPct val="100000"/>
              </a:lnSpc>
              <a:spcBef>
                <a:spcPts val="1000"/>
              </a:spcBef>
              <a:buClr>
                <a:prstClr val="black"/>
              </a:buClr>
              <a:buNone/>
            </a:pPr>
            <a:endParaRPr lang="en-US" sz="1600" kern="1200" dirty="0">
              <a:solidFill>
                <a:prstClr val="black"/>
              </a:solidFill>
              <a:latin typeface="Public Sans" pitchFamily="2" charset="0"/>
              <a:cs typeface="Calibri"/>
              <a:sym typeface="Calibri"/>
            </a:endParaRPr>
          </a:p>
          <a:p>
            <a:pPr marL="152396" lvl="0" indent="0" algn="ctr">
              <a:lnSpc>
                <a:spcPct val="100000"/>
              </a:lnSpc>
              <a:spcBef>
                <a:spcPts val="1000"/>
              </a:spcBef>
              <a:buClr>
                <a:prstClr val="black"/>
              </a:buClr>
              <a:buNone/>
            </a:pPr>
            <a:r>
              <a:rPr lang="en-US" b="1" u="sng" kern="1200" dirty="0" smtClean="0">
                <a:solidFill>
                  <a:prstClr val="black"/>
                </a:solidFill>
                <a:latin typeface="Public Sans" pitchFamily="2" charset="0"/>
                <a:cs typeface="Calibri"/>
                <a:sym typeface="Calibri"/>
              </a:rPr>
              <a:t>Data </a:t>
            </a:r>
            <a:r>
              <a:rPr lang="en-US" b="1" u="sng" kern="1200" dirty="0">
                <a:solidFill>
                  <a:prstClr val="black"/>
                </a:solidFill>
                <a:latin typeface="Public Sans" pitchFamily="2" charset="0"/>
                <a:cs typeface="Calibri"/>
                <a:sym typeface="Calibri"/>
              </a:rPr>
              <a:t>Management (LEADS portal issues)</a:t>
            </a:r>
            <a:endParaRPr lang="en-US" sz="2000" b="1" u="sng" kern="1200" dirty="0">
              <a:solidFill>
                <a:prstClr val="black"/>
              </a:solidFill>
              <a:latin typeface="Public Sans" pitchFamily="2" charset="0"/>
              <a:cs typeface="Calibri"/>
              <a:sym typeface="Calibri"/>
            </a:endParaRPr>
          </a:p>
          <a:p>
            <a:pPr marL="152396" lvl="0" indent="0" algn="ctr">
              <a:lnSpc>
                <a:spcPct val="100000"/>
              </a:lnSpc>
              <a:spcBef>
                <a:spcPts val="1000"/>
              </a:spcBef>
              <a:buClr>
                <a:prstClr val="black"/>
              </a:buClr>
              <a:buNone/>
            </a:pPr>
            <a:r>
              <a:rPr lang="en-US" sz="1600" kern="1200" dirty="0">
                <a:solidFill>
                  <a:prstClr val="black"/>
                </a:solidFill>
                <a:latin typeface="Public Sans" pitchFamily="2" charset="0"/>
                <a:cs typeface="Calibri"/>
                <a:sym typeface="Calibri"/>
                <a:hlinkClick r:id="rId2"/>
              </a:rPr>
              <a:t>systemsupport@la.gov</a:t>
            </a:r>
            <a:endParaRPr lang="en-US" sz="1600" kern="1200" dirty="0">
              <a:solidFill>
                <a:prstClr val="black"/>
              </a:solidFill>
              <a:latin typeface="Public Sans" pitchFamily="2" charset="0"/>
              <a:cs typeface="Calibri"/>
              <a:sym typeface="Calibri"/>
            </a:endParaRPr>
          </a:p>
          <a:p>
            <a:pPr marL="152396" lvl="0" indent="0" algn="ctr">
              <a:lnSpc>
                <a:spcPct val="100000"/>
              </a:lnSpc>
              <a:spcBef>
                <a:spcPts val="1000"/>
              </a:spcBef>
              <a:buClr>
                <a:prstClr val="black"/>
              </a:buClr>
              <a:buNone/>
            </a:pPr>
            <a:endParaRPr lang="en-US" sz="2000" kern="1200" dirty="0">
              <a:solidFill>
                <a:prstClr val="black"/>
              </a:solidFill>
              <a:latin typeface="Public Sans" pitchFamily="2" charset="0"/>
              <a:cs typeface="Calibri"/>
              <a:sym typeface="Calibri"/>
            </a:endParaRPr>
          </a:p>
          <a:p>
            <a:pPr marL="152396" lvl="0" indent="0" algn="ctr">
              <a:lnSpc>
                <a:spcPct val="100000"/>
              </a:lnSpc>
              <a:spcBef>
                <a:spcPts val="1000"/>
              </a:spcBef>
              <a:buClr>
                <a:prstClr val="black"/>
              </a:buClr>
              <a:buNone/>
            </a:pPr>
            <a:r>
              <a:rPr lang="en-US" kern="1200" dirty="0">
                <a:solidFill>
                  <a:prstClr val="black"/>
                </a:solidFill>
                <a:latin typeface="Public Sans" pitchFamily="2" charset="0"/>
                <a:cs typeface="Calibri"/>
                <a:sym typeface="Calibri"/>
              </a:rPr>
              <a:t>Email: firstname.lastname@la.gov</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58</a:t>
            </a:fld>
            <a:endParaRPr lang="en"/>
          </a:p>
        </p:txBody>
      </p:sp>
    </p:spTree>
    <p:extLst>
      <p:ext uri="{BB962C8B-B14F-4D97-AF65-F5344CB8AC3E}">
        <p14:creationId xmlns:p14="http://schemas.microsoft.com/office/powerpoint/2010/main" val="2664578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9" name="Title 2"/>
          <p:cNvSpPr>
            <a:spLocks noGrp="1"/>
          </p:cNvSpPr>
          <p:nvPr>
            <p:ph type="title"/>
          </p:nvPr>
        </p:nvSpPr>
        <p:spPr>
          <a:xfrm>
            <a:off x="2193235" y="351183"/>
            <a:ext cx="4545496" cy="642730"/>
          </a:xfrm>
        </p:spPr>
        <p:txBody>
          <a:bodyPr/>
          <a:lstStyle/>
          <a:p>
            <a:pPr algn="ctr"/>
            <a:r>
              <a:rPr lang="en-US" sz="4000" b="1" dirty="0" smtClean="0">
                <a:solidFill>
                  <a:schemeClr val="tx1"/>
                </a:solidFill>
              </a:rPr>
              <a:t>Laws</a:t>
            </a:r>
            <a:endParaRPr lang="en-US" sz="4000" b="1" dirty="0">
              <a:solidFill>
                <a:schemeClr val="tx1"/>
              </a:solidFill>
            </a:endParaRPr>
          </a:p>
        </p:txBody>
      </p:sp>
      <p:sp>
        <p:nvSpPr>
          <p:cNvPr id="10" name="Text Placeholder 1"/>
          <p:cNvSpPr txBox="1">
            <a:spLocks/>
          </p:cNvSpPr>
          <p:nvPr/>
        </p:nvSpPr>
        <p:spPr>
          <a:xfrm>
            <a:off x="156626" y="887896"/>
            <a:ext cx="8844000" cy="354511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52396"/>
            <a:endParaRPr lang="en-US" dirty="0" smtClean="0">
              <a:solidFill>
                <a:schemeClr val="tx1"/>
              </a:solidFill>
            </a:endParaRPr>
          </a:p>
          <a:p>
            <a:pPr marL="152396"/>
            <a:endParaRPr lang="en-US" dirty="0" smtClean="0">
              <a:solidFill>
                <a:schemeClr val="tx1"/>
              </a:solidFill>
            </a:endParaRPr>
          </a:p>
          <a:p>
            <a:pPr marL="152396"/>
            <a:endParaRPr lang="en-US" dirty="0" smtClean="0">
              <a:solidFill>
                <a:schemeClr val="tx1"/>
              </a:solidFill>
            </a:endParaRPr>
          </a:p>
          <a:p>
            <a:pPr marL="152396" algn="ctr"/>
            <a:r>
              <a:rPr lang="en-US" sz="2400" b="1" dirty="0" smtClean="0">
                <a:solidFill>
                  <a:schemeClr val="tx1"/>
                </a:solidFill>
                <a:latin typeface="Public Sans" pitchFamily="2" charset="0"/>
              </a:rPr>
              <a:t>Louisiana Revised Statute 17:92</a:t>
            </a:r>
          </a:p>
          <a:p>
            <a:pPr marL="152396" algn="ctr"/>
            <a:endParaRPr lang="en-US" sz="2400" b="1" dirty="0" smtClean="0">
              <a:solidFill>
                <a:schemeClr val="tx1"/>
              </a:solidFill>
              <a:latin typeface="Public Sans" pitchFamily="2" charset="0"/>
            </a:endParaRPr>
          </a:p>
          <a:p>
            <a:pPr marL="152396" algn="ctr"/>
            <a:r>
              <a:rPr lang="en-US" sz="2400" dirty="0" smtClean="0">
                <a:solidFill>
                  <a:schemeClr val="tx1"/>
                </a:solidFill>
                <a:latin typeface="Public Sans" pitchFamily="2" charset="0"/>
              </a:rPr>
              <a:t>Requires LEA Annual Financial Reports be submitted to </a:t>
            </a:r>
          </a:p>
          <a:p>
            <a:pPr marL="152396" algn="ctr"/>
            <a:r>
              <a:rPr lang="en-US" sz="2400" dirty="0" smtClean="0">
                <a:solidFill>
                  <a:schemeClr val="tx1"/>
                </a:solidFill>
                <a:latin typeface="Public Sans" pitchFamily="2" charset="0"/>
              </a:rPr>
              <a:t>the LDOE by September 30</a:t>
            </a:r>
            <a:r>
              <a:rPr lang="en-US" sz="2400" baseline="30000" dirty="0" smtClean="0">
                <a:solidFill>
                  <a:schemeClr val="tx1"/>
                </a:solidFill>
                <a:latin typeface="Public Sans" pitchFamily="2" charset="0"/>
              </a:rPr>
              <a:t>th</a:t>
            </a:r>
            <a:r>
              <a:rPr lang="en-US" sz="2400" dirty="0" smtClean="0">
                <a:solidFill>
                  <a:schemeClr val="tx1"/>
                </a:solidFill>
                <a:latin typeface="Public Sans" pitchFamily="2" charset="0"/>
              </a:rPr>
              <a:t> of each year</a:t>
            </a:r>
            <a:endParaRPr lang="en-US" sz="2400" dirty="0">
              <a:solidFill>
                <a:schemeClr val="tx1"/>
              </a:solidFill>
              <a:latin typeface="Public Sans"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5" name="Title 2"/>
          <p:cNvSpPr>
            <a:spLocks noGrp="1"/>
          </p:cNvSpPr>
          <p:nvPr>
            <p:ph type="title"/>
          </p:nvPr>
        </p:nvSpPr>
        <p:spPr>
          <a:xfrm>
            <a:off x="291548" y="72887"/>
            <a:ext cx="8627165" cy="606956"/>
          </a:xfrm>
        </p:spPr>
        <p:txBody>
          <a:bodyPr/>
          <a:lstStyle/>
          <a:p>
            <a:pPr algn="ctr"/>
            <a:r>
              <a:rPr lang="en-US" sz="3200" b="1" dirty="0" smtClean="0">
                <a:solidFill>
                  <a:schemeClr val="tx1"/>
                </a:solidFill>
              </a:rPr>
              <a:t>Requirements for Reporting Financial Data</a:t>
            </a:r>
            <a:endParaRPr lang="en-US" sz="3200" b="1" dirty="0">
              <a:solidFill>
                <a:schemeClr val="tx1"/>
              </a:solidFill>
            </a:endParaRPr>
          </a:p>
        </p:txBody>
      </p:sp>
      <p:sp>
        <p:nvSpPr>
          <p:cNvPr id="6" name="TextBox 5"/>
          <p:cNvSpPr txBox="1"/>
          <p:nvPr/>
        </p:nvSpPr>
        <p:spPr>
          <a:xfrm>
            <a:off x="702462" y="970786"/>
            <a:ext cx="3208867" cy="3544560"/>
          </a:xfrm>
          <a:prstGeom prst="rect">
            <a:avLst/>
          </a:prstGeom>
          <a:noFill/>
        </p:spPr>
        <p:txBody>
          <a:bodyPr wrap="square" rtlCol="0">
            <a:spAutoFit/>
          </a:bodyPr>
          <a:lstStyle/>
          <a:p>
            <a:pPr>
              <a:lnSpc>
                <a:spcPts val="1800"/>
              </a:lnSpc>
              <a:spcBef>
                <a:spcPts val="500"/>
              </a:spcBef>
              <a:buClr>
                <a:srgbClr val="5E1616">
                  <a:lumMod val="75000"/>
                </a:srgbClr>
              </a:buClr>
              <a:buSzPct val="70000"/>
            </a:pPr>
            <a:r>
              <a:rPr lang="en-US" sz="1600" b="1" dirty="0" smtClean="0">
                <a:solidFill>
                  <a:schemeClr val="tx1"/>
                </a:solidFill>
                <a:latin typeface="Public Sans" pitchFamily="2" charset="0"/>
              </a:rPr>
              <a:t>Revenues </a:t>
            </a:r>
            <a:r>
              <a:rPr lang="en-US" sz="1600" b="1" dirty="0">
                <a:solidFill>
                  <a:schemeClr val="tx1"/>
                </a:solidFill>
                <a:latin typeface="Public Sans" pitchFamily="2" charset="0"/>
              </a:rPr>
              <a:t>and </a:t>
            </a:r>
            <a:r>
              <a:rPr lang="en-US" sz="1600" b="1" dirty="0" smtClean="0">
                <a:solidFill>
                  <a:schemeClr val="tx1"/>
                </a:solidFill>
                <a:latin typeface="Public Sans" pitchFamily="2" charset="0"/>
              </a:rPr>
              <a:t>expenditures </a:t>
            </a:r>
            <a:r>
              <a:rPr lang="en-US" sz="1600" b="1" dirty="0">
                <a:solidFill>
                  <a:schemeClr val="tx1"/>
                </a:solidFill>
                <a:latin typeface="Public Sans" pitchFamily="2" charset="0"/>
              </a:rPr>
              <a:t>reported on the AFR </a:t>
            </a:r>
            <a:r>
              <a:rPr lang="en-US" sz="1600" b="1" dirty="0" smtClean="0">
                <a:solidFill>
                  <a:schemeClr val="tx1"/>
                </a:solidFill>
                <a:latin typeface="Public Sans" pitchFamily="2" charset="0"/>
              </a:rPr>
              <a:t>are </a:t>
            </a:r>
            <a:r>
              <a:rPr lang="en-US" sz="1600" b="1" dirty="0">
                <a:solidFill>
                  <a:schemeClr val="tx1"/>
                </a:solidFill>
                <a:latin typeface="Public Sans" pitchFamily="2" charset="0"/>
              </a:rPr>
              <a:t>used to either</a:t>
            </a:r>
            <a:r>
              <a:rPr lang="en-US" sz="1600" b="1" dirty="0" smtClean="0">
                <a:solidFill>
                  <a:schemeClr val="tx1"/>
                </a:solidFill>
                <a:latin typeface="Public Sans" pitchFamily="2" charset="0"/>
              </a:rPr>
              <a:t>:</a:t>
            </a:r>
          </a:p>
          <a:p>
            <a:pPr marL="800100" lvl="1" indent="-342900">
              <a:spcBef>
                <a:spcPts val="600"/>
              </a:spcBef>
              <a:buClr>
                <a:srgbClr val="5E1616">
                  <a:lumMod val="75000"/>
                </a:srgbClr>
              </a:buClr>
              <a:buSzPct val="70000"/>
              <a:buFont typeface="+mj-lt"/>
              <a:buAutoNum type="arabicParenR"/>
            </a:pPr>
            <a:r>
              <a:rPr lang="en-US" dirty="0" smtClean="0">
                <a:solidFill>
                  <a:schemeClr val="tx1"/>
                </a:solidFill>
                <a:latin typeface="Public Sans" pitchFamily="2" charset="0"/>
              </a:rPr>
              <a:t>Determine allocations </a:t>
            </a:r>
            <a:r>
              <a:rPr lang="en-US" dirty="0">
                <a:solidFill>
                  <a:schemeClr val="tx1"/>
                </a:solidFill>
                <a:latin typeface="Public Sans" pitchFamily="2" charset="0"/>
              </a:rPr>
              <a:t>to the LEAs and to the State of Louisiana,</a:t>
            </a:r>
          </a:p>
          <a:p>
            <a:pPr marL="800100" lvl="1" indent="-342900">
              <a:spcBef>
                <a:spcPts val="600"/>
              </a:spcBef>
              <a:buClr>
                <a:srgbClr val="5E1616">
                  <a:lumMod val="75000"/>
                </a:srgbClr>
              </a:buClr>
              <a:buSzPct val="70000"/>
              <a:buFont typeface="+mj-lt"/>
              <a:buAutoNum type="arabicParenR"/>
            </a:pPr>
            <a:r>
              <a:rPr lang="en-US" dirty="0" smtClean="0">
                <a:solidFill>
                  <a:schemeClr val="tx1"/>
                </a:solidFill>
                <a:latin typeface="Public Sans" pitchFamily="2" charset="0"/>
              </a:rPr>
              <a:t>Determine </a:t>
            </a:r>
            <a:r>
              <a:rPr lang="en-US" dirty="0">
                <a:solidFill>
                  <a:schemeClr val="tx1"/>
                </a:solidFill>
                <a:latin typeface="Public Sans" pitchFamily="2" charset="0"/>
              </a:rPr>
              <a:t>compliance with various state and/or federal requirements,</a:t>
            </a:r>
          </a:p>
          <a:p>
            <a:pPr marL="800100" lvl="1" indent="-342900">
              <a:spcBef>
                <a:spcPts val="600"/>
              </a:spcBef>
              <a:buClr>
                <a:srgbClr val="5E1616">
                  <a:lumMod val="75000"/>
                </a:srgbClr>
              </a:buClr>
              <a:buSzPct val="70000"/>
              <a:buFont typeface="+mj-lt"/>
              <a:buAutoNum type="arabicParenR"/>
            </a:pPr>
            <a:r>
              <a:rPr lang="en-US" dirty="0" smtClean="0">
                <a:solidFill>
                  <a:schemeClr val="tx1"/>
                </a:solidFill>
                <a:latin typeface="Public Sans" pitchFamily="2" charset="0"/>
              </a:rPr>
              <a:t>Provide data to make </a:t>
            </a:r>
            <a:r>
              <a:rPr lang="en-US" dirty="0">
                <a:solidFill>
                  <a:schemeClr val="tx1"/>
                </a:solidFill>
                <a:latin typeface="Public Sans" pitchFamily="2" charset="0"/>
              </a:rPr>
              <a:t>financial and/or other business decisions</a:t>
            </a:r>
          </a:p>
          <a:p>
            <a:pPr>
              <a:lnSpc>
                <a:spcPts val="1800"/>
              </a:lnSpc>
              <a:spcBef>
                <a:spcPts val="500"/>
              </a:spcBef>
              <a:buClr>
                <a:srgbClr val="5E1616">
                  <a:lumMod val="75000"/>
                </a:srgbClr>
              </a:buClr>
              <a:buSzPct val="70000"/>
            </a:pPr>
            <a:endParaRPr lang="en-US" b="1" dirty="0">
              <a:solidFill>
                <a:schemeClr val="tx1"/>
              </a:solidFill>
            </a:endParaRPr>
          </a:p>
          <a:p>
            <a:pPr>
              <a:lnSpc>
                <a:spcPts val="1800"/>
              </a:lnSpc>
              <a:spcBef>
                <a:spcPts val="500"/>
              </a:spcBef>
              <a:buClr>
                <a:srgbClr val="5E1616">
                  <a:lumMod val="75000"/>
                </a:srgbClr>
              </a:buClr>
              <a:buSzPct val="70000"/>
            </a:pPr>
            <a:endParaRPr lang="en-US" b="1" dirty="0">
              <a:solidFill>
                <a:schemeClr val="tx1"/>
              </a:solidFill>
            </a:endParaRPr>
          </a:p>
        </p:txBody>
      </p:sp>
      <p:graphicFrame>
        <p:nvGraphicFramePr>
          <p:cNvPr id="7" name="Content Placeholder 6"/>
          <p:cNvGraphicFramePr>
            <a:graphicFrameLocks/>
          </p:cNvGraphicFramePr>
          <p:nvPr>
            <p:extLst>
              <p:ext uri="{D42A27DB-BD31-4B8C-83A1-F6EECF244321}">
                <p14:modId xmlns:p14="http://schemas.microsoft.com/office/powerpoint/2010/main" val="842748521"/>
              </p:ext>
            </p:extLst>
          </p:nvPr>
        </p:nvGraphicFramePr>
        <p:xfrm>
          <a:off x="4252009" y="606956"/>
          <a:ext cx="3407748" cy="3544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6" name="Google Shape;110;p23"/>
          <p:cNvSpPr txBox="1">
            <a:spLocks/>
          </p:cNvSpPr>
          <p:nvPr/>
        </p:nvSpPr>
        <p:spPr>
          <a:xfrm>
            <a:off x="66261" y="642729"/>
            <a:ext cx="7495576" cy="1702905"/>
          </a:xfrm>
          <a:prstGeom prst="rect">
            <a:avLst/>
          </a:prstGeom>
          <a:noFill/>
          <a:ln>
            <a:noFill/>
          </a:ln>
        </p:spPr>
        <p:txBody>
          <a:bodyPr spcFirstLastPara="1" vert="horz" wrap="square" lIns="121900" tIns="121900" rIns="121900" bIns="1219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B1A53"/>
              </a:buClr>
              <a:buSzPts val="3200"/>
              <a:buFont typeface="Public Sans"/>
              <a:buNone/>
              <a:defRPr sz="3200" b="1" i="0" u="none" strike="noStrike" cap="none">
                <a:solidFill>
                  <a:srgbClr val="3B1A53"/>
                </a:solidFill>
                <a:latin typeface="Public Sans"/>
                <a:ea typeface="Public Sans"/>
                <a:cs typeface="Public Sans"/>
                <a:sym typeface="Public Sans"/>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dirty="0" smtClean="0">
                <a:solidFill>
                  <a:schemeClr val="tx1"/>
                </a:solidFill>
              </a:rPr>
              <a:t>Louisiana Accounting &amp; Uniform Governmental Handbook (LAUGH)</a:t>
            </a:r>
            <a:endParaRPr lang="en-US"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5" name="Title 2"/>
          <p:cNvSpPr>
            <a:spLocks noGrp="1"/>
          </p:cNvSpPr>
          <p:nvPr>
            <p:ph type="title"/>
          </p:nvPr>
        </p:nvSpPr>
        <p:spPr>
          <a:xfrm>
            <a:off x="459169" y="195512"/>
            <a:ext cx="8218354" cy="1240802"/>
          </a:xfrm>
        </p:spPr>
        <p:txBody>
          <a:bodyPr/>
          <a:lstStyle/>
          <a:p>
            <a:pPr algn="ctr"/>
            <a:r>
              <a:rPr lang="en-US" b="1" dirty="0" smtClean="0"/>
              <a:t>Louisiana Accounting &amp; Uniform Governmental Handbook (LAUGH)</a:t>
            </a:r>
            <a:endParaRPr lang="en-US" dirty="0"/>
          </a:p>
        </p:txBody>
      </p:sp>
      <p:grpSp>
        <p:nvGrpSpPr>
          <p:cNvPr id="6" name="Group 5"/>
          <p:cNvGrpSpPr/>
          <p:nvPr/>
        </p:nvGrpSpPr>
        <p:grpSpPr>
          <a:xfrm>
            <a:off x="5936975" y="1537252"/>
            <a:ext cx="2968484" cy="2438400"/>
            <a:chOff x="5867400" y="1143000"/>
            <a:chExt cx="3429709" cy="2286000"/>
          </a:xfrm>
        </p:grpSpPr>
        <p:sp>
          <p:nvSpPr>
            <p:cNvPr id="7" name="Oval 6"/>
            <p:cNvSpPr/>
            <p:nvPr/>
          </p:nvSpPr>
          <p:spPr>
            <a:xfrm>
              <a:off x="6629400" y="1143000"/>
              <a:ext cx="1828800" cy="1371600"/>
            </a:xfrm>
            <a:prstGeom prst="ellipse">
              <a:avLst/>
            </a:prstGeom>
            <a:gradFill rotWithShape="1">
              <a:gsLst>
                <a:gs pos="0">
                  <a:srgbClr val="CB8B77">
                    <a:shade val="51000"/>
                    <a:satMod val="130000"/>
                  </a:srgbClr>
                </a:gs>
                <a:gs pos="80000">
                  <a:srgbClr val="CB8B77">
                    <a:shade val="93000"/>
                    <a:satMod val="130000"/>
                  </a:srgbClr>
                </a:gs>
                <a:gs pos="100000">
                  <a:srgbClr val="CB8B7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Public Sans" pitchFamily="2" charset="0"/>
                  <a:ea typeface="+mn-ea"/>
                  <a:cs typeface="+mn-cs"/>
                </a:rPr>
                <a:t>Fund  Balance</a:t>
              </a:r>
            </a:p>
          </p:txBody>
        </p:sp>
        <p:sp>
          <p:nvSpPr>
            <p:cNvPr id="8" name="Oval 7"/>
            <p:cNvSpPr/>
            <p:nvPr/>
          </p:nvSpPr>
          <p:spPr>
            <a:xfrm>
              <a:off x="5867400" y="2057400"/>
              <a:ext cx="1828800" cy="1371600"/>
            </a:xfrm>
            <a:prstGeom prst="ellipse">
              <a:avLst/>
            </a:prstGeom>
            <a:gradFill rotWithShape="1">
              <a:gsLst>
                <a:gs pos="0">
                  <a:srgbClr val="CB8B77">
                    <a:shade val="51000"/>
                    <a:satMod val="130000"/>
                  </a:srgbClr>
                </a:gs>
                <a:gs pos="80000">
                  <a:srgbClr val="CB8B77">
                    <a:shade val="93000"/>
                    <a:satMod val="130000"/>
                  </a:srgbClr>
                </a:gs>
                <a:gs pos="100000">
                  <a:srgbClr val="CB8B7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Public Sans" pitchFamily="2" charset="0"/>
                  <a:ea typeface="+mn-ea"/>
                  <a:cs typeface="+mn-cs"/>
                </a:rPr>
                <a:t>Revenues</a:t>
              </a:r>
              <a:endParaRPr kumimoji="0" lang="en-US" sz="1400" b="1" i="0" u="none" strike="noStrike" kern="0" cap="none" spc="0" normalizeH="0" baseline="0" noProof="0" dirty="0" smtClean="0">
                <a:ln>
                  <a:noFill/>
                </a:ln>
                <a:solidFill>
                  <a:srgbClr val="F35555">
                    <a:lumMod val="75000"/>
                  </a:srgbClr>
                </a:solidFill>
                <a:effectLst/>
                <a:uLnTx/>
                <a:uFillTx/>
                <a:latin typeface="Public Sans" pitchFamily="2" charset="0"/>
                <a:ea typeface="+mn-ea"/>
                <a:cs typeface="+mn-cs"/>
              </a:endParaRPr>
            </a:p>
          </p:txBody>
        </p:sp>
        <p:sp>
          <p:nvSpPr>
            <p:cNvPr id="9" name="Oval 8"/>
            <p:cNvSpPr/>
            <p:nvPr/>
          </p:nvSpPr>
          <p:spPr>
            <a:xfrm>
              <a:off x="7398519" y="2057400"/>
              <a:ext cx="1898590" cy="1371600"/>
            </a:xfrm>
            <a:prstGeom prst="ellipse">
              <a:avLst/>
            </a:prstGeom>
            <a:gradFill rotWithShape="1">
              <a:gsLst>
                <a:gs pos="0">
                  <a:srgbClr val="CB8B77">
                    <a:shade val="51000"/>
                    <a:satMod val="130000"/>
                  </a:srgbClr>
                </a:gs>
                <a:gs pos="80000">
                  <a:srgbClr val="CB8B77">
                    <a:shade val="93000"/>
                    <a:satMod val="130000"/>
                  </a:srgbClr>
                </a:gs>
                <a:gs pos="100000">
                  <a:srgbClr val="CB8B7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Public Sans" pitchFamily="2" charset="0"/>
                  <a:ea typeface="+mn-ea"/>
                  <a:cs typeface="+mn-cs"/>
                </a:rPr>
                <a:t>Expenditures</a:t>
              </a:r>
              <a:endParaRPr kumimoji="0" lang="en-US" sz="14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Public Sans" pitchFamily="2" charset="0"/>
                <a:ea typeface="+mn-ea"/>
                <a:cs typeface="+mn-cs"/>
              </a:endParaRPr>
            </a:p>
          </p:txBody>
        </p:sp>
      </p:grpSp>
      <p:sp>
        <p:nvSpPr>
          <p:cNvPr id="10" name="Text Placeholder 1"/>
          <p:cNvSpPr>
            <a:spLocks noGrp="1"/>
          </p:cNvSpPr>
          <p:nvPr>
            <p:ph type="body" idx="1"/>
          </p:nvPr>
        </p:nvSpPr>
        <p:spPr>
          <a:xfrm>
            <a:off x="246400" y="1436314"/>
            <a:ext cx="5400260" cy="2388698"/>
          </a:xfrm>
        </p:spPr>
        <p:txBody>
          <a:bodyPr/>
          <a:lstStyle/>
          <a:p>
            <a:pPr marL="401637" indent="-285750" algn="just">
              <a:lnSpc>
                <a:spcPct val="100000"/>
              </a:lnSpc>
              <a:buClr>
                <a:srgbClr val="5E1616">
                  <a:lumMod val="75000"/>
                </a:srgbClr>
              </a:buClr>
              <a:buSzPct val="70000"/>
            </a:pPr>
            <a:r>
              <a:rPr lang="en-US" sz="1400" dirty="0">
                <a:solidFill>
                  <a:srgbClr val="5E1616">
                    <a:lumMod val="75000"/>
                  </a:srgbClr>
                </a:solidFill>
              </a:rPr>
              <a:t>Serves as the official Chart of Accounts </a:t>
            </a:r>
            <a:r>
              <a:rPr lang="en-US" sz="1400" dirty="0" smtClean="0">
                <a:solidFill>
                  <a:srgbClr val="5E1616">
                    <a:lumMod val="75000"/>
                  </a:srgbClr>
                </a:solidFill>
              </a:rPr>
              <a:t>for financial reporting</a:t>
            </a:r>
          </a:p>
          <a:p>
            <a:pPr marL="115887" indent="0" algn="just">
              <a:lnSpc>
                <a:spcPct val="100000"/>
              </a:lnSpc>
              <a:buClr>
                <a:srgbClr val="5E1616">
                  <a:lumMod val="75000"/>
                </a:srgbClr>
              </a:buClr>
              <a:buSzPct val="70000"/>
              <a:buNone/>
            </a:pPr>
            <a:endParaRPr lang="en-US" sz="1400" dirty="0" smtClean="0">
              <a:solidFill>
                <a:srgbClr val="5E1616">
                  <a:lumMod val="75000"/>
                </a:srgbClr>
              </a:solidFill>
            </a:endParaRPr>
          </a:p>
          <a:p>
            <a:pPr marL="401637" indent="-285750" algn="just">
              <a:lnSpc>
                <a:spcPct val="100000"/>
              </a:lnSpc>
              <a:buClr>
                <a:srgbClr val="5E1616">
                  <a:lumMod val="75000"/>
                </a:srgbClr>
              </a:buClr>
              <a:buSzPct val="70000"/>
            </a:pPr>
            <a:r>
              <a:rPr lang="en-US" sz="1400" dirty="0" smtClean="0">
                <a:solidFill>
                  <a:srgbClr val="5E1616">
                    <a:lumMod val="75000"/>
                  </a:srgbClr>
                </a:solidFill>
              </a:rPr>
              <a:t>Conforms </a:t>
            </a:r>
            <a:r>
              <a:rPr lang="en-US" sz="1400" dirty="0">
                <a:solidFill>
                  <a:srgbClr val="5E1616">
                    <a:lumMod val="75000"/>
                  </a:srgbClr>
                </a:solidFill>
              </a:rPr>
              <a:t>to Generally Accepted Accounting </a:t>
            </a:r>
            <a:r>
              <a:rPr lang="en-US" sz="1400" dirty="0" smtClean="0">
                <a:solidFill>
                  <a:srgbClr val="5E1616">
                    <a:lumMod val="75000"/>
                  </a:srgbClr>
                </a:solidFill>
              </a:rPr>
              <a:t>Principles </a:t>
            </a:r>
            <a:r>
              <a:rPr lang="en-US" sz="1400" dirty="0">
                <a:solidFill>
                  <a:srgbClr val="5E1616">
                    <a:lumMod val="75000"/>
                  </a:srgbClr>
                </a:solidFill>
              </a:rPr>
              <a:t>(</a:t>
            </a:r>
            <a:r>
              <a:rPr lang="en-US" sz="1400" dirty="0" smtClean="0">
                <a:solidFill>
                  <a:srgbClr val="5E1616">
                    <a:lumMod val="75000"/>
                  </a:srgbClr>
                </a:solidFill>
              </a:rPr>
              <a:t>GAAP)</a:t>
            </a:r>
          </a:p>
          <a:p>
            <a:pPr marL="115887" indent="0" algn="just">
              <a:lnSpc>
                <a:spcPct val="100000"/>
              </a:lnSpc>
              <a:buClr>
                <a:srgbClr val="5E1616">
                  <a:lumMod val="75000"/>
                </a:srgbClr>
              </a:buClr>
              <a:buSzPct val="70000"/>
              <a:buNone/>
            </a:pPr>
            <a:endParaRPr lang="en-US" sz="1400" dirty="0" smtClean="0">
              <a:solidFill>
                <a:srgbClr val="5E1616">
                  <a:lumMod val="75000"/>
                </a:srgbClr>
              </a:solidFill>
            </a:endParaRPr>
          </a:p>
          <a:p>
            <a:pPr marL="401637" indent="-285750" algn="just">
              <a:lnSpc>
                <a:spcPct val="100000"/>
              </a:lnSpc>
              <a:buClr>
                <a:srgbClr val="5E1616">
                  <a:lumMod val="75000"/>
                </a:srgbClr>
              </a:buClr>
              <a:buSzPct val="70000"/>
            </a:pPr>
            <a:r>
              <a:rPr lang="en-US" sz="1400" dirty="0" smtClean="0">
                <a:solidFill>
                  <a:srgbClr val="5E1616">
                    <a:lumMod val="75000"/>
                  </a:srgbClr>
                </a:solidFill>
              </a:rPr>
              <a:t>Conforms </a:t>
            </a:r>
            <a:r>
              <a:rPr lang="en-US" sz="1400" dirty="0">
                <a:solidFill>
                  <a:srgbClr val="5E1616">
                    <a:lumMod val="75000"/>
                  </a:srgbClr>
                </a:solidFill>
              </a:rPr>
              <a:t>to USDE financial </a:t>
            </a:r>
            <a:r>
              <a:rPr lang="en-US" sz="1400" dirty="0" smtClean="0">
                <a:solidFill>
                  <a:srgbClr val="5E1616">
                    <a:lumMod val="75000"/>
                  </a:srgbClr>
                </a:solidFill>
              </a:rPr>
              <a:t>handbook</a:t>
            </a:r>
          </a:p>
          <a:p>
            <a:pPr marL="115887" indent="0" algn="just">
              <a:lnSpc>
                <a:spcPct val="100000"/>
              </a:lnSpc>
              <a:buClr>
                <a:srgbClr val="5E1616">
                  <a:lumMod val="75000"/>
                </a:srgbClr>
              </a:buClr>
              <a:buSzPct val="70000"/>
              <a:buNone/>
            </a:pPr>
            <a:endParaRPr lang="en-US" sz="1400" dirty="0" smtClean="0">
              <a:solidFill>
                <a:srgbClr val="5E1616">
                  <a:lumMod val="75000"/>
                </a:srgbClr>
              </a:solidFill>
            </a:endParaRPr>
          </a:p>
          <a:p>
            <a:pPr marL="401637" indent="-285750" algn="just">
              <a:lnSpc>
                <a:spcPct val="100000"/>
              </a:lnSpc>
              <a:buClr>
                <a:srgbClr val="5E1616">
                  <a:lumMod val="75000"/>
                </a:srgbClr>
              </a:buClr>
              <a:buSzPct val="70000"/>
            </a:pPr>
            <a:r>
              <a:rPr lang="en-US" sz="1400" dirty="0" smtClean="0">
                <a:solidFill>
                  <a:srgbClr val="5E1616">
                    <a:lumMod val="75000"/>
                  </a:srgbClr>
                </a:solidFill>
              </a:rPr>
              <a:t>Provides for </a:t>
            </a:r>
            <a:r>
              <a:rPr lang="en-US" sz="1400" dirty="0">
                <a:solidFill>
                  <a:srgbClr val="5E1616">
                    <a:lumMod val="75000"/>
                  </a:srgbClr>
                </a:solidFill>
              </a:rPr>
              <a:t>full disclosure of financial information</a:t>
            </a:r>
          </a:p>
          <a:p>
            <a:pPr marL="0" indent="0" algn="just">
              <a:buClr>
                <a:srgbClr val="5E1616">
                  <a:lumMod val="75000"/>
                </a:srgbClr>
              </a:buClr>
              <a:buSzPct val="70000"/>
              <a:buNone/>
            </a:pPr>
            <a:endParaRPr lang="en-US" sz="1400" dirty="0" smtClean="0">
              <a:solidFill>
                <a:srgbClr val="5E1616">
                  <a:lumMod val="75000"/>
                </a:srgbClr>
              </a:solidFill>
            </a:endParaRPr>
          </a:p>
          <a:p>
            <a:endParaRPr lang="en-US" sz="1400" dirty="0"/>
          </a:p>
        </p:txBody>
      </p:sp>
      <p:sp>
        <p:nvSpPr>
          <p:cNvPr id="3" name="Rectangle 2"/>
          <p:cNvSpPr/>
          <p:nvPr/>
        </p:nvSpPr>
        <p:spPr>
          <a:xfrm>
            <a:off x="660530" y="3541637"/>
            <a:ext cx="4572000" cy="738664"/>
          </a:xfrm>
          <a:prstGeom prst="rect">
            <a:avLst/>
          </a:prstGeom>
        </p:spPr>
        <p:txBody>
          <a:bodyPr>
            <a:spAutoFit/>
          </a:bodyPr>
          <a:lstStyle/>
          <a:p>
            <a:pPr lvl="0">
              <a:spcBef>
                <a:spcPct val="20000"/>
              </a:spcBef>
            </a:pPr>
            <a:r>
              <a:rPr lang="en-US" dirty="0">
                <a:latin typeface="Public Sans" pitchFamily="2" charset="0"/>
                <a:ea typeface="Calibri"/>
                <a:cs typeface="Times New Roman"/>
              </a:rPr>
              <a:t>LAUGH Guide:  </a:t>
            </a:r>
            <a:r>
              <a:rPr lang="en-US" dirty="0">
                <a:latin typeface="Public Sans" pitchFamily="2" charset="0"/>
                <a:hlinkClick r:id="rId3"/>
              </a:rPr>
              <a:t>https://www.louisianabelieves.com/docs/school-choice/guide---laugh-guide.pdf?sfvrsn=2</a:t>
            </a:r>
            <a:endParaRPr lang="en-US" dirty="0">
              <a:latin typeface="Public Sans"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DOE">
  <a:themeElements>
    <a:clrScheme name="Simple Light">
      <a:dk1>
        <a:srgbClr val="3B1A53"/>
      </a:dk1>
      <a:lt1>
        <a:srgbClr val="FFFFFF"/>
      </a:lt1>
      <a:dk2>
        <a:srgbClr val="4D4D4F"/>
      </a:dk2>
      <a:lt2>
        <a:srgbClr val="385463"/>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886</TotalTime>
  <Words>4131</Words>
  <Application>Microsoft Office PowerPoint</Application>
  <PresentationFormat>On-screen Show (16:9)</PresentationFormat>
  <Paragraphs>497</Paragraphs>
  <Slides>58</Slides>
  <Notes>37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58</vt:i4>
      </vt:variant>
    </vt:vector>
  </HeadingPairs>
  <TitlesOfParts>
    <vt:vector size="69" baseType="lpstr">
      <vt:lpstr>Times New Roman</vt:lpstr>
      <vt:lpstr>Public Sans</vt:lpstr>
      <vt:lpstr>Courier New</vt:lpstr>
      <vt:lpstr>Public Sans Medium</vt:lpstr>
      <vt:lpstr>Arial</vt:lpstr>
      <vt:lpstr>Steinem Unicode</vt:lpstr>
      <vt:lpstr>Calibri</vt:lpstr>
      <vt:lpstr>Steinem</vt:lpstr>
      <vt:lpstr>Wingdings</vt:lpstr>
      <vt:lpstr>LDOE</vt:lpstr>
      <vt:lpstr>Office Theme</vt:lpstr>
      <vt:lpstr>Annual Financial Report (AFR)/LAUGH   August 2024 </vt:lpstr>
      <vt:lpstr>PowerPoint Presentation</vt:lpstr>
      <vt:lpstr>Define the AFR</vt:lpstr>
      <vt:lpstr>What is the AFR?</vt:lpstr>
      <vt:lpstr>PowerPoint Presentation</vt:lpstr>
      <vt:lpstr>Laws</vt:lpstr>
      <vt:lpstr>Requirements for Reporting Financial Data</vt:lpstr>
      <vt:lpstr>PowerPoint Presentation</vt:lpstr>
      <vt:lpstr>Louisiana Accounting &amp; Uniform Governmental Handbook (LAUGH)</vt:lpstr>
      <vt:lpstr>LAUGH Components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Maintenance of Effort (MOE)</vt:lpstr>
      <vt:lpstr>MOE - ESSA</vt:lpstr>
      <vt:lpstr>MOE - ESSA</vt:lpstr>
      <vt:lpstr>MOE - IDEA</vt:lpstr>
      <vt:lpstr>MOE - IDEA</vt:lpstr>
      <vt:lpstr>MOE - IDEA</vt:lpstr>
      <vt:lpstr>MOE - IDEA</vt:lpstr>
      <vt:lpstr>Excess Costs - IDEA</vt:lpstr>
      <vt:lpstr>Excess Costs - IDEA</vt:lpstr>
      <vt:lpstr>Excess Costs (IDEA) – Minimum Average Amount  Calculation</vt:lpstr>
      <vt:lpstr>Excess Costs (IDEA) – Minimum Average Amount Calculation cont’d</vt:lpstr>
      <vt:lpstr>Cash Management Investment Act (CMIA)</vt:lpstr>
      <vt:lpstr>Cash Management Investment Act (CMIA)</vt:lpstr>
      <vt:lpstr>Cash Management Investment Act (CMIA)</vt:lpstr>
      <vt:lpstr>Cash Management Investment Act (CMIA)</vt:lpstr>
      <vt:lpstr>National Center for Education Statistics (NCES)</vt:lpstr>
      <vt:lpstr>Contact Information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Minimum Foundation Program</dc:title>
  <dc:creator>Briante Bax</dc:creator>
  <cp:lastModifiedBy>Jameka Henderson</cp:lastModifiedBy>
  <cp:revision>238</cp:revision>
  <dcterms:modified xsi:type="dcterms:W3CDTF">2024-08-27T15:06:14Z</dcterms:modified>
</cp:coreProperties>
</file>