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25"/>
    <p:restoredTop sz="92961"/>
  </p:normalViewPr>
  <p:slideViewPr>
    <p:cSldViewPr snapToGrid="0" snapToObjects="1">
      <p:cViewPr varScale="1">
        <p:scale>
          <a:sx n="75" d="100"/>
          <a:sy n="75" d="100"/>
        </p:scale>
        <p:origin x="76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1143000" y="685800"/>
            <a:ext cx="4572000" cy="3429000"/>
          </a:xfrm>
          <a:prstGeom prst="rect">
            <a:avLst/>
          </a:prstGeom>
        </p:spPr>
        <p:txBody>
          <a:bodyPr/>
          <a:lstStyle/>
          <a:p>
            <a:endParaRPr/>
          </a:p>
        </p:txBody>
      </p:sp>
      <p:sp>
        <p:nvSpPr>
          <p:cNvPr id="116" name="Shape 11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Helvetica Neue"/>
      </a:defRPr>
    </a:lvl1pPr>
    <a:lvl2pPr indent="228600" latinLnBrk="0">
      <a:defRPr sz="1200">
        <a:latin typeface="+mn-lt"/>
        <a:ea typeface="+mn-ea"/>
        <a:cs typeface="+mn-cs"/>
        <a:sym typeface="Helvetica Neue"/>
      </a:defRPr>
    </a:lvl2pPr>
    <a:lvl3pPr indent="457200" latinLnBrk="0">
      <a:defRPr sz="1200">
        <a:latin typeface="+mn-lt"/>
        <a:ea typeface="+mn-ea"/>
        <a:cs typeface="+mn-cs"/>
        <a:sym typeface="Helvetica Neue"/>
      </a:defRPr>
    </a:lvl3pPr>
    <a:lvl4pPr indent="685800" latinLnBrk="0">
      <a:defRPr sz="1200">
        <a:latin typeface="+mn-lt"/>
        <a:ea typeface="+mn-ea"/>
        <a:cs typeface="+mn-cs"/>
        <a:sym typeface="Helvetica Neue"/>
      </a:defRPr>
    </a:lvl4pPr>
    <a:lvl5pPr indent="914400" latinLnBrk="0">
      <a:defRPr sz="1200">
        <a:latin typeface="+mn-lt"/>
        <a:ea typeface="+mn-ea"/>
        <a:cs typeface="+mn-cs"/>
        <a:sym typeface="Helvetica Neue"/>
      </a:defRPr>
    </a:lvl5pPr>
    <a:lvl6pPr indent="1143000" latinLnBrk="0">
      <a:defRPr sz="1200">
        <a:latin typeface="+mn-lt"/>
        <a:ea typeface="+mn-ea"/>
        <a:cs typeface="+mn-cs"/>
        <a:sym typeface="Helvetica Neue"/>
      </a:defRPr>
    </a:lvl6pPr>
    <a:lvl7pPr indent="1371600" latinLnBrk="0">
      <a:defRPr sz="1200">
        <a:latin typeface="+mn-lt"/>
        <a:ea typeface="+mn-ea"/>
        <a:cs typeface="+mn-cs"/>
        <a:sym typeface="Helvetica Neue"/>
      </a:defRPr>
    </a:lvl7pPr>
    <a:lvl8pPr indent="1600200" latinLnBrk="0">
      <a:defRPr sz="1200">
        <a:latin typeface="+mn-lt"/>
        <a:ea typeface="+mn-ea"/>
        <a:cs typeface="+mn-cs"/>
        <a:sym typeface="Helvetica Neue"/>
      </a:defRPr>
    </a:lvl8pPr>
    <a:lvl9pPr indent="1828800" latinLnBrk="0">
      <a:defRPr sz="1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r>
              <a:t>This serves as a general ice-breaker to the class. Feel free to change to fit your particular teaching style.</a:t>
            </a:r>
          </a:p>
          <a:p>
            <a:endParaRPr/>
          </a:p>
          <a:p>
            <a:r>
              <a:t>Have students spend 5-7 minutes sharing some of their responses. Emphasize job/career interests that intersect with the sectors covered in course. Try to make note of specific jobs/careers students are interested in to follow-up in the appropriate unit.</a:t>
            </a:r>
          </a:p>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r>
              <a:t>Emphasize that the course will explore not just jobs and careers across a bunch of industry sectors, but the skills you’ll need to succeed in those jobs</a:t>
            </a:r>
          </a:p>
          <a:p>
            <a:r>
              <a:t>Emphasize that this is a student-centered course, that students will be doing research and presenting much more than you (the teacher) will be just presenting them with stuff to download into their brains.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r>
              <a:t>Students will interact, live, with industry professionals in a variety of career clusters and different jobs. </a:t>
            </a:r>
          </a:p>
          <a:p>
            <a:r>
              <a:t>Students will learn about a wide variety of jobs and careers they most likely never even considered </a:t>
            </a:r>
          </a:p>
          <a:p>
            <a:r>
              <a:t>The quick answer to what is Nepris is in the video. There is a student handout and guide for a future class.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r>
              <a:t>Career sectors we’ll cover. </a:t>
            </a:r>
          </a:p>
          <a:p>
            <a:r>
              <a:t>Emphasize to students that if they have family or friends in any of these sectors to let you know so that maybe they can come in to be an industry expert or Nepris virtual mentor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Emphasis on student-choice. Each unit you’ll be choosing a project (we have a bunch of suggested projects, but students are encouraged to create the own project format and outline as well).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lvl1pPr>
              <a:defRPr sz="1400"/>
            </a:lvl1pPr>
          </a:lstStyle>
          <a:p>
            <a:r>
              <a:t>Emphasize that students will model good public speaking behavior in all classroom interactions and we’ll cover public speaking in an upcoming class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pPr>
              <a:defRPr sz="1400"/>
            </a:pPr>
            <a:r>
              <a:t>Emphasize that students will model good public speaking behavior in all classroom interactions and we’ll cover public speaking in an upcoming class</a:t>
            </a:r>
          </a:p>
          <a:p>
            <a:pPr>
              <a:defRPr sz="1400"/>
            </a:pPr>
            <a:endParaRPr/>
          </a:p>
          <a:p>
            <a:pPr>
              <a:defRPr sz="1400"/>
            </a:pPr>
            <a:r>
              <a:t>The next slide is a short (3 minute) TED presentation that students should pay attention to not just the ideas, but focus on HOW the presenter conveys his ideas. This is a skill that students will practice regularly in VWE II</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t>You can give a brief explainer of each of these as they come up OR involve the class and ask what they think the skills mean or look like</a:t>
            </a:r>
          </a:p>
          <a:p>
            <a:endParaRPr/>
          </a:p>
          <a:p>
            <a:pPr>
              <a:defRPr b="1"/>
            </a:pPr>
            <a:r>
              <a:t>Creativity and Innovation - </a:t>
            </a:r>
          </a:p>
          <a:p>
            <a:endParaRPr/>
          </a:p>
          <a:p>
            <a:r>
              <a:t>Think Creatively</a:t>
            </a:r>
          </a:p>
          <a:p>
            <a:r>
              <a:t>Use a wide range of idea creation techniques (such as brainstorming)</a:t>
            </a:r>
          </a:p>
          <a:p>
            <a:r>
              <a:t>Create new and worthwhile ideas (both incremental and radical concepts)</a:t>
            </a:r>
          </a:p>
          <a:p>
            <a:r>
              <a:t>Elaborate, refine, analyze and evaluate their own ideas in order to improve and maximize creative efforts</a:t>
            </a:r>
          </a:p>
          <a:p>
            <a:endParaRPr/>
          </a:p>
          <a:p>
            <a:r>
              <a:t>Work Creatively with Others</a:t>
            </a:r>
          </a:p>
          <a:p>
            <a:r>
              <a:t>Develop, implement and communicate new ideas to others effectively</a:t>
            </a:r>
          </a:p>
          <a:p>
            <a:r>
              <a:t>Be open and responsive to new and diverse perspectives; incorporate group input and feedback into the work</a:t>
            </a:r>
          </a:p>
          <a:p>
            <a:r>
              <a:t>Demonstrate originality and inventiveness in work and understand the real world limits to adopting new ideas</a:t>
            </a:r>
          </a:p>
          <a:p>
            <a:r>
              <a:t>View failure as an opportunity to learn; understand that creativity and innovation is a long-term, cyclical process of small successes and frequent mistakes</a:t>
            </a:r>
          </a:p>
          <a:p>
            <a:br/>
            <a:r>
              <a:t>Implement Innovations</a:t>
            </a:r>
          </a:p>
          <a:p>
            <a:r>
              <a:t>Act on creative ideas to make a tangible and useful contribution to the field in which the innovation will occur</a:t>
            </a:r>
          </a:p>
          <a:p>
            <a:endParaRPr/>
          </a:p>
          <a:p>
            <a:pPr>
              <a:defRPr b="1"/>
            </a:pPr>
            <a:r>
              <a:t>Critical Thinking and Problem Solving</a:t>
            </a:r>
          </a:p>
          <a:p>
            <a:r>
              <a:t>Reason Effectively</a:t>
            </a:r>
          </a:p>
          <a:p>
            <a:endParaRPr/>
          </a:p>
          <a:p>
            <a:r>
              <a:t>Use various types of reasoning (inductive, deductive, etc.) as appropriate to the situation</a:t>
            </a:r>
          </a:p>
          <a:p>
            <a:r>
              <a:t>Use Systems Thinking</a:t>
            </a:r>
          </a:p>
          <a:p>
            <a:endParaRPr/>
          </a:p>
          <a:p>
            <a:r>
              <a:t>Analyze how parts of a whole interact with each other to produce overall outcomes in complex systems</a:t>
            </a:r>
          </a:p>
          <a:p>
            <a:r>
              <a:t>Make Judgments and Decisions</a:t>
            </a:r>
          </a:p>
          <a:p>
            <a:endParaRPr/>
          </a:p>
          <a:p>
            <a:r>
              <a:t>Effectively analyze and evaluate evidence, arguments, claims and beliefs</a:t>
            </a:r>
          </a:p>
          <a:p>
            <a:r>
              <a:t>Analyze and evaluate major alternative points of view</a:t>
            </a:r>
          </a:p>
          <a:p>
            <a:r>
              <a:t>Synthesize and make connections between information and arguments</a:t>
            </a:r>
          </a:p>
          <a:p>
            <a:r>
              <a:t>Interpret information and draw conclusions based on the best analysis</a:t>
            </a:r>
          </a:p>
          <a:p>
            <a:r>
              <a:t>Reflect critically on learning experiences and processes</a:t>
            </a:r>
          </a:p>
          <a:p>
            <a:r>
              <a:t>Solve Problems</a:t>
            </a:r>
          </a:p>
          <a:p>
            <a:endParaRPr/>
          </a:p>
          <a:p>
            <a:r>
              <a:t>Solve different kinds of non-familiar problems in both conventional and innovative ways</a:t>
            </a:r>
          </a:p>
          <a:p>
            <a:r>
              <a:t>Identify and ask significant questions that clarify various points of view and lead to better solutions</a:t>
            </a:r>
          </a:p>
          <a:p>
            <a:endParaRPr/>
          </a:p>
          <a:p>
            <a:pPr>
              <a:defRPr b="1"/>
            </a:pPr>
            <a:r>
              <a:t>Communication (this one deserves extra emphasis since it’s a core part of the coursework)</a:t>
            </a:r>
          </a:p>
          <a:p>
            <a:endParaRPr/>
          </a:p>
          <a:p>
            <a:r>
              <a:t>Articulate thoughts and ideas effectively using oral, written and nonverbal communication skills in a variety of forms and contexts</a:t>
            </a:r>
          </a:p>
          <a:p>
            <a:r>
              <a:t>Listen effectively to decipher meaning, including knowledge, values, attitudes and intentions</a:t>
            </a:r>
          </a:p>
          <a:p>
            <a:r>
              <a:t>Use communication for a range of purposes (e.g. to inform, instruct, motivate and persuade)</a:t>
            </a:r>
          </a:p>
          <a:p>
            <a:r>
              <a:t>Utilize multiple media and technologies, and know how to judge their effectiveness a priori as well as assess their impact</a:t>
            </a:r>
          </a:p>
          <a:p>
            <a:r>
              <a:t>Communicate effectively in diverse environments (including multi-lingual)</a:t>
            </a:r>
          </a:p>
          <a:p>
            <a:endParaRPr/>
          </a:p>
          <a:p>
            <a:pPr>
              <a:defRPr b="1"/>
            </a:pPr>
            <a:r>
              <a:t>Collaborate with Others (also a core piece)</a:t>
            </a:r>
          </a:p>
          <a:p>
            <a:endParaRPr/>
          </a:p>
          <a:p>
            <a:r>
              <a:t>Demonstrate ability to work effectively and respectfully with diverse teams</a:t>
            </a:r>
          </a:p>
          <a:p>
            <a:r>
              <a:t>Exercise flexibility and willingness to be helpful in making necessary compromises to accomplish a common goal</a:t>
            </a:r>
          </a:p>
          <a:p>
            <a:r>
              <a:t>Assume shared responsibility for collaborative work, and value the individual contributions made by each team member</a:t>
            </a:r>
          </a:p>
          <a:p>
            <a:endParaRPr/>
          </a:p>
          <a:p>
            <a:pPr>
              <a:defRPr b="1"/>
            </a:pPr>
            <a:r>
              <a:t>Information Literacy (emphasis on there is a vast amount of information out there, how do you analyze what is good and what is not?)</a:t>
            </a:r>
          </a:p>
          <a:p>
            <a:endParaRPr/>
          </a:p>
          <a:p>
            <a:r>
              <a:t>Access information efficiently (time) and effectively (sources)</a:t>
            </a:r>
          </a:p>
          <a:p>
            <a:r>
              <a:t>Evaluate information critically and competently</a:t>
            </a:r>
          </a:p>
          <a:p>
            <a:r>
              <a:t>Use and Manage Information</a:t>
            </a:r>
          </a:p>
          <a:p>
            <a:r>
              <a:t>Use information accurately and creatively for the issue or problem at hand</a:t>
            </a:r>
          </a:p>
          <a:p>
            <a:r>
              <a:t>Manage the flow of information from a wide variety of sources</a:t>
            </a:r>
          </a:p>
          <a:p>
            <a:r>
              <a:t>Apply a fundamental understanding of the ethical/legal issues surrounding the access and use of information</a:t>
            </a:r>
          </a:p>
          <a:p>
            <a:endParaRPr/>
          </a:p>
          <a:p>
            <a:pPr>
              <a:defRPr b="1"/>
            </a:pPr>
            <a:r>
              <a:t>Flexibility and Adaptability (According to the Bureau of Labor Statistics, the average worker currently holds ten different jobs before age forty, and this number is projected to grow. Forrester Research predicts that today's youngest workers ? that's you ? will hold twelve to fifteen jobs in their lifetime. But don't panic you won't hold so many different jobs that you have to go through the whole job search process every year or two!)</a:t>
            </a:r>
          </a:p>
          <a:p>
            <a:pPr>
              <a:defRPr b="1"/>
            </a:pPr>
            <a:endParaRPr/>
          </a:p>
          <a:p>
            <a:r>
              <a:t>Adapt to Change</a:t>
            </a:r>
          </a:p>
          <a:p>
            <a:r>
              <a:t>Adapt to varied roles, jobs responsibilities, schedules and context</a:t>
            </a:r>
          </a:p>
          <a:p>
            <a:r>
              <a:t>Work effectively in a climate of ambiguity and changing priorities</a:t>
            </a:r>
          </a:p>
          <a:p>
            <a:r>
              <a:t>Be Flexible</a:t>
            </a:r>
          </a:p>
          <a:p>
            <a:r>
              <a:t>Incorporate feedback effectively</a:t>
            </a:r>
          </a:p>
          <a:p>
            <a:r>
              <a:t>Deal positively with praise, setbacks and criticism</a:t>
            </a:r>
          </a:p>
          <a:p>
            <a:r>
              <a:t>Understand, negotiate and balance diverse views and beliefs to reach workable solutions, particularly in multi-cultural environments</a:t>
            </a:r>
          </a:p>
          <a:p>
            <a:endParaRPr/>
          </a:p>
          <a:p>
            <a:pPr>
              <a:defRPr b="1"/>
            </a:pPr>
            <a:r>
              <a:t>INITIATIVE AND SELF-DIRECTION</a:t>
            </a:r>
          </a:p>
          <a:p>
            <a:endParaRPr/>
          </a:p>
          <a:p>
            <a:r>
              <a:t>Manage Goals and Time</a:t>
            </a:r>
          </a:p>
          <a:p>
            <a:r>
              <a:t>Set goals with tangible and intangible success criteria</a:t>
            </a:r>
          </a:p>
          <a:p>
            <a:r>
              <a:t>Balance tactical (short-term) and strategic (long-term) goals</a:t>
            </a:r>
          </a:p>
          <a:p>
            <a:r>
              <a:t>Utilize time and manage workload efficiently</a:t>
            </a:r>
          </a:p>
          <a:p>
            <a:r>
              <a:t>Work Independently</a:t>
            </a:r>
          </a:p>
          <a:p>
            <a:r>
              <a:t>Monitor, define, prioritize and complete tasks without direct oversight</a:t>
            </a:r>
          </a:p>
          <a:p>
            <a:r>
              <a:t>Be Self-directed Learners</a:t>
            </a:r>
          </a:p>
          <a:p>
            <a:r>
              <a:t>Go beyond basic mastery of skills and/or curriculum to explore and expand one’s own learning and opportunities to gain expertise</a:t>
            </a:r>
          </a:p>
          <a:p>
            <a:r>
              <a:t>Demonstrate initiative to advance skill levels towards a professional level</a:t>
            </a:r>
          </a:p>
          <a:p>
            <a:r>
              <a:t>Demonstrate commitment to learning as a lifelong process</a:t>
            </a:r>
          </a:p>
          <a:p>
            <a:r>
              <a:t>Reflect critically on past experiences in order to inform future progress</a:t>
            </a:r>
          </a:p>
          <a:p>
            <a:pPr>
              <a:defRPr b="1"/>
            </a:pPr>
            <a:endParaRPr/>
          </a:p>
          <a:p>
            <a:pPr>
              <a:defRPr b="1"/>
            </a:pPr>
            <a:r>
              <a:t>SOCIAL AND CROSS-CULTURAL SKILLS</a:t>
            </a:r>
          </a:p>
          <a:p>
            <a:endParaRPr/>
          </a:p>
          <a:p>
            <a:r>
              <a:t>Interact Effectively with Others</a:t>
            </a:r>
          </a:p>
          <a:p>
            <a:endParaRPr/>
          </a:p>
          <a:p>
            <a:r>
              <a:t>Know when it is appropriate to listen and when to speak</a:t>
            </a:r>
          </a:p>
          <a:p>
            <a:r>
              <a:t>Conduct themselves in a respectable, professional manner</a:t>
            </a:r>
          </a:p>
          <a:p>
            <a:r>
              <a:t>Work Effectively in Diverse Teams</a:t>
            </a:r>
          </a:p>
          <a:p>
            <a:r>
              <a:t>Respect cultural differences and work effectively with people from a range of social and cultural backgrounds</a:t>
            </a:r>
          </a:p>
          <a:p>
            <a:r>
              <a:t>Respond open-mindedly to different ideas and values</a:t>
            </a:r>
          </a:p>
          <a:p>
            <a:r>
              <a:t>Leverage social and cultural differences to create new ideas and increase both innovation and quality of work</a:t>
            </a:r>
          </a:p>
          <a:p>
            <a:endParaRPr/>
          </a:p>
          <a:p>
            <a:pPr>
              <a:defRPr b="1"/>
            </a:pPr>
            <a:r>
              <a:t>PRODUCTIVITY AND ACCOUNTABILITY </a:t>
            </a:r>
          </a:p>
          <a:p>
            <a:endParaRPr/>
          </a:p>
          <a:p>
            <a:r>
              <a:t>Manage Projects</a:t>
            </a:r>
          </a:p>
          <a:p>
            <a:r>
              <a:t>Set and meet goals, even in the face of obstacles and competing pressure</a:t>
            </a:r>
          </a:p>
          <a:p>
            <a:r>
              <a:t>Prioritize, plan and manage work to achieve the intended result</a:t>
            </a:r>
          </a:p>
          <a:p>
            <a:r>
              <a:t>Produce Results</a:t>
            </a:r>
          </a:p>
          <a:p>
            <a:endParaRPr/>
          </a:p>
          <a:p>
            <a:pPr>
              <a:defRPr b="1"/>
            </a:pPr>
            <a:r>
              <a:t>LEADERSHIP AND RESPONSIBILITY</a:t>
            </a:r>
          </a:p>
          <a:p>
            <a:endParaRPr/>
          </a:p>
          <a:p>
            <a:r>
              <a:t>Guide and Lead Others</a:t>
            </a:r>
          </a:p>
          <a:p>
            <a:r>
              <a:t>Use interpersonal and problem-solving skills to influence and guide others toward a goal</a:t>
            </a:r>
          </a:p>
          <a:p>
            <a:r>
              <a:t>Leverage strengths of others to accomplish a common goal</a:t>
            </a:r>
          </a:p>
          <a:p>
            <a:r>
              <a:t>Inspire others to reach their very best via example and selflessness</a:t>
            </a:r>
          </a:p>
          <a:p>
            <a:r>
              <a:t>Demonstrate integrity and ethical behavior in using influence and power</a:t>
            </a:r>
          </a:p>
          <a:p>
            <a:r>
              <a:t>Be Responsible to Others</a:t>
            </a:r>
          </a:p>
          <a:p>
            <a:r>
              <a:t>Act responsibly with the interests of the larger community in mind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381000" y="685800"/>
            <a:ext cx="6096000" cy="342900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t>Change to meet your school/district requirements, this is suggested only.</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pic>
        <p:nvPicPr>
          <p:cNvPr id="11"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2" name="Title Text"/>
          <p:cNvSpPr txBox="1">
            <a:spLocks noGrp="1"/>
          </p:cNvSpPr>
          <p:nvPr>
            <p:ph type="title"/>
          </p:nvPr>
        </p:nvSpPr>
        <p:spPr>
          <a:xfrm>
            <a:off x="840920" y="0"/>
            <a:ext cx="6817181" cy="2073050"/>
          </a:xfrm>
          <a:prstGeom prst="rect">
            <a:avLst/>
          </a:prstGeom>
        </p:spPr>
        <p:txBody>
          <a:bodyPr anchor="b"/>
          <a:lstStyle>
            <a:lvl1pPr algn="ctr">
              <a:defRPr sz="5400">
                <a:solidFill>
                  <a:srgbClr val="FFFFFF"/>
                </a:solidFill>
                <a:latin typeface="Montserrat Bold"/>
                <a:ea typeface="Montserrat Bold"/>
                <a:cs typeface="Montserrat Bold"/>
                <a:sym typeface="Montserrat Bold"/>
              </a:defRPr>
            </a:lvl1pPr>
          </a:lstStyle>
          <a:p>
            <a:r>
              <a:t>Title Text</a:t>
            </a:r>
          </a:p>
        </p:txBody>
      </p:sp>
      <p:sp>
        <p:nvSpPr>
          <p:cNvPr id="13"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
        <p:nvSpPr>
          <p:cNvPr id="14" name="Rectangle"/>
          <p:cNvSpPr/>
          <p:nvPr/>
        </p:nvSpPr>
        <p:spPr>
          <a:xfrm>
            <a:off x="1600200" y="5457924"/>
            <a:ext cx="5298622" cy="511076"/>
          </a:xfrm>
          <a:prstGeom prst="rect">
            <a:avLst/>
          </a:prstGeom>
          <a:solidFill>
            <a:srgbClr val="FFFFFF"/>
          </a:solidFill>
          <a:ln w="12700">
            <a:miter lim="400000"/>
          </a:ln>
        </p:spPr>
        <p:txBody>
          <a:bodyPr lIns="45719" rIns="45719" anchor="ctr"/>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8" name="Title Text"/>
          <p:cNvSpPr txBox="1">
            <a:spLocks noGrp="1"/>
          </p:cNvSpPr>
          <p:nvPr>
            <p:ph type="title"/>
          </p:nvPr>
        </p:nvSpPr>
        <p:spPr>
          <a:prstGeom prst="rect">
            <a:avLst/>
          </a:prstGeom>
        </p:spPr>
        <p:txBody>
          <a:bodyPr/>
          <a:lstStyle/>
          <a:p>
            <a:r>
              <a:t>Title Text</a:t>
            </a:r>
          </a:p>
        </p:txBody>
      </p:sp>
      <p:sp>
        <p:nvSpPr>
          <p:cNvPr id="99" name="Body Level One…"/>
          <p:cNvSpPr txBox="1">
            <a:spLocks noGrp="1"/>
          </p:cNvSpPr>
          <p:nvPr>
            <p:ph type="body" idx="1"/>
          </p:nvPr>
        </p:nvSpPr>
        <p:spPr>
          <a:xfrm>
            <a:off x="838200" y="1825625"/>
            <a:ext cx="10515600" cy="4351338"/>
          </a:xfrm>
          <a:prstGeom prst="rect">
            <a:avLst/>
          </a:prstGeom>
        </p:spPr>
        <p:txBody>
          <a:bodyPr/>
          <a:lstStyle>
            <a:lvl1pPr>
              <a:buBlip>
                <a:blip r:embed="rId2"/>
              </a:buBlip>
            </a:lvl1pPr>
            <a:lvl2pPr>
              <a:buBlip>
                <a:blip r:embed="rId2"/>
              </a:buBlip>
            </a:lvl2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8" name="Body Level One…"/>
          <p:cNvSpPr txBox="1">
            <a:spLocks noGrp="1"/>
          </p:cNvSpPr>
          <p:nvPr>
            <p:ph type="body" idx="1"/>
          </p:nvPr>
        </p:nvSpPr>
        <p:spPr>
          <a:xfrm>
            <a:off x="838200" y="365125"/>
            <a:ext cx="7734300" cy="5811838"/>
          </a:xfrm>
          <a:prstGeom prst="rect">
            <a:avLst/>
          </a:prstGeom>
        </p:spPr>
        <p:txBody>
          <a:bodyPr/>
          <a:lstStyle>
            <a:lvl1pPr>
              <a:buBlip>
                <a:blip r:embed="rId2"/>
              </a:buBlip>
            </a:lvl1pPr>
            <a:lvl2pPr>
              <a:buBlip>
                <a:blip r:embed="rId2"/>
              </a:buBlip>
            </a:lvl2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pic>
        <p:nvPicPr>
          <p:cNvPr id="21"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22" name="Title Text"/>
          <p:cNvSpPr txBox="1">
            <a:spLocks noGrp="1"/>
          </p:cNvSpPr>
          <p:nvPr>
            <p:ph type="title"/>
          </p:nvPr>
        </p:nvSpPr>
        <p:spPr>
          <a:xfrm>
            <a:off x="3442606" y="706665"/>
            <a:ext cx="7911194" cy="875846"/>
          </a:xfrm>
          <a:prstGeom prst="rect">
            <a:avLst/>
          </a:prstGeom>
        </p:spPr>
        <p:txBody>
          <a:bodyPr/>
          <a:lstStyle>
            <a:lvl1pPr>
              <a:defRPr sz="4000">
                <a:solidFill>
                  <a:srgbClr val="FB5507"/>
                </a:solidFill>
                <a:latin typeface="Montserrat Bold"/>
                <a:ea typeface="Montserrat Bold"/>
                <a:cs typeface="Montserrat Bold"/>
                <a:sym typeface="Montserrat Bold"/>
              </a:defRPr>
            </a:lvl1pPr>
          </a:lstStyle>
          <a:p>
            <a:r>
              <a:t>Title Text</a:t>
            </a:r>
          </a:p>
        </p:txBody>
      </p:sp>
      <p:sp>
        <p:nvSpPr>
          <p:cNvPr id="23" name="Body Level One…"/>
          <p:cNvSpPr txBox="1">
            <a:spLocks noGrp="1"/>
          </p:cNvSpPr>
          <p:nvPr>
            <p:ph type="body" sz="half" idx="1"/>
          </p:nvPr>
        </p:nvSpPr>
        <p:spPr>
          <a:xfrm>
            <a:off x="838200" y="2253795"/>
            <a:ext cx="10515600" cy="3023962"/>
          </a:xfrm>
          <a:prstGeom prst="rect">
            <a:avLst/>
          </a:prstGeom>
        </p:spPr>
        <p:txBody>
          <a:bodyPr/>
          <a:lstStyle>
            <a:lvl1pPr marL="0" indent="0">
              <a:buSzTx/>
              <a:buFontTx/>
              <a:buNone/>
              <a:defRPr sz="1100">
                <a:solidFill>
                  <a:srgbClr val="262626"/>
                </a:solidFill>
                <a:latin typeface="Montserrat Regular"/>
                <a:ea typeface="Montserrat Regular"/>
                <a:cs typeface="Montserrat Regular"/>
                <a:sym typeface="Montserrat Regular"/>
              </a:defRPr>
            </a:lvl1pPr>
            <a:lvl2pPr marL="561975" indent="-104775">
              <a:buSzPct val="100000"/>
              <a:buFontTx/>
              <a:buChar char="•"/>
              <a:defRPr sz="1100">
                <a:solidFill>
                  <a:srgbClr val="262626"/>
                </a:solidFill>
                <a:latin typeface="Montserrat Regular"/>
                <a:ea typeface="Montserrat Regular"/>
                <a:cs typeface="Montserrat Regular"/>
                <a:sym typeface="Montserrat Regular"/>
              </a:defRPr>
            </a:lvl2pPr>
            <a:lvl3pPr marL="1040130" indent="-125730">
              <a:buFontTx/>
              <a:defRPr sz="1100">
                <a:solidFill>
                  <a:srgbClr val="262626"/>
                </a:solidFill>
                <a:latin typeface="Montserrat Regular"/>
                <a:ea typeface="Montserrat Regular"/>
                <a:cs typeface="Montserrat Regular"/>
                <a:sym typeface="Montserrat Regular"/>
              </a:defRPr>
            </a:lvl3pPr>
            <a:lvl4pPr marL="1511300" indent="-139700">
              <a:buFontTx/>
              <a:defRPr sz="1100">
                <a:solidFill>
                  <a:srgbClr val="262626"/>
                </a:solidFill>
                <a:latin typeface="Montserrat Regular"/>
                <a:ea typeface="Montserrat Regular"/>
                <a:cs typeface="Montserrat Regular"/>
                <a:sym typeface="Montserrat Regular"/>
              </a:defRPr>
            </a:lvl4pPr>
            <a:lvl5pPr marL="1968500" indent="-139700">
              <a:buFontTx/>
              <a:defRPr sz="1100">
                <a:solidFill>
                  <a:srgbClr val="262626"/>
                </a:solidFill>
                <a:latin typeface="Montserrat Regular"/>
                <a:ea typeface="Montserrat Regular"/>
                <a:cs typeface="Montserrat Regular"/>
                <a:sym typeface="Montserrat Regular"/>
              </a:defRPr>
            </a:lvl5p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xfrm>
            <a:off x="258534" y="6353492"/>
            <a:ext cx="347600" cy="370841"/>
          </a:xfrm>
          <a:prstGeom prst="rect">
            <a:avLst/>
          </a:prstGeom>
        </p:spPr>
        <p:txBody>
          <a:bodyPr/>
          <a:lstStyle>
            <a:lvl1pPr algn="l">
              <a:defRPr sz="1800">
                <a:solidFill>
                  <a:srgbClr val="FFFFFF"/>
                </a:solidFill>
                <a:latin typeface="Montserrat Bold"/>
                <a:ea typeface="Montserrat Bold"/>
                <a:cs typeface="Montserrat Bold"/>
                <a:sym typeface="Montserrat Bold"/>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pic>
        <p:nvPicPr>
          <p:cNvPr id="31"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2" name="Title Text"/>
          <p:cNvSpPr txBox="1">
            <a:spLocks noGrp="1"/>
          </p:cNvSpPr>
          <p:nvPr>
            <p:ph type="title"/>
          </p:nvPr>
        </p:nvSpPr>
        <p:spPr>
          <a:xfrm>
            <a:off x="3354616" y="702128"/>
            <a:ext cx="8508094" cy="755765"/>
          </a:xfrm>
          <a:prstGeom prst="rect">
            <a:avLst/>
          </a:prstGeom>
        </p:spPr>
        <p:txBody>
          <a:bodyPr anchor="b"/>
          <a:lstStyle>
            <a:lvl1pPr>
              <a:defRPr sz="4000">
                <a:solidFill>
                  <a:srgbClr val="3A86FE"/>
                </a:solidFill>
                <a:latin typeface="Montserrat Bold"/>
                <a:ea typeface="Montserrat Bold"/>
                <a:cs typeface="Montserrat Bold"/>
                <a:sym typeface="Montserrat Bold"/>
              </a:defRPr>
            </a:lvl1pPr>
          </a:lstStyle>
          <a:p>
            <a:r>
              <a:t>Title Text</a:t>
            </a:r>
          </a:p>
        </p:txBody>
      </p:sp>
      <p:sp>
        <p:nvSpPr>
          <p:cNvPr id="33" name="Body Level One…"/>
          <p:cNvSpPr txBox="1">
            <a:spLocks noGrp="1"/>
          </p:cNvSpPr>
          <p:nvPr>
            <p:ph type="body" sz="quarter" idx="1"/>
          </p:nvPr>
        </p:nvSpPr>
        <p:spPr>
          <a:xfrm>
            <a:off x="1248229" y="2421278"/>
            <a:ext cx="4662714" cy="1522073"/>
          </a:xfrm>
          <a:prstGeom prst="rect">
            <a:avLst/>
          </a:prstGeom>
        </p:spPr>
        <p:txBody>
          <a:bodyPr/>
          <a:lstStyle>
            <a:lvl1pPr marL="0" indent="0">
              <a:buSzTx/>
              <a:buFontTx/>
              <a:buNone/>
              <a:defRPr sz="1200">
                <a:solidFill>
                  <a:srgbClr val="262626"/>
                </a:solidFill>
                <a:latin typeface="+mn-lt"/>
                <a:ea typeface="+mn-ea"/>
                <a:cs typeface="+mn-cs"/>
                <a:sym typeface="Helvetica Neue"/>
              </a:defRPr>
            </a:lvl1pPr>
            <a:lvl2pPr marL="0" indent="457200">
              <a:buSzTx/>
              <a:buFontTx/>
              <a:buNone/>
              <a:defRPr sz="1200">
                <a:solidFill>
                  <a:srgbClr val="262626"/>
                </a:solidFill>
                <a:latin typeface="+mn-lt"/>
                <a:ea typeface="+mn-ea"/>
                <a:cs typeface="+mn-cs"/>
                <a:sym typeface="Helvetica Neue"/>
              </a:defRPr>
            </a:lvl2pPr>
            <a:lvl3pPr marL="0" indent="914400">
              <a:buSzTx/>
              <a:buFontTx/>
              <a:buNone/>
              <a:defRPr sz="1200">
                <a:solidFill>
                  <a:srgbClr val="262626"/>
                </a:solidFill>
                <a:latin typeface="+mn-lt"/>
                <a:ea typeface="+mn-ea"/>
                <a:cs typeface="+mn-cs"/>
                <a:sym typeface="Helvetica Neue"/>
              </a:defRPr>
            </a:lvl3pPr>
            <a:lvl4pPr marL="0" indent="1371600">
              <a:buSzTx/>
              <a:buFontTx/>
              <a:buNone/>
              <a:defRPr sz="1200">
                <a:solidFill>
                  <a:srgbClr val="262626"/>
                </a:solidFill>
                <a:latin typeface="+mn-lt"/>
                <a:ea typeface="+mn-ea"/>
                <a:cs typeface="+mn-cs"/>
                <a:sym typeface="Helvetica Neue"/>
              </a:defRPr>
            </a:lvl4pPr>
            <a:lvl5pPr marL="0" indent="1828800">
              <a:buSzTx/>
              <a:buFontTx/>
              <a:buNone/>
              <a:defRPr sz="1200">
                <a:solidFill>
                  <a:srgbClr val="262626"/>
                </a:solidFill>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xfrm>
            <a:off x="340178" y="6353492"/>
            <a:ext cx="347599" cy="370841"/>
          </a:xfrm>
          <a:prstGeom prst="rect">
            <a:avLst/>
          </a:prstGeom>
        </p:spPr>
        <p:txBody>
          <a:bodyPr/>
          <a:lstStyle>
            <a:lvl1pPr algn="l">
              <a:defRPr sz="1800">
                <a:solidFill>
                  <a:srgbClr val="262626"/>
                </a:solidFill>
                <a:latin typeface="Montserrat Bold"/>
                <a:ea typeface="Montserrat Bold"/>
                <a:cs typeface="Montserrat Bold"/>
                <a:sym typeface="Montserrat Bold"/>
              </a:defRPr>
            </a:lvl1pPr>
          </a:lstStyle>
          <a:p>
            <a:fld id="{86CB4B4D-7CA3-9044-876B-883B54F8677D}" type="slidenum">
              <a:t>‹#›</a:t>
            </a:fld>
            <a:endParaRPr/>
          </a:p>
        </p:txBody>
      </p:sp>
      <p:sp>
        <p:nvSpPr>
          <p:cNvPr id="35" name="Text Placeholder 2"/>
          <p:cNvSpPr>
            <a:spLocks noGrp="1"/>
          </p:cNvSpPr>
          <p:nvPr>
            <p:ph type="body" sz="quarter" idx="13"/>
          </p:nvPr>
        </p:nvSpPr>
        <p:spPr>
          <a:xfrm>
            <a:off x="6413501" y="2421277"/>
            <a:ext cx="4662715" cy="1522073"/>
          </a:xfrm>
          <a:prstGeom prst="rect">
            <a:avLst/>
          </a:prstGeom>
        </p:spPr>
        <p:txBody>
          <a:bodyPr/>
          <a:lstStyle/>
          <a:p>
            <a:pPr marL="0" indent="0">
              <a:buSzTx/>
              <a:buFontTx/>
              <a:buNone/>
              <a:defRPr sz="1200">
                <a:solidFill>
                  <a:srgbClr val="262626"/>
                </a:solidFill>
                <a:latin typeface="Montserrat Regular"/>
                <a:ea typeface="Montserrat Regular"/>
                <a:cs typeface="Montserrat Regular"/>
                <a:sym typeface="Montserrat Regular"/>
              </a:defRPr>
            </a:pPr>
            <a:endParaRPr/>
          </a:p>
        </p:txBody>
      </p:sp>
      <p:sp>
        <p:nvSpPr>
          <p:cNvPr id="36" name="Text Placeholder 2"/>
          <p:cNvSpPr>
            <a:spLocks noGrp="1"/>
          </p:cNvSpPr>
          <p:nvPr>
            <p:ph type="body" sz="quarter" idx="14"/>
          </p:nvPr>
        </p:nvSpPr>
        <p:spPr>
          <a:xfrm>
            <a:off x="1248228" y="4451865"/>
            <a:ext cx="9827988" cy="1522073"/>
          </a:xfrm>
          <a:prstGeom prst="rect">
            <a:avLst/>
          </a:prstGeom>
        </p:spPr>
        <p:txBody>
          <a:bodyPr/>
          <a:lstStyle/>
          <a:p>
            <a:pPr marL="0" indent="0">
              <a:buSzTx/>
              <a:buFontTx/>
              <a:buNone/>
              <a:defRPr sz="1200">
                <a:solidFill>
                  <a:srgbClr val="262626"/>
                </a:solidFill>
                <a:latin typeface="Montserrat Regular"/>
                <a:ea typeface="Montserrat Regular"/>
                <a:cs typeface="Montserrat Regular"/>
                <a:sym typeface="Montserrat Regular"/>
              </a:defRPr>
            </a:pPr>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pic>
        <p:nvPicPr>
          <p:cNvPr id="43" name="Picture 7" descr="Picture 7"/>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44" name="Body Level One…"/>
          <p:cNvSpPr txBox="1">
            <a:spLocks noGrp="1"/>
          </p:cNvSpPr>
          <p:nvPr>
            <p:ph type="body" sz="quarter" idx="1"/>
          </p:nvPr>
        </p:nvSpPr>
        <p:spPr>
          <a:xfrm>
            <a:off x="838200" y="1825625"/>
            <a:ext cx="5181600" cy="1562555"/>
          </a:xfrm>
          <a:prstGeom prst="rect">
            <a:avLst/>
          </a:prstGeom>
        </p:spPr>
        <p:txBody>
          <a:bodyPr/>
          <a:lstStyle>
            <a:lvl1pPr marL="0" indent="0">
              <a:buSzTx/>
              <a:buFontTx/>
              <a:buNone/>
              <a:defRPr sz="1200">
                <a:solidFill>
                  <a:srgbClr val="262626"/>
                </a:solidFill>
                <a:latin typeface="+mn-lt"/>
                <a:ea typeface="+mn-ea"/>
                <a:cs typeface="+mn-cs"/>
                <a:sym typeface="Helvetica Neue"/>
              </a:defRPr>
            </a:lvl1pPr>
            <a:lvl2pPr marL="571500" indent="-114300">
              <a:buSzPct val="100000"/>
              <a:buFontTx/>
              <a:buChar char="•"/>
              <a:defRPr sz="1200">
                <a:solidFill>
                  <a:srgbClr val="262626"/>
                </a:solidFill>
                <a:latin typeface="+mn-lt"/>
                <a:ea typeface="+mn-ea"/>
                <a:cs typeface="+mn-cs"/>
                <a:sym typeface="Helvetica Neue"/>
              </a:defRPr>
            </a:lvl2pPr>
            <a:lvl3pPr marL="1051560" indent="-137160">
              <a:buFontTx/>
              <a:defRPr sz="1200">
                <a:solidFill>
                  <a:srgbClr val="262626"/>
                </a:solidFill>
                <a:latin typeface="+mn-lt"/>
                <a:ea typeface="+mn-ea"/>
                <a:cs typeface="+mn-cs"/>
                <a:sym typeface="Helvetica Neue"/>
              </a:defRPr>
            </a:lvl3pPr>
            <a:lvl4pPr marL="1524000" indent="-152400">
              <a:buFontTx/>
              <a:defRPr sz="1200">
                <a:solidFill>
                  <a:srgbClr val="262626"/>
                </a:solidFill>
                <a:latin typeface="+mn-lt"/>
                <a:ea typeface="+mn-ea"/>
                <a:cs typeface="+mn-cs"/>
                <a:sym typeface="Helvetica Neue"/>
              </a:defRPr>
            </a:lvl4pPr>
            <a:lvl5pPr marL="1981200" indent="-152400">
              <a:buFontTx/>
              <a:defRPr sz="1200">
                <a:solidFill>
                  <a:srgbClr val="262626"/>
                </a:solidFill>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5" name="Title Text"/>
          <p:cNvSpPr txBox="1">
            <a:spLocks noGrp="1"/>
          </p:cNvSpPr>
          <p:nvPr>
            <p:ph type="title"/>
          </p:nvPr>
        </p:nvSpPr>
        <p:spPr>
          <a:xfrm>
            <a:off x="3354616" y="702128"/>
            <a:ext cx="8508094" cy="755765"/>
          </a:xfrm>
          <a:prstGeom prst="rect">
            <a:avLst/>
          </a:prstGeom>
        </p:spPr>
        <p:txBody>
          <a:bodyPr anchor="b"/>
          <a:lstStyle>
            <a:lvl1pPr>
              <a:defRPr sz="4000">
                <a:solidFill>
                  <a:srgbClr val="FFBE0C"/>
                </a:solidFill>
                <a:latin typeface="Montserrat Bold"/>
                <a:ea typeface="Montserrat Bold"/>
                <a:cs typeface="Montserrat Bold"/>
                <a:sym typeface="Montserrat Bold"/>
              </a:defRPr>
            </a:lvl1pPr>
          </a:lstStyle>
          <a:p>
            <a:r>
              <a:t>Title Text</a:t>
            </a:r>
          </a:p>
        </p:txBody>
      </p:sp>
      <p:sp>
        <p:nvSpPr>
          <p:cNvPr id="46"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pic>
        <p:nvPicPr>
          <p:cNvPr id="53" name="Picture 9" descr="Picture 9"/>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54" name="Body Level One…"/>
          <p:cNvSpPr txBox="1">
            <a:spLocks noGrp="1"/>
          </p:cNvSpPr>
          <p:nvPr>
            <p:ph type="body" idx="1"/>
          </p:nvPr>
        </p:nvSpPr>
        <p:spPr>
          <a:xfrm>
            <a:off x="1249135" y="2062219"/>
            <a:ext cx="10156372" cy="3595631"/>
          </a:xfrm>
          <a:prstGeom prst="rect">
            <a:avLst/>
          </a:prstGeom>
        </p:spPr>
        <p:txBody>
          <a:bodyPr/>
          <a:lstStyle>
            <a:lvl1pPr marL="0" indent="0">
              <a:buSzTx/>
              <a:buFontTx/>
              <a:buNone/>
              <a:defRPr sz="1200">
                <a:solidFill>
                  <a:srgbClr val="262626"/>
                </a:solidFill>
                <a:latin typeface="+mn-lt"/>
                <a:ea typeface="+mn-ea"/>
                <a:cs typeface="+mn-cs"/>
                <a:sym typeface="Helvetica Neue"/>
              </a:defRPr>
            </a:lvl1pPr>
            <a:lvl2pPr marL="571500" indent="-114300">
              <a:buSzPct val="100000"/>
              <a:buFontTx/>
              <a:buChar char="•"/>
              <a:defRPr sz="1200">
                <a:solidFill>
                  <a:srgbClr val="262626"/>
                </a:solidFill>
                <a:latin typeface="+mn-lt"/>
                <a:ea typeface="+mn-ea"/>
                <a:cs typeface="+mn-cs"/>
                <a:sym typeface="Helvetica Neue"/>
              </a:defRPr>
            </a:lvl2pPr>
            <a:lvl3pPr marL="1051560" indent="-137160">
              <a:buFontTx/>
              <a:defRPr sz="1200">
                <a:solidFill>
                  <a:srgbClr val="262626"/>
                </a:solidFill>
                <a:latin typeface="+mn-lt"/>
                <a:ea typeface="+mn-ea"/>
                <a:cs typeface="+mn-cs"/>
                <a:sym typeface="Helvetica Neue"/>
              </a:defRPr>
            </a:lvl3pPr>
            <a:lvl4pPr marL="1524000" indent="-152400">
              <a:buFontTx/>
              <a:defRPr sz="1200">
                <a:solidFill>
                  <a:srgbClr val="262626"/>
                </a:solidFill>
                <a:latin typeface="+mn-lt"/>
                <a:ea typeface="+mn-ea"/>
                <a:cs typeface="+mn-cs"/>
                <a:sym typeface="Helvetica Neue"/>
              </a:defRPr>
            </a:lvl4pPr>
            <a:lvl5pPr marL="1981200" indent="-152400">
              <a:buFontTx/>
              <a:defRPr sz="1200">
                <a:solidFill>
                  <a:srgbClr val="262626"/>
                </a:solidFill>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xfrm>
            <a:off x="152400" y="6320835"/>
            <a:ext cx="347599" cy="370841"/>
          </a:xfrm>
          <a:prstGeom prst="rect">
            <a:avLst/>
          </a:prstGeom>
        </p:spPr>
        <p:txBody>
          <a:bodyPr/>
          <a:lstStyle>
            <a:lvl1pPr algn="l">
              <a:defRPr sz="1800">
                <a:solidFill>
                  <a:srgbClr val="FFFFFF"/>
                </a:solidFill>
                <a:latin typeface="Montserrat Bold"/>
                <a:ea typeface="Montserrat Bold"/>
                <a:cs typeface="Montserrat Bold"/>
                <a:sym typeface="Montserrat Bold"/>
              </a:defRPr>
            </a:lvl1pPr>
          </a:lstStyle>
          <a:p>
            <a:fld id="{86CB4B4D-7CA3-9044-876B-883B54F8677D}" type="slidenum">
              <a:t>‹#›</a:t>
            </a:fld>
            <a:endParaRPr/>
          </a:p>
        </p:txBody>
      </p:sp>
      <p:sp>
        <p:nvSpPr>
          <p:cNvPr id="56" name="Title Text"/>
          <p:cNvSpPr txBox="1">
            <a:spLocks noGrp="1"/>
          </p:cNvSpPr>
          <p:nvPr>
            <p:ph type="title"/>
          </p:nvPr>
        </p:nvSpPr>
        <p:spPr>
          <a:xfrm>
            <a:off x="3354616" y="702128"/>
            <a:ext cx="8508094" cy="755765"/>
          </a:xfrm>
          <a:prstGeom prst="rect">
            <a:avLst/>
          </a:prstGeom>
        </p:spPr>
        <p:txBody>
          <a:bodyPr anchor="b"/>
          <a:lstStyle>
            <a:lvl1pPr>
              <a:defRPr sz="4000">
                <a:solidFill>
                  <a:srgbClr val="58BB82"/>
                </a:solidFill>
                <a:latin typeface="Montserrat Bold"/>
                <a:ea typeface="Montserrat Bold"/>
                <a:cs typeface="Montserrat Bold"/>
                <a:sym typeface="Montserrat Bold"/>
              </a:defRPr>
            </a:lvl1pPr>
          </a:lstStyle>
          <a:p>
            <a: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3" name="Title Text"/>
          <p:cNvSpPr txBox="1">
            <a:spLocks noGrp="1"/>
          </p:cNvSpPr>
          <p:nvPr>
            <p:ph type="title"/>
          </p:nvPr>
        </p:nvSpPr>
        <p:spPr>
          <a:prstGeom prst="rect">
            <a:avLst/>
          </a:prstGeom>
        </p:spPr>
        <p:txBody>
          <a:bodyPr/>
          <a:lstStyle/>
          <a:p>
            <a:r>
              <a:t>Title Text</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8"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9" name="Body Level One…"/>
          <p:cNvSpPr txBox="1">
            <a:spLocks noGrp="1"/>
          </p:cNvSpPr>
          <p:nvPr>
            <p:ph type="body" sz="half" idx="1"/>
          </p:nvPr>
        </p:nvSpPr>
        <p:spPr>
          <a:xfrm>
            <a:off x="5183187" y="987425"/>
            <a:ext cx="6172201" cy="4873625"/>
          </a:xfrm>
          <a:prstGeom prst="rect">
            <a:avLst/>
          </a:prstGeom>
        </p:spPr>
        <p:txBody>
          <a:bodyPr/>
          <a:lstStyle>
            <a:lvl1pPr>
              <a:buBlip>
                <a:blip r:embed="rId2"/>
              </a:buBlip>
              <a:defRPr sz="3200"/>
            </a:lvl1pPr>
            <a:lvl2pPr marL="718457" indent="-261257">
              <a:buBlip>
                <a:blip r:embed="rId2"/>
              </a:buBlip>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80" name="Text Placeholder 3"/>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pPr>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8"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9"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90"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Slide Number"/>
          <p:cNvSpPr txBox="1">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
        <p:nvSpPr>
          <p:cNvPr id="4"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buBlip>
                <a:blip r:embed="rId13"/>
              </a:buBlip>
            </a:lvl1pPr>
            <a:lvl2pPr>
              <a:buBlip>
                <a:blip r:embed="rId13"/>
              </a:buBlip>
            </a:lvl2p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56000"/>
        <a:buFont typeface="Arial"/>
        <a:buBlip>
          <a:blip r:embed="rId13"/>
        </a:buBlip>
        <a:tabLst/>
        <a:defRPr sz="2800" b="0" i="0" u="none" strike="noStrike" cap="none" spc="0" baseline="0">
          <a:ln>
            <a:noFill/>
          </a:ln>
          <a:solidFill>
            <a:srgbClr val="000000"/>
          </a:solidFill>
          <a:uFillTx/>
          <a:latin typeface="Calibri"/>
          <a:ea typeface="Calibri"/>
          <a:cs typeface="Calibri"/>
          <a:sym typeface="Calibri"/>
        </a:defRPr>
      </a:lvl1pPr>
      <a:lvl2pPr marL="723900" marR="0" indent="-266700" algn="l" defTabSz="914400" rtl="0" latinLnBrk="0">
        <a:lnSpc>
          <a:spcPct val="90000"/>
        </a:lnSpc>
        <a:spcBef>
          <a:spcPts val="1000"/>
        </a:spcBef>
        <a:spcAft>
          <a:spcPts val="0"/>
        </a:spcAft>
        <a:buClrTx/>
        <a:buSzPct val="56000"/>
        <a:buFont typeface="Arial"/>
        <a:buBlip>
          <a:blip r:embed="rId13"/>
        </a:buBlip>
        <a:tabLst/>
        <a:defRPr sz="2800" b="0" i="0" u="none" strike="noStrike" cap="none" spc="0" baseline="0">
          <a:ln>
            <a:noFill/>
          </a:ln>
          <a:solidFill>
            <a:srgbClr val="000000"/>
          </a:solidFill>
          <a:uFillTx/>
          <a:latin typeface="Calibri"/>
          <a:ea typeface="Calibri"/>
          <a:cs typeface="Calibri"/>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Calibri"/>
          <a:ea typeface="Calibri"/>
          <a:cs typeface="Calibri"/>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Calibri"/>
          <a:ea typeface="Calibri"/>
          <a:cs typeface="Calibri"/>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Calibri"/>
          <a:ea typeface="Calibri"/>
          <a:cs typeface="Calibri"/>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Calibri"/>
          <a:ea typeface="Calibri"/>
          <a:cs typeface="Calibri"/>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Calibri"/>
          <a:ea typeface="Calibri"/>
          <a:cs typeface="Calibri"/>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Calibri"/>
          <a:ea typeface="Calibri"/>
          <a:cs typeface="Calibri"/>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VWE II Introduction"/>
          <p:cNvSpPr txBox="1">
            <a:spLocks noGrp="1"/>
          </p:cNvSpPr>
          <p:nvPr>
            <p:ph type="title"/>
          </p:nvPr>
        </p:nvSpPr>
        <p:spPr>
          <a:prstGeom prst="rect">
            <a:avLst/>
          </a:prstGeom>
        </p:spPr>
        <p:txBody>
          <a:bodyPr/>
          <a:lstStyle/>
          <a:p>
            <a:r>
              <a:t>VWE II Introduction</a:t>
            </a:r>
          </a:p>
        </p:txBody>
      </p:sp>
      <p:sp>
        <p:nvSpPr>
          <p:cNvPr id="11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lide Number"/>
          <p:cNvSpPr txBox="1">
            <a:spLocks noGrp="1"/>
          </p:cNvSpPr>
          <p:nvPr>
            <p:ph type="sldNum" sz="quarter" idx="2"/>
          </p:nvPr>
        </p:nvSpPr>
        <p:spPr>
          <a:xfrm>
            <a:off x="152400" y="6320835"/>
            <a:ext cx="348971" cy="370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174" name="21st Century Skills"/>
          <p:cNvSpPr txBox="1">
            <a:spLocks noGrp="1"/>
          </p:cNvSpPr>
          <p:nvPr>
            <p:ph type="title"/>
          </p:nvPr>
        </p:nvSpPr>
        <p:spPr>
          <a:prstGeom prst="rect">
            <a:avLst/>
          </a:prstGeom>
        </p:spPr>
        <p:txBody>
          <a:bodyPr/>
          <a:lstStyle/>
          <a:p>
            <a:r>
              <a:t>21st Century Skills</a:t>
            </a:r>
          </a:p>
        </p:txBody>
      </p:sp>
      <p:sp>
        <p:nvSpPr>
          <p:cNvPr id="175" name="Creativity and Innovation…"/>
          <p:cNvSpPr txBox="1"/>
          <p:nvPr/>
        </p:nvSpPr>
        <p:spPr>
          <a:xfrm>
            <a:off x="791935" y="2490341"/>
            <a:ext cx="8826681" cy="3167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numCol="2" spcCol="441333"/>
          <a:lstStyle/>
          <a:p>
            <a:pPr marL="228600" indent="-228600">
              <a:lnSpc>
                <a:spcPct val="140000"/>
              </a:lnSpc>
              <a:spcBef>
                <a:spcPts val="1000"/>
              </a:spcBef>
              <a:buSzPct val="56000"/>
              <a:buBlip>
                <a:blip r:embed="rId3"/>
              </a:buBlip>
              <a:defRPr sz="2000" b="1">
                <a:solidFill>
                  <a:schemeClr val="accent2"/>
                </a:solidFill>
                <a:latin typeface="+mn-lt"/>
                <a:ea typeface="+mn-ea"/>
                <a:cs typeface="+mn-cs"/>
                <a:sym typeface="Helvetica Neue"/>
              </a:defRPr>
            </a:pPr>
            <a:r>
              <a:t>Creativity and Innovation</a:t>
            </a:r>
          </a:p>
          <a:p>
            <a:pPr marL="228600" indent="-228600">
              <a:lnSpc>
                <a:spcPct val="140000"/>
              </a:lnSpc>
              <a:spcBef>
                <a:spcPts val="1000"/>
              </a:spcBef>
              <a:buSzPct val="56000"/>
              <a:buBlip>
                <a:blip r:embed="rId3"/>
              </a:buBlip>
              <a:defRPr sz="2000" b="1">
                <a:solidFill>
                  <a:schemeClr val="accent2"/>
                </a:solidFill>
                <a:latin typeface="+mn-lt"/>
                <a:ea typeface="+mn-ea"/>
                <a:cs typeface="+mn-cs"/>
                <a:sym typeface="Helvetica Neue"/>
              </a:defRPr>
            </a:pPr>
            <a:r>
              <a:t>Critical Thinking and Problem Solving</a:t>
            </a:r>
          </a:p>
          <a:p>
            <a:pPr marL="228600" indent="-228600">
              <a:lnSpc>
                <a:spcPct val="140000"/>
              </a:lnSpc>
              <a:spcBef>
                <a:spcPts val="1000"/>
              </a:spcBef>
              <a:buSzPct val="56000"/>
              <a:buBlip>
                <a:blip r:embed="rId3"/>
              </a:buBlip>
              <a:defRPr sz="2000" b="1">
                <a:solidFill>
                  <a:schemeClr val="accent2"/>
                </a:solidFill>
                <a:latin typeface="+mn-lt"/>
                <a:ea typeface="+mn-ea"/>
                <a:cs typeface="+mn-cs"/>
                <a:sym typeface="Helvetica Neue"/>
              </a:defRPr>
            </a:pPr>
            <a:r>
              <a:t>Communication</a:t>
            </a:r>
          </a:p>
          <a:p>
            <a:pPr marL="228600" indent="-228600">
              <a:lnSpc>
                <a:spcPct val="140000"/>
              </a:lnSpc>
              <a:spcBef>
                <a:spcPts val="1000"/>
              </a:spcBef>
              <a:buSzPct val="56000"/>
              <a:buBlip>
                <a:blip r:embed="rId3"/>
              </a:buBlip>
              <a:defRPr sz="2000" b="1">
                <a:solidFill>
                  <a:schemeClr val="accent2"/>
                </a:solidFill>
                <a:latin typeface="+mn-lt"/>
                <a:ea typeface="+mn-ea"/>
                <a:cs typeface="+mn-cs"/>
                <a:sym typeface="Helvetica Neue"/>
              </a:defRPr>
            </a:pPr>
            <a:r>
              <a:t>Collaboration</a:t>
            </a:r>
          </a:p>
          <a:p>
            <a:pPr marL="228600" indent="-228600">
              <a:lnSpc>
                <a:spcPct val="140000"/>
              </a:lnSpc>
              <a:spcBef>
                <a:spcPts val="1000"/>
              </a:spcBef>
              <a:buSzPct val="56000"/>
              <a:buBlip>
                <a:blip r:embed="rId3"/>
              </a:buBlip>
              <a:defRPr sz="2000" b="1">
                <a:solidFill>
                  <a:schemeClr val="accent2"/>
                </a:solidFill>
                <a:latin typeface="+mn-lt"/>
                <a:ea typeface="+mn-ea"/>
                <a:cs typeface="+mn-cs"/>
                <a:sym typeface="Helvetica Neue"/>
              </a:defRPr>
            </a:pPr>
            <a:r>
              <a:t>Information Literacy</a:t>
            </a:r>
          </a:p>
          <a:p>
            <a:pPr marL="228600" indent="-228600">
              <a:lnSpc>
                <a:spcPct val="140000"/>
              </a:lnSpc>
              <a:spcBef>
                <a:spcPts val="1000"/>
              </a:spcBef>
              <a:buSzPct val="56000"/>
              <a:buBlip>
                <a:blip r:embed="rId3"/>
              </a:buBlip>
              <a:defRPr sz="2000" b="1">
                <a:solidFill>
                  <a:schemeClr val="accent2"/>
                </a:solidFill>
                <a:latin typeface="+mn-lt"/>
                <a:ea typeface="+mn-ea"/>
                <a:cs typeface="+mn-cs"/>
                <a:sym typeface="Helvetica Neue"/>
              </a:defRPr>
            </a:pPr>
            <a:r>
              <a:t>Flexibility &amp; Adaptability</a:t>
            </a:r>
          </a:p>
          <a:p>
            <a:pPr marL="228600" indent="-228600">
              <a:lnSpc>
                <a:spcPct val="140000"/>
              </a:lnSpc>
              <a:spcBef>
                <a:spcPts val="1000"/>
              </a:spcBef>
              <a:buSzPct val="56000"/>
              <a:buBlip>
                <a:blip r:embed="rId3"/>
              </a:buBlip>
              <a:defRPr sz="2000" b="1">
                <a:solidFill>
                  <a:schemeClr val="accent2"/>
                </a:solidFill>
                <a:latin typeface="+mn-lt"/>
                <a:ea typeface="+mn-ea"/>
                <a:cs typeface="+mn-cs"/>
                <a:sym typeface="Helvetica Neue"/>
              </a:defRPr>
            </a:pPr>
            <a:r>
              <a:t>Initiative &amp; Self Direction</a:t>
            </a:r>
          </a:p>
          <a:p>
            <a:pPr marL="228600" indent="-228600">
              <a:lnSpc>
                <a:spcPct val="140000"/>
              </a:lnSpc>
              <a:spcBef>
                <a:spcPts val="1000"/>
              </a:spcBef>
              <a:buSzPct val="56000"/>
              <a:buBlip>
                <a:blip r:embed="rId3"/>
              </a:buBlip>
              <a:defRPr sz="2000" b="1">
                <a:solidFill>
                  <a:schemeClr val="accent2"/>
                </a:solidFill>
                <a:latin typeface="+mn-lt"/>
                <a:ea typeface="+mn-ea"/>
                <a:cs typeface="+mn-cs"/>
                <a:sym typeface="Helvetica Neue"/>
              </a:defRPr>
            </a:pPr>
            <a:r>
              <a:t>Social &amp; Cross-Cultural Skills</a:t>
            </a:r>
          </a:p>
          <a:p>
            <a:pPr marL="228600" indent="-228600">
              <a:lnSpc>
                <a:spcPct val="140000"/>
              </a:lnSpc>
              <a:spcBef>
                <a:spcPts val="1000"/>
              </a:spcBef>
              <a:buSzPct val="56000"/>
              <a:buBlip>
                <a:blip r:embed="rId3"/>
              </a:buBlip>
              <a:defRPr sz="2000" b="1">
                <a:solidFill>
                  <a:schemeClr val="accent2"/>
                </a:solidFill>
                <a:latin typeface="+mn-lt"/>
                <a:ea typeface="+mn-ea"/>
                <a:cs typeface="+mn-cs"/>
                <a:sym typeface="Helvetica Neue"/>
              </a:defRPr>
            </a:pPr>
            <a:r>
              <a:t>Productivity &amp; Accountability</a:t>
            </a:r>
          </a:p>
          <a:p>
            <a:pPr marL="228600" indent="-228600">
              <a:lnSpc>
                <a:spcPct val="140000"/>
              </a:lnSpc>
              <a:spcBef>
                <a:spcPts val="1000"/>
              </a:spcBef>
              <a:buSzPct val="56000"/>
              <a:buBlip>
                <a:blip r:embed="rId3"/>
              </a:buBlip>
              <a:defRPr sz="2000" b="1">
                <a:solidFill>
                  <a:schemeClr val="accent2"/>
                </a:solidFill>
                <a:latin typeface="+mn-lt"/>
                <a:ea typeface="+mn-ea"/>
                <a:cs typeface="+mn-cs"/>
                <a:sym typeface="Helvetica Neue"/>
              </a:defRPr>
            </a:pPr>
            <a:r>
              <a:t>Leadership &amp; Responsibility</a:t>
            </a:r>
          </a:p>
        </p:txBody>
      </p:sp>
      <p:sp>
        <p:nvSpPr>
          <p:cNvPr id="176" name="VWE II emphasizes the development of the skills you’ll need to succeed!"/>
          <p:cNvSpPr txBox="1"/>
          <p:nvPr/>
        </p:nvSpPr>
        <p:spPr>
          <a:xfrm>
            <a:off x="798629" y="2053448"/>
            <a:ext cx="8813293" cy="401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nSpc>
                <a:spcPct val="90000"/>
              </a:lnSpc>
              <a:spcBef>
                <a:spcPts val="1000"/>
              </a:spcBef>
              <a:defRPr sz="2000" b="1">
                <a:solidFill>
                  <a:srgbClr val="262626"/>
                </a:solidFill>
                <a:latin typeface="+mn-lt"/>
                <a:ea typeface="+mn-ea"/>
                <a:cs typeface="+mn-cs"/>
                <a:sym typeface="Helvetica Neue"/>
              </a:defRPr>
            </a:lvl1pPr>
          </a:lstStyle>
          <a:p>
            <a:r>
              <a:t>VWE II emphasizes the development of the skills you’ll need to succeed!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7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7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7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7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7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7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175">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175">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iterate>
                                    <p:tmAbs val="0"/>
                                  </p:iterate>
                                  <p:childTnLst>
                                    <p:set>
                                      <p:cBhvr>
                                        <p:cTn id="44" fill="hold"/>
                                        <p:tgtEl>
                                          <p:spTgt spid="1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1"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Classroom Expectations"/>
          <p:cNvSpPr txBox="1">
            <a:spLocks noGrp="1"/>
          </p:cNvSpPr>
          <p:nvPr>
            <p:ph type="title"/>
          </p:nvPr>
        </p:nvSpPr>
        <p:spPr>
          <a:prstGeom prst="rect">
            <a:avLst/>
          </a:prstGeom>
        </p:spPr>
        <p:txBody>
          <a:bodyPr/>
          <a:lstStyle/>
          <a:p>
            <a:r>
              <a:t>Classroom Expectations</a:t>
            </a:r>
          </a:p>
        </p:txBody>
      </p:sp>
      <p:sp>
        <p:nvSpPr>
          <p:cNvPr id="181" name="Slide Number"/>
          <p:cNvSpPr txBox="1">
            <a:spLocks noGrp="1"/>
          </p:cNvSpPr>
          <p:nvPr>
            <p:ph type="sldNum" sz="quarter" idx="2"/>
          </p:nvPr>
        </p:nvSpPr>
        <p:spPr>
          <a:xfrm>
            <a:off x="258534" y="6353492"/>
            <a:ext cx="283364" cy="370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182" name="CHANGE THIS TO MATCH YOUR CLASSROOM EXPECTATIONS…"/>
          <p:cNvSpPr txBox="1"/>
          <p:nvPr/>
        </p:nvSpPr>
        <p:spPr>
          <a:xfrm>
            <a:off x="791935" y="2062219"/>
            <a:ext cx="10358113" cy="38952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marL="228600" indent="-228600">
              <a:lnSpc>
                <a:spcPct val="90000"/>
              </a:lnSpc>
              <a:spcBef>
                <a:spcPts val="1000"/>
              </a:spcBef>
              <a:buSzPct val="56000"/>
              <a:buBlip>
                <a:blip r:embed="rId2"/>
              </a:buBlip>
              <a:defRPr sz="2000" b="1">
                <a:solidFill>
                  <a:srgbClr val="262626"/>
                </a:solidFill>
                <a:latin typeface="+mn-lt"/>
                <a:ea typeface="+mn-ea"/>
                <a:cs typeface="+mn-cs"/>
                <a:sym typeface="Helvetica Neue"/>
              </a:defRPr>
            </a:pPr>
            <a:r>
              <a:rPr dirty="0"/>
              <a:t>CHANGE THIS TO MATCH YOUR CLASSROOM EXPECTATIONS</a:t>
            </a:r>
          </a:p>
          <a:p>
            <a:pPr marL="228600" indent="-228600">
              <a:lnSpc>
                <a:spcPct val="90000"/>
              </a:lnSpc>
              <a:spcBef>
                <a:spcPts val="1000"/>
              </a:spcBef>
              <a:buSzPct val="56000"/>
              <a:buBlip>
                <a:blip r:embed="rId2"/>
              </a:buBlip>
              <a:defRPr sz="2000" b="1">
                <a:solidFill>
                  <a:srgbClr val="262626"/>
                </a:solidFill>
                <a:latin typeface="+mn-lt"/>
                <a:ea typeface="+mn-ea"/>
                <a:cs typeface="+mn-cs"/>
                <a:sym typeface="Helvetica Neue"/>
              </a:defRPr>
            </a:pPr>
            <a:r>
              <a:rPr dirty="0"/>
              <a:t>Arrive on time!</a:t>
            </a:r>
          </a:p>
          <a:p>
            <a:pPr marL="609600" lvl="1" indent="-228600">
              <a:lnSpc>
                <a:spcPct val="90000"/>
              </a:lnSpc>
              <a:spcBef>
                <a:spcPts val="1000"/>
              </a:spcBef>
              <a:buSzPct val="56000"/>
              <a:buBlip>
                <a:blip r:embed="rId2"/>
              </a:buBlip>
              <a:defRPr sz="2000" b="1">
                <a:solidFill>
                  <a:srgbClr val="262626"/>
                </a:solidFill>
                <a:latin typeface="+mn-lt"/>
                <a:ea typeface="+mn-ea"/>
                <a:cs typeface="+mn-cs"/>
                <a:sym typeface="Helvetica Neue"/>
              </a:defRPr>
            </a:pPr>
            <a:r>
              <a:rPr dirty="0"/>
              <a:t>What happens when you’re late all the time at your job?</a:t>
            </a:r>
          </a:p>
          <a:p>
            <a:pPr marL="228600" indent="-228600">
              <a:lnSpc>
                <a:spcPct val="90000"/>
              </a:lnSpc>
              <a:spcBef>
                <a:spcPts val="1000"/>
              </a:spcBef>
              <a:buSzPct val="56000"/>
              <a:buBlip>
                <a:blip r:embed="rId2"/>
              </a:buBlip>
              <a:defRPr sz="2000" b="1">
                <a:solidFill>
                  <a:srgbClr val="262626"/>
                </a:solidFill>
                <a:latin typeface="+mn-lt"/>
                <a:ea typeface="+mn-ea"/>
                <a:cs typeface="+mn-cs"/>
                <a:sym typeface="Helvetica Neue"/>
              </a:defRPr>
            </a:pPr>
            <a:r>
              <a:rPr dirty="0"/>
              <a:t>Respect others when speaking</a:t>
            </a:r>
          </a:p>
          <a:p>
            <a:pPr marL="228600" indent="-228600">
              <a:lnSpc>
                <a:spcPct val="90000"/>
              </a:lnSpc>
              <a:spcBef>
                <a:spcPts val="1000"/>
              </a:spcBef>
              <a:buSzPct val="56000"/>
              <a:buBlip>
                <a:blip r:embed="rId2"/>
              </a:buBlip>
              <a:defRPr sz="2000" b="1">
                <a:solidFill>
                  <a:srgbClr val="262626"/>
                </a:solidFill>
                <a:latin typeface="+mn-lt"/>
                <a:ea typeface="+mn-ea"/>
                <a:cs typeface="+mn-cs"/>
                <a:sym typeface="Helvetica Neue"/>
              </a:defRPr>
            </a:pPr>
            <a:r>
              <a:rPr dirty="0"/>
              <a:t>Be mindful of deadlines and turn in work on-time!</a:t>
            </a:r>
          </a:p>
          <a:p>
            <a:pPr marL="609600" lvl="1" indent="-228600">
              <a:lnSpc>
                <a:spcPct val="90000"/>
              </a:lnSpc>
              <a:spcBef>
                <a:spcPts val="1000"/>
              </a:spcBef>
              <a:buSzPct val="56000"/>
              <a:buBlip>
                <a:blip r:embed="rId2"/>
              </a:buBlip>
              <a:defRPr sz="2000" b="1">
                <a:solidFill>
                  <a:srgbClr val="262626"/>
                </a:solidFill>
                <a:latin typeface="+mn-lt"/>
                <a:ea typeface="+mn-ea"/>
                <a:cs typeface="+mn-cs"/>
                <a:sym typeface="Helvetica Neue"/>
              </a:defRPr>
            </a:pPr>
            <a:r>
              <a:rPr dirty="0"/>
              <a:t>What happens when you tell the boss “My dog ate the project?”</a:t>
            </a:r>
          </a:p>
          <a:p>
            <a:pPr marL="228600" indent="-228600">
              <a:lnSpc>
                <a:spcPct val="90000"/>
              </a:lnSpc>
              <a:spcBef>
                <a:spcPts val="1000"/>
              </a:spcBef>
              <a:buSzPct val="56000"/>
              <a:buBlip>
                <a:blip r:embed="rId2"/>
              </a:buBlip>
              <a:defRPr sz="2000" b="1">
                <a:solidFill>
                  <a:srgbClr val="262626"/>
                </a:solidFill>
                <a:latin typeface="+mn-lt"/>
                <a:ea typeface="+mn-ea"/>
                <a:cs typeface="+mn-cs"/>
                <a:sym typeface="Helvetica Neue"/>
              </a:defRPr>
            </a:pPr>
            <a:r>
              <a:rPr dirty="0"/>
              <a:t>Be reflective!</a:t>
            </a:r>
          </a:p>
          <a:p>
            <a:pPr marL="609600" lvl="1" indent="-228600">
              <a:lnSpc>
                <a:spcPct val="90000"/>
              </a:lnSpc>
              <a:spcBef>
                <a:spcPts val="1000"/>
              </a:spcBef>
              <a:buSzPct val="56000"/>
              <a:buBlip>
                <a:blip r:embed="rId2"/>
              </a:buBlip>
              <a:defRPr sz="2000" b="1">
                <a:solidFill>
                  <a:srgbClr val="262626"/>
                </a:solidFill>
                <a:latin typeface="+mn-lt"/>
                <a:ea typeface="+mn-ea"/>
                <a:cs typeface="+mn-cs"/>
                <a:sym typeface="Helvetica Neue"/>
              </a:defRPr>
            </a:pPr>
            <a:r>
              <a:rPr dirty="0"/>
              <a:t>We all make mistakes, what we learn from them is the most important thing!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8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8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8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8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8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8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18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1"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Grading"/>
          <p:cNvSpPr txBox="1">
            <a:spLocks noGrp="1"/>
          </p:cNvSpPr>
          <p:nvPr>
            <p:ph type="title"/>
          </p:nvPr>
        </p:nvSpPr>
        <p:spPr>
          <a:prstGeom prst="rect">
            <a:avLst/>
          </a:prstGeom>
        </p:spPr>
        <p:txBody>
          <a:bodyPr/>
          <a:lstStyle/>
          <a:p>
            <a:r>
              <a:t>Grading</a:t>
            </a:r>
          </a:p>
        </p:txBody>
      </p:sp>
      <p:sp>
        <p:nvSpPr>
          <p:cNvPr id="185" name="Slide Number"/>
          <p:cNvSpPr txBox="1">
            <a:spLocks noGrp="1"/>
          </p:cNvSpPr>
          <p:nvPr>
            <p:ph type="sldNum" sz="quarter" idx="2"/>
          </p:nvPr>
        </p:nvSpPr>
        <p:spPr>
          <a:xfrm>
            <a:off x="258534" y="6353492"/>
            <a:ext cx="328627" cy="370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graphicFrame>
        <p:nvGraphicFramePr>
          <p:cNvPr id="186" name="Table"/>
          <p:cNvGraphicFramePr/>
          <p:nvPr>
            <p:extLst>
              <p:ext uri="{D42A27DB-BD31-4B8C-83A1-F6EECF244321}">
                <p14:modId xmlns:p14="http://schemas.microsoft.com/office/powerpoint/2010/main" val="1344627487"/>
              </p:ext>
            </p:extLst>
          </p:nvPr>
        </p:nvGraphicFramePr>
        <p:xfrm>
          <a:off x="2319867" y="2810933"/>
          <a:ext cx="6916933" cy="3022754"/>
        </p:xfrm>
        <a:graphic>
          <a:graphicData uri="http://schemas.openxmlformats.org/drawingml/2006/table">
            <a:tbl>
              <a:tblPr firstCol="1" bandRow="1">
                <a:tableStyleId>{4C3C2611-4C71-4FC5-86AE-919BDF0F9419}</a:tableStyleId>
              </a:tblPr>
              <a:tblGrid>
                <a:gridCol w="4632739">
                  <a:extLst>
                    <a:ext uri="{9D8B030D-6E8A-4147-A177-3AD203B41FA5}">
                      <a16:colId xmlns:a16="http://schemas.microsoft.com/office/drawing/2014/main" val="20000"/>
                    </a:ext>
                  </a:extLst>
                </a:gridCol>
                <a:gridCol w="2284194">
                  <a:extLst>
                    <a:ext uri="{9D8B030D-6E8A-4147-A177-3AD203B41FA5}">
                      <a16:colId xmlns:a16="http://schemas.microsoft.com/office/drawing/2014/main" val="20001"/>
                    </a:ext>
                  </a:extLst>
                </a:gridCol>
              </a:tblGrid>
              <a:tr h="431822">
                <a:tc>
                  <a:txBody>
                    <a:bodyPr/>
                    <a:lstStyle/>
                    <a:p>
                      <a:pPr algn="l">
                        <a:defRPr sz="1800" b="0">
                          <a:solidFill>
                            <a:srgbClr val="000000"/>
                          </a:solidFill>
                        </a:defRPr>
                      </a:pPr>
                      <a:r>
                        <a:rPr b="1" dirty="0">
                          <a:solidFill>
                            <a:srgbClr val="FFFFFF"/>
                          </a:solidFill>
                        </a:rPr>
                        <a:t>Classwork</a:t>
                      </a:r>
                    </a:p>
                  </a:txBody>
                  <a:tcPr marL="0" marR="0" marT="0" marB="0" anchor="ctr" horzOverflow="overflow"/>
                </a:tc>
                <a:tc>
                  <a:txBody>
                    <a:bodyPr/>
                    <a:lstStyle/>
                    <a:p>
                      <a:pPr algn="ctr">
                        <a:defRPr sz="1800"/>
                      </a:pPr>
                      <a:r>
                        <a:rPr>
                          <a:sym typeface="Helvetica Neue"/>
                        </a:rPr>
                        <a:t>10%</a:t>
                      </a:r>
                    </a:p>
                  </a:txBody>
                  <a:tcPr marL="0" marR="0" marT="0" marB="0" anchor="ctr" horzOverflow="overflow"/>
                </a:tc>
                <a:extLst>
                  <a:ext uri="{0D108BD9-81ED-4DB2-BD59-A6C34878D82A}">
                    <a16:rowId xmlns:a16="http://schemas.microsoft.com/office/drawing/2014/main" val="10000"/>
                  </a:ext>
                </a:extLst>
              </a:tr>
              <a:tr h="431822">
                <a:tc>
                  <a:txBody>
                    <a:bodyPr/>
                    <a:lstStyle/>
                    <a:p>
                      <a:pPr algn="l">
                        <a:defRPr sz="1800" b="0">
                          <a:solidFill>
                            <a:srgbClr val="000000"/>
                          </a:solidFill>
                        </a:defRPr>
                      </a:pPr>
                      <a:r>
                        <a:rPr b="1">
                          <a:solidFill>
                            <a:srgbClr val="FFFFFF"/>
                          </a:solidFill>
                        </a:rPr>
                        <a:t>Homework</a:t>
                      </a:r>
                    </a:p>
                  </a:txBody>
                  <a:tcPr marL="0" marR="0" marT="0" marB="0" anchor="ctr" horzOverflow="overflow"/>
                </a:tc>
                <a:tc>
                  <a:txBody>
                    <a:bodyPr/>
                    <a:lstStyle/>
                    <a:p>
                      <a:pPr algn="ctr">
                        <a:defRPr sz="1800"/>
                      </a:pPr>
                      <a:r>
                        <a:rPr>
                          <a:sym typeface="Helvetica Neue"/>
                        </a:rPr>
                        <a:t>10%</a:t>
                      </a:r>
                    </a:p>
                  </a:txBody>
                  <a:tcPr marL="0" marR="0" marT="0" marB="0" anchor="ctr" horzOverflow="overflow"/>
                </a:tc>
                <a:extLst>
                  <a:ext uri="{0D108BD9-81ED-4DB2-BD59-A6C34878D82A}">
                    <a16:rowId xmlns:a16="http://schemas.microsoft.com/office/drawing/2014/main" val="10001"/>
                  </a:ext>
                </a:extLst>
              </a:tr>
              <a:tr h="431822">
                <a:tc>
                  <a:txBody>
                    <a:bodyPr/>
                    <a:lstStyle/>
                    <a:p>
                      <a:pPr algn="l">
                        <a:defRPr sz="1800" b="0">
                          <a:solidFill>
                            <a:srgbClr val="000000"/>
                          </a:solidFill>
                        </a:defRPr>
                      </a:pPr>
                      <a:r>
                        <a:rPr b="1">
                          <a:solidFill>
                            <a:srgbClr val="FFFFFF"/>
                          </a:solidFill>
                        </a:rPr>
                        <a:t>Quizzes</a:t>
                      </a:r>
                    </a:p>
                  </a:txBody>
                  <a:tcPr marL="0" marR="0" marT="0" marB="0" anchor="ctr" horzOverflow="overflow"/>
                </a:tc>
                <a:tc>
                  <a:txBody>
                    <a:bodyPr/>
                    <a:lstStyle/>
                    <a:p>
                      <a:pPr algn="ctr">
                        <a:defRPr sz="1800"/>
                      </a:pPr>
                      <a:r>
                        <a:rPr>
                          <a:sym typeface="Helvetica Neue"/>
                        </a:rPr>
                        <a:t>10%</a:t>
                      </a:r>
                    </a:p>
                  </a:txBody>
                  <a:tcPr marL="0" marR="0" marT="0" marB="0" anchor="ctr" horzOverflow="overflow"/>
                </a:tc>
                <a:extLst>
                  <a:ext uri="{0D108BD9-81ED-4DB2-BD59-A6C34878D82A}">
                    <a16:rowId xmlns:a16="http://schemas.microsoft.com/office/drawing/2014/main" val="10002"/>
                  </a:ext>
                </a:extLst>
              </a:tr>
              <a:tr h="431822">
                <a:tc>
                  <a:txBody>
                    <a:bodyPr/>
                    <a:lstStyle/>
                    <a:p>
                      <a:pPr algn="l">
                        <a:defRPr sz="1800" b="0">
                          <a:solidFill>
                            <a:srgbClr val="000000"/>
                          </a:solidFill>
                        </a:defRPr>
                      </a:pPr>
                      <a:r>
                        <a:rPr b="1">
                          <a:solidFill>
                            <a:srgbClr val="FFFFFF"/>
                          </a:solidFill>
                        </a:rPr>
                        <a:t>Tests</a:t>
                      </a:r>
                    </a:p>
                  </a:txBody>
                  <a:tcPr marL="0" marR="0" marT="0" marB="0" anchor="ctr" horzOverflow="overflow"/>
                </a:tc>
                <a:tc>
                  <a:txBody>
                    <a:bodyPr/>
                    <a:lstStyle/>
                    <a:p>
                      <a:pPr algn="ctr">
                        <a:defRPr sz="1800"/>
                      </a:pPr>
                      <a:r>
                        <a:rPr>
                          <a:sym typeface="Helvetica Neue"/>
                        </a:rPr>
                        <a:t>15%</a:t>
                      </a:r>
                    </a:p>
                  </a:txBody>
                  <a:tcPr marL="0" marR="0" marT="0" marB="0" anchor="ctr" horzOverflow="overflow"/>
                </a:tc>
                <a:extLst>
                  <a:ext uri="{0D108BD9-81ED-4DB2-BD59-A6C34878D82A}">
                    <a16:rowId xmlns:a16="http://schemas.microsoft.com/office/drawing/2014/main" val="10003"/>
                  </a:ext>
                </a:extLst>
              </a:tr>
              <a:tr h="431822">
                <a:tc>
                  <a:txBody>
                    <a:bodyPr/>
                    <a:lstStyle/>
                    <a:p>
                      <a:pPr algn="l">
                        <a:defRPr sz="1800" b="0">
                          <a:solidFill>
                            <a:srgbClr val="000000"/>
                          </a:solidFill>
                        </a:defRPr>
                      </a:pPr>
                      <a:r>
                        <a:rPr b="1">
                          <a:solidFill>
                            <a:srgbClr val="FFFFFF"/>
                          </a:solidFill>
                        </a:rPr>
                        <a:t>Unit Projects</a:t>
                      </a:r>
                    </a:p>
                  </a:txBody>
                  <a:tcPr marL="0" marR="0" marT="0" marB="0" anchor="ctr" horzOverflow="overflow"/>
                </a:tc>
                <a:tc>
                  <a:txBody>
                    <a:bodyPr/>
                    <a:lstStyle/>
                    <a:p>
                      <a:pPr algn="ctr">
                        <a:defRPr sz="1800"/>
                      </a:pPr>
                      <a:r>
                        <a:rPr>
                          <a:sym typeface="Helvetica Neue"/>
                        </a:rPr>
                        <a:t>25%</a:t>
                      </a:r>
                    </a:p>
                  </a:txBody>
                  <a:tcPr marL="0" marR="0" marT="0" marB="0" anchor="ctr" horzOverflow="overflow"/>
                </a:tc>
                <a:extLst>
                  <a:ext uri="{0D108BD9-81ED-4DB2-BD59-A6C34878D82A}">
                    <a16:rowId xmlns:a16="http://schemas.microsoft.com/office/drawing/2014/main" val="10004"/>
                  </a:ext>
                </a:extLst>
              </a:tr>
              <a:tr h="431822">
                <a:tc>
                  <a:txBody>
                    <a:bodyPr/>
                    <a:lstStyle/>
                    <a:p>
                      <a:pPr algn="l">
                        <a:defRPr sz="1800" b="0">
                          <a:solidFill>
                            <a:srgbClr val="000000"/>
                          </a:solidFill>
                        </a:defRPr>
                      </a:pPr>
                      <a:r>
                        <a:rPr b="1">
                          <a:solidFill>
                            <a:srgbClr val="FFFFFF"/>
                          </a:solidFill>
                        </a:rPr>
                        <a:t>Final Portfolio</a:t>
                      </a:r>
                    </a:p>
                  </a:txBody>
                  <a:tcPr marL="0" marR="0" marT="0" marB="0" anchor="ctr" horzOverflow="overflow"/>
                </a:tc>
                <a:tc>
                  <a:txBody>
                    <a:bodyPr/>
                    <a:lstStyle/>
                    <a:p>
                      <a:pPr algn="ctr">
                        <a:defRPr sz="1800"/>
                      </a:pPr>
                      <a:r>
                        <a:rPr>
                          <a:sym typeface="Helvetica Neue"/>
                        </a:rPr>
                        <a:t>30%</a:t>
                      </a:r>
                    </a:p>
                  </a:txBody>
                  <a:tcPr marL="0" marR="0" marT="0" marB="0" anchor="ctr" horzOverflow="overflow"/>
                </a:tc>
                <a:extLst>
                  <a:ext uri="{0D108BD9-81ED-4DB2-BD59-A6C34878D82A}">
                    <a16:rowId xmlns:a16="http://schemas.microsoft.com/office/drawing/2014/main" val="10005"/>
                  </a:ext>
                </a:extLst>
              </a:tr>
              <a:tr h="431822">
                <a:tc>
                  <a:txBody>
                    <a:bodyPr/>
                    <a:lstStyle/>
                    <a:p>
                      <a:pPr algn="l">
                        <a:defRPr sz="1800" b="0">
                          <a:solidFill>
                            <a:srgbClr val="000000"/>
                          </a:solidFill>
                        </a:defRPr>
                      </a:pPr>
                      <a:r>
                        <a:rPr b="1">
                          <a:solidFill>
                            <a:srgbClr val="FFFFFF"/>
                          </a:solidFill>
                        </a:rPr>
                        <a:t>Total</a:t>
                      </a:r>
                    </a:p>
                  </a:txBody>
                  <a:tcPr marL="0" marR="0" marT="0" marB="0" anchor="ctr" horzOverflow="overflow"/>
                </a:tc>
                <a:tc>
                  <a:txBody>
                    <a:bodyPr/>
                    <a:lstStyle/>
                    <a:p>
                      <a:pPr algn="ctr">
                        <a:defRPr sz="1800"/>
                      </a:pPr>
                      <a:r>
                        <a:rPr b="1" dirty="0">
                          <a:sym typeface="Helvetica Neue"/>
                        </a:rPr>
                        <a:t>100%</a:t>
                      </a:r>
                    </a:p>
                  </a:txBody>
                  <a:tcPr marL="0" marR="0" marT="0" marB="0" anchor="ctr" horzOverflow="overflow"/>
                </a:tc>
                <a:extLst>
                  <a:ext uri="{0D108BD9-81ED-4DB2-BD59-A6C34878D82A}">
                    <a16:rowId xmlns:a16="http://schemas.microsoft.com/office/drawing/2014/main" val="10006"/>
                  </a:ext>
                </a:extLst>
              </a:tr>
            </a:tbl>
          </a:graphicData>
        </a:graphic>
      </p:graphicFrame>
      <p:sp>
        <p:nvSpPr>
          <p:cNvPr id="2" name="Rectangle 1">
            <a:extLst>
              <a:ext uri="{FF2B5EF4-FFF2-40B4-BE49-F238E27FC236}">
                <a16:creationId xmlns:a16="http://schemas.microsoft.com/office/drawing/2014/main" id="{28493AD5-8191-FD43-A2D8-90C79D8535CA}"/>
              </a:ext>
            </a:extLst>
          </p:cNvPr>
          <p:cNvSpPr/>
          <p:nvPr/>
        </p:nvSpPr>
        <p:spPr>
          <a:xfrm>
            <a:off x="771780" y="2012056"/>
            <a:ext cx="10013106" cy="369332"/>
          </a:xfrm>
          <a:prstGeom prst="rect">
            <a:avLst/>
          </a:prstGeom>
        </p:spPr>
        <p:txBody>
          <a:bodyPr wrap="square">
            <a:spAutoFit/>
          </a:bodyPr>
          <a:lstStyle/>
          <a:p>
            <a:pPr marL="228600" indent="-228600">
              <a:lnSpc>
                <a:spcPct val="90000"/>
              </a:lnSpc>
              <a:spcBef>
                <a:spcPts val="1000"/>
              </a:spcBef>
              <a:buSzPct val="56000"/>
              <a:buBlip>
                <a:blip r:embed="rId3"/>
              </a:buBlip>
              <a:defRPr sz="2000" b="1">
                <a:solidFill>
                  <a:srgbClr val="262626"/>
                </a:solidFill>
                <a:latin typeface="+mn-lt"/>
                <a:ea typeface="+mn-ea"/>
                <a:cs typeface="+mn-cs"/>
                <a:sym typeface="Helvetica Neue"/>
              </a:defRPr>
            </a:pPr>
            <a:r>
              <a:rPr lang="en-US" b="1" dirty="0">
                <a:solidFill>
                  <a:srgbClr val="262626"/>
                </a:solidFill>
                <a:sym typeface="Helvetica Neue"/>
              </a:rPr>
              <a:t>CAN BE ADJUSTED TO MATCH YOUR DISTRICT/SCHOOL EXPECTATIONS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Course specific notes"/>
          <p:cNvSpPr txBox="1">
            <a:spLocks noGrp="1"/>
          </p:cNvSpPr>
          <p:nvPr>
            <p:ph type="title"/>
          </p:nvPr>
        </p:nvSpPr>
        <p:spPr>
          <a:prstGeom prst="rect">
            <a:avLst/>
          </a:prstGeom>
        </p:spPr>
        <p:txBody>
          <a:bodyPr/>
          <a:lstStyle/>
          <a:p>
            <a:pPr lvl="1">
              <a:defRPr sz="4000">
                <a:solidFill>
                  <a:srgbClr val="FB5507"/>
                </a:solidFill>
                <a:latin typeface="Montserrat Bold"/>
                <a:ea typeface="Montserrat Bold"/>
                <a:cs typeface="Montserrat Bold"/>
                <a:sym typeface="Montserrat Bold"/>
              </a:defRPr>
            </a:pPr>
            <a:r>
              <a:t>Course specific notes</a:t>
            </a:r>
          </a:p>
        </p:txBody>
      </p:sp>
      <p:sp>
        <p:nvSpPr>
          <p:cNvPr id="191" name="Slide Number"/>
          <p:cNvSpPr txBox="1">
            <a:spLocks noGrp="1"/>
          </p:cNvSpPr>
          <p:nvPr>
            <p:ph type="sldNum" sz="quarter" idx="2"/>
          </p:nvPr>
        </p:nvSpPr>
        <p:spPr>
          <a:xfrm>
            <a:off x="258534" y="6353492"/>
            <a:ext cx="329084" cy="370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192" name="Duplicate this slide and add anything you need to that is specific to your particular classroom/school/etc."/>
          <p:cNvSpPr txBox="1"/>
          <p:nvPr/>
        </p:nvSpPr>
        <p:spPr>
          <a:xfrm>
            <a:off x="791935" y="2062219"/>
            <a:ext cx="8024558" cy="38952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marL="228600" indent="-228600">
              <a:lnSpc>
                <a:spcPct val="90000"/>
              </a:lnSpc>
              <a:spcBef>
                <a:spcPts val="1000"/>
              </a:spcBef>
              <a:buSzPct val="56000"/>
              <a:buBlip>
                <a:blip r:embed="rId2"/>
              </a:buBlip>
              <a:defRPr sz="2000" b="1">
                <a:solidFill>
                  <a:srgbClr val="262626"/>
                </a:solidFill>
                <a:latin typeface="+mn-lt"/>
                <a:ea typeface="+mn-ea"/>
                <a:cs typeface="+mn-cs"/>
                <a:sym typeface="Helvetica Neue"/>
              </a:defRPr>
            </a:lvl1pPr>
          </a:lstStyle>
          <a:p>
            <a:r>
              <a:t>Duplicate this slide and add anything you need to that is specific to your particular classroom/school/etc.</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9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9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1"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lide Number"/>
          <p:cNvSpPr txBox="1">
            <a:spLocks noGrp="1"/>
          </p:cNvSpPr>
          <p:nvPr>
            <p:ph type="sldNum" sz="quarter" idx="2"/>
          </p:nvPr>
        </p:nvSpPr>
        <p:spPr>
          <a:xfrm>
            <a:off x="152400" y="6320835"/>
            <a:ext cx="239014" cy="370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122" name="Do Now - 6 Minutes!"/>
          <p:cNvSpPr txBox="1">
            <a:spLocks noGrp="1"/>
          </p:cNvSpPr>
          <p:nvPr>
            <p:ph type="title"/>
          </p:nvPr>
        </p:nvSpPr>
        <p:spPr>
          <a:prstGeom prst="rect">
            <a:avLst/>
          </a:prstGeom>
        </p:spPr>
        <p:txBody>
          <a:bodyPr/>
          <a:lstStyle/>
          <a:p>
            <a:r>
              <a:t>Do Now - 6 Minutes!</a:t>
            </a:r>
          </a:p>
        </p:txBody>
      </p:sp>
      <p:sp>
        <p:nvSpPr>
          <p:cNvPr id="123" name="Using complete sentences, write a paragraph or two that tells us a little about yourself and answers the following questions:…"/>
          <p:cNvSpPr txBox="1"/>
          <p:nvPr/>
        </p:nvSpPr>
        <p:spPr>
          <a:xfrm>
            <a:off x="791935" y="2062219"/>
            <a:ext cx="7350625" cy="3595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6313" indent="-226313" defTabSz="905255">
              <a:lnSpc>
                <a:spcPct val="90000"/>
              </a:lnSpc>
              <a:spcBef>
                <a:spcPts val="900"/>
              </a:spcBef>
              <a:buSzPct val="56000"/>
              <a:buBlip>
                <a:blip r:embed="rId3"/>
              </a:buBlip>
              <a:defRPr sz="1979" b="1">
                <a:solidFill>
                  <a:srgbClr val="262626"/>
                </a:solidFill>
                <a:latin typeface="+mn-lt"/>
                <a:ea typeface="+mn-ea"/>
                <a:cs typeface="+mn-cs"/>
                <a:sym typeface="Helvetica Neue"/>
              </a:defRPr>
            </a:pPr>
            <a:r>
              <a:t>Using complete sentences, write a paragraph or two that tells us a little about yourself and answers the following questions:</a:t>
            </a:r>
          </a:p>
          <a:p>
            <a:pPr marL="603504" lvl="1" indent="-226313" defTabSz="905255">
              <a:lnSpc>
                <a:spcPct val="90000"/>
              </a:lnSpc>
              <a:spcBef>
                <a:spcPts val="900"/>
              </a:spcBef>
              <a:buSzPct val="56000"/>
              <a:buBlip>
                <a:blip r:embed="rId3"/>
              </a:buBlip>
              <a:defRPr sz="1979" b="1">
                <a:solidFill>
                  <a:srgbClr val="262626"/>
                </a:solidFill>
                <a:latin typeface="+mn-lt"/>
                <a:ea typeface="+mn-ea"/>
                <a:cs typeface="+mn-cs"/>
                <a:sym typeface="Helvetica Neue"/>
              </a:defRPr>
            </a:pPr>
            <a:r>
              <a:t>Who are you? Share a few facts about yourself.</a:t>
            </a:r>
          </a:p>
          <a:p>
            <a:pPr marL="603504" lvl="1" indent="-226313" defTabSz="905255">
              <a:lnSpc>
                <a:spcPct val="90000"/>
              </a:lnSpc>
              <a:spcBef>
                <a:spcPts val="900"/>
              </a:spcBef>
              <a:buSzPct val="56000"/>
              <a:buBlip>
                <a:blip r:embed="rId3"/>
              </a:buBlip>
              <a:defRPr sz="1979" b="1">
                <a:solidFill>
                  <a:srgbClr val="262626"/>
                </a:solidFill>
                <a:latin typeface="+mn-lt"/>
                <a:ea typeface="+mn-ea"/>
                <a:cs typeface="+mn-cs"/>
                <a:sym typeface="Helvetica Neue"/>
              </a:defRPr>
            </a:pPr>
            <a:r>
              <a:t>What do you think you want to do after high school? If you don’t know, that’s OK!</a:t>
            </a:r>
          </a:p>
          <a:p>
            <a:pPr marL="603504" lvl="1" indent="-226313" defTabSz="905255">
              <a:lnSpc>
                <a:spcPct val="90000"/>
              </a:lnSpc>
              <a:spcBef>
                <a:spcPts val="900"/>
              </a:spcBef>
              <a:buSzPct val="56000"/>
              <a:buBlip>
                <a:blip r:embed="rId3"/>
              </a:buBlip>
              <a:defRPr sz="1979" b="1">
                <a:solidFill>
                  <a:srgbClr val="262626"/>
                </a:solidFill>
                <a:latin typeface="+mn-lt"/>
                <a:ea typeface="+mn-ea"/>
                <a:cs typeface="+mn-cs"/>
                <a:sym typeface="Helvetica Neue"/>
              </a:defRPr>
            </a:pPr>
            <a:r>
              <a:t>Are there any specific jobs or careers that you want to learn more about?</a:t>
            </a:r>
          </a:p>
          <a:p>
            <a:pPr marL="603504" lvl="1" indent="-226313" defTabSz="905255">
              <a:lnSpc>
                <a:spcPct val="90000"/>
              </a:lnSpc>
              <a:spcBef>
                <a:spcPts val="900"/>
              </a:spcBef>
              <a:buSzPct val="56000"/>
              <a:buBlip>
                <a:blip r:embed="rId3"/>
              </a:buBlip>
              <a:defRPr sz="1979" b="1">
                <a:solidFill>
                  <a:srgbClr val="262626"/>
                </a:solidFill>
                <a:latin typeface="+mn-lt"/>
                <a:ea typeface="+mn-ea"/>
                <a:cs typeface="+mn-cs"/>
                <a:sym typeface="Helvetica Neue"/>
              </a:defRPr>
            </a:pPr>
            <a:r>
              <a:t>What is something you really like about school?</a:t>
            </a:r>
          </a:p>
          <a:p>
            <a:pPr marL="603504" lvl="1" indent="-226313" defTabSz="905255">
              <a:lnSpc>
                <a:spcPct val="90000"/>
              </a:lnSpc>
              <a:spcBef>
                <a:spcPts val="900"/>
              </a:spcBef>
              <a:buSzPct val="56000"/>
              <a:buBlip>
                <a:blip r:embed="rId3"/>
              </a:buBlip>
              <a:defRPr sz="1979" b="1">
                <a:solidFill>
                  <a:srgbClr val="262626"/>
                </a:solidFill>
                <a:latin typeface="+mn-lt"/>
                <a:ea typeface="+mn-ea"/>
                <a:cs typeface="+mn-cs"/>
                <a:sym typeface="Helvetica Neue"/>
              </a:defRPr>
            </a:pPr>
            <a:r>
              <a:t>What is something you dislike about school?</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What is Virtual Workplace Experience (VWE)?…"/>
          <p:cNvSpPr txBox="1">
            <a:spLocks noGrp="1"/>
          </p:cNvSpPr>
          <p:nvPr>
            <p:ph type="body" sz="half" idx="1"/>
          </p:nvPr>
        </p:nvSpPr>
        <p:spPr>
          <a:xfrm>
            <a:off x="791935" y="2062219"/>
            <a:ext cx="7350625" cy="3595631"/>
          </a:xfrm>
          <a:prstGeom prst="rect">
            <a:avLst/>
          </a:prstGeom>
        </p:spPr>
        <p:txBody>
          <a:bodyPr/>
          <a:lstStyle/>
          <a:p>
            <a:pPr marL="228600" indent="-228600">
              <a:buSzPct val="56000"/>
              <a:buBlip>
                <a:blip r:embed="rId3"/>
              </a:buBlip>
              <a:defRPr sz="2000" b="1"/>
            </a:pPr>
            <a:r>
              <a:t>What is Virtual Workplace Experience (VWE)?</a:t>
            </a:r>
          </a:p>
          <a:p>
            <a:pPr marL="609600" lvl="1" indent="-228600">
              <a:buSzPct val="56000"/>
              <a:buBlip>
                <a:blip r:embed="rId3"/>
              </a:buBlip>
              <a:defRPr sz="2000" b="1"/>
            </a:pPr>
            <a:r>
              <a:t>Virtual mentor interactions</a:t>
            </a:r>
          </a:p>
          <a:p>
            <a:pPr marL="609600" lvl="1" indent="-228600">
              <a:buSzPct val="56000"/>
              <a:buBlip>
                <a:blip r:embed="rId3"/>
              </a:buBlip>
              <a:defRPr sz="2000" b="1"/>
            </a:pPr>
            <a:r>
              <a:t>Project-based learning exercises to for you to master key workplace behaviors and communication skills. </a:t>
            </a:r>
          </a:p>
          <a:p>
            <a:pPr marL="609600" lvl="1" indent="-228600">
              <a:buSzPct val="56000"/>
              <a:buBlip>
                <a:blip r:embed="rId3"/>
              </a:buBlip>
              <a:defRPr sz="2000" b="1"/>
            </a:pPr>
            <a:r>
              <a:t>Explore career opportunities in Louisiana’s high-demand industry sectors</a:t>
            </a:r>
          </a:p>
          <a:p>
            <a:pPr marL="609600" lvl="1" indent="-228600">
              <a:buSzPct val="56000"/>
              <a:buBlip>
                <a:blip r:embed="rId3"/>
              </a:buBlip>
              <a:defRPr sz="2000" b="1"/>
            </a:pPr>
            <a:r>
              <a:t>Prepare you for the 21st century world of work!</a:t>
            </a:r>
          </a:p>
        </p:txBody>
      </p:sp>
      <p:sp>
        <p:nvSpPr>
          <p:cNvPr id="128" name="Slide Number"/>
          <p:cNvSpPr txBox="1">
            <a:spLocks noGrp="1"/>
          </p:cNvSpPr>
          <p:nvPr>
            <p:ph type="sldNum" sz="quarter" idx="2"/>
          </p:nvPr>
        </p:nvSpPr>
        <p:spPr>
          <a:xfrm>
            <a:off x="152400" y="6320835"/>
            <a:ext cx="239472" cy="370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129" name="Virtual Workplace Experience II"/>
          <p:cNvSpPr txBox="1">
            <a:spLocks noGrp="1"/>
          </p:cNvSpPr>
          <p:nvPr>
            <p:ph type="title"/>
          </p:nvPr>
        </p:nvSpPr>
        <p:spPr>
          <a:prstGeom prst="rect">
            <a:avLst/>
          </a:prstGeom>
        </p:spPr>
        <p:txBody>
          <a:bodyPr/>
          <a:lstStyle/>
          <a:p>
            <a:r>
              <a:t>Virtual Workplace Experience II</a:t>
            </a:r>
          </a:p>
        </p:txBody>
      </p:sp>
      <p:grpSp>
        <p:nvGrpSpPr>
          <p:cNvPr id="133" name="Group"/>
          <p:cNvGrpSpPr/>
          <p:nvPr/>
        </p:nvGrpSpPr>
        <p:grpSpPr>
          <a:xfrm>
            <a:off x="8500983" y="2103699"/>
            <a:ext cx="3521684" cy="3512671"/>
            <a:chOff x="0" y="0"/>
            <a:chExt cx="3521682" cy="3512670"/>
          </a:xfrm>
        </p:grpSpPr>
        <p:sp>
          <p:nvSpPr>
            <p:cNvPr id="130" name="Circle"/>
            <p:cNvSpPr/>
            <p:nvPr/>
          </p:nvSpPr>
          <p:spPr>
            <a:xfrm>
              <a:off x="0" y="0"/>
              <a:ext cx="3512671" cy="3512671"/>
            </a:xfrm>
            <a:prstGeom prst="ellipse">
              <a:avLst/>
            </a:prstGeom>
            <a:gradFill flip="none" rotWithShape="1">
              <a:gsLst>
                <a:gs pos="0">
                  <a:srgbClr val="5F82CB"/>
                </a:gs>
                <a:gs pos="50000">
                  <a:srgbClr val="3E70CA"/>
                </a:gs>
                <a:gs pos="100000">
                  <a:srgbClr val="2F61BA"/>
                </a:gs>
              </a:gsLst>
              <a:lin ang="5400000" scaled="0"/>
            </a:gradFill>
            <a:ln w="6350" cap="flat">
              <a:solidFill>
                <a:schemeClr val="accent5"/>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131" name="Did you know?"/>
            <p:cNvSpPr txBox="1"/>
            <p:nvPr/>
          </p:nvSpPr>
          <p:spPr>
            <a:xfrm rot="20880000">
              <a:off x="492755" y="432510"/>
              <a:ext cx="2303426" cy="7627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2000" i="1" u="sng">
                  <a:solidFill>
                    <a:srgbClr val="FFFFFF"/>
                  </a:solidFill>
                  <a:latin typeface="Montserrat Bold"/>
                  <a:ea typeface="Montserrat Bold"/>
                  <a:cs typeface="Montserrat Bold"/>
                  <a:sym typeface="Montserrat Bold"/>
                </a:defRPr>
              </a:lvl1pPr>
            </a:lstStyle>
            <a:p>
              <a:r>
                <a:t>Did you know?</a:t>
              </a:r>
            </a:p>
          </p:txBody>
        </p:sp>
        <p:sp>
          <p:nvSpPr>
            <p:cNvPr id="132" name="The average hospital has over 400 job titles, many of which don’t require a 4-year degree. Healthcare is a lot more than just doctors and nurses!"/>
            <p:cNvSpPr txBox="1"/>
            <p:nvPr/>
          </p:nvSpPr>
          <p:spPr>
            <a:xfrm>
              <a:off x="304383" y="1075589"/>
              <a:ext cx="3217300" cy="18854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nSpc>
                  <a:spcPct val="90000"/>
                </a:lnSpc>
                <a:spcBef>
                  <a:spcPts val="1000"/>
                </a:spcBef>
                <a:defRPr sz="1900">
                  <a:solidFill>
                    <a:srgbClr val="FFFFFF"/>
                  </a:solidFill>
                  <a:latin typeface="+mn-lt"/>
                  <a:ea typeface="+mn-ea"/>
                  <a:cs typeface="+mn-cs"/>
                  <a:sym typeface="Helvetica Neue"/>
                </a:defRPr>
              </a:lvl1pPr>
            </a:lstStyle>
            <a:p>
              <a:r>
                <a:t>The average hospital has over 400 job titles, many of which don’t require a 4-year degree. Healthcare is a lot more than just doctors and nurses!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2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2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2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2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2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2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5" presetClass="entr" presetSubtype="8" fill="hold" grpId="2" nodeType="clickEffect">
                                  <p:stCondLst>
                                    <p:cond delay="0"/>
                                  </p:stCondLst>
                                  <p:iterate>
                                    <p:tmAbs val="0"/>
                                  </p:iterate>
                                  <p:childTnLst>
                                    <p:set>
                                      <p:cBhvr>
                                        <p:cTn id="28" fill="hold"/>
                                        <p:tgtEl>
                                          <p:spTgt spid="133"/>
                                        </p:tgtEl>
                                        <p:attrNameLst>
                                          <p:attrName>style.visibility</p:attrName>
                                        </p:attrNameLst>
                                      </p:cBhvr>
                                      <p:to>
                                        <p:strVal val="visible"/>
                                      </p:to>
                                    </p:set>
                                    <p:anim calcmode="lin" valueType="num">
                                      <p:cBhvr>
                                        <p:cTn id="29" dur="1000" fill="hold"/>
                                        <p:tgtEl>
                                          <p:spTgt spid="133"/>
                                        </p:tgtEl>
                                        <p:attrNameLst>
                                          <p:attrName>ppt_w</p:attrName>
                                        </p:attrNameLst>
                                      </p:cBhvr>
                                      <p:tavLst>
                                        <p:tav tm="0">
                                          <p:val>
                                            <p:fltVal val="0"/>
                                          </p:val>
                                        </p:tav>
                                        <p:tav tm="100000">
                                          <p:val>
                                            <p:strVal val="#ppt_w"/>
                                          </p:val>
                                        </p:tav>
                                      </p:tavLst>
                                    </p:anim>
                                    <p:anim calcmode="lin" valueType="num">
                                      <p:cBhvr>
                                        <p:cTn id="30" dur="1000" fill="hold"/>
                                        <p:tgtEl>
                                          <p:spTgt spid="133"/>
                                        </p:tgtEl>
                                        <p:attrNameLst>
                                          <p:attrName>ppt_h</p:attrName>
                                        </p:attrNameLst>
                                      </p:cBhvr>
                                      <p:tavLst>
                                        <p:tav tm="0">
                                          <p:val>
                                            <p:fltVal val="0"/>
                                          </p:val>
                                        </p:tav>
                                        <p:tav tm="100000">
                                          <p:val>
                                            <p:strVal val="#ppt_h"/>
                                          </p:val>
                                        </p:tav>
                                      </p:tavLst>
                                    </p:anim>
                                    <p:anim calcmode="lin" valueType="num">
                                      <p:cBhvr>
                                        <p:cTn id="31" dur="1000" fill="hold"/>
                                        <p:tgtEl>
                                          <p:spTgt spid="133"/>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1" build="p" bldLvl="5" animBg="1" advAuto="0"/>
      <p:bldP spid="133" grpId="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lide Number"/>
          <p:cNvSpPr txBox="1">
            <a:spLocks noGrp="1"/>
          </p:cNvSpPr>
          <p:nvPr>
            <p:ph type="sldNum" sz="quarter" idx="2"/>
          </p:nvPr>
        </p:nvSpPr>
        <p:spPr>
          <a:xfrm>
            <a:off x="152400" y="6320835"/>
            <a:ext cx="261646" cy="370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pic>
        <p:nvPicPr>
          <p:cNvPr id="138" name="Nepris.mov" descr="Nepris.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50649" y="-28490"/>
            <a:ext cx="12293298" cy="691498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66664" fill="hold"/>
                                        <p:tgtEl>
                                          <p:spTgt spid="1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3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152400" y="6320835"/>
            <a:ext cx="240157" cy="370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143" name="Industry Sectors"/>
          <p:cNvSpPr txBox="1">
            <a:spLocks noGrp="1"/>
          </p:cNvSpPr>
          <p:nvPr>
            <p:ph type="title"/>
          </p:nvPr>
        </p:nvSpPr>
        <p:spPr>
          <a:prstGeom prst="rect">
            <a:avLst/>
          </a:prstGeom>
        </p:spPr>
        <p:txBody>
          <a:bodyPr/>
          <a:lstStyle/>
          <a:p>
            <a:r>
              <a:t>Industry Sectors</a:t>
            </a:r>
          </a:p>
        </p:txBody>
      </p:sp>
      <p:grpSp>
        <p:nvGrpSpPr>
          <p:cNvPr id="147" name="Group"/>
          <p:cNvGrpSpPr/>
          <p:nvPr/>
        </p:nvGrpSpPr>
        <p:grpSpPr>
          <a:xfrm>
            <a:off x="367934" y="2103699"/>
            <a:ext cx="3521684" cy="3512671"/>
            <a:chOff x="0" y="0"/>
            <a:chExt cx="3521682" cy="3512670"/>
          </a:xfrm>
        </p:grpSpPr>
        <p:sp>
          <p:nvSpPr>
            <p:cNvPr id="144" name="Circle"/>
            <p:cNvSpPr/>
            <p:nvPr/>
          </p:nvSpPr>
          <p:spPr>
            <a:xfrm>
              <a:off x="0" y="0"/>
              <a:ext cx="3512671" cy="3512671"/>
            </a:xfrm>
            <a:prstGeom prst="ellipse">
              <a:avLst/>
            </a:prstGeom>
            <a:gradFill flip="none" rotWithShape="1">
              <a:gsLst>
                <a:gs pos="0">
                  <a:srgbClr val="5F82CB"/>
                </a:gs>
                <a:gs pos="50000">
                  <a:srgbClr val="3E70CA"/>
                </a:gs>
                <a:gs pos="100000">
                  <a:srgbClr val="2F61BA"/>
                </a:gs>
              </a:gsLst>
              <a:lin ang="5400000" scaled="0"/>
            </a:gradFill>
            <a:ln w="6350" cap="flat">
              <a:solidFill>
                <a:schemeClr val="accent5"/>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145" name="Did you know?"/>
            <p:cNvSpPr txBox="1"/>
            <p:nvPr/>
          </p:nvSpPr>
          <p:spPr>
            <a:xfrm rot="20880000">
              <a:off x="492755" y="432510"/>
              <a:ext cx="2303426" cy="7627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2000" i="1" u="sng">
                  <a:solidFill>
                    <a:srgbClr val="FFFFFF"/>
                  </a:solidFill>
                  <a:latin typeface="Montserrat Bold"/>
                  <a:ea typeface="Montserrat Bold"/>
                  <a:cs typeface="Montserrat Bold"/>
                  <a:sym typeface="Montserrat Bold"/>
                </a:defRPr>
              </a:lvl1pPr>
            </a:lstStyle>
            <a:p>
              <a:r>
                <a:t>Did you know?</a:t>
              </a:r>
            </a:p>
          </p:txBody>
        </p:sp>
        <p:sp>
          <p:nvSpPr>
            <p:cNvPr id="146" name="One of two IT support centers for the entire US Navy is located in Louisiana and has hundreds of jobs covering a wide range of skill and education levels."/>
            <p:cNvSpPr txBox="1"/>
            <p:nvPr/>
          </p:nvSpPr>
          <p:spPr>
            <a:xfrm>
              <a:off x="304383" y="1075589"/>
              <a:ext cx="3217300" cy="18854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nSpc>
                  <a:spcPct val="90000"/>
                </a:lnSpc>
                <a:spcBef>
                  <a:spcPts val="1000"/>
                </a:spcBef>
                <a:defRPr sz="1900">
                  <a:solidFill>
                    <a:srgbClr val="FFFFFF"/>
                  </a:solidFill>
                  <a:latin typeface="+mn-lt"/>
                  <a:ea typeface="+mn-ea"/>
                  <a:cs typeface="+mn-cs"/>
                  <a:sym typeface="Helvetica Neue"/>
                </a:defRPr>
              </a:lvl1pPr>
            </a:lstStyle>
            <a:p>
              <a:r>
                <a:t>One of two IT support centers for the entire US Navy is located in Louisiana and has hundreds of jobs covering a wide range of skill and education levels.</a:t>
              </a:r>
            </a:p>
          </p:txBody>
        </p:sp>
      </p:grpSp>
      <p:graphicFrame>
        <p:nvGraphicFramePr>
          <p:cNvPr id="148" name="Table"/>
          <p:cNvGraphicFramePr/>
          <p:nvPr/>
        </p:nvGraphicFramePr>
        <p:xfrm>
          <a:off x="4303064" y="1653839"/>
          <a:ext cx="7833265" cy="4153385"/>
        </p:xfrm>
        <a:graphic>
          <a:graphicData uri="http://schemas.openxmlformats.org/drawingml/2006/table">
            <a:tbl>
              <a:tblPr bandRow="1">
                <a:tableStyleId>{4C3C2611-4C71-4FC5-86AE-919BDF0F9419}</a:tableStyleId>
              </a:tblPr>
              <a:tblGrid>
                <a:gridCol w="3528245">
                  <a:extLst>
                    <a:ext uri="{9D8B030D-6E8A-4147-A177-3AD203B41FA5}">
                      <a16:colId xmlns:a16="http://schemas.microsoft.com/office/drawing/2014/main" val="20000"/>
                    </a:ext>
                  </a:extLst>
                </a:gridCol>
                <a:gridCol w="3679085">
                  <a:extLst>
                    <a:ext uri="{9D8B030D-6E8A-4147-A177-3AD203B41FA5}">
                      <a16:colId xmlns:a16="http://schemas.microsoft.com/office/drawing/2014/main" val="20001"/>
                    </a:ext>
                  </a:extLst>
                </a:gridCol>
              </a:tblGrid>
              <a:tr h="828136">
                <a:tc>
                  <a:txBody>
                    <a:bodyPr/>
                    <a:lstStyle/>
                    <a:p>
                      <a:pPr algn="ctr">
                        <a:defRPr sz="1800"/>
                      </a:pPr>
                      <a:r>
                        <a:rPr b="1">
                          <a:sym typeface="Helvetica Neue"/>
                        </a:rPr>
                        <a:t>Healthcare &amp; Pharmacy</a:t>
                      </a:r>
                    </a:p>
                  </a:txBody>
                  <a:tcPr marL="0" marR="0" marT="0" marB="0" anchor="ctr" horzOverflow="overflow"/>
                </a:tc>
                <a:tc>
                  <a:txBody>
                    <a:bodyPr/>
                    <a:lstStyle/>
                    <a:p>
                      <a:pPr algn="ctr">
                        <a:defRPr sz="1800"/>
                      </a:pPr>
                      <a:r>
                        <a:rPr b="1">
                          <a:sym typeface="Helvetica Neue"/>
                        </a:rPr>
                        <a:t>Culinary</a:t>
                      </a:r>
                    </a:p>
                  </a:txBody>
                  <a:tcPr marL="0" marR="0" marT="0" marB="0" anchor="ctr" horzOverflow="overflow"/>
                </a:tc>
                <a:extLst>
                  <a:ext uri="{0D108BD9-81ED-4DB2-BD59-A6C34878D82A}">
                    <a16:rowId xmlns:a16="http://schemas.microsoft.com/office/drawing/2014/main" val="10000"/>
                  </a:ext>
                </a:extLst>
              </a:tr>
              <a:tr h="828136">
                <a:tc>
                  <a:txBody>
                    <a:bodyPr/>
                    <a:lstStyle/>
                    <a:p>
                      <a:pPr algn="ctr">
                        <a:defRPr sz="1800"/>
                      </a:pPr>
                      <a:r>
                        <a:rPr b="1">
                          <a:sym typeface="Helvetica Neue"/>
                        </a:rPr>
                        <a:t>Automotive Service and Repair</a:t>
                      </a:r>
                    </a:p>
                  </a:txBody>
                  <a:tcPr marL="0" marR="0" marT="0" marB="0" anchor="ctr" horzOverflow="overflow"/>
                </a:tc>
                <a:tc>
                  <a:txBody>
                    <a:bodyPr/>
                    <a:lstStyle/>
                    <a:p>
                      <a:pPr algn="ctr">
                        <a:defRPr sz="1800"/>
                      </a:pPr>
                      <a:r>
                        <a:rPr b="1">
                          <a:sym typeface="Helvetica Neue"/>
                        </a:rPr>
                        <a:t>Construction Crafts / Skilled Trades</a:t>
                      </a:r>
                    </a:p>
                  </a:txBody>
                  <a:tcPr marL="0" marR="0" marT="0" marB="0" anchor="ctr" horzOverflow="overflow"/>
                </a:tc>
                <a:extLst>
                  <a:ext uri="{0D108BD9-81ED-4DB2-BD59-A6C34878D82A}">
                    <a16:rowId xmlns:a16="http://schemas.microsoft.com/office/drawing/2014/main" val="10001"/>
                  </a:ext>
                </a:extLst>
              </a:tr>
              <a:tr h="828136">
                <a:tc>
                  <a:txBody>
                    <a:bodyPr/>
                    <a:lstStyle/>
                    <a:p>
                      <a:pPr algn="ctr">
                        <a:defRPr sz="1800"/>
                      </a:pPr>
                      <a:r>
                        <a:rPr b="1">
                          <a:sym typeface="Helvetica Neue"/>
                        </a:rPr>
                        <a:t>Information Technology (IT)</a:t>
                      </a:r>
                    </a:p>
                  </a:txBody>
                  <a:tcPr marL="0" marR="0" marT="0" marB="0" anchor="ctr" horzOverflow="overflow"/>
                </a:tc>
                <a:tc>
                  <a:txBody>
                    <a:bodyPr/>
                    <a:lstStyle/>
                    <a:p>
                      <a:pPr algn="ctr">
                        <a:defRPr sz="1800"/>
                      </a:pPr>
                      <a:r>
                        <a:rPr b="1">
                          <a:sym typeface="Helvetica Neue"/>
                        </a:rPr>
                        <a:t>Advanced Manufacturing</a:t>
                      </a:r>
                    </a:p>
                  </a:txBody>
                  <a:tcPr marL="0" marR="0" marT="0" marB="0" anchor="ctr" horzOverflow="overflow"/>
                </a:tc>
                <a:extLst>
                  <a:ext uri="{0D108BD9-81ED-4DB2-BD59-A6C34878D82A}">
                    <a16:rowId xmlns:a16="http://schemas.microsoft.com/office/drawing/2014/main" val="10002"/>
                  </a:ext>
                </a:extLst>
              </a:tr>
              <a:tr h="828136">
                <a:tc>
                  <a:txBody>
                    <a:bodyPr/>
                    <a:lstStyle/>
                    <a:p>
                      <a:pPr algn="ctr">
                        <a:defRPr sz="1800"/>
                      </a:pPr>
                      <a:r>
                        <a:rPr b="1">
                          <a:sym typeface="Helvetica Neue"/>
                        </a:rPr>
                        <a:t>Transportation &amp; Logistics</a:t>
                      </a:r>
                    </a:p>
                  </a:txBody>
                  <a:tcPr marL="0" marR="0" marT="0" marB="0" anchor="ctr" horzOverflow="overflow"/>
                </a:tc>
                <a:tc>
                  <a:txBody>
                    <a:bodyPr/>
                    <a:lstStyle/>
                    <a:p>
                      <a:pPr algn="ctr">
                        <a:defRPr sz="1800"/>
                      </a:pPr>
                      <a:r>
                        <a:rPr b="1">
                          <a:sym typeface="Helvetica Neue"/>
                        </a:rPr>
                        <a:t>Business Management / Finance</a:t>
                      </a:r>
                    </a:p>
                  </a:txBody>
                  <a:tcPr marL="0" marR="0" marT="0" marB="0" anchor="ctr" horzOverflow="overflow"/>
                </a:tc>
                <a:extLst>
                  <a:ext uri="{0D108BD9-81ED-4DB2-BD59-A6C34878D82A}">
                    <a16:rowId xmlns:a16="http://schemas.microsoft.com/office/drawing/2014/main" val="10003"/>
                  </a:ext>
                </a:extLst>
              </a:tr>
              <a:tr h="828136">
                <a:tc>
                  <a:txBody>
                    <a:bodyPr/>
                    <a:lstStyle/>
                    <a:p>
                      <a:pPr algn="ctr">
                        <a:defRPr sz="1800"/>
                      </a:pPr>
                      <a:r>
                        <a:rPr b="1">
                          <a:sym typeface="Helvetica Neue"/>
                        </a:rPr>
                        <a:t>Sales &amp; Customer Service</a:t>
                      </a:r>
                    </a:p>
                  </a:txBody>
                  <a:tcPr marL="0" marR="0" marT="0" marB="0" anchor="ctr" horzOverflow="overflow"/>
                </a:tc>
                <a:tc>
                  <a:txBody>
                    <a:bodyPr/>
                    <a:lstStyle/>
                    <a:p>
                      <a:pPr algn="ctr">
                        <a:defRPr sz="1800" b="1">
                          <a:sym typeface="Helvetica Neue"/>
                        </a:defRPr>
                      </a:pPr>
                      <a:endParaRPr/>
                    </a:p>
                  </a:txBody>
                  <a:tcPr marL="0" marR="0" marT="0" marB="0" anchor="ctr" horzOverflow="overflow"/>
                </a:tc>
                <a:extLst>
                  <a:ext uri="{0D108BD9-81ED-4DB2-BD59-A6C34878D82A}">
                    <a16:rowId xmlns:a16="http://schemas.microsoft.com/office/drawing/2014/main" val="10004"/>
                  </a:ext>
                </a:extLst>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48"/>
                                        </p:tgtEl>
                                        <p:attrNameLst>
                                          <p:attrName>style.visibility</p:attrName>
                                        </p:attrNameLst>
                                      </p:cBhvr>
                                      <p:to>
                                        <p:strVal val="visible"/>
                                      </p:to>
                                    </p:set>
                                    <p:animEffect transition="in" filter="dissolve">
                                      <p:cBhvr>
                                        <p:cTn id="7" dur="199"/>
                                        <p:tgtEl>
                                          <p:spTgt spid="14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2" nodeType="clickEffect">
                                  <p:stCondLst>
                                    <p:cond delay="0"/>
                                  </p:stCondLst>
                                  <p:iterate>
                                    <p:tmAbs val="0"/>
                                  </p:iterate>
                                  <p:childTnLst>
                                    <p:set>
                                      <p:cBhvr>
                                        <p:cTn id="11" fill="hold"/>
                                        <p:tgtEl>
                                          <p:spTgt spid="147"/>
                                        </p:tgtEl>
                                        <p:attrNameLst>
                                          <p:attrName>style.visibility</p:attrName>
                                        </p:attrNameLst>
                                      </p:cBhvr>
                                      <p:to>
                                        <p:strVal val="visible"/>
                                      </p:to>
                                    </p:set>
                                    <p:anim calcmode="lin" valueType="num">
                                      <p:cBhvr>
                                        <p:cTn id="12" dur="2250" fill="hold"/>
                                        <p:tgtEl>
                                          <p:spTgt spid="147"/>
                                        </p:tgtEl>
                                        <p:attrNameLst>
                                          <p:attrName>ppt_x</p:attrName>
                                        </p:attrNameLst>
                                      </p:cBhvr>
                                      <p:tavLst>
                                        <p:tav tm="0">
                                          <p:val>
                                            <p:strVal val="#ppt_x"/>
                                          </p:val>
                                        </p:tav>
                                        <p:tav tm="100000">
                                          <p:val>
                                            <p:strVal val="#ppt_x"/>
                                          </p:val>
                                        </p:tav>
                                      </p:tavLst>
                                    </p:anim>
                                    <p:anim calcmode="lin" valueType="num">
                                      <p:cBhvr>
                                        <p:cTn id="13" dur="2250" fill="hold"/>
                                        <p:tgtEl>
                                          <p:spTgt spid="1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2" animBg="1" advAuto="0"/>
      <p:bldP spid="148"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lide Number"/>
          <p:cNvSpPr txBox="1">
            <a:spLocks noGrp="1"/>
          </p:cNvSpPr>
          <p:nvPr>
            <p:ph type="sldNum" sz="quarter" idx="2"/>
          </p:nvPr>
        </p:nvSpPr>
        <p:spPr>
          <a:xfrm>
            <a:off x="152400" y="6320835"/>
            <a:ext cx="249759" cy="370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153" name="Project-based Learning"/>
          <p:cNvSpPr txBox="1">
            <a:spLocks noGrp="1"/>
          </p:cNvSpPr>
          <p:nvPr>
            <p:ph type="title"/>
          </p:nvPr>
        </p:nvSpPr>
        <p:spPr>
          <a:prstGeom prst="rect">
            <a:avLst/>
          </a:prstGeom>
        </p:spPr>
        <p:txBody>
          <a:bodyPr/>
          <a:lstStyle/>
          <a:p>
            <a:r>
              <a:t>Project-based Learning</a:t>
            </a:r>
          </a:p>
        </p:txBody>
      </p:sp>
      <p:sp>
        <p:nvSpPr>
          <p:cNvPr id="154" name="Each unit has a new project YOU choose.…"/>
          <p:cNvSpPr txBox="1"/>
          <p:nvPr/>
        </p:nvSpPr>
        <p:spPr>
          <a:xfrm>
            <a:off x="791935" y="2062219"/>
            <a:ext cx="7350625" cy="3595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lnSpc>
                <a:spcPct val="90000"/>
              </a:lnSpc>
              <a:spcBef>
                <a:spcPts val="1000"/>
              </a:spcBef>
              <a:buSzPct val="56000"/>
              <a:buBlip>
                <a:blip r:embed="rId3"/>
              </a:buBlip>
              <a:defRPr sz="2000" b="1">
                <a:solidFill>
                  <a:srgbClr val="262626"/>
                </a:solidFill>
                <a:latin typeface="+mn-lt"/>
                <a:ea typeface="+mn-ea"/>
                <a:cs typeface="+mn-cs"/>
                <a:sym typeface="Helvetica Neue"/>
              </a:defRPr>
            </a:pPr>
            <a:r>
              <a:t>Each unit has a new project YOU choose.</a:t>
            </a:r>
          </a:p>
          <a:p>
            <a:pPr marL="609600" lvl="1" indent="-228600">
              <a:lnSpc>
                <a:spcPct val="90000"/>
              </a:lnSpc>
              <a:spcBef>
                <a:spcPts val="1000"/>
              </a:spcBef>
              <a:buSzPct val="56000"/>
              <a:buBlip>
                <a:blip r:embed="rId3"/>
              </a:buBlip>
              <a:defRPr sz="2000" b="1">
                <a:solidFill>
                  <a:srgbClr val="262626"/>
                </a:solidFill>
                <a:latin typeface="+mn-lt"/>
                <a:ea typeface="+mn-ea"/>
                <a:cs typeface="+mn-cs"/>
                <a:sym typeface="Helvetica Neue"/>
              </a:defRPr>
            </a:pPr>
            <a:r>
              <a:t>Explore a career path by making a commercial, creating a presentation for your class, interview an industry expert, etc</a:t>
            </a:r>
          </a:p>
          <a:p>
            <a:pPr marL="228600" indent="-228600">
              <a:lnSpc>
                <a:spcPct val="90000"/>
              </a:lnSpc>
              <a:spcBef>
                <a:spcPts val="1000"/>
              </a:spcBef>
              <a:buSzPct val="56000"/>
              <a:buBlip>
                <a:blip r:embed="rId3"/>
              </a:buBlip>
              <a:defRPr sz="2000" b="1">
                <a:solidFill>
                  <a:srgbClr val="262626"/>
                </a:solidFill>
                <a:latin typeface="+mn-lt"/>
                <a:ea typeface="+mn-ea"/>
                <a:cs typeface="+mn-cs"/>
                <a:sym typeface="Helvetica Neue"/>
              </a:defRPr>
            </a:pPr>
            <a:r>
              <a:t>Your final in this class is the collection of work YOU produce over the course of the year, a Final Portfolio</a:t>
            </a:r>
          </a:p>
          <a:p>
            <a:pPr marL="228600" indent="-228600">
              <a:lnSpc>
                <a:spcPct val="90000"/>
              </a:lnSpc>
              <a:spcBef>
                <a:spcPts val="1000"/>
              </a:spcBef>
              <a:buSzPct val="56000"/>
              <a:buBlip>
                <a:blip r:embed="rId3"/>
              </a:buBlip>
              <a:defRPr sz="2000" b="1">
                <a:solidFill>
                  <a:srgbClr val="262626"/>
                </a:solidFill>
                <a:latin typeface="+mn-lt"/>
                <a:ea typeface="+mn-ea"/>
                <a:cs typeface="+mn-cs"/>
                <a:sym typeface="Helvetica Neue"/>
              </a:defRPr>
            </a:pPr>
            <a:r>
              <a:t>More of YOU, less of ME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5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5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5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5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lide Number"/>
          <p:cNvSpPr txBox="1">
            <a:spLocks noGrp="1"/>
          </p:cNvSpPr>
          <p:nvPr>
            <p:ph type="sldNum" sz="quarter" idx="2"/>
          </p:nvPr>
        </p:nvSpPr>
        <p:spPr>
          <a:xfrm>
            <a:off x="152400" y="6320835"/>
            <a:ext cx="245872" cy="370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159" name="Public Speaking"/>
          <p:cNvSpPr txBox="1">
            <a:spLocks noGrp="1"/>
          </p:cNvSpPr>
          <p:nvPr>
            <p:ph type="title"/>
          </p:nvPr>
        </p:nvSpPr>
        <p:spPr>
          <a:prstGeom prst="rect">
            <a:avLst/>
          </a:prstGeom>
        </p:spPr>
        <p:txBody>
          <a:bodyPr/>
          <a:lstStyle/>
          <a:p>
            <a:r>
              <a:t>Public Speaking</a:t>
            </a:r>
          </a:p>
        </p:txBody>
      </p:sp>
      <p:sp>
        <p:nvSpPr>
          <p:cNvPr id="160" name="EVERYONE PRESENTS!…"/>
          <p:cNvSpPr txBox="1"/>
          <p:nvPr/>
        </p:nvSpPr>
        <p:spPr>
          <a:xfrm>
            <a:off x="791935" y="2062219"/>
            <a:ext cx="7521043" cy="3595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6313" indent="-226313" defTabSz="905255">
              <a:lnSpc>
                <a:spcPct val="90000"/>
              </a:lnSpc>
              <a:spcBef>
                <a:spcPts val="900"/>
              </a:spcBef>
              <a:buSzPct val="56000"/>
              <a:buBlip>
                <a:blip r:embed="rId3"/>
              </a:buBlip>
              <a:defRPr sz="1979" b="1">
                <a:solidFill>
                  <a:srgbClr val="262626"/>
                </a:solidFill>
                <a:latin typeface="+mn-lt"/>
                <a:ea typeface="+mn-ea"/>
                <a:cs typeface="+mn-cs"/>
                <a:sym typeface="Helvetica Neue"/>
              </a:defRPr>
            </a:pPr>
            <a:r>
              <a:t>EVERYONE PRESENTS!</a:t>
            </a:r>
          </a:p>
          <a:p>
            <a:pPr marL="226313" indent="-226313" defTabSz="905255">
              <a:lnSpc>
                <a:spcPct val="90000"/>
              </a:lnSpc>
              <a:spcBef>
                <a:spcPts val="900"/>
              </a:spcBef>
              <a:buSzPct val="56000"/>
              <a:buBlip>
                <a:blip r:embed="rId3"/>
              </a:buBlip>
              <a:defRPr sz="1979" b="1">
                <a:solidFill>
                  <a:srgbClr val="262626"/>
                </a:solidFill>
                <a:latin typeface="+mn-lt"/>
                <a:ea typeface="+mn-ea"/>
                <a:cs typeface="+mn-cs"/>
                <a:sym typeface="Helvetica Neue"/>
              </a:defRPr>
            </a:pPr>
            <a:r>
              <a:t>Model real-world professional behavior</a:t>
            </a:r>
          </a:p>
          <a:p>
            <a:pPr marL="226313" indent="-226313" defTabSz="905255">
              <a:lnSpc>
                <a:spcPct val="90000"/>
              </a:lnSpc>
              <a:spcBef>
                <a:spcPts val="900"/>
              </a:spcBef>
              <a:buSzPct val="56000"/>
              <a:buBlip>
                <a:blip r:embed="rId3"/>
              </a:buBlip>
              <a:defRPr sz="1979" b="1">
                <a:solidFill>
                  <a:srgbClr val="262626"/>
                </a:solidFill>
                <a:latin typeface="+mn-lt"/>
                <a:ea typeface="+mn-ea"/>
                <a:cs typeface="+mn-cs"/>
                <a:sym typeface="Helvetica Neue"/>
              </a:defRPr>
            </a:pPr>
            <a:r>
              <a:t>Model best practices for public speaking and presentation</a:t>
            </a:r>
          </a:p>
          <a:p>
            <a:pPr marL="603504" lvl="1" indent="-226313" defTabSz="905255">
              <a:lnSpc>
                <a:spcPct val="90000"/>
              </a:lnSpc>
              <a:spcBef>
                <a:spcPts val="900"/>
              </a:spcBef>
              <a:buSzPct val="56000"/>
              <a:buBlip>
                <a:blip r:embed="rId3"/>
              </a:buBlip>
              <a:defRPr sz="1979" b="1">
                <a:solidFill>
                  <a:srgbClr val="262626"/>
                </a:solidFill>
                <a:latin typeface="+mn-lt"/>
                <a:ea typeface="+mn-ea"/>
                <a:cs typeface="+mn-cs"/>
                <a:sym typeface="Helvetica Neue"/>
              </a:defRPr>
            </a:pPr>
            <a:r>
              <a:t>Poise</a:t>
            </a:r>
          </a:p>
          <a:p>
            <a:pPr marL="603504" lvl="1" indent="-226313" defTabSz="905255">
              <a:lnSpc>
                <a:spcPct val="90000"/>
              </a:lnSpc>
              <a:spcBef>
                <a:spcPts val="900"/>
              </a:spcBef>
              <a:buSzPct val="56000"/>
              <a:buBlip>
                <a:blip r:embed="rId3"/>
              </a:buBlip>
              <a:defRPr sz="1979" b="1">
                <a:solidFill>
                  <a:srgbClr val="262626"/>
                </a:solidFill>
                <a:latin typeface="+mn-lt"/>
                <a:ea typeface="+mn-ea"/>
                <a:cs typeface="+mn-cs"/>
                <a:sym typeface="Helvetica Neue"/>
              </a:defRPr>
            </a:pPr>
            <a:r>
              <a:t>Voice</a:t>
            </a:r>
          </a:p>
          <a:p>
            <a:pPr marL="603504" lvl="1" indent="-226313" defTabSz="905255">
              <a:lnSpc>
                <a:spcPct val="90000"/>
              </a:lnSpc>
              <a:spcBef>
                <a:spcPts val="900"/>
              </a:spcBef>
              <a:buSzPct val="56000"/>
              <a:buBlip>
                <a:blip r:embed="rId3"/>
              </a:buBlip>
              <a:defRPr sz="1979" b="1">
                <a:solidFill>
                  <a:srgbClr val="262626"/>
                </a:solidFill>
                <a:latin typeface="+mn-lt"/>
                <a:ea typeface="+mn-ea"/>
                <a:cs typeface="+mn-cs"/>
                <a:sym typeface="Helvetica Neue"/>
              </a:defRPr>
            </a:pPr>
            <a:r>
              <a:t>Life</a:t>
            </a:r>
          </a:p>
          <a:p>
            <a:pPr marL="603504" lvl="1" indent="-226313" defTabSz="905255">
              <a:lnSpc>
                <a:spcPct val="90000"/>
              </a:lnSpc>
              <a:spcBef>
                <a:spcPts val="900"/>
              </a:spcBef>
              <a:buSzPct val="56000"/>
              <a:buBlip>
                <a:blip r:embed="rId3"/>
              </a:buBlip>
              <a:defRPr sz="1979" b="1">
                <a:solidFill>
                  <a:srgbClr val="262626"/>
                </a:solidFill>
                <a:latin typeface="+mn-lt"/>
                <a:ea typeface="+mn-ea"/>
                <a:cs typeface="+mn-cs"/>
                <a:sym typeface="Helvetica Neue"/>
              </a:defRPr>
            </a:pPr>
            <a:r>
              <a:t>Engagement</a:t>
            </a:r>
          </a:p>
          <a:p>
            <a:pPr marL="603504" lvl="1" indent="-226313" defTabSz="905255">
              <a:lnSpc>
                <a:spcPct val="90000"/>
              </a:lnSpc>
              <a:spcBef>
                <a:spcPts val="900"/>
              </a:spcBef>
              <a:buSzPct val="56000"/>
              <a:buBlip>
                <a:blip r:embed="rId3"/>
              </a:buBlip>
              <a:defRPr sz="1979" b="1">
                <a:solidFill>
                  <a:srgbClr val="262626"/>
                </a:solidFill>
                <a:latin typeface="+mn-lt"/>
                <a:ea typeface="+mn-ea"/>
                <a:cs typeface="+mn-cs"/>
                <a:sym typeface="Helvetica Neue"/>
              </a:defRPr>
            </a:pPr>
            <a:r>
              <a:t>Gesture</a:t>
            </a:r>
          </a:p>
          <a:p>
            <a:pPr marL="603504" lvl="1" indent="-226313" defTabSz="905255">
              <a:lnSpc>
                <a:spcPct val="90000"/>
              </a:lnSpc>
              <a:spcBef>
                <a:spcPts val="900"/>
              </a:spcBef>
              <a:buSzPct val="56000"/>
              <a:buBlip>
                <a:blip r:embed="rId3"/>
              </a:buBlip>
              <a:defRPr sz="1979" b="1">
                <a:solidFill>
                  <a:srgbClr val="262626"/>
                </a:solidFill>
                <a:latin typeface="+mn-lt"/>
                <a:ea typeface="+mn-ea"/>
                <a:cs typeface="+mn-cs"/>
                <a:sym typeface="Helvetica Neue"/>
              </a:defRPr>
            </a:pPr>
            <a:r>
              <a:t>Speed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6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6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6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6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6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6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160">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16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lide Number"/>
          <p:cNvSpPr txBox="1">
            <a:spLocks noGrp="1"/>
          </p:cNvSpPr>
          <p:nvPr>
            <p:ph type="sldNum" sz="quarter" idx="2"/>
          </p:nvPr>
        </p:nvSpPr>
        <p:spPr>
          <a:xfrm>
            <a:off x="152399" y="6320835"/>
            <a:ext cx="255017" cy="370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165" name="Public Speaking"/>
          <p:cNvSpPr txBox="1">
            <a:spLocks noGrp="1"/>
          </p:cNvSpPr>
          <p:nvPr>
            <p:ph type="title"/>
          </p:nvPr>
        </p:nvSpPr>
        <p:spPr>
          <a:prstGeom prst="rect">
            <a:avLst/>
          </a:prstGeom>
        </p:spPr>
        <p:txBody>
          <a:bodyPr/>
          <a:lstStyle/>
          <a:p>
            <a:r>
              <a:t>Public Speaking</a:t>
            </a:r>
          </a:p>
        </p:txBody>
      </p:sp>
      <p:sp>
        <p:nvSpPr>
          <p:cNvPr id="166" name="While you watch:…"/>
          <p:cNvSpPr txBox="1"/>
          <p:nvPr/>
        </p:nvSpPr>
        <p:spPr>
          <a:xfrm>
            <a:off x="791935" y="2062219"/>
            <a:ext cx="7521043" cy="3595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lnSpc>
                <a:spcPct val="90000"/>
              </a:lnSpc>
              <a:spcBef>
                <a:spcPts val="1000"/>
              </a:spcBef>
              <a:buSzPct val="56000"/>
              <a:buBlip>
                <a:blip r:embed="rId3"/>
              </a:buBlip>
              <a:defRPr sz="2000" b="1">
                <a:solidFill>
                  <a:srgbClr val="262626"/>
                </a:solidFill>
                <a:latin typeface="+mn-lt"/>
                <a:ea typeface="+mn-ea"/>
                <a:cs typeface="+mn-cs"/>
                <a:sym typeface="Helvetica Neue"/>
              </a:defRPr>
            </a:pPr>
            <a:r>
              <a:t>While you watch:</a:t>
            </a:r>
          </a:p>
          <a:p>
            <a:pPr marL="609600" lvl="1" indent="-228600">
              <a:lnSpc>
                <a:spcPct val="90000"/>
              </a:lnSpc>
              <a:spcBef>
                <a:spcPts val="1000"/>
              </a:spcBef>
              <a:buSzPct val="56000"/>
              <a:buBlip>
                <a:blip r:embed="rId3"/>
              </a:buBlip>
              <a:defRPr sz="2000" b="1">
                <a:solidFill>
                  <a:srgbClr val="262626"/>
                </a:solidFill>
                <a:latin typeface="+mn-lt"/>
                <a:ea typeface="+mn-ea"/>
                <a:cs typeface="+mn-cs"/>
                <a:sym typeface="Helvetica Neue"/>
              </a:defRPr>
            </a:pPr>
            <a:r>
              <a:t>What is the main idea?</a:t>
            </a:r>
          </a:p>
          <a:p>
            <a:pPr marL="609600" lvl="1" indent="-228600">
              <a:lnSpc>
                <a:spcPct val="90000"/>
              </a:lnSpc>
              <a:spcBef>
                <a:spcPts val="1000"/>
              </a:spcBef>
              <a:buSzPct val="56000"/>
              <a:buBlip>
                <a:blip r:embed="rId3"/>
              </a:buBlip>
              <a:defRPr sz="2000" b="1">
                <a:solidFill>
                  <a:srgbClr val="262626"/>
                </a:solidFill>
                <a:latin typeface="+mn-lt"/>
                <a:ea typeface="+mn-ea"/>
                <a:cs typeface="+mn-cs"/>
                <a:sym typeface="Helvetica Neue"/>
              </a:defRPr>
            </a:pPr>
            <a:r>
              <a:t>What does this presenter do that you like?</a:t>
            </a:r>
          </a:p>
          <a:p>
            <a:pPr marL="609600" lvl="1" indent="-228600">
              <a:lnSpc>
                <a:spcPct val="90000"/>
              </a:lnSpc>
              <a:spcBef>
                <a:spcPts val="1000"/>
              </a:spcBef>
              <a:buSzPct val="56000"/>
              <a:buBlip>
                <a:blip r:embed="rId3"/>
              </a:buBlip>
              <a:defRPr sz="2000" b="1">
                <a:solidFill>
                  <a:srgbClr val="262626"/>
                </a:solidFill>
                <a:latin typeface="+mn-lt"/>
                <a:ea typeface="+mn-ea"/>
                <a:cs typeface="+mn-cs"/>
                <a:sym typeface="Helvetica Neue"/>
              </a:defRPr>
            </a:pPr>
            <a:r>
              <a:t>What does the presenter do that you don’t like?</a:t>
            </a:r>
            <a:br/>
            <a:endParaRPr/>
          </a:p>
          <a:p>
            <a:pPr marL="228600" indent="-228600">
              <a:lnSpc>
                <a:spcPct val="90000"/>
              </a:lnSpc>
              <a:spcBef>
                <a:spcPts val="1000"/>
              </a:spcBef>
              <a:buSzPct val="56000"/>
              <a:buBlip>
                <a:blip r:embed="rId3"/>
              </a:buBlip>
              <a:defRPr sz="2000" b="1">
                <a:solidFill>
                  <a:srgbClr val="262626"/>
                </a:solidFill>
                <a:latin typeface="+mn-lt"/>
                <a:ea typeface="+mn-ea"/>
                <a:cs typeface="+mn-cs"/>
                <a:sym typeface="Helvetica Neue"/>
              </a:defRPr>
            </a:pPr>
            <a:r>
              <a:t>Can you give a better presentation?</a:t>
            </a:r>
          </a:p>
          <a:p>
            <a:pPr marL="609600" lvl="1" indent="-228600">
              <a:lnSpc>
                <a:spcPct val="90000"/>
              </a:lnSpc>
              <a:spcBef>
                <a:spcPts val="1000"/>
              </a:spcBef>
              <a:buSzPct val="56000"/>
              <a:buBlip>
                <a:blip r:embed="rId3"/>
              </a:buBlip>
              <a:defRPr sz="2000" b="1">
                <a:solidFill>
                  <a:srgbClr val="262626"/>
                </a:solidFill>
                <a:latin typeface="+mn-lt"/>
                <a:ea typeface="+mn-ea"/>
                <a:cs typeface="+mn-cs"/>
                <a:sym typeface="Helvetica Neue"/>
              </a:defRPr>
            </a:pPr>
            <a:r>
              <a:t>(YOU WILL!)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6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6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6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6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6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1"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0" name="Slide Number"/>
          <p:cNvSpPr txBox="1">
            <a:spLocks noGrp="1"/>
          </p:cNvSpPr>
          <p:nvPr>
            <p:ph type="sldNum" sz="quarter" idx="2"/>
          </p:nvPr>
        </p:nvSpPr>
        <p:spPr>
          <a:xfrm>
            <a:off x="11169739" y="6404292"/>
            <a:ext cx="184061"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pic>
        <p:nvPicPr>
          <p:cNvPr id="171" name="04-01TED.mov" descr="04-01TED.mov"/>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1516152" y="-5886"/>
            <a:ext cx="9159696" cy="686977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71"/>
                </p:tgtEl>
              </p:cMediaNode>
            </p:video>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Helvetica Neue"/>
        <a:ea typeface="Helvetica Neue"/>
        <a:cs typeface="Helvetica Neu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Helvetica Neue"/>
        <a:ea typeface="Helvetica Neue"/>
        <a:cs typeface="Helvetica Neu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1066</Words>
  <Application>Microsoft Macintosh PowerPoint</Application>
  <PresentationFormat>Widescreen</PresentationFormat>
  <Paragraphs>228</Paragraphs>
  <Slides>13</Slides>
  <Notes>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Helvetica Neue</vt:lpstr>
      <vt:lpstr>Montserrat Bold</vt:lpstr>
      <vt:lpstr>Montserrat Regular</vt:lpstr>
      <vt:lpstr>Office Theme</vt:lpstr>
      <vt:lpstr>VWE II Introduction</vt:lpstr>
      <vt:lpstr>Do Now - 6 Minutes!</vt:lpstr>
      <vt:lpstr>Virtual Workplace Experience II</vt:lpstr>
      <vt:lpstr>PowerPoint Presentation</vt:lpstr>
      <vt:lpstr>Industry Sectors</vt:lpstr>
      <vt:lpstr>Project-based Learning</vt:lpstr>
      <vt:lpstr>Public Speaking</vt:lpstr>
      <vt:lpstr>Public Speaking</vt:lpstr>
      <vt:lpstr>PowerPoint Presentation</vt:lpstr>
      <vt:lpstr>21st Century Skills</vt:lpstr>
      <vt:lpstr>Classroom Expectations</vt:lpstr>
      <vt:lpstr>Grading</vt:lpstr>
      <vt:lpstr>Course specific notes</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VWE II Introduction</dc:title>
  <cp:lastModifiedBy>Ashley Aleman</cp:lastModifiedBy>
  <cp:revision>1</cp:revision>
  <dcterms:modified xsi:type="dcterms:W3CDTF">2018-08-14T15:27:28Z</dcterms:modified>
</cp:coreProperties>
</file>