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7"/>
    <p:restoredTop sz="92969"/>
  </p:normalViewPr>
  <p:slideViewPr>
    <p:cSldViewPr snapToGrid="0" snapToObjects="1">
      <p:cViewPr varScale="1">
        <p:scale>
          <a:sx n="58" d="100"/>
          <a:sy n="58" d="100"/>
        </p:scale>
        <p:origin x="1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hmo.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Have students spend 5 minutes writing on this topic. </a:t>
            </a:r>
          </a:p>
          <a:p>
            <a:r>
              <a:t>Have a short discussion focusing primarily on the last two questions. Have a student scribe make notes of how students evaluate information on your board for reference to come back to later.</a:t>
            </a:r>
          </a:p>
          <a:p>
            <a:endParaRPr/>
          </a:p>
          <a:p>
            <a:r>
              <a:t>Hand out first page of 04-33 Effective Research Handout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xfrm>
            <a:off x="381000" y="685800"/>
            <a:ext cx="6096000" cy="3429000"/>
          </a:xfrm>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Discuss with students whether they think Wikipedia is a reliable source. Truthfully, it very often can be, however the amount of vandalism on popular articles and the lack of reliable editors on a lot of less popular articles means students need to be extra cautious. </a:t>
            </a:r>
          </a:p>
          <a:p>
            <a:r>
              <a:t>Recommend students use it as a place to get an overview, but more importantly, to use as a great table of contents for sources for their own research. The hyperlinked bibliography at the end of every article usually leads to more reliable sources, but remember even then students need to avoid getting DUPED.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rPr dirty="0"/>
              <a:t>Give the students 10-15 minutes to complete page 1. Make sure to monitor their site usage and ask questions as they are going along about how the sites are affecting their position. If any students are already in on the hoax, ask them to Kindly play along.</a:t>
            </a:r>
          </a:p>
          <a:p>
            <a:endParaRPr lang="en-US" dirty="0"/>
          </a:p>
          <a:p>
            <a:r>
              <a:rPr lang="en-US" dirty="0"/>
              <a:t>After students have completed page 1 and you’ve had a short discussion take a vote on both sides of the issue.</a:t>
            </a:r>
          </a:p>
          <a:p>
            <a:endParaRPr dirty="0"/>
          </a:p>
          <a:p>
            <a:r>
              <a:rPr dirty="0"/>
              <a:t>Click at the bottom to play the short (4 minute) interview with Tom Way, professor and author of </a:t>
            </a:r>
            <a:r>
              <a:rPr u="sng" dirty="0">
                <a:solidFill>
                  <a:srgbClr val="0563C1"/>
                </a:solidFill>
                <a:uFill>
                  <a:solidFill>
                    <a:srgbClr val="0563C1"/>
                  </a:solidFill>
                </a:uFill>
                <a:hlinkClick r:id="rId3"/>
              </a:rPr>
              <a:t>dhmo.org</a:t>
            </a:r>
            <a:r>
              <a:rPr dirty="0"/>
              <a:t>, it reveals that DHMO is water.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Ask the class, “Was there a clue in the last Updated date?”</a:t>
            </a:r>
          </a:p>
          <a:p>
            <a:r>
              <a:t>No, it at least claims to be up-to-date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What is a URL? Stands for Uniform Resource Locator. For the web it’s the address you see that represents where the information lives.</a:t>
            </a:r>
          </a:p>
          <a:p>
            <a:endParaRPr/>
          </a:p>
          <a:p>
            <a:r>
              <a:t>Ask the class, “Any clue in the URL that maybe this is suspect?”</a:t>
            </a:r>
          </a:p>
          <a:p>
            <a:r>
              <a:t>No, it looks legit, like an organization that is sophisticated enough to have their own domain.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Ask about why the domain might be an important thing to look at when evaluating the validity or trustworthiness of sources. Is it familiar? Is it a source they have found to be reliable before?</a:t>
            </a:r>
          </a:p>
          <a:p>
            <a:r>
              <a:t>In this case what might indicate this might be a trustworthy source? (That it’s a .edu)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Everything on the left are reserved, everything on the right is available to anyone.</a:t>
            </a:r>
          </a:p>
          <a:p>
            <a:r>
              <a:t>Why would that matter?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Ads are a fact of life on the internet, but sketchy ads or overly intrusive ads are usually a sign that the site’s primary purpose is to generate clickbait to drive ad revenue, not to provide reliable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Many sites will link to sources they used as evidence to make their claims. Check! A lot of time we find that what they claim the sources say isn’t what they really say.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Many sites will link to sources they used as evidence to make their claims. Check! A lot of time we find that what they claim the sources say isn’t what they really say.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 name="Title Text"/>
          <p:cNvSpPr txBox="1">
            <a:spLocks noGrp="1"/>
          </p:cNvSpPr>
          <p:nvPr>
            <p:ph type="title"/>
          </p:nvPr>
        </p:nvSpPr>
        <p:spPr>
          <a:xfrm>
            <a:off x="840920" y="0"/>
            <a:ext cx="6817181" cy="2073050"/>
          </a:xfrm>
          <a:prstGeom prst="rect">
            <a:avLst/>
          </a:prstGeom>
        </p:spPr>
        <p:txBody>
          <a:bodyPr anchor="b"/>
          <a:lstStyle>
            <a:lvl1pPr algn="ctr">
              <a:defRPr sz="5400">
                <a:solidFill>
                  <a:srgbClr val="FFFFFF"/>
                </a:solidFill>
                <a:latin typeface="Montserrat Bold"/>
                <a:ea typeface="Montserrat Bold"/>
                <a:cs typeface="Montserrat Bold"/>
                <a:sym typeface="Montserrat Bold"/>
              </a:defRPr>
            </a:lvl1pPr>
          </a:lstStyle>
          <a:p>
            <a:r>
              <a:t>Title Text</a:t>
            </a:r>
          </a:p>
        </p:txBody>
      </p:sp>
      <p:sp>
        <p:nvSpPr>
          <p:cNvPr id="1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
        <p:nvSpPr>
          <p:cNvPr id="14" name="Rectangle"/>
          <p:cNvSpPr/>
          <p:nvPr/>
        </p:nvSpPr>
        <p:spPr>
          <a:xfrm>
            <a:off x="1600200" y="5457924"/>
            <a:ext cx="5298622" cy="511076"/>
          </a:xfrm>
          <a:prstGeom prst="rect">
            <a:avLst/>
          </a:prstGeom>
          <a:solidFill>
            <a:srgbClr val="FFFFFF"/>
          </a:solidFill>
          <a:ln w="12700">
            <a:miter lim="400000"/>
          </a:ln>
        </p:spPr>
        <p:txBody>
          <a:bodyPr lIns="45719" rIns="45719" anchor="ctr"/>
          <a:lstStyle/>
          <a:p>
            <a:endParaRPr/>
          </a:p>
        </p:txBody>
      </p:sp>
      <p:sp>
        <p:nvSpPr>
          <p:cNvPr id="15" name="Ms. Smith…"/>
          <p:cNvSpPr txBox="1"/>
          <p:nvPr/>
        </p:nvSpPr>
        <p:spPr>
          <a:xfrm>
            <a:off x="840921" y="3992051"/>
            <a:ext cx="6817180" cy="13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300" b="1">
                <a:latin typeface="Helvetica Neue"/>
                <a:ea typeface="Helvetica Neue"/>
                <a:cs typeface="Helvetica Neue"/>
                <a:sym typeface="Helvetica Neue"/>
              </a:defRPr>
            </a:pPr>
            <a:r>
              <a:t>Ms. Smith</a:t>
            </a:r>
          </a:p>
          <a:p>
            <a:pPr>
              <a:defRPr sz="4300" b="1">
                <a:latin typeface="Helvetica Neue"/>
                <a:ea typeface="Helvetica Neue"/>
                <a:cs typeface="Helvetica Neue"/>
                <a:sym typeface="Helvetica Neue"/>
              </a:defRPr>
            </a:pPr>
            <a:r>
              <a:t>Room 103</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idx="1"/>
          </p:nvPr>
        </p:nvSpPr>
        <p:spPr>
          <a:xfrm>
            <a:off x="838200" y="1825625"/>
            <a:ext cx="10515600" cy="4351338"/>
          </a:xfrm>
          <a:prstGeom prst="rect">
            <a:avLst/>
          </a:prstGeom>
        </p:spPr>
        <p:txBody>
          <a:bodyPr/>
          <a:lstStyle>
            <a:lvl1pPr>
              <a:buBlip>
                <a:blip r:embed="rId2"/>
              </a:buBlip>
            </a:lvl1pPr>
            <a:lvl2pPr>
              <a:buBlip>
                <a:blip r:embed="rId2"/>
              </a:buBlip>
            </a:lvl2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9" name="Body Level One…"/>
          <p:cNvSpPr txBox="1">
            <a:spLocks noGrp="1"/>
          </p:cNvSpPr>
          <p:nvPr>
            <p:ph type="body" idx="1"/>
          </p:nvPr>
        </p:nvSpPr>
        <p:spPr>
          <a:xfrm>
            <a:off x="838200" y="365125"/>
            <a:ext cx="7734300" cy="5811838"/>
          </a:xfrm>
          <a:prstGeom prst="rect">
            <a:avLst/>
          </a:prstGeom>
        </p:spPr>
        <p:txBody>
          <a:bodyPr/>
          <a:lstStyle>
            <a:lvl1pPr>
              <a:buBlip>
                <a:blip r:embed="rId2"/>
              </a:buBlip>
            </a:lvl1pPr>
            <a:lvl2pPr>
              <a:buBlip>
                <a:blip r:embed="rId2"/>
              </a:buBlip>
            </a:lvl2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117"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8" name="Body Level One…"/>
          <p:cNvSpPr txBox="1">
            <a:spLocks noGrp="1"/>
          </p:cNvSpPr>
          <p:nvPr>
            <p:ph type="body" idx="1"/>
          </p:nvPr>
        </p:nvSpPr>
        <p:spPr>
          <a:xfrm>
            <a:off x="1249135" y="2062219"/>
            <a:ext cx="10156372" cy="3595631"/>
          </a:xfrm>
          <a:prstGeom prst="rect">
            <a:avLst/>
          </a:prstGeom>
        </p:spPr>
        <p:txBody>
          <a:bodyPr/>
          <a:lstStyle>
            <a:lvl1pPr marL="0" indent="0">
              <a:buSzTx/>
              <a:buFontTx/>
              <a:buNone/>
              <a:defRPr sz="1200">
                <a:solidFill>
                  <a:srgbClr val="262626"/>
                </a:solidFill>
                <a:latin typeface="Helvetica Neue"/>
                <a:ea typeface="Helvetica Neue"/>
                <a:cs typeface="Helvetica Neue"/>
                <a:sym typeface="Helvetica Neue"/>
              </a:defRPr>
            </a:lvl1pPr>
            <a:lvl2pPr marL="571500" indent="-114300">
              <a:buSzPct val="100000"/>
              <a:buFontTx/>
              <a:buChar char="•"/>
              <a:defRPr sz="1200">
                <a:solidFill>
                  <a:srgbClr val="262626"/>
                </a:solidFill>
                <a:latin typeface="Helvetica Neue"/>
                <a:ea typeface="Helvetica Neue"/>
                <a:cs typeface="Helvetica Neue"/>
                <a:sym typeface="Helvetica Neue"/>
              </a:defRPr>
            </a:lvl2pPr>
            <a:lvl3pPr marL="1051560" indent="-137160">
              <a:buFontTx/>
              <a:defRPr sz="1200">
                <a:solidFill>
                  <a:srgbClr val="262626"/>
                </a:solidFill>
                <a:latin typeface="Helvetica Neue"/>
                <a:ea typeface="Helvetica Neue"/>
                <a:cs typeface="Helvetica Neue"/>
                <a:sym typeface="Helvetica Neue"/>
              </a:defRPr>
            </a:lvl3pPr>
            <a:lvl4pPr marL="1524000" indent="-152400">
              <a:buFontTx/>
              <a:defRPr sz="1200">
                <a:solidFill>
                  <a:srgbClr val="262626"/>
                </a:solidFill>
                <a:latin typeface="Helvetica Neue"/>
                <a:ea typeface="Helvetica Neue"/>
                <a:cs typeface="Helvetica Neue"/>
                <a:sym typeface="Helvetica Neue"/>
              </a:defRPr>
            </a:lvl4pPr>
            <a:lvl5pPr marL="1981200" indent="-152400">
              <a:buFontTx/>
              <a:defRPr sz="1200">
                <a:solidFill>
                  <a:srgbClr val="262626"/>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52400" y="6320835"/>
            <a:ext cx="347599" cy="370841"/>
          </a:xfrm>
          <a:prstGeom prst="rect">
            <a:avLst/>
          </a:prstGeom>
        </p:spPr>
        <p:txBody>
          <a:bodyPr/>
          <a:lstStyle>
            <a:lvl1pPr algn="l">
              <a:defRPr sz="1800">
                <a:solidFill>
                  <a:srgbClr val="FFFFFF"/>
                </a:solidFill>
                <a:latin typeface="Montserrat Bold"/>
                <a:ea typeface="Montserrat Bold"/>
                <a:cs typeface="Montserrat Bold"/>
                <a:sym typeface="Montserrat Bold"/>
              </a:defRPr>
            </a:lvl1pPr>
          </a:lstStyle>
          <a:p>
            <a:fld id="{86CB4B4D-7CA3-9044-876B-883B54F8677D}" type="slidenum">
              <a:t>‹#›</a:t>
            </a:fld>
            <a:endParaRPr/>
          </a:p>
        </p:txBody>
      </p:sp>
      <p:sp>
        <p:nvSpPr>
          <p:cNvPr id="120" name="Title Text"/>
          <p:cNvSpPr txBox="1">
            <a:spLocks noGrp="1"/>
          </p:cNvSpPr>
          <p:nvPr>
            <p:ph type="title"/>
          </p:nvPr>
        </p:nvSpPr>
        <p:spPr>
          <a:xfrm>
            <a:off x="3354616" y="702128"/>
            <a:ext cx="8508094" cy="755765"/>
          </a:xfrm>
          <a:prstGeom prst="rect">
            <a:avLst/>
          </a:prstGeom>
        </p:spPr>
        <p:txBody>
          <a:bodyPr anchor="b"/>
          <a:lstStyle>
            <a:lvl1pPr>
              <a:defRPr sz="4000">
                <a:solidFill>
                  <a:srgbClr val="58BB82"/>
                </a:solidFill>
                <a:latin typeface="Montserrat Bold"/>
                <a:ea typeface="Montserrat Bold"/>
                <a:cs typeface="Montserrat Bold"/>
                <a:sym typeface="Montserrat Bold"/>
              </a:defRPr>
            </a:lvl1pPr>
          </a:lstStyle>
          <a:p>
            <a: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2"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3" name="Title Text"/>
          <p:cNvSpPr txBox="1">
            <a:spLocks noGrp="1"/>
          </p:cNvSpPr>
          <p:nvPr>
            <p:ph type="title"/>
          </p:nvPr>
        </p:nvSpPr>
        <p:spPr>
          <a:xfrm>
            <a:off x="3442606" y="706665"/>
            <a:ext cx="7911194" cy="875846"/>
          </a:xfrm>
          <a:prstGeom prst="rect">
            <a:avLst/>
          </a:prstGeom>
        </p:spPr>
        <p:txBody>
          <a:bodyPr/>
          <a:lstStyle>
            <a:lvl1pPr>
              <a:defRPr sz="4000">
                <a:solidFill>
                  <a:srgbClr val="FB5507"/>
                </a:solidFill>
                <a:latin typeface="Montserrat Bold"/>
                <a:ea typeface="Montserrat Bold"/>
                <a:cs typeface="Montserrat Bold"/>
                <a:sym typeface="Montserrat Bold"/>
              </a:defRPr>
            </a:lvl1pPr>
          </a:lstStyle>
          <a:p>
            <a:r>
              <a:t>Title Text</a:t>
            </a:r>
          </a:p>
        </p:txBody>
      </p:sp>
      <p:sp>
        <p:nvSpPr>
          <p:cNvPr id="24" name="Body Level One…"/>
          <p:cNvSpPr txBox="1">
            <a:spLocks noGrp="1"/>
          </p:cNvSpPr>
          <p:nvPr>
            <p:ph type="body" sz="half" idx="1"/>
          </p:nvPr>
        </p:nvSpPr>
        <p:spPr>
          <a:xfrm>
            <a:off x="838200" y="2253795"/>
            <a:ext cx="10515600" cy="3023962"/>
          </a:xfrm>
          <a:prstGeom prst="rect">
            <a:avLst/>
          </a:prstGeom>
        </p:spPr>
        <p:txBody>
          <a:bodyPr/>
          <a:lstStyle>
            <a:lvl1pPr marL="0" indent="0">
              <a:buSzTx/>
              <a:buFontTx/>
              <a:buNone/>
              <a:defRPr sz="1100">
                <a:solidFill>
                  <a:srgbClr val="262626"/>
                </a:solidFill>
                <a:latin typeface="Montserrat Regular"/>
                <a:ea typeface="Montserrat Regular"/>
                <a:cs typeface="Montserrat Regular"/>
                <a:sym typeface="Montserrat Regular"/>
              </a:defRPr>
            </a:lvl1pPr>
            <a:lvl2pPr marL="561975" indent="-104775">
              <a:buSzPct val="100000"/>
              <a:buFontTx/>
              <a:buChar char="•"/>
              <a:defRPr sz="1100">
                <a:solidFill>
                  <a:srgbClr val="262626"/>
                </a:solidFill>
                <a:latin typeface="Montserrat Regular"/>
                <a:ea typeface="Montserrat Regular"/>
                <a:cs typeface="Montserrat Regular"/>
                <a:sym typeface="Montserrat Regular"/>
              </a:defRPr>
            </a:lvl2pPr>
            <a:lvl3pPr marL="1040130" indent="-125730">
              <a:buFontTx/>
              <a:defRPr sz="1100">
                <a:solidFill>
                  <a:srgbClr val="262626"/>
                </a:solidFill>
                <a:latin typeface="Montserrat Regular"/>
                <a:ea typeface="Montserrat Regular"/>
                <a:cs typeface="Montserrat Regular"/>
                <a:sym typeface="Montserrat Regular"/>
              </a:defRPr>
            </a:lvl3pPr>
            <a:lvl4pPr marL="1511300" indent="-139700">
              <a:buFontTx/>
              <a:defRPr sz="1100">
                <a:solidFill>
                  <a:srgbClr val="262626"/>
                </a:solidFill>
                <a:latin typeface="Montserrat Regular"/>
                <a:ea typeface="Montserrat Regular"/>
                <a:cs typeface="Montserrat Regular"/>
                <a:sym typeface="Montserrat Regular"/>
              </a:defRPr>
            </a:lvl4pPr>
            <a:lvl5pPr marL="1968500" indent="-139700">
              <a:buFontTx/>
              <a:defRPr sz="1100">
                <a:solidFill>
                  <a:srgbClr val="262626"/>
                </a:soli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258534" y="6353492"/>
            <a:ext cx="347600" cy="370841"/>
          </a:xfrm>
          <a:prstGeom prst="rect">
            <a:avLst/>
          </a:prstGeom>
        </p:spPr>
        <p:txBody>
          <a:bodyPr/>
          <a:lstStyle>
            <a:lvl1pPr algn="l">
              <a:defRPr sz="1800">
                <a:solidFill>
                  <a:srgbClr val="FFFFFF"/>
                </a:solidFill>
                <a:latin typeface="Montserrat Bold"/>
                <a:ea typeface="Montserrat Bold"/>
                <a:cs typeface="Montserrat Bold"/>
                <a:sym typeface="Montserrat Bold"/>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3" name="Title Text"/>
          <p:cNvSpPr txBox="1">
            <a:spLocks noGrp="1"/>
          </p:cNvSpPr>
          <p:nvPr>
            <p:ph type="title"/>
          </p:nvPr>
        </p:nvSpPr>
        <p:spPr>
          <a:xfrm>
            <a:off x="3354616" y="702128"/>
            <a:ext cx="8508094" cy="755765"/>
          </a:xfrm>
          <a:prstGeom prst="rect">
            <a:avLst/>
          </a:prstGeom>
        </p:spPr>
        <p:txBody>
          <a:bodyPr anchor="b"/>
          <a:lstStyle>
            <a:lvl1pPr>
              <a:defRPr sz="4000">
                <a:solidFill>
                  <a:srgbClr val="3A86FE"/>
                </a:solidFill>
                <a:latin typeface="Montserrat Bold"/>
                <a:ea typeface="Montserrat Bold"/>
                <a:cs typeface="Montserrat Bold"/>
                <a:sym typeface="Montserrat Bold"/>
              </a:defRPr>
            </a:lvl1pPr>
          </a:lstStyle>
          <a:p>
            <a:r>
              <a:t>Title Text</a:t>
            </a:r>
          </a:p>
        </p:txBody>
      </p:sp>
      <p:sp>
        <p:nvSpPr>
          <p:cNvPr id="34" name="Body Level One…"/>
          <p:cNvSpPr txBox="1">
            <a:spLocks noGrp="1"/>
          </p:cNvSpPr>
          <p:nvPr>
            <p:ph type="body" sz="quarter" idx="1"/>
          </p:nvPr>
        </p:nvSpPr>
        <p:spPr>
          <a:xfrm>
            <a:off x="1248229" y="2421278"/>
            <a:ext cx="4662714" cy="1522073"/>
          </a:xfrm>
          <a:prstGeom prst="rect">
            <a:avLst/>
          </a:prstGeom>
        </p:spPr>
        <p:txBody>
          <a:bodyPr/>
          <a:lstStyle>
            <a:lvl1pPr marL="0" indent="0">
              <a:buSzTx/>
              <a:buFontTx/>
              <a:buNone/>
              <a:defRPr sz="1200">
                <a:solidFill>
                  <a:srgbClr val="262626"/>
                </a:solidFill>
                <a:latin typeface="Montserrat Regular"/>
                <a:ea typeface="Montserrat Regular"/>
                <a:cs typeface="Montserrat Regular"/>
                <a:sym typeface="Montserrat Regular"/>
              </a:defRPr>
            </a:lvl1pPr>
            <a:lvl2pPr marL="0" indent="457200">
              <a:buSzTx/>
              <a:buFontTx/>
              <a:buNone/>
              <a:defRPr sz="1200">
                <a:solidFill>
                  <a:srgbClr val="262626"/>
                </a:solidFill>
                <a:latin typeface="Montserrat Regular"/>
                <a:ea typeface="Montserrat Regular"/>
                <a:cs typeface="Montserrat Regular"/>
                <a:sym typeface="Montserrat Regular"/>
              </a:defRPr>
            </a:lvl2pPr>
            <a:lvl3pPr marL="0" indent="914400">
              <a:buSzTx/>
              <a:buFontTx/>
              <a:buNone/>
              <a:defRPr sz="1200">
                <a:solidFill>
                  <a:srgbClr val="262626"/>
                </a:solidFill>
                <a:latin typeface="Montserrat Regular"/>
                <a:ea typeface="Montserrat Regular"/>
                <a:cs typeface="Montserrat Regular"/>
                <a:sym typeface="Montserrat Regular"/>
              </a:defRPr>
            </a:lvl3pPr>
            <a:lvl4pPr marL="0" indent="1371600">
              <a:buSzTx/>
              <a:buFontTx/>
              <a:buNone/>
              <a:defRPr sz="1200">
                <a:solidFill>
                  <a:srgbClr val="262626"/>
                </a:solidFill>
                <a:latin typeface="Montserrat Regular"/>
                <a:ea typeface="Montserrat Regular"/>
                <a:cs typeface="Montserrat Regular"/>
                <a:sym typeface="Montserrat Regular"/>
              </a:defRPr>
            </a:lvl4pPr>
            <a:lvl5pPr marL="0" indent="1828800">
              <a:buSzTx/>
              <a:buFontTx/>
              <a:buNone/>
              <a:defRPr sz="1200">
                <a:solidFill>
                  <a:srgbClr val="262626"/>
                </a:soli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340178" y="6353492"/>
            <a:ext cx="347599" cy="370841"/>
          </a:xfrm>
          <a:prstGeom prst="rect">
            <a:avLst/>
          </a:prstGeom>
        </p:spPr>
        <p:txBody>
          <a:bodyPr/>
          <a:lstStyle>
            <a:lvl1pPr algn="l">
              <a:defRPr sz="1800">
                <a:solidFill>
                  <a:srgbClr val="262626"/>
                </a:solidFill>
                <a:latin typeface="Montserrat Bold"/>
                <a:ea typeface="Montserrat Bold"/>
                <a:cs typeface="Montserrat Bold"/>
                <a:sym typeface="Montserrat Bold"/>
              </a:defRPr>
            </a:lvl1pPr>
          </a:lstStyle>
          <a:p>
            <a:fld id="{86CB4B4D-7CA3-9044-876B-883B54F8677D}" type="slidenum">
              <a:t>‹#›</a:t>
            </a:fld>
            <a:endParaRPr/>
          </a:p>
        </p:txBody>
      </p:sp>
      <p:sp>
        <p:nvSpPr>
          <p:cNvPr id="36" name="Text Placeholder 2"/>
          <p:cNvSpPr>
            <a:spLocks noGrp="1"/>
          </p:cNvSpPr>
          <p:nvPr>
            <p:ph type="body" sz="quarter" idx="13"/>
          </p:nvPr>
        </p:nvSpPr>
        <p:spPr>
          <a:xfrm>
            <a:off x="6413501" y="2421277"/>
            <a:ext cx="4662715" cy="1522073"/>
          </a:xfrm>
          <a:prstGeom prst="rect">
            <a:avLst/>
          </a:prstGeom>
        </p:spPr>
        <p:txBody>
          <a:bodyPr/>
          <a:lstStyle/>
          <a:p>
            <a:pPr marL="0" indent="0">
              <a:buSzTx/>
              <a:buFontTx/>
              <a:buNone/>
              <a:defRPr sz="1200">
                <a:solidFill>
                  <a:srgbClr val="262626"/>
                </a:solidFill>
                <a:latin typeface="Montserrat Regular"/>
                <a:ea typeface="Montserrat Regular"/>
                <a:cs typeface="Montserrat Regular"/>
                <a:sym typeface="Montserrat Regular"/>
              </a:defRPr>
            </a:pPr>
            <a:endParaRPr/>
          </a:p>
        </p:txBody>
      </p:sp>
      <p:sp>
        <p:nvSpPr>
          <p:cNvPr id="37" name="Text Placeholder 2"/>
          <p:cNvSpPr>
            <a:spLocks noGrp="1"/>
          </p:cNvSpPr>
          <p:nvPr>
            <p:ph type="body" sz="quarter" idx="14"/>
          </p:nvPr>
        </p:nvSpPr>
        <p:spPr>
          <a:xfrm>
            <a:off x="1248228" y="4451865"/>
            <a:ext cx="9827988" cy="1522073"/>
          </a:xfrm>
          <a:prstGeom prst="rect">
            <a:avLst/>
          </a:prstGeom>
        </p:spPr>
        <p:txBody>
          <a:bodyPr/>
          <a:lstStyle/>
          <a:p>
            <a:pPr marL="0" indent="0">
              <a:buSzTx/>
              <a:buFontTx/>
              <a:buNone/>
              <a:defRPr sz="1200">
                <a:solidFill>
                  <a:srgbClr val="262626"/>
                </a:solidFill>
                <a:latin typeface="Montserrat Regular"/>
                <a:ea typeface="Montserrat Regular"/>
                <a:cs typeface="Montserrat Regular"/>
                <a:sym typeface="Montserrat Regular"/>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44"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5" name="Body Level One…"/>
          <p:cNvSpPr txBox="1">
            <a:spLocks noGrp="1"/>
          </p:cNvSpPr>
          <p:nvPr>
            <p:ph type="body" sz="quarter" idx="1"/>
          </p:nvPr>
        </p:nvSpPr>
        <p:spPr>
          <a:xfrm>
            <a:off x="838200" y="1825625"/>
            <a:ext cx="5181600" cy="1562555"/>
          </a:xfrm>
          <a:prstGeom prst="rect">
            <a:avLst/>
          </a:prstGeom>
        </p:spPr>
        <p:txBody>
          <a:bodyPr/>
          <a:lstStyle>
            <a:lvl1pPr marL="0" indent="0">
              <a:buSzTx/>
              <a:buFontTx/>
              <a:buNone/>
              <a:defRPr sz="1200">
                <a:solidFill>
                  <a:srgbClr val="262626"/>
                </a:solidFill>
                <a:latin typeface="Montserrat Regular"/>
                <a:ea typeface="Montserrat Regular"/>
                <a:cs typeface="Montserrat Regular"/>
                <a:sym typeface="Montserrat Regular"/>
              </a:defRPr>
            </a:lvl1pPr>
            <a:lvl2pPr marL="571500" indent="-114300">
              <a:buSzPct val="100000"/>
              <a:buFontTx/>
              <a:buChar char="•"/>
              <a:defRPr sz="1200">
                <a:solidFill>
                  <a:srgbClr val="262626"/>
                </a:solidFill>
                <a:latin typeface="Montserrat Regular"/>
                <a:ea typeface="Montserrat Regular"/>
                <a:cs typeface="Montserrat Regular"/>
                <a:sym typeface="Montserrat Regular"/>
              </a:defRPr>
            </a:lvl2pPr>
            <a:lvl3pPr marL="1051560" indent="-137160">
              <a:buFontTx/>
              <a:defRPr sz="1200">
                <a:solidFill>
                  <a:srgbClr val="262626"/>
                </a:solidFill>
                <a:latin typeface="Montserrat Regular"/>
                <a:ea typeface="Montserrat Regular"/>
                <a:cs typeface="Montserrat Regular"/>
                <a:sym typeface="Montserrat Regular"/>
              </a:defRPr>
            </a:lvl3pPr>
            <a:lvl4pPr marL="1524000" indent="-152400">
              <a:buFontTx/>
              <a:defRPr sz="1200">
                <a:solidFill>
                  <a:srgbClr val="262626"/>
                </a:solidFill>
                <a:latin typeface="Montserrat Regular"/>
                <a:ea typeface="Montserrat Regular"/>
                <a:cs typeface="Montserrat Regular"/>
                <a:sym typeface="Montserrat Regular"/>
              </a:defRPr>
            </a:lvl4pPr>
            <a:lvl5pPr marL="1981200" indent="-152400">
              <a:buFontTx/>
              <a:defRPr sz="1200">
                <a:solidFill>
                  <a:srgbClr val="262626"/>
                </a:soli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46" name="Title Text"/>
          <p:cNvSpPr txBox="1">
            <a:spLocks noGrp="1"/>
          </p:cNvSpPr>
          <p:nvPr>
            <p:ph type="title"/>
          </p:nvPr>
        </p:nvSpPr>
        <p:spPr>
          <a:xfrm>
            <a:off x="3354616" y="702128"/>
            <a:ext cx="8508094" cy="755765"/>
          </a:xfrm>
          <a:prstGeom prst="rect">
            <a:avLst/>
          </a:prstGeom>
        </p:spPr>
        <p:txBody>
          <a:bodyPr anchor="b"/>
          <a:lstStyle>
            <a:lvl1pPr>
              <a:defRPr sz="4000">
                <a:solidFill>
                  <a:srgbClr val="FFBE0C"/>
                </a:solidFill>
                <a:latin typeface="Montserrat Bold"/>
                <a:ea typeface="Montserrat Bold"/>
                <a:cs typeface="Montserrat Bold"/>
                <a:sym typeface="Montserrat Bold"/>
              </a:defRPr>
            </a:lvl1pPr>
          </a:lstStyle>
          <a:p>
            <a:r>
              <a:t>Title Text</a:t>
            </a:r>
          </a:p>
        </p:txBody>
      </p:sp>
      <p:sp>
        <p:nvSpPr>
          <p:cNvPr id="47"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54"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5" name="Body Level One…"/>
          <p:cNvSpPr txBox="1">
            <a:spLocks noGrp="1"/>
          </p:cNvSpPr>
          <p:nvPr>
            <p:ph type="body" idx="1"/>
          </p:nvPr>
        </p:nvSpPr>
        <p:spPr>
          <a:xfrm>
            <a:off x="1249135" y="2062219"/>
            <a:ext cx="10156372" cy="3595631"/>
          </a:xfrm>
          <a:prstGeom prst="rect">
            <a:avLst/>
          </a:prstGeom>
        </p:spPr>
        <p:txBody>
          <a:bodyPr/>
          <a:lstStyle>
            <a:lvl1pPr marL="0" indent="0">
              <a:buSzTx/>
              <a:buFontTx/>
              <a:buNone/>
              <a:defRPr sz="1200">
                <a:solidFill>
                  <a:srgbClr val="262626"/>
                </a:solidFill>
                <a:latin typeface="Montserrat Regular"/>
                <a:ea typeface="Montserrat Regular"/>
                <a:cs typeface="Montserrat Regular"/>
                <a:sym typeface="Montserrat Regular"/>
              </a:defRPr>
            </a:lvl1pPr>
            <a:lvl2pPr marL="571500" indent="-114300">
              <a:buSzPct val="100000"/>
              <a:buFontTx/>
              <a:buChar char="•"/>
              <a:defRPr sz="1200">
                <a:solidFill>
                  <a:srgbClr val="262626"/>
                </a:solidFill>
                <a:latin typeface="Montserrat Regular"/>
                <a:ea typeface="Montserrat Regular"/>
                <a:cs typeface="Montserrat Regular"/>
                <a:sym typeface="Montserrat Regular"/>
              </a:defRPr>
            </a:lvl2pPr>
            <a:lvl3pPr marL="1051560" indent="-137160">
              <a:buFontTx/>
              <a:defRPr sz="1200">
                <a:solidFill>
                  <a:srgbClr val="262626"/>
                </a:solidFill>
                <a:latin typeface="Montserrat Regular"/>
                <a:ea typeface="Montserrat Regular"/>
                <a:cs typeface="Montserrat Regular"/>
                <a:sym typeface="Montserrat Regular"/>
              </a:defRPr>
            </a:lvl3pPr>
            <a:lvl4pPr marL="1524000" indent="-152400">
              <a:buFontTx/>
              <a:defRPr sz="1200">
                <a:solidFill>
                  <a:srgbClr val="262626"/>
                </a:solidFill>
                <a:latin typeface="Montserrat Regular"/>
                <a:ea typeface="Montserrat Regular"/>
                <a:cs typeface="Montserrat Regular"/>
                <a:sym typeface="Montserrat Regular"/>
              </a:defRPr>
            </a:lvl4pPr>
            <a:lvl5pPr marL="1981200" indent="-152400">
              <a:buFontTx/>
              <a:defRPr sz="1200">
                <a:solidFill>
                  <a:srgbClr val="262626"/>
                </a:soli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xfrm>
            <a:off x="152400" y="6320835"/>
            <a:ext cx="347599" cy="370841"/>
          </a:xfrm>
          <a:prstGeom prst="rect">
            <a:avLst/>
          </a:prstGeom>
        </p:spPr>
        <p:txBody>
          <a:bodyPr/>
          <a:lstStyle>
            <a:lvl1pPr algn="l">
              <a:defRPr sz="1800">
                <a:solidFill>
                  <a:srgbClr val="FFFFFF"/>
                </a:solidFill>
                <a:latin typeface="Montserrat Bold"/>
                <a:ea typeface="Montserrat Bold"/>
                <a:cs typeface="Montserrat Bold"/>
                <a:sym typeface="Montserrat Bold"/>
              </a:defRPr>
            </a:lvl1pPr>
          </a:lstStyle>
          <a:p>
            <a:fld id="{86CB4B4D-7CA3-9044-876B-883B54F8677D}" type="slidenum">
              <a:t>‹#›</a:t>
            </a:fld>
            <a:endParaRPr/>
          </a:p>
        </p:txBody>
      </p:sp>
      <p:sp>
        <p:nvSpPr>
          <p:cNvPr id="57" name="Title Text"/>
          <p:cNvSpPr txBox="1">
            <a:spLocks noGrp="1"/>
          </p:cNvSpPr>
          <p:nvPr>
            <p:ph type="title"/>
          </p:nvPr>
        </p:nvSpPr>
        <p:spPr>
          <a:xfrm>
            <a:off x="3354616" y="702128"/>
            <a:ext cx="8508094" cy="755765"/>
          </a:xfrm>
          <a:prstGeom prst="rect">
            <a:avLst/>
          </a:prstGeom>
        </p:spPr>
        <p:txBody>
          <a:bodyPr anchor="b"/>
          <a:lstStyle>
            <a:lvl1pPr>
              <a:defRPr sz="4000">
                <a:solidFill>
                  <a:srgbClr val="58BB82"/>
                </a:solidFill>
                <a:latin typeface="Montserrat Bold"/>
                <a:ea typeface="Montserrat Bold"/>
                <a:cs typeface="Montserrat Bold"/>
                <a:sym typeface="Montserrat Bold"/>
              </a:defRPr>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0" name="Body Level One…"/>
          <p:cNvSpPr txBox="1">
            <a:spLocks noGrp="1"/>
          </p:cNvSpPr>
          <p:nvPr>
            <p:ph type="body" sz="half" idx="1"/>
          </p:nvPr>
        </p:nvSpPr>
        <p:spPr>
          <a:xfrm>
            <a:off x="5183187" y="987425"/>
            <a:ext cx="6172201" cy="4873625"/>
          </a:xfrm>
          <a:prstGeom prst="rect">
            <a:avLst/>
          </a:prstGeom>
        </p:spPr>
        <p:txBody>
          <a:bodyPr/>
          <a:lstStyle>
            <a:lvl1pPr>
              <a:buBlip>
                <a:blip r:embed="rId2"/>
              </a:buBlip>
              <a:defRPr sz="3200"/>
            </a:lvl1pPr>
            <a:lvl2pPr marL="718457" indent="-261257">
              <a:buBlip>
                <a:blip r:embed="rId2"/>
              </a:buBlip>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0"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buBlip>
                <a:blip r:embed="rId14"/>
              </a:buBlip>
            </a:lvl1pPr>
            <a:lvl2pPr>
              <a:buBlip>
                <a:blip r:embed="rId14"/>
              </a:buBlip>
            </a:lvl2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56000"/>
        <a:buFont typeface="Arial"/>
        <a:buBlip>
          <a:blip r:embed="rId14"/>
        </a:buBlip>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56000"/>
        <a:buFont typeface="Arial"/>
        <a:buBlip>
          <a:blip r:embed="rId14"/>
        </a:buBlip>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DHMO.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DHMO.org" TargetMode="External"/><Relationship Id="rId5" Type="http://schemas.openxmlformats.org/officeDocument/2006/relationships/hyperlink" Target="http://ou.edu" TargetMode="External"/><Relationship Id="rId4" Type="http://schemas.openxmlformats.org/officeDocument/2006/relationships/hyperlink" Target="http://cimms.ou.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31"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
        <p:nvSpPr>
          <p:cNvPr id="2" name="TextBox 1">
            <a:extLst>
              <a:ext uri="{FF2B5EF4-FFF2-40B4-BE49-F238E27FC236}">
                <a16:creationId xmlns:a16="http://schemas.microsoft.com/office/drawing/2014/main" id="{0F27DF13-FECC-7845-AB25-3D80234066C3}"/>
              </a:ext>
            </a:extLst>
          </p:cNvPr>
          <p:cNvSpPr txBox="1"/>
          <p:nvPr/>
        </p:nvSpPr>
        <p:spPr>
          <a:xfrm>
            <a:off x="535259" y="3992137"/>
            <a:ext cx="3523785" cy="156117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VWE II Introduction">
            <a:extLst>
              <a:ext uri="{FF2B5EF4-FFF2-40B4-BE49-F238E27FC236}">
                <a16:creationId xmlns:a16="http://schemas.microsoft.com/office/drawing/2014/main" id="{313A4130-4D4F-AA4E-95B6-C6EE5E286F95}"/>
              </a:ext>
            </a:extLst>
          </p:cNvPr>
          <p:cNvSpPr txBox="1">
            <a:spLocks noGrp="1"/>
          </p:cNvSpPr>
          <p:nvPr>
            <p:ph type="title"/>
          </p:nvPr>
        </p:nvSpPr>
        <p:spPr>
          <a:xfrm>
            <a:off x="840920" y="419576"/>
            <a:ext cx="6817181" cy="2073050"/>
          </a:xfrm>
          <a:prstGeom prst="rect">
            <a:avLst/>
          </a:prstGeom>
        </p:spPr>
        <p:txBody>
          <a:bodyPr>
            <a:normAutofit/>
          </a:bodyPr>
          <a:lstStyle/>
          <a:p>
            <a:r>
              <a:rPr lang="en-US" sz="6000" b="1" dirty="0"/>
              <a:t>Lies, More Lies, and the Internet</a:t>
            </a:r>
            <a:br>
              <a:rPr lang="en-US" b="1" dirty="0"/>
            </a:br>
            <a:r>
              <a:rPr lang="en-US" sz="2200" b="1" dirty="0"/>
              <a:t>04-32 Information Literacy and Research</a:t>
            </a:r>
            <a:endParaRPr sz="22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cNvSpPr txBox="1">
            <a:spLocks noGrp="1"/>
          </p:cNvSpPr>
          <p:nvPr>
            <p:ph type="sldNum" sz="quarter" idx="2"/>
          </p:nvPr>
        </p:nvSpPr>
        <p:spPr>
          <a:xfrm>
            <a:off x="152400" y="6320835"/>
            <a:ext cx="348971"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04" name="Evidence"/>
          <p:cNvSpPr txBox="1">
            <a:spLocks noGrp="1"/>
          </p:cNvSpPr>
          <p:nvPr>
            <p:ph type="title"/>
          </p:nvPr>
        </p:nvSpPr>
        <p:spPr>
          <a:prstGeom prst="rect">
            <a:avLst/>
          </a:prstGeom>
        </p:spPr>
        <p:txBody>
          <a:bodyPr/>
          <a:lstStyle/>
          <a:p>
            <a:r>
              <a:rPr u="sng"/>
              <a:t>E</a:t>
            </a:r>
            <a:r>
              <a:t>vidence</a:t>
            </a:r>
          </a:p>
        </p:txBody>
      </p:sp>
      <p:sp>
        <p:nvSpPr>
          <p:cNvPr id="205"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pic>
        <p:nvPicPr>
          <p:cNvPr id="206" name="Dihydrogen_Monoxide_Research_Division_-_dihydrogen_monoxide_info3.png" descr="Dihydrogen_Monoxide_Research_Division_-_dihydrogen_monoxide_info3.png"/>
          <p:cNvPicPr>
            <a:picLocks noChangeAspect="1"/>
          </p:cNvPicPr>
          <p:nvPr/>
        </p:nvPicPr>
        <p:blipFill>
          <a:blip r:embed="rId3">
            <a:extLst/>
          </a:blip>
          <a:stretch>
            <a:fillRect/>
          </a:stretch>
        </p:blipFill>
        <p:spPr>
          <a:xfrm>
            <a:off x="856156" y="1620577"/>
            <a:ext cx="4225180" cy="4057695"/>
          </a:xfrm>
          <a:prstGeom prst="rect">
            <a:avLst/>
          </a:prstGeom>
          <a:ln w="12700">
            <a:miter lim="400000"/>
          </a:ln>
        </p:spPr>
      </p:pic>
      <p:sp>
        <p:nvSpPr>
          <p:cNvPr id="207" name="Visit the sources a webpage cites as sources or evidence to back up claims.…"/>
          <p:cNvSpPr txBox="1"/>
          <p:nvPr/>
        </p:nvSpPr>
        <p:spPr>
          <a:xfrm>
            <a:off x="5327919" y="2386684"/>
            <a:ext cx="5935830" cy="3595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000" b="1">
                <a:solidFill>
                  <a:srgbClr val="262626"/>
                </a:solidFill>
                <a:latin typeface="Helvetica Neue"/>
                <a:ea typeface="Helvetica Neue"/>
                <a:cs typeface="Helvetica Neue"/>
                <a:sym typeface="Helvetica Neue"/>
              </a:defRPr>
            </a:pPr>
            <a:r>
              <a:t>Visit the sources a webpage cites as sources or evidence to back up claims.</a:t>
            </a:r>
          </a:p>
          <a:p>
            <a:pPr marL="609600" lvl="1" indent="-228600">
              <a:lnSpc>
                <a:spcPct val="90000"/>
              </a:lnSpc>
              <a:spcBef>
                <a:spcPts val="1000"/>
              </a:spcBef>
              <a:buSzPct val="56000"/>
              <a:buBlip>
                <a:blip r:embed="rId4"/>
              </a:buBlip>
              <a:defRPr sz="2000" b="1">
                <a:latin typeface="Helvetica Neue"/>
                <a:ea typeface="Helvetica Neue"/>
                <a:cs typeface="Helvetica Neue"/>
                <a:sym typeface="Helvetica Neue"/>
              </a:defRPr>
            </a:pPr>
            <a:r>
              <a:t>Are they reputable sources?</a:t>
            </a:r>
          </a:p>
          <a:p>
            <a:pPr marL="609600" lvl="1" indent="-228600">
              <a:lnSpc>
                <a:spcPct val="90000"/>
              </a:lnSpc>
              <a:spcBef>
                <a:spcPts val="1000"/>
              </a:spcBef>
              <a:buSzPct val="56000"/>
              <a:buBlip>
                <a:blip r:embed="rId4"/>
              </a:buBlip>
              <a:defRPr sz="2000" b="1">
                <a:latin typeface="Helvetica Neue"/>
                <a:ea typeface="Helvetica Neue"/>
                <a:cs typeface="Helvetica Neue"/>
                <a:sym typeface="Helvetica Neue"/>
              </a:defRPr>
            </a:pPr>
            <a:r>
              <a:t>Do they say what the page claims they say?</a:t>
            </a:r>
          </a:p>
        </p:txBody>
      </p:sp>
      <p:sp>
        <p:nvSpPr>
          <p:cNvPr id="208"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xfrm>
            <a:off x="152399" y="6320835"/>
            <a:ext cx="283364"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13" name="Design"/>
          <p:cNvSpPr txBox="1">
            <a:spLocks noGrp="1"/>
          </p:cNvSpPr>
          <p:nvPr>
            <p:ph type="title"/>
          </p:nvPr>
        </p:nvSpPr>
        <p:spPr>
          <a:prstGeom prst="rect">
            <a:avLst/>
          </a:prstGeom>
        </p:spPr>
        <p:txBody>
          <a:bodyPr/>
          <a:lstStyle/>
          <a:p>
            <a:r>
              <a:rPr u="sng"/>
              <a:t>D</a:t>
            </a:r>
            <a:r>
              <a:t>esign</a:t>
            </a:r>
          </a:p>
        </p:txBody>
      </p:sp>
      <p:sp>
        <p:nvSpPr>
          <p:cNvPr id="214"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215" name="While it’s not the most important part, a site that has poor or really outdated design might be that way because either it’s not actually updated or has been hastily put together.…"/>
          <p:cNvSpPr txBox="1"/>
          <p:nvPr/>
        </p:nvSpPr>
        <p:spPr>
          <a:xfrm>
            <a:off x="6445515" y="2583262"/>
            <a:ext cx="5367642" cy="3925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000" b="1">
                <a:solidFill>
                  <a:srgbClr val="262626"/>
                </a:solidFill>
                <a:latin typeface="Helvetica Neue"/>
                <a:ea typeface="Helvetica Neue"/>
                <a:cs typeface="Helvetica Neue"/>
                <a:sym typeface="Helvetica Neue"/>
              </a:defRPr>
            </a:pPr>
            <a:r>
              <a:t>While it’s not the most important part, a site that has poor or really outdated design might be that way because either it’s not actually updated or has been hastily put together.</a:t>
            </a:r>
            <a:br/>
            <a:endParaRPr/>
          </a:p>
          <a:p>
            <a:pPr marL="609600" lvl="1" indent="-228600">
              <a:lnSpc>
                <a:spcPct val="90000"/>
              </a:lnSpc>
              <a:spcBef>
                <a:spcPts val="1000"/>
              </a:spcBef>
              <a:buSzPct val="56000"/>
              <a:buBlip>
                <a:blip r:embed="rId3"/>
              </a:buBlip>
              <a:defRPr sz="2000" b="1">
                <a:latin typeface="Helvetica Neue"/>
                <a:ea typeface="Helvetica Neue"/>
                <a:cs typeface="Helvetica Neue"/>
                <a:sym typeface="Helvetica Neue"/>
              </a:defRPr>
            </a:pPr>
            <a:r>
              <a:t>What does </a:t>
            </a:r>
            <a:r>
              <a:rPr u="sng">
                <a:solidFill>
                  <a:srgbClr val="0563C1"/>
                </a:solidFill>
                <a:uFill>
                  <a:solidFill>
                    <a:srgbClr val="0563C1"/>
                  </a:solidFill>
                </a:uFill>
                <a:hlinkClick r:id="rId4"/>
              </a:rPr>
              <a:t>DHMO.org</a:t>
            </a:r>
            <a:r>
              <a:t>'s design tell us?</a:t>
            </a:r>
          </a:p>
        </p:txBody>
      </p:sp>
      <p:pic>
        <p:nvPicPr>
          <p:cNvPr id="216" name="Dihydrogen_Monoxide_Research_Division_-_dihydrogen_monoxide_info4.png" descr="Dihydrogen_Monoxide_Research_Division_-_dihydrogen_monoxide_info4.png"/>
          <p:cNvPicPr>
            <a:picLocks noChangeAspect="1"/>
          </p:cNvPicPr>
          <p:nvPr/>
        </p:nvPicPr>
        <p:blipFill>
          <a:blip r:embed="rId5">
            <a:extLst/>
          </a:blip>
          <a:stretch>
            <a:fillRect/>
          </a:stretch>
        </p:blipFill>
        <p:spPr>
          <a:xfrm>
            <a:off x="380352" y="1871093"/>
            <a:ext cx="5667712" cy="3784235"/>
          </a:xfrm>
          <a:prstGeom prst="rect">
            <a:avLst/>
          </a:prstGeom>
          <a:ln w="12700">
            <a:miter lim="400000"/>
          </a:ln>
        </p:spPr>
      </p:pic>
      <p:sp>
        <p:nvSpPr>
          <p:cNvPr id="217"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lide Number"/>
          <p:cNvSpPr txBox="1">
            <a:spLocks noGrp="1"/>
          </p:cNvSpPr>
          <p:nvPr>
            <p:ph type="sldNum" sz="quarter" idx="2"/>
          </p:nvPr>
        </p:nvSpPr>
        <p:spPr>
          <a:xfrm>
            <a:off x="152400" y="6320835"/>
            <a:ext cx="328626"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22" name="Wikipedia"/>
          <p:cNvSpPr txBox="1">
            <a:spLocks noGrp="1"/>
          </p:cNvSpPr>
          <p:nvPr>
            <p:ph type="title"/>
          </p:nvPr>
        </p:nvSpPr>
        <p:spPr>
          <a:prstGeom prst="rect">
            <a:avLst/>
          </a:prstGeom>
        </p:spPr>
        <p:txBody>
          <a:bodyPr/>
          <a:lstStyle/>
          <a:p>
            <a:r>
              <a:t>Wikipedia</a:t>
            </a:r>
          </a:p>
        </p:txBody>
      </p:sp>
      <p:sp>
        <p:nvSpPr>
          <p:cNvPr id="223" name="Is Wikipedia a good source?…"/>
          <p:cNvSpPr txBox="1"/>
          <p:nvPr/>
        </p:nvSpPr>
        <p:spPr>
          <a:xfrm>
            <a:off x="791935" y="2062219"/>
            <a:ext cx="5963807" cy="3595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000" b="1">
                <a:solidFill>
                  <a:srgbClr val="262626"/>
                </a:solidFill>
                <a:latin typeface="Helvetica Neue"/>
                <a:ea typeface="Helvetica Neue"/>
                <a:cs typeface="Helvetica Neue"/>
                <a:sym typeface="Helvetica Neue"/>
              </a:defRPr>
            </a:pPr>
            <a:r>
              <a:t>Is Wikipedia a good source?</a:t>
            </a:r>
          </a:p>
          <a:p>
            <a:pPr marL="609600" lvl="1" indent="-228600">
              <a:lnSpc>
                <a:spcPct val="90000"/>
              </a:lnSpc>
              <a:spcBef>
                <a:spcPts val="1000"/>
              </a:spcBef>
              <a:buSzPct val="56000"/>
              <a:buBlip>
                <a:blip r:embed="rId3"/>
              </a:buBlip>
              <a:defRPr sz="2000" b="1">
                <a:latin typeface="Helvetica Neue"/>
                <a:ea typeface="Helvetica Neue"/>
                <a:cs typeface="Helvetica Neue"/>
                <a:sym typeface="Helvetica Neue"/>
              </a:defRPr>
            </a:pPr>
            <a:r>
              <a:t>Who can add articles?</a:t>
            </a:r>
          </a:p>
          <a:p>
            <a:pPr marL="609600" lvl="1" indent="-228600">
              <a:lnSpc>
                <a:spcPct val="90000"/>
              </a:lnSpc>
              <a:spcBef>
                <a:spcPts val="1000"/>
              </a:spcBef>
              <a:buSzPct val="56000"/>
              <a:buBlip>
                <a:blip r:embed="rId3"/>
              </a:buBlip>
              <a:defRPr sz="2000" b="1">
                <a:latin typeface="Helvetica Neue"/>
                <a:ea typeface="Helvetica Neue"/>
                <a:cs typeface="Helvetica Neue"/>
                <a:sym typeface="Helvetica Neue"/>
              </a:defRPr>
            </a:pPr>
            <a:r>
              <a:t>Who can edit articles?</a:t>
            </a:r>
          </a:p>
          <a:p>
            <a:pPr>
              <a:lnSpc>
                <a:spcPct val="90000"/>
              </a:lnSpc>
              <a:spcBef>
                <a:spcPts val="1000"/>
              </a:spcBef>
              <a:defRPr sz="2000" b="1">
                <a:latin typeface="Helvetica Neue"/>
                <a:ea typeface="Helvetica Neue"/>
                <a:cs typeface="Helvetica Neue"/>
                <a:sym typeface="Helvetica Neue"/>
              </a:defRPr>
            </a:pPr>
            <a:endParaRPr/>
          </a:p>
          <a:p>
            <a:pPr>
              <a:lnSpc>
                <a:spcPct val="90000"/>
              </a:lnSpc>
              <a:spcBef>
                <a:spcPts val="1000"/>
              </a:spcBef>
              <a:defRPr sz="2000" b="1">
                <a:latin typeface="Helvetica Neue"/>
                <a:ea typeface="Helvetica Neue"/>
                <a:cs typeface="Helvetica Neue"/>
                <a:sym typeface="Helvetica Neue"/>
              </a:defRPr>
            </a:pPr>
            <a:r>
              <a:t>How can Wikipedia be a useful source?</a:t>
            </a:r>
          </a:p>
          <a:p>
            <a:pPr marL="609600" lvl="1" indent="-228600">
              <a:lnSpc>
                <a:spcPct val="90000"/>
              </a:lnSpc>
              <a:spcBef>
                <a:spcPts val="1000"/>
              </a:spcBef>
              <a:buSzPct val="56000"/>
              <a:buBlip>
                <a:blip r:embed="rId3"/>
              </a:buBlip>
              <a:defRPr sz="2000" b="1">
                <a:latin typeface="Helvetica Neue"/>
                <a:ea typeface="Helvetica Neue"/>
                <a:cs typeface="Helvetica Neue"/>
                <a:sym typeface="Helvetica Neue"/>
              </a:defRPr>
            </a:pPr>
            <a:r>
              <a:t>As an introduction to a topic</a:t>
            </a:r>
          </a:p>
          <a:p>
            <a:pPr marL="609600" lvl="1" indent="-228600">
              <a:lnSpc>
                <a:spcPct val="90000"/>
              </a:lnSpc>
              <a:spcBef>
                <a:spcPts val="1000"/>
              </a:spcBef>
              <a:buSzPct val="56000"/>
              <a:buBlip>
                <a:blip r:embed="rId3"/>
              </a:buBlip>
              <a:defRPr sz="2000" b="1">
                <a:latin typeface="Helvetica Neue"/>
                <a:ea typeface="Helvetica Neue"/>
                <a:cs typeface="Helvetica Neue"/>
                <a:sym typeface="Helvetica Neue"/>
              </a:defRPr>
            </a:pPr>
            <a:r>
              <a:t>Bibliography!</a:t>
            </a:r>
          </a:p>
        </p:txBody>
      </p:sp>
      <p:sp>
        <p:nvSpPr>
          <p:cNvPr id="224"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pic>
        <p:nvPicPr>
          <p:cNvPr id="225" name="Wikipedia.png" descr="Wikipedia.png"/>
          <p:cNvPicPr>
            <a:picLocks noChangeAspect="1"/>
          </p:cNvPicPr>
          <p:nvPr/>
        </p:nvPicPr>
        <p:blipFill>
          <a:blip r:embed="rId4">
            <a:extLst/>
          </a:blip>
          <a:stretch>
            <a:fillRect/>
          </a:stretch>
        </p:blipFill>
        <p:spPr>
          <a:xfrm>
            <a:off x="7654025" y="1691599"/>
            <a:ext cx="4025040" cy="3474802"/>
          </a:xfrm>
          <a:prstGeom prst="rect">
            <a:avLst/>
          </a:prstGeom>
          <a:ln w="12700">
            <a:miter lim="400000"/>
          </a:ln>
        </p:spPr>
      </p:pic>
      <p:sp>
        <p:nvSpPr>
          <p:cNvPr id="226"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2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Number"/>
          <p:cNvSpPr txBox="1">
            <a:spLocks noGrp="1"/>
          </p:cNvSpPr>
          <p:nvPr>
            <p:ph type="sldNum" sz="quarter" idx="2"/>
          </p:nvPr>
        </p:nvSpPr>
        <p:spPr>
          <a:xfrm>
            <a:off x="152400" y="6320835"/>
            <a:ext cx="261646"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54" name="Don’t get DUPED"/>
          <p:cNvSpPr txBox="1">
            <a:spLocks noGrp="1"/>
          </p:cNvSpPr>
          <p:nvPr>
            <p:ph type="title"/>
          </p:nvPr>
        </p:nvSpPr>
        <p:spPr>
          <a:prstGeom prst="rect">
            <a:avLst/>
          </a:prstGeom>
        </p:spPr>
        <p:txBody>
          <a:bodyPr/>
          <a:lstStyle/>
          <a:p>
            <a:r>
              <a:t>Don’t get DUPED</a:t>
            </a:r>
          </a:p>
        </p:txBody>
      </p:sp>
      <p:sp>
        <p:nvSpPr>
          <p:cNvPr id="155" name="One technique for not getting fooled by information on the internet is to follow these five tips, look carefully at:…"/>
          <p:cNvSpPr txBox="1"/>
          <p:nvPr/>
        </p:nvSpPr>
        <p:spPr>
          <a:xfrm>
            <a:off x="791935" y="2062219"/>
            <a:ext cx="10608129" cy="359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000" b="1">
                <a:solidFill>
                  <a:srgbClr val="262626"/>
                </a:solidFill>
                <a:latin typeface="Helvetica Neue"/>
                <a:ea typeface="Helvetica Neue"/>
                <a:cs typeface="Helvetica Neue"/>
                <a:sym typeface="Helvetica Neue"/>
              </a:defRPr>
            </a:pPr>
            <a:r>
              <a:t>One technique for not getting fooled by information on the internet is to follow these five tips, look carefully at:</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D</a:t>
            </a:r>
            <a:r>
              <a:t>ate</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U</a:t>
            </a:r>
            <a:r>
              <a:t>RL</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P</a:t>
            </a:r>
            <a:r>
              <a:t>op-up Ads</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E</a:t>
            </a:r>
            <a:r>
              <a:rPr>
                <a:solidFill>
                  <a:srgbClr val="000000"/>
                </a:solidFill>
              </a:rPr>
              <a:t>vidence</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D</a:t>
            </a:r>
            <a:r>
              <a:t>esign</a:t>
            </a:r>
          </a:p>
        </p:txBody>
      </p:sp>
      <p:sp>
        <p:nvSpPr>
          <p:cNvPr id="156"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57"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extLst>
      <p:ext uri="{BB962C8B-B14F-4D97-AF65-F5344CB8AC3E}">
        <p14:creationId xmlns:p14="http://schemas.microsoft.com/office/powerpoint/2010/main" val="392862270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lide Number"/>
          <p:cNvSpPr txBox="1">
            <a:spLocks noGrp="1"/>
          </p:cNvSpPr>
          <p:nvPr>
            <p:ph type="sldNum" sz="quarter" idx="2"/>
          </p:nvPr>
        </p:nvSpPr>
        <p:spPr>
          <a:xfrm>
            <a:off x="152400" y="6320835"/>
            <a:ext cx="239014"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34" name="Do Now - 5 Minutes!"/>
          <p:cNvSpPr txBox="1">
            <a:spLocks noGrp="1"/>
          </p:cNvSpPr>
          <p:nvPr>
            <p:ph type="title"/>
          </p:nvPr>
        </p:nvSpPr>
        <p:spPr>
          <a:prstGeom prst="rect">
            <a:avLst/>
          </a:prstGeom>
        </p:spPr>
        <p:txBody>
          <a:bodyPr/>
          <a:lstStyle/>
          <a:p>
            <a:r>
              <a:t>Do Now - 5 Minutes!</a:t>
            </a:r>
          </a:p>
        </p:txBody>
      </p:sp>
      <p:sp>
        <p:nvSpPr>
          <p:cNvPr id="135" name="Using complete sentences, write a few paragraphs to address the following:…"/>
          <p:cNvSpPr txBox="1"/>
          <p:nvPr/>
        </p:nvSpPr>
        <p:spPr>
          <a:xfrm>
            <a:off x="791935" y="2062219"/>
            <a:ext cx="7350625" cy="359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Using complete sentences, write a few paragraphs to address the following:</a:t>
            </a:r>
          </a:p>
          <a:p>
            <a:pPr marL="609600" lvl="1"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What do you use the internet for?</a:t>
            </a:r>
          </a:p>
          <a:p>
            <a:pPr marL="609600" lvl="1"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Which websites are your favorite/most used?</a:t>
            </a:r>
          </a:p>
          <a:p>
            <a:pPr marL="609600" lvl="1"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When you’re looking for the answer to a question on the internet, what do you do?</a:t>
            </a:r>
          </a:p>
          <a:p>
            <a:pPr marL="609600" lvl="1"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How do you evaluate what information on the internet, tv, or from other sources is good?</a:t>
            </a:r>
          </a:p>
        </p:txBody>
      </p:sp>
      <p:sp>
        <p:nvSpPr>
          <p:cNvPr id="136"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Individually complete the page 1 of Information Literacy handout.…"/>
          <p:cNvSpPr txBox="1">
            <a:spLocks noGrp="1"/>
          </p:cNvSpPr>
          <p:nvPr>
            <p:ph type="body" sz="half" idx="1"/>
          </p:nvPr>
        </p:nvSpPr>
        <p:spPr>
          <a:xfrm>
            <a:off x="791935" y="2062219"/>
            <a:ext cx="7350625" cy="3595631"/>
          </a:xfrm>
          <a:prstGeom prst="rect">
            <a:avLst/>
          </a:prstGeom>
        </p:spPr>
        <p:txBody>
          <a:bodyPr/>
          <a:lstStyle/>
          <a:p>
            <a:pPr marL="228600" indent="-228600">
              <a:buSzPct val="56000"/>
              <a:buBlip>
                <a:blip r:embed="rId5"/>
              </a:buBlip>
              <a:defRPr sz="2000" b="1"/>
            </a:pPr>
            <a:r>
              <a:t>Individually complete the page 1 of Information Literacy handout.</a:t>
            </a:r>
          </a:p>
          <a:p>
            <a:pPr marL="228600" indent="-228600">
              <a:buSzPct val="56000"/>
              <a:buBlip>
                <a:blip r:embed="rId5"/>
              </a:buBlip>
              <a:defRPr sz="2000" b="1"/>
            </a:pPr>
            <a:r>
              <a:t>Read through the sites and gather your facts to be able to present a credible argument for or against banning DHMO</a:t>
            </a:r>
          </a:p>
        </p:txBody>
      </p:sp>
      <p:sp>
        <p:nvSpPr>
          <p:cNvPr id="141" name="Slide Number"/>
          <p:cNvSpPr txBox="1">
            <a:spLocks noGrp="1"/>
          </p:cNvSpPr>
          <p:nvPr>
            <p:ph type="sldNum" sz="quarter" idx="2"/>
          </p:nvPr>
        </p:nvSpPr>
        <p:spPr>
          <a:xfrm>
            <a:off x="152400" y="6320835"/>
            <a:ext cx="239472"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42" name="DHMO and You"/>
          <p:cNvSpPr txBox="1">
            <a:spLocks noGrp="1"/>
          </p:cNvSpPr>
          <p:nvPr>
            <p:ph type="title"/>
          </p:nvPr>
        </p:nvSpPr>
        <p:spPr>
          <a:prstGeom prst="rect">
            <a:avLst/>
          </a:prstGeom>
        </p:spPr>
        <p:txBody>
          <a:bodyPr/>
          <a:lstStyle/>
          <a:p>
            <a:r>
              <a:t>DHMO and You</a:t>
            </a:r>
          </a:p>
        </p:txBody>
      </p:sp>
      <p:grpSp>
        <p:nvGrpSpPr>
          <p:cNvPr id="146" name="Group"/>
          <p:cNvGrpSpPr/>
          <p:nvPr/>
        </p:nvGrpSpPr>
        <p:grpSpPr>
          <a:xfrm>
            <a:off x="8500983" y="2103699"/>
            <a:ext cx="3521684" cy="3512671"/>
            <a:chOff x="0" y="0"/>
            <a:chExt cx="3521682" cy="3512670"/>
          </a:xfrm>
        </p:grpSpPr>
        <p:sp>
          <p:nvSpPr>
            <p:cNvPr id="143" name="Circle"/>
            <p:cNvSpPr/>
            <p:nvPr/>
          </p:nvSpPr>
          <p:spPr>
            <a:xfrm>
              <a:off x="0" y="0"/>
              <a:ext cx="3512671" cy="3512671"/>
            </a:xfrm>
            <a:prstGeom prst="ellipse">
              <a:avLst/>
            </a:prstGeom>
            <a:gradFill flip="none" rotWithShape="1">
              <a:gsLst>
                <a:gs pos="0">
                  <a:srgbClr val="5F82CB"/>
                </a:gs>
                <a:gs pos="50000">
                  <a:srgbClr val="3E70CA"/>
                </a:gs>
                <a:gs pos="100000">
                  <a:srgbClr val="2F61BA"/>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44" name="Did you know?"/>
            <p:cNvSpPr txBox="1"/>
            <p:nvPr/>
          </p:nvSpPr>
          <p:spPr>
            <a:xfrm rot="20880000">
              <a:off x="492755" y="432510"/>
              <a:ext cx="2303426" cy="7627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2000" i="1" u="sng">
                  <a:solidFill>
                    <a:srgbClr val="FFFFFF"/>
                  </a:solidFill>
                  <a:latin typeface="Montserrat Bold"/>
                  <a:ea typeface="Montserrat Bold"/>
                  <a:cs typeface="Montserrat Bold"/>
                  <a:sym typeface="Montserrat Bold"/>
                </a:defRPr>
              </a:lvl1pPr>
            </a:lstStyle>
            <a:p>
              <a:r>
                <a:t>Did you know?</a:t>
              </a:r>
            </a:p>
          </p:txBody>
        </p:sp>
        <p:sp>
          <p:nvSpPr>
            <p:cNvPr id="145" name="There are an average of 3,536 child deaths due to DHMO inhalation each year.…"/>
            <p:cNvSpPr txBox="1"/>
            <p:nvPr/>
          </p:nvSpPr>
          <p:spPr>
            <a:xfrm>
              <a:off x="304383" y="1075589"/>
              <a:ext cx="3217300" cy="1885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a:lnSpc>
                  <a:spcPct val="90000"/>
                </a:lnSpc>
                <a:spcBef>
                  <a:spcPts val="1000"/>
                </a:spcBef>
                <a:defRPr sz="1900">
                  <a:solidFill>
                    <a:srgbClr val="FFFFFF"/>
                  </a:solidFill>
                  <a:latin typeface="Helvetica Neue"/>
                  <a:ea typeface="Helvetica Neue"/>
                  <a:cs typeface="Helvetica Neue"/>
                  <a:sym typeface="Helvetica Neue"/>
                </a:defRPr>
              </a:pPr>
              <a:r>
                <a:t>There are an average of 3,536 child deaths due to DHMO inhalation each year.</a:t>
              </a:r>
            </a:p>
            <a:p>
              <a:pPr>
                <a:lnSpc>
                  <a:spcPct val="90000"/>
                </a:lnSpc>
                <a:spcBef>
                  <a:spcPts val="1000"/>
                </a:spcBef>
                <a:defRPr sz="1900">
                  <a:solidFill>
                    <a:srgbClr val="FFFFFF"/>
                  </a:solidFill>
                  <a:latin typeface="Helvetica Neue"/>
                  <a:ea typeface="Helvetica Neue"/>
                  <a:cs typeface="Helvetica Neue"/>
                  <a:sym typeface="Helvetica Neue"/>
                </a:defRPr>
              </a:pPr>
              <a:r>
                <a:t>- CDC</a:t>
              </a:r>
            </a:p>
          </p:txBody>
        </p:sp>
      </p:grpSp>
      <p:pic>
        <p:nvPicPr>
          <p:cNvPr id="147" name="DHMO.mp3" descr="DHMO.mp3"/>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6128929" y="5108384"/>
            <a:ext cx="571501" cy="571501"/>
          </a:xfrm>
          <a:prstGeom prst="rect">
            <a:avLst/>
          </a:prstGeom>
          <a:ln w="12700">
            <a:miter lim="400000"/>
          </a:ln>
        </p:spPr>
      </p:pic>
      <p:sp>
        <p:nvSpPr>
          <p:cNvPr id="148" name="Click to play interview with Professor Tam Way"/>
          <p:cNvSpPr txBox="1"/>
          <p:nvPr/>
        </p:nvSpPr>
        <p:spPr>
          <a:xfrm>
            <a:off x="1027466" y="5176282"/>
            <a:ext cx="4858106" cy="364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Helvetica Neue"/>
                <a:ea typeface="Helvetica Neue"/>
                <a:cs typeface="Helvetica Neue"/>
                <a:sym typeface="Helvetica Neue"/>
              </a:defRPr>
            </a:lvl1pPr>
          </a:lstStyle>
          <a:p>
            <a:r>
              <a:rPr dirty="0"/>
              <a:t>Click to play interview with Professor Tam Way</a:t>
            </a:r>
          </a:p>
        </p:txBody>
      </p:sp>
      <p:sp>
        <p:nvSpPr>
          <p:cNvPr id="149"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4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5" presetClass="entr" presetSubtype="8" fill="hold" grpId="2" nodeType="clickEffect">
                                  <p:stCondLst>
                                    <p:cond delay="0"/>
                                  </p:stCondLst>
                                  <p:iterate>
                                    <p:tmAbs val="0"/>
                                  </p:iterate>
                                  <p:childTnLst>
                                    <p:set>
                                      <p:cBhvr>
                                        <p:cTn id="15" fill="hold"/>
                                        <p:tgtEl>
                                          <p:spTgt spid="146"/>
                                        </p:tgtEl>
                                        <p:attrNameLst>
                                          <p:attrName>style.visibility</p:attrName>
                                        </p:attrNameLst>
                                      </p:cBhvr>
                                      <p:to>
                                        <p:strVal val="visible"/>
                                      </p:to>
                                    </p:set>
                                    <p:anim calcmode="lin" valueType="num">
                                      <p:cBhvr>
                                        <p:cTn id="16" dur="1000" fill="hold"/>
                                        <p:tgtEl>
                                          <p:spTgt spid="146"/>
                                        </p:tgtEl>
                                        <p:attrNameLst>
                                          <p:attrName>ppt_w</p:attrName>
                                        </p:attrNameLst>
                                      </p:cBhvr>
                                      <p:tavLst>
                                        <p:tav tm="0">
                                          <p:val>
                                            <p:fltVal val="0"/>
                                          </p:val>
                                        </p:tav>
                                        <p:tav tm="100000">
                                          <p:val>
                                            <p:strVal val="#ppt_w"/>
                                          </p:val>
                                        </p:tav>
                                      </p:tavLst>
                                    </p:anim>
                                    <p:anim calcmode="lin" valueType="num">
                                      <p:cBhvr>
                                        <p:cTn id="17" dur="1000" fill="hold"/>
                                        <p:tgtEl>
                                          <p:spTgt spid="146"/>
                                        </p:tgtEl>
                                        <p:attrNameLst>
                                          <p:attrName>ppt_h</p:attrName>
                                        </p:attrNameLst>
                                      </p:cBhvr>
                                      <p:tavLst>
                                        <p:tav tm="0">
                                          <p:val>
                                            <p:fltVal val="0"/>
                                          </p:val>
                                        </p:tav>
                                        <p:tav tm="100000">
                                          <p:val>
                                            <p:strVal val="#ppt_h"/>
                                          </p:val>
                                        </p:tav>
                                      </p:tavLst>
                                    </p:anim>
                                    <p:anim calcmode="lin" valueType="num">
                                      <p:cBhvr>
                                        <p:cTn id="18" dur="1000" fill="hold"/>
                                        <p:tgtEl>
                                          <p:spTgt spid="14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57227755" fill="hold"/>
                                        <p:tgtEl>
                                          <p:spTgt spid="1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4" fill="hold" display="0">
                  <p:stCondLst>
                    <p:cond delay="indefinite"/>
                  </p:stCondLst>
                </p:cTn>
                <p:tgtEl>
                  <p:spTgt spid="147"/>
                </p:tgtEl>
              </p:cMediaNode>
            </p:audio>
          </p:childTnLst>
        </p:cTn>
      </p:par>
    </p:tnLst>
    <p:bldLst>
      <p:bldP spid="140" grpId="1" build="p" bldLvl="5" animBg="1" advAuto="0"/>
      <p:bldP spid="146"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Number"/>
          <p:cNvSpPr txBox="1">
            <a:spLocks noGrp="1"/>
          </p:cNvSpPr>
          <p:nvPr>
            <p:ph type="sldNum" sz="quarter" idx="2"/>
          </p:nvPr>
        </p:nvSpPr>
        <p:spPr>
          <a:xfrm>
            <a:off x="152400" y="6320835"/>
            <a:ext cx="261646"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54" name="Don’t get DUPED"/>
          <p:cNvSpPr txBox="1">
            <a:spLocks noGrp="1"/>
          </p:cNvSpPr>
          <p:nvPr>
            <p:ph type="title"/>
          </p:nvPr>
        </p:nvSpPr>
        <p:spPr>
          <a:prstGeom prst="rect">
            <a:avLst/>
          </a:prstGeom>
        </p:spPr>
        <p:txBody>
          <a:bodyPr/>
          <a:lstStyle/>
          <a:p>
            <a:r>
              <a:t>Don’t get DUPED</a:t>
            </a:r>
          </a:p>
        </p:txBody>
      </p:sp>
      <p:sp>
        <p:nvSpPr>
          <p:cNvPr id="155" name="One technique for not getting fooled by information on the internet is to follow these five tips, look carefully at:…"/>
          <p:cNvSpPr txBox="1"/>
          <p:nvPr/>
        </p:nvSpPr>
        <p:spPr>
          <a:xfrm>
            <a:off x="791935" y="2062219"/>
            <a:ext cx="10608129" cy="3595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000"/>
              </a:spcBef>
              <a:defRPr sz="2000" b="1">
                <a:solidFill>
                  <a:srgbClr val="262626"/>
                </a:solidFill>
                <a:latin typeface="Helvetica Neue"/>
                <a:ea typeface="Helvetica Neue"/>
                <a:cs typeface="Helvetica Neue"/>
                <a:sym typeface="Helvetica Neue"/>
              </a:defRPr>
            </a:pPr>
            <a:r>
              <a:t>One technique for not getting fooled by information on the internet is to follow these five tips, look carefully at:</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D</a:t>
            </a:r>
            <a:r>
              <a:t>ate</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U</a:t>
            </a:r>
            <a:r>
              <a:t>RL</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P</a:t>
            </a:r>
            <a:r>
              <a:t>op-up Ads</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E</a:t>
            </a:r>
            <a:r>
              <a:rPr>
                <a:solidFill>
                  <a:srgbClr val="000000"/>
                </a:solidFill>
              </a:rPr>
              <a:t>vidence</a:t>
            </a:r>
          </a:p>
          <a:p>
            <a:pPr marL="609600" lvl="1" indent="-228600">
              <a:lnSpc>
                <a:spcPct val="90000"/>
              </a:lnSpc>
              <a:spcBef>
                <a:spcPts val="1000"/>
              </a:spcBef>
              <a:buSzPct val="56000"/>
              <a:buBlip>
                <a:blip r:embed="rId2"/>
              </a:buBlip>
              <a:defRPr sz="2000" b="1">
                <a:solidFill>
                  <a:srgbClr val="262626"/>
                </a:solidFill>
                <a:latin typeface="Helvetica Neue"/>
                <a:ea typeface="Helvetica Neue"/>
                <a:cs typeface="Helvetica Neue"/>
                <a:sym typeface="Helvetica Neue"/>
              </a:defRPr>
            </a:pPr>
            <a:r>
              <a:rPr>
                <a:solidFill>
                  <a:schemeClr val="accent2"/>
                </a:solidFill>
              </a:rPr>
              <a:t>D</a:t>
            </a:r>
            <a:r>
              <a:t>esign</a:t>
            </a:r>
          </a:p>
        </p:txBody>
      </p:sp>
      <p:sp>
        <p:nvSpPr>
          <p:cNvPr id="156"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57"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cNvSpPr txBox="1">
            <a:spLocks noGrp="1"/>
          </p:cNvSpPr>
          <p:nvPr>
            <p:ph type="sldNum" sz="quarter" idx="2"/>
          </p:nvPr>
        </p:nvSpPr>
        <p:spPr>
          <a:xfrm>
            <a:off x="152400" y="6320835"/>
            <a:ext cx="240157"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60" name="Date last updated"/>
          <p:cNvSpPr txBox="1">
            <a:spLocks noGrp="1"/>
          </p:cNvSpPr>
          <p:nvPr>
            <p:ph type="title"/>
          </p:nvPr>
        </p:nvSpPr>
        <p:spPr>
          <a:prstGeom prst="rect">
            <a:avLst/>
          </a:prstGeom>
        </p:spPr>
        <p:txBody>
          <a:bodyPr/>
          <a:lstStyle/>
          <a:p>
            <a:r>
              <a:rPr u="sng"/>
              <a:t>D</a:t>
            </a:r>
            <a:r>
              <a:t>ate last updated</a:t>
            </a:r>
          </a:p>
        </p:txBody>
      </p:sp>
      <p:pic>
        <p:nvPicPr>
          <p:cNvPr id="161" name="Dihydrogen_Monoxide_Research_Division_-_dihydrogen_monoxide_info2.png" descr="Dihydrogen_Monoxide_Research_Division_-_dihydrogen_monoxide_info2.png"/>
          <p:cNvPicPr>
            <a:picLocks noChangeAspect="1"/>
          </p:cNvPicPr>
          <p:nvPr/>
        </p:nvPicPr>
        <p:blipFill>
          <a:blip r:embed="rId3">
            <a:extLst/>
          </a:blip>
          <a:stretch>
            <a:fillRect/>
          </a:stretch>
        </p:blipFill>
        <p:spPr>
          <a:xfrm>
            <a:off x="2626731" y="1587024"/>
            <a:ext cx="6938538" cy="4207707"/>
          </a:xfrm>
          <a:prstGeom prst="rect">
            <a:avLst/>
          </a:prstGeom>
          <a:ln w="12700">
            <a:miter lim="400000"/>
          </a:ln>
        </p:spPr>
      </p:pic>
      <p:sp>
        <p:nvSpPr>
          <p:cNvPr id="162"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63"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lide Number"/>
          <p:cNvSpPr txBox="1">
            <a:spLocks noGrp="1"/>
          </p:cNvSpPr>
          <p:nvPr>
            <p:ph type="sldNum" sz="quarter" idx="2"/>
          </p:nvPr>
        </p:nvSpPr>
        <p:spPr>
          <a:xfrm>
            <a:off x="152400" y="6320835"/>
            <a:ext cx="249759"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68" name="URL"/>
          <p:cNvSpPr txBox="1">
            <a:spLocks noGrp="1"/>
          </p:cNvSpPr>
          <p:nvPr>
            <p:ph type="title"/>
          </p:nvPr>
        </p:nvSpPr>
        <p:spPr>
          <a:prstGeom prst="rect">
            <a:avLst/>
          </a:prstGeom>
        </p:spPr>
        <p:txBody>
          <a:bodyPr/>
          <a:lstStyle/>
          <a:p>
            <a:r>
              <a:rPr u="sng"/>
              <a:t>U</a:t>
            </a:r>
            <a:r>
              <a:t>RL</a:t>
            </a:r>
          </a:p>
        </p:txBody>
      </p:sp>
      <p:pic>
        <p:nvPicPr>
          <p:cNvPr id="169" name="Dihydrogen_Monoxide_Research_Division_-_dihydrogen_monoxide_info.png" descr="Dihydrogen_Monoxide_Research_Division_-_dihydrogen_monoxide_info.png"/>
          <p:cNvPicPr>
            <a:picLocks noChangeAspect="1"/>
          </p:cNvPicPr>
          <p:nvPr/>
        </p:nvPicPr>
        <p:blipFill>
          <a:blip r:embed="rId3">
            <a:extLst/>
          </a:blip>
          <a:srcRect b="40472"/>
          <a:stretch>
            <a:fillRect/>
          </a:stretch>
        </p:blipFill>
        <p:spPr>
          <a:xfrm>
            <a:off x="2109390" y="1557700"/>
            <a:ext cx="7973194" cy="4082406"/>
          </a:xfrm>
          <a:prstGeom prst="rect">
            <a:avLst/>
          </a:prstGeom>
          <a:ln w="12700">
            <a:miter lim="400000"/>
          </a:ln>
        </p:spPr>
      </p:pic>
      <p:sp>
        <p:nvSpPr>
          <p:cNvPr id="170"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71"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cNvSpPr txBox="1">
            <a:spLocks noGrp="1"/>
          </p:cNvSpPr>
          <p:nvPr>
            <p:ph type="sldNum" sz="quarter" idx="2"/>
          </p:nvPr>
        </p:nvSpPr>
        <p:spPr>
          <a:xfrm>
            <a:off x="152400" y="6320835"/>
            <a:ext cx="245872"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76" name="Reading a URL"/>
          <p:cNvSpPr txBox="1">
            <a:spLocks noGrp="1"/>
          </p:cNvSpPr>
          <p:nvPr>
            <p:ph type="title"/>
          </p:nvPr>
        </p:nvSpPr>
        <p:spPr>
          <a:prstGeom prst="rect">
            <a:avLst/>
          </a:prstGeom>
        </p:spPr>
        <p:txBody>
          <a:bodyPr/>
          <a:lstStyle/>
          <a:p>
            <a:r>
              <a:t>Reading a </a:t>
            </a:r>
            <a:r>
              <a:rPr u="sng"/>
              <a:t>U</a:t>
            </a:r>
            <a:r>
              <a:t>RL</a:t>
            </a:r>
          </a:p>
        </p:txBody>
      </p:sp>
      <p:sp>
        <p:nvSpPr>
          <p:cNvPr id="177"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78" name="Domain name is usually what comes after the www, in this case cimms.ou.edu…"/>
          <p:cNvSpPr txBox="1"/>
          <p:nvPr/>
        </p:nvSpPr>
        <p:spPr>
          <a:xfrm>
            <a:off x="791935" y="4046197"/>
            <a:ext cx="11173778" cy="3595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Domain name is usually what comes after the www, in this case </a:t>
            </a:r>
            <a:r>
              <a:rPr u="sng">
                <a:solidFill>
                  <a:srgbClr val="0563C1"/>
                </a:solidFill>
                <a:uFill>
                  <a:solidFill>
                    <a:srgbClr val="0563C1"/>
                  </a:solidFill>
                </a:uFill>
                <a:hlinkClick r:id="rId4"/>
              </a:rPr>
              <a:t>cimms.ou.edu</a:t>
            </a:r>
          </a:p>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The ~ before doswell is an indicator that it is a personal page and not an official page of </a:t>
            </a:r>
            <a:r>
              <a:rPr u="sng">
                <a:solidFill>
                  <a:srgbClr val="0563C1"/>
                </a:solidFill>
                <a:uFill>
                  <a:solidFill>
                    <a:srgbClr val="0563C1"/>
                  </a:solidFill>
                </a:uFill>
                <a:hlinkClick r:id="rId5"/>
              </a:rPr>
              <a:t>ou.edu</a:t>
            </a:r>
          </a:p>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What do the names of the directories tell us about whether this might be valid?</a:t>
            </a:r>
          </a:p>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rPr u="sng">
                <a:solidFill>
                  <a:srgbClr val="0563C1"/>
                </a:solidFill>
                <a:uFill>
                  <a:solidFill>
                    <a:srgbClr val="0563C1"/>
                  </a:solidFill>
                </a:uFill>
                <a:hlinkClick r:id="rId6"/>
              </a:rPr>
              <a:t>DHMO.org</a:t>
            </a:r>
            <a:r>
              <a:t> has a .org domain, does that mean anything important?</a:t>
            </a:r>
          </a:p>
        </p:txBody>
      </p:sp>
      <p:pic>
        <p:nvPicPr>
          <p:cNvPr id="179" name="Dorothy_Toto.png" descr="Dorothy_Toto.png"/>
          <p:cNvPicPr>
            <a:picLocks noChangeAspect="1"/>
          </p:cNvPicPr>
          <p:nvPr/>
        </p:nvPicPr>
        <p:blipFill>
          <a:blip r:embed="rId7">
            <a:extLst/>
          </a:blip>
          <a:stretch>
            <a:fillRect/>
          </a:stretch>
        </p:blipFill>
        <p:spPr>
          <a:xfrm>
            <a:off x="1182977" y="1691854"/>
            <a:ext cx="10553701" cy="2209801"/>
          </a:xfrm>
          <a:prstGeom prst="rect">
            <a:avLst/>
          </a:prstGeom>
          <a:ln w="12700">
            <a:miter lim="400000"/>
          </a:ln>
        </p:spPr>
      </p:pic>
      <p:sp>
        <p:nvSpPr>
          <p:cNvPr id="180"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lide Number"/>
          <p:cNvSpPr txBox="1">
            <a:spLocks noGrp="1"/>
          </p:cNvSpPr>
          <p:nvPr>
            <p:ph type="sldNum" sz="quarter" idx="2"/>
          </p:nvPr>
        </p:nvSpPr>
        <p:spPr>
          <a:xfrm>
            <a:off x="152399" y="6320835"/>
            <a:ext cx="255017"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85" name="Reading a URL"/>
          <p:cNvSpPr txBox="1">
            <a:spLocks noGrp="1"/>
          </p:cNvSpPr>
          <p:nvPr>
            <p:ph type="title"/>
          </p:nvPr>
        </p:nvSpPr>
        <p:spPr>
          <a:prstGeom prst="rect">
            <a:avLst/>
          </a:prstGeom>
        </p:spPr>
        <p:txBody>
          <a:bodyPr/>
          <a:lstStyle/>
          <a:p>
            <a:r>
              <a:t>Reading a </a:t>
            </a:r>
            <a:r>
              <a:rPr u="sng"/>
              <a:t>U</a:t>
            </a:r>
            <a:r>
              <a:t>RL</a:t>
            </a:r>
          </a:p>
        </p:txBody>
      </p:sp>
      <p:sp>
        <p:nvSpPr>
          <p:cNvPr id="186"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87" name="Domain extensions might help us evaluate a source."/>
          <p:cNvSpPr txBox="1"/>
          <p:nvPr/>
        </p:nvSpPr>
        <p:spPr>
          <a:xfrm>
            <a:off x="791935" y="1749392"/>
            <a:ext cx="11173778" cy="908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000" b="1">
                <a:solidFill>
                  <a:srgbClr val="262626"/>
                </a:solidFill>
                <a:latin typeface="Helvetica Neue"/>
                <a:ea typeface="Helvetica Neue"/>
                <a:cs typeface="Helvetica Neue"/>
                <a:sym typeface="Helvetica Neue"/>
              </a:defRPr>
            </a:lvl1pPr>
          </a:lstStyle>
          <a:p>
            <a:r>
              <a:t>Domain extensions might help us evaluate a source.</a:t>
            </a:r>
          </a:p>
        </p:txBody>
      </p:sp>
      <p:graphicFrame>
        <p:nvGraphicFramePr>
          <p:cNvPr id="188" name="Table"/>
          <p:cNvGraphicFramePr/>
          <p:nvPr/>
        </p:nvGraphicFramePr>
        <p:xfrm>
          <a:off x="864274" y="2377635"/>
          <a:ext cx="9821334" cy="5080001"/>
        </p:xfrm>
        <a:graphic>
          <a:graphicData uri="http://schemas.openxmlformats.org/drawingml/2006/table">
            <a:tbl>
              <a:tblPr bandRow="1">
                <a:tableStyleId>{4C3C2611-4C71-4FC5-86AE-919BDF0F9419}</a:tableStyleId>
              </a:tblPr>
              <a:tblGrid>
                <a:gridCol w="959141">
                  <a:extLst>
                    <a:ext uri="{9D8B030D-6E8A-4147-A177-3AD203B41FA5}">
                      <a16:colId xmlns:a16="http://schemas.microsoft.com/office/drawing/2014/main" val="20000"/>
                    </a:ext>
                  </a:extLst>
                </a:gridCol>
                <a:gridCol w="2304577">
                  <a:extLst>
                    <a:ext uri="{9D8B030D-6E8A-4147-A177-3AD203B41FA5}">
                      <a16:colId xmlns:a16="http://schemas.microsoft.com/office/drawing/2014/main" val="20001"/>
                    </a:ext>
                  </a:extLst>
                </a:gridCol>
                <a:gridCol w="796260">
                  <a:extLst>
                    <a:ext uri="{9D8B030D-6E8A-4147-A177-3AD203B41FA5}">
                      <a16:colId xmlns:a16="http://schemas.microsoft.com/office/drawing/2014/main" val="20002"/>
                    </a:ext>
                  </a:extLst>
                </a:gridCol>
                <a:gridCol w="846738">
                  <a:extLst>
                    <a:ext uri="{9D8B030D-6E8A-4147-A177-3AD203B41FA5}">
                      <a16:colId xmlns:a16="http://schemas.microsoft.com/office/drawing/2014/main" val="20003"/>
                    </a:ext>
                  </a:extLst>
                </a:gridCol>
                <a:gridCol w="3143638">
                  <a:extLst>
                    <a:ext uri="{9D8B030D-6E8A-4147-A177-3AD203B41FA5}">
                      <a16:colId xmlns:a16="http://schemas.microsoft.com/office/drawing/2014/main" val="20004"/>
                    </a:ext>
                  </a:extLst>
                </a:gridCol>
              </a:tblGrid>
              <a:tr h="441919">
                <a:tc>
                  <a:txBody>
                    <a:bodyPr/>
                    <a:lstStyle/>
                    <a:p>
                      <a:pPr algn="l">
                        <a:lnSpc>
                          <a:spcPct val="90000"/>
                        </a:lnSpc>
                        <a:spcBef>
                          <a:spcPts val="1000"/>
                        </a:spcBef>
                        <a:defRPr sz="1800"/>
                      </a:pPr>
                      <a:r>
                        <a:rPr sz="1600" b="1"/>
                        <a:t>.edu</a:t>
                      </a:r>
                    </a:p>
                  </a:txBody>
                  <a:tcPr marL="0" marR="0" marT="0" marB="0" horzOverflow="overflow"/>
                </a:tc>
                <a:tc>
                  <a:txBody>
                    <a:bodyPr/>
                    <a:lstStyle/>
                    <a:p>
                      <a:pPr algn="l">
                        <a:lnSpc>
                          <a:spcPct val="90000"/>
                        </a:lnSpc>
                        <a:spcBef>
                          <a:spcPts val="1000"/>
                        </a:spcBef>
                        <a:defRPr sz="1800"/>
                      </a:pPr>
                      <a:r>
                        <a:rPr sz="1600"/>
                        <a:t>Educational organization (most US universities)</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800"/>
                      </a:pPr>
                      <a:r>
                        <a:rPr sz="1600" b="1"/>
                        <a:t>.com</a:t>
                      </a:r>
                    </a:p>
                  </a:txBody>
                  <a:tcPr marL="0" marR="0" marT="0" marB="0" horzOverflow="overflow"/>
                </a:tc>
                <a:tc>
                  <a:txBody>
                    <a:bodyPr/>
                    <a:lstStyle/>
                    <a:p>
                      <a:pPr algn="l">
                        <a:lnSpc>
                          <a:spcPct val="90000"/>
                        </a:lnSpc>
                        <a:spcBef>
                          <a:spcPts val="1000"/>
                        </a:spcBef>
                        <a:defRPr sz="1800"/>
                      </a:pPr>
                      <a:r>
                        <a:rPr sz="1600"/>
                        <a:t>Company (usually .co in the UK)</a:t>
                      </a:r>
                    </a:p>
                  </a:txBody>
                  <a:tcPr marL="0" marR="0" marT="0" marB="0" horzOverflow="overflow"/>
                </a:tc>
                <a:extLst>
                  <a:ext uri="{0D108BD9-81ED-4DB2-BD59-A6C34878D82A}">
                    <a16:rowId xmlns:a16="http://schemas.microsoft.com/office/drawing/2014/main" val="10000"/>
                  </a:ext>
                </a:extLst>
              </a:tr>
              <a:tr h="441919">
                <a:tc>
                  <a:txBody>
                    <a:bodyPr/>
                    <a:lstStyle/>
                    <a:p>
                      <a:pPr algn="l">
                        <a:lnSpc>
                          <a:spcPct val="90000"/>
                        </a:lnSpc>
                        <a:spcBef>
                          <a:spcPts val="1000"/>
                        </a:spcBef>
                        <a:defRPr sz="1800"/>
                      </a:pPr>
                      <a:r>
                        <a:rPr sz="1600" b="1"/>
                        <a:t>.k12</a:t>
                      </a:r>
                    </a:p>
                  </a:txBody>
                  <a:tcPr marL="0" marR="0" marT="0" marB="0" horzOverflow="overflow"/>
                </a:tc>
                <a:tc>
                  <a:txBody>
                    <a:bodyPr/>
                    <a:lstStyle/>
                    <a:p>
                      <a:pPr algn="l">
                        <a:lnSpc>
                          <a:spcPct val="90000"/>
                        </a:lnSpc>
                        <a:spcBef>
                          <a:spcPts val="1000"/>
                        </a:spcBef>
                        <a:defRPr sz="1800"/>
                      </a:pPr>
                      <a:r>
                        <a:rPr sz="1600"/>
                        <a:t>US school site (not all US schools use this) </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800"/>
                      </a:pPr>
                      <a:r>
                        <a:rPr sz="1600" b="1"/>
                        <a:t>.org</a:t>
                      </a:r>
                    </a:p>
                  </a:txBody>
                  <a:tcPr marL="0" marR="0" marT="0" marB="0" horzOverflow="overflow"/>
                </a:tc>
                <a:tc>
                  <a:txBody>
                    <a:bodyPr/>
                    <a:lstStyle/>
                    <a:p>
                      <a:pPr algn="l">
                        <a:lnSpc>
                          <a:spcPct val="90000"/>
                        </a:lnSpc>
                        <a:spcBef>
                          <a:spcPts val="1000"/>
                        </a:spcBef>
                        <a:defRPr sz="1800"/>
                      </a:pPr>
                      <a:r>
                        <a:rPr sz="1600"/>
                        <a:t>Any organization</a:t>
                      </a:r>
                    </a:p>
                  </a:txBody>
                  <a:tcPr marL="0" marR="0" marT="0" marB="0" horzOverflow="overflow"/>
                </a:tc>
                <a:extLst>
                  <a:ext uri="{0D108BD9-81ED-4DB2-BD59-A6C34878D82A}">
                    <a16:rowId xmlns:a16="http://schemas.microsoft.com/office/drawing/2014/main" val="10001"/>
                  </a:ext>
                </a:extLst>
              </a:tr>
              <a:tr h="648228">
                <a:tc>
                  <a:txBody>
                    <a:bodyPr/>
                    <a:lstStyle/>
                    <a:p>
                      <a:pPr algn="l">
                        <a:lnSpc>
                          <a:spcPct val="90000"/>
                        </a:lnSpc>
                        <a:spcBef>
                          <a:spcPts val="1000"/>
                        </a:spcBef>
                        <a:defRPr sz="1800"/>
                      </a:pPr>
                      <a:r>
                        <a:rPr sz="1600" b="1"/>
                        <a:t>.ac</a:t>
                      </a:r>
                    </a:p>
                  </a:txBody>
                  <a:tcPr marL="0" marR="0" marT="0" marB="0" horzOverflow="overflow"/>
                </a:tc>
                <a:tc>
                  <a:txBody>
                    <a:bodyPr/>
                    <a:lstStyle/>
                    <a:p>
                      <a:pPr algn="l">
                        <a:lnSpc>
                          <a:spcPct val="90000"/>
                        </a:lnSpc>
                        <a:spcBef>
                          <a:spcPts val="1000"/>
                        </a:spcBef>
                        <a:defRPr sz="1800"/>
                      </a:pPr>
                      <a:r>
                        <a:rPr sz="1600"/>
                        <a:t>Academic institution (outside of US) </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800"/>
                      </a:pPr>
                      <a:r>
                        <a:rPr sz="1600" b="1"/>
                        <a:t>.net</a:t>
                      </a:r>
                    </a:p>
                  </a:txBody>
                  <a:tcPr marL="0" marR="0" marT="0" marB="0" horzOverflow="overflow"/>
                </a:tc>
                <a:tc>
                  <a:txBody>
                    <a:bodyPr/>
                    <a:lstStyle/>
                    <a:p>
                      <a:pPr algn="l">
                        <a:lnSpc>
                          <a:spcPct val="90000"/>
                        </a:lnSpc>
                        <a:spcBef>
                          <a:spcPts val="1000"/>
                        </a:spcBef>
                        <a:defRPr sz="1800"/>
                      </a:pPr>
                      <a:r>
                        <a:rPr sz="1600"/>
                        <a:t>Network (sometimes used by internet service providers)</a:t>
                      </a:r>
                    </a:p>
                  </a:txBody>
                  <a:tcPr marL="0" marR="0" marT="0" marB="0" horzOverflow="overflow"/>
                </a:tc>
                <a:extLst>
                  <a:ext uri="{0D108BD9-81ED-4DB2-BD59-A6C34878D82A}">
                    <a16:rowId xmlns:a16="http://schemas.microsoft.com/office/drawing/2014/main" val="10002"/>
                  </a:ext>
                </a:extLst>
              </a:tr>
              <a:tr h="648228">
                <a:tc>
                  <a:txBody>
                    <a:bodyPr/>
                    <a:lstStyle/>
                    <a:p>
                      <a:pPr algn="l">
                        <a:lnSpc>
                          <a:spcPct val="90000"/>
                        </a:lnSpc>
                        <a:spcBef>
                          <a:spcPts val="1000"/>
                        </a:spcBef>
                        <a:defRPr sz="1800"/>
                      </a:pPr>
                      <a:r>
                        <a:rPr sz="1600" b="1"/>
                        <a:t>.sch</a:t>
                      </a:r>
                    </a:p>
                  </a:txBody>
                  <a:tcPr marL="0" marR="0" marT="0" marB="0" horzOverflow="overflow"/>
                </a:tc>
                <a:tc>
                  <a:txBody>
                    <a:bodyPr/>
                    <a:lstStyle/>
                    <a:p>
                      <a:pPr algn="l">
                        <a:lnSpc>
                          <a:spcPct val="90000"/>
                        </a:lnSpc>
                        <a:spcBef>
                          <a:spcPts val="1000"/>
                        </a:spcBef>
                        <a:defRPr sz="1800"/>
                      </a:pPr>
                      <a:r>
                        <a:rPr sz="1600"/>
                        <a:t>School site (some schools outside of the US use this)</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800"/>
                      </a:pPr>
                      <a:r>
                        <a:rPr sz="1600" b="1"/>
                        <a:t>.uk</a:t>
                      </a:r>
                    </a:p>
                  </a:txBody>
                  <a:tcPr marL="0" marR="0" marT="0" marB="0" horzOverflow="overflow"/>
                </a:tc>
                <a:tc>
                  <a:txBody>
                    <a:bodyPr/>
                    <a:lstStyle/>
                    <a:p>
                      <a:pPr algn="l">
                        <a:lnSpc>
                          <a:spcPct val="90000"/>
                        </a:lnSpc>
                        <a:spcBef>
                          <a:spcPts val="1000"/>
                        </a:spcBef>
                        <a:defRPr sz="1800"/>
                      </a:pPr>
                      <a:r>
                        <a:rPr sz="1600"/>
                        <a:t>United Kingdom</a:t>
                      </a:r>
                    </a:p>
                  </a:txBody>
                  <a:tcPr marL="0" marR="0" marT="0" marB="0" horzOverflow="overflow"/>
                </a:tc>
                <a:extLst>
                  <a:ext uri="{0D108BD9-81ED-4DB2-BD59-A6C34878D82A}">
                    <a16:rowId xmlns:a16="http://schemas.microsoft.com/office/drawing/2014/main" val="10003"/>
                  </a:ext>
                </a:extLst>
              </a:tr>
              <a:tr h="235610">
                <a:tc>
                  <a:txBody>
                    <a:bodyPr/>
                    <a:lstStyle/>
                    <a:p>
                      <a:pPr algn="l">
                        <a:lnSpc>
                          <a:spcPct val="90000"/>
                        </a:lnSpc>
                        <a:spcBef>
                          <a:spcPts val="1000"/>
                        </a:spcBef>
                        <a:defRPr sz="1800"/>
                      </a:pPr>
                      <a:r>
                        <a:rPr sz="1600" b="1"/>
                        <a:t>.gov</a:t>
                      </a:r>
                    </a:p>
                  </a:txBody>
                  <a:tcPr marL="0" marR="0" marT="0" marB="0" horzOverflow="overflow"/>
                </a:tc>
                <a:tc>
                  <a:txBody>
                    <a:bodyPr/>
                    <a:lstStyle/>
                    <a:p>
                      <a:pPr algn="l">
                        <a:lnSpc>
                          <a:spcPct val="90000"/>
                        </a:lnSpc>
                        <a:spcBef>
                          <a:spcPts val="1000"/>
                        </a:spcBef>
                        <a:defRPr sz="1800"/>
                      </a:pPr>
                      <a:r>
                        <a:rPr sz="1600"/>
                        <a:t>US government agency</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800"/>
                      </a:pPr>
                      <a:r>
                        <a:rPr sz="1600" b="1"/>
                        <a:t>.ca</a:t>
                      </a:r>
                    </a:p>
                  </a:txBody>
                  <a:tcPr marL="0" marR="0" marT="0" marB="0" horzOverflow="overflow"/>
                </a:tc>
                <a:tc>
                  <a:txBody>
                    <a:bodyPr/>
                    <a:lstStyle/>
                    <a:p>
                      <a:pPr algn="l">
                        <a:lnSpc>
                          <a:spcPct val="90000"/>
                        </a:lnSpc>
                        <a:spcBef>
                          <a:spcPts val="1000"/>
                        </a:spcBef>
                        <a:defRPr sz="1800"/>
                      </a:pPr>
                      <a:r>
                        <a:rPr sz="1600"/>
                        <a:t>Canada</a:t>
                      </a:r>
                    </a:p>
                  </a:txBody>
                  <a:tcPr marL="0" marR="0" marT="0" marB="0" horzOverflow="overflow"/>
                </a:tc>
                <a:extLst>
                  <a:ext uri="{0D108BD9-81ED-4DB2-BD59-A6C34878D82A}">
                    <a16:rowId xmlns:a16="http://schemas.microsoft.com/office/drawing/2014/main" val="10004"/>
                  </a:ext>
                </a:extLst>
              </a:tr>
              <a:tr h="235610">
                <a:tc>
                  <a:txBody>
                    <a:bodyPr/>
                    <a:lstStyle/>
                    <a:p>
                      <a:pPr algn="l">
                        <a:lnSpc>
                          <a:spcPct val="90000"/>
                        </a:lnSpc>
                        <a:spcBef>
                          <a:spcPts val="1000"/>
                        </a:spcBef>
                        <a:defRPr sz="1800"/>
                      </a:pPr>
                      <a:r>
                        <a:rPr sz="1600" b="1"/>
                        <a:t>.mil</a:t>
                      </a:r>
                    </a:p>
                  </a:txBody>
                  <a:tcPr marL="0" marR="0" marT="0" marB="0" horzOverflow="overflow"/>
                </a:tc>
                <a:tc>
                  <a:txBody>
                    <a:bodyPr/>
                    <a:lstStyle/>
                    <a:p>
                      <a:pPr algn="l">
                        <a:lnSpc>
                          <a:spcPct val="90000"/>
                        </a:lnSpc>
                        <a:spcBef>
                          <a:spcPts val="1000"/>
                        </a:spcBef>
                        <a:defRPr sz="1800"/>
                      </a:pPr>
                      <a:r>
                        <a:rPr sz="1600"/>
                        <a:t>US military institution</a:t>
                      </a:r>
                    </a:p>
                  </a:txBody>
                  <a:tcPr marL="0" marR="0" marT="0" marB="0" horzOverflow="overflow"/>
                </a:tc>
                <a:tc>
                  <a:txBody>
                    <a:bodyPr/>
                    <a:lstStyle/>
                    <a:p>
                      <a:pPr algn="l">
                        <a:lnSpc>
                          <a:spcPct val="90000"/>
                        </a:lnSpc>
                        <a:spcBef>
                          <a:spcPts val="1000"/>
                        </a:spcBef>
                        <a:defRPr sz="1600"/>
                      </a:pPr>
                      <a:endParaRPr/>
                    </a:p>
                  </a:txBody>
                  <a:tcPr marL="0" marR="0" marT="0" marB="0" horzOverflow="overflow"/>
                </a:tc>
                <a:tc>
                  <a:txBody>
                    <a:bodyPr/>
                    <a:lstStyle/>
                    <a:p>
                      <a:pPr algn="l">
                        <a:lnSpc>
                          <a:spcPct val="90000"/>
                        </a:lnSpc>
                        <a:spcBef>
                          <a:spcPts val="1000"/>
                        </a:spcBef>
                        <a:defRPr sz="1600" b="1"/>
                      </a:pPr>
                      <a:endParaRPr/>
                    </a:p>
                  </a:txBody>
                  <a:tcPr marL="0" marR="0" marT="0" marB="0" horzOverflow="overflow"/>
                </a:tc>
                <a:tc>
                  <a:txBody>
                    <a:bodyPr/>
                    <a:lstStyle/>
                    <a:p>
                      <a:pPr algn="l">
                        <a:lnSpc>
                          <a:spcPct val="90000"/>
                        </a:lnSpc>
                        <a:spcBef>
                          <a:spcPts val="1000"/>
                        </a:spcBef>
                        <a:defRPr sz="1600"/>
                      </a:pPr>
                      <a:endParaRPr/>
                    </a:p>
                  </a:txBody>
                  <a:tcPr marL="0" marR="0" marT="0" marB="0" horzOverflow="overflow"/>
                </a:tc>
                <a:extLst>
                  <a:ext uri="{0D108BD9-81ED-4DB2-BD59-A6C34878D82A}">
                    <a16:rowId xmlns:a16="http://schemas.microsoft.com/office/drawing/2014/main" val="10005"/>
                  </a:ext>
                </a:extLst>
              </a:tr>
            </a:tbl>
          </a:graphicData>
        </a:graphic>
      </p:graphicFrame>
      <p:sp>
        <p:nvSpPr>
          <p:cNvPr id="189" name="Which of these are available to anyone? Which are reserved?"/>
          <p:cNvSpPr txBox="1"/>
          <p:nvPr/>
        </p:nvSpPr>
        <p:spPr>
          <a:xfrm>
            <a:off x="791935" y="5256248"/>
            <a:ext cx="11173778" cy="908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000" b="1">
                <a:solidFill>
                  <a:srgbClr val="262626"/>
                </a:solidFill>
                <a:latin typeface="Helvetica Neue"/>
                <a:ea typeface="Helvetica Neue"/>
                <a:cs typeface="Helvetica Neue"/>
                <a:sym typeface="Helvetica Neue"/>
              </a:defRPr>
            </a:lvl1pPr>
          </a:lstStyle>
          <a:p>
            <a:r>
              <a:t>Which of these are available to anyone? Which are reserved?</a:t>
            </a:r>
          </a:p>
        </p:txBody>
      </p:sp>
      <p:sp>
        <p:nvSpPr>
          <p:cNvPr id="190"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lide Number"/>
          <p:cNvSpPr txBox="1">
            <a:spLocks noGrp="1"/>
          </p:cNvSpPr>
          <p:nvPr>
            <p:ph type="sldNum" sz="quarter" idx="2"/>
          </p:nvPr>
        </p:nvSpPr>
        <p:spPr>
          <a:xfrm>
            <a:off x="152400" y="6320835"/>
            <a:ext cx="249759" cy="370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95" name="Pop-Up and other Intrusive Ads"/>
          <p:cNvSpPr txBox="1">
            <a:spLocks noGrp="1"/>
          </p:cNvSpPr>
          <p:nvPr>
            <p:ph type="title"/>
          </p:nvPr>
        </p:nvSpPr>
        <p:spPr>
          <a:prstGeom prst="rect">
            <a:avLst/>
          </a:prstGeom>
        </p:spPr>
        <p:txBody>
          <a:bodyPr/>
          <a:lstStyle/>
          <a:p>
            <a:pPr>
              <a:defRPr u="sng"/>
            </a:pPr>
            <a:r>
              <a:t>P</a:t>
            </a:r>
            <a:r>
              <a:rPr u="none"/>
              <a:t>op-Up and other Intrusive Ads</a:t>
            </a:r>
          </a:p>
        </p:txBody>
      </p:sp>
      <p:sp>
        <p:nvSpPr>
          <p:cNvPr id="196" name="Adapted from SOS Info Literacy Laramie/Lederle Collaboration Effort DHMO Lesson &amp; John D. Brock Evaluation"/>
          <p:cNvSpPr txBox="1"/>
          <p:nvPr/>
        </p:nvSpPr>
        <p:spPr>
          <a:xfrm>
            <a:off x="750343" y="6310091"/>
            <a:ext cx="7790498" cy="392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028700" indent="-1028700">
              <a:defRPr sz="1100">
                <a:latin typeface="Helvetica Neue"/>
                <a:ea typeface="Helvetica Neue"/>
                <a:cs typeface="Helvetica Neue"/>
                <a:sym typeface="Helvetica Neue"/>
              </a:defRPr>
            </a:lvl1pPr>
          </a:lstStyle>
          <a:p>
            <a:r>
              <a:t>Adapted from SOS Info Literacy Laramie/Lederle Collaboration Effort DHMO Lesson &amp; John D. Brock Evaluation</a:t>
            </a:r>
          </a:p>
        </p:txBody>
      </p:sp>
      <p:sp>
        <p:nvSpPr>
          <p:cNvPr id="197" name="Advertising is a common way for sites to make money to stay in business…"/>
          <p:cNvSpPr txBox="1"/>
          <p:nvPr/>
        </p:nvSpPr>
        <p:spPr>
          <a:xfrm>
            <a:off x="701380" y="5138277"/>
            <a:ext cx="11173778" cy="3595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Advertising is a common way for sites to make money to stay in business</a:t>
            </a:r>
          </a:p>
          <a:p>
            <a:pPr marL="228600" indent="-228600">
              <a:lnSpc>
                <a:spcPct val="90000"/>
              </a:lnSpc>
              <a:spcBef>
                <a:spcPts val="1000"/>
              </a:spcBef>
              <a:buSzPct val="56000"/>
              <a:buBlip>
                <a:blip r:embed="rId3"/>
              </a:buBlip>
              <a:defRPr sz="2000" b="1">
                <a:solidFill>
                  <a:srgbClr val="262626"/>
                </a:solidFill>
                <a:latin typeface="Helvetica Neue"/>
                <a:ea typeface="Helvetica Neue"/>
                <a:cs typeface="Helvetica Neue"/>
                <a:sym typeface="Helvetica Neue"/>
              </a:defRPr>
            </a:pPr>
            <a:r>
              <a:t>Why would lots of intrusive ads or ads for sketchy products be a bad sign?</a:t>
            </a:r>
          </a:p>
        </p:txBody>
      </p:sp>
      <p:pic>
        <p:nvPicPr>
          <p:cNvPr id="198" name="Misc_banner_annoying_scam.gif" descr="Misc_banner_annoying_scam.gif"/>
          <p:cNvPicPr>
            <a:picLocks/>
          </p:cNvPicPr>
          <p:nvPr/>
        </p:nvPicPr>
        <p:blipFill>
          <a:blip r:embed="rId4">
            <a:extLst/>
          </a:blip>
          <a:stretch>
            <a:fillRect/>
          </a:stretch>
        </p:blipFill>
        <p:spPr>
          <a:xfrm>
            <a:off x="2144745" y="1709758"/>
            <a:ext cx="7902510" cy="3362284"/>
          </a:xfrm>
          <a:prstGeom prst="rect">
            <a:avLst/>
          </a:prstGeom>
          <a:ln w="12700">
            <a:miter lim="400000"/>
          </a:ln>
        </p:spPr>
      </p:pic>
      <p:sp>
        <p:nvSpPr>
          <p:cNvPr id="199" name="Edited 7/27/2018"/>
          <p:cNvSpPr txBox="1"/>
          <p:nvPr/>
        </p:nvSpPr>
        <p:spPr>
          <a:xfrm>
            <a:off x="10909928" y="179291"/>
            <a:ext cx="1082930" cy="240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atin typeface="Helvetica Neue"/>
                <a:ea typeface="Helvetica Neue"/>
                <a:cs typeface="Helvetica Neue"/>
                <a:sym typeface="Helvetica Neue"/>
              </a:defRPr>
            </a:lvl1pPr>
          </a:lstStyle>
          <a:p>
            <a:r>
              <a:t>Edited 7/27/2018</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1291</Words>
  <Application>Microsoft Macintosh PowerPoint</Application>
  <PresentationFormat>Widescreen</PresentationFormat>
  <Paragraphs>138</Paragraphs>
  <Slides>13</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Neue</vt:lpstr>
      <vt:lpstr>Montserrat Bold</vt:lpstr>
      <vt:lpstr>Montserrat Regular</vt:lpstr>
      <vt:lpstr>Office Theme</vt:lpstr>
      <vt:lpstr>Lies, More Lies, and the Internet 04-32 Information Literacy and Research</vt:lpstr>
      <vt:lpstr>Do Now - 5 Minutes!</vt:lpstr>
      <vt:lpstr>DHMO and You</vt:lpstr>
      <vt:lpstr>Don’t get DUPED</vt:lpstr>
      <vt:lpstr>Date last updated</vt:lpstr>
      <vt:lpstr>URL</vt:lpstr>
      <vt:lpstr>Reading a URL</vt:lpstr>
      <vt:lpstr>Reading a URL</vt:lpstr>
      <vt:lpstr>Pop-Up and other Intrusive Ads</vt:lpstr>
      <vt:lpstr>Evidence</vt:lpstr>
      <vt:lpstr>Design</vt:lpstr>
      <vt:lpstr>Wikipedia</vt:lpstr>
      <vt:lpstr>Don’t get DUPED</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Lies, More Lies, and the Internet</dc:title>
  <cp:lastModifiedBy>Ashley Aleman</cp:lastModifiedBy>
  <cp:revision>3</cp:revision>
  <dcterms:modified xsi:type="dcterms:W3CDTF">2018-08-01T16:42:53Z</dcterms:modified>
</cp:coreProperties>
</file>