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0" r:id="rId3"/>
    <p:sldId id="258" r:id="rId4"/>
    <p:sldId id="257" r:id="rId5"/>
    <p:sldId id="259"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02" autoAdjust="0"/>
    <p:restoredTop sz="94660"/>
  </p:normalViewPr>
  <p:slideViewPr>
    <p:cSldViewPr snapToGrid="0">
      <p:cViewPr varScale="1">
        <p:scale>
          <a:sx n="106" d="100"/>
          <a:sy n="106" d="100"/>
        </p:scale>
        <p:origin x="200" y="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415E85-86C4-2B4B-AF75-B67CEBF05721}" type="datetimeFigureOut">
              <a:rPr lang="en-US" smtClean="0"/>
              <a:t>8/9/16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EDF53D-07BA-1644-9F59-A4CF6885B726}" type="slidenum">
              <a:rPr lang="en-US" smtClean="0"/>
              <a:t>‹#›</a:t>
            </a:fld>
            <a:endParaRPr lang="en-US"/>
          </a:p>
        </p:txBody>
      </p:sp>
    </p:spTree>
    <p:extLst>
      <p:ext uri="{BB962C8B-B14F-4D97-AF65-F5344CB8AC3E}">
        <p14:creationId xmlns:p14="http://schemas.microsoft.com/office/powerpoint/2010/main" val="1808617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EDF53D-07BA-1644-9F59-A4CF6885B726}" type="slidenum">
              <a:rPr lang="en-US" smtClean="0"/>
              <a:t>1</a:t>
            </a:fld>
            <a:endParaRPr lang="en-US"/>
          </a:p>
        </p:txBody>
      </p:sp>
    </p:spTree>
    <p:extLst>
      <p:ext uri="{BB962C8B-B14F-4D97-AF65-F5344CB8AC3E}">
        <p14:creationId xmlns:p14="http://schemas.microsoft.com/office/powerpoint/2010/main" val="1948816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386245C7-B209-2549-ACD8-662474AB8B91}" type="datetime1">
              <a:rPr lang="en-US" smtClean="0"/>
              <a:t>8/9/16</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r>
              <a:rPr lang="en-US" smtClean="0"/>
              <a:t>Resource 08-02</a:t>
            </a:r>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1BA5990-95B7-3845-A53D-CCA472E0D20A}" type="datetime1">
              <a:rPr lang="en-US" smtClean="0"/>
              <a:t>8/9/16</a:t>
            </a:fld>
            <a:endParaRPr lang="en-US" dirty="0"/>
          </a:p>
        </p:txBody>
      </p:sp>
      <p:sp>
        <p:nvSpPr>
          <p:cNvPr id="6" name="Footer Placeholder 5"/>
          <p:cNvSpPr>
            <a:spLocks noGrp="1"/>
          </p:cNvSpPr>
          <p:nvPr>
            <p:ph type="ftr" sz="quarter" idx="11"/>
          </p:nvPr>
        </p:nvSpPr>
        <p:spPr/>
        <p:txBody>
          <a:bodyPr/>
          <a:lstStyle/>
          <a:p>
            <a:r>
              <a:rPr lang="en-US" smtClean="0"/>
              <a:t>Resource 08-02</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86C04C-39BE-0541-93C4-10254D33B871}" type="datetime1">
              <a:rPr lang="en-US" smtClean="0"/>
              <a:t>8/9/16</a:t>
            </a:fld>
            <a:endParaRPr lang="en-US" dirty="0"/>
          </a:p>
        </p:txBody>
      </p:sp>
      <p:sp>
        <p:nvSpPr>
          <p:cNvPr id="5" name="Footer Placeholder 4"/>
          <p:cNvSpPr>
            <a:spLocks noGrp="1"/>
          </p:cNvSpPr>
          <p:nvPr>
            <p:ph type="ftr" sz="quarter" idx="11"/>
          </p:nvPr>
        </p:nvSpPr>
        <p:spPr/>
        <p:txBody>
          <a:bodyPr/>
          <a:lstStyle/>
          <a:p>
            <a:r>
              <a:rPr lang="en-US" smtClean="0"/>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CDFCE-1E56-8145-92B7-52E8643E389E}" type="datetime1">
              <a:rPr lang="en-US" smtClean="0"/>
              <a:t>8/9/16</a:t>
            </a:fld>
            <a:endParaRPr lang="en-US" dirty="0"/>
          </a:p>
        </p:txBody>
      </p:sp>
      <p:sp>
        <p:nvSpPr>
          <p:cNvPr id="5" name="Footer Placeholder 4"/>
          <p:cNvSpPr>
            <a:spLocks noGrp="1"/>
          </p:cNvSpPr>
          <p:nvPr>
            <p:ph type="ftr" sz="quarter" idx="11"/>
          </p:nvPr>
        </p:nvSpPr>
        <p:spPr/>
        <p:txBody>
          <a:bodyPr/>
          <a:lstStyle/>
          <a:p>
            <a:r>
              <a:rPr lang="en-US" smtClean="0"/>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4FED2-D546-B64F-880C-BE9EBF1A7233}" type="datetime1">
              <a:rPr lang="en-US" smtClean="0"/>
              <a:t>8/9/16</a:t>
            </a:fld>
            <a:endParaRPr lang="en-US" dirty="0"/>
          </a:p>
        </p:txBody>
      </p:sp>
      <p:sp>
        <p:nvSpPr>
          <p:cNvPr id="5" name="Footer Placeholder 4"/>
          <p:cNvSpPr>
            <a:spLocks noGrp="1"/>
          </p:cNvSpPr>
          <p:nvPr>
            <p:ph type="ftr" sz="quarter" idx="11"/>
          </p:nvPr>
        </p:nvSpPr>
        <p:spPr/>
        <p:txBody>
          <a:bodyPr/>
          <a:lstStyle/>
          <a:p>
            <a:r>
              <a:rPr lang="en-US" smtClean="0"/>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A887D5-687D-1A48-844D-9AF8E8419C05}" type="datetime1">
              <a:rPr lang="en-US" smtClean="0"/>
              <a:t>8/9/16</a:t>
            </a:fld>
            <a:endParaRPr lang="en-US" dirty="0"/>
          </a:p>
        </p:txBody>
      </p:sp>
      <p:sp>
        <p:nvSpPr>
          <p:cNvPr id="5" name="Footer Placeholder 4"/>
          <p:cNvSpPr>
            <a:spLocks noGrp="1"/>
          </p:cNvSpPr>
          <p:nvPr>
            <p:ph type="ftr" sz="quarter" idx="11"/>
          </p:nvPr>
        </p:nvSpPr>
        <p:spPr/>
        <p:txBody>
          <a:bodyPr/>
          <a:lstStyle/>
          <a:p>
            <a:r>
              <a:rPr lang="en-US" smtClean="0"/>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1EB98F-498B-994B-B9BE-56238B8C145E}" type="datetime1">
              <a:rPr lang="en-US" smtClean="0"/>
              <a:t>8/9/16</a:t>
            </a:fld>
            <a:endParaRPr lang="en-US" dirty="0"/>
          </a:p>
        </p:txBody>
      </p:sp>
      <p:sp>
        <p:nvSpPr>
          <p:cNvPr id="5" name="Footer Placeholder 4"/>
          <p:cNvSpPr>
            <a:spLocks noGrp="1"/>
          </p:cNvSpPr>
          <p:nvPr>
            <p:ph type="ftr" sz="quarter" idx="11"/>
          </p:nvPr>
        </p:nvSpPr>
        <p:spPr/>
        <p:txBody>
          <a:bodyPr/>
          <a:lstStyle/>
          <a:p>
            <a:r>
              <a:rPr lang="en-US" smtClean="0"/>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27DDAF-F8A5-BE45-9EFE-D95DC8B058CA}" type="datetime1">
              <a:rPr lang="en-US" smtClean="0"/>
              <a:t>8/9/16</a:t>
            </a:fld>
            <a:endParaRPr lang="en-US" dirty="0"/>
          </a:p>
        </p:txBody>
      </p:sp>
      <p:sp>
        <p:nvSpPr>
          <p:cNvPr id="5" name="Footer Placeholder 4"/>
          <p:cNvSpPr>
            <a:spLocks noGrp="1"/>
          </p:cNvSpPr>
          <p:nvPr>
            <p:ph type="ftr" sz="quarter" idx="11"/>
          </p:nvPr>
        </p:nvSpPr>
        <p:spPr/>
        <p:txBody>
          <a:bodyPr/>
          <a:lstStyle/>
          <a:p>
            <a:r>
              <a:rPr lang="en-US" smtClean="0"/>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445FA4-D7E7-8F43-948B-1D477D77C37F}" type="datetime1">
              <a:rPr lang="en-US" smtClean="0"/>
              <a:t>8/9/16</a:t>
            </a:fld>
            <a:endParaRPr lang="en-US" dirty="0"/>
          </a:p>
        </p:txBody>
      </p:sp>
      <p:sp>
        <p:nvSpPr>
          <p:cNvPr id="5" name="Footer Placeholder 4"/>
          <p:cNvSpPr>
            <a:spLocks noGrp="1"/>
          </p:cNvSpPr>
          <p:nvPr>
            <p:ph type="ftr" sz="quarter" idx="11"/>
          </p:nvPr>
        </p:nvSpPr>
        <p:spPr/>
        <p:txBody>
          <a:bodyPr/>
          <a:lstStyle/>
          <a:p>
            <a:r>
              <a:rPr lang="en-US" smtClean="0"/>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09EBDB-31F6-844F-B196-F2E4136EF809}" type="datetime1">
              <a:rPr lang="en-US" smtClean="0"/>
              <a:t>8/9/16</a:t>
            </a:fld>
            <a:endParaRPr lang="en-US" dirty="0"/>
          </a:p>
        </p:txBody>
      </p:sp>
      <p:sp>
        <p:nvSpPr>
          <p:cNvPr id="5" name="Footer Placeholder 4"/>
          <p:cNvSpPr>
            <a:spLocks noGrp="1"/>
          </p:cNvSpPr>
          <p:nvPr>
            <p:ph type="ftr" sz="quarter" idx="11"/>
          </p:nvPr>
        </p:nvSpPr>
        <p:spPr/>
        <p:txBody>
          <a:bodyPr/>
          <a:lstStyle/>
          <a:p>
            <a:r>
              <a:rPr lang="en-US" smtClean="0"/>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A5C79B6-990E-9F48-BDD8-B025ACBAC7DD}" type="datetime1">
              <a:rPr lang="en-US" smtClean="0"/>
              <a:t>8/9/16</a:t>
            </a:fld>
            <a:endParaRPr lang="en-US" dirty="0"/>
          </a:p>
        </p:txBody>
      </p:sp>
      <p:sp>
        <p:nvSpPr>
          <p:cNvPr id="5" name="Footer Placeholder 4"/>
          <p:cNvSpPr>
            <a:spLocks noGrp="1"/>
          </p:cNvSpPr>
          <p:nvPr>
            <p:ph type="ftr" sz="quarter" idx="11"/>
          </p:nvPr>
        </p:nvSpPr>
        <p:spPr/>
        <p:txBody>
          <a:bodyPr/>
          <a:lstStyle/>
          <a:p>
            <a:r>
              <a:rPr lang="en-US" smtClean="0"/>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F08AEF-E770-A848-98E5-5B3C89162102}" type="datetime1">
              <a:rPr lang="en-US" smtClean="0"/>
              <a:t>8/9/16</a:t>
            </a:fld>
            <a:endParaRPr lang="en-US" dirty="0"/>
          </a:p>
        </p:txBody>
      </p:sp>
      <p:sp>
        <p:nvSpPr>
          <p:cNvPr id="6" name="Footer Placeholder 5"/>
          <p:cNvSpPr>
            <a:spLocks noGrp="1"/>
          </p:cNvSpPr>
          <p:nvPr>
            <p:ph type="ftr" sz="quarter" idx="11"/>
          </p:nvPr>
        </p:nvSpPr>
        <p:spPr/>
        <p:txBody>
          <a:bodyPr/>
          <a:lstStyle/>
          <a:p>
            <a:r>
              <a:rPr lang="en-US" smtClean="0"/>
              <a:t>Resource 08-02</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730B84-B4BF-E946-8380-A01F842A6C4C}" type="datetime1">
              <a:rPr lang="en-US" smtClean="0"/>
              <a:t>8/9/16</a:t>
            </a:fld>
            <a:endParaRPr lang="en-US" dirty="0"/>
          </a:p>
        </p:txBody>
      </p:sp>
      <p:sp>
        <p:nvSpPr>
          <p:cNvPr id="8" name="Footer Placeholder 7"/>
          <p:cNvSpPr>
            <a:spLocks noGrp="1"/>
          </p:cNvSpPr>
          <p:nvPr>
            <p:ph type="ftr" sz="quarter" idx="11"/>
          </p:nvPr>
        </p:nvSpPr>
        <p:spPr/>
        <p:txBody>
          <a:bodyPr/>
          <a:lstStyle/>
          <a:p>
            <a:r>
              <a:rPr lang="en-US" smtClean="0"/>
              <a:t>Resource 08-02</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C9F143-2E5E-3943-938D-C45540BD34B4}" type="datetime1">
              <a:rPr lang="en-US" smtClean="0"/>
              <a:t>8/9/16</a:t>
            </a:fld>
            <a:endParaRPr lang="en-US" dirty="0"/>
          </a:p>
        </p:txBody>
      </p:sp>
      <p:sp>
        <p:nvSpPr>
          <p:cNvPr id="4" name="Footer Placeholder 3"/>
          <p:cNvSpPr>
            <a:spLocks noGrp="1"/>
          </p:cNvSpPr>
          <p:nvPr>
            <p:ph type="ftr" sz="quarter" idx="11"/>
          </p:nvPr>
        </p:nvSpPr>
        <p:spPr/>
        <p:txBody>
          <a:bodyPr/>
          <a:lstStyle/>
          <a:p>
            <a:r>
              <a:rPr lang="en-US" smtClean="0"/>
              <a:t>Resource 08-02</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F1DAB67A-9379-AB4C-9466-EBE81CD5E816}" type="datetime1">
              <a:rPr lang="en-US" smtClean="0"/>
              <a:t>8/9/16</a:t>
            </a:fld>
            <a:endParaRPr lang="en-US" dirty="0"/>
          </a:p>
        </p:txBody>
      </p:sp>
      <p:sp>
        <p:nvSpPr>
          <p:cNvPr id="3" name="Footer Placeholder 2"/>
          <p:cNvSpPr>
            <a:spLocks noGrp="1"/>
          </p:cNvSpPr>
          <p:nvPr>
            <p:ph type="ftr" sz="quarter" idx="11"/>
          </p:nvPr>
        </p:nvSpPr>
        <p:spPr/>
        <p:txBody>
          <a:bodyPr/>
          <a:lstStyle/>
          <a:p>
            <a:r>
              <a:rPr lang="en-US" smtClean="0"/>
              <a:t>Resource 08-02</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2839C5A-DCD2-9E45-B926-B31E6A2D3B32}" type="datetime1">
              <a:rPr lang="en-US" smtClean="0"/>
              <a:t>8/9/16</a:t>
            </a:fld>
            <a:endParaRPr lang="en-US" dirty="0"/>
          </a:p>
        </p:txBody>
      </p:sp>
      <p:sp>
        <p:nvSpPr>
          <p:cNvPr id="6" name="Footer Placeholder 5"/>
          <p:cNvSpPr>
            <a:spLocks noGrp="1"/>
          </p:cNvSpPr>
          <p:nvPr>
            <p:ph type="ftr" sz="quarter" idx="11"/>
          </p:nvPr>
        </p:nvSpPr>
        <p:spPr/>
        <p:txBody>
          <a:bodyPr/>
          <a:lstStyle/>
          <a:p>
            <a:r>
              <a:rPr lang="en-US" smtClean="0"/>
              <a:t>Resource 08-02</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1B83C84-6616-184E-B3CA-530B07A3D44F}" type="datetime1">
              <a:rPr lang="en-US" smtClean="0"/>
              <a:t>8/9/16</a:t>
            </a:fld>
            <a:endParaRPr lang="en-US" dirty="0"/>
          </a:p>
        </p:txBody>
      </p:sp>
      <p:sp>
        <p:nvSpPr>
          <p:cNvPr id="6" name="Footer Placeholder 5"/>
          <p:cNvSpPr>
            <a:spLocks noGrp="1"/>
          </p:cNvSpPr>
          <p:nvPr>
            <p:ph type="ftr" sz="quarter" idx="11"/>
          </p:nvPr>
        </p:nvSpPr>
        <p:spPr/>
        <p:txBody>
          <a:bodyPr/>
          <a:lstStyle/>
          <a:p>
            <a:r>
              <a:rPr lang="en-US" smtClean="0"/>
              <a:t>Resource 08-02</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B747A75-F474-0A43-81AA-AB7D7AF4B9B3}" type="datetime1">
              <a:rPr lang="en-US" smtClean="0"/>
              <a:t>8/9/16</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smtClean="0"/>
              <a:t>Resource 08-02</a:t>
            </a:r>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hf hd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982755"/>
            <a:ext cx="9331325" cy="2421464"/>
          </a:xfrm>
        </p:spPr>
        <p:txBody>
          <a:bodyPr>
            <a:normAutofit/>
          </a:bodyPr>
          <a:lstStyle/>
          <a:p>
            <a:r>
              <a:rPr lang="en-US" sz="6000" dirty="0"/>
              <a:t>Micro-Enterprise Credential</a:t>
            </a:r>
          </a:p>
        </p:txBody>
      </p:sp>
      <p:sp>
        <p:nvSpPr>
          <p:cNvPr id="3" name="Subtitle 2"/>
          <p:cNvSpPr>
            <a:spLocks noGrp="1"/>
          </p:cNvSpPr>
          <p:nvPr>
            <p:ph type="subTitle" idx="1"/>
          </p:nvPr>
        </p:nvSpPr>
        <p:spPr>
          <a:xfrm>
            <a:off x="1828800" y="4385732"/>
            <a:ext cx="9331325" cy="1405467"/>
          </a:xfrm>
        </p:spPr>
        <p:txBody>
          <a:bodyPr>
            <a:noAutofit/>
          </a:bodyPr>
          <a:lstStyle/>
          <a:p>
            <a:r>
              <a:rPr lang="en-US" sz="4400" dirty="0"/>
              <a:t>the purpose of the</a:t>
            </a:r>
          </a:p>
          <a:p>
            <a:r>
              <a:rPr lang="en-US" sz="4400" dirty="0"/>
              <a:t>Principles of Business course </a:t>
            </a:r>
          </a:p>
        </p:txBody>
      </p:sp>
      <p:sp>
        <p:nvSpPr>
          <p:cNvPr id="6" name="Footer Placeholder 5"/>
          <p:cNvSpPr>
            <a:spLocks noGrp="1"/>
          </p:cNvSpPr>
          <p:nvPr>
            <p:ph type="ftr" sz="quarter" idx="11"/>
          </p:nvPr>
        </p:nvSpPr>
        <p:spPr>
          <a:xfrm>
            <a:off x="4840704" y="6291680"/>
            <a:ext cx="4893958" cy="377825"/>
          </a:xfrm>
        </p:spPr>
        <p:txBody>
          <a:bodyPr/>
          <a:lstStyle/>
          <a:p>
            <a:pPr algn="r"/>
            <a:r>
              <a:rPr lang="en-US" dirty="0" smtClean="0"/>
              <a:t>Resource 08-02</a:t>
            </a:r>
            <a:endParaRPr lang="en-US" dirty="0"/>
          </a:p>
        </p:txBody>
      </p:sp>
      <p:sp>
        <p:nvSpPr>
          <p:cNvPr id="7" name="Slide Number Placeholder 6"/>
          <p:cNvSpPr>
            <a:spLocks noGrp="1"/>
          </p:cNvSpPr>
          <p:nvPr>
            <p:ph type="sldNum" sz="quarter" idx="12"/>
          </p:nvPr>
        </p:nvSpPr>
        <p:spPr>
          <a:xfrm>
            <a:off x="11487263" y="6291680"/>
            <a:ext cx="551167" cy="377825"/>
          </a:xfrm>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339506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579" y="139817"/>
            <a:ext cx="10131425" cy="1456267"/>
          </a:xfrm>
        </p:spPr>
        <p:txBody>
          <a:bodyPr/>
          <a:lstStyle/>
          <a:p>
            <a:r>
              <a:rPr lang="en-US" dirty="0"/>
              <a:t>Requirement 5:</a:t>
            </a:r>
          </a:p>
        </p:txBody>
      </p:sp>
      <p:sp>
        <p:nvSpPr>
          <p:cNvPr id="4" name="TextBox 3"/>
          <p:cNvSpPr txBox="1"/>
          <p:nvPr/>
        </p:nvSpPr>
        <p:spPr>
          <a:xfrm>
            <a:off x="702579" y="1596084"/>
            <a:ext cx="11006356" cy="4401205"/>
          </a:xfrm>
          <a:prstGeom prst="rect">
            <a:avLst/>
          </a:prstGeom>
          <a:noFill/>
        </p:spPr>
        <p:txBody>
          <a:bodyPr wrap="square" rtlCol="0">
            <a:spAutoFit/>
          </a:bodyPr>
          <a:lstStyle/>
          <a:p>
            <a:r>
              <a:rPr lang="en-US" sz="4000" dirty="0"/>
              <a:t>Pass the Micro-Enterprise Credential Exam</a:t>
            </a:r>
            <a:endParaRPr lang="en-US" sz="3200" dirty="0"/>
          </a:p>
          <a:p>
            <a:endParaRPr lang="en-US" sz="4000" dirty="0"/>
          </a:p>
          <a:p>
            <a:r>
              <a:rPr lang="en-US" sz="4000" dirty="0"/>
              <a:t>This online test will be challenging but you will be well-prepared to succeed. Part of our work together will teach you key financial concepts that will be on the test, using plain English that makes each financial concept totally understandable.</a:t>
            </a:r>
            <a:endParaRPr lang="en-US" sz="2800" dirty="0"/>
          </a:p>
        </p:txBody>
      </p:sp>
      <p:sp>
        <p:nvSpPr>
          <p:cNvPr id="6" name="Footer Placeholder 5"/>
          <p:cNvSpPr>
            <a:spLocks noGrp="1"/>
          </p:cNvSpPr>
          <p:nvPr>
            <p:ph type="ftr" sz="quarter" idx="11"/>
          </p:nvPr>
        </p:nvSpPr>
        <p:spPr>
          <a:xfrm>
            <a:off x="1961148" y="6327775"/>
            <a:ext cx="7827659" cy="377825"/>
          </a:xfrm>
        </p:spPr>
        <p:txBody>
          <a:bodyPr/>
          <a:lstStyle/>
          <a:p>
            <a:pPr algn="r"/>
            <a:r>
              <a:rPr lang="en-US" dirty="0" smtClean="0"/>
              <a:t>Resource 08-02</a:t>
            </a:r>
            <a:endParaRPr lang="en-US" dirty="0"/>
          </a:p>
        </p:txBody>
      </p:sp>
      <p:sp>
        <p:nvSpPr>
          <p:cNvPr id="7" name="Slide Number Placeholder 6"/>
          <p:cNvSpPr>
            <a:spLocks noGrp="1"/>
          </p:cNvSpPr>
          <p:nvPr>
            <p:ph type="sldNum" sz="quarter" idx="12"/>
          </p:nvPr>
        </p:nvSpPr>
        <p:spPr>
          <a:xfrm>
            <a:off x="11541408" y="6327775"/>
            <a:ext cx="551167" cy="377825"/>
          </a:xfrm>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450541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 know we will succeed together</a:t>
            </a:r>
          </a:p>
        </p:txBody>
      </p:sp>
      <p:sp>
        <p:nvSpPr>
          <p:cNvPr id="4" name="TextBox 3"/>
          <p:cNvSpPr txBox="1"/>
          <p:nvPr/>
        </p:nvSpPr>
        <p:spPr>
          <a:xfrm>
            <a:off x="813732" y="1921079"/>
            <a:ext cx="11014745" cy="4031873"/>
          </a:xfrm>
          <a:prstGeom prst="rect">
            <a:avLst/>
          </a:prstGeom>
          <a:noFill/>
        </p:spPr>
        <p:txBody>
          <a:bodyPr wrap="square" rtlCol="0">
            <a:spAutoFit/>
          </a:bodyPr>
          <a:lstStyle/>
          <a:p>
            <a:pPr marL="285750" indent="-285750">
              <a:buFont typeface="Wingdings" panose="05000000000000000000" pitchFamily="2" charset="2"/>
              <a:buChar char="Ø"/>
            </a:pPr>
            <a:r>
              <a:rPr lang="en-US" sz="3200" dirty="0"/>
              <a:t>We will complete several hands-on exercises that will teach you about “pitching” your business to potential investors.</a:t>
            </a:r>
          </a:p>
          <a:p>
            <a:pPr marL="285750" indent="-285750">
              <a:buFont typeface="Wingdings" panose="05000000000000000000" pitchFamily="2" charset="2"/>
              <a:buChar char="Ø"/>
            </a:pPr>
            <a:endParaRPr lang="en-US" sz="3200" dirty="0"/>
          </a:p>
          <a:p>
            <a:pPr marL="285750" indent="-285750">
              <a:buFont typeface="Wingdings" panose="05000000000000000000" pitchFamily="2" charset="2"/>
              <a:buChar char="Ø"/>
            </a:pPr>
            <a:r>
              <a:rPr lang="en-US" sz="3200" dirty="0"/>
              <a:t>We will work with industry experts—watching videos and video conferencing with </a:t>
            </a:r>
            <a:r>
              <a:rPr lang="en-US" sz="3200" dirty="0" err="1"/>
              <a:t>Nepris</a:t>
            </a:r>
            <a:endParaRPr lang="en-US" sz="3200" dirty="0"/>
          </a:p>
          <a:p>
            <a:pPr marL="285750" indent="-285750">
              <a:buFont typeface="Wingdings" panose="05000000000000000000" pitchFamily="2" charset="2"/>
              <a:buChar char="Ø"/>
            </a:pPr>
            <a:endParaRPr lang="en-US" sz="3200" dirty="0"/>
          </a:p>
          <a:p>
            <a:pPr marL="285750" indent="-285750">
              <a:buFont typeface="Wingdings" panose="05000000000000000000" pitchFamily="2" charset="2"/>
              <a:buChar char="Ø"/>
            </a:pPr>
            <a:r>
              <a:rPr lang="en-US" sz="3200" dirty="0"/>
              <a:t>You will complete carefully developed exercises that help you build key business skills</a:t>
            </a:r>
          </a:p>
        </p:txBody>
      </p:sp>
      <p:sp>
        <p:nvSpPr>
          <p:cNvPr id="6" name="Footer Placeholder 5"/>
          <p:cNvSpPr>
            <a:spLocks noGrp="1"/>
          </p:cNvSpPr>
          <p:nvPr>
            <p:ph type="ftr" sz="quarter" idx="11"/>
          </p:nvPr>
        </p:nvSpPr>
        <p:spPr>
          <a:xfrm>
            <a:off x="1864895" y="6327775"/>
            <a:ext cx="7827659" cy="377825"/>
          </a:xfrm>
        </p:spPr>
        <p:txBody>
          <a:bodyPr/>
          <a:lstStyle/>
          <a:p>
            <a:pPr algn="r"/>
            <a:r>
              <a:rPr lang="en-US" dirty="0" smtClean="0"/>
              <a:t>Resource 08-02</a:t>
            </a:r>
            <a:endParaRPr lang="en-US" dirty="0"/>
          </a:p>
        </p:txBody>
      </p:sp>
      <p:sp>
        <p:nvSpPr>
          <p:cNvPr id="7" name="Slide Number Placeholder 6"/>
          <p:cNvSpPr>
            <a:spLocks noGrp="1"/>
          </p:cNvSpPr>
          <p:nvPr>
            <p:ph type="sldNum" sz="quarter" idx="12"/>
          </p:nvPr>
        </p:nvSpPr>
        <p:spPr>
          <a:xfrm>
            <a:off x="11445155" y="6327775"/>
            <a:ext cx="551167" cy="377825"/>
          </a:xfrm>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002950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188" y="156595"/>
            <a:ext cx="10991674" cy="1456267"/>
          </a:xfrm>
        </p:spPr>
        <p:txBody>
          <a:bodyPr/>
          <a:lstStyle/>
          <a:p>
            <a:r>
              <a:rPr lang="en-US" dirty="0"/>
              <a:t>Why being in this class is an amazing opportunity</a:t>
            </a:r>
          </a:p>
        </p:txBody>
      </p:sp>
      <p:sp>
        <p:nvSpPr>
          <p:cNvPr id="4" name="TextBox 3"/>
          <p:cNvSpPr txBox="1"/>
          <p:nvPr/>
        </p:nvSpPr>
        <p:spPr>
          <a:xfrm>
            <a:off x="662730" y="1375794"/>
            <a:ext cx="11132191" cy="5078313"/>
          </a:xfrm>
          <a:prstGeom prst="rect">
            <a:avLst/>
          </a:prstGeom>
          <a:noFill/>
        </p:spPr>
        <p:txBody>
          <a:bodyPr wrap="square" rtlCol="0">
            <a:spAutoFit/>
          </a:bodyPr>
          <a:lstStyle/>
          <a:p>
            <a:pPr marL="285750" indent="-285750">
              <a:buFont typeface="Wingdings" panose="05000000000000000000" pitchFamily="2" charset="2"/>
              <a:buChar char="Ø"/>
            </a:pPr>
            <a:r>
              <a:rPr lang="en-US" sz="3600" dirty="0"/>
              <a:t>You are enrolled in a completely new credential program—You are a trail blazer in Louisiana, the US, and the world!</a:t>
            </a:r>
          </a:p>
          <a:p>
            <a:pPr marL="285750" indent="-285750">
              <a:buFont typeface="Wingdings" panose="05000000000000000000" pitchFamily="2" charset="2"/>
              <a:buChar char="Ø"/>
            </a:pPr>
            <a:endParaRPr lang="en-US" sz="3600" dirty="0"/>
          </a:p>
          <a:p>
            <a:pPr marL="285750" indent="-285750">
              <a:buFont typeface="Wingdings" panose="05000000000000000000" pitchFamily="2" charset="2"/>
              <a:buChar char="Ø"/>
            </a:pPr>
            <a:r>
              <a:rPr lang="en-US" sz="3600" dirty="0"/>
              <a:t>You will be amazed at the improvement in your business knowledge, your communication skills, and your ability to easily complete tasks that others find intimidating and difficult.</a:t>
            </a:r>
          </a:p>
          <a:p>
            <a:endParaRPr lang="en-US" dirty="0"/>
          </a:p>
          <a:p>
            <a:endParaRPr lang="en-US" dirty="0"/>
          </a:p>
        </p:txBody>
      </p:sp>
      <p:sp>
        <p:nvSpPr>
          <p:cNvPr id="6" name="Footer Placeholder 5"/>
          <p:cNvSpPr>
            <a:spLocks noGrp="1"/>
          </p:cNvSpPr>
          <p:nvPr>
            <p:ph type="ftr" sz="quarter" idx="11"/>
          </p:nvPr>
        </p:nvSpPr>
        <p:spPr>
          <a:xfrm>
            <a:off x="1939077" y="6351838"/>
            <a:ext cx="7827659" cy="377825"/>
          </a:xfrm>
        </p:spPr>
        <p:txBody>
          <a:bodyPr/>
          <a:lstStyle/>
          <a:p>
            <a:pPr algn="r"/>
            <a:r>
              <a:rPr lang="en-US" dirty="0" smtClean="0"/>
              <a:t>Resource 08-02</a:t>
            </a:r>
            <a:endParaRPr lang="en-US" dirty="0"/>
          </a:p>
        </p:txBody>
      </p:sp>
      <p:sp>
        <p:nvSpPr>
          <p:cNvPr id="7" name="Slide Number Placeholder 6"/>
          <p:cNvSpPr>
            <a:spLocks noGrp="1"/>
          </p:cNvSpPr>
          <p:nvPr>
            <p:ph type="sldNum" sz="quarter" idx="12"/>
          </p:nvPr>
        </p:nvSpPr>
        <p:spPr>
          <a:xfrm>
            <a:off x="11519337" y="6351838"/>
            <a:ext cx="551167" cy="377825"/>
          </a:xfrm>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854430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0" y="2087149"/>
            <a:ext cx="12192000" cy="1405467"/>
          </a:xfrm>
        </p:spPr>
        <p:txBody>
          <a:bodyPr>
            <a:noAutofit/>
          </a:bodyPr>
          <a:lstStyle/>
          <a:p>
            <a:pPr algn="ctr"/>
            <a:r>
              <a:rPr lang="en-US" sz="4400" dirty="0"/>
              <a:t>Micro-Enterprise</a:t>
            </a:r>
          </a:p>
          <a:p>
            <a:pPr algn="ctr"/>
            <a:r>
              <a:rPr lang="en-US" sz="4400" dirty="0"/>
              <a:t>Means</a:t>
            </a:r>
          </a:p>
          <a:p>
            <a:pPr algn="ctr"/>
            <a:r>
              <a:rPr lang="en-US" sz="4400" dirty="0"/>
              <a:t>“Small business” </a:t>
            </a:r>
          </a:p>
        </p:txBody>
      </p:sp>
      <p:sp>
        <p:nvSpPr>
          <p:cNvPr id="4" name="Footer Placeholder 3"/>
          <p:cNvSpPr>
            <a:spLocks noGrp="1"/>
          </p:cNvSpPr>
          <p:nvPr>
            <p:ph type="ftr" sz="quarter" idx="11"/>
          </p:nvPr>
        </p:nvSpPr>
        <p:spPr>
          <a:xfrm>
            <a:off x="4816641" y="6363870"/>
            <a:ext cx="4893958" cy="377825"/>
          </a:xfrm>
        </p:spPr>
        <p:txBody>
          <a:bodyPr/>
          <a:lstStyle/>
          <a:p>
            <a:pPr algn="r"/>
            <a:r>
              <a:rPr lang="en-US" dirty="0" smtClean="0"/>
              <a:t>Resource 08-02</a:t>
            </a:r>
            <a:endParaRPr lang="en-US" dirty="0"/>
          </a:p>
        </p:txBody>
      </p:sp>
      <p:sp>
        <p:nvSpPr>
          <p:cNvPr id="6" name="Slide Number Placeholder 5"/>
          <p:cNvSpPr>
            <a:spLocks noGrp="1"/>
          </p:cNvSpPr>
          <p:nvPr>
            <p:ph type="sldNum" sz="quarter" idx="12"/>
          </p:nvPr>
        </p:nvSpPr>
        <p:spPr>
          <a:xfrm>
            <a:off x="11463200" y="6363870"/>
            <a:ext cx="551167" cy="377825"/>
          </a:xfrm>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790474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Micro-Enterprise Credential objective</a:t>
            </a:r>
          </a:p>
        </p:txBody>
      </p:sp>
      <p:sp>
        <p:nvSpPr>
          <p:cNvPr id="4" name="TextBox 3"/>
          <p:cNvSpPr txBox="1"/>
          <p:nvPr/>
        </p:nvSpPr>
        <p:spPr>
          <a:xfrm>
            <a:off x="813732" y="1996580"/>
            <a:ext cx="10830187" cy="2554545"/>
          </a:xfrm>
          <a:prstGeom prst="rect">
            <a:avLst/>
          </a:prstGeom>
          <a:noFill/>
        </p:spPr>
        <p:txBody>
          <a:bodyPr wrap="square" rtlCol="0">
            <a:spAutoFit/>
          </a:bodyPr>
          <a:lstStyle/>
          <a:p>
            <a:r>
              <a:rPr lang="en-US" sz="4000" dirty="0"/>
              <a:t>To provide Louisiana students with the fundamental skills and knowledge they need to be effective small business employees, and (one day) small business owners / entrepreneurs</a:t>
            </a:r>
          </a:p>
        </p:txBody>
      </p:sp>
      <p:sp>
        <p:nvSpPr>
          <p:cNvPr id="6" name="Footer Placeholder 5"/>
          <p:cNvSpPr>
            <a:spLocks noGrp="1"/>
          </p:cNvSpPr>
          <p:nvPr>
            <p:ph type="ftr" sz="quarter" idx="11"/>
          </p:nvPr>
        </p:nvSpPr>
        <p:spPr>
          <a:xfrm>
            <a:off x="1888957" y="6339807"/>
            <a:ext cx="7827659" cy="377825"/>
          </a:xfrm>
        </p:spPr>
        <p:txBody>
          <a:bodyPr/>
          <a:lstStyle/>
          <a:p>
            <a:pPr algn="r"/>
            <a:r>
              <a:rPr lang="en-US" dirty="0" smtClean="0"/>
              <a:t>Resource 08-02</a:t>
            </a:r>
            <a:endParaRPr lang="en-US" dirty="0"/>
          </a:p>
        </p:txBody>
      </p:sp>
      <p:sp>
        <p:nvSpPr>
          <p:cNvPr id="7" name="Slide Number Placeholder 6"/>
          <p:cNvSpPr>
            <a:spLocks noGrp="1"/>
          </p:cNvSpPr>
          <p:nvPr>
            <p:ph type="sldNum" sz="quarter" idx="12"/>
          </p:nvPr>
        </p:nvSpPr>
        <p:spPr>
          <a:xfrm>
            <a:off x="11469217" y="6339807"/>
            <a:ext cx="551167" cy="377825"/>
          </a:xfrm>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942431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188" y="0"/>
            <a:ext cx="10131425" cy="1112318"/>
          </a:xfrm>
        </p:spPr>
        <p:txBody>
          <a:bodyPr/>
          <a:lstStyle/>
          <a:p>
            <a:r>
              <a:rPr lang="en-US" dirty="0"/>
              <a:t>What’s in it for you?</a:t>
            </a:r>
          </a:p>
        </p:txBody>
      </p:sp>
      <p:sp>
        <p:nvSpPr>
          <p:cNvPr id="4" name="TextBox 3"/>
          <p:cNvSpPr txBox="1"/>
          <p:nvPr/>
        </p:nvSpPr>
        <p:spPr>
          <a:xfrm>
            <a:off x="543188" y="1065403"/>
            <a:ext cx="11266415" cy="5447645"/>
          </a:xfrm>
          <a:prstGeom prst="rect">
            <a:avLst/>
          </a:prstGeom>
          <a:noFill/>
        </p:spPr>
        <p:txBody>
          <a:bodyPr wrap="square" rtlCol="0">
            <a:spAutoFit/>
          </a:bodyPr>
          <a:lstStyle/>
          <a:p>
            <a:r>
              <a:rPr lang="en-US" sz="2800" dirty="0"/>
              <a:t>If you earn the Jump Start Micro-Enterprise Credential you will . . .</a:t>
            </a:r>
          </a:p>
          <a:p>
            <a:endParaRPr lang="en-US" sz="2000" dirty="0"/>
          </a:p>
          <a:p>
            <a:pPr marL="285750" indent="-285750">
              <a:buFont typeface="Wingdings" panose="05000000000000000000" pitchFamily="2" charset="2"/>
              <a:buChar char="Ø"/>
            </a:pPr>
            <a:r>
              <a:rPr lang="en-US" sz="2000" dirty="0"/>
              <a:t>Master critical workplace behaviors and communication skills</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Learn how to access credit, and what different types of credit cost</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Learn how to process critical small business forms and paperwork</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Learn essential financial concepts and terms, the “language of business”</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Have a very valuable credential to put on your resume</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Have a greater chance of getting a job because the employer knows you understand how business works</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Learn how to be a better employee</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Have knowledge of how to start your own small business</a:t>
            </a:r>
          </a:p>
        </p:txBody>
      </p:sp>
      <p:sp>
        <p:nvSpPr>
          <p:cNvPr id="6" name="Footer Placeholder 5"/>
          <p:cNvSpPr>
            <a:spLocks noGrp="1"/>
          </p:cNvSpPr>
          <p:nvPr>
            <p:ph type="ftr" sz="quarter" idx="11"/>
          </p:nvPr>
        </p:nvSpPr>
        <p:spPr>
          <a:xfrm>
            <a:off x="1852863" y="6324135"/>
            <a:ext cx="7827659" cy="377825"/>
          </a:xfrm>
        </p:spPr>
        <p:txBody>
          <a:bodyPr/>
          <a:lstStyle/>
          <a:p>
            <a:pPr algn="r"/>
            <a:r>
              <a:rPr lang="en-US" dirty="0" smtClean="0"/>
              <a:t>Resource 08-02</a:t>
            </a:r>
            <a:endParaRPr lang="en-US" dirty="0"/>
          </a:p>
        </p:txBody>
      </p:sp>
      <p:sp>
        <p:nvSpPr>
          <p:cNvPr id="7" name="Slide Number Placeholder 6"/>
          <p:cNvSpPr>
            <a:spLocks noGrp="1"/>
          </p:cNvSpPr>
          <p:nvPr>
            <p:ph type="sldNum" sz="quarter" idx="12"/>
          </p:nvPr>
        </p:nvSpPr>
        <p:spPr>
          <a:xfrm>
            <a:off x="11433123" y="6324135"/>
            <a:ext cx="551167" cy="377825"/>
          </a:xfrm>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629553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48817"/>
            <a:ext cx="10131425" cy="1456267"/>
          </a:xfrm>
        </p:spPr>
        <p:txBody>
          <a:bodyPr/>
          <a:lstStyle/>
          <a:p>
            <a:r>
              <a:rPr lang="en-US" dirty="0"/>
              <a:t>What do you have to do?</a:t>
            </a:r>
          </a:p>
        </p:txBody>
      </p:sp>
      <p:pic>
        <p:nvPicPr>
          <p:cNvPr id="3" name="Picture 2"/>
          <p:cNvPicPr>
            <a:picLocks noChangeAspect="1"/>
          </p:cNvPicPr>
          <p:nvPr/>
        </p:nvPicPr>
        <p:blipFill>
          <a:blip r:embed="rId2"/>
          <a:stretch>
            <a:fillRect/>
          </a:stretch>
        </p:blipFill>
        <p:spPr>
          <a:xfrm>
            <a:off x="1152418" y="820290"/>
            <a:ext cx="9997664" cy="5856540"/>
          </a:xfrm>
          <a:prstGeom prst="rect">
            <a:avLst/>
          </a:prstGeom>
        </p:spPr>
      </p:pic>
      <p:sp>
        <p:nvSpPr>
          <p:cNvPr id="7" name="Slide Number Placeholder 6"/>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048250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 1:</a:t>
            </a:r>
            <a:br>
              <a:rPr lang="en-US" dirty="0"/>
            </a:br>
            <a:endParaRPr lang="en-US" dirty="0"/>
          </a:p>
        </p:txBody>
      </p:sp>
      <p:sp>
        <p:nvSpPr>
          <p:cNvPr id="4" name="TextBox 3"/>
          <p:cNvSpPr txBox="1"/>
          <p:nvPr/>
        </p:nvSpPr>
        <p:spPr>
          <a:xfrm>
            <a:off x="685801" y="1795244"/>
            <a:ext cx="11107024" cy="3785652"/>
          </a:xfrm>
          <a:prstGeom prst="rect">
            <a:avLst/>
          </a:prstGeom>
          <a:noFill/>
        </p:spPr>
        <p:txBody>
          <a:bodyPr wrap="square" rtlCol="0">
            <a:spAutoFit/>
          </a:bodyPr>
          <a:lstStyle/>
          <a:p>
            <a:r>
              <a:rPr lang="en-US" sz="4000" dirty="0"/>
              <a:t>Complete a Self-Assessment</a:t>
            </a:r>
          </a:p>
          <a:p>
            <a:endParaRPr lang="en-US" sz="4000" dirty="0"/>
          </a:p>
          <a:p>
            <a:r>
              <a:rPr lang="en-US" sz="4000" dirty="0"/>
              <a:t>You will learn about the key behaviors associated with business success, and then make an honest self-assessment of where you have strengths and where you have areas of improvement</a:t>
            </a:r>
          </a:p>
        </p:txBody>
      </p:sp>
      <p:sp>
        <p:nvSpPr>
          <p:cNvPr id="6" name="Footer Placeholder 5"/>
          <p:cNvSpPr>
            <a:spLocks noGrp="1"/>
          </p:cNvSpPr>
          <p:nvPr>
            <p:ph type="ftr" sz="quarter" idx="11"/>
          </p:nvPr>
        </p:nvSpPr>
        <p:spPr>
          <a:xfrm>
            <a:off x="1792705" y="6388715"/>
            <a:ext cx="7827659" cy="377825"/>
          </a:xfrm>
        </p:spPr>
        <p:txBody>
          <a:bodyPr/>
          <a:lstStyle/>
          <a:p>
            <a:pPr algn="r"/>
            <a:r>
              <a:rPr lang="en-US" smtClean="0"/>
              <a:t>Resource 08-02</a:t>
            </a:r>
            <a:endParaRPr lang="en-US" dirty="0"/>
          </a:p>
        </p:txBody>
      </p:sp>
      <p:sp>
        <p:nvSpPr>
          <p:cNvPr id="7" name="Slide Number Placeholder 6"/>
          <p:cNvSpPr>
            <a:spLocks noGrp="1"/>
          </p:cNvSpPr>
          <p:nvPr>
            <p:ph type="sldNum" sz="quarter" idx="12"/>
          </p:nvPr>
        </p:nvSpPr>
        <p:spPr>
          <a:xfrm>
            <a:off x="11372965" y="6388715"/>
            <a:ext cx="551167" cy="377825"/>
          </a:xfrm>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574330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579" y="89483"/>
            <a:ext cx="10131425" cy="1456267"/>
          </a:xfrm>
        </p:spPr>
        <p:txBody>
          <a:bodyPr/>
          <a:lstStyle/>
          <a:p>
            <a:r>
              <a:rPr lang="en-US" dirty="0"/>
              <a:t>Requirement 2:</a:t>
            </a:r>
          </a:p>
        </p:txBody>
      </p:sp>
      <p:sp>
        <p:nvSpPr>
          <p:cNvPr id="4" name="TextBox 3"/>
          <p:cNvSpPr txBox="1"/>
          <p:nvPr/>
        </p:nvSpPr>
        <p:spPr>
          <a:xfrm>
            <a:off x="763398" y="1377969"/>
            <a:ext cx="10981189" cy="5201424"/>
          </a:xfrm>
          <a:prstGeom prst="rect">
            <a:avLst/>
          </a:prstGeom>
          <a:noFill/>
        </p:spPr>
        <p:txBody>
          <a:bodyPr wrap="square" rtlCol="0">
            <a:spAutoFit/>
          </a:bodyPr>
          <a:lstStyle/>
          <a:p>
            <a:r>
              <a:rPr lang="en-US" sz="4000" dirty="0"/>
              <a:t>Make a Self-Assessment Presentation</a:t>
            </a:r>
          </a:p>
          <a:p>
            <a:endParaRPr lang="en-US" sz="4000" dirty="0"/>
          </a:p>
          <a:p>
            <a:r>
              <a:rPr lang="en-US" sz="3600" dirty="0"/>
              <a:t>You will meet—either face-to-face or over a computer video conference—a small business leader who will listen to your presentation.</a:t>
            </a:r>
          </a:p>
          <a:p>
            <a:endParaRPr lang="en-US" sz="3600" dirty="0"/>
          </a:p>
          <a:p>
            <a:r>
              <a:rPr lang="en-US" sz="3600" dirty="0"/>
              <a:t>This might sound scary, but I guarantee you this will be a great opportunity for you to practice your communication skills with a real business expert.</a:t>
            </a:r>
          </a:p>
        </p:txBody>
      </p:sp>
      <p:sp>
        <p:nvSpPr>
          <p:cNvPr id="6" name="Footer Placeholder 5"/>
          <p:cNvSpPr>
            <a:spLocks noGrp="1"/>
          </p:cNvSpPr>
          <p:nvPr>
            <p:ph type="ftr" sz="quarter" idx="11"/>
          </p:nvPr>
        </p:nvSpPr>
        <p:spPr>
          <a:xfrm>
            <a:off x="1876926" y="6390480"/>
            <a:ext cx="7827659" cy="377825"/>
          </a:xfrm>
        </p:spPr>
        <p:txBody>
          <a:bodyPr/>
          <a:lstStyle/>
          <a:p>
            <a:pPr algn="r"/>
            <a:r>
              <a:rPr lang="en-US" smtClean="0"/>
              <a:t>Resource 08-02</a:t>
            </a:r>
            <a:endParaRPr lang="en-US" dirty="0"/>
          </a:p>
        </p:txBody>
      </p:sp>
      <p:sp>
        <p:nvSpPr>
          <p:cNvPr id="7" name="Slide Number Placeholder 6"/>
          <p:cNvSpPr>
            <a:spLocks noGrp="1"/>
          </p:cNvSpPr>
          <p:nvPr>
            <p:ph type="sldNum" sz="quarter" idx="12"/>
          </p:nvPr>
        </p:nvSpPr>
        <p:spPr>
          <a:xfrm>
            <a:off x="11457186" y="6390480"/>
            <a:ext cx="551167" cy="377825"/>
          </a:xfrm>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408913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64984"/>
            <a:ext cx="10131425" cy="1456267"/>
          </a:xfrm>
        </p:spPr>
        <p:txBody>
          <a:bodyPr/>
          <a:lstStyle/>
          <a:p>
            <a:r>
              <a:rPr lang="en-US" dirty="0"/>
              <a:t>Requirement 3:</a:t>
            </a:r>
          </a:p>
        </p:txBody>
      </p:sp>
      <p:sp>
        <p:nvSpPr>
          <p:cNvPr id="4" name="TextBox 3"/>
          <p:cNvSpPr txBox="1"/>
          <p:nvPr/>
        </p:nvSpPr>
        <p:spPr>
          <a:xfrm>
            <a:off x="685801" y="1300294"/>
            <a:ext cx="11031523" cy="5139869"/>
          </a:xfrm>
          <a:prstGeom prst="rect">
            <a:avLst/>
          </a:prstGeom>
          <a:noFill/>
        </p:spPr>
        <p:txBody>
          <a:bodyPr wrap="square" rtlCol="0">
            <a:spAutoFit/>
          </a:bodyPr>
          <a:lstStyle/>
          <a:p>
            <a:r>
              <a:rPr lang="en-US" sz="4000" dirty="0"/>
              <a:t>Complete Credit Applications</a:t>
            </a:r>
          </a:p>
          <a:p>
            <a:endParaRPr lang="en-US" sz="3600" dirty="0"/>
          </a:p>
          <a:p>
            <a:r>
              <a:rPr lang="en-US" sz="3600" dirty="0"/>
              <a:t>Almost every business needs to obtain credit to succeed. In today’s business world, there are many different sources of credit that small businesses can apply for. You will complete actual credit applications, some of which are complicated and intimidate small business owners. Together, we’ll make sure you learn how to complete these applications completely and confidently.</a:t>
            </a:r>
          </a:p>
        </p:txBody>
      </p:sp>
      <p:sp>
        <p:nvSpPr>
          <p:cNvPr id="6" name="Footer Placeholder 5"/>
          <p:cNvSpPr>
            <a:spLocks noGrp="1"/>
          </p:cNvSpPr>
          <p:nvPr>
            <p:ph type="ftr" sz="quarter" idx="11"/>
          </p:nvPr>
        </p:nvSpPr>
        <p:spPr>
          <a:xfrm>
            <a:off x="1861480" y="6351838"/>
            <a:ext cx="7827659" cy="377825"/>
          </a:xfrm>
        </p:spPr>
        <p:txBody>
          <a:bodyPr/>
          <a:lstStyle/>
          <a:p>
            <a:pPr algn="r"/>
            <a:r>
              <a:rPr lang="en-US" dirty="0" smtClean="0"/>
              <a:t>Resource 08-02</a:t>
            </a:r>
            <a:endParaRPr lang="en-US" dirty="0"/>
          </a:p>
        </p:txBody>
      </p:sp>
      <p:sp>
        <p:nvSpPr>
          <p:cNvPr id="7" name="Slide Number Placeholder 6"/>
          <p:cNvSpPr>
            <a:spLocks noGrp="1"/>
          </p:cNvSpPr>
          <p:nvPr>
            <p:ph type="sldNum" sz="quarter" idx="12"/>
          </p:nvPr>
        </p:nvSpPr>
        <p:spPr>
          <a:xfrm>
            <a:off x="11441740" y="6351838"/>
            <a:ext cx="551167" cy="377825"/>
          </a:xfrm>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625762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12" y="106261"/>
            <a:ext cx="10131425" cy="1456267"/>
          </a:xfrm>
        </p:spPr>
        <p:txBody>
          <a:bodyPr/>
          <a:lstStyle/>
          <a:p>
            <a:r>
              <a:rPr lang="en-US" dirty="0"/>
              <a:t>Requirement 4:</a:t>
            </a:r>
          </a:p>
        </p:txBody>
      </p:sp>
      <p:sp>
        <p:nvSpPr>
          <p:cNvPr id="4" name="TextBox 3"/>
          <p:cNvSpPr txBox="1"/>
          <p:nvPr/>
        </p:nvSpPr>
        <p:spPr>
          <a:xfrm>
            <a:off x="679508" y="1577130"/>
            <a:ext cx="11140580" cy="3323987"/>
          </a:xfrm>
          <a:prstGeom prst="rect">
            <a:avLst/>
          </a:prstGeom>
          <a:noFill/>
        </p:spPr>
        <p:txBody>
          <a:bodyPr wrap="square" rtlCol="0">
            <a:spAutoFit/>
          </a:bodyPr>
          <a:lstStyle/>
          <a:p>
            <a:r>
              <a:rPr lang="en-US" sz="3600" dirty="0"/>
              <a:t>Register a Small Business Online</a:t>
            </a:r>
          </a:p>
          <a:p>
            <a:r>
              <a:rPr lang="en-US" sz="3600" dirty="0"/>
              <a:t>with the Louisiana Secretary of State</a:t>
            </a:r>
          </a:p>
          <a:p>
            <a:endParaRPr lang="en-US" dirty="0"/>
          </a:p>
          <a:p>
            <a:r>
              <a:rPr lang="en-US" sz="4000" dirty="0"/>
              <a:t>You will go to a specially-designed student portal to complete some of the actual forms businesses need to complete to start up operations in Louisiana.</a:t>
            </a:r>
          </a:p>
        </p:txBody>
      </p:sp>
      <p:sp>
        <p:nvSpPr>
          <p:cNvPr id="6" name="Footer Placeholder 5"/>
          <p:cNvSpPr>
            <a:spLocks noGrp="1"/>
          </p:cNvSpPr>
          <p:nvPr>
            <p:ph type="ftr" sz="quarter" idx="11"/>
          </p:nvPr>
        </p:nvSpPr>
        <p:spPr>
          <a:xfrm>
            <a:off x="1876927" y="6291681"/>
            <a:ext cx="7827659" cy="377825"/>
          </a:xfrm>
        </p:spPr>
        <p:txBody>
          <a:bodyPr/>
          <a:lstStyle/>
          <a:p>
            <a:pPr algn="r"/>
            <a:r>
              <a:rPr lang="en-US" dirty="0" smtClean="0"/>
              <a:t>Resource 08-02</a:t>
            </a:r>
            <a:endParaRPr lang="en-US" dirty="0"/>
          </a:p>
        </p:txBody>
      </p:sp>
      <p:sp>
        <p:nvSpPr>
          <p:cNvPr id="7" name="Slide Number Placeholder 6"/>
          <p:cNvSpPr>
            <a:spLocks noGrp="1"/>
          </p:cNvSpPr>
          <p:nvPr>
            <p:ph type="sldNum" sz="quarter" idx="12"/>
          </p:nvPr>
        </p:nvSpPr>
        <p:spPr>
          <a:xfrm>
            <a:off x="11457187" y="6291681"/>
            <a:ext cx="551167" cy="377825"/>
          </a:xfrm>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9453815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86</TotalTime>
  <Words>561</Words>
  <Application>Microsoft Macintosh PowerPoint</Application>
  <PresentationFormat>Widescreen</PresentationFormat>
  <Paragraphs>84</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Celestial</vt:lpstr>
      <vt:lpstr>Micro-Enterprise Credential</vt:lpstr>
      <vt:lpstr>PowerPoint Presentation</vt:lpstr>
      <vt:lpstr>Micro-Enterprise Credential objective</vt:lpstr>
      <vt:lpstr>What’s in it for you?</vt:lpstr>
      <vt:lpstr>What do you have to do?</vt:lpstr>
      <vt:lpstr>Requirement 1: </vt:lpstr>
      <vt:lpstr>Requirement 2:</vt:lpstr>
      <vt:lpstr>Requirement 3:</vt:lpstr>
      <vt:lpstr>Requirement 4:</vt:lpstr>
      <vt:lpstr>Requirement 5:</vt:lpstr>
      <vt:lpstr>Why I know we will succeed together</vt:lpstr>
      <vt:lpstr>Why being in this class is an amazing opportunity</vt:lpstr>
    </vt:vector>
  </TitlesOfParts>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Micro-Enterprise Credential</dc:title>
  <dc:creator>Dana McLin</dc:creator>
  <cp:lastModifiedBy>David Lefkowith</cp:lastModifiedBy>
  <cp:revision>20</cp:revision>
  <dcterms:created xsi:type="dcterms:W3CDTF">2016-08-07T12:03:48Z</dcterms:created>
  <dcterms:modified xsi:type="dcterms:W3CDTF">2016-08-09T23:17:08Z</dcterms:modified>
</cp:coreProperties>
</file>