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32"/>
    <p:restoredTop sz="94674"/>
  </p:normalViewPr>
  <p:slideViewPr>
    <p:cSldViewPr snapToGrid="0" snapToObjects="1">
      <p:cViewPr varScale="1">
        <p:scale>
          <a:sx n="97" d="100"/>
          <a:sy n="97" d="100"/>
        </p:scale>
        <p:origin x="208" y="1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CFD8B-A69A-9C44-8F47-D7A05BEF51B0}" type="datetimeFigureOut">
              <a:rPr lang="en-US" smtClean="0"/>
              <a:t>9/5/16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9D791-E780-4149-A699-D8D9B7869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92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31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031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50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831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1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55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70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2086-D87C-8543-ACA3-E3C691A59342}" type="datetime1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1458-B9AB-D74D-BC84-8285184D980B}" type="datetime1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0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DA7D-F365-9945-94B4-5CFDDD63921A}" type="datetime1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5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147C-5FF1-844B-8634-86FFE90A9D8D}" type="datetime1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4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1B4B-61B4-0240-A89D-9160FFE8B4DA}" type="datetime1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BDA0F-89FC-BE47-ADA2-6EA53198D128}" type="datetime1">
              <a:rPr lang="en-US" smtClean="0"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1AB7-5E89-7244-B954-1B44341DCA02}" type="datetime1">
              <a:rPr lang="en-US" smtClean="0"/>
              <a:t>9/5/16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5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66A3-A4DB-E84B-8EBB-A4DFAFE323BD}" type="datetime1">
              <a:rPr lang="en-US" smtClean="0"/>
              <a:t>9/5/16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5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7B99-E12B-D645-83BE-CAFE04D28F59}" type="datetime1">
              <a:rPr lang="en-US" smtClean="0"/>
              <a:t>9/5/16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8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E01D-F97A-854C-A492-13645B0AC17C}" type="datetime1">
              <a:rPr lang="en-US" smtClean="0"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3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30B9-11B7-F145-8FDC-C96E9FFA8A53}" type="datetime1">
              <a:rPr lang="en-US" smtClean="0"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4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BEBF5-733A-3A4B-AE0D-4A56C646C86B}" type="datetime1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8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2016620" y="0"/>
            <a:ext cx="5947937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Micro-Enterprise Credential Remote Training Pilot Webinar I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Objectives of the Remote Training Pilot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Your Commitment:  a) prepare for webinars;  b) complete follow-up assignments;  c) learn how to use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/ integrate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in your 2016-2017 lesson plans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Nine Steps to Starting Your Small Business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Follow-up Exercises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Importance of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/ Using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1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77000"/>
            <a:ext cx="2133600" cy="3428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97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1802296" y="0"/>
            <a:ext cx="6357726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Objectives of the Remote Training Pilot</a:t>
            </a:r>
            <a:endParaRPr lang="en-US" sz="3200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77000"/>
            <a:ext cx="2133600" cy="342899"/>
          </a:xfrm>
          <a:prstGeom prst="rect">
            <a:avLst/>
          </a:prstGeom>
        </p:spPr>
        <p:txBody>
          <a:bodyPr/>
          <a:lstStyle/>
          <a:p>
            <a:fld id="{79BA4B8F-8B3F-4B52-9164-AF2CA95F68E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76200" y="13716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406400" indent="-228600">
              <a:spcAft>
                <a:spcPts val="18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Determine if it will be possible to provide convenient, low-cost training opportunities for Louisiana teachers to earn industry-based credentials (IBCs)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06400" indent="-228600">
              <a:spcAft>
                <a:spcPts val="18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Determine if “lead teachers” (i.e., teachers who have already earned their Micro-Enterprise Credential) can help mentor colleagues as they attempt to earn a Jump Start IBC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06400" indent="-228600">
              <a:spcAft>
                <a:spcPts val="18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Determine </a:t>
            </a:r>
            <a:r>
              <a:rPr lang="en-US" sz="2000" dirty="0">
                <a:solidFill>
                  <a:schemeClr val="tx1"/>
                </a:solidFill>
              </a:rPr>
              <a:t>if </a:t>
            </a:r>
            <a:r>
              <a:rPr lang="en-US" sz="2000" dirty="0" smtClean="0">
                <a:solidFill>
                  <a:schemeClr val="tx1"/>
                </a:solidFill>
              </a:rPr>
              <a:t>teacher-trainees </a:t>
            </a:r>
            <a:r>
              <a:rPr lang="en-US" sz="2000" dirty="0">
                <a:solidFill>
                  <a:schemeClr val="tx1"/>
                </a:solidFill>
              </a:rPr>
              <a:t>can integrate this type of training program in their classroom responsibilities / </a:t>
            </a:r>
            <a:r>
              <a:rPr lang="en-US" sz="2000" dirty="0" smtClean="0">
                <a:solidFill>
                  <a:schemeClr val="tx1"/>
                </a:solidFill>
              </a:rPr>
              <a:t>workload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177800">
              <a:spcAft>
                <a:spcPts val="9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7800">
              <a:spcAft>
                <a:spcPts val="900"/>
              </a:spcAft>
            </a:pPr>
            <a:r>
              <a:rPr lang="en-US" sz="2000" u="sng" dirty="0" smtClean="0">
                <a:solidFill>
                  <a:schemeClr val="tx1"/>
                </a:solidFill>
              </a:rPr>
              <a:t>The Results We Hope For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endParaRPr lang="en-US" sz="2000" u="sng" dirty="0" smtClean="0">
              <a:solidFill>
                <a:schemeClr val="tx1"/>
              </a:solidFill>
            </a:endParaRPr>
          </a:p>
          <a:p>
            <a:pPr marL="346075">
              <a:spcAft>
                <a:spcPts val="9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Teachers earn the Micro-Enterprise Credential, expanding student opportunities</a:t>
            </a:r>
          </a:p>
          <a:p>
            <a:pPr marL="346075">
              <a:spcAft>
                <a:spcPts val="9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More students earn their Micro-Enterprise Credential in 2016-2017</a:t>
            </a:r>
          </a:p>
          <a:p>
            <a:pPr marL="346075">
              <a:spcAft>
                <a:spcPts val="900"/>
              </a:spcAft>
            </a:pPr>
            <a:r>
              <a:rPr lang="en-US" sz="2000" dirty="0">
                <a:solidFill>
                  <a:schemeClr val="tx1"/>
                </a:solidFill>
              </a:rPr>
              <a:t>Your efforts create a template for future remote IBC training opportunities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554921" y="4297680"/>
            <a:ext cx="533400" cy="38100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45714" tIns="49315" rIns="45714" bIns="49315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8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1855304" y="0"/>
            <a:ext cx="6304718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Your Commitment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 will attend all training webinars and complete all webinar assignments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 will ENGAGE during the webinars:  interactive not passive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 will complete on-site team training activities and assignments, mentored by a teacher who holds the Micro-Enterprise Credential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 will learn how to use the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system and then actually use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during the school year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 will provide candid feedback on the positives and negatives of the Remote Training process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77000"/>
            <a:ext cx="2133600" cy="342899"/>
          </a:xfrm>
          <a:prstGeom prst="rect">
            <a:avLst/>
          </a:prstGeom>
        </p:spPr>
        <p:txBody>
          <a:bodyPr/>
          <a:lstStyle/>
          <a:p>
            <a:fld id="{79BA4B8F-8B3F-4B52-9164-AF2CA95F68E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118633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1802296" y="0"/>
            <a:ext cx="6357726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Nine Steps to Starting Your Small Business:  Why Important?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i="1" dirty="0" smtClean="0">
                <a:solidFill>
                  <a:schemeClr val="tx1"/>
                </a:solidFill>
              </a:rPr>
              <a:t>Process Hint:  review the Teacher Guide, focusing on the yellow-shaded text</a:t>
            </a:r>
            <a:endParaRPr lang="en-US" sz="1800" i="1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Understanding the steps for forming a new business introduces the topics that will be essential to earning the Micro-Enterprise Credential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teacher can relate these different steps to the “non-negotiable” modules students will have to complete in order to earn the Micro-Enterprise Credential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Provides an opportunity for teachers to determine which exercises they will use with their students.  (Five non-negotiables – all else is at the discretion of the teacher)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77000"/>
            <a:ext cx="2133600" cy="342899"/>
          </a:xfrm>
          <a:prstGeom prst="rect">
            <a:avLst/>
          </a:prstGeom>
        </p:spPr>
        <p:txBody>
          <a:bodyPr/>
          <a:lstStyle/>
          <a:p>
            <a:fld id="{79BA4B8F-8B3F-4B52-9164-AF2CA95F68E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15690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1828800" y="0"/>
            <a:ext cx="6331222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Nine Steps to Starting Your Small Business:  Highlights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First and most important task:  create a </a:t>
            </a:r>
            <a:r>
              <a:rPr lang="en-US" sz="1800" b="1" dirty="0" smtClean="0">
                <a:solidFill>
                  <a:schemeClr val="tx1"/>
                </a:solidFill>
              </a:rPr>
              <a:t>defensible, sustainable differentiation                  </a:t>
            </a:r>
            <a:r>
              <a:rPr lang="en-US" sz="1800" dirty="0" smtClean="0">
                <a:solidFill>
                  <a:schemeClr val="tx1"/>
                </a:solidFill>
              </a:rPr>
              <a:t>(the limitations of differentiation based on low price)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concept of a </a:t>
            </a:r>
            <a:r>
              <a:rPr lang="en-US" sz="1800" i="1" dirty="0" smtClean="0">
                <a:solidFill>
                  <a:schemeClr val="tx1"/>
                </a:solidFill>
              </a:rPr>
              <a:t>pro forma</a:t>
            </a:r>
            <a:r>
              <a:rPr lang="en-US" sz="1800" dirty="0" smtClean="0">
                <a:solidFill>
                  <a:schemeClr val="tx1"/>
                </a:solidFill>
              </a:rPr>
              <a:t> (start with:  revenues minus costs equal profits)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Marketing (large groups of people) and Selling (individual customers)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Securing Funding:  the importance of engaging confidently with unfamiliar workplace adults, the importance of completing loan applications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necessity of paperwork, like business registration and insurance</a:t>
            </a:r>
          </a:p>
          <a:p>
            <a:pPr algn="ctr">
              <a:spcAft>
                <a:spcPts val="18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You can and should relate all five Micro-Enterprise Credential non-negotiable modules the student must complete to the practical steps entrepreneurs use to create a new business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77000"/>
            <a:ext cx="2133600" cy="342899"/>
          </a:xfrm>
          <a:prstGeom prst="rect">
            <a:avLst/>
          </a:prstGeom>
        </p:spPr>
        <p:txBody>
          <a:bodyPr/>
          <a:lstStyle/>
          <a:p>
            <a:fld id="{79BA4B8F-8B3F-4B52-9164-AF2CA95F68E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9" name="Down Arrow 8"/>
          <p:cNvSpPr/>
          <p:nvPr/>
        </p:nvSpPr>
        <p:spPr>
          <a:xfrm>
            <a:off x="4305300" y="5310782"/>
            <a:ext cx="533400" cy="38100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45714" tIns="49315" rIns="45714" bIns="49315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1310" y="5879068"/>
            <a:ext cx="4841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/>
              <a:t>Let’s review the Differentiation Exercise (03-17)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5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1749287" y="0"/>
            <a:ext cx="6410735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Follow-Up Exercises</a:t>
            </a:r>
            <a:endParaRPr lang="en-US" sz="3200" i="1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Please take the REVISED Pre-Test . . . </a:t>
            </a:r>
            <a:r>
              <a:rPr lang="en-US" sz="1800" i="1" dirty="0" smtClean="0">
                <a:solidFill>
                  <a:schemeClr val="tx1"/>
                </a:solidFill>
              </a:rPr>
              <a:t>without</a:t>
            </a:r>
            <a:r>
              <a:rPr lang="en-US" sz="1800" dirty="0" smtClean="0">
                <a:solidFill>
                  <a:schemeClr val="tx1"/>
                </a:solidFill>
              </a:rPr>
              <a:t> assistance or notes . . . and develop a candid determination of which areas you’ll need to work on. 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Review the 03-01 Implementation Guide.  The teachers who developed these guides during the Retreat believed these guides would provide invaluable assistance to teachers)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i="1" dirty="0" smtClean="0">
                <a:solidFill>
                  <a:schemeClr val="tx1"/>
                </a:solidFill>
              </a:rPr>
              <a:t>Meet as a team to review the Self-Assessment requirements, including School vs Work Expectations (04-07)</a:t>
            </a:r>
            <a:endParaRPr lang="en-US" sz="1800" i="1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If you have trouble using Excel – or if you don’t have access to Excel – now is the time to determine how you’ll move forward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77000"/>
            <a:ext cx="2133600" cy="342899"/>
          </a:xfrm>
          <a:prstGeom prst="rect">
            <a:avLst/>
          </a:prstGeom>
        </p:spPr>
        <p:txBody>
          <a:bodyPr/>
          <a:lstStyle/>
          <a:p>
            <a:fld id="{79BA4B8F-8B3F-4B52-9164-AF2CA95F68E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7624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1802296" y="0"/>
            <a:ext cx="6357726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The Importance of </a:t>
            </a:r>
            <a:r>
              <a:rPr lang="en-US" sz="3200" b="1" dirty="0" err="1" smtClean="0">
                <a:latin typeface="+mn-lt"/>
              </a:rPr>
              <a:t>Nepris</a:t>
            </a:r>
            <a:r>
              <a:rPr lang="en-US" sz="3200" b="1" dirty="0" smtClean="0">
                <a:latin typeface="+mn-lt"/>
              </a:rPr>
              <a:t> /        Using </a:t>
            </a:r>
            <a:r>
              <a:rPr lang="en-US" sz="3200" b="1" dirty="0" err="1" smtClean="0">
                <a:latin typeface="+mn-lt"/>
              </a:rPr>
              <a:t>Nepris</a:t>
            </a:r>
            <a:endParaRPr lang="en-US" sz="3200" i="1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b="1" i="1" dirty="0" smtClean="0">
                <a:solidFill>
                  <a:schemeClr val="tx1"/>
                </a:solidFill>
              </a:rPr>
              <a:t>The future of our students shouldn’t be limited by their parish boundary</a:t>
            </a:r>
            <a:endParaRPr lang="en-US" sz="1800" b="1" i="1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interactions energize all participants – students, teachers,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experts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Developing Steph Curry confidence: 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helps students learn how to interact effectively with impressive, unfamiliar workplace adults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provides a world resources otherwise unavailable to Louisiana students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b="1" i="1" dirty="0" smtClean="0">
                <a:solidFill>
                  <a:schemeClr val="tx1"/>
                </a:solidFill>
              </a:rPr>
              <a:t>The key:  getting </a:t>
            </a:r>
            <a:r>
              <a:rPr lang="en-US" sz="1800" b="1" i="1" u="sng" dirty="0" smtClean="0">
                <a:solidFill>
                  <a:schemeClr val="tx1"/>
                </a:solidFill>
              </a:rPr>
              <a:t>teachers</a:t>
            </a:r>
            <a:r>
              <a:rPr lang="en-US" sz="1800" b="1" i="1" dirty="0" smtClean="0">
                <a:solidFill>
                  <a:schemeClr val="tx1"/>
                </a:solidFill>
              </a:rPr>
              <a:t> to overcome their reluctance to learn how to use </a:t>
            </a:r>
            <a:r>
              <a:rPr lang="en-US" sz="1800" b="1" i="1" u="sng" dirty="0" smtClean="0">
                <a:solidFill>
                  <a:schemeClr val="tx1"/>
                </a:solidFill>
              </a:rPr>
              <a:t>and then use</a:t>
            </a:r>
            <a:r>
              <a:rPr lang="en-US" sz="1800" b="1" i="1" dirty="0" smtClean="0">
                <a:solidFill>
                  <a:schemeClr val="tx1"/>
                </a:solidFill>
              </a:rPr>
              <a:t> a new teaching technology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Please be the type of Louisiana who is a trailblazer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77000"/>
            <a:ext cx="2133600" cy="342899"/>
          </a:xfrm>
          <a:prstGeom prst="rect">
            <a:avLst/>
          </a:prstGeom>
        </p:spPr>
        <p:txBody>
          <a:bodyPr/>
          <a:lstStyle/>
          <a:p>
            <a:fld id="{79BA4B8F-8B3F-4B52-9164-AF2CA95F68E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9" name="Down Arrow 8"/>
          <p:cNvSpPr/>
          <p:nvPr/>
        </p:nvSpPr>
        <p:spPr>
          <a:xfrm>
            <a:off x="4305300" y="5310782"/>
            <a:ext cx="533400" cy="38100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45714" tIns="49315" rIns="45714" bIns="49315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51310" y="5879068"/>
            <a:ext cx="4841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dirty="0" smtClean="0"/>
              <a:t>Next Webinar:  September 21, 22 and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4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792</Words>
  <Application>Microsoft Macintosh PowerPoint</Application>
  <PresentationFormat>Letter Paper (8.5x11 in)</PresentationFormat>
  <Paragraphs>82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Micro-Enterprise Credential Remote Training Pilot Webinar I</vt:lpstr>
      <vt:lpstr>Objectives of the Remote Training Pilot</vt:lpstr>
      <vt:lpstr>Your Commitment</vt:lpstr>
      <vt:lpstr>Nine Steps to Starting Your Small Business:  Why Important?</vt:lpstr>
      <vt:lpstr>Nine Steps to Starting Your Small Business:  Highlights</vt:lpstr>
      <vt:lpstr>Follow-Up Exercises</vt:lpstr>
      <vt:lpstr>The Importance of Nepris /        Using Nepris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Micro-Enterprise Credential Remote Training Pilot Webinar I</dc:title>
  <dc:creator>David Lefkowith</dc:creator>
  <cp:lastModifiedBy>David Lefkowith</cp:lastModifiedBy>
  <cp:revision>8</cp:revision>
  <dcterms:created xsi:type="dcterms:W3CDTF">2016-09-05T14:20:41Z</dcterms:created>
  <dcterms:modified xsi:type="dcterms:W3CDTF">2016-09-05T15:26:43Z</dcterms:modified>
</cp:coreProperties>
</file>