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6"/>
    <p:restoredTop sz="94664"/>
  </p:normalViewPr>
  <p:slideViewPr>
    <p:cSldViewPr snapToGrid="0" snapToObjects="1">
      <p:cViewPr varScale="1">
        <p:scale>
          <a:sx n="147" d="100"/>
          <a:sy n="147" d="100"/>
        </p:scale>
        <p:origin x="24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97038B-3E46-4E48-A07D-0833B6EE70B5}"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97038B-3E46-4E48-A07D-0833B6EE70B5}"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97038B-3E46-4E48-A07D-0833B6EE70B5}"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97038B-3E46-4E48-A07D-0833B6EE70B5}"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7038B-3E46-4E48-A07D-0833B6EE70B5}" type="datetimeFigureOut">
              <a:rPr lang="en-US" smtClean="0"/>
              <a:t>5/9/17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97038B-3E46-4E48-A07D-0833B6EE70B5}"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97038B-3E46-4E48-A07D-0833B6EE70B5}" type="datetimeFigureOut">
              <a:rPr lang="en-US" smtClean="0"/>
              <a:t>5/9/17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97038B-3E46-4E48-A07D-0833B6EE70B5}" type="datetimeFigureOut">
              <a:rPr lang="en-US" smtClean="0"/>
              <a:t>5/9/17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7038B-3E46-4E48-A07D-0833B6EE70B5}" type="datetimeFigureOut">
              <a:rPr lang="en-US" smtClean="0"/>
              <a:t>5/9/17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7038B-3E46-4E48-A07D-0833B6EE70B5}"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7038B-3E46-4E48-A07D-0833B6EE70B5}" type="datetimeFigureOut">
              <a:rPr lang="en-US" smtClean="0"/>
              <a:t>5/9/17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0DC60-78CA-DD4B-83AD-560B8AA2B1C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7038B-3E46-4E48-A07D-0833B6EE70B5}" type="datetimeFigureOut">
              <a:rPr lang="en-US" smtClean="0"/>
              <a:t>5/9/17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0DC60-78CA-DD4B-83AD-560B8AA2B1C9}" type="slidenum">
              <a:rPr lang="en-US" smtClean="0"/>
              <a:t>‹#›</a:t>
            </a:fld>
            <a:endParaRPr lang="en-US"/>
          </a:p>
        </p:txBody>
      </p:sp>
    </p:spTree>
    <p:extLst>
      <p:ext uri="{BB962C8B-B14F-4D97-AF65-F5344CB8AC3E}">
        <p14:creationId xmlns:p14="http://schemas.microsoft.com/office/powerpoint/2010/main" val="1285996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7017" y="783771"/>
            <a:ext cx="184731" cy="369332"/>
          </a:xfrm>
          <a:prstGeom prst="rect">
            <a:avLst/>
          </a:prstGeom>
          <a:noFill/>
        </p:spPr>
        <p:txBody>
          <a:bodyPr wrap="none" rtlCol="0">
            <a:spAutoFit/>
          </a:bodyPr>
          <a:lstStyle/>
          <a:p>
            <a:endParaRPr lang="en-US"/>
          </a:p>
        </p:txBody>
      </p:sp>
      <p:sp>
        <p:nvSpPr>
          <p:cNvPr id="2" name="TextBox 1"/>
          <p:cNvSpPr txBox="1"/>
          <p:nvPr/>
        </p:nvSpPr>
        <p:spPr>
          <a:xfrm>
            <a:off x="531223" y="487680"/>
            <a:ext cx="4628383" cy="461665"/>
          </a:xfrm>
          <a:prstGeom prst="rect">
            <a:avLst/>
          </a:prstGeom>
          <a:noFill/>
        </p:spPr>
        <p:txBody>
          <a:bodyPr wrap="none" rtlCol="0">
            <a:spAutoFit/>
          </a:bodyPr>
          <a:lstStyle/>
          <a:p>
            <a:r>
              <a:rPr lang="en-US" sz="2400" dirty="0" smtClean="0"/>
              <a:t>Concept:  Cajun </a:t>
            </a:r>
            <a:r>
              <a:rPr lang="en-US" sz="2400" smtClean="0"/>
              <a:t>Coastal Restoration</a:t>
            </a:r>
            <a:endParaRPr lang="en-US" sz="2400"/>
          </a:p>
        </p:txBody>
      </p:sp>
      <p:sp>
        <p:nvSpPr>
          <p:cNvPr id="5" name="TextBox 4"/>
          <p:cNvSpPr txBox="1"/>
          <p:nvPr/>
        </p:nvSpPr>
        <p:spPr>
          <a:xfrm>
            <a:off x="811747" y="1153103"/>
            <a:ext cx="7557189" cy="4524315"/>
          </a:xfrm>
          <a:prstGeom prst="rect">
            <a:avLst/>
          </a:prstGeom>
          <a:noFill/>
        </p:spPr>
        <p:txBody>
          <a:bodyPr wrap="square" rtlCol="0">
            <a:spAutoFit/>
          </a:bodyPr>
          <a:lstStyle/>
          <a:p>
            <a:pPr marL="285750" indent="-285750">
              <a:buFont typeface="Arial" charset="0"/>
              <a:buChar char="•"/>
            </a:pPr>
            <a:r>
              <a:rPr lang="en-US" b="1" i="1" dirty="0" smtClean="0"/>
              <a:t>Cajun Coastal Restoration (CCR):  hometown Louisiana experts dedicated to protecting our coastal treasures will deliver innovative, technology-driven restoration consulting and restoration services</a:t>
            </a:r>
          </a:p>
          <a:p>
            <a:pPr marL="285750" indent="-285750">
              <a:buFont typeface="Arial" charset="0"/>
              <a:buChar char="•"/>
            </a:pPr>
            <a:endParaRPr lang="en-US" dirty="0"/>
          </a:p>
          <a:p>
            <a:pPr marL="285750" indent="-285750">
              <a:buFont typeface="Arial" charset="0"/>
              <a:buChar char="•"/>
            </a:pPr>
            <a:r>
              <a:rPr lang="en-US" dirty="0" smtClean="0"/>
              <a:t>With $3 million in start-up capital (over three years), CCR will be able to:   </a:t>
            </a:r>
          </a:p>
          <a:p>
            <a:pPr marL="742950" indent="-338138">
              <a:buFont typeface="+mj-lt"/>
              <a:buAutoNum type="alphaLcParenR"/>
            </a:pPr>
            <a:r>
              <a:rPr lang="en-US" dirty="0" smtClean="0"/>
              <a:t>hire an IT team that will create and maintain innovative systems for engaging stakeholders</a:t>
            </a:r>
          </a:p>
          <a:p>
            <a:pPr marL="742950" indent="-338138">
              <a:buFont typeface="+mj-lt"/>
              <a:buAutoNum type="alphaLcParenR"/>
            </a:pPr>
            <a:r>
              <a:rPr lang="en-US" dirty="0" smtClean="0"/>
              <a:t>retain contractors capable of performing mitigation work without incurring substantial fixed costs</a:t>
            </a:r>
          </a:p>
          <a:p>
            <a:pPr marL="742950" indent="-338138">
              <a:buFont typeface="+mj-lt"/>
              <a:buAutoNum type="alphaLcParenR"/>
            </a:pPr>
            <a:r>
              <a:rPr lang="en-US" dirty="0" smtClean="0"/>
              <a:t>hire team leaders with experience leading other successful start-ups</a:t>
            </a:r>
          </a:p>
          <a:p>
            <a:pPr marL="742950" indent="-338138">
              <a:buFont typeface="+mj-lt"/>
              <a:buAutoNum type="alphaLcParenR"/>
            </a:pPr>
            <a:r>
              <a:rPr lang="en-US" dirty="0" smtClean="0"/>
              <a:t>provide marketing and sales funds that enable CCR to rapidly gain market share in Louisiana</a:t>
            </a:r>
          </a:p>
          <a:p>
            <a:pPr marL="742950" indent="-338138">
              <a:buFont typeface="+mj-lt"/>
              <a:buAutoNum type="alphaLcParenR"/>
            </a:pPr>
            <a:endParaRPr lang="en-US" dirty="0"/>
          </a:p>
          <a:p>
            <a:pPr marL="344488" indent="-344488">
              <a:buFont typeface="Arial" charset="0"/>
              <a:buChar char="•"/>
            </a:pPr>
            <a:r>
              <a:rPr lang="en-US" dirty="0" smtClean="0"/>
              <a:t>CCR can use its proprietary systems and human capital to gain a leadership position, first in the $2 billion Louisiana coastal restoration services market, then in the $80 billion worldwide market for coastal restoration services</a:t>
            </a:r>
            <a:endParaRPr lang="en-US" dirty="0"/>
          </a:p>
        </p:txBody>
      </p:sp>
    </p:spTree>
    <p:extLst>
      <p:ext uri="{BB962C8B-B14F-4D97-AF65-F5344CB8AC3E}">
        <p14:creationId xmlns:p14="http://schemas.microsoft.com/office/powerpoint/2010/main" val="15417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7017" y="783771"/>
            <a:ext cx="184731" cy="369332"/>
          </a:xfrm>
          <a:prstGeom prst="rect">
            <a:avLst/>
          </a:prstGeom>
          <a:noFill/>
        </p:spPr>
        <p:txBody>
          <a:bodyPr wrap="none" rtlCol="0">
            <a:spAutoFit/>
          </a:bodyPr>
          <a:lstStyle/>
          <a:p>
            <a:endParaRPr lang="en-US"/>
          </a:p>
        </p:txBody>
      </p:sp>
      <p:sp>
        <p:nvSpPr>
          <p:cNvPr id="2" name="TextBox 1"/>
          <p:cNvSpPr txBox="1"/>
          <p:nvPr/>
        </p:nvSpPr>
        <p:spPr>
          <a:xfrm>
            <a:off x="531223" y="487680"/>
            <a:ext cx="5365828" cy="461665"/>
          </a:xfrm>
          <a:prstGeom prst="rect">
            <a:avLst/>
          </a:prstGeom>
          <a:noFill/>
        </p:spPr>
        <p:txBody>
          <a:bodyPr wrap="none" rtlCol="0">
            <a:spAutoFit/>
          </a:bodyPr>
          <a:lstStyle/>
          <a:p>
            <a:r>
              <a:rPr lang="en-US" sz="2400" dirty="0" smtClean="0"/>
              <a:t>Key Questions:  Cajun Coastal Restoration</a:t>
            </a:r>
            <a:endParaRPr lang="en-US" sz="2400" dirty="0"/>
          </a:p>
        </p:txBody>
      </p:sp>
      <p:sp>
        <p:nvSpPr>
          <p:cNvPr id="5" name="TextBox 4"/>
          <p:cNvSpPr txBox="1"/>
          <p:nvPr/>
        </p:nvSpPr>
        <p:spPr>
          <a:xfrm>
            <a:off x="811747" y="1153103"/>
            <a:ext cx="7696527" cy="4801314"/>
          </a:xfrm>
          <a:prstGeom prst="rect">
            <a:avLst/>
          </a:prstGeom>
          <a:noFill/>
        </p:spPr>
        <p:txBody>
          <a:bodyPr wrap="square" rtlCol="0">
            <a:spAutoFit/>
          </a:bodyPr>
          <a:lstStyle/>
          <a:p>
            <a:pPr marL="404813" indent="-404813"/>
            <a:r>
              <a:rPr lang="en-US" dirty="0" smtClean="0"/>
              <a:t>Q1)	Can CCR develop stakeholder engagement IT systems that provide the company with a sustainable competitive advantage?</a:t>
            </a:r>
          </a:p>
          <a:p>
            <a:pPr marL="404813" indent="-404813"/>
            <a:r>
              <a:rPr lang="en-US" dirty="0" smtClean="0"/>
              <a:t>A1)	</a:t>
            </a:r>
            <a:r>
              <a:rPr lang="en-US" i="1" dirty="0" smtClean="0"/>
              <a:t>Yes</a:t>
            </a:r>
            <a:r>
              <a:rPr lang="en-US" dirty="0" smtClean="0"/>
              <a:t>.  Our </a:t>
            </a:r>
            <a:r>
              <a:rPr lang="en-US" i="1" dirty="0" smtClean="0"/>
              <a:t>beta</a:t>
            </a:r>
            <a:r>
              <a:rPr lang="en-US" dirty="0" smtClean="0"/>
              <a:t> systems are already online and working with our pilot projects</a:t>
            </a:r>
          </a:p>
          <a:p>
            <a:pPr marL="404813" indent="-404813"/>
            <a:endParaRPr lang="en-US" dirty="0"/>
          </a:p>
          <a:p>
            <a:pPr marL="404813" indent="-404813"/>
            <a:r>
              <a:rPr lang="en-US" dirty="0" smtClean="0"/>
              <a:t>Q2)	Will the bureaucracies of the large corporations and government agencies that purchase restoration services understand and buy CCR services?</a:t>
            </a:r>
          </a:p>
          <a:p>
            <a:pPr marL="404813" indent="-404813"/>
            <a:r>
              <a:rPr lang="en-US" dirty="0" smtClean="0"/>
              <a:t>A2)	</a:t>
            </a:r>
            <a:r>
              <a:rPr lang="en-US" i="1" dirty="0" smtClean="0"/>
              <a:t>Yes ... </a:t>
            </a:r>
            <a:r>
              <a:rPr lang="en-US" dirty="0" smtClean="0"/>
              <a:t>although we think it will be critical to provide substantially lower prices to the first few customers so we can implement “proof of concept” projects that give CCR a track record future buyers will find reassuring</a:t>
            </a:r>
          </a:p>
          <a:p>
            <a:pPr marL="404813" indent="-404813"/>
            <a:endParaRPr lang="en-US" dirty="0"/>
          </a:p>
          <a:p>
            <a:pPr marL="404813" indent="-404813"/>
            <a:r>
              <a:rPr lang="en-US" dirty="0" smtClean="0"/>
              <a:t>Q3)	Can CCR compete against large, well-financed and well-known environmental mitigation consulting firms?</a:t>
            </a:r>
          </a:p>
          <a:p>
            <a:pPr marL="404813" indent="-404813"/>
            <a:r>
              <a:rPr lang="en-US" dirty="0" smtClean="0"/>
              <a:t>A3)	</a:t>
            </a:r>
            <a:r>
              <a:rPr lang="en-US" i="1" dirty="0" smtClean="0"/>
              <a:t>Yes</a:t>
            </a:r>
            <a:r>
              <a:rPr lang="en-US" dirty="0" smtClean="0"/>
              <a:t>.  CCR will use innovative sales and marketing techniques to demonstrate how we are different </a:t>
            </a:r>
            <a:r>
              <a:rPr lang="en-US" i="1" dirty="0" smtClean="0"/>
              <a:t>and better</a:t>
            </a:r>
            <a:r>
              <a:rPr lang="en-US" dirty="0" smtClean="0"/>
              <a:t> than current competitors.  We will help potential customers understand that our services are better at engaging stakeholders and gaining their support for critical coastal remediation projects, while our subcontractors are the same experts they’ve used before</a:t>
            </a:r>
            <a:endParaRPr lang="en-US" dirty="0"/>
          </a:p>
        </p:txBody>
      </p:sp>
    </p:spTree>
    <p:extLst>
      <p:ext uri="{BB962C8B-B14F-4D97-AF65-F5344CB8AC3E}">
        <p14:creationId xmlns:p14="http://schemas.microsoft.com/office/powerpoint/2010/main" val="14090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7017" y="783771"/>
            <a:ext cx="184731" cy="369332"/>
          </a:xfrm>
          <a:prstGeom prst="rect">
            <a:avLst/>
          </a:prstGeom>
          <a:noFill/>
        </p:spPr>
        <p:txBody>
          <a:bodyPr wrap="none" rtlCol="0">
            <a:spAutoFit/>
          </a:bodyPr>
          <a:lstStyle/>
          <a:p>
            <a:endParaRPr lang="en-US"/>
          </a:p>
        </p:txBody>
      </p:sp>
      <p:sp>
        <p:nvSpPr>
          <p:cNvPr id="2" name="TextBox 1"/>
          <p:cNvSpPr txBox="1"/>
          <p:nvPr/>
        </p:nvSpPr>
        <p:spPr>
          <a:xfrm>
            <a:off x="531223" y="487680"/>
            <a:ext cx="5790560" cy="461665"/>
          </a:xfrm>
          <a:prstGeom prst="rect">
            <a:avLst/>
          </a:prstGeom>
          <a:noFill/>
        </p:spPr>
        <p:txBody>
          <a:bodyPr wrap="none" rtlCol="0">
            <a:spAutoFit/>
          </a:bodyPr>
          <a:lstStyle/>
          <a:p>
            <a:r>
              <a:rPr lang="en-US" sz="2400" dirty="0" smtClean="0"/>
              <a:t>Support Required:  Cajun Coastal Restoration</a:t>
            </a:r>
            <a:endParaRPr lang="en-US" sz="2400" dirty="0"/>
          </a:p>
        </p:txBody>
      </p:sp>
      <p:sp>
        <p:nvSpPr>
          <p:cNvPr id="6" name="TextBox 5"/>
          <p:cNvSpPr txBox="1"/>
          <p:nvPr/>
        </p:nvSpPr>
        <p:spPr>
          <a:xfrm>
            <a:off x="811747" y="1153103"/>
            <a:ext cx="7557189" cy="3416320"/>
          </a:xfrm>
          <a:prstGeom prst="rect">
            <a:avLst/>
          </a:prstGeom>
          <a:noFill/>
        </p:spPr>
        <p:txBody>
          <a:bodyPr wrap="square" rtlCol="0">
            <a:spAutoFit/>
          </a:bodyPr>
          <a:lstStyle/>
          <a:p>
            <a:r>
              <a:rPr lang="en-US" b="1" i="1" dirty="0" smtClean="0"/>
              <a:t>Cajun Coastal Restoration (CCR) needs one or more investors to provide:</a:t>
            </a:r>
          </a:p>
          <a:p>
            <a:endParaRPr lang="en-US" b="1" i="1" dirty="0" smtClean="0"/>
          </a:p>
          <a:p>
            <a:pPr marL="344488" indent="-284163">
              <a:buFont typeface="Arial" charset="0"/>
              <a:buChar char="•"/>
            </a:pPr>
            <a:r>
              <a:rPr lang="en-US" dirty="0" smtClean="0"/>
              <a:t>$3 million in capital:  $1.5 – $2 million upon launch, $1 - $1.5 million over the next 24 months as CCR achieves key technology development and revenue goals</a:t>
            </a:r>
          </a:p>
          <a:p>
            <a:pPr marL="344488" indent="-284163">
              <a:buFont typeface="Arial" charset="0"/>
              <a:buChar char="•"/>
            </a:pPr>
            <a:endParaRPr lang="en-US" dirty="0"/>
          </a:p>
          <a:p>
            <a:pPr marL="344488" indent="-284163">
              <a:buFont typeface="Arial" charset="0"/>
              <a:buChar char="•"/>
            </a:pPr>
            <a:r>
              <a:rPr lang="en-US" dirty="0" smtClean="0"/>
              <a:t>Contacts with key potential buyers in Louisiana corporations and both state and federal government agencies;  over time, additional contacts with corporations funding projects in other targeted markets</a:t>
            </a:r>
          </a:p>
          <a:p>
            <a:pPr marL="344488" indent="-284163">
              <a:buFont typeface="Arial" charset="0"/>
              <a:buChar char="•"/>
            </a:pPr>
            <a:endParaRPr lang="en-US" dirty="0"/>
          </a:p>
          <a:p>
            <a:pPr marL="344488" indent="-284163">
              <a:buFont typeface="Arial" charset="0"/>
              <a:buChar char="•"/>
            </a:pPr>
            <a:r>
              <a:rPr lang="en-US" dirty="0" smtClean="0"/>
              <a:t>Advice on sales and marketing efforts that will help CCR achieve its ambitious sales goals</a:t>
            </a:r>
            <a:endParaRPr lang="en-US" dirty="0"/>
          </a:p>
        </p:txBody>
      </p:sp>
    </p:spTree>
    <p:extLst>
      <p:ext uri="{BB962C8B-B14F-4D97-AF65-F5344CB8AC3E}">
        <p14:creationId xmlns:p14="http://schemas.microsoft.com/office/powerpoint/2010/main" val="10228828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TotalTime>
  <Words>244</Words>
  <Application>Microsoft Macintosh PowerPoint</Application>
  <PresentationFormat>Letter Paper (8.5x11 in)</PresentationFormat>
  <Paragraphs>27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Lefkowith</dc:creator>
  <cp:lastModifiedBy>David Lefkowith</cp:lastModifiedBy>
  <cp:revision>5</cp:revision>
  <dcterms:created xsi:type="dcterms:W3CDTF">2017-05-09T23:57:55Z</dcterms:created>
  <dcterms:modified xsi:type="dcterms:W3CDTF">2017-05-10T00:21:39Z</dcterms:modified>
</cp:coreProperties>
</file>