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7" d="100"/>
          <a:sy n="127" d="100"/>
        </p:scale>
        <p:origin x="4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882B5B-32CD-469B-B7C5-E46EC0DFAC2E}" type="datetimeFigureOut">
              <a:rPr lang="en-US" smtClean="0"/>
              <a:t>8/20/16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3B9B62-E825-4BA7-9F14-E49BB4414AAC}" type="slidenum">
              <a:rPr lang="en-US" smtClean="0"/>
              <a:t>‹#›</a:t>
            </a:fld>
            <a:endParaRPr lang="en-US" dirty="0"/>
          </a:p>
        </p:txBody>
      </p:sp>
    </p:spTree>
    <p:extLst>
      <p:ext uri="{BB962C8B-B14F-4D97-AF65-F5344CB8AC3E}">
        <p14:creationId xmlns:p14="http://schemas.microsoft.com/office/powerpoint/2010/main" val="4178217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3B9B62-E825-4BA7-9F14-E49BB4414AAC}" type="slidenum">
              <a:rPr lang="en-US" smtClean="0"/>
              <a:t>1</a:t>
            </a:fld>
            <a:endParaRPr lang="en-US" dirty="0"/>
          </a:p>
        </p:txBody>
      </p:sp>
    </p:spTree>
    <p:extLst>
      <p:ext uri="{BB962C8B-B14F-4D97-AF65-F5344CB8AC3E}">
        <p14:creationId xmlns:p14="http://schemas.microsoft.com/office/powerpoint/2010/main" val="120848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129EF6-BE35-1B4E-92E6-C53CF2C91FF9}" type="datetime1">
              <a:rPr lang="en-US" smtClean="0"/>
              <a:t>8/20/16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smtClean="0"/>
              <a:t>Resource 08-04</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4D2A8F-2E1C-4A48-9981-8C4748C8274C}" type="datetime1">
              <a:rPr lang="en-US" smtClean="0"/>
              <a:t>8/20/16</a:t>
            </a:fld>
            <a:endParaRPr lang="en-US" dirty="0"/>
          </a:p>
        </p:txBody>
      </p:sp>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1BF6-F10B-B341-B4E3-6271BBA7BAC7}" type="datetime1">
              <a:rPr lang="en-US" smtClean="0"/>
              <a:t>8/20/16</a:t>
            </a:fld>
            <a:endParaRPr lang="en-US" dirty="0"/>
          </a:p>
        </p:txBody>
      </p:sp>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377D9C-3D0C-EA46-BAC6-3A4A963437BF}" type="datetime1">
              <a:rPr lang="en-US" smtClean="0"/>
              <a:t>8/20/16</a:t>
            </a:fld>
            <a:endParaRPr lang="en-US" dirty="0"/>
          </a:p>
        </p:txBody>
      </p:sp>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EC4550-C0C0-E04C-A296-CEB13B222A31}" type="datetime1">
              <a:rPr lang="en-US" smtClean="0"/>
              <a:t>8/20/16</a:t>
            </a:fld>
            <a:endParaRPr lang="en-US" dirty="0"/>
          </a:p>
        </p:txBody>
      </p:sp>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5C1966-DDB7-ED4B-9569-B47E67B6B5DB}" type="datetime1">
              <a:rPr lang="en-US" smtClean="0"/>
              <a:t>8/20/16</a:t>
            </a:fld>
            <a:endParaRPr lang="en-US" dirty="0"/>
          </a:p>
        </p:txBody>
      </p:sp>
      <p:sp>
        <p:nvSpPr>
          <p:cNvPr id="6" name="Footer Placeholder 5"/>
          <p:cNvSpPr>
            <a:spLocks noGrp="1"/>
          </p:cNvSpPr>
          <p:nvPr>
            <p:ph type="ftr" sz="quarter" idx="11"/>
          </p:nvPr>
        </p:nvSpPr>
        <p:spPr/>
        <p:txBody>
          <a:bodyPr/>
          <a:lstStyle/>
          <a:p>
            <a:r>
              <a:rPr lang="en-US" smtClean="0"/>
              <a:t>Resource 08-04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F69124-6BD7-A74A-87F5-447C455CAD38}" type="datetime1">
              <a:rPr lang="en-US" smtClean="0"/>
              <a:t>8/20/16</a:t>
            </a:fld>
            <a:endParaRPr lang="en-US" dirty="0"/>
          </a:p>
        </p:txBody>
      </p:sp>
      <p:sp>
        <p:nvSpPr>
          <p:cNvPr id="8" name="Footer Placeholder 7"/>
          <p:cNvSpPr>
            <a:spLocks noGrp="1"/>
          </p:cNvSpPr>
          <p:nvPr>
            <p:ph type="ftr" sz="quarter" idx="11"/>
          </p:nvPr>
        </p:nvSpPr>
        <p:spPr/>
        <p:txBody>
          <a:bodyPr/>
          <a:lstStyle/>
          <a:p>
            <a:r>
              <a:rPr lang="en-US" smtClean="0"/>
              <a:t>Resource 08-04</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9BD1E8-8219-7D4B-965F-5B1547AC27E0}" type="datetime1">
              <a:rPr lang="en-US" smtClean="0"/>
              <a:t>8/20/16</a:t>
            </a:fld>
            <a:endParaRPr lang="en-US" dirty="0"/>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8FAA3-A83E-9346-9694-84CA1E40423F}" type="datetime1">
              <a:rPr lang="en-US" smtClean="0"/>
              <a:t>8/20/16</a:t>
            </a:fld>
            <a:endParaRPr lang="en-US" dirty="0"/>
          </a:p>
        </p:txBody>
      </p:sp>
      <p:sp>
        <p:nvSpPr>
          <p:cNvPr id="3" name="Footer Placeholder 2"/>
          <p:cNvSpPr>
            <a:spLocks noGrp="1"/>
          </p:cNvSpPr>
          <p:nvPr>
            <p:ph type="ftr" sz="quarter" idx="11"/>
          </p:nvPr>
        </p:nvSpPr>
        <p:spPr/>
        <p:txBody>
          <a:bodyPr/>
          <a:lstStyle/>
          <a:p>
            <a:r>
              <a:rPr lang="en-US" smtClean="0"/>
              <a:t>Resource 08-04</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48ABC4-2019-CB4F-B8D0-15730678B000}" type="datetime1">
              <a:rPr lang="en-US" smtClean="0"/>
              <a:t>8/20/16</a:t>
            </a:fld>
            <a:endParaRPr lang="en-US" dirty="0"/>
          </a:p>
        </p:txBody>
      </p:sp>
      <p:sp>
        <p:nvSpPr>
          <p:cNvPr id="6" name="Footer Placeholder 5"/>
          <p:cNvSpPr>
            <a:spLocks noGrp="1"/>
          </p:cNvSpPr>
          <p:nvPr>
            <p:ph type="ftr" sz="quarter" idx="11"/>
          </p:nvPr>
        </p:nvSpPr>
        <p:spPr/>
        <p:txBody>
          <a:bodyPr/>
          <a:lstStyle/>
          <a:p>
            <a:r>
              <a:rPr lang="en-US" smtClean="0"/>
              <a:t>Resource 08-04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C6CF441-6011-7348-A205-583F4BC079BD}" type="datetime1">
              <a:rPr lang="en-US" smtClean="0"/>
              <a:t>8/20/16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smtClean="0"/>
              <a:t>Resource 08-04</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F238FF9-74DC-274D-9DD4-F6DDAB3AE103}" type="datetime1">
              <a:rPr lang="en-US" smtClean="0"/>
              <a:t>8/20/16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Resource 08-04</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eauxbiz.sos.la.go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Entrepreneurial Steps to Launch a Small business</a:t>
            </a:r>
          </a:p>
        </p:txBody>
      </p:sp>
      <p:sp>
        <p:nvSpPr>
          <p:cNvPr id="3" name="Subtitle 2"/>
          <p:cNvSpPr>
            <a:spLocks noGrp="1"/>
          </p:cNvSpPr>
          <p:nvPr>
            <p:ph type="subTitle" idx="1"/>
          </p:nvPr>
        </p:nvSpPr>
        <p:spPr/>
        <p:txBody>
          <a:bodyPr/>
          <a:lstStyle/>
          <a:p>
            <a:r>
              <a:rPr lang="en-US" dirty="0"/>
              <a:t>Nine Steps for Starting Your own small business</a:t>
            </a:r>
          </a:p>
        </p:txBody>
      </p:sp>
      <p:sp>
        <p:nvSpPr>
          <p:cNvPr id="4" name="Footer Placeholder 5"/>
          <p:cNvSpPr>
            <a:spLocks noGrp="1"/>
          </p:cNvSpPr>
          <p:nvPr>
            <p:ph type="ftr" sz="quarter" idx="11"/>
          </p:nvPr>
        </p:nvSpPr>
        <p:spPr>
          <a:xfrm>
            <a:off x="6880519" y="5688779"/>
            <a:ext cx="4893958" cy="377825"/>
          </a:xfrm>
        </p:spPr>
        <p:txBody>
          <a:bodyPr/>
          <a:lstStyle/>
          <a:p>
            <a:pPr algn="r"/>
            <a:r>
              <a:rPr lang="en-US" dirty="0" smtClean="0">
                <a:solidFill>
                  <a:srgbClr val="0432FF"/>
                </a:solidFill>
              </a:rPr>
              <a:t>Resource </a:t>
            </a:r>
            <a:r>
              <a:rPr lang="en-US" dirty="0" smtClean="0">
                <a:solidFill>
                  <a:srgbClr val="0432FF"/>
                </a:solidFill>
              </a:rPr>
              <a:t>08-04</a:t>
            </a:r>
            <a:endParaRPr lang="en-US" dirty="0">
              <a:solidFill>
                <a:srgbClr val="0432FF"/>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1526374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100061" cy="1049235"/>
          </a:xfrm>
        </p:spPr>
        <p:txBody>
          <a:bodyPr>
            <a:normAutofit fontScale="90000"/>
          </a:bodyPr>
          <a:lstStyle/>
          <a:p>
            <a:r>
              <a:rPr lang="en-US" dirty="0"/>
              <a:t>Step 5:</a:t>
            </a:r>
            <a:br>
              <a:rPr lang="en-US" dirty="0"/>
            </a:br>
            <a:r>
              <a:rPr lang="en-US" dirty="0"/>
              <a:t>Secure your funding (and your mentors/advisors)</a:t>
            </a:r>
          </a:p>
        </p:txBody>
      </p:sp>
      <p:sp>
        <p:nvSpPr>
          <p:cNvPr id="3" name="Content Placeholder 2"/>
          <p:cNvSpPr>
            <a:spLocks noGrp="1"/>
          </p:cNvSpPr>
          <p:nvPr>
            <p:ph idx="1"/>
          </p:nvPr>
        </p:nvSpPr>
        <p:spPr/>
        <p:txBody>
          <a:bodyPr/>
          <a:lstStyle/>
          <a:p>
            <a:r>
              <a:rPr lang="en-US" dirty="0"/>
              <a:t>Capital (Equity)—Funds contributed by investors to a business. Investors contribute capital to a business because they expect a significant return on their investment when the business succeeds.</a:t>
            </a:r>
          </a:p>
          <a:p>
            <a:r>
              <a:rPr lang="en-US" dirty="0"/>
              <a:t>Credit (Debt)—Funds lent to a business and an agreement that the business will repay the lender with interest</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582486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225896" cy="1049235"/>
          </a:xfrm>
        </p:spPr>
        <p:txBody>
          <a:bodyPr>
            <a:normAutofit fontScale="90000"/>
          </a:bodyPr>
          <a:lstStyle/>
          <a:p>
            <a:r>
              <a:rPr lang="en-US" dirty="0"/>
              <a:t>Step 5:</a:t>
            </a:r>
            <a:br>
              <a:rPr lang="en-US" dirty="0"/>
            </a:br>
            <a:r>
              <a:rPr lang="en-US" dirty="0"/>
              <a:t>Secure your funding (and your mentors/advisors)</a:t>
            </a:r>
          </a:p>
        </p:txBody>
      </p:sp>
      <p:sp>
        <p:nvSpPr>
          <p:cNvPr id="3" name="Content Placeholder 2"/>
          <p:cNvSpPr>
            <a:spLocks noGrp="1"/>
          </p:cNvSpPr>
          <p:nvPr>
            <p:ph idx="1"/>
          </p:nvPr>
        </p:nvSpPr>
        <p:spPr/>
        <p:txBody>
          <a:bodyPr/>
          <a:lstStyle/>
          <a:p>
            <a:r>
              <a:rPr lang="en-US" dirty="0"/>
              <a:t>You will need to assemble enough capital and credit in order to launch and operate your new business. </a:t>
            </a:r>
            <a:r>
              <a:rPr lang="en-US" i="1" dirty="0"/>
              <a:t>Every new venture </a:t>
            </a:r>
            <a:r>
              <a:rPr lang="en-US" dirty="0"/>
              <a:t>finds it challenging to secure the funds necessary to launch and operate.</a:t>
            </a:r>
          </a:p>
          <a:p>
            <a:r>
              <a:rPr lang="en-US" dirty="0"/>
              <a:t>To attract investors, you should develop an “elevator speech” about your business.</a:t>
            </a:r>
          </a:p>
          <a:p>
            <a:r>
              <a:rPr lang="en-US" dirty="0"/>
              <a:t>“Elevator speech”—a clear, concise, and compelling way you can describe in 30 seconds you differentiating vision to encourage potential investors to learn more.</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430156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217507" cy="1049235"/>
          </a:xfrm>
        </p:spPr>
        <p:txBody>
          <a:bodyPr>
            <a:normAutofit fontScale="90000"/>
          </a:bodyPr>
          <a:lstStyle/>
          <a:p>
            <a:r>
              <a:rPr lang="en-US" dirty="0"/>
              <a:t>Step 5:</a:t>
            </a:r>
            <a:br>
              <a:rPr lang="en-US" dirty="0"/>
            </a:br>
            <a:r>
              <a:rPr lang="en-US" dirty="0"/>
              <a:t>Secure your funding (and your mentors/advisors)</a:t>
            </a:r>
          </a:p>
        </p:txBody>
      </p:sp>
      <p:sp>
        <p:nvSpPr>
          <p:cNvPr id="3" name="Content Placeholder 2"/>
          <p:cNvSpPr>
            <a:spLocks noGrp="1"/>
          </p:cNvSpPr>
          <p:nvPr>
            <p:ph idx="1"/>
          </p:nvPr>
        </p:nvSpPr>
        <p:spPr/>
        <p:txBody>
          <a:bodyPr/>
          <a:lstStyle/>
          <a:p>
            <a:r>
              <a:rPr lang="en-US" dirty="0"/>
              <a:t>Example “elevator speech”:</a:t>
            </a:r>
          </a:p>
          <a:p>
            <a:r>
              <a:rPr lang="en-US" dirty="0"/>
              <a:t>“I intend to start an auto parts store that can successfully compete against Amazon and national chains. We will focus on young plant and construction professionals in our three-parish region who want to ‘trick out’ their trucks. We will offer much more than parts—we will offer workshops on the best ways to work on trucks and competition to award prizes to the best rucks. We’ll create a loyal community of customers who convince their friends and colleagues to buy from us.”</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3584025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041338" cy="1049235"/>
          </a:xfrm>
        </p:spPr>
        <p:txBody>
          <a:bodyPr>
            <a:normAutofit fontScale="90000"/>
          </a:bodyPr>
          <a:lstStyle/>
          <a:p>
            <a:r>
              <a:rPr lang="en-US" dirty="0"/>
              <a:t>Step 5:</a:t>
            </a:r>
            <a:br>
              <a:rPr lang="en-US" dirty="0"/>
            </a:br>
            <a:r>
              <a:rPr lang="en-US" dirty="0"/>
              <a:t>Secure your funding (and your mentors/advisors)</a:t>
            </a:r>
          </a:p>
        </p:txBody>
      </p:sp>
      <p:sp>
        <p:nvSpPr>
          <p:cNvPr id="3" name="Content Placeholder 2"/>
          <p:cNvSpPr>
            <a:spLocks noGrp="1"/>
          </p:cNvSpPr>
          <p:nvPr>
            <p:ph idx="1"/>
          </p:nvPr>
        </p:nvSpPr>
        <p:spPr/>
        <p:txBody>
          <a:bodyPr/>
          <a:lstStyle/>
          <a:p>
            <a:r>
              <a:rPr lang="en-US" dirty="0"/>
              <a:t>In most cases, the investors who provide you with funding become your mentors and advisors.</a:t>
            </a:r>
          </a:p>
          <a:p>
            <a:r>
              <a:rPr lang="en-US" dirty="0"/>
              <a:t>They will want your business to succeed. </a:t>
            </a:r>
          </a:p>
          <a:p>
            <a:r>
              <a:rPr lang="en-US" dirty="0"/>
              <a:t>When they invest in your enterprise, get them to meet with you regularly and be available to talk with you at any time so that you have a team of supporters who can help you succeed.</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924968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6:</a:t>
            </a:r>
            <a:br>
              <a:rPr lang="en-US" dirty="0"/>
            </a:br>
            <a:r>
              <a:rPr lang="en-US" dirty="0"/>
              <a:t>Develop you launch plan</a:t>
            </a:r>
          </a:p>
        </p:txBody>
      </p:sp>
      <p:sp>
        <p:nvSpPr>
          <p:cNvPr id="3" name="Content Placeholder 2"/>
          <p:cNvSpPr>
            <a:spLocks noGrp="1"/>
          </p:cNvSpPr>
          <p:nvPr>
            <p:ph idx="1"/>
          </p:nvPr>
        </p:nvSpPr>
        <p:spPr/>
        <p:txBody>
          <a:bodyPr/>
          <a:lstStyle/>
          <a:p>
            <a:r>
              <a:rPr lang="en-US" dirty="0"/>
              <a:t>A Launch Plan is a detailed To Do List of steps you’ll need to take to go from concept to funding all the way to business launch.</a:t>
            </a:r>
          </a:p>
          <a:p>
            <a:r>
              <a:rPr lang="en-US" dirty="0"/>
              <a:t>The more detailed you make a Launch Plan—specific tasks, projected costs, targeted task completion dates and the team member responsible for each step—the better you can measure and manage the process it takes you to launch you business.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0352165"/>
              </p:ext>
            </p:extLst>
          </p:nvPr>
        </p:nvGraphicFramePr>
        <p:xfrm>
          <a:off x="1796167" y="4215399"/>
          <a:ext cx="8128000" cy="141292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xmlns="" val="2172169376"/>
                    </a:ext>
                  </a:extLst>
                </a:gridCol>
                <a:gridCol w="2032000">
                  <a:extLst>
                    <a:ext uri="{9D8B030D-6E8A-4147-A177-3AD203B41FA5}">
                      <a16:colId xmlns:a16="http://schemas.microsoft.com/office/drawing/2014/main" xmlns="" val="1073318224"/>
                    </a:ext>
                  </a:extLst>
                </a:gridCol>
                <a:gridCol w="2032000">
                  <a:extLst>
                    <a:ext uri="{9D8B030D-6E8A-4147-A177-3AD203B41FA5}">
                      <a16:colId xmlns:a16="http://schemas.microsoft.com/office/drawing/2014/main" xmlns="" val="1648666489"/>
                    </a:ext>
                  </a:extLst>
                </a:gridCol>
                <a:gridCol w="2032000">
                  <a:extLst>
                    <a:ext uri="{9D8B030D-6E8A-4147-A177-3AD203B41FA5}">
                      <a16:colId xmlns:a16="http://schemas.microsoft.com/office/drawing/2014/main" xmlns="" val="2272271498"/>
                    </a:ext>
                  </a:extLst>
                </a:gridCol>
              </a:tblGrid>
              <a:tr h="706462">
                <a:tc gridSpan="4">
                  <a:txBody>
                    <a:bodyPr/>
                    <a:lstStyle/>
                    <a:p>
                      <a:pPr algn="ctr"/>
                      <a:r>
                        <a:rPr lang="en-US" dirty="0"/>
                        <a:t>Launch Plan—Sample</a:t>
                      </a:r>
                      <a:r>
                        <a:rPr lang="en-US" baseline="0" dirty="0"/>
                        <a:t> Format</a:t>
                      </a: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xmlns="" val="747302602"/>
                  </a:ext>
                </a:extLst>
              </a:tr>
              <a:tr h="706462">
                <a:tc>
                  <a:txBody>
                    <a:bodyPr/>
                    <a:lstStyle/>
                    <a:p>
                      <a:pPr algn="ctr"/>
                      <a:r>
                        <a:rPr lang="en-US" dirty="0"/>
                        <a:t>Task</a:t>
                      </a:r>
                    </a:p>
                  </a:txBody>
                  <a:tcPr anchor="ctr"/>
                </a:tc>
                <a:tc>
                  <a:txBody>
                    <a:bodyPr/>
                    <a:lstStyle/>
                    <a:p>
                      <a:pPr algn="ctr"/>
                      <a:r>
                        <a:rPr lang="en-US" dirty="0"/>
                        <a:t>Costs</a:t>
                      </a:r>
                    </a:p>
                  </a:txBody>
                  <a:tcPr anchor="ctr"/>
                </a:tc>
                <a:tc>
                  <a:txBody>
                    <a:bodyPr/>
                    <a:lstStyle/>
                    <a:p>
                      <a:pPr algn="ctr"/>
                      <a:r>
                        <a:rPr lang="en-US" dirty="0"/>
                        <a:t>Completion Date</a:t>
                      </a:r>
                    </a:p>
                  </a:txBody>
                  <a:tcPr anchor="ctr"/>
                </a:tc>
                <a:tc>
                  <a:txBody>
                    <a:bodyPr/>
                    <a:lstStyle/>
                    <a:p>
                      <a:pPr algn="ctr"/>
                      <a:r>
                        <a:rPr lang="en-US" dirty="0"/>
                        <a:t>Responsible</a:t>
                      </a:r>
                    </a:p>
                  </a:txBody>
                  <a:tcPr anchor="ctr"/>
                </a:tc>
                <a:extLst>
                  <a:ext uri="{0D108BD9-81ED-4DB2-BD59-A6C34878D82A}">
                    <a16:rowId xmlns:a16="http://schemas.microsoft.com/office/drawing/2014/main" xmlns="" val="288712416"/>
                  </a:ext>
                </a:extLst>
              </a:tr>
            </a:tbl>
          </a:graphicData>
        </a:graphic>
      </p:graphicFrame>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188451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997082" cy="1049235"/>
          </a:xfrm>
        </p:spPr>
        <p:txBody>
          <a:bodyPr>
            <a:normAutofit fontScale="90000"/>
          </a:bodyPr>
          <a:lstStyle/>
          <a:p>
            <a:r>
              <a:rPr lang="en-US" dirty="0"/>
              <a:t>Step 7:</a:t>
            </a:r>
            <a:br>
              <a:rPr lang="en-US" dirty="0"/>
            </a:br>
            <a:r>
              <a:rPr lang="en-US" dirty="0"/>
              <a:t>Visit the </a:t>
            </a:r>
            <a:r>
              <a:rPr lang="en-US" i="1" dirty="0" err="1"/>
              <a:t>geauxbiz</a:t>
            </a:r>
            <a:r>
              <a:rPr lang="en-US" i="1" dirty="0"/>
              <a:t> </a:t>
            </a:r>
            <a:r>
              <a:rPr lang="en-US" dirty="0"/>
              <a:t>portal to register your business</a:t>
            </a:r>
          </a:p>
        </p:txBody>
      </p:sp>
      <p:sp>
        <p:nvSpPr>
          <p:cNvPr id="3" name="Content Placeholder 2"/>
          <p:cNvSpPr>
            <a:spLocks noGrp="1"/>
          </p:cNvSpPr>
          <p:nvPr>
            <p:ph idx="1"/>
          </p:nvPr>
        </p:nvSpPr>
        <p:spPr/>
        <p:txBody>
          <a:bodyPr>
            <a:normAutofit/>
          </a:bodyPr>
          <a:lstStyle/>
          <a:p>
            <a:r>
              <a:rPr lang="en-US" dirty="0"/>
              <a:t>The Louisiana Secretary of State makes it easy for entrepreneurs makes it easy for entrepreneurs to start-up a new small business.</a:t>
            </a:r>
          </a:p>
          <a:p>
            <a:r>
              <a:rPr lang="en-US" dirty="0"/>
              <a:t>Go to geauxBIZ web portal (</a:t>
            </a:r>
            <a:r>
              <a:rPr lang="en-US" dirty="0">
                <a:hlinkClick r:id="rId2"/>
              </a:rPr>
              <a:t>https://geauxbiz.sos.la.gov</a:t>
            </a:r>
            <a:r>
              <a:rPr lang="en-US" dirty="0"/>
              <a:t>).</a:t>
            </a:r>
          </a:p>
          <a:p>
            <a:r>
              <a:rPr lang="en-US" dirty="0"/>
              <a:t>This portal will walk you through all the steps necessary to:</a:t>
            </a:r>
            <a:br>
              <a:rPr lang="en-US" dirty="0"/>
            </a:br>
            <a:r>
              <a:rPr lang="en-US" dirty="0"/>
              <a:t>	--register your business name</a:t>
            </a:r>
            <a:br>
              <a:rPr lang="en-US" dirty="0"/>
            </a:br>
            <a:r>
              <a:rPr lang="en-US" dirty="0"/>
              <a:t>	--determine the appropriate legal structure for your business</a:t>
            </a:r>
            <a:br>
              <a:rPr lang="en-US" dirty="0"/>
            </a:br>
            <a:r>
              <a:rPr lang="en-US" dirty="0"/>
              <a:t>	--submit required state and federal government forms</a:t>
            </a:r>
            <a:br>
              <a:rPr lang="en-US" dirty="0"/>
            </a:br>
            <a:r>
              <a:rPr lang="en-US" dirty="0"/>
              <a:t>	--obtain any required permits or licenses</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348759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8:</a:t>
            </a:r>
            <a:br>
              <a:rPr lang="en-US" dirty="0"/>
            </a:br>
            <a:r>
              <a:rPr lang="en-US" dirty="0"/>
              <a:t>Select your accounting system</a:t>
            </a:r>
          </a:p>
        </p:txBody>
      </p:sp>
      <p:sp>
        <p:nvSpPr>
          <p:cNvPr id="3" name="Content Placeholder 2"/>
          <p:cNvSpPr>
            <a:spLocks noGrp="1"/>
          </p:cNvSpPr>
          <p:nvPr>
            <p:ph idx="1"/>
          </p:nvPr>
        </p:nvSpPr>
        <p:spPr/>
        <p:txBody>
          <a:bodyPr/>
          <a:lstStyle/>
          <a:p>
            <a:r>
              <a:rPr lang="en-US" dirty="0"/>
              <a:t>No business should keep handwritten financial records—Never.</a:t>
            </a:r>
          </a:p>
          <a:p>
            <a:r>
              <a:rPr lang="en-US" dirty="0"/>
              <a:t>Every business should use Quicken QuickBooks, or some other software to track your expenses.</a:t>
            </a:r>
          </a:p>
          <a:p>
            <a:r>
              <a:rPr lang="en-US" dirty="0"/>
              <a:t>Smart small business people also use software or online programs to budget and track their expenditures, and even create invoices and manage payroll.</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757980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a:t>
            </a:r>
            <a:br>
              <a:rPr lang="en-US" dirty="0"/>
            </a:br>
            <a:r>
              <a:rPr lang="en-US" dirty="0"/>
              <a:t>Arrange for sound insurance protection</a:t>
            </a:r>
          </a:p>
        </p:txBody>
      </p:sp>
      <p:sp>
        <p:nvSpPr>
          <p:cNvPr id="3" name="Content Placeholder 2"/>
          <p:cNvSpPr>
            <a:spLocks noGrp="1"/>
          </p:cNvSpPr>
          <p:nvPr>
            <p:ph idx="1"/>
          </p:nvPr>
        </p:nvSpPr>
        <p:spPr/>
        <p:txBody>
          <a:bodyPr/>
          <a:lstStyle/>
          <a:p>
            <a:r>
              <a:rPr lang="en-US" dirty="0"/>
              <a:t>Every business needs insurance.</a:t>
            </a:r>
          </a:p>
          <a:p>
            <a:r>
              <a:rPr lang="en-US" dirty="0"/>
              <a:t>Insurance may be expensive for a new small business, but it provides you with the necessary protections to guard against a single unfortunate event closing you business before it even gets started.</a:t>
            </a:r>
          </a:p>
          <a:p>
            <a:r>
              <a:rPr lang="en-US" dirty="0"/>
              <a:t>Contact insurance agencies to discuss the types of insurance you and your new business may need. </a:t>
            </a:r>
          </a:p>
          <a:p>
            <a:r>
              <a:rPr lang="en-US" dirty="0"/>
              <a:t>When you have done this, develop a plan for the insurance policies you will need.</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3818166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a:t>
            </a:r>
            <a:br>
              <a:rPr lang="en-US" dirty="0"/>
            </a:br>
            <a:r>
              <a:rPr lang="en-US" dirty="0"/>
              <a:t>Arrange for sound insurance protection</a:t>
            </a:r>
          </a:p>
        </p:txBody>
      </p:sp>
      <p:sp>
        <p:nvSpPr>
          <p:cNvPr id="3" name="Content Placeholder 2"/>
          <p:cNvSpPr>
            <a:spLocks noGrp="1"/>
          </p:cNvSpPr>
          <p:nvPr>
            <p:ph idx="1"/>
          </p:nvPr>
        </p:nvSpPr>
        <p:spPr/>
        <p:txBody>
          <a:bodyPr/>
          <a:lstStyle/>
          <a:p>
            <a:r>
              <a:rPr lang="en-US" dirty="0"/>
              <a:t>Two important concepts about the cost of insurance:</a:t>
            </a:r>
          </a:p>
          <a:p>
            <a:pPr lvl="1"/>
            <a:r>
              <a:rPr lang="en-US" dirty="0"/>
              <a:t>“Premium”—the annual cost to you of your insurance</a:t>
            </a:r>
          </a:p>
          <a:p>
            <a:pPr lvl="1"/>
            <a:r>
              <a:rPr lang="en-US" dirty="0"/>
              <a:t>“Deductibles”—the amount you will have to pay before the insurance reimburses you for a loss.</a:t>
            </a:r>
          </a:p>
          <a:p>
            <a:pPr lvl="1"/>
            <a:r>
              <a:rPr lang="en-US" dirty="0"/>
              <a:t>The insurance company should provide you with a letter describing the types of costs of coverage you will need.</a:t>
            </a:r>
          </a:p>
          <a:p>
            <a:pPr lvl="1"/>
            <a:r>
              <a:rPr lang="en-US" dirty="0"/>
              <a:t>You can show this letter to investors to reassure investors that your enterprise is “insurable” and that you are prepared to secure necessary insurance protection as soon a you launch your business.</a:t>
            </a:r>
          </a:p>
          <a:p>
            <a:pPr lvl="1"/>
            <a:endParaRPr lang="en-US" dirty="0"/>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3962236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9:</a:t>
            </a:r>
            <a:br>
              <a:rPr lang="en-US" dirty="0"/>
            </a:br>
            <a:r>
              <a:rPr lang="en-US" dirty="0"/>
              <a:t>Arrange for sound insurance protection</a:t>
            </a:r>
          </a:p>
        </p:txBody>
      </p:sp>
      <p:sp>
        <p:nvSpPr>
          <p:cNvPr id="3" name="Content Placeholder 2"/>
          <p:cNvSpPr>
            <a:spLocks noGrp="1"/>
          </p:cNvSpPr>
          <p:nvPr>
            <p:ph idx="1"/>
          </p:nvPr>
        </p:nvSpPr>
        <p:spPr/>
        <p:txBody>
          <a:bodyPr>
            <a:normAutofit fontScale="92500" lnSpcReduction="10000"/>
          </a:bodyPr>
          <a:lstStyle/>
          <a:p>
            <a:r>
              <a:rPr lang="en-US" dirty="0"/>
              <a:t>Types of insurance small businesses will need—</a:t>
            </a:r>
          </a:p>
          <a:p>
            <a:pPr lvl="1"/>
            <a:r>
              <a:rPr lang="en-US" u="sng" dirty="0"/>
              <a:t>Worker’s Compensation</a:t>
            </a:r>
            <a:r>
              <a:rPr lang="en-US" dirty="0"/>
              <a:t>: In case employees are injured. This insurance is required by law.</a:t>
            </a:r>
          </a:p>
          <a:p>
            <a:pPr lvl="1"/>
            <a:r>
              <a:rPr lang="en-US" u="sng" dirty="0"/>
              <a:t>General Liability Insurance</a:t>
            </a:r>
            <a:r>
              <a:rPr lang="en-US" dirty="0"/>
              <a:t>: Protects against a number of hazards (injured customer).</a:t>
            </a:r>
          </a:p>
          <a:p>
            <a:pPr lvl="1"/>
            <a:r>
              <a:rPr lang="en-US" u="sng" dirty="0"/>
              <a:t>Property Insurance</a:t>
            </a:r>
            <a:r>
              <a:rPr lang="en-US" dirty="0"/>
              <a:t>: Protects your building, inventory, and equipment from fire, flood, and/or vandalism.</a:t>
            </a:r>
          </a:p>
          <a:p>
            <a:pPr lvl="1"/>
            <a:r>
              <a:rPr lang="en-US" u="sng" dirty="0"/>
              <a:t>Commercial Vehicle Insurance</a:t>
            </a:r>
            <a:r>
              <a:rPr lang="en-US" dirty="0"/>
              <a:t>: Protects your vehicles, your employees while driving any business for the business, and anyone who might be injured in an accident involving your employees and vehicles.</a:t>
            </a:r>
          </a:p>
          <a:p>
            <a:pPr lvl="1"/>
            <a:r>
              <a:rPr lang="en-US" u="sng" dirty="0"/>
              <a:t>Errors and Omission (E &amp; Q) Insurance</a:t>
            </a:r>
            <a:r>
              <a:rPr lang="en-US" dirty="0"/>
              <a:t>: Protects a service business from any malpractice errors</a:t>
            </a:r>
          </a:p>
          <a:p>
            <a:pPr lvl="1"/>
            <a:r>
              <a:rPr lang="en-US" u="sng" dirty="0"/>
              <a:t>Key Person Life Insurance</a:t>
            </a:r>
            <a:r>
              <a:rPr lang="en-US" dirty="0"/>
              <a:t>: Protects the business and owners’ families in case the entrepreneur dies.</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929672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a:t>
            </a:r>
            <a:br>
              <a:rPr lang="en-US" dirty="0"/>
            </a:br>
            <a:r>
              <a:rPr lang="en-US" dirty="0"/>
              <a:t>Describe your “differentiated offering”</a:t>
            </a:r>
          </a:p>
        </p:txBody>
      </p:sp>
      <p:sp>
        <p:nvSpPr>
          <p:cNvPr id="3" name="Content Placeholder 2"/>
          <p:cNvSpPr>
            <a:spLocks noGrp="1"/>
          </p:cNvSpPr>
          <p:nvPr>
            <p:ph idx="1"/>
          </p:nvPr>
        </p:nvSpPr>
        <p:spPr/>
        <p:txBody>
          <a:bodyPr/>
          <a:lstStyle/>
          <a:p>
            <a:r>
              <a:rPr lang="en-US" dirty="0"/>
              <a:t>“Differentiated” means “different from anything else”</a:t>
            </a:r>
          </a:p>
          <a:p>
            <a:r>
              <a:rPr lang="en-US" dirty="0"/>
              <a:t>Small businesses that succeed have a reason they succeed, a “differentiated offering” that attracts customers, generates sales, and serves as the foundation for a successful business</a:t>
            </a:r>
          </a:p>
          <a:p>
            <a:r>
              <a:rPr lang="en-US" dirty="0"/>
              <a:t>Most successful small businesses start and succeed because the entrepreneur is:</a:t>
            </a:r>
          </a:p>
          <a:p>
            <a:pPr lvl="1"/>
            <a:r>
              <a:rPr lang="en-US" dirty="0"/>
              <a:t>Driven</a:t>
            </a:r>
          </a:p>
          <a:p>
            <a:pPr lvl="1"/>
            <a:r>
              <a:rPr lang="en-US" dirty="0"/>
              <a:t>Propelled by the vision of what he/she believes is the unique contribution his/her business will deliver</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354611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a:t>
            </a:r>
            <a:br>
              <a:rPr lang="en-US" dirty="0"/>
            </a:br>
            <a:r>
              <a:rPr lang="en-US" dirty="0"/>
              <a:t>Differentiated offering</a:t>
            </a:r>
          </a:p>
        </p:txBody>
      </p:sp>
      <p:sp>
        <p:nvSpPr>
          <p:cNvPr id="3" name="Content Placeholder 2"/>
          <p:cNvSpPr>
            <a:spLocks noGrp="1"/>
          </p:cNvSpPr>
          <p:nvPr>
            <p:ph idx="1"/>
          </p:nvPr>
        </p:nvSpPr>
        <p:spPr/>
        <p:txBody>
          <a:bodyPr/>
          <a:lstStyle/>
          <a:p>
            <a:r>
              <a:rPr lang="en-US" dirty="0"/>
              <a:t>“Low price” is hard to defend because your competitor can just lower prices to match your best offer.</a:t>
            </a:r>
          </a:p>
          <a:p>
            <a:r>
              <a:rPr lang="en-US" dirty="0"/>
              <a:t>“Best service” is easier to defend but hard to consistently deliver and prove to customers.</a:t>
            </a:r>
          </a:p>
          <a:p>
            <a:r>
              <a:rPr lang="en-US" dirty="0"/>
              <a:t>Creating a different style or tone to your business is more defensible, especially if that style or tone is central to your core business idea. Example: outdoor culture at Bass Pro Shops that appeals to hunters and fishermen</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90731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a:t>
            </a:r>
            <a:br>
              <a:rPr lang="en-US" dirty="0"/>
            </a:br>
            <a:r>
              <a:rPr lang="en-US" dirty="0"/>
              <a:t>Differentiated Offering</a:t>
            </a:r>
          </a:p>
        </p:txBody>
      </p:sp>
      <p:sp>
        <p:nvSpPr>
          <p:cNvPr id="3" name="Content Placeholder 2"/>
          <p:cNvSpPr>
            <a:spLocks noGrp="1"/>
          </p:cNvSpPr>
          <p:nvPr>
            <p:ph idx="1"/>
          </p:nvPr>
        </p:nvSpPr>
        <p:spPr/>
        <p:txBody>
          <a:bodyPr/>
          <a:lstStyle/>
          <a:p>
            <a:r>
              <a:rPr lang="en-US" dirty="0"/>
              <a:t>The best differentiation is something that your product or offering has that is protected by a patent or some other legal protection.</a:t>
            </a:r>
          </a:p>
          <a:p>
            <a:r>
              <a:rPr lang="en-US" dirty="0"/>
              <a:t>Example: exclusive agreement to sell the newest fashion clothing</a:t>
            </a:r>
          </a:p>
          <a:p>
            <a:r>
              <a:rPr lang="en-US" dirty="0"/>
              <a:t>Example: Beanie Babies—Only official Hallmark stores were able to sell Beanie Babies.</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1823638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2:</a:t>
            </a:r>
            <a:br>
              <a:rPr lang="en-US" dirty="0"/>
            </a:br>
            <a:r>
              <a:rPr lang="en-US" dirty="0"/>
              <a:t>Identify and quantify your target market</a:t>
            </a:r>
          </a:p>
        </p:txBody>
      </p:sp>
      <p:sp>
        <p:nvSpPr>
          <p:cNvPr id="3" name="Content Placeholder 2"/>
          <p:cNvSpPr>
            <a:spLocks noGrp="1"/>
          </p:cNvSpPr>
          <p:nvPr>
            <p:ph idx="1"/>
          </p:nvPr>
        </p:nvSpPr>
        <p:spPr/>
        <p:txBody>
          <a:bodyPr/>
          <a:lstStyle/>
          <a:p>
            <a:r>
              <a:rPr lang="en-US" dirty="0"/>
              <a:t>As you consider your new enterprise, determine who is the EXACT target market you intend to serve.</a:t>
            </a:r>
          </a:p>
          <a:p>
            <a:r>
              <a:rPr lang="en-US" dirty="0"/>
              <a:t>Target markets can be geographic, lifestyle, demographic, and/or cultural.</a:t>
            </a:r>
          </a:p>
          <a:p>
            <a:r>
              <a:rPr lang="en-US" dirty="0"/>
              <a:t>Determine the entire market your business will serve, and the target market you intend to serve with a differentiated offering these customers will find irresistible.</a:t>
            </a:r>
          </a:p>
          <a:p>
            <a:r>
              <a:rPr lang="en-US" dirty="0"/>
              <a:t>Example: You might be willing to cut hair for anyone who comes into your salon, but your passion is serve “fashion forward” young adults living within two miles who want to constantly experiment with their “look.”</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80739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3:</a:t>
            </a:r>
            <a:br>
              <a:rPr lang="en-US" dirty="0"/>
            </a:br>
            <a:r>
              <a:rPr lang="en-US" dirty="0"/>
              <a:t>Create your one-page financial projections</a:t>
            </a:r>
          </a:p>
        </p:txBody>
      </p:sp>
      <p:sp>
        <p:nvSpPr>
          <p:cNvPr id="3" name="Content Placeholder 2"/>
          <p:cNvSpPr>
            <a:spLocks noGrp="1"/>
          </p:cNvSpPr>
          <p:nvPr>
            <p:ph idx="1"/>
          </p:nvPr>
        </p:nvSpPr>
        <p:spPr/>
        <p:txBody>
          <a:bodyPr/>
          <a:lstStyle/>
          <a:p>
            <a:r>
              <a:rPr lang="en-US" dirty="0"/>
              <a:t>Create your </a:t>
            </a:r>
            <a:r>
              <a:rPr lang="en-US" i="1" dirty="0"/>
              <a:t>“pro forma”—</a:t>
            </a:r>
            <a:r>
              <a:rPr lang="en-US" dirty="0"/>
              <a:t>A one page financial projection that lists major revenue sources and expenses.</a:t>
            </a:r>
          </a:p>
          <a:p>
            <a:r>
              <a:rPr lang="en-US" dirty="0"/>
              <a:t>Your </a:t>
            </a:r>
            <a:r>
              <a:rPr lang="en-US" i="1" dirty="0"/>
              <a:t>pro forma </a:t>
            </a:r>
            <a:r>
              <a:rPr lang="en-US" dirty="0"/>
              <a:t>should show how you intend to make enough money each month to pay your staff, cover your overhead, and have enough left over to pay any debt interest, taxes, etc. . . . and lastly yourself—the owner.</a:t>
            </a:r>
          </a:p>
          <a:p>
            <a:endParaRPr lang="en-US" dirty="0"/>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84605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a:t>
            </a:r>
            <a:br>
              <a:rPr lang="en-US" dirty="0"/>
            </a:br>
            <a:r>
              <a:rPr lang="en-US" dirty="0"/>
              <a:t>create your one-page financial projections</a:t>
            </a:r>
          </a:p>
        </p:txBody>
      </p:sp>
      <p:sp>
        <p:nvSpPr>
          <p:cNvPr id="3" name="Content Placeholder 2"/>
          <p:cNvSpPr>
            <a:spLocks noGrp="1"/>
          </p:cNvSpPr>
          <p:nvPr>
            <p:ph idx="1"/>
          </p:nvPr>
        </p:nvSpPr>
        <p:spPr>
          <a:xfrm>
            <a:off x="1451579" y="2015732"/>
            <a:ext cx="9603275" cy="4326345"/>
          </a:xfrm>
        </p:spPr>
        <p:txBody>
          <a:bodyPr>
            <a:normAutofit/>
          </a:bodyPr>
          <a:lstStyle/>
          <a:p>
            <a:r>
              <a:rPr lang="en-US" dirty="0"/>
              <a:t>Typical Financial Project “pro forma” Format</a:t>
            </a:r>
          </a:p>
          <a:p>
            <a:pPr lvl="1"/>
            <a:r>
              <a:rPr lang="en-US" dirty="0"/>
              <a:t>Revenues by service or type of customer</a:t>
            </a:r>
          </a:p>
          <a:p>
            <a:pPr lvl="2"/>
            <a:r>
              <a:rPr lang="en-US" dirty="0"/>
              <a:t>(number of customers) x (typical purchase)</a:t>
            </a:r>
          </a:p>
          <a:p>
            <a:pPr lvl="2"/>
            <a:r>
              <a:rPr lang="en-US" dirty="0"/>
              <a:t>Anticipated monthly revenues for the first two years</a:t>
            </a:r>
          </a:p>
          <a:p>
            <a:pPr lvl="1"/>
            <a:r>
              <a:rPr lang="en-US" dirty="0"/>
              <a:t>Expenses by category</a:t>
            </a:r>
          </a:p>
          <a:p>
            <a:pPr lvl="2"/>
            <a:r>
              <a:rPr lang="en-US" dirty="0"/>
              <a:t>Cost of goods sold</a:t>
            </a:r>
          </a:p>
          <a:p>
            <a:pPr lvl="2"/>
            <a:r>
              <a:rPr lang="en-US" dirty="0"/>
              <a:t>Personnel costs (not including owner compensation)</a:t>
            </a:r>
          </a:p>
          <a:p>
            <a:pPr lvl="2"/>
            <a:r>
              <a:rPr lang="en-US" dirty="0"/>
              <a:t>Facility costs</a:t>
            </a:r>
          </a:p>
          <a:p>
            <a:pPr lvl="2"/>
            <a:r>
              <a:rPr lang="en-US" dirty="0"/>
              <a:t>Overhead costs</a:t>
            </a:r>
          </a:p>
          <a:p>
            <a:pPr lvl="1"/>
            <a:r>
              <a:rPr lang="en-US" dirty="0"/>
              <a:t>Monthly Margin for debt interest, taxes, and owner pay</a:t>
            </a:r>
          </a:p>
          <a:p>
            <a:pPr marL="914400" lvl="2" indent="0">
              <a:buNone/>
            </a:pPr>
            <a:endParaRPr lang="en-US" dirty="0"/>
          </a:p>
          <a:p>
            <a:pPr lvl="2"/>
            <a:endParaRPr lang="en-US" dirty="0"/>
          </a:p>
        </p:txBody>
      </p:sp>
      <p:sp>
        <p:nvSpPr>
          <p:cNvPr id="4" name="TextBox 3"/>
          <p:cNvSpPr txBox="1"/>
          <p:nvPr/>
        </p:nvSpPr>
        <p:spPr>
          <a:xfrm>
            <a:off x="7877262" y="2818701"/>
            <a:ext cx="3707934" cy="2031325"/>
          </a:xfrm>
          <a:prstGeom prst="rect">
            <a:avLst/>
          </a:prstGeom>
          <a:noFill/>
        </p:spPr>
        <p:txBody>
          <a:bodyPr wrap="square" rtlCol="0">
            <a:spAutoFit/>
          </a:bodyPr>
          <a:lstStyle/>
          <a:p>
            <a:r>
              <a:rPr lang="en-US" dirty="0"/>
              <a:t>Don’t worry if your first few pro formas indicate that your business can’t make a positive monthly margin. The first few proformas of every new business show negative results until you refine and improve your business concept. </a:t>
            </a:r>
          </a:p>
        </p:txBody>
      </p:sp>
      <p:sp>
        <p:nvSpPr>
          <p:cNvPr id="5" name="Footer Placeholder 4"/>
          <p:cNvSpPr>
            <a:spLocks noGrp="1"/>
          </p:cNvSpPr>
          <p:nvPr>
            <p:ph type="ftr" sz="quarter" idx="11"/>
          </p:nvPr>
        </p:nvSpPr>
        <p:spPr/>
        <p:txBody>
          <a:bodyPr/>
          <a:lstStyle/>
          <a:p>
            <a:r>
              <a:rPr lang="en-US" smtClean="0"/>
              <a:t>Resource 08-04</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3510510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4:</a:t>
            </a:r>
            <a:br>
              <a:rPr lang="en-US" dirty="0"/>
            </a:br>
            <a:r>
              <a:rPr lang="en-US" dirty="0"/>
              <a:t>determine you marketing and selling strategies</a:t>
            </a:r>
          </a:p>
        </p:txBody>
      </p:sp>
      <p:sp>
        <p:nvSpPr>
          <p:cNvPr id="3" name="Content Placeholder 2"/>
          <p:cNvSpPr>
            <a:spLocks noGrp="1"/>
          </p:cNvSpPr>
          <p:nvPr>
            <p:ph idx="1"/>
          </p:nvPr>
        </p:nvSpPr>
        <p:spPr/>
        <p:txBody>
          <a:bodyPr/>
          <a:lstStyle/>
          <a:p>
            <a:r>
              <a:rPr lang="en-US" dirty="0"/>
              <a:t>Definition:</a:t>
            </a:r>
          </a:p>
          <a:p>
            <a:pPr lvl="1"/>
            <a:r>
              <a:rPr lang="en-US" dirty="0"/>
              <a:t>Marketing—How you intend to communicate to large numbers of customers, motivating them to learn more about business. Example: advertising is a marketing tool.</a:t>
            </a:r>
          </a:p>
          <a:p>
            <a:pPr lvl="1"/>
            <a:r>
              <a:rPr lang="en-US" dirty="0"/>
              <a:t>Selling—How you move specific customers to buy from you.</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231821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747724" cy="1049235"/>
          </a:xfrm>
        </p:spPr>
        <p:txBody>
          <a:bodyPr>
            <a:normAutofit fontScale="90000"/>
          </a:bodyPr>
          <a:lstStyle/>
          <a:p>
            <a:r>
              <a:rPr lang="en-US" dirty="0"/>
              <a:t>Step 4:</a:t>
            </a:r>
            <a:br>
              <a:rPr lang="en-US" dirty="0"/>
            </a:br>
            <a:r>
              <a:rPr lang="en-US" dirty="0"/>
              <a:t>Determine your marketing and selling strategies</a:t>
            </a:r>
          </a:p>
        </p:txBody>
      </p:sp>
      <p:sp>
        <p:nvSpPr>
          <p:cNvPr id="3" name="Content Placeholder 2"/>
          <p:cNvSpPr>
            <a:spLocks noGrp="1"/>
          </p:cNvSpPr>
          <p:nvPr>
            <p:ph idx="1"/>
          </p:nvPr>
        </p:nvSpPr>
        <p:spPr/>
        <p:txBody>
          <a:bodyPr>
            <a:normAutofit fontScale="92500" lnSpcReduction="20000"/>
          </a:bodyPr>
          <a:lstStyle/>
          <a:p>
            <a:r>
              <a:rPr lang="en-US" dirty="0"/>
              <a:t>The characteristics of effective advertising:</a:t>
            </a:r>
          </a:p>
          <a:p>
            <a:pPr lvl="1"/>
            <a:r>
              <a:rPr lang="en-US" dirty="0"/>
              <a:t>Memorable/Distinctive—The best ads are memorable because of striking images, effective wording, catchy music and/or a memorable catch phrase.</a:t>
            </a:r>
          </a:p>
          <a:p>
            <a:pPr lvl="1"/>
            <a:r>
              <a:rPr lang="en-US" dirty="0"/>
              <a:t>Demonstrates Value—The best ads (especially for small businesses) move a customer to action by offering a value proposition they find irresistible.</a:t>
            </a:r>
          </a:p>
          <a:p>
            <a:pPr lvl="1"/>
            <a:r>
              <a:rPr lang="en-US" dirty="0"/>
              <a:t>Creates an Emotional Bond—The best ads appeal to the emotions of your targeted customers, creating a bond between them and you.</a:t>
            </a:r>
          </a:p>
          <a:p>
            <a:pPr lvl="1"/>
            <a:endParaRPr lang="en-US" dirty="0"/>
          </a:p>
          <a:p>
            <a:pPr marL="457200" lvl="1" indent="0">
              <a:buNone/>
            </a:pPr>
            <a:r>
              <a:rPr lang="en-US" dirty="0"/>
              <a:t>In the past, advertising meant expensive television advertisements. Today, there are more inexpensive ways to advertise—social media, YouTube, videos, Facebook—that are less expensive and quicker-to-market.</a:t>
            </a:r>
          </a:p>
        </p:txBody>
      </p:sp>
      <p:sp>
        <p:nvSpPr>
          <p:cNvPr id="4" name="Footer Placeholder 3"/>
          <p:cNvSpPr>
            <a:spLocks noGrp="1"/>
          </p:cNvSpPr>
          <p:nvPr>
            <p:ph type="ftr" sz="quarter" idx="11"/>
          </p:nvPr>
        </p:nvSpPr>
        <p:spPr/>
        <p:txBody>
          <a:bodyPr/>
          <a:lstStyle/>
          <a:p>
            <a:r>
              <a:rPr lang="en-US" smtClean="0"/>
              <a:t>Resource 08-04</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1911075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1506</TotalTime>
  <Words>1489</Words>
  <Application>Microsoft Macintosh PowerPoint</Application>
  <PresentationFormat>Widescreen</PresentationFormat>
  <Paragraphs>135</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Gill Sans MT</vt:lpstr>
      <vt:lpstr>Arial</vt:lpstr>
      <vt:lpstr>Gallery</vt:lpstr>
      <vt:lpstr>Entrepreneurial Steps to Launch a Small business</vt:lpstr>
      <vt:lpstr>Step 1: Describe your “differentiated offering”</vt:lpstr>
      <vt:lpstr>Step 1: Differentiated offering</vt:lpstr>
      <vt:lpstr>Step 1: Differentiated Offering</vt:lpstr>
      <vt:lpstr>Step 2: Identify and quantify your target market</vt:lpstr>
      <vt:lpstr>Step 3: Create your one-page financial projections</vt:lpstr>
      <vt:lpstr>Step 3: create your one-page financial projections</vt:lpstr>
      <vt:lpstr>Step 4: determine you marketing and selling strategies</vt:lpstr>
      <vt:lpstr>Step 4: Determine your marketing and selling strategies</vt:lpstr>
      <vt:lpstr>Step 5: Secure your funding (and your mentors/advisors)</vt:lpstr>
      <vt:lpstr>Step 5: Secure your funding (and your mentors/advisors)</vt:lpstr>
      <vt:lpstr>Step 5: Secure your funding (and your mentors/advisors)</vt:lpstr>
      <vt:lpstr>Step 5: Secure your funding (and your mentors/advisors)</vt:lpstr>
      <vt:lpstr>Step 6: Develop you launch plan</vt:lpstr>
      <vt:lpstr>Step 7: Visit the geauxbiz portal to register your business</vt:lpstr>
      <vt:lpstr>Step 8: Select your accounting system</vt:lpstr>
      <vt:lpstr>Step 9: Arrange for sound insurance protection</vt:lpstr>
      <vt:lpstr>Step 9: Arrange for sound insurance protection</vt:lpstr>
      <vt:lpstr>Step 9: Arrange for sound insurance protection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Entrepreneurial Steps to Launch a Small business</dc:title>
  <dc:creator>Dana McLin</dc:creator>
  <cp:lastModifiedBy>David Lefkowith</cp:lastModifiedBy>
  <cp:revision>37</cp:revision>
  <dcterms:created xsi:type="dcterms:W3CDTF">2016-08-18T12:44:38Z</dcterms:created>
  <dcterms:modified xsi:type="dcterms:W3CDTF">2016-08-20T13:49:49Z</dcterms:modified>
</cp:coreProperties>
</file>