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ublic Sans ExtraBold"/>
      <p:bold r:id="rId27"/>
      <p:boldItalic r:id="rId28"/>
    </p:embeddedFont>
    <p:embeddedFont>
      <p:font typeface="Public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3" roundtripDataSignature="AMtx7mhip2GAokBK9Vt3RwmsoNiBgr6W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BEA6E7-741C-4B91-B337-D1C69523B1F7}">
  <a:tblStyle styleId="{C6BEA6E7-741C-4B91-B337-D1C69523B1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7F9"/>
          </a:solidFill>
        </a:fill>
      </a:tcStyle>
    </a:wholeTbl>
    <a:band1H>
      <a:tcTxStyle/>
      <a:tcStyle>
        <a:fill>
          <a:solidFill>
            <a:srgbClr val="E0F0F2"/>
          </a:solidFill>
        </a:fill>
      </a:tcStyle>
    </a:band1H>
    <a:band2H>
      <a:tcTxStyle/>
    </a:band2H>
    <a:band1V>
      <a:tcTxStyle/>
      <a:tcStyle>
        <a:fill>
          <a:solidFill>
            <a:srgbClr val="E0F0F2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ublicSansExtraBold-boldItalic.fntdata"/><Relationship Id="rId27" Type="http://schemas.openxmlformats.org/officeDocument/2006/relationships/font" Target="fonts/PublicSansExtra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ublic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ublicSans-italic.fntdata"/><Relationship Id="rId30" Type="http://schemas.openxmlformats.org/officeDocument/2006/relationships/font" Target="fonts/PublicSans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ublic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Title">
  <p:cSld name="Cover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3"/>
          <p:cNvSpPr txBox="1"/>
          <p:nvPr/>
        </p:nvSpPr>
        <p:spPr>
          <a:xfrm>
            <a:off x="6085975" y="4696425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nly">
  <p:cSld name="Section 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Text">
  <p:cSld name="Section Title 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>
            <p:ph idx="2" type="pic"/>
          </p:nvPr>
        </p:nvSpPr>
        <p:spPr>
          <a:xfrm>
            <a:off x="39767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25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3729075" y="1292200"/>
            <a:ext cx="54150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Text Photo">
  <p:cSld name="Section Title 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3099775" y="1292325"/>
            <a:ext cx="29517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5" name="Google Shape;25;p26"/>
          <p:cNvSpPr/>
          <p:nvPr>
            <p:ph idx="2" type="pic"/>
          </p:nvPr>
        </p:nvSpPr>
        <p:spPr>
          <a:xfrm>
            <a:off x="60976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26"/>
          <p:cNvSpPr/>
          <p:nvPr>
            <p:ph idx="3" type="pic"/>
          </p:nvPr>
        </p:nvSpPr>
        <p:spPr>
          <a:xfrm>
            <a:off x="1739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hyperlink" Target="https://tinyurl.com/LATier2Attendanc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hyperlink" Target="https://tinyurl.com/LATier2Attendanc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s://tinyurl.com/LATier2Attendance" TargetMode="External"/><Relationship Id="rId5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hyperlink" Target="mailto:gmurray1@lsu.edu" TargetMode="External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portal.ct.gov/SDE/Publications/Reducing-Chronic-Absence-in-Connecticuts-Schools/Why-are-students-chronically-absen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inyurl.com/LATier2Attendance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LATier2Attend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 Identifying Attendance Barriers &amp; Addressing them Through School-level Student Support Systems </a:t>
            </a:r>
            <a:endParaRPr/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 b="0" l="178" r="178" t="0"/>
          <a:stretch/>
        </p:blipFill>
        <p:spPr>
          <a:xfrm>
            <a:off x="0" y="0"/>
            <a:ext cx="9144000" cy="27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0" y="0"/>
            <a:ext cx="9144000" cy="8613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Sample Attendance Success Plans</a:t>
            </a:r>
            <a:endParaRPr/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2" y="781879"/>
            <a:ext cx="4855218" cy="36261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5216" y="781878"/>
            <a:ext cx="3843132" cy="36335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4" name="Google Shape;104;p10"/>
          <p:cNvSpPr txBox="1"/>
          <p:nvPr/>
        </p:nvSpPr>
        <p:spPr>
          <a:xfrm>
            <a:off x="4609649" y="4332338"/>
            <a:ext cx="4419599" cy="338554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https://tinyurl.com/LATier2Attendance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324679" y="4419155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type="title"/>
          </p:nvPr>
        </p:nvSpPr>
        <p:spPr>
          <a:xfrm>
            <a:off x="0" y="0"/>
            <a:ext cx="9144000" cy="750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Sample Attendance Success Plans</a:t>
            </a:r>
            <a:endParaRPr/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22" y="650941"/>
            <a:ext cx="3643895" cy="36907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12" name="Google Shape;1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1805" y="650941"/>
            <a:ext cx="3927340" cy="35184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3" name="Google Shape;113;p11"/>
          <p:cNvSpPr txBox="1"/>
          <p:nvPr/>
        </p:nvSpPr>
        <p:spPr>
          <a:xfrm>
            <a:off x="4695675" y="4293513"/>
            <a:ext cx="4419599" cy="338554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https://tinyurl.com/LATier2Attendance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437322" y="4370457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type="title"/>
          </p:nvPr>
        </p:nvSpPr>
        <p:spPr>
          <a:xfrm>
            <a:off x="0" y="0"/>
            <a:ext cx="9144000" cy="699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Sample Attendance Success Plans</a:t>
            </a:r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555" y="622852"/>
            <a:ext cx="3334561" cy="37321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1" name="Google Shape;121;p12"/>
          <p:cNvSpPr txBox="1"/>
          <p:nvPr/>
        </p:nvSpPr>
        <p:spPr>
          <a:xfrm>
            <a:off x="4450679" y="695403"/>
            <a:ext cx="4419599" cy="40011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https://tinyurl.com/LATier2Attendance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 child is drawing on a piece of paper" id="122" name="Google Shape;1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0679" y="1273036"/>
            <a:ext cx="4419599" cy="29524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3" name="Google Shape;123;p12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835426" y="971550"/>
            <a:ext cx="5473148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Based on his and his family’s needs, David is a good candidate for a Tier 2 Attendance Success Plan. How will you implement and monitor?</a:t>
            </a:r>
            <a:endParaRPr b="0" i="0" sz="2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258418" y="4711516"/>
            <a:ext cx="36311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Building Systems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52400" y="1757570"/>
            <a:ext cx="8839200" cy="81418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US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How do we make this happen?</a:t>
            </a:r>
            <a:endParaRPr b="1" sz="4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152400" y="2762276"/>
            <a:ext cx="8839200" cy="81418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Integrate into existing teaming structure.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Student Assistance Team (SAT)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152400" y="114960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>
                <a:latin typeface="Avenir"/>
                <a:ea typeface="Avenir"/>
                <a:cs typeface="Avenir"/>
                <a:sym typeface="Avenir"/>
              </a:rPr>
              <a:t>The Student Assistance Team (SAT):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is a school-based team that convenes routinely to review student attendance, behavior, and coursework data;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the team should include (recommendation): 2 administrators, 2 teachers, other support personnel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can happen during first 10 of PLCs/teaming time, during leadership or SBLC mtgs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creates and executes targeted, Tier II intervention plans for students who do not currently have an IEP or a 504 plan; (though it can include them, as needed);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monitors the impact of these interventions over time.</a:t>
            </a:r>
            <a:endParaRPr/>
          </a:p>
          <a:p>
            <a:pPr indent="0" lvl="0" marL="95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0" y="0"/>
            <a:ext cx="9144000" cy="887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Student Assistance Team (SAT)</a:t>
            </a:r>
            <a:endParaRPr/>
          </a:p>
        </p:txBody>
      </p:sp>
      <p:graphicFrame>
        <p:nvGraphicFramePr>
          <p:cNvPr id="150" name="Google Shape;150;p16"/>
          <p:cNvGraphicFramePr/>
          <p:nvPr/>
        </p:nvGraphicFramePr>
        <p:xfrm>
          <a:off x="218959" y="8077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{C6BEA6E7-741C-4B91-B337-D1C69523B1F7}</a:tableStyleId>
              </a:tblPr>
              <a:tblGrid>
                <a:gridCol w="5652050"/>
              </a:tblGrid>
              <a:tr h="67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Who are the members of the team?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 administrators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 teachers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1-2 additional support personnel</a:t>
                      </a:r>
                      <a:endParaRPr/>
                    </a:p>
                  </a:txBody>
                  <a:tcPr marT="0" marB="0" marR="52400" marL="52400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When will the team meet? </a:t>
                      </a: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(day of week, time of day) </a:t>
                      </a:r>
                      <a:endParaRPr/>
                    </a:p>
                  </a:txBody>
                  <a:tcPr marT="0" marB="0" marR="52400" marL="52400"/>
                </a:tc>
              </a:tr>
              <a:tr h="63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long will the meeting last?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(meeting duration; or designated time embedded into existing development structure—leadership team; PLCs/teaming/collaboration time)</a:t>
                      </a:r>
                      <a:endParaRPr/>
                    </a:p>
                  </a:txBody>
                  <a:tcPr marT="0" marB="0" marR="52400" marL="52400"/>
                </a:tc>
              </a:tr>
              <a:tr h="4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will students be referred to SAT?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(Is there a form? Who oversees collecting and reviewing referrals?)</a:t>
                      </a:r>
                      <a:endParaRPr/>
                    </a:p>
                  </a:txBody>
                  <a:tcPr marT="0" marB="0" marR="52400" marL="52400"/>
                </a:tc>
              </a:tr>
              <a:tr h="38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Where will the data come from? With what frequency? Who will pull?</a:t>
                      </a:r>
                      <a:endParaRPr/>
                    </a:p>
                  </a:txBody>
                  <a:tcPr marT="0" marB="0" marR="52400" marL="52400"/>
                </a:tc>
              </a:tr>
            </a:tbl>
          </a:graphicData>
        </a:graphic>
      </p:graphicFrame>
      <p:sp>
        <p:nvSpPr>
          <p:cNvPr id="151" name="Google Shape;151;p16"/>
          <p:cNvSpPr txBox="1"/>
          <p:nvPr/>
        </p:nvSpPr>
        <p:spPr>
          <a:xfrm>
            <a:off x="6155635" y="1279088"/>
            <a:ext cx="2822713" cy="258532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0" y="0"/>
            <a:ext cx="9144000" cy="821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Student Assistance Team: Process</a:t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98" y="576099"/>
            <a:ext cx="3299528" cy="385018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9" name="Google Shape;159;p17"/>
          <p:cNvSpPr txBox="1"/>
          <p:nvPr/>
        </p:nvSpPr>
        <p:spPr>
          <a:xfrm>
            <a:off x="3986819" y="1530626"/>
            <a:ext cx="4908716" cy="1754326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Suggested agendas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Scalability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Manageability 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0" y="0"/>
            <a:ext cx="9144000" cy="821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Student Assistance Team: Intervention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561" y="683052"/>
            <a:ext cx="3235221" cy="36581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7" name="Google Shape;167;p18"/>
          <p:cNvSpPr txBox="1"/>
          <p:nvPr/>
        </p:nvSpPr>
        <p:spPr>
          <a:xfrm>
            <a:off x="151782" y="1458021"/>
            <a:ext cx="5041998" cy="2246769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Templates for pre-work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Template for intervention plan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Template for progress report  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0" y="0"/>
            <a:ext cx="9144000" cy="821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Student Assistance Team: Monitoring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8640"/>
            <a:ext cx="9144000" cy="236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0388" y="3252221"/>
            <a:ext cx="3683224" cy="12441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6" name="Google Shape;176;p19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39" name="Google Shape;39;p2"/>
          <p:cNvSpPr txBox="1"/>
          <p:nvPr>
            <p:ph idx="1" type="body"/>
          </p:nvPr>
        </p:nvSpPr>
        <p:spPr>
          <a:xfrm>
            <a:off x="245165" y="971550"/>
            <a:ext cx="3419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400">
                <a:solidFill>
                  <a:srgbClr val="000000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Gwen Murray, PhD</a:t>
            </a:r>
            <a:endParaRPr sz="2400">
              <a:solidFill>
                <a:srgbClr val="000000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Louisiana State University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4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Social Research &amp; Evaluation Center </a:t>
            </a:r>
            <a:endParaRPr sz="14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 b="12507" l="0" r="0" t="12508"/>
          <a:stretch/>
        </p:blipFill>
        <p:spPr>
          <a:xfrm>
            <a:off x="5869025" y="1292225"/>
            <a:ext cx="2879700" cy="287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urple and black logo&#10;&#10;Description automatically generated" id="41" name="Google Shape;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178" y="3020557"/>
            <a:ext cx="1705073" cy="102715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 txBox="1"/>
          <p:nvPr/>
        </p:nvSpPr>
        <p:spPr>
          <a:xfrm>
            <a:off x="245165" y="4327203"/>
            <a:ext cx="36311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Contact Information</a:t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9419" y="2048289"/>
            <a:ext cx="4709427" cy="1590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245165" y="971550"/>
            <a:ext cx="3419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Gwen Murray, PhD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gmurray1@lsu.edu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810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urple and black logo&#10;&#10;Description automatically generated" id="184" name="Google Shape;1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178" y="2994053"/>
            <a:ext cx="1705073" cy="10271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/>
        </p:nvSpPr>
        <p:spPr>
          <a:xfrm>
            <a:off x="1835426" y="1074254"/>
            <a:ext cx="5473148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David is a 7</a:t>
            </a:r>
            <a:r>
              <a:rPr b="1" baseline="30000" i="0" lang="en-US" sz="3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grade student. Coming back from winter break, he missed 4 days of schools in 2 weeks. What do you do?</a:t>
            </a:r>
            <a:endParaRPr b="0" i="0" sz="2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258418" y="4711516"/>
            <a:ext cx="36311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152400" y="1279663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US" sz="3600">
                <a:latin typeface="Avenir"/>
                <a:ea typeface="Avenir"/>
                <a:cs typeface="Avenir"/>
                <a:sym typeface="Avenir"/>
              </a:rPr>
              <a:t>Participants will be able to:</a:t>
            </a:r>
            <a:r>
              <a:rPr b="1" lang="en-US" sz="4000"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-476250" lvl="0" marL="590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describe root causes of chronic absenteeism </a:t>
            </a:r>
            <a:endParaRPr sz="2400"/>
          </a:p>
          <a:p>
            <a:pPr indent="-476250" lvl="0" marL="590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assess Tier 2 attendance intervention plans that identify student and family needs</a:t>
            </a:r>
            <a:endParaRPr sz="2400"/>
          </a:p>
          <a:p>
            <a:pPr indent="-476250" lvl="0" marL="590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develop systems to create and monitor </a:t>
            </a: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Attendance Success Plans</a:t>
            </a:r>
            <a:endParaRPr b="1"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0" y="0"/>
            <a:ext cx="9144000" cy="543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Thinking About Absenteeism </a:t>
            </a:r>
            <a:endParaRPr/>
          </a:p>
        </p:txBody>
      </p:sp>
      <p:graphicFrame>
        <p:nvGraphicFramePr>
          <p:cNvPr id="61" name="Google Shape;61;p5"/>
          <p:cNvGraphicFramePr/>
          <p:nvPr/>
        </p:nvGraphicFramePr>
        <p:xfrm>
          <a:off x="129208" y="4700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{C6BEA6E7-741C-4B91-B337-D1C69523B1F7}</a:tableStyleId>
              </a:tblPr>
              <a:tblGrid>
                <a:gridCol w="2961850"/>
                <a:gridCol w="2961850"/>
                <a:gridCol w="2961850"/>
              </a:tblGrid>
              <a:tr h="33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BARRIERS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AVERSION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DISENGAGEMENT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/>
                </a:tc>
              </a:tr>
              <a:tr h="43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Students </a:t>
                      </a:r>
                      <a:r>
                        <a:rPr b="1" lang="en-US" sz="1100" u="sng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CANNOT</a:t>
                      </a: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attend school for these reasons</a:t>
                      </a:r>
                      <a:endParaRPr b="1" sz="11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Students </a:t>
                      </a:r>
                      <a:r>
                        <a:rPr b="1" lang="en-US" sz="1100" u="sng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WILL NOT </a:t>
                      </a: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schools as an avoidance strategy</a:t>
                      </a:r>
                      <a:endParaRPr b="1" sz="11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Students </a:t>
                      </a:r>
                      <a:r>
                        <a:rPr b="1" lang="en-US" sz="1100" u="sng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DO NOT </a:t>
                      </a: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school due to disinterest, lack of connection, or parent mindset</a:t>
                      </a:r>
                      <a:endParaRPr b="1" sz="11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 anchor="ctr"/>
                </a:tc>
              </a:tr>
              <a:tr h="102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Illness / Chronic Disease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physical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behavioral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Family Responsibilities 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childcare/caring for siblings or other family members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difficulty supporting learning)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Parent incarcerated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Unmet Basic Needs (Maslow’s)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housing instability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poor transportation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safe path to school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 disasters/ property loss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Involvement with Juvenile Justice System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38625" marL="3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Academic Struggles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avoidance of challenging work (**student may be academically behind)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Social Struggles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Avoidance of embarrassment 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Fear of stigma or being teased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 barriers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Mental Health Struggles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PTSD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Acute anxiety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Depressive or manic episode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Trauma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School Climate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Avoidance of bullying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Avoidance of unsafe conditions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Parent Concerns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Fear of COVID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Parents’ poor experiences with school</a:t>
                      </a:r>
                      <a:endParaRPr/>
                    </a:p>
                  </a:txBody>
                  <a:tcPr marT="0" marB="0" marR="38625" marL="3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Lack in Cultural Competence (Academic)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Irrelevant curriculum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Unengaging curriculum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Poor Relationships and Climate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trusted adults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Lack a sense of safety, belonging, and support in school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Poor peer relationships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Discipline Patterns 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School discipline rates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Frequent discipline referrals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Personal experience with suspension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Questioning Value of Attending School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perceived consequences for skipping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Peer pressure to skip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Interest in entering workforce/trade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Student is Overage</a:t>
                      </a:r>
                      <a:endParaRPr/>
                    </a:p>
                  </a:txBody>
                  <a:tcPr marT="0" marB="0" marR="38625" marL="38625"/>
                </a:tc>
              </a:tr>
            </a:tbl>
          </a:graphicData>
        </a:graphic>
      </p:graphicFrame>
      <p:pic>
        <p:nvPicPr>
          <p:cNvPr descr="Logo&#10;&#10;Description automatically generated" id="62" name="Google Shape;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178" y="4318331"/>
            <a:ext cx="1111664" cy="66967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 txBox="1"/>
          <p:nvPr/>
        </p:nvSpPr>
        <p:spPr>
          <a:xfrm>
            <a:off x="1434812" y="4801226"/>
            <a:ext cx="1709530" cy="186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(Adapted from </a:t>
            </a:r>
            <a:r>
              <a:rPr b="0" i="1" lang="en-US" sz="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Attendance Works</a:t>
            </a:r>
            <a:r>
              <a:rPr b="0" i="1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2014)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226178" y="4935764"/>
            <a:ext cx="208743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 Knowing Your Community</a:t>
            </a:r>
            <a:endParaRPr/>
          </a:p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152400" y="1149600"/>
            <a:ext cx="441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Is there one set of factors that needs more attention than others at your school or in your district? 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Barriers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Aversions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Disengagement </a:t>
            </a:r>
            <a:endParaRPr/>
          </a:p>
        </p:txBody>
      </p:sp>
      <p:sp>
        <p:nvSpPr>
          <p:cNvPr id="71" name="Google Shape;71;p6"/>
          <p:cNvSpPr txBox="1"/>
          <p:nvPr/>
        </p:nvSpPr>
        <p:spPr>
          <a:xfrm>
            <a:off x="4572000" y="159850"/>
            <a:ext cx="4419600" cy="4332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Pick your top five factors that impact your students’ attendance.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family responsibilities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mental health issues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other health issues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housing instability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lack of basic needs (food, uniform, etc.)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involvement with judicial system or DCFS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concerns about school safety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school refusal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parent disengagement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frequent discipline issues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poor relationships: peers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b="0" i="0" lang="en-US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poor relationships: teachers </a:t>
            </a:r>
            <a:endParaRPr/>
          </a:p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0" y="0"/>
            <a:ext cx="91440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Working with Students &amp; Families: When</a:t>
            </a:r>
            <a:endParaRPr/>
          </a:p>
        </p:txBody>
      </p:sp>
      <p:sp>
        <p:nvSpPr>
          <p:cNvPr id="78" name="Google Shape;78;p7"/>
          <p:cNvSpPr txBox="1"/>
          <p:nvPr>
            <p:ph idx="1" type="body"/>
          </p:nvPr>
        </p:nvSpPr>
        <p:spPr>
          <a:xfrm>
            <a:off x="152400" y="484822"/>
            <a:ext cx="4552200" cy="4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1500">
                <a:latin typeface="Avenir"/>
                <a:ea typeface="Avenir"/>
                <a:cs typeface="Avenir"/>
                <a:sym typeface="Avenir"/>
              </a:rPr>
              <a:t>Tier 2 Intervention: Implement as early intervention (5-9 days)</a:t>
            </a:r>
            <a:endParaRPr b="1" sz="13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en-US" sz="1500">
                <a:latin typeface="Avenir"/>
                <a:ea typeface="Avenir"/>
                <a:cs typeface="Avenir"/>
                <a:sym typeface="Avenir"/>
              </a:rPr>
              <a:t>Includes excused, unexcused absences</a:t>
            </a:r>
            <a:endParaRPr i="1" sz="1300">
              <a:latin typeface="Avenir"/>
              <a:ea typeface="Avenir"/>
              <a:cs typeface="Avenir"/>
              <a:sym typeface="Avenir"/>
            </a:endParaRPr>
          </a:p>
          <a:p>
            <a:pPr indent="-279400" lvl="0" marL="2857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Sets individual attendance goals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279400" lvl="0" marL="2857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Precedes punitive measures, referrals to court, etc.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279400" lvl="0" marL="2857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If student does not respond to Tier 1 Interventions</a:t>
            </a:r>
            <a:endParaRPr sz="2000"/>
          </a:p>
          <a:p>
            <a:pPr indent="-279400" lvl="1" marL="7429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100">
                <a:latin typeface="Avenir"/>
                <a:ea typeface="Avenir"/>
                <a:cs typeface="Avenir"/>
                <a:sym typeface="Avenir"/>
              </a:rPr>
              <a:t>Advisory / Morning Meeting Structure</a:t>
            </a:r>
            <a:endParaRPr sz="1700"/>
          </a:p>
          <a:p>
            <a:pPr indent="-279400" lvl="1" marL="7429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100">
                <a:latin typeface="Avenir"/>
                <a:ea typeface="Avenir"/>
                <a:cs typeface="Avenir"/>
                <a:sym typeface="Avenir"/>
              </a:rPr>
              <a:t>​Check-ins Following Absence</a:t>
            </a:r>
            <a:endParaRPr sz="1700"/>
          </a:p>
          <a:p>
            <a:pPr indent="-279400" lvl="1" marL="7429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100">
                <a:latin typeface="Avenir"/>
                <a:ea typeface="Avenir"/>
                <a:cs typeface="Avenir"/>
                <a:sym typeface="Avenir"/>
              </a:rPr>
              <a:t>​Attendance Incentives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-279400" lvl="0" marL="2857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If student does not respond to Tier 2 Strategies 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279400" lvl="1" marL="7429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100">
                <a:latin typeface="Avenir"/>
                <a:ea typeface="Avenir"/>
                <a:cs typeface="Avenir"/>
                <a:sym typeface="Avenir"/>
              </a:rPr>
              <a:t>Assess &amp; Support Student Academic Needs​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-279400" lvl="1" marL="7429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100">
                <a:latin typeface="Avenir"/>
                <a:ea typeface="Avenir"/>
                <a:cs typeface="Avenir"/>
                <a:sym typeface="Avenir"/>
              </a:rPr>
              <a:t>Develop Catch-Up Plan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4572000" y="4150584"/>
            <a:ext cx="4419599" cy="338554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https://tinyurl.com/LATier2Attendance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pic>
        <p:nvPicPr>
          <p:cNvPr descr="boy in green sweater writing on white paper" id="80" name="Google Shape;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5911" y="1259638"/>
            <a:ext cx="4105689" cy="27303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1" name="Google Shape;81;p7"/>
          <p:cNvSpPr txBox="1"/>
          <p:nvPr/>
        </p:nvSpPr>
        <p:spPr>
          <a:xfrm>
            <a:off x="371061" y="4426288"/>
            <a:ext cx="2472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/>
        </p:nvSpPr>
        <p:spPr>
          <a:xfrm>
            <a:off x="1835426" y="1074254"/>
            <a:ext cx="5473148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David’s family might not have a working phone number. How do you connect with them to determine their needs?</a:t>
            </a:r>
            <a:endParaRPr b="0" i="0" sz="2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258418" y="4711516"/>
            <a:ext cx="36311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0" y="1"/>
            <a:ext cx="9144000" cy="690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/>
              <a:t>Working with Students &amp; Families: How</a:t>
            </a:r>
            <a:endParaRPr/>
          </a:p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59636" y="609600"/>
            <a:ext cx="4008781" cy="3843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1400">
                <a:latin typeface="Avenir"/>
                <a:ea typeface="Avenir"/>
                <a:cs typeface="Avenir"/>
                <a:sym typeface="Avenir"/>
              </a:rPr>
              <a:t>For student specific planning, seek to answer: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3302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i="1" lang="en-US" sz="1200">
                <a:latin typeface="Avenir"/>
                <a:ea typeface="Avenir"/>
                <a:cs typeface="Avenir"/>
                <a:sym typeface="Avenir"/>
              </a:rPr>
              <a:t>Why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 is the student chronically absent (barriers; aversion; disengagement)?​</a:t>
            </a:r>
            <a:endParaRPr sz="1000">
              <a:latin typeface="Avenir"/>
              <a:ea typeface="Avenir"/>
              <a:cs typeface="Avenir"/>
              <a:sym typeface="Avenir"/>
            </a:endParaRPr>
          </a:p>
          <a:p>
            <a:pPr indent="-2730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000">
                <a:latin typeface="Avenir"/>
                <a:ea typeface="Avenir"/>
                <a:cs typeface="Avenir"/>
                <a:sym typeface="Avenir"/>
              </a:rPr>
              <a:t>Cannot work to solve the problem until it is fully understood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-3302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i="1" lang="en-US" sz="1200">
                <a:latin typeface="Avenir"/>
                <a:ea typeface="Avenir"/>
                <a:cs typeface="Avenir"/>
                <a:sym typeface="Avenir"/>
              </a:rPr>
              <a:t>Who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 does this student trust? ​</a:t>
            </a:r>
            <a:endParaRPr sz="1000">
              <a:latin typeface="Avenir"/>
              <a:ea typeface="Avenir"/>
              <a:cs typeface="Avenir"/>
              <a:sym typeface="Avenir"/>
            </a:endParaRPr>
          </a:p>
          <a:p>
            <a:pPr indent="-2730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000">
                <a:latin typeface="Avenir"/>
                <a:ea typeface="Avenir"/>
                <a:cs typeface="Avenir"/>
                <a:sym typeface="Avenir"/>
              </a:rPr>
              <a:t>Trusted adults at school are critical for student reengagement, and for accountability with students and their families/caregivers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-3302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i="1" lang="en-US" sz="1200">
                <a:latin typeface="Avenir"/>
                <a:ea typeface="Avenir"/>
                <a:cs typeface="Avenir"/>
                <a:sym typeface="Avenir"/>
              </a:rPr>
              <a:t>Where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 does this family/caregiver feel most supported? Why?</a:t>
            </a:r>
            <a:endParaRPr sz="1000">
              <a:latin typeface="Avenir"/>
              <a:ea typeface="Avenir"/>
              <a:cs typeface="Avenir"/>
              <a:sym typeface="Avenir"/>
            </a:endParaRPr>
          </a:p>
          <a:p>
            <a:pPr indent="-2730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000">
                <a:latin typeface="Avenir"/>
                <a:ea typeface="Avenir"/>
                <a:cs typeface="Avenir"/>
                <a:sym typeface="Avenir"/>
              </a:rPr>
              <a:t>Families/caregivers are critical stakeholders in student attendance; empowering their participation is important to improve absenteeism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0" lvl="0" marL="95250" rtl="0" algn="l">
              <a:lnSpc>
                <a:spcPct val="90000"/>
              </a:lnSpc>
              <a:spcBef>
                <a:spcPts val="15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94" name="Google Shape;94;p9"/>
          <p:cNvGraphicFramePr/>
          <p:nvPr/>
        </p:nvGraphicFramePr>
        <p:xfrm>
          <a:off x="4101547" y="8672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{C6BEA6E7-741C-4B91-B337-D1C69523B1F7}</a:tableStyleId>
              </a:tblPr>
              <a:tblGrid>
                <a:gridCol w="1320075"/>
                <a:gridCol w="1183975"/>
                <a:gridCol w="1269575"/>
                <a:gridCol w="1235700"/>
              </a:tblGrid>
              <a:tr h="2962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Who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426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Early Childhood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Elementary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Upper Grades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</a:tr>
              <a:tr h="920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Student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meeting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Identify patterns, needs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Set goals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Set goals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</a:tr>
              <a:tr h="6081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Parent/Caregiver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Set goals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Set goals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meeting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meeting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</a:tr>
              <a:tr h="920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Teacher / School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Facilitate meeting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Set goals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Set goals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meeting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Hold meeting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95" name="Google Shape;95;p9"/>
          <p:cNvSpPr txBox="1"/>
          <p:nvPr/>
        </p:nvSpPr>
        <p:spPr>
          <a:xfrm>
            <a:off x="4572000" y="4114176"/>
            <a:ext cx="4419599" cy="338554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https://tinyurl.com/LATier2Attendance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96" name="Google Shape;96;p9"/>
          <p:cNvSpPr txBox="1"/>
          <p:nvPr/>
        </p:nvSpPr>
        <p:spPr>
          <a:xfrm>
            <a:off x="371061" y="4426288"/>
            <a:ext cx="24721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© 2023 LSU, Social Research &amp; Evaluation Center; G. Murray, PhD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Erica Spencer</dc:creator>
</cp:coreProperties>
</file>