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jTlzJ2dIiVk3XQELJ0Jj4CAgmcv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Timberly Devill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1-12T19:45:37.245">
    <p:pos x="6000" y="0"/>
    <p:text>@shelneka.adams@la.gov Just added his deck. I haven't added any of the CWA decks to the final spreadsheet of or final presentation drive. Whenever you've reviewed/approved them, feel free to add them!</p:text>
    <p:extLst>
      <p:ext uri="{C676402C-5697-4E1C-873F-D02D1690AC5C}">
        <p15:threadingInfo timeZoneBias="0"/>
      </p:ext>
      <p:ext uri="http://customooxmlschemas.google.com/">
        <go:slidesCustomData xmlns:go="http://customooxmlschemas.google.com/" commentPostId="AAABC-cfZl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12"/>
          <p:cNvPicPr preferRelativeResize="0"/>
          <p:nvPr/>
        </p:nvPicPr>
        <p:blipFill rotWithShape="1">
          <a:blip r:embed="rId2">
            <a:alphaModFix/>
          </a:blip>
          <a:srcRect b="0" l="0" r="0" t="0"/>
          <a:stretch/>
        </p:blipFill>
        <p:spPr>
          <a:xfrm>
            <a:off x="-529" y="-297"/>
            <a:ext cx="12193057" cy="68585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81" name="Shape 81"/>
        <p:cNvGrpSpPr/>
        <p:nvPr/>
      </p:nvGrpSpPr>
      <p:grpSpPr>
        <a:xfrm>
          <a:off x="0" y="0"/>
          <a:ext cx="0" cy="0"/>
          <a:chOff x="0" y="0"/>
          <a:chExt cx="0" cy="0"/>
        </a:xfrm>
      </p:grpSpPr>
      <p:sp>
        <p:nvSpPr>
          <p:cNvPr id="82" name="Google Shape;8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4" name="Google Shape;8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7" name="Google Shape;87;p23"/>
          <p:cNvPicPr preferRelativeResize="0"/>
          <p:nvPr/>
        </p:nvPicPr>
        <p:blipFill rotWithShape="1">
          <a:blip r:embed="rId2">
            <a:alphaModFix/>
          </a:blip>
          <a:srcRect b="0" l="0" r="0" t="0"/>
          <a:stretch/>
        </p:blipFill>
        <p:spPr>
          <a:xfrm>
            <a:off x="-529" y="-297"/>
            <a:ext cx="12193057" cy="685859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7" name="Google Shape;2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0"/>
          <p:cNvSpPr/>
          <p:nvPr>
            <p:ph idx="2" type="pic"/>
          </p:nvPr>
        </p:nvSpPr>
        <p:spPr>
          <a:xfrm>
            <a:off x="5183188" y="987425"/>
            <a:ext cx="6172200" cy="4873625"/>
          </a:xfrm>
          <a:prstGeom prst="rect">
            <a:avLst/>
          </a:prstGeom>
          <a:noFill/>
          <a:ln>
            <a:noFill/>
          </a:ln>
        </p:spPr>
      </p:sp>
      <p:sp>
        <p:nvSpPr>
          <p:cNvPr id="65" name="Google Shape;65;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10.jpg"/><Relationship Id="rId5" Type="http://schemas.openxmlformats.org/officeDocument/2006/relationships/image" Target="../media/image15.jpg"/><Relationship Id="rId6" Type="http://schemas.openxmlformats.org/officeDocument/2006/relationships/image" Target="../media/image8.jpg"/></Relationships>
</file>

<file path=ppt/slides/_rels/slide3.xml.rels><?xml version="1.0" encoding="UTF-8" standalone="yes"?><Relationships xmlns="http://schemas.openxmlformats.org/package/2006/relationships"><Relationship Id="rId11" Type="http://schemas.openxmlformats.org/officeDocument/2006/relationships/image" Target="../media/image9.jpg"/><Relationship Id="rId10"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3.jpg"/><Relationship Id="rId9" Type="http://schemas.openxmlformats.org/officeDocument/2006/relationships/image" Target="../media/image14.jpg"/><Relationship Id="rId5" Type="http://schemas.openxmlformats.org/officeDocument/2006/relationships/image" Target="../media/image1.jpg"/><Relationship Id="rId6" Type="http://schemas.openxmlformats.org/officeDocument/2006/relationships/image" Target="../media/image3.jpg"/><Relationship Id="rId7" Type="http://schemas.openxmlformats.org/officeDocument/2006/relationships/image" Target="../media/image17.jpg"/><Relationship Id="rId8"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9.jpg"/><Relationship Id="rId4" Type="http://schemas.openxmlformats.org/officeDocument/2006/relationships/image" Target="../media/image10.jpg"/><Relationship Id="rId5" Type="http://schemas.openxmlformats.org/officeDocument/2006/relationships/image" Target="../media/image15.jpg"/><Relationship Id="rId6" Type="http://schemas.openxmlformats.org/officeDocument/2006/relationships/image" Target="../media/image8.jpg"/></Relationships>
</file>

<file path=ppt/slides/_rels/slide7.xml.rels><?xml version="1.0" encoding="UTF-8" standalone="yes"?><Relationships xmlns="http://schemas.openxmlformats.org/package/2006/relationships"><Relationship Id="rId11" Type="http://schemas.openxmlformats.org/officeDocument/2006/relationships/hyperlink" Target="http://www.goarmy.com/careers-and-jobs/browse-career-and-job-categories/medical-and-emergency.AR-both.html" TargetMode="External"/><Relationship Id="rId10" Type="http://schemas.openxmlformats.org/officeDocument/2006/relationships/hyperlink" Target="http://www.goarmy.com/careers-and-jobs/browse-career-and-job-categories/computers-and-technology.AR-both.html" TargetMode="External"/><Relationship Id="rId13" Type="http://schemas.openxmlformats.org/officeDocument/2006/relationships/hyperlink" Target="http://www.goarmy.com/careers-and-jobs/browse-career-and-job-categories/transportation-and-aviation.AR-both.html" TargetMode="External"/><Relationship Id="rId12" Type="http://schemas.openxmlformats.org/officeDocument/2006/relationships/hyperlink" Target="http://www.goarmy.com/careers-and-jobs/browse-career-and-job-categories/construction-engineering.AR-both.html" TargetMode="External"/><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hyperlink" Target="http://www.goarmy.com/careers-and-jobs/browse-career-and-job-categories/administrative-support.AR-both.html" TargetMode="External"/><Relationship Id="rId9" Type="http://schemas.openxmlformats.org/officeDocument/2006/relationships/hyperlink" Target="http://www.goarmy.com/careers-and-jobs/browse-career-and-job-categories/mechanics.AR-both.html" TargetMode="External"/><Relationship Id="rId5" Type="http://schemas.openxmlformats.org/officeDocument/2006/relationships/hyperlink" Target="http://www.goarmy.com/careers-and-jobs/browse-career-and-job-categories/intelligence-and-combat-support.AR-both.html" TargetMode="External"/><Relationship Id="rId6" Type="http://schemas.openxmlformats.org/officeDocument/2006/relationships/hyperlink" Target="http://www.goarmy.com/careers-and-jobs/browse-career-and-job-categories/arts-and-media.AR-both.html" TargetMode="External"/><Relationship Id="rId7" Type="http://schemas.openxmlformats.org/officeDocument/2006/relationships/hyperlink" Target="http://www.goarmy.com/careers-and-jobs/browse-career-and-job-categories/legal-and-law-enforcement.AR-both.html" TargetMode="External"/><Relationship Id="rId8" Type="http://schemas.openxmlformats.org/officeDocument/2006/relationships/hyperlink" Target="http://www.goarmy.com/careers-and-jobs/browse-career-and-job-categories/combat.AR-both.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ph type="ctrTitle"/>
          </p:nvPr>
        </p:nvSpPr>
        <p:spPr>
          <a:xfrm>
            <a:off x="1524000" y="406400"/>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US">
                <a:solidFill>
                  <a:schemeClr val="lt1"/>
                </a:solidFill>
              </a:rPr>
              <a:t>U.S. Army Specialty Training, Opportunities and Educational Support</a:t>
            </a:r>
            <a:endParaRPr/>
          </a:p>
        </p:txBody>
      </p:sp>
      <p:sp>
        <p:nvSpPr>
          <p:cNvPr id="93" name="Google Shape;93;p1"/>
          <p:cNvSpPr txBox="1"/>
          <p:nvPr>
            <p:ph idx="1" type="subTitle"/>
          </p:nvPr>
        </p:nvSpPr>
        <p:spPr>
          <a:xfrm>
            <a:off x="1524000" y="4969199"/>
            <a:ext cx="9144000" cy="1655762"/>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400"/>
              <a:buNone/>
            </a:pPr>
            <a:r>
              <a:rPr lang="en-US">
                <a:solidFill>
                  <a:schemeClr val="lt1"/>
                </a:solidFill>
              </a:rPr>
              <a:t>Lafayette Army Recruiting Leadership</a:t>
            </a:r>
            <a:endParaRPr/>
          </a:p>
          <a:p>
            <a:pPr indent="0" lvl="0" marL="0" rtl="0" algn="ctr">
              <a:lnSpc>
                <a:spcPct val="90000"/>
              </a:lnSpc>
              <a:spcBef>
                <a:spcPts val="1000"/>
              </a:spcBef>
              <a:spcAft>
                <a:spcPts val="0"/>
              </a:spcAft>
              <a:buClr>
                <a:schemeClr val="lt1"/>
              </a:buClr>
              <a:buSzPts val="2400"/>
              <a:buNone/>
            </a:pPr>
            <a:r>
              <a:rPr lang="en-US">
                <a:solidFill>
                  <a:schemeClr val="lt1"/>
                </a:solidFill>
              </a:rPr>
              <a:t>CPT/P Kevin  Finerty</a:t>
            </a:r>
            <a:endParaRPr/>
          </a:p>
          <a:p>
            <a:pPr indent="0" lvl="0" marL="0" rtl="0" algn="ctr">
              <a:lnSpc>
                <a:spcPct val="90000"/>
              </a:lnSpc>
              <a:spcBef>
                <a:spcPts val="1000"/>
              </a:spcBef>
              <a:spcAft>
                <a:spcPts val="0"/>
              </a:spcAft>
              <a:buClr>
                <a:schemeClr val="lt1"/>
              </a:buClr>
              <a:buSzPts val="2400"/>
              <a:buNone/>
            </a:pPr>
            <a:r>
              <a:rPr lang="en-US">
                <a:solidFill>
                  <a:schemeClr val="lt1"/>
                </a:solidFill>
              </a:rPr>
              <a:t>1LT Shane McCarthy</a:t>
            </a:r>
            <a:endParaRPr/>
          </a:p>
          <a:p>
            <a:pPr indent="0" lvl="0" marL="0" rtl="0" algn="ctr">
              <a:lnSpc>
                <a:spcPct val="90000"/>
              </a:lnSpc>
              <a:spcBef>
                <a:spcPts val="1000"/>
              </a:spcBef>
              <a:spcAft>
                <a:spcPts val="0"/>
              </a:spcAft>
              <a:buClr>
                <a:schemeClr val="lt1"/>
              </a:buClr>
              <a:buSzPts val="2400"/>
              <a:buNone/>
            </a:pPr>
            <a:r>
              <a:rPr lang="en-US">
                <a:solidFill>
                  <a:schemeClr val="lt1"/>
                </a:solidFill>
              </a:rPr>
              <a:t>1SG Calethia Thompson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nvSpPr>
        <p:spPr>
          <a:xfrm>
            <a:off x="0" y="88777"/>
            <a:ext cx="12192000" cy="79502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4800"/>
              <a:buFont typeface="Calibri"/>
              <a:buNone/>
            </a:pPr>
            <a:r>
              <a:rPr b="1" lang="en-US" sz="4800">
                <a:solidFill>
                  <a:srgbClr val="FFFF00"/>
                </a:solidFill>
                <a:latin typeface="Calibri"/>
                <a:ea typeface="Calibri"/>
                <a:cs typeface="Calibri"/>
                <a:sym typeface="Calibri"/>
              </a:rPr>
              <a:t>Closing Remarks</a:t>
            </a:r>
            <a:endParaRPr/>
          </a:p>
        </p:txBody>
      </p:sp>
      <p:sp>
        <p:nvSpPr>
          <p:cNvPr id="190" name="Google Shape;190;p10"/>
          <p:cNvSpPr txBox="1"/>
          <p:nvPr/>
        </p:nvSpPr>
        <p:spPr>
          <a:xfrm>
            <a:off x="540582" y="953522"/>
            <a:ext cx="9541493" cy="5691045"/>
          </a:xfrm>
          <a:prstGeom prst="rect">
            <a:avLst/>
          </a:prstGeom>
          <a:noFill/>
          <a:ln>
            <a:noFill/>
          </a:ln>
        </p:spPr>
        <p:txBody>
          <a:bodyPr anchorCtr="0" anchor="t" bIns="0" lIns="0" spcFirstLastPara="1" rIns="0" wrap="square" tIns="130800">
            <a:spAutoFit/>
          </a:bodyPr>
          <a:lstStyle/>
          <a:p>
            <a:pPr indent="-228600" lvl="0" marL="240665" marR="5080" rtl="0" algn="l">
              <a:lnSpc>
                <a:spcPct val="7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We invite and encourage any student or individual who has considered service to our Nation, who may need help paying for continued education or would like to get trained or qualified in a new skill set to talk to any of our recruiters</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We view ourselves as Army career advisors and the best way we can reach the largest number of people, is with everyone’s help sharing our message</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Our goal is to get the most accurate information out to help each person make their best and informed decision to support their future</a:t>
            </a:r>
            <a:endParaRPr/>
          </a:p>
          <a:p>
            <a:pPr indent="-101600" lvl="0" marL="240665" marR="5080" rtl="0" algn="l">
              <a:lnSpc>
                <a:spcPct val="70000"/>
              </a:lnSpc>
              <a:spcBef>
                <a:spcPts val="103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We have experienced recruiters all over the state and the Nation</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In the relative area we have a recruiting offices in</a:t>
            </a:r>
            <a:endParaRPr/>
          </a:p>
          <a:p>
            <a:pPr indent="-228600" lvl="1" marL="697865" marR="5080" rtl="0" algn="l">
              <a:lnSpc>
                <a:spcPct val="70000"/>
              </a:lnSpc>
              <a:spcBef>
                <a:spcPts val="103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Lafayette</a:t>
            </a:r>
            <a:endParaRPr/>
          </a:p>
          <a:p>
            <a:pPr indent="-228600" lvl="1" marL="697865" marR="5080" rtl="0" algn="l">
              <a:lnSpc>
                <a:spcPct val="70000"/>
              </a:lnSpc>
              <a:spcBef>
                <a:spcPts val="103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New Iberia</a:t>
            </a:r>
            <a:endParaRPr/>
          </a:p>
          <a:p>
            <a:pPr indent="-228600" lvl="1" marL="697865" marR="5080" rtl="0" algn="l">
              <a:lnSpc>
                <a:spcPct val="70000"/>
              </a:lnSpc>
              <a:spcBef>
                <a:spcPts val="103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Opelousas</a:t>
            </a:r>
            <a:endParaRPr/>
          </a:p>
          <a:p>
            <a:pPr indent="-228600" lvl="1" marL="697865" marR="5080" rtl="0" algn="l">
              <a:lnSpc>
                <a:spcPct val="70000"/>
              </a:lnSpc>
              <a:spcBef>
                <a:spcPts val="103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Lake Charles</a:t>
            </a:r>
            <a:endParaRPr/>
          </a:p>
          <a:p>
            <a:pPr indent="-228600" lvl="1" marL="697865" marR="5080" rtl="0" algn="l">
              <a:lnSpc>
                <a:spcPct val="70000"/>
              </a:lnSpc>
              <a:spcBef>
                <a:spcPts val="1030"/>
              </a:spcBef>
              <a:spcAft>
                <a:spcPts val="0"/>
              </a:spcAft>
              <a:buClr>
                <a:schemeClr val="lt1"/>
              </a:buClr>
              <a:buSzPts val="2000"/>
              <a:buFont typeface="Calibri"/>
              <a:buChar char="•"/>
            </a:pPr>
            <a:r>
              <a:rPr b="0" i="0" lang="en-US" sz="2000" u="none" cap="none" strike="noStrike">
                <a:solidFill>
                  <a:schemeClr val="lt1"/>
                </a:solidFill>
                <a:latin typeface="Calibri"/>
                <a:ea typeface="Calibri"/>
                <a:cs typeface="Calibri"/>
                <a:sym typeface="Calibri"/>
              </a:rPr>
              <a:t>DeRidder</a:t>
            </a:r>
            <a:endParaRPr b="0" i="0" sz="2000" u="none" cap="none" strike="noStrike">
              <a:solidFill>
                <a:schemeClr val="lt1"/>
              </a:solidFill>
              <a:latin typeface="Calibri"/>
              <a:ea typeface="Calibri"/>
              <a:cs typeface="Calibri"/>
              <a:sym typeface="Calibri"/>
            </a:endParaRPr>
          </a:p>
          <a:p>
            <a:pPr indent="-101600" lvl="1" marL="697865" marR="5080" rtl="0" algn="l">
              <a:lnSpc>
                <a:spcPct val="70000"/>
              </a:lnSpc>
              <a:spcBef>
                <a:spcPts val="1030"/>
              </a:spcBef>
              <a:spcAft>
                <a:spcPts val="0"/>
              </a:spcAft>
              <a:buClr>
                <a:schemeClr val="dk1"/>
              </a:buClr>
              <a:buSzPts val="2000"/>
              <a:buFont typeface="Calibri"/>
              <a:buNone/>
            </a:pPr>
            <a:r>
              <a:t/>
            </a:r>
            <a:endParaRPr b="0" i="0" sz="2000" u="none" cap="none" strike="noStrike">
              <a:solidFill>
                <a:schemeClr val="lt1"/>
              </a:solidFill>
              <a:latin typeface="Calibri"/>
              <a:ea typeface="Calibri"/>
              <a:cs typeface="Calibri"/>
              <a:sym typeface="Calibri"/>
            </a:endParaRPr>
          </a:p>
          <a:p>
            <a:pPr indent="0" lvl="1" marL="469265" marR="5080" rtl="0" algn="ctr">
              <a:lnSpc>
                <a:spcPct val="70000"/>
              </a:lnSpc>
              <a:spcBef>
                <a:spcPts val="1030"/>
              </a:spcBef>
              <a:spcAft>
                <a:spcPts val="0"/>
              </a:spcAft>
              <a:buNone/>
            </a:pPr>
            <a:r>
              <a:rPr b="0" i="0" lang="en-US" sz="2000" u="none" cap="none" strike="noStrike">
                <a:solidFill>
                  <a:schemeClr val="lt1"/>
                </a:solidFill>
                <a:latin typeface="Calibri"/>
                <a:ea typeface="Calibri"/>
                <a:cs typeface="Calibri"/>
                <a:sym typeface="Calibri"/>
              </a:rPr>
              <a:t>CPT Finerty: 504-813-5364</a:t>
            </a:r>
            <a:endParaRPr/>
          </a:p>
          <a:p>
            <a:pPr indent="-101600" lvl="1" marL="697865" marR="5080" rtl="0" algn="l">
              <a:lnSpc>
                <a:spcPct val="70000"/>
              </a:lnSpc>
              <a:spcBef>
                <a:spcPts val="1030"/>
              </a:spcBef>
              <a:spcAft>
                <a:spcPts val="0"/>
              </a:spcAft>
              <a:buClr>
                <a:schemeClr val="dk1"/>
              </a:buClr>
              <a:buSzPts val="2000"/>
              <a:buFont typeface="Calibri"/>
              <a:buNone/>
            </a:pPr>
            <a:r>
              <a:t/>
            </a:r>
            <a:endParaRPr b="0" i="0" sz="20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person holding a gun&#10;&#10;Description automatically generated" id="98" name="Google Shape;98;p2"/>
          <p:cNvPicPr preferRelativeResize="0"/>
          <p:nvPr/>
        </p:nvPicPr>
        <p:blipFill rotWithShape="1">
          <a:blip r:embed="rId3">
            <a:alphaModFix/>
          </a:blip>
          <a:srcRect b="-4" l="2876" r="-4" t="0"/>
          <a:stretch/>
        </p:blipFill>
        <p:spPr>
          <a:xfrm>
            <a:off x="0" y="-3618"/>
            <a:ext cx="4370742" cy="2505456"/>
          </a:xfrm>
          <a:custGeom>
            <a:rect b="b" l="l" r="r" t="t"/>
            <a:pathLst>
              <a:path extrusionOk="0" h="2505456" w="3255403">
                <a:moveTo>
                  <a:pt x="0" y="0"/>
                </a:moveTo>
                <a:lnTo>
                  <a:pt x="3255403" y="0"/>
                </a:lnTo>
                <a:lnTo>
                  <a:pt x="2094477" y="2505456"/>
                </a:lnTo>
                <a:lnTo>
                  <a:pt x="0" y="2505456"/>
                </a:lnTo>
                <a:close/>
              </a:path>
            </a:pathLst>
          </a:custGeom>
          <a:noFill/>
          <a:ln>
            <a:noFill/>
          </a:ln>
        </p:spPr>
      </p:pic>
      <p:pic>
        <p:nvPicPr>
          <p:cNvPr descr="A picture containing person, indoor, holding, person&#10;&#10;Description automatically generated" id="99" name="Google Shape;99;p2"/>
          <p:cNvPicPr preferRelativeResize="0"/>
          <p:nvPr/>
        </p:nvPicPr>
        <p:blipFill rotWithShape="1">
          <a:blip r:embed="rId4">
            <a:alphaModFix/>
          </a:blip>
          <a:srcRect b="33232" l="0" r="-3" t="15843"/>
          <a:stretch/>
        </p:blipFill>
        <p:spPr>
          <a:xfrm>
            <a:off x="2965197" y="-5429"/>
            <a:ext cx="5384719" cy="2505456"/>
          </a:xfrm>
          <a:custGeom>
            <a:rect b="b" l="l" r="r" t="t"/>
            <a:pathLst>
              <a:path extrusionOk="0" h="2505456" w="3677817">
                <a:moveTo>
                  <a:pt x="1160926" y="0"/>
                </a:moveTo>
                <a:lnTo>
                  <a:pt x="3677817" y="0"/>
                </a:lnTo>
                <a:lnTo>
                  <a:pt x="2516891" y="2505456"/>
                </a:lnTo>
                <a:lnTo>
                  <a:pt x="0" y="2505456"/>
                </a:lnTo>
                <a:close/>
              </a:path>
            </a:pathLst>
          </a:custGeom>
          <a:noFill/>
          <a:ln>
            <a:noFill/>
          </a:ln>
        </p:spPr>
      </p:pic>
      <p:pic>
        <p:nvPicPr>
          <p:cNvPr id="100" name="Google Shape;100;p2"/>
          <p:cNvPicPr preferRelativeResize="0"/>
          <p:nvPr/>
        </p:nvPicPr>
        <p:blipFill rotWithShape="1">
          <a:blip r:embed="rId5">
            <a:alphaModFix/>
          </a:blip>
          <a:srcRect b="13470" l="0" r="-3" t="2637"/>
          <a:stretch/>
        </p:blipFill>
        <p:spPr>
          <a:xfrm>
            <a:off x="7303168" y="1"/>
            <a:ext cx="4888833" cy="2501837"/>
          </a:xfrm>
          <a:custGeom>
            <a:rect b="b" l="l" r="r" t="t"/>
            <a:pathLst>
              <a:path extrusionOk="0" h="2501837" w="4810125">
                <a:moveTo>
                  <a:pt x="1159248" y="0"/>
                </a:moveTo>
                <a:lnTo>
                  <a:pt x="4810125" y="0"/>
                </a:lnTo>
                <a:lnTo>
                  <a:pt x="4810125" y="2501837"/>
                </a:lnTo>
                <a:lnTo>
                  <a:pt x="0" y="2501837"/>
                </a:lnTo>
                <a:close/>
              </a:path>
            </a:pathLst>
          </a:custGeom>
          <a:noFill/>
          <a:ln>
            <a:noFill/>
          </a:ln>
        </p:spPr>
      </p:pic>
      <p:pic>
        <p:nvPicPr>
          <p:cNvPr id="101" name="Google Shape;101;p2"/>
          <p:cNvPicPr preferRelativeResize="0"/>
          <p:nvPr/>
        </p:nvPicPr>
        <p:blipFill rotWithShape="1">
          <a:blip r:embed="rId6">
            <a:alphaModFix/>
          </a:blip>
          <a:srcRect b="2" l="19070" r="2" t="0"/>
          <a:stretch/>
        </p:blipFill>
        <p:spPr>
          <a:xfrm>
            <a:off x="0" y="2769632"/>
            <a:ext cx="4975416" cy="4088368"/>
          </a:xfrm>
          <a:custGeom>
            <a:rect b="b" l="l" r="r" t="t"/>
            <a:pathLst>
              <a:path extrusionOk="0" h="4197911" w="5108726">
                <a:moveTo>
                  <a:pt x="1945141" y="0"/>
                </a:moveTo>
                <a:lnTo>
                  <a:pt x="5108726" y="0"/>
                </a:lnTo>
                <a:lnTo>
                  <a:pt x="3163585" y="4197911"/>
                </a:lnTo>
                <a:lnTo>
                  <a:pt x="3157362" y="4197911"/>
                </a:lnTo>
                <a:lnTo>
                  <a:pt x="1967571" y="4197911"/>
                </a:lnTo>
                <a:lnTo>
                  <a:pt x="317526" y="4197911"/>
                </a:lnTo>
                <a:lnTo>
                  <a:pt x="0" y="4197911"/>
                </a:lnTo>
                <a:close/>
              </a:path>
            </a:pathLst>
          </a:custGeom>
          <a:noFill/>
          <a:ln>
            <a:noFill/>
          </a:ln>
        </p:spPr>
      </p:pic>
      <p:sp>
        <p:nvSpPr>
          <p:cNvPr id="102" name="Google Shape;102;p2"/>
          <p:cNvSpPr txBox="1"/>
          <p:nvPr>
            <p:ph type="ctrTitle"/>
          </p:nvPr>
        </p:nvSpPr>
        <p:spPr>
          <a:xfrm>
            <a:off x="6980112" y="2833354"/>
            <a:ext cx="4997354" cy="3079173"/>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rgbClr val="FFFFFF"/>
              </a:buClr>
              <a:buSzPct val="100000"/>
              <a:buFont typeface="Calibri"/>
              <a:buNone/>
            </a:pPr>
            <a:r>
              <a:rPr b="1" lang="en-US">
                <a:solidFill>
                  <a:srgbClr val="FFFFFF"/>
                </a:solidFill>
              </a:rPr>
              <a:t>Leadership Development and Educational Support</a:t>
            </a:r>
            <a:endParaRPr/>
          </a:p>
        </p:txBody>
      </p:sp>
      <p:sp>
        <p:nvSpPr>
          <p:cNvPr id="103" name="Google Shape;103;p2"/>
          <p:cNvSpPr txBox="1"/>
          <p:nvPr/>
        </p:nvSpPr>
        <p:spPr>
          <a:xfrm>
            <a:off x="7467600" y="24003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09" name="Google Shape;109;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10" name="Google Shape;110;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1" name="Google Shape;111;p3"/>
          <p:cNvSpPr txBox="1"/>
          <p:nvPr/>
        </p:nvSpPr>
        <p:spPr>
          <a:xfrm>
            <a:off x="123616" y="1099615"/>
            <a:ext cx="4770300" cy="4731300"/>
          </a:xfrm>
          <a:prstGeom prst="rect">
            <a:avLst/>
          </a:prstGeom>
          <a:noFill/>
          <a:ln>
            <a:noFill/>
          </a:ln>
        </p:spPr>
        <p:txBody>
          <a:bodyPr anchorCtr="0" anchor="t" bIns="41025" lIns="82050" spcFirstLastPara="1" rIns="82050" wrap="square" tIns="41025">
            <a:spAutoFit/>
          </a:bodyPr>
          <a:lstStyle/>
          <a:p>
            <a:pPr indent="0" lvl="0" marL="0" marR="0" rtl="0" algn="l">
              <a:spcBef>
                <a:spcPts val="0"/>
              </a:spcBef>
              <a:spcAft>
                <a:spcPts val="0"/>
              </a:spcAft>
              <a:buNone/>
            </a:pPr>
            <a:r>
              <a:rPr b="1" lang="en-US" sz="2000">
                <a:solidFill>
                  <a:srgbClr val="FFCC00"/>
                </a:solidFill>
                <a:latin typeface="Arial"/>
                <a:ea typeface="Arial"/>
                <a:cs typeface="Arial"/>
                <a:sym typeface="Arial"/>
              </a:rPr>
              <a:t>LOYALTY:</a:t>
            </a:r>
            <a:r>
              <a:rPr b="1" lang="en-US" sz="1600">
                <a:solidFill>
                  <a:srgbClr val="FFCC00"/>
                </a:solidFill>
                <a:latin typeface="Arial"/>
                <a:ea typeface="Arial"/>
                <a:cs typeface="Arial"/>
                <a:sym typeface="Arial"/>
              </a:rPr>
              <a:t> </a:t>
            </a:r>
            <a:r>
              <a:rPr b="1" lang="en-US" sz="1600">
                <a:solidFill>
                  <a:srgbClr val="D8D8D8"/>
                </a:solidFill>
                <a:latin typeface="Arial"/>
                <a:ea typeface="Arial"/>
                <a:cs typeface="Arial"/>
                <a:sym typeface="Arial"/>
              </a:rPr>
              <a:t>Bear true faith and allegiance to the U.S. Constitution, the Army, your unit and other soldiers</a:t>
            </a:r>
            <a:endParaRPr/>
          </a:p>
          <a:p>
            <a:pPr indent="0" lvl="0" marL="0" marR="0" rtl="0" algn="l">
              <a:spcBef>
                <a:spcPts val="1000"/>
              </a:spcBef>
              <a:spcAft>
                <a:spcPts val="0"/>
              </a:spcAft>
              <a:buNone/>
            </a:pPr>
            <a:r>
              <a:rPr b="1" lang="en-US" sz="2000">
                <a:solidFill>
                  <a:srgbClr val="FFCC00"/>
                </a:solidFill>
                <a:latin typeface="Arial"/>
                <a:ea typeface="Arial"/>
                <a:cs typeface="Arial"/>
                <a:sym typeface="Arial"/>
              </a:rPr>
              <a:t>DUTY: </a:t>
            </a:r>
            <a:r>
              <a:rPr b="1" lang="en-US" sz="1600">
                <a:solidFill>
                  <a:srgbClr val="D8D8D8"/>
                </a:solidFill>
                <a:latin typeface="Arial"/>
                <a:ea typeface="Arial"/>
                <a:cs typeface="Arial"/>
                <a:sym typeface="Arial"/>
              </a:rPr>
              <a:t>Fulfill your obligations</a:t>
            </a:r>
            <a:endParaRPr/>
          </a:p>
          <a:p>
            <a:pPr indent="0" lvl="0" marL="0" marR="0" rtl="0" algn="l">
              <a:spcBef>
                <a:spcPts val="1000"/>
              </a:spcBef>
              <a:spcAft>
                <a:spcPts val="0"/>
              </a:spcAft>
              <a:buNone/>
            </a:pPr>
            <a:r>
              <a:rPr b="1" lang="en-US" sz="2000">
                <a:solidFill>
                  <a:srgbClr val="FFCC00"/>
                </a:solidFill>
                <a:latin typeface="Arial"/>
                <a:ea typeface="Arial"/>
                <a:cs typeface="Arial"/>
                <a:sym typeface="Arial"/>
              </a:rPr>
              <a:t>RESPECT:</a:t>
            </a:r>
            <a:r>
              <a:rPr b="1" lang="en-US" sz="1600">
                <a:solidFill>
                  <a:srgbClr val="FFCC00"/>
                </a:solidFill>
                <a:latin typeface="Arial"/>
                <a:ea typeface="Arial"/>
                <a:cs typeface="Arial"/>
                <a:sym typeface="Arial"/>
              </a:rPr>
              <a:t> </a:t>
            </a:r>
            <a:r>
              <a:rPr b="1" lang="en-US" sz="1600">
                <a:solidFill>
                  <a:srgbClr val="D8D8D8"/>
                </a:solidFill>
                <a:latin typeface="Arial"/>
                <a:ea typeface="Arial"/>
                <a:cs typeface="Arial"/>
                <a:sym typeface="Arial"/>
              </a:rPr>
              <a:t>Treat people as they should be treated</a:t>
            </a:r>
            <a:endParaRPr/>
          </a:p>
          <a:p>
            <a:pPr indent="0" lvl="0" marL="0" marR="0" rtl="0" algn="l">
              <a:spcBef>
                <a:spcPts val="1000"/>
              </a:spcBef>
              <a:spcAft>
                <a:spcPts val="0"/>
              </a:spcAft>
              <a:buNone/>
            </a:pPr>
            <a:r>
              <a:rPr b="1" lang="en-US" sz="2000">
                <a:solidFill>
                  <a:srgbClr val="FFCC00"/>
                </a:solidFill>
                <a:latin typeface="Arial"/>
                <a:ea typeface="Arial"/>
                <a:cs typeface="Arial"/>
                <a:sym typeface="Arial"/>
              </a:rPr>
              <a:t>SELFLESS SERVICE: </a:t>
            </a:r>
            <a:r>
              <a:rPr b="1" lang="en-US" sz="1600">
                <a:solidFill>
                  <a:srgbClr val="D8D8D8"/>
                </a:solidFill>
                <a:latin typeface="Arial"/>
                <a:ea typeface="Arial"/>
                <a:cs typeface="Arial"/>
                <a:sym typeface="Arial"/>
              </a:rPr>
              <a:t>Put the welfare of the Nation, the Army and your subordinates before your own</a:t>
            </a:r>
            <a:endParaRPr/>
          </a:p>
          <a:p>
            <a:pPr indent="0" lvl="0" marL="0" marR="0" rtl="0" algn="l">
              <a:spcBef>
                <a:spcPts val="1000"/>
              </a:spcBef>
              <a:spcAft>
                <a:spcPts val="0"/>
              </a:spcAft>
              <a:buNone/>
            </a:pPr>
            <a:r>
              <a:rPr b="1" lang="en-US" sz="2000">
                <a:solidFill>
                  <a:srgbClr val="FFCC00"/>
                </a:solidFill>
                <a:latin typeface="Arial"/>
                <a:ea typeface="Arial"/>
                <a:cs typeface="Arial"/>
                <a:sym typeface="Arial"/>
              </a:rPr>
              <a:t>HONOR:</a:t>
            </a:r>
            <a:r>
              <a:rPr b="1" lang="en-US" sz="1600">
                <a:solidFill>
                  <a:srgbClr val="FFCC00"/>
                </a:solidFill>
                <a:latin typeface="Arial"/>
                <a:ea typeface="Arial"/>
                <a:cs typeface="Arial"/>
                <a:sym typeface="Arial"/>
              </a:rPr>
              <a:t> </a:t>
            </a:r>
            <a:r>
              <a:rPr b="1" lang="en-US" sz="1600">
                <a:solidFill>
                  <a:srgbClr val="D8D8D8"/>
                </a:solidFill>
                <a:latin typeface="Arial"/>
                <a:ea typeface="Arial"/>
                <a:cs typeface="Arial"/>
                <a:sym typeface="Arial"/>
              </a:rPr>
              <a:t>Live up to the Army values</a:t>
            </a:r>
            <a:endParaRPr/>
          </a:p>
          <a:p>
            <a:pPr indent="0" lvl="0" marL="0" marR="0" rtl="0" algn="l">
              <a:spcBef>
                <a:spcPts val="1000"/>
              </a:spcBef>
              <a:spcAft>
                <a:spcPts val="0"/>
              </a:spcAft>
              <a:buNone/>
            </a:pPr>
            <a:r>
              <a:rPr b="1" lang="en-US" sz="2000">
                <a:solidFill>
                  <a:srgbClr val="FFCC00"/>
                </a:solidFill>
                <a:latin typeface="Arial"/>
                <a:ea typeface="Arial"/>
                <a:cs typeface="Arial"/>
                <a:sym typeface="Arial"/>
              </a:rPr>
              <a:t>INTEGRITY:</a:t>
            </a:r>
            <a:r>
              <a:rPr b="1" lang="en-US" sz="1600">
                <a:solidFill>
                  <a:srgbClr val="FFCC00"/>
                </a:solidFill>
                <a:latin typeface="Arial"/>
                <a:ea typeface="Arial"/>
                <a:cs typeface="Arial"/>
                <a:sym typeface="Arial"/>
              </a:rPr>
              <a:t> </a:t>
            </a:r>
            <a:r>
              <a:rPr b="1" lang="en-US" sz="1600">
                <a:solidFill>
                  <a:srgbClr val="D8D8D8"/>
                </a:solidFill>
                <a:latin typeface="Arial"/>
                <a:ea typeface="Arial"/>
                <a:cs typeface="Arial"/>
                <a:sym typeface="Arial"/>
              </a:rPr>
              <a:t>Do what’s right, legally and morally</a:t>
            </a:r>
            <a:endParaRPr/>
          </a:p>
          <a:p>
            <a:pPr indent="0" lvl="0" marL="0" marR="0" rtl="0" algn="l">
              <a:spcBef>
                <a:spcPts val="1000"/>
              </a:spcBef>
              <a:spcAft>
                <a:spcPts val="0"/>
              </a:spcAft>
              <a:buNone/>
            </a:pPr>
            <a:r>
              <a:rPr b="1" lang="en-US" sz="2000">
                <a:solidFill>
                  <a:srgbClr val="FFCC00"/>
                </a:solidFill>
                <a:latin typeface="Arial"/>
                <a:ea typeface="Arial"/>
                <a:cs typeface="Arial"/>
                <a:sym typeface="Arial"/>
              </a:rPr>
              <a:t>PERSONAL COURAGE: </a:t>
            </a:r>
            <a:r>
              <a:rPr b="1" lang="en-US" sz="1600">
                <a:solidFill>
                  <a:srgbClr val="D8D8D8"/>
                </a:solidFill>
                <a:latin typeface="Arial"/>
                <a:ea typeface="Arial"/>
                <a:cs typeface="Arial"/>
                <a:sym typeface="Arial"/>
              </a:rPr>
              <a:t>Face fear, danger or adversity (physical or moral)</a:t>
            </a:r>
            <a:endParaRPr/>
          </a:p>
        </p:txBody>
      </p:sp>
      <p:sp>
        <p:nvSpPr>
          <p:cNvPr id="112" name="Google Shape;112;p3"/>
          <p:cNvSpPr txBox="1"/>
          <p:nvPr/>
        </p:nvSpPr>
        <p:spPr>
          <a:xfrm>
            <a:off x="3238500" y="31489"/>
            <a:ext cx="5715000" cy="1036637"/>
          </a:xfrm>
          <a:prstGeom prst="rect">
            <a:avLst/>
          </a:prstGeom>
          <a:noFill/>
          <a:ln>
            <a:noFill/>
          </a:ln>
        </p:spPr>
        <p:txBody>
          <a:bodyPr anchorCtr="0" anchor="t" bIns="41025" lIns="82050" spcFirstLastPara="1" rIns="82050" wrap="square" tIns="41025">
            <a:spAutoFit/>
          </a:bodyPr>
          <a:lstStyle/>
          <a:p>
            <a:pPr indent="0" lvl="0" marL="0" marR="0" rtl="0" algn="ctr">
              <a:spcBef>
                <a:spcPts val="0"/>
              </a:spcBef>
              <a:spcAft>
                <a:spcPts val="0"/>
              </a:spcAft>
              <a:buNone/>
            </a:pPr>
            <a:r>
              <a:rPr b="1" lang="en-US" sz="2900">
                <a:solidFill>
                  <a:srgbClr val="FFCC00"/>
                </a:solidFill>
                <a:latin typeface="Arial"/>
                <a:ea typeface="Arial"/>
                <a:cs typeface="Arial"/>
                <a:sym typeface="Arial"/>
              </a:rPr>
              <a:t>ARMY VALUES</a:t>
            </a:r>
            <a:endParaRPr/>
          </a:p>
          <a:p>
            <a:pPr indent="0" lvl="0" marL="0" marR="0" rtl="0" algn="ctr">
              <a:spcBef>
                <a:spcPts val="1100"/>
              </a:spcBef>
              <a:spcAft>
                <a:spcPts val="0"/>
              </a:spcAft>
              <a:buNone/>
            </a:pPr>
            <a:r>
              <a:t/>
            </a:r>
            <a:endParaRPr b="1" sz="2200">
              <a:solidFill>
                <a:srgbClr val="D8D8D8"/>
              </a:solidFill>
              <a:latin typeface="Arial"/>
              <a:ea typeface="Arial"/>
              <a:cs typeface="Arial"/>
              <a:sym typeface="Arial"/>
            </a:endParaRPr>
          </a:p>
        </p:txBody>
      </p:sp>
      <p:pic>
        <p:nvPicPr>
          <p:cNvPr id="113" name="Google Shape;113;p3"/>
          <p:cNvPicPr preferRelativeResize="0"/>
          <p:nvPr/>
        </p:nvPicPr>
        <p:blipFill rotWithShape="1">
          <a:blip r:embed="rId4">
            <a:alphaModFix/>
          </a:blip>
          <a:srcRect b="0" l="0" r="0" t="0"/>
          <a:stretch/>
        </p:blipFill>
        <p:spPr>
          <a:xfrm>
            <a:off x="10090686" y="151677"/>
            <a:ext cx="1879600" cy="1409700"/>
          </a:xfrm>
          <a:prstGeom prst="rect">
            <a:avLst/>
          </a:prstGeom>
          <a:noFill/>
          <a:ln>
            <a:noFill/>
          </a:ln>
        </p:spPr>
      </p:pic>
      <p:pic>
        <p:nvPicPr>
          <p:cNvPr id="114" name="Google Shape;114;p3"/>
          <p:cNvPicPr preferRelativeResize="0"/>
          <p:nvPr/>
        </p:nvPicPr>
        <p:blipFill rotWithShape="1">
          <a:blip r:embed="rId5">
            <a:alphaModFix/>
          </a:blip>
          <a:srcRect b="0" l="0" r="0" t="0"/>
          <a:stretch/>
        </p:blipFill>
        <p:spPr>
          <a:xfrm>
            <a:off x="8708489" y="1103384"/>
            <a:ext cx="1879600" cy="1409700"/>
          </a:xfrm>
          <a:prstGeom prst="rect">
            <a:avLst/>
          </a:prstGeom>
          <a:noFill/>
          <a:ln>
            <a:noFill/>
          </a:ln>
        </p:spPr>
      </p:pic>
      <p:pic>
        <p:nvPicPr>
          <p:cNvPr id="115" name="Google Shape;115;p3"/>
          <p:cNvPicPr preferRelativeResize="0"/>
          <p:nvPr/>
        </p:nvPicPr>
        <p:blipFill rotWithShape="1">
          <a:blip r:embed="rId6">
            <a:alphaModFix/>
          </a:blip>
          <a:srcRect b="0" l="0" r="0" t="0"/>
          <a:stretch/>
        </p:blipFill>
        <p:spPr>
          <a:xfrm>
            <a:off x="7435314" y="1973202"/>
            <a:ext cx="1879600" cy="1390248"/>
          </a:xfrm>
          <a:prstGeom prst="rect">
            <a:avLst/>
          </a:prstGeom>
          <a:noFill/>
          <a:ln>
            <a:noFill/>
          </a:ln>
        </p:spPr>
      </p:pic>
      <p:pic>
        <p:nvPicPr>
          <p:cNvPr id="116" name="Google Shape;116;p3"/>
          <p:cNvPicPr preferRelativeResize="0"/>
          <p:nvPr/>
        </p:nvPicPr>
        <p:blipFill rotWithShape="1">
          <a:blip r:embed="rId7">
            <a:alphaModFix/>
          </a:blip>
          <a:srcRect b="0" l="0" r="0" t="0"/>
          <a:stretch/>
        </p:blipFill>
        <p:spPr>
          <a:xfrm>
            <a:off x="8786813" y="2860877"/>
            <a:ext cx="1881187" cy="1390248"/>
          </a:xfrm>
          <a:prstGeom prst="rect">
            <a:avLst/>
          </a:prstGeom>
          <a:noFill/>
          <a:ln>
            <a:noFill/>
          </a:ln>
        </p:spPr>
      </p:pic>
      <p:pic>
        <p:nvPicPr>
          <p:cNvPr id="117" name="Google Shape;117;p3"/>
          <p:cNvPicPr preferRelativeResize="0"/>
          <p:nvPr/>
        </p:nvPicPr>
        <p:blipFill rotWithShape="1">
          <a:blip r:embed="rId8">
            <a:alphaModFix/>
          </a:blip>
          <a:srcRect b="0" l="0" r="0" t="0"/>
          <a:stretch/>
        </p:blipFill>
        <p:spPr>
          <a:xfrm>
            <a:off x="10085924" y="3785525"/>
            <a:ext cx="1853664" cy="1390248"/>
          </a:xfrm>
          <a:prstGeom prst="rect">
            <a:avLst/>
          </a:prstGeom>
          <a:noFill/>
          <a:ln>
            <a:noFill/>
          </a:ln>
        </p:spPr>
      </p:pic>
      <p:pic>
        <p:nvPicPr>
          <p:cNvPr id="118" name="Google Shape;118;p3"/>
          <p:cNvPicPr preferRelativeResize="0"/>
          <p:nvPr/>
        </p:nvPicPr>
        <p:blipFill rotWithShape="1">
          <a:blip r:embed="rId9">
            <a:alphaModFix/>
          </a:blip>
          <a:srcRect b="0" l="0" r="0" t="0"/>
          <a:stretch/>
        </p:blipFill>
        <p:spPr>
          <a:xfrm>
            <a:off x="8737600" y="4608422"/>
            <a:ext cx="1850489" cy="1380783"/>
          </a:xfrm>
          <a:prstGeom prst="rect">
            <a:avLst/>
          </a:prstGeom>
          <a:noFill/>
          <a:ln>
            <a:noFill/>
          </a:ln>
        </p:spPr>
      </p:pic>
      <p:pic>
        <p:nvPicPr>
          <p:cNvPr id="119" name="Google Shape;119;p3"/>
          <p:cNvPicPr preferRelativeResize="0"/>
          <p:nvPr/>
        </p:nvPicPr>
        <p:blipFill rotWithShape="1">
          <a:blip r:embed="rId10">
            <a:alphaModFix/>
          </a:blip>
          <a:srcRect b="0" l="0" r="0" t="0"/>
          <a:stretch/>
        </p:blipFill>
        <p:spPr>
          <a:xfrm>
            <a:off x="7490361" y="5358445"/>
            <a:ext cx="1824553" cy="1378271"/>
          </a:xfrm>
          <a:prstGeom prst="rect">
            <a:avLst/>
          </a:prstGeom>
          <a:noFill/>
          <a:ln>
            <a:noFill/>
          </a:ln>
        </p:spPr>
      </p:pic>
      <p:pic>
        <p:nvPicPr>
          <p:cNvPr id="120" name="Google Shape;120;p3"/>
          <p:cNvPicPr preferRelativeResize="0"/>
          <p:nvPr/>
        </p:nvPicPr>
        <p:blipFill rotWithShape="1">
          <a:blip r:embed="rId11">
            <a:alphaModFix/>
          </a:blip>
          <a:srcRect b="0" l="0" r="0" t="0"/>
          <a:stretch/>
        </p:blipFill>
        <p:spPr>
          <a:xfrm>
            <a:off x="11157372" y="5693964"/>
            <a:ext cx="812914" cy="8129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26" name="Google Shape;126;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27" name="Google Shape;127;p4"/>
          <p:cNvPicPr preferRelativeResize="0"/>
          <p:nvPr/>
        </p:nvPicPr>
        <p:blipFill rotWithShape="1">
          <a:blip r:embed="rId3">
            <a:alphaModFix/>
          </a:blip>
          <a:srcRect b="0" l="0" r="0" t="0"/>
          <a:stretch/>
        </p:blipFill>
        <p:spPr>
          <a:xfrm>
            <a:off x="0" y="73502"/>
            <a:ext cx="12192000" cy="6858000"/>
          </a:xfrm>
          <a:prstGeom prst="rect">
            <a:avLst/>
          </a:prstGeom>
          <a:noFill/>
          <a:ln>
            <a:noFill/>
          </a:ln>
        </p:spPr>
      </p:pic>
      <p:sp>
        <p:nvSpPr>
          <p:cNvPr id="128" name="Google Shape;128;p4"/>
          <p:cNvSpPr/>
          <p:nvPr/>
        </p:nvSpPr>
        <p:spPr>
          <a:xfrm>
            <a:off x="724786" y="218292"/>
            <a:ext cx="259378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u="sng">
                <a:solidFill>
                  <a:srgbClr val="FFFF00"/>
                </a:solidFill>
                <a:latin typeface="Calibri"/>
                <a:ea typeface="Calibri"/>
                <a:cs typeface="Calibri"/>
                <a:sym typeface="Calibri"/>
              </a:rPr>
              <a:t>Post-9/11 GI Bill</a:t>
            </a:r>
            <a:endParaRPr/>
          </a:p>
        </p:txBody>
      </p:sp>
      <p:sp>
        <p:nvSpPr>
          <p:cNvPr id="129" name="Google Shape;129;p4"/>
          <p:cNvSpPr/>
          <p:nvPr/>
        </p:nvSpPr>
        <p:spPr>
          <a:xfrm>
            <a:off x="466722" y="794141"/>
            <a:ext cx="410527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D8D8D8"/>
                </a:solidFill>
                <a:latin typeface="Arial"/>
                <a:ea typeface="Arial"/>
                <a:cs typeface="Arial"/>
                <a:sym typeface="Arial"/>
              </a:rPr>
              <a:t>The Post- 9/11 GI Bill is an education benefit program for individuals who served on active duty after September 10, 2001.</a:t>
            </a:r>
            <a:endParaRPr sz="1600">
              <a:solidFill>
                <a:srgbClr val="D8D8D8"/>
              </a:solidFill>
              <a:latin typeface="Calibri"/>
              <a:ea typeface="Calibri"/>
              <a:cs typeface="Calibri"/>
              <a:sym typeface="Calibri"/>
            </a:endParaRPr>
          </a:p>
        </p:txBody>
      </p:sp>
      <p:sp>
        <p:nvSpPr>
          <p:cNvPr id="130" name="Google Shape;130;p4"/>
          <p:cNvSpPr/>
          <p:nvPr/>
        </p:nvSpPr>
        <p:spPr>
          <a:xfrm>
            <a:off x="114298" y="1815564"/>
            <a:ext cx="4810125" cy="50167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D8D8D8"/>
                </a:solidFill>
                <a:latin typeface="Calibri"/>
                <a:ea typeface="Calibri"/>
                <a:cs typeface="Calibri"/>
                <a:sym typeface="Calibri"/>
              </a:rPr>
              <a:t>In July of 2008 the Post-9/11 GI Bill was signed into law, creating a new robust education benefits program rivaling the WWII Era GI Bill of Rights. </a:t>
            </a:r>
            <a:endParaRPr/>
          </a:p>
          <a:p>
            <a:pPr indent="0" lvl="0" marL="0" marR="0" rtl="0" algn="l">
              <a:spcBef>
                <a:spcPts val="0"/>
              </a:spcBef>
              <a:spcAft>
                <a:spcPts val="0"/>
              </a:spcAft>
              <a:buNone/>
            </a:pPr>
            <a:r>
              <a:t/>
            </a:r>
            <a:endParaRPr b="1" sz="1600">
              <a:solidFill>
                <a:srgbClr val="D8D8D8"/>
              </a:solidFill>
              <a:latin typeface="Calibri"/>
              <a:ea typeface="Calibri"/>
              <a:cs typeface="Calibri"/>
              <a:sym typeface="Calibri"/>
            </a:endParaRPr>
          </a:p>
          <a:p>
            <a:pPr indent="-285750" lvl="0" marL="285750" marR="0" rtl="0" algn="l">
              <a:spcBef>
                <a:spcPts val="0"/>
              </a:spcBef>
              <a:spcAft>
                <a:spcPts val="0"/>
              </a:spcAft>
              <a:buClr>
                <a:srgbClr val="D8D8D8"/>
              </a:buClr>
              <a:buSzPts val="1600"/>
              <a:buFont typeface="Arial"/>
              <a:buChar char="•"/>
            </a:pPr>
            <a:r>
              <a:rPr b="1" lang="en-US" sz="1600">
                <a:solidFill>
                  <a:srgbClr val="D8D8D8"/>
                </a:solidFill>
                <a:latin typeface="Calibri"/>
                <a:ea typeface="Calibri"/>
                <a:cs typeface="Calibri"/>
                <a:sym typeface="Calibri"/>
              </a:rPr>
              <a:t>Can pay your full tuition &amp; fees at school</a:t>
            </a:r>
            <a:endParaRPr/>
          </a:p>
          <a:p>
            <a:pPr indent="-285750" lvl="0" marL="285750" marR="0" rtl="0" algn="l">
              <a:spcBef>
                <a:spcPts val="0"/>
              </a:spcBef>
              <a:spcAft>
                <a:spcPts val="0"/>
              </a:spcAft>
              <a:buClr>
                <a:srgbClr val="D8D8D8"/>
              </a:buClr>
              <a:buSzPts val="1600"/>
              <a:buFont typeface="Arial"/>
              <a:buChar char="•"/>
            </a:pPr>
            <a:r>
              <a:rPr b="1" lang="en-US" sz="1600">
                <a:solidFill>
                  <a:srgbClr val="D8D8D8"/>
                </a:solidFill>
                <a:latin typeface="Calibri"/>
                <a:ea typeface="Calibri"/>
                <a:cs typeface="Calibri"/>
                <a:sym typeface="Calibri"/>
              </a:rPr>
              <a:t>Provide you with a monthly housing allowance while you are going to school</a:t>
            </a:r>
            <a:endParaRPr/>
          </a:p>
          <a:p>
            <a:pPr indent="-285750" lvl="0" marL="285750" marR="0" rtl="0" algn="l">
              <a:spcBef>
                <a:spcPts val="0"/>
              </a:spcBef>
              <a:spcAft>
                <a:spcPts val="0"/>
              </a:spcAft>
              <a:buClr>
                <a:srgbClr val="D8D8D8"/>
              </a:buClr>
              <a:buSzPts val="1600"/>
              <a:buFont typeface="Arial"/>
              <a:buChar char="•"/>
            </a:pPr>
            <a:r>
              <a:rPr b="1" lang="en-US" sz="1600">
                <a:solidFill>
                  <a:srgbClr val="D8D8D8"/>
                </a:solidFill>
                <a:latin typeface="Calibri"/>
                <a:ea typeface="Calibri"/>
                <a:cs typeface="Calibri"/>
                <a:sym typeface="Calibri"/>
              </a:rPr>
              <a:t>Give you up to $1,000 a year to use for books and supplies.</a:t>
            </a:r>
            <a:endParaRPr/>
          </a:p>
          <a:p>
            <a:pPr indent="-184150" lvl="0" marL="285750" marR="0" rtl="0" algn="l">
              <a:spcBef>
                <a:spcPts val="0"/>
              </a:spcBef>
              <a:spcAft>
                <a:spcPts val="0"/>
              </a:spcAft>
              <a:buClr>
                <a:schemeClr val="dk1"/>
              </a:buClr>
              <a:buSzPts val="1600"/>
              <a:buFont typeface="Noto Sans Symbols"/>
              <a:buNone/>
            </a:pPr>
            <a:r>
              <a:t/>
            </a:r>
            <a:endParaRPr b="1" sz="1600">
              <a:solidFill>
                <a:srgbClr val="D8D8D8"/>
              </a:solidFill>
              <a:latin typeface="Calibri"/>
              <a:ea typeface="Calibri"/>
              <a:cs typeface="Calibri"/>
              <a:sym typeface="Calibri"/>
            </a:endParaRPr>
          </a:p>
          <a:p>
            <a:pPr indent="-285750" lvl="0" marL="285750" marR="0" rtl="0" algn="l">
              <a:spcBef>
                <a:spcPts val="0"/>
              </a:spcBef>
              <a:spcAft>
                <a:spcPts val="0"/>
              </a:spcAft>
              <a:buClr>
                <a:srgbClr val="D8D8D8"/>
              </a:buClr>
              <a:buSzPts val="1600"/>
              <a:buFont typeface="Noto Sans Symbols"/>
              <a:buChar char="❑"/>
            </a:pPr>
            <a:r>
              <a:rPr b="1" lang="en-US" sz="1600">
                <a:solidFill>
                  <a:srgbClr val="D8D8D8"/>
                </a:solidFill>
                <a:latin typeface="Calibri"/>
                <a:ea typeface="Calibri"/>
                <a:cs typeface="Calibri"/>
                <a:sym typeface="Calibri"/>
              </a:rPr>
              <a:t> If you live in the middle of nowhere the Post-9/11 GI Bill will even provide you with a one-time relocation allowance to move to where your school is located. </a:t>
            </a:r>
            <a:endParaRPr/>
          </a:p>
          <a:p>
            <a:pPr indent="-184150" lvl="0" marL="285750" marR="0" rtl="0" algn="l">
              <a:spcBef>
                <a:spcPts val="0"/>
              </a:spcBef>
              <a:spcAft>
                <a:spcPts val="0"/>
              </a:spcAft>
              <a:buClr>
                <a:schemeClr val="dk1"/>
              </a:buClr>
              <a:buSzPts val="1600"/>
              <a:buFont typeface="Noto Sans Symbols"/>
              <a:buNone/>
            </a:pPr>
            <a:r>
              <a:t/>
            </a:r>
            <a:endParaRPr b="1" sz="1600">
              <a:solidFill>
                <a:srgbClr val="D8D8D8"/>
              </a:solidFill>
              <a:latin typeface="Calibri"/>
              <a:ea typeface="Calibri"/>
              <a:cs typeface="Calibri"/>
              <a:sym typeface="Calibri"/>
            </a:endParaRPr>
          </a:p>
          <a:p>
            <a:pPr indent="-285750" lvl="0" marL="285750" marR="0" rtl="0" algn="l">
              <a:spcBef>
                <a:spcPts val="0"/>
              </a:spcBef>
              <a:spcAft>
                <a:spcPts val="0"/>
              </a:spcAft>
              <a:buClr>
                <a:srgbClr val="D8D8D8"/>
              </a:buClr>
              <a:buSzPts val="1600"/>
              <a:buFont typeface="Noto Sans Symbols"/>
              <a:buChar char="❑"/>
            </a:pPr>
            <a:r>
              <a:rPr b="1" lang="en-US" sz="1600">
                <a:solidFill>
                  <a:srgbClr val="D8D8D8"/>
                </a:solidFill>
                <a:latin typeface="Calibri"/>
                <a:ea typeface="Calibri"/>
                <a:cs typeface="Calibri"/>
                <a:sym typeface="Calibri"/>
              </a:rPr>
              <a:t>Another new provision of the Post-9/11 GI Bill allows eligible servicemembers to transfer their unused benefits to family members. You can use your Post-9/11 GI Bill for college and many other types of training.</a:t>
            </a:r>
            <a:endParaRPr/>
          </a:p>
        </p:txBody>
      </p:sp>
      <p:pic>
        <p:nvPicPr>
          <p:cNvPr id="131" name="Google Shape;131;p4"/>
          <p:cNvPicPr preferRelativeResize="0"/>
          <p:nvPr/>
        </p:nvPicPr>
        <p:blipFill rotWithShape="1">
          <a:blip r:embed="rId4">
            <a:alphaModFix/>
          </a:blip>
          <a:srcRect b="43465" l="10961" r="13165" t="23795"/>
          <a:stretch/>
        </p:blipFill>
        <p:spPr>
          <a:xfrm>
            <a:off x="4627971" y="115076"/>
            <a:ext cx="1764180" cy="1180723"/>
          </a:xfrm>
          <a:prstGeom prst="rect">
            <a:avLst/>
          </a:prstGeom>
          <a:noFill/>
          <a:ln>
            <a:noFill/>
          </a:ln>
        </p:spPr>
      </p:pic>
      <p:sp>
        <p:nvSpPr>
          <p:cNvPr id="132" name="Google Shape;132;p4"/>
          <p:cNvSpPr txBox="1"/>
          <p:nvPr/>
        </p:nvSpPr>
        <p:spPr>
          <a:xfrm>
            <a:off x="7802880" y="166572"/>
            <a:ext cx="3820160" cy="52593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FFFF00"/>
              </a:buClr>
              <a:buSzPts val="2800"/>
              <a:buFont typeface="Calibri"/>
              <a:buNone/>
            </a:pPr>
            <a:r>
              <a:rPr b="1" lang="en-US" sz="2800" u="sng">
                <a:solidFill>
                  <a:srgbClr val="FFFF00"/>
                </a:solidFill>
                <a:latin typeface="Calibri"/>
                <a:ea typeface="Calibri"/>
                <a:cs typeface="Calibri"/>
                <a:sym typeface="Calibri"/>
              </a:rPr>
              <a:t>Montgomery GI Bill</a:t>
            </a:r>
            <a:endParaRPr/>
          </a:p>
        </p:txBody>
      </p:sp>
      <p:sp>
        <p:nvSpPr>
          <p:cNvPr id="133" name="Google Shape;133;p4"/>
          <p:cNvSpPr txBox="1"/>
          <p:nvPr/>
        </p:nvSpPr>
        <p:spPr>
          <a:xfrm>
            <a:off x="7522779" y="1049926"/>
            <a:ext cx="3907221" cy="371794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1800"/>
              <a:buFont typeface="Arial"/>
              <a:buNone/>
            </a:pPr>
            <a:r>
              <a:rPr b="1" lang="en-US" sz="1800">
                <a:solidFill>
                  <a:schemeClr val="lt1"/>
                </a:solidFill>
                <a:latin typeface="Calibri"/>
                <a:ea typeface="Calibri"/>
                <a:cs typeface="Calibri"/>
                <a:sym typeface="Calibri"/>
              </a:rPr>
              <a:t>Assistance may be used for college degree and certificate programs, technical or vocational courses, flight training, apprenticeships or on-the-job training, high-tech training, licensing and certification tests, entrepreneurship training, certain entrance examinations, and correspondence courses. </a:t>
            </a:r>
            <a:endParaRPr/>
          </a:p>
          <a:p>
            <a:pPr indent="0" lvl="0" marL="0" marR="0" rtl="0" algn="ctr">
              <a:lnSpc>
                <a:spcPct val="90000"/>
              </a:lnSpc>
              <a:spcBef>
                <a:spcPts val="1000"/>
              </a:spcBef>
              <a:spcAft>
                <a:spcPts val="0"/>
              </a:spcAft>
              <a:buClr>
                <a:srgbClr val="FFFF00"/>
              </a:buClr>
              <a:buSzPts val="1800"/>
              <a:buFont typeface="Arial"/>
              <a:buNone/>
            </a:pPr>
            <a:r>
              <a:rPr b="1" lang="en-US" sz="1800">
                <a:solidFill>
                  <a:srgbClr val="FFFF00"/>
                </a:solidFill>
                <a:latin typeface="Calibri"/>
                <a:ea typeface="Calibri"/>
                <a:cs typeface="Calibri"/>
                <a:sym typeface="Calibri"/>
              </a:rPr>
              <a:t>Requirements:</a:t>
            </a:r>
            <a:endParaRPr/>
          </a:p>
          <a:p>
            <a:pPr indent="0" lvl="1" marL="457200" marR="0" rtl="0" algn="ctr">
              <a:lnSpc>
                <a:spcPct val="90000"/>
              </a:lnSpc>
              <a:spcBef>
                <a:spcPts val="500"/>
              </a:spcBef>
              <a:spcAft>
                <a:spcPts val="0"/>
              </a:spcAft>
              <a:buClr>
                <a:schemeClr val="lt1"/>
              </a:buClr>
              <a:buSzPts val="1800"/>
              <a:buFont typeface="Arial"/>
              <a:buNone/>
            </a:pPr>
            <a:r>
              <a:rPr b="1" i="0" lang="en-US" sz="1800" u="none" cap="none" strike="noStrike">
                <a:solidFill>
                  <a:schemeClr val="lt1"/>
                </a:solidFill>
                <a:latin typeface="Calibri"/>
                <a:ea typeface="Calibri"/>
                <a:cs typeface="Calibri"/>
                <a:sym typeface="Calibri"/>
              </a:rPr>
              <a:t>Honorable Discharge</a:t>
            </a:r>
            <a:endParaRPr/>
          </a:p>
          <a:p>
            <a:pPr indent="0" lvl="1" marL="457200" marR="0" rtl="0" algn="ctr">
              <a:lnSpc>
                <a:spcPct val="90000"/>
              </a:lnSpc>
              <a:spcBef>
                <a:spcPts val="500"/>
              </a:spcBef>
              <a:spcAft>
                <a:spcPts val="0"/>
              </a:spcAft>
              <a:buClr>
                <a:schemeClr val="lt1"/>
              </a:buClr>
              <a:buSzPts val="1800"/>
              <a:buFont typeface="Arial"/>
              <a:buNone/>
            </a:pPr>
            <a:r>
              <a:rPr b="1" i="0" lang="en-US" sz="1800" u="none" cap="none" strike="noStrike">
                <a:solidFill>
                  <a:schemeClr val="lt1"/>
                </a:solidFill>
                <a:latin typeface="Calibri"/>
                <a:ea typeface="Calibri"/>
                <a:cs typeface="Calibri"/>
                <a:sym typeface="Calibri"/>
              </a:rPr>
              <a:t>Graduated from HS</a:t>
            </a:r>
            <a:endParaRPr/>
          </a:p>
          <a:p>
            <a:pPr indent="0" lvl="0" marL="0" marR="0" rtl="0" algn="ctr">
              <a:lnSpc>
                <a:spcPct val="90000"/>
              </a:lnSpc>
              <a:spcBef>
                <a:spcPts val="1000"/>
              </a:spcBef>
              <a:spcAft>
                <a:spcPts val="0"/>
              </a:spcAft>
              <a:buClr>
                <a:schemeClr val="dk1"/>
              </a:buClr>
              <a:buSzPts val="1800"/>
              <a:buFont typeface="Arial"/>
              <a:buNone/>
            </a:pPr>
            <a:r>
              <a:t/>
            </a:r>
            <a:endParaRPr b="1" sz="1800">
              <a:solidFill>
                <a:schemeClr val="dk1"/>
              </a:solidFill>
              <a:latin typeface="Calibri"/>
              <a:ea typeface="Calibri"/>
              <a:cs typeface="Calibri"/>
              <a:sym typeface="Calibri"/>
            </a:endParaRPr>
          </a:p>
        </p:txBody>
      </p:sp>
      <p:sp>
        <p:nvSpPr>
          <p:cNvPr id="134" name="Google Shape;134;p4"/>
          <p:cNvSpPr/>
          <p:nvPr/>
        </p:nvSpPr>
        <p:spPr>
          <a:xfrm>
            <a:off x="7969777" y="4558824"/>
            <a:ext cx="433652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Full time $1,994.00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¾ time $1,495.00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½ time $997.00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less than ½ time more than ¼ time $997.00 ** </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¼ time or less $498.50 **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p:nvPr/>
        </p:nvSpPr>
        <p:spPr>
          <a:xfrm>
            <a:off x="1524761" y="761"/>
            <a:ext cx="9144000" cy="6858000"/>
          </a:xfrm>
          <a:custGeom>
            <a:rect b="b" l="l" r="r" t="t"/>
            <a:pathLst>
              <a:path extrusionOk="0" h="6858000" w="9144000">
                <a:moveTo>
                  <a:pt x="0" y="0"/>
                </a:moveTo>
                <a:lnTo>
                  <a:pt x="9144000" y="0"/>
                </a:lnTo>
                <a:lnTo>
                  <a:pt x="9144000" y="6858000"/>
                </a:lnTo>
                <a:lnTo>
                  <a:pt x="0" y="6858000"/>
                </a:lnTo>
                <a:lnTo>
                  <a:pt x="0" y="0"/>
                </a:lnTo>
                <a:close/>
              </a:path>
            </a:pathLst>
          </a:custGeom>
          <a:noFill/>
          <a:ln cap="flat" cmpd="sng" w="259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0" name="Google Shape;140;p5"/>
          <p:cNvSpPr txBox="1"/>
          <p:nvPr/>
        </p:nvSpPr>
        <p:spPr>
          <a:xfrm>
            <a:off x="142042" y="138888"/>
            <a:ext cx="10809282" cy="707886"/>
          </a:xfrm>
          <a:prstGeom prst="rect">
            <a:avLst/>
          </a:prstGeom>
          <a:noFill/>
          <a:ln>
            <a:noFill/>
          </a:ln>
        </p:spPr>
        <p:txBody>
          <a:bodyPr anchorCtr="0" anchor="ctr" bIns="0" lIns="0" spcFirstLastPara="1" rIns="0" wrap="square" tIns="0">
            <a:spAutoFit/>
          </a:bodyPr>
          <a:lstStyle/>
          <a:p>
            <a:pPr indent="0" lvl="0" marL="1160145" marR="0" rtl="0" algn="ctr">
              <a:lnSpc>
                <a:spcPct val="100000"/>
              </a:lnSpc>
              <a:spcBef>
                <a:spcPts val="0"/>
              </a:spcBef>
              <a:spcAft>
                <a:spcPts val="0"/>
              </a:spcAft>
              <a:buClr>
                <a:srgbClr val="FFFF00"/>
              </a:buClr>
              <a:buSzPts val="4600"/>
              <a:buFont typeface="Calibri"/>
              <a:buNone/>
            </a:pPr>
            <a:r>
              <a:rPr b="1" lang="en-US" sz="4600">
                <a:solidFill>
                  <a:srgbClr val="FFFF00"/>
                </a:solidFill>
                <a:latin typeface="Calibri"/>
                <a:ea typeface="Calibri"/>
                <a:cs typeface="Calibri"/>
                <a:sym typeface="Calibri"/>
              </a:rPr>
              <a:t>USAR Minuteman Scholarship Benefits</a:t>
            </a:r>
            <a:endParaRPr/>
          </a:p>
        </p:txBody>
      </p:sp>
      <p:sp>
        <p:nvSpPr>
          <p:cNvPr id="141" name="Google Shape;141;p5"/>
          <p:cNvSpPr/>
          <p:nvPr/>
        </p:nvSpPr>
        <p:spPr>
          <a:xfrm>
            <a:off x="1674114" y="1262633"/>
            <a:ext cx="4819015" cy="5486400"/>
          </a:xfrm>
          <a:custGeom>
            <a:rect b="b" l="l" r="r" t="t"/>
            <a:pathLst>
              <a:path extrusionOk="0" h="5486400" w="4819015">
                <a:moveTo>
                  <a:pt x="0" y="0"/>
                </a:moveTo>
                <a:lnTo>
                  <a:pt x="4818888" y="0"/>
                </a:lnTo>
                <a:lnTo>
                  <a:pt x="4818888" y="5486400"/>
                </a:lnTo>
                <a:lnTo>
                  <a:pt x="0" y="5486400"/>
                </a:lnTo>
                <a:lnTo>
                  <a:pt x="0" y="0"/>
                </a:lnTo>
                <a:close/>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2" name="Google Shape;142;p5"/>
          <p:cNvSpPr txBox="1"/>
          <p:nvPr/>
        </p:nvSpPr>
        <p:spPr>
          <a:xfrm>
            <a:off x="1674114" y="1110233"/>
            <a:ext cx="5289000" cy="5499000"/>
          </a:xfrm>
          <a:prstGeom prst="rect">
            <a:avLst/>
          </a:prstGeom>
          <a:noFill/>
          <a:ln>
            <a:noFill/>
          </a:ln>
        </p:spPr>
        <p:txBody>
          <a:bodyPr anchorCtr="0" anchor="t" bIns="45700" lIns="91425" spcFirstLastPara="1" rIns="91425" wrap="square" tIns="45700">
            <a:spAutoFit/>
          </a:bodyPr>
          <a:lstStyle/>
          <a:p>
            <a:pPr indent="0" lvl="0" marL="12700" marR="0" rtl="0" algn="l">
              <a:spcBef>
                <a:spcPts val="0"/>
              </a:spcBef>
              <a:spcAft>
                <a:spcPts val="0"/>
              </a:spcAft>
              <a:buNone/>
            </a:pPr>
            <a:r>
              <a:rPr b="1" lang="en-US" sz="1400" u="sng">
                <a:solidFill>
                  <a:schemeClr val="lt1"/>
                </a:solidFill>
                <a:latin typeface="Calibri"/>
                <a:ea typeface="Calibri"/>
                <a:cs typeface="Calibri"/>
                <a:sym typeface="Calibri"/>
              </a:rPr>
              <a:t>Full College Tuition </a:t>
            </a:r>
            <a:r>
              <a:rPr i="1" lang="en-US" sz="1400">
                <a:solidFill>
                  <a:schemeClr val="lt1"/>
                </a:solidFill>
                <a:latin typeface="Calibri"/>
                <a:ea typeface="Calibri"/>
                <a:cs typeface="Calibri"/>
                <a:sym typeface="Calibri"/>
              </a:rPr>
              <a:t>(Varies based on school):  </a:t>
            </a:r>
            <a:r>
              <a:rPr i="1" lang="en-US" sz="1400" u="sng">
                <a:solidFill>
                  <a:schemeClr val="lt1"/>
                </a:solidFill>
                <a:latin typeface="Calibri"/>
                <a:ea typeface="Calibri"/>
                <a:cs typeface="Calibri"/>
                <a:sym typeface="Calibri"/>
              </a:rPr>
              <a:t>insert tuition cost</a:t>
            </a:r>
            <a:endParaRPr sz="1400">
              <a:solidFill>
                <a:schemeClr val="lt1"/>
              </a:solidFill>
              <a:latin typeface="Calibri"/>
              <a:ea typeface="Calibri"/>
              <a:cs typeface="Calibri"/>
              <a:sym typeface="Calibri"/>
            </a:endParaRPr>
          </a:p>
          <a:p>
            <a:pPr indent="0" lvl="0" marL="57785" marR="0" rtl="0" algn="l">
              <a:spcBef>
                <a:spcPts val="0"/>
              </a:spcBef>
              <a:spcAft>
                <a:spcPts val="0"/>
              </a:spcAft>
              <a:buNone/>
            </a:pPr>
            <a:r>
              <a:rPr b="1" lang="en-US" sz="1400" u="sng">
                <a:solidFill>
                  <a:schemeClr val="lt1"/>
                </a:solidFill>
                <a:latin typeface="Calibri"/>
                <a:ea typeface="Calibri"/>
                <a:cs typeface="Calibri"/>
                <a:sym typeface="Calibri"/>
              </a:rPr>
              <a:t>US Army Reserve Pay </a:t>
            </a:r>
            <a:r>
              <a:rPr i="1" lang="en-US" sz="1200">
                <a:solidFill>
                  <a:schemeClr val="lt1"/>
                </a:solidFill>
                <a:latin typeface="Calibri"/>
                <a:ea typeface="Calibri"/>
                <a:cs typeface="Calibri"/>
                <a:sym typeface="Calibri"/>
              </a:rPr>
              <a:t>(based on E5 pay grade, 2018 rates)</a:t>
            </a: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p>
            <a:pPr indent="-214629" lvl="0" marL="227329" marR="0" rtl="0" algn="l">
              <a:spcBef>
                <a:spcPts val="20"/>
              </a:spcBef>
              <a:spcAft>
                <a:spcPts val="0"/>
              </a:spcAft>
              <a:buClr>
                <a:schemeClr val="lt1"/>
              </a:buClr>
              <a:buSzPts val="1200"/>
              <a:buFont typeface="Arial"/>
              <a:buChar char="•"/>
            </a:pPr>
            <a:r>
              <a:rPr lang="en-US" sz="1200" u="sng">
                <a:solidFill>
                  <a:schemeClr val="lt1"/>
                </a:solidFill>
                <a:latin typeface="Calibri"/>
                <a:ea typeface="Calibri"/>
                <a:cs typeface="Calibri"/>
                <a:sym typeface="Calibri"/>
              </a:rPr>
              <a:t>1st Year</a:t>
            </a: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p>
            <a:pPr indent="-228600" lvl="1" marL="469900" marR="0" rtl="0" algn="l">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Monthly Training: ($311.05/weekend) x (12 weekends)= $3732.60</a:t>
            </a:r>
            <a:endParaRPr b="0" i="0" sz="1200" u="none" cap="none" strike="noStrike">
              <a:solidFill>
                <a:schemeClr val="lt1"/>
              </a:solidFill>
              <a:latin typeface="Calibri"/>
              <a:ea typeface="Calibri"/>
              <a:cs typeface="Calibri"/>
              <a:sym typeface="Calibri"/>
            </a:endParaRPr>
          </a:p>
          <a:p>
            <a:pPr indent="0" lvl="0" marL="241300" marR="0" rtl="0" algn="l">
              <a:spcBef>
                <a:spcPts val="0"/>
              </a:spcBef>
              <a:spcAft>
                <a:spcPts val="0"/>
              </a:spcAft>
              <a:buNone/>
            </a:pPr>
            <a:r>
              <a:rPr lang="en-US" sz="1200">
                <a:solidFill>
                  <a:schemeClr val="lt1"/>
                </a:solidFill>
                <a:latin typeface="Arial"/>
                <a:ea typeface="Arial"/>
                <a:cs typeface="Arial"/>
                <a:sym typeface="Arial"/>
              </a:rPr>
              <a:t>•	</a:t>
            </a:r>
            <a:r>
              <a:rPr lang="en-US" sz="1200">
                <a:solidFill>
                  <a:schemeClr val="lt1"/>
                </a:solidFill>
                <a:latin typeface="Calibri"/>
                <a:ea typeface="Calibri"/>
                <a:cs typeface="Calibri"/>
                <a:sym typeface="Calibri"/>
              </a:rPr>
              <a:t>Annual Training: ($77.76/day) x (14 days) = $1088.64</a:t>
            </a:r>
            <a:endParaRPr sz="1200">
              <a:solidFill>
                <a:schemeClr val="lt1"/>
              </a:solidFill>
              <a:latin typeface="Calibri"/>
              <a:ea typeface="Calibri"/>
              <a:cs typeface="Calibri"/>
              <a:sym typeface="Calibri"/>
            </a:endParaRPr>
          </a:p>
          <a:p>
            <a:pPr indent="-214629" lvl="0" marL="227329" marR="0" rtl="0" algn="l">
              <a:spcBef>
                <a:spcPts val="0"/>
              </a:spcBef>
              <a:spcAft>
                <a:spcPts val="0"/>
              </a:spcAft>
              <a:buClr>
                <a:schemeClr val="lt1"/>
              </a:buClr>
              <a:buSzPts val="1200"/>
              <a:buFont typeface="Arial"/>
              <a:buChar char="•"/>
            </a:pPr>
            <a:r>
              <a:rPr lang="en-US" sz="1200" u="sng">
                <a:solidFill>
                  <a:schemeClr val="lt1"/>
                </a:solidFill>
                <a:latin typeface="Calibri"/>
                <a:ea typeface="Calibri"/>
                <a:cs typeface="Calibri"/>
                <a:sym typeface="Calibri"/>
              </a:rPr>
              <a:t>2nd Year</a:t>
            </a: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p>
            <a:pPr indent="-228600" lvl="1" marL="469900" marR="0" rtl="0" algn="l">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Monthly Training: ($311.05/weekend) x (12 weekends) = $3732.60</a:t>
            </a:r>
            <a:endParaRPr b="0" i="0" sz="1200" u="none" cap="none" strike="noStrike">
              <a:solidFill>
                <a:schemeClr val="lt1"/>
              </a:solidFill>
              <a:latin typeface="Calibri"/>
              <a:ea typeface="Calibri"/>
              <a:cs typeface="Calibri"/>
              <a:sym typeface="Calibri"/>
            </a:endParaRPr>
          </a:p>
          <a:p>
            <a:pPr indent="0" lvl="0" marL="241300" marR="0" rtl="0" algn="l">
              <a:spcBef>
                <a:spcPts val="0"/>
              </a:spcBef>
              <a:spcAft>
                <a:spcPts val="0"/>
              </a:spcAft>
              <a:buNone/>
            </a:pPr>
            <a:r>
              <a:rPr lang="en-US" sz="1200">
                <a:solidFill>
                  <a:schemeClr val="lt1"/>
                </a:solidFill>
                <a:latin typeface="Arial"/>
                <a:ea typeface="Arial"/>
                <a:cs typeface="Arial"/>
                <a:sym typeface="Arial"/>
              </a:rPr>
              <a:t>•	</a:t>
            </a:r>
            <a:r>
              <a:rPr lang="en-US" sz="1200">
                <a:solidFill>
                  <a:schemeClr val="lt1"/>
                </a:solidFill>
                <a:latin typeface="Calibri"/>
                <a:ea typeface="Calibri"/>
                <a:cs typeface="Calibri"/>
                <a:sym typeface="Calibri"/>
              </a:rPr>
              <a:t>Annual Training: ($77.76/day) x (14 days) = $1088.64</a:t>
            </a:r>
            <a:endParaRPr sz="1200">
              <a:solidFill>
                <a:schemeClr val="lt1"/>
              </a:solidFill>
              <a:latin typeface="Calibri"/>
              <a:ea typeface="Calibri"/>
              <a:cs typeface="Calibri"/>
              <a:sym typeface="Calibri"/>
            </a:endParaRPr>
          </a:p>
          <a:p>
            <a:pPr indent="-214629" lvl="0" marL="227329" marR="0" rtl="0" algn="l">
              <a:spcBef>
                <a:spcPts val="0"/>
              </a:spcBef>
              <a:spcAft>
                <a:spcPts val="0"/>
              </a:spcAft>
              <a:buClr>
                <a:schemeClr val="lt1"/>
              </a:buClr>
              <a:buSzPts val="1200"/>
              <a:buFont typeface="Arial"/>
              <a:buChar char="•"/>
            </a:pPr>
            <a:r>
              <a:rPr lang="en-US" sz="1200" u="sng">
                <a:solidFill>
                  <a:schemeClr val="lt1"/>
                </a:solidFill>
                <a:latin typeface="Calibri"/>
                <a:ea typeface="Calibri"/>
                <a:cs typeface="Calibri"/>
                <a:sym typeface="Calibri"/>
              </a:rPr>
              <a:t>3rd Year</a:t>
            </a: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p>
            <a:pPr indent="-228600" lvl="1" marL="469900" marR="0" rtl="0" algn="l">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Monthly Training: ($331.98/weekend) x (12 weekends) = $3983.76</a:t>
            </a:r>
            <a:endParaRPr b="0" i="0" sz="1200" u="none" cap="none" strike="noStrike">
              <a:solidFill>
                <a:schemeClr val="lt1"/>
              </a:solidFill>
              <a:latin typeface="Calibri"/>
              <a:ea typeface="Calibri"/>
              <a:cs typeface="Calibri"/>
              <a:sym typeface="Calibri"/>
            </a:endParaRPr>
          </a:p>
          <a:p>
            <a:pPr indent="0" lvl="0" marL="241300" marR="0" rtl="0" algn="l">
              <a:spcBef>
                <a:spcPts val="0"/>
              </a:spcBef>
              <a:spcAft>
                <a:spcPts val="0"/>
              </a:spcAft>
              <a:buNone/>
            </a:pPr>
            <a:r>
              <a:rPr lang="en-US" sz="1200">
                <a:solidFill>
                  <a:schemeClr val="lt1"/>
                </a:solidFill>
                <a:latin typeface="Arial"/>
                <a:ea typeface="Arial"/>
                <a:cs typeface="Arial"/>
                <a:sym typeface="Arial"/>
              </a:rPr>
              <a:t>•	</a:t>
            </a:r>
            <a:r>
              <a:rPr lang="en-US" sz="1200">
                <a:solidFill>
                  <a:schemeClr val="lt1"/>
                </a:solidFill>
                <a:latin typeface="Calibri"/>
                <a:ea typeface="Calibri"/>
                <a:cs typeface="Calibri"/>
                <a:sym typeface="Calibri"/>
              </a:rPr>
              <a:t>Annual Training: ($83.00/day) x (14 days) = $1162.00</a:t>
            </a:r>
            <a:endParaRPr sz="1200">
              <a:solidFill>
                <a:schemeClr val="lt1"/>
              </a:solidFill>
              <a:latin typeface="Calibri"/>
              <a:ea typeface="Calibri"/>
              <a:cs typeface="Calibri"/>
              <a:sym typeface="Calibri"/>
            </a:endParaRPr>
          </a:p>
          <a:p>
            <a:pPr indent="-228600" lvl="1" marL="469900" marR="0" rtl="0" algn="l">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ROTC Cadet Summer Training (Advanced) = $927.13</a:t>
            </a:r>
            <a:endParaRPr b="0" i="0" sz="1200" u="none" cap="none" strike="noStrike">
              <a:solidFill>
                <a:schemeClr val="lt1"/>
              </a:solidFill>
              <a:latin typeface="Calibri"/>
              <a:ea typeface="Calibri"/>
              <a:cs typeface="Calibri"/>
              <a:sym typeface="Calibri"/>
            </a:endParaRPr>
          </a:p>
          <a:p>
            <a:pPr indent="-214629" lvl="0" marL="227329" marR="0" rtl="0" algn="l">
              <a:spcBef>
                <a:spcPts val="0"/>
              </a:spcBef>
              <a:spcAft>
                <a:spcPts val="0"/>
              </a:spcAft>
              <a:buClr>
                <a:schemeClr val="lt1"/>
              </a:buClr>
              <a:buSzPts val="1200"/>
              <a:buFont typeface="Arial"/>
              <a:buChar char="•"/>
            </a:pPr>
            <a:r>
              <a:rPr lang="en-US" sz="1200" u="sng">
                <a:solidFill>
                  <a:schemeClr val="lt1"/>
                </a:solidFill>
                <a:latin typeface="Calibri"/>
                <a:ea typeface="Calibri"/>
                <a:cs typeface="Calibri"/>
                <a:sym typeface="Calibri"/>
              </a:rPr>
              <a:t>4th Year</a:t>
            </a: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p>
            <a:pPr indent="-228600" lvl="1" marL="469900" marR="0" rtl="0" algn="l">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Monthly Training: ($364.42/weekend) x (12 weekends) = $4373.04</a:t>
            </a:r>
            <a:endParaRPr b="0" i="0" sz="1200" u="none" cap="none" strike="noStrike">
              <a:solidFill>
                <a:schemeClr val="lt1"/>
              </a:solidFill>
              <a:latin typeface="Calibri"/>
              <a:ea typeface="Calibri"/>
              <a:cs typeface="Calibri"/>
              <a:sym typeface="Calibri"/>
            </a:endParaRPr>
          </a:p>
          <a:p>
            <a:pPr indent="0" lvl="0" marL="241300" marR="0" rtl="0" algn="l">
              <a:spcBef>
                <a:spcPts val="0"/>
              </a:spcBef>
              <a:spcAft>
                <a:spcPts val="0"/>
              </a:spcAft>
              <a:buNone/>
            </a:pPr>
            <a:r>
              <a:rPr lang="en-US" sz="1200">
                <a:solidFill>
                  <a:schemeClr val="lt1"/>
                </a:solidFill>
                <a:latin typeface="Arial"/>
                <a:ea typeface="Arial"/>
                <a:cs typeface="Arial"/>
                <a:sym typeface="Arial"/>
              </a:rPr>
              <a:t>•	</a:t>
            </a:r>
            <a:r>
              <a:rPr lang="en-US" sz="1200">
                <a:solidFill>
                  <a:schemeClr val="lt1"/>
                </a:solidFill>
                <a:latin typeface="Calibri"/>
                <a:ea typeface="Calibri"/>
                <a:cs typeface="Calibri"/>
                <a:sym typeface="Calibri"/>
              </a:rPr>
              <a:t>Annual Training: ($91.10/day) x (14 days) = $1275.40</a:t>
            </a:r>
            <a:endParaRPr sz="1200">
              <a:solidFill>
                <a:schemeClr val="lt1"/>
              </a:solidFill>
              <a:latin typeface="Calibri"/>
              <a:ea typeface="Calibri"/>
              <a:cs typeface="Calibri"/>
              <a:sym typeface="Calibri"/>
            </a:endParaRPr>
          </a:p>
          <a:p>
            <a:pPr indent="-214629" lvl="0" marL="227329" marR="0" rtl="0" algn="l">
              <a:spcBef>
                <a:spcPts val="80"/>
              </a:spcBef>
              <a:spcAft>
                <a:spcPts val="0"/>
              </a:spcAft>
              <a:buClr>
                <a:schemeClr val="lt1"/>
              </a:buClr>
              <a:buSzPts val="1300"/>
              <a:buFont typeface="Arial"/>
              <a:buChar char="•"/>
            </a:pPr>
            <a:r>
              <a:rPr b="1" lang="en-US" sz="1300">
                <a:solidFill>
                  <a:schemeClr val="lt1"/>
                </a:solidFill>
                <a:latin typeface="Calibri"/>
                <a:ea typeface="Calibri"/>
                <a:cs typeface="Calibri"/>
                <a:sym typeface="Calibri"/>
              </a:rPr>
              <a:t>Total </a:t>
            </a:r>
            <a:r>
              <a:rPr lang="en-US" sz="1300">
                <a:solidFill>
                  <a:schemeClr val="lt1"/>
                </a:solidFill>
                <a:latin typeface="Calibri"/>
                <a:ea typeface="Calibri"/>
                <a:cs typeface="Calibri"/>
                <a:sym typeface="Calibri"/>
              </a:rPr>
              <a:t>(4-year) </a:t>
            </a:r>
            <a:r>
              <a:rPr b="1" lang="en-US" sz="1300">
                <a:solidFill>
                  <a:schemeClr val="lt1"/>
                </a:solidFill>
                <a:latin typeface="Calibri"/>
                <a:ea typeface="Calibri"/>
                <a:cs typeface="Calibri"/>
                <a:sym typeface="Calibri"/>
              </a:rPr>
              <a:t>Reserve Pay</a:t>
            </a:r>
            <a:r>
              <a:rPr b="1" lang="en-US" sz="1300">
                <a:solidFill>
                  <a:schemeClr val="dk1"/>
                </a:solidFill>
                <a:latin typeface="Calibri"/>
                <a:ea typeface="Calibri"/>
                <a:cs typeface="Calibri"/>
                <a:sym typeface="Calibri"/>
              </a:rPr>
              <a:t>: </a:t>
            </a:r>
            <a:r>
              <a:rPr b="1" i="1" lang="en-US" sz="1300">
                <a:solidFill>
                  <a:srgbClr val="00B050"/>
                </a:solidFill>
                <a:latin typeface="Calibri"/>
                <a:ea typeface="Calibri"/>
                <a:cs typeface="Calibri"/>
                <a:sym typeface="Calibri"/>
              </a:rPr>
              <a:t>$21,363.81 </a:t>
            </a:r>
            <a:r>
              <a:rPr i="1" lang="en-US" sz="900">
                <a:solidFill>
                  <a:schemeClr val="dk1"/>
                </a:solidFill>
                <a:latin typeface="Calibri"/>
                <a:ea typeface="Calibri"/>
                <a:cs typeface="Calibri"/>
                <a:sym typeface="Calibri"/>
              </a:rPr>
              <a:t>(not including yearly pay increases)</a:t>
            </a:r>
            <a:endParaRPr sz="900">
              <a:solidFill>
                <a:schemeClr val="dk1"/>
              </a:solidFill>
              <a:latin typeface="Calibri"/>
              <a:ea typeface="Calibri"/>
              <a:cs typeface="Calibri"/>
              <a:sym typeface="Calibri"/>
            </a:endParaRPr>
          </a:p>
          <a:p>
            <a:pPr indent="0" lvl="0" marL="12700" marR="0" rtl="0" algn="l">
              <a:spcBef>
                <a:spcPts val="740"/>
              </a:spcBef>
              <a:spcAft>
                <a:spcPts val="0"/>
              </a:spcAft>
              <a:buNone/>
            </a:pPr>
            <a:r>
              <a:rPr b="1" lang="en-US" sz="1400" u="sng">
                <a:solidFill>
                  <a:schemeClr val="lt1"/>
                </a:solidFill>
                <a:latin typeface="Calibri"/>
                <a:ea typeface="Calibri"/>
                <a:cs typeface="Calibri"/>
                <a:sym typeface="Calibri"/>
              </a:rPr>
              <a:t>ROTC Stipend</a:t>
            </a:r>
            <a:endParaRPr sz="1400">
              <a:solidFill>
                <a:schemeClr val="lt1"/>
              </a:solidFill>
              <a:latin typeface="Calibri"/>
              <a:ea typeface="Calibri"/>
              <a:cs typeface="Calibri"/>
              <a:sym typeface="Calibri"/>
            </a:endParaRPr>
          </a:p>
          <a:p>
            <a:pPr indent="-228600" lvl="1" marL="469900" marR="0" rtl="0" algn="l">
              <a:spcBef>
                <a:spcPts val="2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Freshman: ($300/month) x (10 months) = $3000/yr</a:t>
            </a:r>
            <a:endParaRPr b="0" i="0" sz="1200" u="none" cap="none" strike="noStrike">
              <a:solidFill>
                <a:schemeClr val="lt1"/>
              </a:solidFill>
              <a:latin typeface="Calibri"/>
              <a:ea typeface="Calibri"/>
              <a:cs typeface="Calibri"/>
              <a:sym typeface="Calibri"/>
            </a:endParaRPr>
          </a:p>
          <a:p>
            <a:pPr indent="-228600" lvl="1" marL="469900" marR="0" rtl="0" algn="l">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Sophomore: ($350/month) x (10 months) = $3500/yr</a:t>
            </a:r>
            <a:endParaRPr b="0" i="0" sz="1200" u="none" cap="none" strike="noStrike">
              <a:solidFill>
                <a:schemeClr val="lt1"/>
              </a:solidFill>
              <a:latin typeface="Calibri"/>
              <a:ea typeface="Calibri"/>
              <a:cs typeface="Calibri"/>
              <a:sym typeface="Calibri"/>
            </a:endParaRPr>
          </a:p>
          <a:p>
            <a:pPr indent="-228600" lvl="1" marL="469900" marR="0" rtl="0" algn="l">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Junior: ($450/month) x (10 months) = $4500/yr</a:t>
            </a:r>
            <a:endParaRPr b="0" i="0" sz="1200" u="none" cap="none" strike="noStrike">
              <a:solidFill>
                <a:schemeClr val="lt1"/>
              </a:solidFill>
              <a:latin typeface="Calibri"/>
              <a:ea typeface="Calibri"/>
              <a:cs typeface="Calibri"/>
              <a:sym typeface="Calibri"/>
            </a:endParaRPr>
          </a:p>
          <a:p>
            <a:pPr indent="-228600" lvl="1" marL="469900" marR="0" rtl="0" algn="l">
              <a:lnSpc>
                <a:spcPct val="119166"/>
              </a:lnSpc>
              <a:spcBef>
                <a:spcPts val="0"/>
              </a:spcBef>
              <a:spcAft>
                <a:spcPts val="0"/>
              </a:spcAft>
              <a:buClr>
                <a:schemeClr val="lt1"/>
              </a:buClr>
              <a:buSzPts val="1200"/>
              <a:buFont typeface="Arial"/>
              <a:buChar char="•"/>
            </a:pPr>
            <a:r>
              <a:rPr b="0" i="0" lang="en-US" sz="1200" u="none" cap="none" strike="noStrike">
                <a:solidFill>
                  <a:schemeClr val="lt1"/>
                </a:solidFill>
                <a:latin typeface="Calibri"/>
                <a:ea typeface="Calibri"/>
                <a:cs typeface="Calibri"/>
                <a:sym typeface="Calibri"/>
              </a:rPr>
              <a:t>Senior: ($500/month) x (10 months)= $5000/yr</a:t>
            </a:r>
            <a:endParaRPr b="0" i="0" sz="1200" u="none" cap="none" strike="noStrike">
              <a:solidFill>
                <a:schemeClr val="lt1"/>
              </a:solidFill>
              <a:latin typeface="Calibri"/>
              <a:ea typeface="Calibri"/>
              <a:cs typeface="Calibri"/>
              <a:sym typeface="Calibri"/>
            </a:endParaRPr>
          </a:p>
          <a:p>
            <a:pPr indent="-214629" lvl="0" marL="227329" marR="0" rtl="0" algn="l">
              <a:lnSpc>
                <a:spcPct val="119230"/>
              </a:lnSpc>
              <a:spcBef>
                <a:spcPts val="0"/>
              </a:spcBef>
              <a:spcAft>
                <a:spcPts val="0"/>
              </a:spcAft>
              <a:buClr>
                <a:schemeClr val="lt1"/>
              </a:buClr>
              <a:buSzPts val="1300"/>
              <a:buFont typeface="Arial"/>
              <a:buChar char="•"/>
            </a:pPr>
            <a:r>
              <a:rPr b="1" lang="en-US" sz="1300">
                <a:solidFill>
                  <a:schemeClr val="lt1"/>
                </a:solidFill>
                <a:latin typeface="Calibri"/>
                <a:ea typeface="Calibri"/>
                <a:cs typeface="Calibri"/>
                <a:sym typeface="Calibri"/>
              </a:rPr>
              <a:t>Total </a:t>
            </a:r>
            <a:r>
              <a:rPr lang="en-US" sz="1300">
                <a:solidFill>
                  <a:schemeClr val="lt1"/>
                </a:solidFill>
                <a:latin typeface="Calibri"/>
                <a:ea typeface="Calibri"/>
                <a:cs typeface="Calibri"/>
                <a:sym typeface="Calibri"/>
              </a:rPr>
              <a:t>(4-year) </a:t>
            </a:r>
            <a:r>
              <a:rPr b="1" lang="en-US" sz="1300">
                <a:solidFill>
                  <a:schemeClr val="lt1"/>
                </a:solidFill>
                <a:latin typeface="Calibri"/>
                <a:ea typeface="Calibri"/>
                <a:cs typeface="Calibri"/>
                <a:sym typeface="Calibri"/>
              </a:rPr>
              <a:t>ROTC Stipend: </a:t>
            </a:r>
            <a:r>
              <a:rPr b="1" i="1" lang="en-US" sz="1300">
                <a:solidFill>
                  <a:srgbClr val="00B050"/>
                </a:solidFill>
                <a:latin typeface="Calibri"/>
                <a:ea typeface="Calibri"/>
                <a:cs typeface="Calibri"/>
                <a:sym typeface="Calibri"/>
              </a:rPr>
              <a:t>$16,000.00</a:t>
            </a:r>
            <a:endParaRPr sz="1300">
              <a:solidFill>
                <a:schemeClr val="dk1"/>
              </a:solidFill>
              <a:latin typeface="Calibri"/>
              <a:ea typeface="Calibri"/>
              <a:cs typeface="Calibri"/>
              <a:sym typeface="Calibri"/>
            </a:endParaRPr>
          </a:p>
          <a:p>
            <a:pPr indent="0" lvl="0" marL="12700" marR="0" rtl="0" algn="l">
              <a:spcBef>
                <a:spcPts val="720"/>
              </a:spcBef>
              <a:spcAft>
                <a:spcPts val="0"/>
              </a:spcAft>
              <a:buNone/>
            </a:pPr>
            <a:r>
              <a:rPr b="1" lang="en-US" sz="1300" u="sng">
                <a:solidFill>
                  <a:schemeClr val="lt1"/>
                </a:solidFill>
                <a:latin typeface="Calibri"/>
                <a:ea typeface="Calibri"/>
                <a:cs typeface="Calibri"/>
                <a:sym typeface="Calibri"/>
              </a:rPr>
              <a:t>Book Stipend </a:t>
            </a:r>
            <a:r>
              <a:rPr lang="en-US" sz="1300">
                <a:solidFill>
                  <a:schemeClr val="lt1"/>
                </a:solidFill>
                <a:latin typeface="Calibri"/>
                <a:ea typeface="Calibri"/>
                <a:cs typeface="Calibri"/>
                <a:sym typeface="Calibri"/>
              </a:rPr>
              <a:t>($1200/yr) x (4 yrs) = </a:t>
            </a:r>
            <a:r>
              <a:rPr b="1" i="1" lang="en-US" sz="1300">
                <a:solidFill>
                  <a:srgbClr val="00B050"/>
                </a:solidFill>
                <a:latin typeface="Calibri"/>
                <a:ea typeface="Calibri"/>
                <a:cs typeface="Calibri"/>
                <a:sym typeface="Calibri"/>
              </a:rPr>
              <a:t>$4800.00</a:t>
            </a:r>
            <a:endParaRPr sz="1300">
              <a:solidFill>
                <a:schemeClr val="dk1"/>
              </a:solidFill>
              <a:latin typeface="Calibri"/>
              <a:ea typeface="Calibri"/>
              <a:cs typeface="Calibri"/>
              <a:sym typeface="Calibri"/>
            </a:endParaRPr>
          </a:p>
          <a:p>
            <a:pPr indent="0" lvl="0" marL="0" marR="0" rtl="0" algn="l">
              <a:spcBef>
                <a:spcPts val="25"/>
              </a:spcBef>
              <a:spcAft>
                <a:spcPts val="0"/>
              </a:spcAft>
              <a:buNone/>
            </a:pPr>
            <a:r>
              <a:t/>
            </a:r>
            <a:endParaRPr sz="1100">
              <a:solidFill>
                <a:schemeClr val="dk1"/>
              </a:solidFill>
              <a:latin typeface="Times New Roman"/>
              <a:ea typeface="Times New Roman"/>
              <a:cs typeface="Times New Roman"/>
              <a:sym typeface="Times New Roman"/>
            </a:endParaRPr>
          </a:p>
          <a:p>
            <a:pPr indent="0" lvl="0" marL="65405" marR="0" rtl="0" algn="l">
              <a:spcBef>
                <a:spcPts val="0"/>
              </a:spcBef>
              <a:spcAft>
                <a:spcPts val="0"/>
              </a:spcAft>
              <a:buNone/>
            </a:pPr>
            <a:r>
              <a:rPr b="1" lang="en-US" sz="1400">
                <a:solidFill>
                  <a:schemeClr val="lt1"/>
                </a:solidFill>
                <a:latin typeface="Calibri"/>
                <a:ea typeface="Calibri"/>
                <a:cs typeface="Calibri"/>
                <a:sym typeface="Calibri"/>
              </a:rPr>
              <a:t>Total USAR Minuteman Scholarship Value and Compensation:</a:t>
            </a:r>
            <a:endParaRPr sz="1400">
              <a:solidFill>
                <a:schemeClr val="lt1"/>
              </a:solidFill>
              <a:latin typeface="Calibri"/>
              <a:ea typeface="Calibri"/>
              <a:cs typeface="Calibri"/>
              <a:sym typeface="Calibri"/>
            </a:endParaRPr>
          </a:p>
          <a:p>
            <a:pPr indent="0" lvl="0" marL="54610" marR="0" rtl="0" algn="ctr">
              <a:spcBef>
                <a:spcPts val="850"/>
              </a:spcBef>
              <a:spcAft>
                <a:spcPts val="0"/>
              </a:spcAft>
              <a:buNone/>
            </a:pPr>
            <a:r>
              <a:rPr b="1" i="1" lang="en-US" sz="1600">
                <a:solidFill>
                  <a:srgbClr val="00B050"/>
                </a:solidFill>
                <a:latin typeface="Calibri"/>
                <a:ea typeface="Calibri"/>
                <a:cs typeface="Calibri"/>
                <a:sym typeface="Calibri"/>
              </a:rPr>
              <a:t>$42163.81 </a:t>
            </a:r>
            <a:r>
              <a:rPr b="1" lang="en-US" sz="1600">
                <a:solidFill>
                  <a:schemeClr val="dk1"/>
                </a:solidFill>
                <a:latin typeface="Calibri"/>
                <a:ea typeface="Calibri"/>
                <a:cs typeface="Calibri"/>
                <a:sym typeface="Calibri"/>
              </a:rPr>
              <a:t>+   </a:t>
            </a:r>
            <a:r>
              <a:rPr i="1" lang="en-US" sz="1600" u="sng">
                <a:solidFill>
                  <a:srgbClr val="DADADA"/>
                </a:solidFill>
                <a:latin typeface="Calibri"/>
                <a:ea typeface="Calibri"/>
                <a:cs typeface="Calibri"/>
                <a:sym typeface="Calibri"/>
              </a:rPr>
              <a:t>tuition cost   </a:t>
            </a:r>
            <a:r>
              <a:rPr i="1" lang="en-US" sz="1600">
                <a:solidFill>
                  <a:schemeClr val="dk1"/>
                </a:solidFill>
                <a:latin typeface="Calibri"/>
                <a:ea typeface="Calibri"/>
                <a:cs typeface="Calibri"/>
                <a:sym typeface="Calibri"/>
              </a:rPr>
              <a:t>=   </a:t>
            </a:r>
            <a:r>
              <a:rPr i="1" lang="en-US" sz="1600" u="sng">
                <a:solidFill>
                  <a:srgbClr val="DADADA"/>
                </a:solidFill>
                <a:latin typeface="Calibri"/>
                <a:ea typeface="Calibri"/>
                <a:cs typeface="Calibri"/>
                <a:sym typeface="Calibri"/>
              </a:rPr>
              <a:t>final value </a:t>
            </a:r>
            <a:endParaRPr sz="1600">
              <a:solidFill>
                <a:schemeClr val="dk1"/>
              </a:solidFill>
              <a:latin typeface="Calibri"/>
              <a:ea typeface="Calibri"/>
              <a:cs typeface="Calibri"/>
              <a:sym typeface="Calibri"/>
            </a:endParaRPr>
          </a:p>
        </p:txBody>
      </p:sp>
      <p:sp>
        <p:nvSpPr>
          <p:cNvPr id="143" name="Google Shape;143;p5"/>
          <p:cNvSpPr/>
          <p:nvPr/>
        </p:nvSpPr>
        <p:spPr>
          <a:xfrm>
            <a:off x="6633209" y="1261110"/>
            <a:ext cx="4034791" cy="5487923"/>
          </a:xfrm>
          <a:custGeom>
            <a:rect b="b" l="l" r="r" t="t"/>
            <a:pathLst>
              <a:path extrusionOk="0" h="5486400" w="3877309">
                <a:moveTo>
                  <a:pt x="0" y="0"/>
                </a:moveTo>
                <a:lnTo>
                  <a:pt x="3877055" y="0"/>
                </a:lnTo>
                <a:lnTo>
                  <a:pt x="3877055" y="5486400"/>
                </a:lnTo>
                <a:lnTo>
                  <a:pt x="0" y="5486400"/>
                </a:lnTo>
                <a:lnTo>
                  <a:pt x="0" y="0"/>
                </a:lnTo>
                <a:close/>
              </a:path>
            </a:pathLst>
          </a:custGeom>
          <a:noFill/>
          <a:ln cap="flat" cmpd="sng" w="198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5"/>
          <p:cNvSpPr txBox="1"/>
          <p:nvPr/>
        </p:nvSpPr>
        <p:spPr>
          <a:xfrm>
            <a:off x="6749014" y="1091741"/>
            <a:ext cx="3582900" cy="5750100"/>
          </a:xfrm>
          <a:prstGeom prst="rect">
            <a:avLst/>
          </a:prstGeom>
          <a:noFill/>
          <a:ln>
            <a:noFill/>
          </a:ln>
        </p:spPr>
        <p:txBody>
          <a:bodyPr anchorCtr="0" anchor="t" bIns="45700" lIns="91425" spcFirstLastPara="1" rIns="91425" wrap="square" tIns="45700">
            <a:spAutoFit/>
          </a:bodyPr>
          <a:lstStyle/>
          <a:p>
            <a:pPr indent="0" lvl="0" marL="0" marR="58419" rtl="0" algn="ctr">
              <a:lnSpc>
                <a:spcPct val="119090"/>
              </a:lnSpc>
              <a:spcBef>
                <a:spcPts val="0"/>
              </a:spcBef>
              <a:spcAft>
                <a:spcPts val="0"/>
              </a:spcAft>
              <a:buNone/>
            </a:pPr>
            <a:r>
              <a:rPr b="1" lang="en-US" sz="1100">
                <a:solidFill>
                  <a:srgbClr val="C00000"/>
                </a:solidFill>
                <a:latin typeface="Calibri"/>
                <a:ea typeface="Calibri"/>
                <a:cs typeface="Calibri"/>
                <a:sym typeface="Calibri"/>
              </a:rPr>
              <a:t>-	A  D  D  I  T  I  O  N  A L	B  E  N  E  F  I  T  S	F  O  R	-</a:t>
            </a:r>
            <a:endParaRPr sz="1100">
              <a:solidFill>
                <a:schemeClr val="dk1"/>
              </a:solidFill>
              <a:latin typeface="Calibri"/>
              <a:ea typeface="Calibri"/>
              <a:cs typeface="Calibri"/>
              <a:sym typeface="Calibri"/>
            </a:endParaRPr>
          </a:p>
          <a:p>
            <a:pPr indent="0" lvl="0" marL="0" marR="20320" rtl="0" algn="ctr">
              <a:lnSpc>
                <a:spcPct val="151818"/>
              </a:lnSpc>
              <a:spcBef>
                <a:spcPts val="0"/>
              </a:spcBef>
              <a:spcAft>
                <a:spcPts val="0"/>
              </a:spcAft>
              <a:buNone/>
            </a:pPr>
            <a:r>
              <a:rPr b="1" lang="en-US" sz="1100" u="sng">
                <a:solidFill>
                  <a:schemeClr val="lt1"/>
                </a:solidFill>
                <a:latin typeface="Calibri"/>
                <a:ea typeface="Calibri"/>
                <a:cs typeface="Calibri"/>
                <a:sym typeface="Calibri"/>
              </a:rPr>
              <a:t>MIN U T E MA N  S M P  C A D E T S</a:t>
            </a:r>
            <a:endParaRPr sz="1100">
              <a:solidFill>
                <a:schemeClr val="lt1"/>
              </a:solidFill>
              <a:latin typeface="Calibri"/>
              <a:ea typeface="Calibri"/>
              <a:cs typeface="Calibri"/>
              <a:sym typeface="Calibri"/>
            </a:endParaRPr>
          </a:p>
          <a:p>
            <a:pPr indent="-114300" lvl="0" marL="127000" marR="5080" rtl="0" algn="just">
              <a:spcBef>
                <a:spcPts val="500"/>
              </a:spcBef>
              <a:spcAft>
                <a:spcPts val="0"/>
              </a:spcAft>
              <a:buClr>
                <a:srgbClr val="00B050"/>
              </a:buClr>
              <a:buSzPts val="1100"/>
              <a:buFont typeface="Arial"/>
              <a:buChar char="•"/>
            </a:pPr>
            <a:r>
              <a:rPr b="1" lang="en-US" sz="1100">
                <a:solidFill>
                  <a:srgbClr val="00B050"/>
                </a:solidFill>
                <a:latin typeface="Calibri"/>
                <a:ea typeface="Calibri"/>
                <a:cs typeface="Calibri"/>
                <a:sym typeface="Calibri"/>
              </a:rPr>
              <a:t>Higher starting pay as an Officer </a:t>
            </a:r>
            <a:r>
              <a:rPr lang="en-US" sz="1100">
                <a:solidFill>
                  <a:schemeClr val="lt1"/>
                </a:solidFill>
                <a:latin typeface="Calibri"/>
                <a:ea typeface="Calibri"/>
                <a:cs typeface="Calibri"/>
                <a:sym typeface="Calibri"/>
              </a:rPr>
              <a:t>- USAR 2LTs who  participated in the Simultaneous Membership Program  (SMP) can </a:t>
            </a:r>
            <a:r>
              <a:rPr b="1" i="1" lang="en-US" sz="1100">
                <a:solidFill>
                  <a:schemeClr val="lt1"/>
                </a:solidFill>
                <a:latin typeface="Calibri"/>
                <a:ea typeface="Calibri"/>
                <a:cs typeface="Calibri"/>
                <a:sym typeface="Calibri"/>
              </a:rPr>
              <a:t>earn up to $107.03 more per weekend than their  peers </a:t>
            </a:r>
            <a:r>
              <a:rPr i="1" lang="en-US" sz="1100">
                <a:solidFill>
                  <a:schemeClr val="lt1"/>
                </a:solidFill>
                <a:latin typeface="Calibri"/>
                <a:ea typeface="Calibri"/>
                <a:cs typeface="Calibri"/>
                <a:sym typeface="Calibri"/>
              </a:rPr>
              <a:t>(2018 figures) </a:t>
            </a:r>
            <a:r>
              <a:rPr lang="en-US" sz="1100">
                <a:solidFill>
                  <a:schemeClr val="lt1"/>
                </a:solidFill>
                <a:latin typeface="Calibri"/>
                <a:ea typeface="Calibri"/>
                <a:cs typeface="Calibri"/>
                <a:sym typeface="Calibri"/>
              </a:rPr>
              <a:t>of the same rank, due to having 4 years  in service upon commissioning. Those who switch to Active  Duty after their USAR commitment will earn much more.</a:t>
            </a:r>
            <a:endParaRPr sz="1100">
              <a:solidFill>
                <a:schemeClr val="lt1"/>
              </a:solidFill>
              <a:latin typeface="Calibri"/>
              <a:ea typeface="Calibri"/>
              <a:cs typeface="Calibri"/>
              <a:sym typeface="Calibri"/>
            </a:endParaRPr>
          </a:p>
          <a:p>
            <a:pPr indent="-114300" lvl="0" marL="127000" marR="6350" rtl="0" algn="just">
              <a:spcBef>
                <a:spcPts val="300"/>
              </a:spcBef>
              <a:spcAft>
                <a:spcPts val="0"/>
              </a:spcAft>
              <a:buClr>
                <a:srgbClr val="00B050"/>
              </a:buClr>
              <a:buSzPts val="1100"/>
              <a:buFont typeface="Arial"/>
              <a:buChar char="•"/>
            </a:pPr>
            <a:r>
              <a:rPr b="1" lang="en-US" sz="1100">
                <a:solidFill>
                  <a:srgbClr val="00B050"/>
                </a:solidFill>
                <a:latin typeface="Calibri"/>
                <a:ea typeface="Calibri"/>
                <a:cs typeface="Calibri"/>
                <a:sym typeface="Calibri"/>
              </a:rPr>
              <a:t>Branch of Choice and Advanced Officer Training </a:t>
            </a:r>
            <a:r>
              <a:rPr lang="en-US" sz="1100">
                <a:solidFill>
                  <a:schemeClr val="lt1"/>
                </a:solidFill>
                <a:latin typeface="Calibri"/>
                <a:ea typeface="Calibri"/>
                <a:cs typeface="Calibri"/>
                <a:sym typeface="Calibri"/>
              </a:rPr>
              <a:t>- GRFD  (Minuteman) SMP Cadets can </a:t>
            </a:r>
            <a:r>
              <a:rPr b="1" i="1" lang="en-US" sz="1100">
                <a:solidFill>
                  <a:schemeClr val="lt1"/>
                </a:solidFill>
                <a:latin typeface="Calibri"/>
                <a:ea typeface="Calibri"/>
                <a:cs typeface="Calibri"/>
                <a:sym typeface="Calibri"/>
              </a:rPr>
              <a:t>request their Branch of  choice </a:t>
            </a:r>
            <a:r>
              <a:rPr i="1" lang="en-US" sz="1100">
                <a:solidFill>
                  <a:schemeClr val="lt1"/>
                </a:solidFill>
                <a:latin typeface="Calibri"/>
                <a:ea typeface="Calibri"/>
                <a:cs typeface="Calibri"/>
                <a:sym typeface="Calibri"/>
              </a:rPr>
              <a:t>(based on USAR availability)</a:t>
            </a:r>
            <a:r>
              <a:rPr lang="en-US" sz="1100">
                <a:solidFill>
                  <a:schemeClr val="lt1"/>
                </a:solidFill>
                <a:latin typeface="Calibri"/>
                <a:ea typeface="Calibri"/>
                <a:cs typeface="Calibri"/>
                <a:sym typeface="Calibri"/>
              </a:rPr>
              <a:t>, and </a:t>
            </a:r>
            <a:r>
              <a:rPr b="1" i="1" lang="en-US" sz="1100">
                <a:solidFill>
                  <a:schemeClr val="lt1"/>
                </a:solidFill>
                <a:latin typeface="Calibri"/>
                <a:ea typeface="Calibri"/>
                <a:cs typeface="Calibri"/>
                <a:sym typeface="Calibri"/>
              </a:rPr>
              <a:t>train with the  unit they will join</a:t>
            </a:r>
            <a:r>
              <a:rPr lang="en-US" sz="1100">
                <a:solidFill>
                  <a:schemeClr val="lt1"/>
                </a:solidFill>
                <a:latin typeface="Calibri"/>
                <a:ea typeface="Calibri"/>
                <a:cs typeface="Calibri"/>
                <a:sym typeface="Calibri"/>
              </a:rPr>
              <a:t>, building rapport with their future  supervisor and other leaders within the unit.</a:t>
            </a:r>
            <a:endParaRPr/>
          </a:p>
          <a:p>
            <a:pPr indent="-114300" lvl="0" marL="127000" marR="7620" rtl="0" algn="just">
              <a:spcBef>
                <a:spcPts val="300"/>
              </a:spcBef>
              <a:spcAft>
                <a:spcPts val="0"/>
              </a:spcAft>
              <a:buClr>
                <a:srgbClr val="00B050"/>
              </a:buClr>
              <a:buSzPts val="1100"/>
              <a:buFont typeface="Arial"/>
              <a:buChar char="•"/>
            </a:pPr>
            <a:r>
              <a:rPr b="1" lang="en-US" sz="1100">
                <a:solidFill>
                  <a:srgbClr val="00B050"/>
                </a:solidFill>
                <a:latin typeface="Calibri"/>
                <a:ea typeface="Calibri"/>
                <a:cs typeface="Calibri"/>
                <a:sym typeface="Calibri"/>
              </a:rPr>
              <a:t>Earned retirement years </a:t>
            </a:r>
            <a:r>
              <a:rPr lang="en-US" sz="1100">
                <a:solidFill>
                  <a:schemeClr val="lt1"/>
                </a:solidFill>
                <a:latin typeface="Calibri"/>
                <a:ea typeface="Calibri"/>
                <a:cs typeface="Calibri"/>
                <a:sym typeface="Calibri"/>
              </a:rPr>
              <a:t>- SMP time </a:t>
            </a:r>
            <a:r>
              <a:rPr b="1" i="1" lang="en-US" sz="1100">
                <a:solidFill>
                  <a:schemeClr val="lt1"/>
                </a:solidFill>
                <a:latin typeface="Calibri"/>
                <a:ea typeface="Calibri"/>
                <a:cs typeface="Calibri"/>
                <a:sym typeface="Calibri"/>
              </a:rPr>
              <a:t>counts toward  retirement </a:t>
            </a:r>
            <a:r>
              <a:rPr lang="en-US" sz="1100">
                <a:solidFill>
                  <a:schemeClr val="lt1"/>
                </a:solidFill>
                <a:latin typeface="Calibri"/>
                <a:ea typeface="Calibri"/>
                <a:cs typeface="Calibri"/>
                <a:sym typeface="Calibri"/>
              </a:rPr>
              <a:t>- they will have up to 4 fewer years to serve  after commissioning for a USAR retirement (for standard  4-year SMP cadets, this means serving 16 years after  commissioning, as opposed to 20 for non-SMP Officers).</a:t>
            </a:r>
            <a:endParaRPr sz="1100">
              <a:solidFill>
                <a:schemeClr val="lt1"/>
              </a:solidFill>
              <a:latin typeface="Calibri"/>
              <a:ea typeface="Calibri"/>
              <a:cs typeface="Calibri"/>
              <a:sym typeface="Calibri"/>
            </a:endParaRPr>
          </a:p>
          <a:p>
            <a:pPr indent="-114300" lvl="0" marL="127000" marR="6985" rtl="0" algn="just">
              <a:spcBef>
                <a:spcPts val="300"/>
              </a:spcBef>
              <a:spcAft>
                <a:spcPts val="0"/>
              </a:spcAft>
              <a:buClr>
                <a:srgbClr val="00B050"/>
              </a:buClr>
              <a:buSzPts val="1100"/>
              <a:buFont typeface="Arial"/>
              <a:buChar char="•"/>
            </a:pPr>
            <a:r>
              <a:rPr b="1" lang="en-US" sz="1100">
                <a:solidFill>
                  <a:srgbClr val="00B050"/>
                </a:solidFill>
                <a:latin typeface="Calibri"/>
                <a:ea typeface="Calibri"/>
                <a:cs typeface="Calibri"/>
                <a:sym typeface="Calibri"/>
              </a:rPr>
              <a:t>Health </a:t>
            </a:r>
            <a:r>
              <a:rPr b="1" lang="en-US" sz="1100">
                <a:solidFill>
                  <a:schemeClr val="lt1"/>
                </a:solidFill>
                <a:latin typeface="Calibri"/>
                <a:ea typeface="Calibri"/>
                <a:cs typeface="Calibri"/>
                <a:sym typeface="Calibri"/>
              </a:rPr>
              <a:t>Care </a:t>
            </a:r>
            <a:r>
              <a:rPr lang="en-US" sz="1100">
                <a:solidFill>
                  <a:schemeClr val="lt1"/>
                </a:solidFill>
                <a:latin typeface="Calibri"/>
                <a:ea typeface="Calibri"/>
                <a:cs typeface="Calibri"/>
                <a:sym typeface="Calibri"/>
              </a:rPr>
              <a:t>- SMP Cadets and their families are </a:t>
            </a:r>
            <a:r>
              <a:rPr b="1" i="1" lang="en-US" sz="1100">
                <a:solidFill>
                  <a:schemeClr val="lt1"/>
                </a:solidFill>
                <a:latin typeface="Calibri"/>
                <a:ea typeface="Calibri"/>
                <a:cs typeface="Calibri"/>
                <a:sym typeface="Calibri"/>
              </a:rPr>
              <a:t>eligible  for Tricare Reserve Select </a:t>
            </a:r>
            <a:r>
              <a:rPr lang="en-US" sz="1100">
                <a:solidFill>
                  <a:schemeClr val="lt1"/>
                </a:solidFill>
                <a:latin typeface="Calibri"/>
                <a:ea typeface="Calibri"/>
                <a:cs typeface="Calibri"/>
                <a:sym typeface="Calibri"/>
              </a:rPr>
              <a:t>health insurance.</a:t>
            </a:r>
            <a:endParaRPr sz="1100">
              <a:solidFill>
                <a:schemeClr val="lt1"/>
              </a:solidFill>
              <a:latin typeface="Calibri"/>
              <a:ea typeface="Calibri"/>
              <a:cs typeface="Calibri"/>
              <a:sym typeface="Calibri"/>
            </a:endParaRPr>
          </a:p>
          <a:p>
            <a:pPr indent="-114300" lvl="0" marL="127000" marR="5715" rtl="0" algn="just">
              <a:spcBef>
                <a:spcPts val="300"/>
              </a:spcBef>
              <a:spcAft>
                <a:spcPts val="0"/>
              </a:spcAft>
              <a:buClr>
                <a:srgbClr val="00B050"/>
              </a:buClr>
              <a:buSzPts val="1100"/>
              <a:buFont typeface="Arial"/>
              <a:buChar char="•"/>
            </a:pPr>
            <a:r>
              <a:rPr b="1" lang="en-US" sz="1100">
                <a:solidFill>
                  <a:srgbClr val="00B050"/>
                </a:solidFill>
                <a:latin typeface="Calibri"/>
                <a:ea typeface="Calibri"/>
                <a:cs typeface="Calibri"/>
                <a:sym typeface="Calibri"/>
              </a:rPr>
              <a:t>Access to Military shopping and facilities </a:t>
            </a:r>
            <a:r>
              <a:rPr lang="en-US" sz="1100">
                <a:solidFill>
                  <a:schemeClr val="lt1"/>
                </a:solidFill>
                <a:latin typeface="Calibri"/>
                <a:ea typeface="Calibri"/>
                <a:cs typeface="Calibri"/>
                <a:sym typeface="Calibri"/>
              </a:rPr>
              <a:t>- SMP Cadets  are </a:t>
            </a:r>
            <a:r>
              <a:rPr b="1" i="1" lang="en-US" sz="1100">
                <a:solidFill>
                  <a:schemeClr val="lt1"/>
                </a:solidFill>
                <a:latin typeface="Calibri"/>
                <a:ea typeface="Calibri"/>
                <a:cs typeface="Calibri"/>
                <a:sym typeface="Calibri"/>
              </a:rPr>
              <a:t>authorized to use on-post facilities </a:t>
            </a:r>
            <a:r>
              <a:rPr lang="en-US" sz="1100">
                <a:solidFill>
                  <a:schemeClr val="lt1"/>
                </a:solidFill>
                <a:latin typeface="Calibri"/>
                <a:ea typeface="Calibri"/>
                <a:cs typeface="Calibri"/>
                <a:sym typeface="Calibri"/>
              </a:rPr>
              <a:t>(if available), many  of which are </a:t>
            </a:r>
            <a:r>
              <a:rPr b="1" i="1" lang="en-US" sz="1100">
                <a:solidFill>
                  <a:schemeClr val="lt1"/>
                </a:solidFill>
                <a:latin typeface="Calibri"/>
                <a:ea typeface="Calibri"/>
                <a:cs typeface="Calibri"/>
                <a:sym typeface="Calibri"/>
              </a:rPr>
              <a:t>tax-free</a:t>
            </a:r>
            <a:r>
              <a:rPr lang="en-US" sz="1100">
                <a:solidFill>
                  <a:schemeClr val="lt1"/>
                </a:solidFill>
                <a:latin typeface="Calibri"/>
                <a:ea typeface="Calibri"/>
                <a:cs typeface="Calibri"/>
                <a:sym typeface="Calibri"/>
              </a:rPr>
              <a:t>, such as the </a:t>
            </a:r>
            <a:r>
              <a:rPr b="1" i="1" lang="en-US" sz="1100">
                <a:solidFill>
                  <a:schemeClr val="lt1"/>
                </a:solidFill>
                <a:latin typeface="Calibri"/>
                <a:ea typeface="Calibri"/>
                <a:cs typeface="Calibri"/>
                <a:sym typeface="Calibri"/>
              </a:rPr>
              <a:t>Commissary/PX</a:t>
            </a:r>
            <a:r>
              <a:rPr lang="en-US" sz="1100">
                <a:solidFill>
                  <a:schemeClr val="lt1"/>
                </a:solidFill>
                <a:latin typeface="Calibri"/>
                <a:ea typeface="Calibri"/>
                <a:cs typeface="Calibri"/>
                <a:sym typeface="Calibri"/>
              </a:rPr>
              <a:t>, </a:t>
            </a:r>
            <a:r>
              <a:rPr b="1" i="1" lang="en-US" sz="1100">
                <a:solidFill>
                  <a:schemeClr val="lt1"/>
                </a:solidFill>
                <a:latin typeface="Calibri"/>
                <a:ea typeface="Calibri"/>
                <a:cs typeface="Calibri"/>
                <a:sym typeface="Calibri"/>
              </a:rPr>
              <a:t>Gyms,  </a:t>
            </a:r>
            <a:r>
              <a:rPr lang="en-US" sz="1100">
                <a:solidFill>
                  <a:schemeClr val="lt1"/>
                </a:solidFill>
                <a:latin typeface="Calibri"/>
                <a:ea typeface="Calibri"/>
                <a:cs typeface="Calibri"/>
                <a:sym typeface="Calibri"/>
              </a:rPr>
              <a:t>and </a:t>
            </a:r>
            <a:r>
              <a:rPr b="1" i="1" lang="en-US" sz="1100">
                <a:solidFill>
                  <a:schemeClr val="lt1"/>
                </a:solidFill>
                <a:latin typeface="Calibri"/>
                <a:ea typeface="Calibri"/>
                <a:cs typeface="Calibri"/>
                <a:sym typeface="Calibri"/>
              </a:rPr>
              <a:t>outdoor recreation rentals</a:t>
            </a:r>
            <a:r>
              <a:rPr lang="en-US" sz="1100">
                <a:solidFill>
                  <a:schemeClr val="lt1"/>
                </a:solidFill>
                <a:latin typeface="Calibri"/>
                <a:ea typeface="Calibri"/>
                <a:cs typeface="Calibri"/>
                <a:sym typeface="Calibri"/>
              </a:rPr>
              <a:t>; they are also authorized to  reserve </a:t>
            </a:r>
            <a:r>
              <a:rPr b="1" i="1" lang="en-US" sz="1100">
                <a:solidFill>
                  <a:schemeClr val="lt1"/>
                </a:solidFill>
                <a:latin typeface="Calibri"/>
                <a:ea typeface="Calibri"/>
                <a:cs typeface="Calibri"/>
                <a:sym typeface="Calibri"/>
              </a:rPr>
              <a:t>Space-Available </a:t>
            </a:r>
            <a:r>
              <a:rPr lang="en-US" sz="1100">
                <a:solidFill>
                  <a:schemeClr val="lt1"/>
                </a:solidFill>
                <a:latin typeface="Calibri"/>
                <a:ea typeface="Calibri"/>
                <a:cs typeface="Calibri"/>
                <a:sym typeface="Calibri"/>
              </a:rPr>
              <a:t>(Space-A) airline flights.</a:t>
            </a:r>
            <a:endParaRPr sz="1100">
              <a:solidFill>
                <a:schemeClr val="lt1"/>
              </a:solidFill>
              <a:latin typeface="Calibri"/>
              <a:ea typeface="Calibri"/>
              <a:cs typeface="Calibri"/>
              <a:sym typeface="Calibri"/>
            </a:endParaRPr>
          </a:p>
          <a:p>
            <a:pPr indent="-114300" lvl="0" marL="127000" marR="6350" rtl="0" algn="just">
              <a:spcBef>
                <a:spcPts val="300"/>
              </a:spcBef>
              <a:spcAft>
                <a:spcPts val="0"/>
              </a:spcAft>
              <a:buClr>
                <a:srgbClr val="00B050"/>
              </a:buClr>
              <a:buSzPts val="1100"/>
              <a:buFont typeface="Arial"/>
              <a:buChar char="•"/>
            </a:pPr>
            <a:r>
              <a:rPr b="1" lang="en-US" sz="1100">
                <a:solidFill>
                  <a:srgbClr val="00B050"/>
                </a:solidFill>
                <a:latin typeface="Calibri"/>
                <a:ea typeface="Calibri"/>
                <a:cs typeface="Calibri"/>
                <a:sym typeface="Calibri"/>
              </a:rPr>
              <a:t>Continuing Education </a:t>
            </a:r>
            <a:r>
              <a:rPr lang="en-US" sz="1100">
                <a:solidFill>
                  <a:schemeClr val="lt1"/>
                </a:solidFill>
                <a:latin typeface="Calibri"/>
                <a:ea typeface="Calibri"/>
                <a:cs typeface="Calibri"/>
                <a:sym typeface="Calibri"/>
              </a:rPr>
              <a:t>- Minuteman recipients can use  </a:t>
            </a:r>
            <a:r>
              <a:rPr b="1" lang="en-US" sz="1100">
                <a:solidFill>
                  <a:schemeClr val="lt1"/>
                </a:solidFill>
                <a:latin typeface="Calibri"/>
                <a:ea typeface="Calibri"/>
                <a:cs typeface="Calibri"/>
                <a:sym typeface="Calibri"/>
              </a:rPr>
              <a:t>Tuition Assistance </a:t>
            </a:r>
            <a:r>
              <a:rPr lang="en-US" sz="1100">
                <a:solidFill>
                  <a:schemeClr val="lt1"/>
                </a:solidFill>
                <a:latin typeface="Calibri"/>
                <a:ea typeface="Calibri"/>
                <a:cs typeface="Calibri"/>
                <a:sym typeface="Calibri"/>
              </a:rPr>
              <a:t>after completing IET to help pay for  their graduate degree (conditions apply).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A person holding a gun&#10;&#10;Description automatically generated" id="149" name="Google Shape;149;p6"/>
          <p:cNvPicPr preferRelativeResize="0"/>
          <p:nvPr/>
        </p:nvPicPr>
        <p:blipFill rotWithShape="1">
          <a:blip r:embed="rId3">
            <a:alphaModFix/>
          </a:blip>
          <a:srcRect b="-4" l="2876" r="-4" t="0"/>
          <a:stretch/>
        </p:blipFill>
        <p:spPr>
          <a:xfrm>
            <a:off x="0" y="-3618"/>
            <a:ext cx="4370742" cy="2505456"/>
          </a:xfrm>
          <a:custGeom>
            <a:rect b="b" l="l" r="r" t="t"/>
            <a:pathLst>
              <a:path extrusionOk="0" h="2505456" w="3255403">
                <a:moveTo>
                  <a:pt x="0" y="0"/>
                </a:moveTo>
                <a:lnTo>
                  <a:pt x="3255403" y="0"/>
                </a:lnTo>
                <a:lnTo>
                  <a:pt x="2094477" y="2505456"/>
                </a:lnTo>
                <a:lnTo>
                  <a:pt x="0" y="2505456"/>
                </a:lnTo>
                <a:close/>
              </a:path>
            </a:pathLst>
          </a:custGeom>
          <a:noFill/>
          <a:ln>
            <a:noFill/>
          </a:ln>
        </p:spPr>
      </p:pic>
      <p:pic>
        <p:nvPicPr>
          <p:cNvPr descr="A picture containing person, indoor, holding, person&#10;&#10;Description automatically generated" id="150" name="Google Shape;150;p6"/>
          <p:cNvPicPr preferRelativeResize="0"/>
          <p:nvPr/>
        </p:nvPicPr>
        <p:blipFill rotWithShape="1">
          <a:blip r:embed="rId4">
            <a:alphaModFix/>
          </a:blip>
          <a:srcRect b="33232" l="0" r="-3" t="15843"/>
          <a:stretch/>
        </p:blipFill>
        <p:spPr>
          <a:xfrm>
            <a:off x="2965197" y="-5429"/>
            <a:ext cx="5384719" cy="2505456"/>
          </a:xfrm>
          <a:custGeom>
            <a:rect b="b" l="l" r="r" t="t"/>
            <a:pathLst>
              <a:path extrusionOk="0" h="2505456" w="3677817">
                <a:moveTo>
                  <a:pt x="1160926" y="0"/>
                </a:moveTo>
                <a:lnTo>
                  <a:pt x="3677817" y="0"/>
                </a:lnTo>
                <a:lnTo>
                  <a:pt x="2516891" y="2505456"/>
                </a:lnTo>
                <a:lnTo>
                  <a:pt x="0" y="2505456"/>
                </a:lnTo>
                <a:close/>
              </a:path>
            </a:pathLst>
          </a:custGeom>
          <a:noFill/>
          <a:ln>
            <a:noFill/>
          </a:ln>
        </p:spPr>
      </p:pic>
      <p:pic>
        <p:nvPicPr>
          <p:cNvPr id="151" name="Google Shape;151;p6"/>
          <p:cNvPicPr preferRelativeResize="0"/>
          <p:nvPr/>
        </p:nvPicPr>
        <p:blipFill rotWithShape="1">
          <a:blip r:embed="rId5">
            <a:alphaModFix/>
          </a:blip>
          <a:srcRect b="13470" l="0" r="-3" t="2637"/>
          <a:stretch/>
        </p:blipFill>
        <p:spPr>
          <a:xfrm>
            <a:off x="7303168" y="1"/>
            <a:ext cx="4888833" cy="2501837"/>
          </a:xfrm>
          <a:custGeom>
            <a:rect b="b" l="l" r="r" t="t"/>
            <a:pathLst>
              <a:path extrusionOk="0" h="2501837" w="4810125">
                <a:moveTo>
                  <a:pt x="1159248" y="0"/>
                </a:moveTo>
                <a:lnTo>
                  <a:pt x="4810125" y="0"/>
                </a:lnTo>
                <a:lnTo>
                  <a:pt x="4810125" y="2501837"/>
                </a:lnTo>
                <a:lnTo>
                  <a:pt x="0" y="2501837"/>
                </a:lnTo>
                <a:close/>
              </a:path>
            </a:pathLst>
          </a:custGeom>
          <a:noFill/>
          <a:ln>
            <a:noFill/>
          </a:ln>
        </p:spPr>
      </p:pic>
      <p:pic>
        <p:nvPicPr>
          <p:cNvPr id="152" name="Google Shape;152;p6"/>
          <p:cNvPicPr preferRelativeResize="0"/>
          <p:nvPr/>
        </p:nvPicPr>
        <p:blipFill rotWithShape="1">
          <a:blip r:embed="rId6">
            <a:alphaModFix/>
          </a:blip>
          <a:srcRect b="2" l="19070" r="2" t="0"/>
          <a:stretch/>
        </p:blipFill>
        <p:spPr>
          <a:xfrm>
            <a:off x="0" y="2769632"/>
            <a:ext cx="4975416" cy="4088368"/>
          </a:xfrm>
          <a:custGeom>
            <a:rect b="b" l="l" r="r" t="t"/>
            <a:pathLst>
              <a:path extrusionOk="0" h="4197911" w="5108726">
                <a:moveTo>
                  <a:pt x="1945141" y="0"/>
                </a:moveTo>
                <a:lnTo>
                  <a:pt x="5108726" y="0"/>
                </a:lnTo>
                <a:lnTo>
                  <a:pt x="3163585" y="4197911"/>
                </a:lnTo>
                <a:lnTo>
                  <a:pt x="3157362" y="4197911"/>
                </a:lnTo>
                <a:lnTo>
                  <a:pt x="1967571" y="4197911"/>
                </a:lnTo>
                <a:lnTo>
                  <a:pt x="317526" y="4197911"/>
                </a:lnTo>
                <a:lnTo>
                  <a:pt x="0" y="4197911"/>
                </a:lnTo>
                <a:close/>
              </a:path>
            </a:pathLst>
          </a:custGeom>
          <a:noFill/>
          <a:ln>
            <a:noFill/>
          </a:ln>
        </p:spPr>
      </p:pic>
      <p:sp>
        <p:nvSpPr>
          <p:cNvPr id="153" name="Google Shape;153;p6"/>
          <p:cNvSpPr txBox="1"/>
          <p:nvPr>
            <p:ph type="ctrTitle"/>
          </p:nvPr>
        </p:nvSpPr>
        <p:spPr>
          <a:xfrm>
            <a:off x="6980112" y="2833354"/>
            <a:ext cx="4997354" cy="2336577"/>
          </a:xfrm>
          <a:prstGeom prst="rect">
            <a:avLst/>
          </a:prstGeom>
          <a:noFill/>
          <a:ln>
            <a:noFill/>
          </a:ln>
        </p:spPr>
        <p:txBody>
          <a:bodyPr anchorCtr="0" anchor="t" bIns="45700" lIns="91425" spcFirstLastPara="1" rIns="91425" wrap="square" tIns="45700">
            <a:normAutofit fontScale="90000"/>
          </a:bodyPr>
          <a:lstStyle/>
          <a:p>
            <a:pPr indent="0" lvl="0" marL="0" rtl="0" algn="r">
              <a:lnSpc>
                <a:spcPct val="90000"/>
              </a:lnSpc>
              <a:spcBef>
                <a:spcPts val="0"/>
              </a:spcBef>
              <a:spcAft>
                <a:spcPts val="0"/>
              </a:spcAft>
              <a:buClr>
                <a:srgbClr val="FFFFFF"/>
              </a:buClr>
              <a:buSzPct val="100000"/>
              <a:buFont typeface="Calibri"/>
              <a:buNone/>
            </a:pPr>
            <a:r>
              <a:rPr b="1" lang="en-US">
                <a:solidFill>
                  <a:srgbClr val="FFFFFF"/>
                </a:solidFill>
              </a:rPr>
              <a:t>Enlisted, Warrant and Officer Opportunities</a:t>
            </a:r>
            <a:endParaRPr/>
          </a:p>
        </p:txBody>
      </p:sp>
      <p:sp>
        <p:nvSpPr>
          <p:cNvPr id="154" name="Google Shape;154;p6"/>
          <p:cNvSpPr txBox="1"/>
          <p:nvPr/>
        </p:nvSpPr>
        <p:spPr>
          <a:xfrm>
            <a:off x="7467600" y="24003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60" name="Google Shape;160;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161" name="Google Shape;161;p7"/>
          <p:cNvPicPr preferRelativeResize="0"/>
          <p:nvPr/>
        </p:nvPicPr>
        <p:blipFill rotWithShape="1">
          <a:blip r:embed="rId3">
            <a:alphaModFix/>
          </a:blip>
          <a:srcRect b="0" l="0" r="0" t="0"/>
          <a:stretch/>
        </p:blipFill>
        <p:spPr>
          <a:xfrm>
            <a:off x="-42863" y="29608"/>
            <a:ext cx="12192000" cy="6858000"/>
          </a:xfrm>
          <a:prstGeom prst="rect">
            <a:avLst/>
          </a:prstGeom>
          <a:noFill/>
          <a:ln>
            <a:noFill/>
          </a:ln>
        </p:spPr>
      </p:pic>
      <p:sp>
        <p:nvSpPr>
          <p:cNvPr id="162" name="Google Shape;162;p7"/>
          <p:cNvSpPr/>
          <p:nvPr/>
        </p:nvSpPr>
        <p:spPr>
          <a:xfrm>
            <a:off x="2941468" y="3544"/>
            <a:ext cx="6096000" cy="11233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FF00"/>
                </a:solidFill>
                <a:latin typeface="Calibri"/>
                <a:ea typeface="Calibri"/>
                <a:cs typeface="Calibri"/>
                <a:sym typeface="Calibri"/>
              </a:rPr>
              <a:t>Army Job Specialties</a:t>
            </a:r>
            <a:endParaRPr/>
          </a:p>
          <a:p>
            <a:pPr indent="0" lvl="0" marL="0" marR="0" rtl="0" algn="ctr">
              <a:spcBef>
                <a:spcPts val="900"/>
              </a:spcBef>
              <a:spcAft>
                <a:spcPts val="0"/>
              </a:spcAft>
              <a:buNone/>
            </a:pPr>
            <a:r>
              <a:rPr b="1" lang="en-US" sz="1800">
                <a:solidFill>
                  <a:srgbClr val="D8D8D8"/>
                </a:solidFill>
                <a:latin typeface="Calibri"/>
                <a:ea typeface="Calibri"/>
                <a:cs typeface="Calibri"/>
                <a:sym typeface="Calibri"/>
              </a:rPr>
              <a:t>(Over 150 Jobs, only 11 are combat centric)</a:t>
            </a:r>
            <a:endParaRPr/>
          </a:p>
        </p:txBody>
      </p:sp>
      <p:sp>
        <p:nvSpPr>
          <p:cNvPr id="163" name="Google Shape;163;p7"/>
          <p:cNvSpPr/>
          <p:nvPr/>
        </p:nvSpPr>
        <p:spPr>
          <a:xfrm>
            <a:off x="257174" y="988305"/>
            <a:ext cx="4743450" cy="12618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4">
                  <a:extLst>
                    <a:ext uri="{A12FA001-AC4F-418D-AE19-62706E023703}">
                      <ahyp:hlinkClr val="tx"/>
                    </a:ext>
                  </a:extLst>
                </a:hlinkClick>
              </a:rPr>
              <a:t>Administrative Support</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Features support jobs dealing with Army personnel, administration, finance, legal, information and religious services. Roles and responsibilities include clerical to supervisory positions. Army human resources jobs can also be found here. Jobs include administrative specialists (e.g. unit supply, finance) and religious support</a:t>
            </a:r>
            <a:endParaRPr sz="1200">
              <a:solidFill>
                <a:srgbClr val="D8D8D8"/>
              </a:solidFill>
              <a:latin typeface="Calibri"/>
              <a:ea typeface="Calibri"/>
              <a:cs typeface="Calibri"/>
              <a:sym typeface="Calibri"/>
            </a:endParaRPr>
          </a:p>
        </p:txBody>
      </p:sp>
      <p:sp>
        <p:nvSpPr>
          <p:cNvPr id="164" name="Google Shape;164;p7"/>
          <p:cNvSpPr/>
          <p:nvPr/>
        </p:nvSpPr>
        <p:spPr>
          <a:xfrm>
            <a:off x="257174" y="2296226"/>
            <a:ext cx="4743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5">
                  <a:extLst>
                    <a:ext uri="{A12FA001-AC4F-418D-AE19-62706E023703}">
                      <ahyp:hlinkClr val="tx"/>
                    </a:ext>
                  </a:extLst>
                </a:hlinkClick>
              </a:rPr>
              <a:t>Intelligence &amp; Combat Support</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Supports U.S. Army personnel involved directly in combat. They work behind-the-scenes to support and provide intelligence to Soldiers on the field. Jobs include food services, watercraft operators, intelligence analysts, translators, interpreters and topography specialists.</a:t>
            </a:r>
            <a:endParaRPr sz="1200">
              <a:solidFill>
                <a:srgbClr val="D8D8D8"/>
              </a:solidFill>
              <a:latin typeface="Calibri"/>
              <a:ea typeface="Calibri"/>
              <a:cs typeface="Calibri"/>
              <a:sym typeface="Calibri"/>
            </a:endParaRPr>
          </a:p>
        </p:txBody>
      </p:sp>
      <p:sp>
        <p:nvSpPr>
          <p:cNvPr id="165" name="Google Shape;165;p7"/>
          <p:cNvSpPr/>
          <p:nvPr/>
        </p:nvSpPr>
        <p:spPr>
          <a:xfrm>
            <a:off x="257174" y="3420496"/>
            <a:ext cx="4657726"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6">
                  <a:extLst>
                    <a:ext uri="{A12FA001-AC4F-418D-AE19-62706E023703}">
                      <ahyp:hlinkClr val="tx"/>
                    </a:ext>
                  </a:extLst>
                </a:hlinkClick>
              </a:rPr>
              <a:t>ARTS &amp; MEDIA</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Covers the administration, communication and supervision of Army affairs for both military and civilian audiences. Jobs include broadcast technicians, graphic designers, translators, journalists and musicians.</a:t>
            </a:r>
            <a:endParaRPr sz="1200">
              <a:solidFill>
                <a:srgbClr val="D8D8D8"/>
              </a:solidFill>
              <a:latin typeface="Calibri"/>
              <a:ea typeface="Calibri"/>
              <a:cs typeface="Calibri"/>
              <a:sym typeface="Calibri"/>
            </a:endParaRPr>
          </a:p>
        </p:txBody>
      </p:sp>
      <p:sp>
        <p:nvSpPr>
          <p:cNvPr id="166" name="Google Shape;166;p7"/>
          <p:cNvSpPr/>
          <p:nvPr/>
        </p:nvSpPr>
        <p:spPr>
          <a:xfrm>
            <a:off x="257174" y="4360100"/>
            <a:ext cx="4743451"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7">
                  <a:extLst>
                    <a:ext uri="{A12FA001-AC4F-418D-AE19-62706E023703}">
                      <ahyp:hlinkClr val="tx"/>
                    </a:ext>
                  </a:extLst>
                </a:hlinkClick>
              </a:rPr>
              <a:t>Legal &amp; Law Enforcement</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Focuses on keeping the people and property of the Army safe. MOSs include firefighters, military police, criminal investigators, security and emergency specialists</a:t>
            </a:r>
            <a:endParaRPr sz="1200">
              <a:solidFill>
                <a:srgbClr val="D8D8D8"/>
              </a:solidFill>
              <a:latin typeface="Calibri"/>
              <a:ea typeface="Calibri"/>
              <a:cs typeface="Calibri"/>
              <a:sym typeface="Calibri"/>
            </a:endParaRPr>
          </a:p>
        </p:txBody>
      </p:sp>
      <p:sp>
        <p:nvSpPr>
          <p:cNvPr id="167" name="Google Shape;167;p7"/>
          <p:cNvSpPr/>
          <p:nvPr/>
        </p:nvSpPr>
        <p:spPr>
          <a:xfrm>
            <a:off x="257173" y="5299704"/>
            <a:ext cx="474345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rgbClr val="FFFF00"/>
                </a:solidFill>
                <a:latin typeface="Calibri"/>
                <a:ea typeface="Calibri"/>
                <a:cs typeface="Calibri"/>
                <a:sym typeface="Calibri"/>
                <a:hlinkClick r:id="rId8">
                  <a:extLst>
                    <a:ext uri="{A12FA001-AC4F-418D-AE19-62706E023703}">
                      <ahyp:hlinkClr val="tx"/>
                    </a:ext>
                  </a:extLst>
                </a:hlinkClick>
              </a:rPr>
              <a:t>Combat</a:t>
            </a:r>
            <a:endParaRPr b="1" sz="18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Involves Army reconnaissance, security and other aspects of both offensive and defensive combat situations. Jobs include artillery specialists, infantry, special operations and tank crew. Many combat MOSs are open to women.</a:t>
            </a:r>
            <a:endParaRPr sz="1200">
              <a:solidFill>
                <a:srgbClr val="D8D8D8"/>
              </a:solidFill>
              <a:latin typeface="Calibri"/>
              <a:ea typeface="Calibri"/>
              <a:cs typeface="Calibri"/>
              <a:sym typeface="Calibri"/>
            </a:endParaRPr>
          </a:p>
        </p:txBody>
      </p:sp>
      <p:sp>
        <p:nvSpPr>
          <p:cNvPr id="168" name="Google Shape;168;p7"/>
          <p:cNvSpPr/>
          <p:nvPr/>
        </p:nvSpPr>
        <p:spPr>
          <a:xfrm>
            <a:off x="7191374" y="988305"/>
            <a:ext cx="5000625"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9">
                  <a:extLst>
                    <a:ext uri="{A12FA001-AC4F-418D-AE19-62706E023703}">
                      <ahyp:hlinkClr val="tx"/>
                    </a:ext>
                  </a:extLst>
                </a:hlinkClick>
              </a:rPr>
              <a:t>Mechanics</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Tasked with keeping the Army's vehicles and machines in proper running order. MOSs range from heating and cooling mechanics to vehicle mechanics who service aircraft, wheeled and tracked vehicles, heavy equipment and watercraft.</a:t>
            </a:r>
            <a:endParaRPr sz="1200">
              <a:solidFill>
                <a:srgbClr val="D8D8D8"/>
              </a:solidFill>
              <a:latin typeface="Calibri"/>
              <a:ea typeface="Calibri"/>
              <a:cs typeface="Calibri"/>
              <a:sym typeface="Calibri"/>
            </a:endParaRPr>
          </a:p>
        </p:txBody>
      </p:sp>
      <p:sp>
        <p:nvSpPr>
          <p:cNvPr id="169" name="Google Shape;169;p7"/>
          <p:cNvSpPr/>
          <p:nvPr/>
        </p:nvSpPr>
        <p:spPr>
          <a:xfrm>
            <a:off x="7191374" y="2296226"/>
            <a:ext cx="5000626"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u="sng">
                <a:solidFill>
                  <a:srgbClr val="FFFF00"/>
                </a:solidFill>
                <a:latin typeface="Calibri"/>
                <a:ea typeface="Calibri"/>
                <a:cs typeface="Calibri"/>
                <a:sym typeface="Calibri"/>
                <a:hlinkClick r:id="rId10">
                  <a:extLst>
                    <a:ext uri="{A12FA001-AC4F-418D-AE19-62706E023703}">
                      <ahyp:hlinkClr val="tx"/>
                    </a:ext>
                  </a:extLst>
                </a:hlinkClick>
              </a:rPr>
              <a:t>Computers &amp; Technology</a:t>
            </a:r>
            <a:endParaRPr b="1" sz="14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Includes technical and informational support for a variety of areas. Positions available in computers, communications, environmental health, intelligence, explosives and unmanned vehicle operations.</a:t>
            </a:r>
            <a:endParaRPr sz="1200">
              <a:solidFill>
                <a:srgbClr val="D8D8D8"/>
              </a:solidFill>
              <a:latin typeface="Calibri"/>
              <a:ea typeface="Calibri"/>
              <a:cs typeface="Calibri"/>
              <a:sym typeface="Calibri"/>
            </a:endParaRPr>
          </a:p>
        </p:txBody>
      </p:sp>
      <p:sp>
        <p:nvSpPr>
          <p:cNvPr id="170" name="Google Shape;170;p7"/>
          <p:cNvSpPr/>
          <p:nvPr/>
        </p:nvSpPr>
        <p:spPr>
          <a:xfrm>
            <a:off x="7191374" y="3420496"/>
            <a:ext cx="5000626"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11">
                  <a:extLst>
                    <a:ext uri="{A12FA001-AC4F-418D-AE19-62706E023703}">
                      <ahyp:hlinkClr val="tx"/>
                    </a:ext>
                  </a:extLst>
                </a:hlinkClick>
              </a:rPr>
              <a:t>Medical &amp; Emergency</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Addresses jobs in the medical, dental and veterinary fields. These MOSs cover a variety of responsibilities throughout the military health care field, from clinical settings to point of injury</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p:txBody>
      </p:sp>
      <p:sp>
        <p:nvSpPr>
          <p:cNvPr id="171" name="Google Shape;171;p7"/>
          <p:cNvSpPr/>
          <p:nvPr/>
        </p:nvSpPr>
        <p:spPr>
          <a:xfrm>
            <a:off x="7191373" y="4360100"/>
            <a:ext cx="4957763"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12">
                  <a:extLst>
                    <a:ext uri="{A12FA001-AC4F-418D-AE19-62706E023703}">
                      <ahyp:hlinkClr val="tx"/>
                    </a:ext>
                  </a:extLst>
                </a:hlinkClick>
              </a:rPr>
              <a:t>Construction &amp; Engineering</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Consists of jobs in every aspect of construction, including electrical, carpentry, masonry and plumbing, as well as heavy equipment operation and supervising construction engineering.</a:t>
            </a:r>
            <a:endParaRPr sz="1200">
              <a:solidFill>
                <a:srgbClr val="D8D8D8"/>
              </a:solidFill>
              <a:latin typeface="Calibri"/>
              <a:ea typeface="Calibri"/>
              <a:cs typeface="Calibri"/>
              <a:sym typeface="Calibri"/>
            </a:endParaRPr>
          </a:p>
        </p:txBody>
      </p:sp>
      <p:sp>
        <p:nvSpPr>
          <p:cNvPr id="172" name="Google Shape;172;p7"/>
          <p:cNvSpPr/>
          <p:nvPr/>
        </p:nvSpPr>
        <p:spPr>
          <a:xfrm>
            <a:off x="7191374" y="5392037"/>
            <a:ext cx="495776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u="sng">
                <a:solidFill>
                  <a:srgbClr val="FFFF00"/>
                </a:solidFill>
                <a:latin typeface="Calibri"/>
                <a:ea typeface="Calibri"/>
                <a:cs typeface="Calibri"/>
                <a:sym typeface="Calibri"/>
                <a:hlinkClick r:id="rId13">
                  <a:extLst>
                    <a:ext uri="{A12FA001-AC4F-418D-AE19-62706E023703}">
                      <ahyp:hlinkClr val="tx"/>
                    </a:ext>
                  </a:extLst>
                </a:hlinkClick>
              </a:rPr>
              <a:t>Transportation &amp; Aviation</a:t>
            </a:r>
            <a:endParaRPr b="1" sz="1600">
              <a:solidFill>
                <a:srgbClr val="FFFF00"/>
              </a:solidFill>
              <a:latin typeface="Calibri"/>
              <a:ea typeface="Calibri"/>
              <a:cs typeface="Calibri"/>
              <a:sym typeface="Calibri"/>
            </a:endParaRPr>
          </a:p>
          <a:p>
            <a:pPr indent="0" lvl="0" marL="0" marR="0" rtl="0" algn="l">
              <a:spcBef>
                <a:spcPts val="0"/>
              </a:spcBef>
              <a:spcAft>
                <a:spcPts val="0"/>
              </a:spcAft>
              <a:buNone/>
            </a:pPr>
            <a:r>
              <a:rPr lang="en-US" sz="1200">
                <a:solidFill>
                  <a:srgbClr val="D8D8D8"/>
                </a:solidFill>
                <a:latin typeface="Calibri"/>
                <a:ea typeface="Calibri"/>
                <a:cs typeface="Calibri"/>
                <a:sym typeface="Calibri"/>
              </a:rPr>
              <a:t>Involves the coordination and supervision of personnel, equipment and procedures for proper transportation and use of Army materials throughout the world. Jobs include air traffic controllers, railway equipment repairers, parachute riggers and truck maintainers.</a:t>
            </a:r>
            <a:endParaRPr sz="1200">
              <a:solidFill>
                <a:srgbClr val="D8D8D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nvSpPr>
        <p:spPr>
          <a:xfrm>
            <a:off x="0" y="88777"/>
            <a:ext cx="12192000" cy="79502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4800"/>
              <a:buFont typeface="Calibri"/>
              <a:buNone/>
            </a:pPr>
            <a:r>
              <a:rPr b="1" lang="en-US" sz="4800">
                <a:solidFill>
                  <a:srgbClr val="FFFF00"/>
                </a:solidFill>
                <a:latin typeface="Calibri"/>
                <a:ea typeface="Calibri"/>
                <a:cs typeface="Calibri"/>
                <a:sym typeface="Calibri"/>
              </a:rPr>
              <a:t>“High School to Flight School” Qualifications</a:t>
            </a:r>
            <a:endParaRPr/>
          </a:p>
        </p:txBody>
      </p:sp>
      <p:sp>
        <p:nvSpPr>
          <p:cNvPr id="178" name="Google Shape;178;p8"/>
          <p:cNvSpPr txBox="1"/>
          <p:nvPr/>
        </p:nvSpPr>
        <p:spPr>
          <a:xfrm>
            <a:off x="540582" y="953522"/>
            <a:ext cx="9541493" cy="4189608"/>
          </a:xfrm>
          <a:prstGeom prst="rect">
            <a:avLst/>
          </a:prstGeom>
          <a:noFill/>
          <a:ln>
            <a:noFill/>
          </a:ln>
        </p:spPr>
        <p:txBody>
          <a:bodyPr anchorCtr="0" anchor="t" bIns="0" lIns="0" spcFirstLastPara="1" rIns="0" wrap="square" tIns="130800">
            <a:spAutoFit/>
          </a:bodyPr>
          <a:lstStyle/>
          <a:p>
            <a:pPr indent="-228600" lvl="0" marL="240665" marR="5080" rtl="0" algn="l">
              <a:lnSpc>
                <a:spcPct val="7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Be older than 18, but not more than 32 years at the time of  board selection</a:t>
            </a:r>
            <a:endParaRPr sz="2000">
              <a:solidFill>
                <a:schemeClr val="lt1"/>
              </a:solidFill>
              <a:latin typeface="Calibri"/>
              <a:ea typeface="Calibri"/>
              <a:cs typeface="Calibri"/>
              <a:sym typeface="Calibri"/>
            </a:endParaRPr>
          </a:p>
          <a:p>
            <a:pPr indent="-228600" lvl="0" marL="240665" marR="0" rtl="0" algn="l">
              <a:spcBef>
                <a:spcPts val="7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Have less than 8 active federal service years</a:t>
            </a:r>
            <a:endParaRPr sz="2000">
              <a:solidFill>
                <a:schemeClr val="lt1"/>
              </a:solidFill>
              <a:latin typeface="Calibri"/>
              <a:ea typeface="Calibri"/>
              <a:cs typeface="Calibri"/>
              <a:sym typeface="Calibri"/>
            </a:endParaRPr>
          </a:p>
          <a:p>
            <a:pPr indent="-228600" lvl="0" marL="240665" marR="0" rtl="0" algn="l">
              <a:spcBef>
                <a:spcPts val="6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Complete Class I flight physical (Scheduled with U.S. Army Recruiters)</a:t>
            </a:r>
            <a:endParaRPr sz="2000">
              <a:solidFill>
                <a:schemeClr val="lt1"/>
              </a:solidFill>
              <a:latin typeface="Calibri"/>
              <a:ea typeface="Calibri"/>
              <a:cs typeface="Calibri"/>
              <a:sym typeface="Calibri"/>
            </a:endParaRPr>
          </a:p>
          <a:p>
            <a:pPr indent="-228600" lvl="0" marL="240665" marR="0" rtl="0" algn="l">
              <a:spcBef>
                <a:spcPts val="65"/>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Be a U.S. Citizen</a:t>
            </a:r>
            <a:endParaRPr sz="2000">
              <a:solidFill>
                <a:schemeClr val="lt1"/>
              </a:solidFill>
              <a:latin typeface="Calibri"/>
              <a:ea typeface="Calibri"/>
              <a:cs typeface="Calibri"/>
              <a:sym typeface="Calibri"/>
            </a:endParaRPr>
          </a:p>
          <a:p>
            <a:pPr indent="-228600" lvl="0" marL="240665" marR="0" rtl="0" algn="l">
              <a:spcBef>
                <a:spcPts val="65"/>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110 GT or higher (Score comes from ASVAB)</a:t>
            </a:r>
            <a:endParaRPr/>
          </a:p>
          <a:p>
            <a:pPr indent="-228600" lvl="0" marL="240665" marR="0" rtl="0" algn="l">
              <a:spcBef>
                <a:spcPts val="65"/>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SIFT (Army Flight Instrument Test) Score of 40 or higher</a:t>
            </a:r>
            <a:endParaRPr sz="2000">
              <a:solidFill>
                <a:schemeClr val="lt1"/>
              </a:solidFill>
              <a:latin typeface="Calibri"/>
              <a:ea typeface="Calibri"/>
              <a:cs typeface="Calibri"/>
              <a:sym typeface="Calibri"/>
            </a:endParaRPr>
          </a:p>
          <a:p>
            <a:pPr indent="-228600" lvl="0" marL="240665" marR="0" rtl="0" algn="l">
              <a:spcBef>
                <a:spcPts val="6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High School Diploma or higher level of education</a:t>
            </a:r>
            <a:endParaRPr sz="2000">
              <a:solidFill>
                <a:schemeClr val="lt1"/>
              </a:solidFill>
              <a:latin typeface="Calibri"/>
              <a:ea typeface="Calibri"/>
              <a:cs typeface="Calibri"/>
              <a:sym typeface="Calibri"/>
            </a:endParaRPr>
          </a:p>
          <a:p>
            <a:pPr indent="-228600" lvl="0" marL="240665" marR="0" rtl="0" algn="l">
              <a:spcBef>
                <a:spcPts val="65"/>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Able to obtain a security clearance</a:t>
            </a:r>
            <a:endParaRPr sz="2000">
              <a:solidFill>
                <a:schemeClr val="lt1"/>
              </a:solidFill>
              <a:latin typeface="Calibri"/>
              <a:ea typeface="Calibri"/>
              <a:cs typeface="Calibri"/>
              <a:sym typeface="Calibri"/>
            </a:endParaRPr>
          </a:p>
          <a:p>
            <a:pPr indent="-228600" lvl="0" marL="240665" marR="601345" rtl="0" algn="l">
              <a:lnSpc>
                <a:spcPct val="70000"/>
              </a:lnSpc>
              <a:spcBef>
                <a:spcPts val="1005"/>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If prior service, must not be on Active Duty (Active Duty Service  members must compete through the In-Service Board)</a:t>
            </a:r>
            <a:endParaRPr sz="2000">
              <a:solidFill>
                <a:schemeClr val="lt1"/>
              </a:solidFill>
              <a:latin typeface="Calibri"/>
              <a:ea typeface="Calibri"/>
              <a:cs typeface="Calibri"/>
              <a:sym typeface="Calibri"/>
            </a:endParaRPr>
          </a:p>
          <a:p>
            <a:pPr indent="-228600" lvl="0" marL="240665" marR="0" rtl="0" algn="l">
              <a:spcBef>
                <a:spcPts val="60"/>
              </a:spcBef>
              <a:spcAft>
                <a:spcPts val="0"/>
              </a:spcAft>
              <a:buClr>
                <a:srgbClr val="000000"/>
              </a:buClr>
              <a:buSzPts val="2000"/>
              <a:buFont typeface="Calibri"/>
              <a:buChar char="•"/>
            </a:pPr>
            <a:r>
              <a:rPr lang="en-US" sz="2000" u="sng">
                <a:solidFill>
                  <a:srgbClr val="0562C1"/>
                </a:solidFill>
                <a:latin typeface="Calibri"/>
                <a:ea typeface="Calibri"/>
                <a:cs typeface="Calibri"/>
                <a:sym typeface="Calibri"/>
              </a:rPr>
              <a:t>https://recruiting.army.mil/ISO/AWOR/</a:t>
            </a:r>
            <a:endParaRPr sz="2000">
              <a:solidFill>
                <a:schemeClr val="dk1"/>
              </a:solidFill>
              <a:latin typeface="Calibri"/>
              <a:ea typeface="Calibri"/>
              <a:cs typeface="Calibri"/>
              <a:sym typeface="Calibri"/>
            </a:endParaRPr>
          </a:p>
          <a:p>
            <a:pPr indent="-634" lvl="0" marL="800100" marR="1362075" rtl="0" algn="l">
              <a:spcBef>
                <a:spcPts val="805"/>
              </a:spcBef>
              <a:spcAft>
                <a:spcPts val="0"/>
              </a:spcAft>
              <a:buNone/>
            </a:pPr>
            <a:r>
              <a:rPr lang="en-US" sz="2000">
                <a:solidFill>
                  <a:srgbClr val="FF0000"/>
                </a:solidFill>
                <a:latin typeface="Calibri"/>
                <a:ea typeface="Calibri"/>
                <a:cs typeface="Calibri"/>
                <a:sym typeface="Calibri"/>
              </a:rPr>
              <a:t>AR 601‐210 para. 9‐16. Members of the DEP or DTP may not process for  OCS or WOFT</a:t>
            </a:r>
            <a:endParaRPr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nvSpPr>
        <p:spPr>
          <a:xfrm>
            <a:off x="0" y="88777"/>
            <a:ext cx="12192000" cy="79502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FFFF00"/>
              </a:buClr>
              <a:buSzPts val="4800"/>
              <a:buFont typeface="Calibri"/>
              <a:buNone/>
            </a:pPr>
            <a:r>
              <a:rPr b="1" lang="en-US" sz="4800">
                <a:solidFill>
                  <a:srgbClr val="FFFF00"/>
                </a:solidFill>
                <a:latin typeface="Calibri"/>
                <a:ea typeface="Calibri"/>
                <a:cs typeface="Calibri"/>
                <a:sym typeface="Calibri"/>
              </a:rPr>
              <a:t>Other Specialty Programs</a:t>
            </a:r>
            <a:endParaRPr/>
          </a:p>
        </p:txBody>
      </p:sp>
      <p:sp>
        <p:nvSpPr>
          <p:cNvPr id="184" name="Google Shape;184;p9"/>
          <p:cNvSpPr txBox="1"/>
          <p:nvPr/>
        </p:nvSpPr>
        <p:spPr>
          <a:xfrm>
            <a:off x="540582" y="953522"/>
            <a:ext cx="9541493" cy="4921604"/>
          </a:xfrm>
          <a:prstGeom prst="rect">
            <a:avLst/>
          </a:prstGeom>
          <a:noFill/>
          <a:ln>
            <a:noFill/>
          </a:ln>
        </p:spPr>
        <p:txBody>
          <a:bodyPr anchorCtr="0" anchor="t" bIns="0" lIns="0" spcFirstLastPara="1" rIns="0" wrap="square" tIns="130800">
            <a:spAutoFit/>
          </a:bodyPr>
          <a:lstStyle/>
          <a:p>
            <a:pPr indent="-228600" lvl="0" marL="240665" marR="5080" rtl="0" algn="l">
              <a:lnSpc>
                <a:spcPct val="7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“Slacker to Hacker” similar to High School to Flight School with emphasis on cyber defense jobs in the Army</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Soldier admissions to the United States Military Academy at West Point (Enlisted Soldiers can apply to all service academies, acceptance will supersede enlistment contract)</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Officer Candidate School (OCS): Interested persons with a completed Bachelors degree can apply to attend OCS outright, and upon successful graduation, commission as an Officer in the U.S. Army</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Specialized medical recruiting, for those students already in or completed advanced medical degrees can qualify for direct commissions and other options</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Army Civilian Acquired Skills Program (ACASP): Interested persons who have already completed civilian certification for trade skills, medical jobs (commonly EMT-B and/or Paramedic) can enlist at a higher rank and qualify to skip certain portions of Army Initial Entry Training</a:t>
            </a:r>
            <a:endParaRPr/>
          </a:p>
          <a:p>
            <a:pPr indent="-101600" lvl="0" marL="240665" marR="5080" rtl="0" algn="l">
              <a:lnSpc>
                <a:spcPct val="70000"/>
              </a:lnSpc>
              <a:spcBef>
                <a:spcPts val="1030"/>
              </a:spcBef>
              <a:spcAft>
                <a:spcPts val="0"/>
              </a:spcAft>
              <a:buClr>
                <a:schemeClr val="dk1"/>
              </a:buClr>
              <a:buSzPts val="2000"/>
              <a:buFont typeface="Calibri"/>
              <a:buNone/>
            </a:pPr>
            <a:r>
              <a:t/>
            </a:r>
            <a:endParaRPr sz="2000">
              <a:solidFill>
                <a:schemeClr val="lt1"/>
              </a:solidFill>
              <a:latin typeface="Calibri"/>
              <a:ea typeface="Calibri"/>
              <a:cs typeface="Calibri"/>
              <a:sym typeface="Calibri"/>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Funded Legal Education Program (FLEP): Pairs above listed educational benefits for already serving Soldiers to get paid to attend Law School, commission as an Officer upon graduation and serve in the Army Judge Advocate General (JAG) Corps</a:t>
            </a:r>
            <a:endParaRPr/>
          </a:p>
          <a:p>
            <a:pPr indent="-228600" lvl="0" marL="240665" marR="5080" rtl="0" algn="l">
              <a:lnSpc>
                <a:spcPct val="70000"/>
              </a:lnSpc>
              <a:spcBef>
                <a:spcPts val="103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U.S. Army Ranger Selection and Special Forces Assessment and Selection options</a:t>
            </a:r>
            <a:endParaRPr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2024-01-11T21:17:28Z</dcterms:created>
  <dc:creator>Finerty, Kevin D CPT USARMY USAREC (USA)</dc:creator>
</cp:coreProperties>
</file>