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y="5143500" cx="9144000"/>
  <p:notesSz cx="6858000" cy="9144000"/>
  <p:embeddedFontLst>
    <p:embeddedFont>
      <p:font typeface="Public Sans ExtraBold"/>
      <p:bold r:id="rId16"/>
      <p:boldItalic r:id="rId17"/>
    </p:embeddedFont>
    <p:embeddedFont>
      <p:font typeface="Public Sans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GoogleSlidesCustomDataVersion2">
      <go:slidesCustomData xmlns:go="http://customooxmlschemas.google.com/" r:id="rId22" roundtripDataSignature="AMtx7mhOiTXeCnf0IiZHEE0Z/ACCwUoYy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7BE7E5D-E208-47D4-98A8-5ECA93931C38}">
  <a:tblStyle styleId="{07BE7E5D-E208-47D4-98A8-5ECA93931C38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ublicSans-italic.fntdata"/><Relationship Id="rId11" Type="http://schemas.openxmlformats.org/officeDocument/2006/relationships/slide" Target="slides/slide5.xml"/><Relationship Id="rId22" Type="http://customschemas.google.com/relationships/presentationmetadata" Target="metadata"/><Relationship Id="rId10" Type="http://schemas.openxmlformats.org/officeDocument/2006/relationships/slide" Target="slides/slide4.xml"/><Relationship Id="rId21" Type="http://schemas.openxmlformats.org/officeDocument/2006/relationships/font" Target="fonts/PublicSans-bold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PublicSansExtraBold-boldItalic.fntdata"/><Relationship Id="rId16" Type="http://schemas.openxmlformats.org/officeDocument/2006/relationships/font" Target="fonts/PublicSansExtraBold-bold.fntdata"/><Relationship Id="rId5" Type="http://schemas.openxmlformats.org/officeDocument/2006/relationships/slideMaster" Target="slideMasters/slideMaster1.xml"/><Relationship Id="rId19" Type="http://schemas.openxmlformats.org/officeDocument/2006/relationships/font" Target="fonts/PublicSans-bold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PublicSans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" name="Google Shape;2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" name="Google Shape;30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" name="Google Shape;36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3" name="Google Shape;43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Moving beyond the moment of an elective and replacing it with sequenced programs of study that align with postsecondary placement. </a:t>
            </a:r>
            <a:r>
              <a:rPr lang="en-US"/>
              <a:t>Course</a:t>
            </a:r>
            <a:r>
              <a:rPr lang="en-US"/>
              <a:t> progressions provide students with </a:t>
            </a:r>
            <a:r>
              <a:rPr lang="en-US"/>
              <a:t>opportunities</a:t>
            </a:r>
            <a:r>
              <a:rPr lang="en-US"/>
              <a:t> to </a:t>
            </a:r>
            <a:r>
              <a:rPr lang="en-US"/>
              <a:t>acquire</a:t>
            </a:r>
            <a:r>
              <a:rPr lang="en-US"/>
              <a:t> a </a:t>
            </a:r>
            <a:r>
              <a:rPr lang="en-US"/>
              <a:t>portfolio</a:t>
            </a:r>
            <a:r>
              <a:rPr lang="en-US"/>
              <a:t> of training, </a:t>
            </a:r>
            <a:r>
              <a:rPr lang="en-US"/>
              <a:t>experiences</a:t>
            </a:r>
            <a:r>
              <a:rPr lang="en-US"/>
              <a:t>, and </a:t>
            </a:r>
            <a:r>
              <a:rPr lang="en-US"/>
              <a:t>certification</a:t>
            </a:r>
            <a:r>
              <a:rPr lang="en-US"/>
              <a:t> </a:t>
            </a:r>
            <a:r>
              <a:rPr lang="en-US"/>
              <a:t>required</a:t>
            </a:r>
            <a:r>
              <a:rPr lang="en-US"/>
              <a:t> in today’s workplace. CTE is no longer </a:t>
            </a:r>
            <a:r>
              <a:rPr lang="en-US"/>
              <a:t>just</a:t>
            </a:r>
            <a:r>
              <a:rPr lang="en-US"/>
              <a:t> about teaching students  a narrow set of skills sufficient for entry level jobs.; itis about </a:t>
            </a:r>
            <a:r>
              <a:rPr lang="en-US"/>
              <a:t>preparing</a:t>
            </a:r>
            <a:r>
              <a:rPr lang="en-US"/>
              <a:t> </a:t>
            </a:r>
            <a:r>
              <a:rPr lang="en-US"/>
              <a:t>student</a:t>
            </a:r>
            <a:r>
              <a:rPr lang="en-US"/>
              <a:t> for a career journey of </a:t>
            </a:r>
            <a:r>
              <a:rPr lang="en-US"/>
              <a:t>multiple</a:t>
            </a:r>
            <a:r>
              <a:rPr lang="en-US"/>
              <a:t> </a:t>
            </a:r>
            <a:r>
              <a:rPr lang="en-US"/>
              <a:t>entrance</a:t>
            </a:r>
            <a:r>
              <a:rPr lang="en-US"/>
              <a:t> and exit points.</a:t>
            </a:r>
            <a:endParaRPr/>
          </a:p>
        </p:txBody>
      </p:sp>
      <p:sp>
        <p:nvSpPr>
          <p:cNvPr id="49" name="Google Shape;49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263efcfc4fe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263efcfc4f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When meeting with schools–we use the Perkins required use of funds and core indicator data  to guide our planning conversations.  Our guiding principles are connected to the </a:t>
            </a:r>
            <a:r>
              <a:rPr lang="en-US"/>
              <a:t>required</a:t>
            </a:r>
            <a:r>
              <a:rPr lang="en-US"/>
              <a:t> use of funds and our CLNA.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What occupations are part of the sector? What is the timeframe of the emerging sector?  For our region, we use 2030. </a:t>
            </a:r>
            <a:r>
              <a:rPr lang="en-US"/>
              <a:t>How do the course progressions align to the anticipated demand? Which viable data do we use?</a:t>
            </a:r>
            <a:endParaRPr/>
          </a:p>
          <a:p>
            <a:pPr indent="-2857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00"/>
              <a:buAutoNum type="arabicPeriod"/>
            </a:pPr>
            <a:r>
              <a:rPr lang="en-US">
                <a:solidFill>
                  <a:srgbClr val="212121"/>
                </a:solidFill>
              </a:rPr>
              <a:t>Course offerings, IBC, and activities</a:t>
            </a:r>
            <a:endParaRPr>
              <a:solidFill>
                <a:srgbClr val="212121"/>
              </a:solidFill>
            </a:endParaRPr>
          </a:p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AutoNum type="arabicPeriod"/>
            </a:pPr>
            <a:r>
              <a:rPr lang="en-US">
                <a:solidFill>
                  <a:srgbClr val="212121"/>
                </a:solidFill>
              </a:rPr>
              <a:t>transferable skills feasible? exact skills necessary? where are the skills gaps?  why?  age restrictions?  SS# restrictions?</a:t>
            </a:r>
            <a:endParaRPr>
              <a:solidFill>
                <a:srgbClr val="212121"/>
              </a:solidFill>
            </a:endParaRPr>
          </a:p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AutoNum type="arabicPeriod"/>
            </a:pPr>
            <a:r>
              <a:rPr lang="en-US">
                <a:solidFill>
                  <a:srgbClr val="212121"/>
                </a:solidFill>
              </a:rPr>
              <a:t>build out POS with multiple entrance and exit points</a:t>
            </a:r>
            <a:endParaRPr>
              <a:solidFill>
                <a:srgbClr val="212121"/>
              </a:solidFill>
            </a:endParaRPr>
          </a:p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AutoNum type="arabicPeriod"/>
            </a:pPr>
            <a:r>
              <a:rPr lang="en-US">
                <a:solidFill>
                  <a:srgbClr val="212121"/>
                </a:solidFill>
              </a:rPr>
              <a:t>Core indicator metric dictates our moves.</a:t>
            </a:r>
            <a:endParaRPr>
              <a:solidFill>
                <a:srgbClr val="21212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How do we partner with registered apprenticeships and design an aligned course progression using their language and course code language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this is </a:t>
            </a:r>
            <a:r>
              <a:rPr lang="en-US"/>
              <a:t>the</a:t>
            </a:r>
            <a:r>
              <a:rPr lang="en-US"/>
              <a:t> most vital part of the mapping process–we will delve into the design process in the next couple of slides.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we “dig into” teachers past—what </a:t>
            </a:r>
            <a:r>
              <a:rPr lang="en-US"/>
              <a:t>experiences</a:t>
            </a:r>
            <a:r>
              <a:rPr lang="en-US"/>
              <a:t> do they have which align to the POS?</a:t>
            </a:r>
            <a:endParaRPr/>
          </a:p>
        </p:txBody>
      </p:sp>
      <p:sp>
        <p:nvSpPr>
          <p:cNvPr id="55" name="Google Shape;55;g263efcfc4fe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Strategic Planning is guided by Perkins CLNA questions and Perkins Core Indicator data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We meet 3xs between Nov and January</a:t>
            </a:r>
            <a:endParaRPr/>
          </a:p>
        </p:txBody>
      </p:sp>
      <p:sp>
        <p:nvSpPr>
          <p:cNvPr id="61" name="Google Shape;61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63c258857e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" name="Google Shape;67;g263c258857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low </a:t>
            </a:r>
            <a:r>
              <a:rPr lang="en-US"/>
              <a:t>hanging</a:t>
            </a:r>
            <a:r>
              <a:rPr lang="en-US"/>
              <a:t> fruit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use the health sciences and </a:t>
            </a:r>
            <a:r>
              <a:rPr lang="en-US"/>
              <a:t>hospitality</a:t>
            </a:r>
            <a:r>
              <a:rPr lang="en-US"/>
              <a:t> crosswalk as </a:t>
            </a:r>
            <a:r>
              <a:rPr lang="en-US"/>
              <a:t>example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Pipefitters models for </a:t>
            </a:r>
            <a:r>
              <a:rPr lang="en-US"/>
              <a:t>pulse</a:t>
            </a:r>
            <a:r>
              <a:rPr lang="en-US"/>
              <a:t> points AKA “vetting”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use River City model</a:t>
            </a:r>
            <a:endParaRPr/>
          </a:p>
        </p:txBody>
      </p:sp>
      <p:sp>
        <p:nvSpPr>
          <p:cNvPr id="68" name="Google Shape;68;g263c258857e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63c258857e_0_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" name="Google Shape;74;g263c258857e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Take a moment to annotate handouts of River City, EMR/EMT, Pipefitters—let’s discuss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Discuss pilots versus </a:t>
            </a:r>
            <a:r>
              <a:rPr lang="en-US"/>
              <a:t>program</a:t>
            </a:r>
            <a:r>
              <a:rPr lang="en-US"/>
              <a:t> expansions</a:t>
            </a:r>
            <a:endParaRPr/>
          </a:p>
        </p:txBody>
      </p:sp>
      <p:sp>
        <p:nvSpPr>
          <p:cNvPr id="75" name="Google Shape;75;g263c258857e_0_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0" name="Google Shape;80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Title">
  <p:cSld name="Cover 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0"/>
          <p:cNvSpPr txBox="1"/>
          <p:nvPr>
            <p:ph type="title"/>
          </p:nvPr>
        </p:nvSpPr>
        <p:spPr>
          <a:xfrm>
            <a:off x="0" y="2932550"/>
            <a:ext cx="9144000" cy="112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Calibri"/>
              <a:buNone/>
              <a:defRPr b="1" i="0" sz="3000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1"/>
          <p:cNvSpPr txBox="1"/>
          <p:nvPr>
            <p:ph type="title"/>
          </p:nvPr>
        </p:nvSpPr>
        <p:spPr>
          <a:xfrm>
            <a:off x="0" y="0"/>
            <a:ext cx="9144000" cy="114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Calibri"/>
              <a:buNone/>
              <a:defRPr b="1" i="0" sz="3000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1"/>
          <p:cNvSpPr txBox="1"/>
          <p:nvPr>
            <p:ph idx="1" type="body"/>
          </p:nvPr>
        </p:nvSpPr>
        <p:spPr>
          <a:xfrm>
            <a:off x="152400" y="1352550"/>
            <a:ext cx="88392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11"/>
          <p:cNvSpPr txBox="1"/>
          <p:nvPr/>
        </p:nvSpPr>
        <p:spPr>
          <a:xfrm>
            <a:off x="6085975" y="4696425"/>
            <a:ext cx="5715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636"/>
              </a:buClr>
              <a:buSzPts val="1400"/>
              <a:buFont typeface="Calibri"/>
              <a:buNone/>
            </a:pPr>
            <a:fld id="{00000000-1234-1234-1234-123412341234}" type="slidenum">
              <a:rPr b="1" i="0" lang="en-US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1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Only">
  <p:cSld name="Section Title 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2"/>
          <p:cNvSpPr txBox="1"/>
          <p:nvPr>
            <p:ph type="title"/>
          </p:nvPr>
        </p:nvSpPr>
        <p:spPr>
          <a:xfrm>
            <a:off x="1981199" y="971550"/>
            <a:ext cx="5181601" cy="33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000"/>
              <a:buFont typeface="Calibri"/>
              <a:buNone/>
              <a:defRPr b="0" i="0" sz="5000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and Text">
  <p:cSld name="Section Title Only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3"/>
          <p:cNvSpPr/>
          <p:nvPr>
            <p:ph idx="2" type="pic"/>
          </p:nvPr>
        </p:nvSpPr>
        <p:spPr>
          <a:xfrm>
            <a:off x="397675" y="1292225"/>
            <a:ext cx="2879700" cy="2879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0" name="Google Shape;20;p13"/>
          <p:cNvSpPr txBox="1"/>
          <p:nvPr>
            <p:ph type="title"/>
          </p:nvPr>
        </p:nvSpPr>
        <p:spPr>
          <a:xfrm>
            <a:off x="0" y="0"/>
            <a:ext cx="9144000" cy="10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1053"/>
              </a:buClr>
              <a:buSzPts val="2800"/>
              <a:buFont typeface="Public Sans"/>
              <a:buNone/>
              <a:defRPr b="1" i="0" sz="2800" u="none" cap="none" strike="noStrike">
                <a:solidFill>
                  <a:srgbClr val="3C1053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1053"/>
              </a:buClr>
              <a:buSzPts val="1400"/>
              <a:buFont typeface="Public Sans"/>
              <a:buNone/>
              <a:defRPr b="1" i="0" sz="1400" u="none" cap="none" strike="noStrike">
                <a:solidFill>
                  <a:srgbClr val="3C1053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1053"/>
              </a:buClr>
              <a:buSzPts val="1400"/>
              <a:buFont typeface="Public Sans"/>
              <a:buNone/>
              <a:defRPr b="1" i="0" sz="1400" u="none" cap="none" strike="noStrike">
                <a:solidFill>
                  <a:srgbClr val="3C1053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1053"/>
              </a:buClr>
              <a:buSzPts val="1400"/>
              <a:buFont typeface="Public Sans"/>
              <a:buNone/>
              <a:defRPr b="1" i="0" sz="1400" u="none" cap="none" strike="noStrike">
                <a:solidFill>
                  <a:srgbClr val="3C1053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1053"/>
              </a:buClr>
              <a:buSzPts val="1400"/>
              <a:buFont typeface="Public Sans"/>
              <a:buNone/>
              <a:defRPr b="1" i="0" sz="1400" u="none" cap="none" strike="noStrike">
                <a:solidFill>
                  <a:srgbClr val="3C1053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1053"/>
              </a:buClr>
              <a:buSzPts val="1400"/>
              <a:buFont typeface="Public Sans"/>
              <a:buNone/>
              <a:defRPr b="1" i="0" sz="1400" u="none" cap="none" strike="noStrike">
                <a:solidFill>
                  <a:srgbClr val="3C1053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1053"/>
              </a:buClr>
              <a:buSzPts val="1400"/>
              <a:buFont typeface="Public Sans"/>
              <a:buNone/>
              <a:defRPr b="1" i="0" sz="1400" u="none" cap="none" strike="noStrike">
                <a:solidFill>
                  <a:srgbClr val="3C1053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1053"/>
              </a:buClr>
              <a:buSzPts val="1400"/>
              <a:buFont typeface="Public Sans"/>
              <a:buNone/>
              <a:defRPr b="1" i="0" sz="1400" u="none" cap="none" strike="noStrike">
                <a:solidFill>
                  <a:srgbClr val="3C1053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1053"/>
              </a:buClr>
              <a:buSzPts val="1400"/>
              <a:buFont typeface="Public Sans"/>
              <a:buNone/>
              <a:defRPr b="1" i="0" sz="1400" u="none" cap="none" strike="noStrike">
                <a:solidFill>
                  <a:srgbClr val="3C1053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/>
        </p:txBody>
      </p:sp>
      <p:sp>
        <p:nvSpPr>
          <p:cNvPr id="21" name="Google Shape;21;p13"/>
          <p:cNvSpPr txBox="1"/>
          <p:nvPr>
            <p:ph idx="1" type="body"/>
          </p:nvPr>
        </p:nvSpPr>
        <p:spPr>
          <a:xfrm>
            <a:off x="3729075" y="1292200"/>
            <a:ext cx="5415000" cy="287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ublic Sans"/>
              <a:buChar char="•"/>
              <a:defRPr b="0" i="0" sz="18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ublic Sans"/>
              <a:buChar char="•"/>
              <a:defRPr b="0" i="0" sz="18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ublic Sans"/>
              <a:buChar char="•"/>
              <a:defRPr b="0" i="0" sz="18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ublic Sans"/>
              <a:buChar char="•"/>
              <a:defRPr b="0" i="0" sz="18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ublic Sans"/>
              <a:buChar char="•"/>
              <a:defRPr b="0" i="0" sz="18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ublic Sans"/>
              <a:buChar char="•"/>
              <a:defRPr b="0" i="0" sz="18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ublic Sans"/>
              <a:buChar char="•"/>
              <a:defRPr b="0" i="0" sz="18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ublic Sans"/>
              <a:buChar char="•"/>
              <a:defRPr b="0" i="0" sz="18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ublic Sans"/>
              <a:buChar char="•"/>
              <a:defRPr b="0" i="0" sz="18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Text Photo">
  <p:cSld name="Section Title Only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4"/>
          <p:cNvSpPr txBox="1"/>
          <p:nvPr>
            <p:ph idx="1" type="body"/>
          </p:nvPr>
        </p:nvSpPr>
        <p:spPr>
          <a:xfrm>
            <a:off x="3099775" y="1292325"/>
            <a:ext cx="2951700" cy="287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marR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ublic Sans"/>
              <a:buChar char="•"/>
              <a:defRPr b="0" i="0" sz="18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indent="-342900" lvl="1" marL="914400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ublic Sans"/>
              <a:buChar char="•"/>
              <a:defRPr b="0" i="0" sz="18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indent="-342900" lvl="2" marL="1371600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ublic Sans"/>
              <a:buChar char="•"/>
              <a:defRPr b="0" i="0" sz="18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indent="-342900" lvl="3" marL="1828800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ublic Sans"/>
              <a:buChar char="•"/>
              <a:defRPr b="0" i="0" sz="18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indent="-342900" lvl="4" marL="2286000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ublic Sans"/>
              <a:buChar char="•"/>
              <a:defRPr b="0" i="0" sz="18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indent="-342900" lvl="5" marL="2743200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ublic Sans"/>
              <a:buChar char="•"/>
              <a:defRPr b="0" i="0" sz="18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indent="-342900" lvl="6" marL="3200400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ublic Sans"/>
              <a:buChar char="•"/>
              <a:defRPr b="0" i="0" sz="18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indent="-342900" lvl="7" marL="3657600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ublic Sans"/>
              <a:buChar char="•"/>
              <a:defRPr b="0" i="0" sz="18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indent="-342900" lvl="8" marL="4114800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ublic Sans"/>
              <a:buChar char="•"/>
              <a:defRPr b="0" i="0" sz="18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/>
        </p:txBody>
      </p:sp>
      <p:sp>
        <p:nvSpPr>
          <p:cNvPr id="24" name="Google Shape;24;p14"/>
          <p:cNvSpPr txBox="1"/>
          <p:nvPr>
            <p:ph type="title"/>
          </p:nvPr>
        </p:nvSpPr>
        <p:spPr>
          <a:xfrm>
            <a:off x="0" y="0"/>
            <a:ext cx="9144000" cy="10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1053"/>
              </a:buClr>
              <a:buSzPts val="2800"/>
              <a:buFont typeface="Public Sans"/>
              <a:buNone/>
              <a:defRPr b="1" i="0" sz="2800" u="none" cap="none" strike="noStrike">
                <a:solidFill>
                  <a:srgbClr val="3C1053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1053"/>
              </a:buClr>
              <a:buSzPts val="1400"/>
              <a:buFont typeface="Public Sans"/>
              <a:buNone/>
              <a:defRPr b="1" i="0" sz="1400" u="none" cap="none" strike="noStrike">
                <a:solidFill>
                  <a:srgbClr val="3C1053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1053"/>
              </a:buClr>
              <a:buSzPts val="1400"/>
              <a:buFont typeface="Public Sans"/>
              <a:buNone/>
              <a:defRPr b="1" i="0" sz="1400" u="none" cap="none" strike="noStrike">
                <a:solidFill>
                  <a:srgbClr val="3C1053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1053"/>
              </a:buClr>
              <a:buSzPts val="1400"/>
              <a:buFont typeface="Public Sans"/>
              <a:buNone/>
              <a:defRPr b="1" i="0" sz="1400" u="none" cap="none" strike="noStrike">
                <a:solidFill>
                  <a:srgbClr val="3C1053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1053"/>
              </a:buClr>
              <a:buSzPts val="1400"/>
              <a:buFont typeface="Public Sans"/>
              <a:buNone/>
              <a:defRPr b="1" i="0" sz="1400" u="none" cap="none" strike="noStrike">
                <a:solidFill>
                  <a:srgbClr val="3C1053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1053"/>
              </a:buClr>
              <a:buSzPts val="1400"/>
              <a:buFont typeface="Public Sans"/>
              <a:buNone/>
              <a:defRPr b="1" i="0" sz="1400" u="none" cap="none" strike="noStrike">
                <a:solidFill>
                  <a:srgbClr val="3C1053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1053"/>
              </a:buClr>
              <a:buSzPts val="1400"/>
              <a:buFont typeface="Public Sans"/>
              <a:buNone/>
              <a:defRPr b="1" i="0" sz="1400" u="none" cap="none" strike="noStrike">
                <a:solidFill>
                  <a:srgbClr val="3C1053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1053"/>
              </a:buClr>
              <a:buSzPts val="1400"/>
              <a:buFont typeface="Public Sans"/>
              <a:buNone/>
              <a:defRPr b="1" i="0" sz="1400" u="none" cap="none" strike="noStrike">
                <a:solidFill>
                  <a:srgbClr val="3C1053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1053"/>
              </a:buClr>
              <a:buSzPts val="1400"/>
              <a:buFont typeface="Public Sans"/>
              <a:buNone/>
              <a:defRPr b="1" i="0" sz="1400" u="none" cap="none" strike="noStrike">
                <a:solidFill>
                  <a:srgbClr val="3C1053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/>
        </p:txBody>
      </p:sp>
      <p:sp>
        <p:nvSpPr>
          <p:cNvPr id="25" name="Google Shape;25;p14"/>
          <p:cNvSpPr/>
          <p:nvPr>
            <p:ph idx="2" type="pic"/>
          </p:nvPr>
        </p:nvSpPr>
        <p:spPr>
          <a:xfrm>
            <a:off x="6097625" y="1292225"/>
            <a:ext cx="2879700" cy="2879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6" name="Google Shape;26;p14"/>
          <p:cNvSpPr/>
          <p:nvPr>
            <p:ph idx="3" type="pic"/>
          </p:nvPr>
        </p:nvSpPr>
        <p:spPr>
          <a:xfrm>
            <a:off x="173925" y="1292225"/>
            <a:ext cx="2879700" cy="28791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mailto:kelly.dimarco@jpschools.org" TargetMode="External"/><Relationship Id="rId4" Type="http://schemas.openxmlformats.org/officeDocument/2006/relationships/hyperlink" Target="mailto:joshua.meche@jpschools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"/>
          <p:cNvSpPr txBox="1"/>
          <p:nvPr>
            <p:ph type="title"/>
          </p:nvPr>
        </p:nvSpPr>
        <p:spPr>
          <a:xfrm>
            <a:off x="0" y="2932550"/>
            <a:ext cx="9144000" cy="112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CTE Course Progression </a:t>
            </a:r>
            <a:r>
              <a:rPr lang="en-US"/>
              <a:t>Mapping</a:t>
            </a:r>
            <a:endParaRPr/>
          </a:p>
        </p:txBody>
      </p:sp>
      <p:pic>
        <p:nvPicPr>
          <p:cNvPr id="33" name="Google Shape;33;p1"/>
          <p:cNvPicPr preferRelativeResize="0"/>
          <p:nvPr/>
        </p:nvPicPr>
        <p:blipFill rotWithShape="1">
          <a:blip r:embed="rId3">
            <a:alphaModFix/>
          </a:blip>
          <a:srcRect b="0" l="177" r="177" t="0"/>
          <a:stretch/>
        </p:blipFill>
        <p:spPr>
          <a:xfrm>
            <a:off x="0" y="0"/>
            <a:ext cx="9144000" cy="276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"/>
          <p:cNvSpPr txBox="1"/>
          <p:nvPr>
            <p:ph type="title"/>
          </p:nvPr>
        </p:nvSpPr>
        <p:spPr>
          <a:xfrm>
            <a:off x="0" y="0"/>
            <a:ext cx="9144000" cy="114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ts val="3000"/>
              <a:buFont typeface="Calibri"/>
              <a:buNone/>
            </a:pPr>
            <a:r>
              <a:rPr lang="en-US"/>
              <a:t>Mapping CTE Course Progressions</a:t>
            </a:r>
            <a:endParaRPr/>
          </a:p>
        </p:txBody>
      </p:sp>
      <p:sp>
        <p:nvSpPr>
          <p:cNvPr id="39" name="Google Shape;39;p2"/>
          <p:cNvSpPr txBox="1"/>
          <p:nvPr>
            <p:ph idx="1" type="body"/>
          </p:nvPr>
        </p:nvSpPr>
        <p:spPr>
          <a:xfrm>
            <a:off x="4380325" y="1319125"/>
            <a:ext cx="40479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US" sz="2400">
                <a:solidFill>
                  <a:srgbClr val="000000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rPr>
              <a:t>Kelly DiMarco</a:t>
            </a:r>
            <a:endParaRPr sz="2400">
              <a:solidFill>
                <a:srgbClr val="000000"/>
              </a:solidFill>
              <a:latin typeface="Public Sans ExtraBold"/>
              <a:ea typeface="Public Sans ExtraBold"/>
              <a:cs typeface="Public Sans ExtraBold"/>
              <a:sym typeface="Public Sans ExtraBo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US" sz="180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Director of Workforce Development</a:t>
            </a:r>
            <a:endParaRPr sz="1800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 sz="1800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b="1" lang="en-US" sz="240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Joshua Meche</a:t>
            </a:r>
            <a:endParaRPr b="1" sz="2400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US" sz="180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CTE Coordinator</a:t>
            </a:r>
            <a:endParaRPr sz="1800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 sz="1800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 sz="1800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3810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</p:txBody>
      </p:sp>
      <p:pic>
        <p:nvPicPr>
          <p:cNvPr id="40" name="Google Shape;40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0150" y="1565925"/>
            <a:ext cx="2708425" cy="189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/>
          <p:nvPr>
            <p:ph type="title"/>
          </p:nvPr>
        </p:nvSpPr>
        <p:spPr>
          <a:xfrm>
            <a:off x="0" y="0"/>
            <a:ext cx="9144000" cy="114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ts val="3000"/>
              <a:buFont typeface="Calibri"/>
              <a:buNone/>
            </a:pPr>
            <a:r>
              <a:rPr lang="en-US"/>
              <a:t>Agenda</a:t>
            </a:r>
            <a:endParaRPr/>
          </a:p>
        </p:txBody>
      </p:sp>
      <p:sp>
        <p:nvSpPr>
          <p:cNvPr id="46" name="Google Shape;46;p6"/>
          <p:cNvSpPr txBox="1"/>
          <p:nvPr>
            <p:ph idx="1" type="body"/>
          </p:nvPr>
        </p:nvSpPr>
        <p:spPr>
          <a:xfrm>
            <a:off x="152400" y="1352550"/>
            <a:ext cx="88392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19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AutoNum type="romanUcPeriod"/>
            </a:pPr>
            <a:r>
              <a:rPr lang="en-US"/>
              <a:t>Introduction and Overview                          (  5 minutes)</a:t>
            </a:r>
            <a:endParaRPr/>
          </a:p>
          <a:p>
            <a:pPr indent="-3619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AutoNum type="romanUcPeriod"/>
            </a:pPr>
            <a:r>
              <a:rPr lang="en-US"/>
              <a:t>Mapping Guiding Questions                        (10 minutes)</a:t>
            </a:r>
            <a:endParaRPr/>
          </a:p>
          <a:p>
            <a:pPr indent="-3619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AutoNum type="romanUcPeriod"/>
            </a:pPr>
            <a:r>
              <a:rPr lang="en-US"/>
              <a:t>Course Progression </a:t>
            </a:r>
            <a:r>
              <a:rPr lang="en-US"/>
              <a:t>Strategic</a:t>
            </a:r>
            <a:r>
              <a:rPr lang="en-US"/>
              <a:t> Planning      (10 minutes)</a:t>
            </a:r>
            <a:endParaRPr/>
          </a:p>
          <a:p>
            <a:pPr indent="-3619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AutoNum type="romanUcPeriod"/>
            </a:pPr>
            <a:r>
              <a:rPr lang="en-US"/>
              <a:t>Course Progression Mapping                      (15 minutes)</a:t>
            </a:r>
            <a:endParaRPr/>
          </a:p>
          <a:p>
            <a:pPr indent="-3619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AutoNum type="romanUcPeriod"/>
            </a:pPr>
            <a:r>
              <a:rPr lang="en-US"/>
              <a:t>Closing Remarks                                            (  5 minutes)                                            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5"/>
          <p:cNvSpPr txBox="1"/>
          <p:nvPr>
            <p:ph type="title"/>
          </p:nvPr>
        </p:nvSpPr>
        <p:spPr>
          <a:xfrm>
            <a:off x="1981199" y="971550"/>
            <a:ext cx="5181601" cy="33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ts val="5000"/>
              <a:buFont typeface="Calibri"/>
              <a:buNone/>
            </a:pPr>
            <a:r>
              <a:rPr lang="en-US"/>
              <a:t>Mapping Overview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63efcfc4fe_0_0"/>
          <p:cNvSpPr txBox="1"/>
          <p:nvPr>
            <p:ph type="title"/>
          </p:nvPr>
        </p:nvSpPr>
        <p:spPr>
          <a:xfrm>
            <a:off x="0" y="0"/>
            <a:ext cx="9144000" cy="1149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Mapping Guiding Questions</a:t>
            </a:r>
            <a:endParaRPr/>
          </a:p>
        </p:txBody>
      </p:sp>
      <p:sp>
        <p:nvSpPr>
          <p:cNvPr id="58" name="Google Shape;58;g263efcfc4fe_0_0"/>
          <p:cNvSpPr txBox="1"/>
          <p:nvPr>
            <p:ph idx="1" type="body"/>
          </p:nvPr>
        </p:nvSpPr>
        <p:spPr>
          <a:xfrm>
            <a:off x="0" y="1188750"/>
            <a:ext cx="9098400" cy="3364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spcBef>
                <a:spcPts val="75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/>
              <a:t>What are the emerging sectors in our region? 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/>
              <a:t>How do the course progressions align to the anticipated growth?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/>
              <a:t>Which skills needs have regional partners </a:t>
            </a:r>
            <a:r>
              <a:rPr lang="en-US" sz="2000"/>
              <a:t>identified</a:t>
            </a:r>
            <a:r>
              <a:rPr lang="en-US" sz="2000"/>
              <a:t> as lacking in our programs?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/>
              <a:t>Which programs of study provide </a:t>
            </a:r>
            <a:r>
              <a:rPr lang="en-US" sz="2000"/>
              <a:t>multiple</a:t>
            </a:r>
            <a:r>
              <a:rPr lang="en-US" sz="2000"/>
              <a:t> entrance and exit points for a career journey?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/>
              <a:t>Using the core indicator data, what </a:t>
            </a:r>
            <a:r>
              <a:rPr lang="en-US" sz="2000"/>
              <a:t>opportunities</a:t>
            </a:r>
            <a:r>
              <a:rPr lang="en-US" sz="2000"/>
              <a:t> exist for subpopulations?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/>
              <a:t>How do we design registered apprenticeship programs that lead to work based </a:t>
            </a:r>
            <a:r>
              <a:rPr lang="en-US" sz="2000"/>
              <a:t>learning</a:t>
            </a:r>
            <a:r>
              <a:rPr lang="en-US" sz="2000"/>
              <a:t> opportunities?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/>
              <a:t>How do we braid dual enrollment and IBCs through the course progressions?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/>
              <a:t>What is the process to develop or recruit CTE instructors from existing staff?</a:t>
            </a:r>
            <a:endParaRPr sz="2000"/>
          </a:p>
          <a:p>
            <a:pPr indent="0" lvl="0" marL="45720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"/>
          <p:cNvSpPr txBox="1"/>
          <p:nvPr>
            <p:ph type="title"/>
          </p:nvPr>
        </p:nvSpPr>
        <p:spPr>
          <a:xfrm>
            <a:off x="0" y="0"/>
            <a:ext cx="9144000" cy="114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ts val="3000"/>
              <a:buFont typeface="Calibri"/>
              <a:buNone/>
            </a:pPr>
            <a:r>
              <a:rPr lang="en-US"/>
              <a:t>Course Progression Strategic Planning</a:t>
            </a:r>
            <a:endParaRPr/>
          </a:p>
        </p:txBody>
      </p:sp>
      <p:sp>
        <p:nvSpPr>
          <p:cNvPr id="64" name="Google Shape;64;p7"/>
          <p:cNvSpPr txBox="1"/>
          <p:nvPr>
            <p:ph idx="1" type="body"/>
          </p:nvPr>
        </p:nvSpPr>
        <p:spPr>
          <a:xfrm>
            <a:off x="152400" y="1352550"/>
            <a:ext cx="88392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/>
              <a:t>Course progression evaluation of:</a:t>
            </a:r>
            <a:endParaRPr/>
          </a:p>
          <a:p>
            <a:pPr indent="-3810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/>
              <a:t>      -existing </a:t>
            </a:r>
            <a:r>
              <a:rPr lang="en-US"/>
              <a:t>resources</a:t>
            </a:r>
            <a:endParaRPr/>
          </a:p>
          <a:p>
            <a:pPr indent="-3810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/>
              <a:t>      -current master schedule</a:t>
            </a:r>
            <a:endParaRPr/>
          </a:p>
          <a:p>
            <a:pPr indent="-3810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/>
              <a:t>      -funding streams</a:t>
            </a:r>
            <a:endParaRPr/>
          </a:p>
          <a:p>
            <a:pPr indent="-3810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/>
              <a:t>		 -subpopulation supports</a:t>
            </a:r>
            <a:endParaRPr/>
          </a:p>
          <a:p>
            <a:pPr indent="-3810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/>
              <a:t>      -workforce data alignment</a:t>
            </a:r>
            <a:endParaRPr/>
          </a:p>
          <a:p>
            <a:pPr indent="-3810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/>
              <a:t>   </a:t>
            </a:r>
            <a:endParaRPr/>
          </a:p>
          <a:p>
            <a:pPr indent="0" lvl="0" marL="1333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/>
              <a:t>Look fors:</a:t>
            </a:r>
            <a:endParaRPr/>
          </a:p>
          <a:p>
            <a:pPr indent="0" lvl="0" marL="1333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/>
              <a:t>      -possible program expansions</a:t>
            </a:r>
            <a:endParaRPr/>
          </a:p>
          <a:p>
            <a:pPr indent="0" lvl="0" marL="1333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/>
              <a:t>      -course sequencing</a:t>
            </a:r>
            <a:endParaRPr/>
          </a:p>
          <a:p>
            <a:pPr indent="0" lvl="0" marL="1333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0" lvl="0" marL="1333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/>
              <a:t>     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63c258857e_0_0"/>
          <p:cNvSpPr txBox="1"/>
          <p:nvPr>
            <p:ph type="title"/>
          </p:nvPr>
        </p:nvSpPr>
        <p:spPr>
          <a:xfrm>
            <a:off x="0" y="0"/>
            <a:ext cx="9144000" cy="114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Course Progression Mapping </a:t>
            </a:r>
            <a:endParaRPr/>
          </a:p>
        </p:txBody>
      </p:sp>
      <p:sp>
        <p:nvSpPr>
          <p:cNvPr id="71" name="Google Shape;71;g263c258857e_0_0"/>
          <p:cNvSpPr txBox="1"/>
          <p:nvPr>
            <p:ph idx="1" type="body"/>
          </p:nvPr>
        </p:nvSpPr>
        <p:spPr>
          <a:xfrm>
            <a:off x="0" y="1190950"/>
            <a:ext cx="89916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</a:pPr>
            <a:r>
              <a:rPr lang="en-US"/>
              <a:t>Mapping should include:</a:t>
            </a:r>
            <a:endParaRPr/>
          </a:p>
          <a:p>
            <a:pPr indent="45720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</a:pPr>
            <a:r>
              <a:rPr lang="en-US"/>
              <a:t>-frontload IBCs-9th and 10th grades</a:t>
            </a:r>
            <a:endParaRPr/>
          </a:p>
          <a:p>
            <a:pPr indent="45720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</a:pPr>
            <a:r>
              <a:rPr lang="en-US"/>
              <a:t>-develop pulse points-10th grade</a:t>
            </a:r>
            <a:endParaRPr/>
          </a:p>
          <a:p>
            <a:pPr indent="45720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</a:pPr>
            <a:r>
              <a:rPr lang="en-US"/>
              <a:t>-crosswalk IBCs for pivotal moves 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</a:pPr>
            <a:r>
              <a:rPr lang="en-US"/>
              <a:t>-design dual enrollment opportunities for CTS, Technical Diploma, &amp; Associate Degrees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" name="Google Shape;77;g263c258857e_0_6"/>
          <p:cNvGraphicFramePr/>
          <p:nvPr/>
        </p:nvGraphicFramePr>
        <p:xfrm>
          <a:off x="53988" y="42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{07BE7E5D-E208-47D4-98A8-5ECA93931C38}</a:tableStyleId>
              </a:tblPr>
              <a:tblGrid>
                <a:gridCol w="1046775"/>
                <a:gridCol w="1046775"/>
                <a:gridCol w="2493775"/>
                <a:gridCol w="4448700"/>
              </a:tblGrid>
              <a:tr h="749875">
                <a:tc gridSpan="4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/>
                        <a:t>COURSE PROGRESSION - (Diesel Mechanic)</a:t>
                      </a:r>
                      <a:endParaRPr b="1" sz="1100"/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/>
                        <a:t>Pathway: Transportation/Distribution &amp; Logistics</a:t>
                      </a:r>
                      <a:endParaRPr b="1" sz="1100"/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/>
                        <a:t>Location: DCC River City</a:t>
                      </a:r>
                      <a:endParaRPr b="1" sz="1100"/>
                    </a:p>
                  </a:txBody>
                  <a:tcPr marT="91425" marB="91425" marR="28575" marL="28575" anchor="ctr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2EFD9"/>
                    </a:solidFill>
                  </a:tcPr>
                </a:tc>
                <a:tc hMerge="1"/>
                <a:tc hMerge="1"/>
                <a:tc hMerge="1"/>
              </a:tr>
              <a:tr h="378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Year 1</a:t>
                      </a:r>
                      <a:endParaRPr b="1"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/>
                    </a:p>
                  </a:txBody>
                  <a:tcPr marT="91425" marB="91425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Fall</a:t>
                      </a:r>
                      <a:endParaRPr b="1"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/>
                    </a:p>
                  </a:txBody>
                  <a:tcPr marT="91425" marB="91425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6DCE4"/>
                    </a:solidFill>
                  </a:tcPr>
                </a:tc>
              </a:tr>
              <a:tr h="3427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JP Code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Credits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JP Name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DCC Name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</a:tr>
              <a:tr h="6646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310373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Intro Motor Vehicle Tech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Introduction to Diesel Tech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IBC: Bundled Stackable IBCs(SP2/Forklift/etc)</a:t>
                      </a:r>
                      <a:endParaRPr b="1"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(IBC not on the state focus list)</a:t>
                      </a:r>
                      <a:endParaRPr b="1"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3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311200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Diesel Mechanics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Diesel Engine System &amp; Diagnosis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IBC: ASE Diesel Engine</a:t>
                      </a:r>
                      <a:endParaRPr b="1"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3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Spring</a:t>
                      </a:r>
                      <a:endParaRPr b="1"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6DCE4"/>
                    </a:solidFill>
                  </a:tcPr>
                </a:tc>
              </a:tr>
              <a:tr h="3635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JP Code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JP Name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DCC Name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</a:tr>
              <a:tr h="503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110310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Diesel Mechanics I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Diesel Electrical Systems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IBC: ASE Electrical/Electronic Systems</a:t>
                      </a:r>
                      <a:endParaRPr b="1"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610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110310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Engine Diagnosis &amp; Repair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Preventative Maintenance &amp; Inspection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IBC: Inspection Maintenance &amp; Minor Repair NOTE: 3rd ASE IBC=Advanced</a:t>
                      </a:r>
                      <a:endParaRPr b="1"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8"/>
          <p:cNvSpPr txBox="1"/>
          <p:nvPr>
            <p:ph type="title"/>
          </p:nvPr>
        </p:nvSpPr>
        <p:spPr>
          <a:xfrm>
            <a:off x="0" y="0"/>
            <a:ext cx="9144000" cy="114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ts val="3000"/>
              <a:buFont typeface="Calibri"/>
              <a:buNone/>
            </a:pPr>
            <a:r>
              <a:rPr lang="en-US"/>
              <a:t>Contact Information</a:t>
            </a:r>
            <a:endParaRPr/>
          </a:p>
        </p:txBody>
      </p:sp>
      <p:sp>
        <p:nvSpPr>
          <p:cNvPr id="83" name="Google Shape;83;p8"/>
          <p:cNvSpPr txBox="1"/>
          <p:nvPr>
            <p:ph idx="1" type="body"/>
          </p:nvPr>
        </p:nvSpPr>
        <p:spPr>
          <a:xfrm>
            <a:off x="152400" y="1352550"/>
            <a:ext cx="88392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/>
              <a:t>Kelly DiMarco</a:t>
            </a:r>
            <a:endParaRPr/>
          </a:p>
          <a:p>
            <a:pPr indent="-3810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/>
              <a:t>Director of Workforce Development</a:t>
            </a:r>
            <a:endParaRPr/>
          </a:p>
          <a:p>
            <a:pPr indent="-3810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/>
              <a:t>Jefferson Parish Schools</a:t>
            </a:r>
            <a:endParaRPr/>
          </a:p>
          <a:p>
            <a:pPr indent="-3810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kelly.dimarco@jpschools.org</a:t>
            </a:r>
            <a:endParaRPr/>
          </a:p>
          <a:p>
            <a:pPr indent="-3810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0" lvl="0" marL="1333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/>
              <a:t>Joshua Meche</a:t>
            </a:r>
            <a:endParaRPr/>
          </a:p>
          <a:p>
            <a:pPr indent="0" lvl="0" marL="1333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/>
              <a:t>CTE Coordinator</a:t>
            </a:r>
            <a:endParaRPr/>
          </a:p>
          <a:p>
            <a:pPr indent="0" lvl="0" marL="1333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/>
              <a:t>Jefferson Parish Schools</a:t>
            </a:r>
            <a:endParaRPr/>
          </a:p>
          <a:p>
            <a:pPr indent="0" lvl="0" marL="1333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joshua.meche@jpschools.org</a:t>
            </a:r>
            <a:endParaRPr/>
          </a:p>
          <a:p>
            <a:pPr indent="0" lvl="0" marL="1333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LA Believes">
  <a:themeElements>
    <a:clrScheme name="LA Believes 1">
      <a:dk1>
        <a:srgbClr val="212121"/>
      </a:dk1>
      <a:lt1>
        <a:srgbClr val="FFFFFF"/>
      </a:lt1>
      <a:dk2>
        <a:srgbClr val="47A8CA"/>
      </a:dk2>
      <a:lt2>
        <a:srgbClr val="EAEAEA"/>
      </a:lt2>
      <a:accent1>
        <a:srgbClr val="A3D6DD"/>
      </a:accent1>
      <a:accent2>
        <a:srgbClr val="92278E"/>
      </a:accent2>
      <a:accent3>
        <a:srgbClr val="9BBB59"/>
      </a:accent3>
      <a:accent4>
        <a:srgbClr val="8064A2"/>
      </a:accent4>
      <a:accent5>
        <a:srgbClr val="47A8CA"/>
      </a:accent5>
      <a:accent6>
        <a:srgbClr val="F79646"/>
      </a:accent6>
      <a:hlink>
        <a:srgbClr val="3D9BBA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Erica Spencer</dc:creator>
</cp:coreProperties>
</file>