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8"/>
  </p:notesMasterIdLst>
  <p:sldIdLst>
    <p:sldId id="256" r:id="rId2"/>
    <p:sldId id="264" r:id="rId3"/>
    <p:sldId id="281" r:id="rId4"/>
    <p:sldId id="587" r:id="rId5"/>
    <p:sldId id="588" r:id="rId6"/>
    <p:sldId id="589" r:id="rId7"/>
    <p:sldId id="596" r:id="rId8"/>
    <p:sldId id="272" r:id="rId9"/>
    <p:sldId id="583" r:id="rId10"/>
    <p:sldId id="590" r:id="rId11"/>
    <p:sldId id="591" r:id="rId12"/>
    <p:sldId id="592" r:id="rId13"/>
    <p:sldId id="593" r:id="rId14"/>
    <p:sldId id="594" r:id="rId15"/>
    <p:sldId id="595" r:id="rId16"/>
    <p:sldId id="599" r:id="rId17"/>
    <p:sldId id="600" r:id="rId18"/>
    <p:sldId id="601" r:id="rId19"/>
    <p:sldId id="602" r:id="rId20"/>
    <p:sldId id="603" r:id="rId21"/>
    <p:sldId id="604" r:id="rId22"/>
    <p:sldId id="605" r:id="rId23"/>
    <p:sldId id="606" r:id="rId24"/>
    <p:sldId id="263" r:id="rId25"/>
    <p:sldId id="598" r:id="rId26"/>
    <p:sldId id="597" r:id="rId27"/>
  </p:sldIdLst>
  <p:sldSz cx="9144000" cy="5143500" type="screen16x9"/>
  <p:notesSz cx="6858000" cy="9144000"/>
  <p:embeddedFontLst>
    <p:embeddedFont>
      <p:font typeface="Merriweather" panose="00000500000000000000"/>
      <p:regular r:id="rId29"/>
      <p:bold r:id="rId30"/>
      <p:italic r:id="rId31"/>
      <p:boldItalic r:id="rId32"/>
    </p:embeddedFont>
    <p:embeddedFont>
      <p:font typeface="Open Sans ExtraBold"/>
      <p:bold r:id="rId33"/>
      <p:boldItalic r:id="rId34"/>
    </p:embeddedFont>
    <p:embeddedFont>
      <p:font typeface="Open Sans Light"/>
      <p:regular r:id="rId35"/>
      <p:bold r:id="rId36"/>
      <p:italic r:id="rId37"/>
      <p:boldItalic r:id="rId38"/>
    </p:embeddedFont>
    <p:embeddedFont>
      <p:font typeface="Roboto"/>
      <p:regular r:id="rId39"/>
      <p:bold r:id="rId40"/>
      <p:italic r:id="rId41"/>
      <p:boldItalic r:id="rId42"/>
    </p:embeddedFont>
    <p:embeddedFont>
      <p:font typeface="Raleway" panose="020B0803030101060003"/>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Open Sans"/>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1132DF-4D1F-4B99-910E-2262EEC706FC}">
  <a:tblStyle styleId="{571132DF-4D1F-4B99-910E-2262EEC706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6" d="100"/>
          <a:sy n="206" d="100"/>
        </p:scale>
        <p:origin x="5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ler LeBoeuf" userId="7616f39d-a53b-4e2b-aa24-b76d5b7235d8" providerId="ADAL" clId="{585E42AD-8018-46C1-84D2-BBEED5F60131}"/>
    <pc:docChg chg="custSel addSld delSld modSld sldOrd">
      <pc:chgData name="Chandler LeBoeuf" userId="7616f39d-a53b-4e2b-aa24-b76d5b7235d8" providerId="ADAL" clId="{585E42AD-8018-46C1-84D2-BBEED5F60131}" dt="2024-01-22T02:49:18.071" v="2763"/>
      <pc:docMkLst>
        <pc:docMk/>
      </pc:docMkLst>
      <pc:sldChg chg="del">
        <pc:chgData name="Chandler LeBoeuf" userId="7616f39d-a53b-4e2b-aa24-b76d5b7235d8" providerId="ADAL" clId="{585E42AD-8018-46C1-84D2-BBEED5F60131}" dt="2024-01-22T02:32:46.052" v="2" actId="47"/>
        <pc:sldMkLst>
          <pc:docMk/>
          <pc:sldMk cId="0" sldId="258"/>
        </pc:sldMkLst>
      </pc:sldChg>
      <pc:sldChg chg="ord">
        <pc:chgData name="Chandler LeBoeuf" userId="7616f39d-a53b-4e2b-aa24-b76d5b7235d8" providerId="ADAL" clId="{585E42AD-8018-46C1-84D2-BBEED5F60131}" dt="2024-01-22T02:49:18.071" v="2763"/>
        <pc:sldMkLst>
          <pc:docMk/>
          <pc:sldMk cId="311065399" sldId="263"/>
        </pc:sldMkLst>
      </pc:sldChg>
      <pc:sldChg chg="del">
        <pc:chgData name="Chandler LeBoeuf" userId="7616f39d-a53b-4e2b-aa24-b76d5b7235d8" providerId="ADAL" clId="{585E42AD-8018-46C1-84D2-BBEED5F60131}" dt="2024-01-22T02:32:47.464" v="3" actId="47"/>
        <pc:sldMkLst>
          <pc:docMk/>
          <pc:sldMk cId="480939540" sldId="270"/>
        </pc:sldMkLst>
      </pc:sldChg>
      <pc:sldChg chg="modSp mod">
        <pc:chgData name="Chandler LeBoeuf" userId="7616f39d-a53b-4e2b-aa24-b76d5b7235d8" providerId="ADAL" clId="{585E42AD-8018-46C1-84D2-BBEED5F60131}" dt="2024-01-22T02:33:18.168" v="4" actId="113"/>
        <pc:sldMkLst>
          <pc:docMk/>
          <pc:sldMk cId="3886589730" sldId="594"/>
        </pc:sldMkLst>
        <pc:spChg chg="mod">
          <ac:chgData name="Chandler LeBoeuf" userId="7616f39d-a53b-4e2b-aa24-b76d5b7235d8" providerId="ADAL" clId="{585E42AD-8018-46C1-84D2-BBEED5F60131}" dt="2024-01-22T02:33:18.168" v="4" actId="113"/>
          <ac:spMkLst>
            <pc:docMk/>
            <pc:sldMk cId="3886589730" sldId="594"/>
            <ac:spMk id="2" creationId="{4BE19A88-9422-8102-EB81-E405C451013A}"/>
          </ac:spMkLst>
        </pc:spChg>
      </pc:sldChg>
      <pc:sldChg chg="modSp mod">
        <pc:chgData name="Chandler LeBoeuf" userId="7616f39d-a53b-4e2b-aa24-b76d5b7235d8" providerId="ADAL" clId="{585E42AD-8018-46C1-84D2-BBEED5F60131}" dt="2024-01-22T02:33:21.923" v="5" actId="113"/>
        <pc:sldMkLst>
          <pc:docMk/>
          <pc:sldMk cId="2412066229" sldId="595"/>
        </pc:sldMkLst>
        <pc:spChg chg="mod">
          <ac:chgData name="Chandler LeBoeuf" userId="7616f39d-a53b-4e2b-aa24-b76d5b7235d8" providerId="ADAL" clId="{585E42AD-8018-46C1-84D2-BBEED5F60131}" dt="2024-01-22T02:33:21.923" v="5" actId="113"/>
          <ac:spMkLst>
            <pc:docMk/>
            <pc:sldMk cId="2412066229" sldId="595"/>
            <ac:spMk id="2" creationId="{0BC54C2B-B429-5579-4F36-E868EE220ABF}"/>
          </ac:spMkLst>
        </pc:spChg>
        <pc:spChg chg="mod">
          <ac:chgData name="Chandler LeBoeuf" userId="7616f39d-a53b-4e2b-aa24-b76d5b7235d8" providerId="ADAL" clId="{585E42AD-8018-46C1-84D2-BBEED5F60131}" dt="2024-01-22T02:32:16.172" v="1" actId="33524"/>
          <ac:spMkLst>
            <pc:docMk/>
            <pc:sldMk cId="2412066229" sldId="595"/>
            <ac:spMk id="4" creationId="{5569A63F-9DCF-4259-11FF-F71C4B5D0C46}"/>
          </ac:spMkLst>
        </pc:spChg>
      </pc:sldChg>
      <pc:sldChg chg="delSp modSp mod modNotesTx">
        <pc:chgData name="Chandler LeBoeuf" userId="7616f39d-a53b-4e2b-aa24-b76d5b7235d8" providerId="ADAL" clId="{585E42AD-8018-46C1-84D2-BBEED5F60131}" dt="2024-01-22T02:40:05.481" v="1237" actId="20577"/>
        <pc:sldMkLst>
          <pc:docMk/>
          <pc:sldMk cId="3044089626" sldId="599"/>
        </pc:sldMkLst>
        <pc:spChg chg="mod">
          <ac:chgData name="Chandler LeBoeuf" userId="7616f39d-a53b-4e2b-aa24-b76d5b7235d8" providerId="ADAL" clId="{585E42AD-8018-46C1-84D2-BBEED5F60131}" dt="2024-01-22T02:34:01.076" v="32" actId="20577"/>
          <ac:spMkLst>
            <pc:docMk/>
            <pc:sldMk cId="3044089626" sldId="599"/>
            <ac:spMk id="2" creationId="{0BC54C2B-B429-5579-4F36-E868EE220ABF}"/>
          </ac:spMkLst>
        </pc:spChg>
        <pc:spChg chg="mod">
          <ac:chgData name="Chandler LeBoeuf" userId="7616f39d-a53b-4e2b-aa24-b76d5b7235d8" providerId="ADAL" clId="{585E42AD-8018-46C1-84D2-BBEED5F60131}" dt="2024-01-22T02:40:01.937" v="1223" actId="5793"/>
          <ac:spMkLst>
            <pc:docMk/>
            <pc:sldMk cId="3044089626" sldId="599"/>
            <ac:spMk id="3" creationId="{DD2CB7B2-CEF7-CBBD-F565-F561BCA9A937}"/>
          </ac:spMkLst>
        </pc:spChg>
        <pc:spChg chg="del mod">
          <ac:chgData name="Chandler LeBoeuf" userId="7616f39d-a53b-4e2b-aa24-b76d5b7235d8" providerId="ADAL" clId="{585E42AD-8018-46C1-84D2-BBEED5F60131}" dt="2024-01-22T02:34:07.412" v="33" actId="21"/>
          <ac:spMkLst>
            <pc:docMk/>
            <pc:sldMk cId="3044089626" sldId="599"/>
            <ac:spMk id="4" creationId="{5569A63F-9DCF-4259-11FF-F71C4B5D0C46}"/>
          </ac:spMkLst>
        </pc:spChg>
      </pc:sldChg>
      <pc:sldChg chg="modSp add mod modNotesTx">
        <pc:chgData name="Chandler LeBoeuf" userId="7616f39d-a53b-4e2b-aa24-b76d5b7235d8" providerId="ADAL" clId="{585E42AD-8018-46C1-84D2-BBEED5F60131}" dt="2024-01-22T02:41:46.496" v="1586" actId="20577"/>
        <pc:sldMkLst>
          <pc:docMk/>
          <pc:sldMk cId="1198613697" sldId="600"/>
        </pc:sldMkLst>
        <pc:spChg chg="mod">
          <ac:chgData name="Chandler LeBoeuf" userId="7616f39d-a53b-4e2b-aa24-b76d5b7235d8" providerId="ADAL" clId="{585E42AD-8018-46C1-84D2-BBEED5F60131}" dt="2024-01-22T02:37:12.209" v="670" actId="20577"/>
          <ac:spMkLst>
            <pc:docMk/>
            <pc:sldMk cId="1198613697" sldId="600"/>
            <ac:spMk id="2" creationId="{0BC54C2B-B429-5579-4F36-E868EE220ABF}"/>
          </ac:spMkLst>
        </pc:spChg>
        <pc:spChg chg="mod">
          <ac:chgData name="Chandler LeBoeuf" userId="7616f39d-a53b-4e2b-aa24-b76d5b7235d8" providerId="ADAL" clId="{585E42AD-8018-46C1-84D2-BBEED5F60131}" dt="2024-01-22T02:41:46.496" v="1586" actId="20577"/>
          <ac:spMkLst>
            <pc:docMk/>
            <pc:sldMk cId="1198613697" sldId="600"/>
            <ac:spMk id="3" creationId="{DD2CB7B2-CEF7-CBBD-F565-F561BCA9A937}"/>
          </ac:spMkLst>
        </pc:spChg>
      </pc:sldChg>
      <pc:sldChg chg="modSp add mod modNotesTx">
        <pc:chgData name="Chandler LeBoeuf" userId="7616f39d-a53b-4e2b-aa24-b76d5b7235d8" providerId="ADAL" clId="{585E42AD-8018-46C1-84D2-BBEED5F60131}" dt="2024-01-22T02:40:13.411" v="1265" actId="20577"/>
        <pc:sldMkLst>
          <pc:docMk/>
          <pc:sldMk cId="1806329135" sldId="601"/>
        </pc:sldMkLst>
        <pc:spChg chg="mod">
          <ac:chgData name="Chandler LeBoeuf" userId="7616f39d-a53b-4e2b-aa24-b76d5b7235d8" providerId="ADAL" clId="{585E42AD-8018-46C1-84D2-BBEED5F60131}" dt="2024-01-22T02:38:11.138" v="852" actId="20577"/>
          <ac:spMkLst>
            <pc:docMk/>
            <pc:sldMk cId="1806329135" sldId="601"/>
            <ac:spMk id="2" creationId="{0BC54C2B-B429-5579-4F36-E868EE220ABF}"/>
          </ac:spMkLst>
        </pc:spChg>
        <pc:spChg chg="mod">
          <ac:chgData name="Chandler LeBoeuf" userId="7616f39d-a53b-4e2b-aa24-b76d5b7235d8" providerId="ADAL" clId="{585E42AD-8018-46C1-84D2-BBEED5F60131}" dt="2024-01-22T02:39:42.298" v="1195" actId="20577"/>
          <ac:spMkLst>
            <pc:docMk/>
            <pc:sldMk cId="1806329135" sldId="601"/>
            <ac:spMk id="3" creationId="{DD2CB7B2-CEF7-CBBD-F565-F561BCA9A937}"/>
          </ac:spMkLst>
        </pc:spChg>
      </pc:sldChg>
      <pc:sldChg chg="modSp add mod">
        <pc:chgData name="Chandler LeBoeuf" userId="7616f39d-a53b-4e2b-aa24-b76d5b7235d8" providerId="ADAL" clId="{585E42AD-8018-46C1-84D2-BBEED5F60131}" dt="2024-01-22T02:42:26.428" v="1656" actId="20577"/>
        <pc:sldMkLst>
          <pc:docMk/>
          <pc:sldMk cId="2595548189" sldId="602"/>
        </pc:sldMkLst>
        <pc:spChg chg="mod">
          <ac:chgData name="Chandler LeBoeuf" userId="7616f39d-a53b-4e2b-aa24-b76d5b7235d8" providerId="ADAL" clId="{585E42AD-8018-46C1-84D2-BBEED5F60131}" dt="2024-01-22T02:40:28.794" v="1300" actId="20577"/>
          <ac:spMkLst>
            <pc:docMk/>
            <pc:sldMk cId="2595548189" sldId="602"/>
            <ac:spMk id="2" creationId="{0BC54C2B-B429-5579-4F36-E868EE220ABF}"/>
          </ac:spMkLst>
        </pc:spChg>
        <pc:spChg chg="mod">
          <ac:chgData name="Chandler LeBoeuf" userId="7616f39d-a53b-4e2b-aa24-b76d5b7235d8" providerId="ADAL" clId="{585E42AD-8018-46C1-84D2-BBEED5F60131}" dt="2024-01-22T02:42:26.428" v="1656" actId="20577"/>
          <ac:spMkLst>
            <pc:docMk/>
            <pc:sldMk cId="2595548189" sldId="602"/>
            <ac:spMk id="3" creationId="{DD2CB7B2-CEF7-CBBD-F565-F561BCA9A937}"/>
          </ac:spMkLst>
        </pc:spChg>
      </pc:sldChg>
      <pc:sldChg chg="modSp add mod">
        <pc:chgData name="Chandler LeBoeuf" userId="7616f39d-a53b-4e2b-aa24-b76d5b7235d8" providerId="ADAL" clId="{585E42AD-8018-46C1-84D2-BBEED5F60131}" dt="2024-01-22T02:43:48.985" v="1881" actId="20577"/>
        <pc:sldMkLst>
          <pc:docMk/>
          <pc:sldMk cId="2634585104" sldId="603"/>
        </pc:sldMkLst>
        <pc:spChg chg="mod">
          <ac:chgData name="Chandler LeBoeuf" userId="7616f39d-a53b-4e2b-aa24-b76d5b7235d8" providerId="ADAL" clId="{585E42AD-8018-46C1-84D2-BBEED5F60131}" dt="2024-01-22T02:42:07.193" v="1629" actId="20577"/>
          <ac:spMkLst>
            <pc:docMk/>
            <pc:sldMk cId="2634585104" sldId="603"/>
            <ac:spMk id="2" creationId="{0BC54C2B-B429-5579-4F36-E868EE220ABF}"/>
          </ac:spMkLst>
        </pc:spChg>
        <pc:spChg chg="mod">
          <ac:chgData name="Chandler LeBoeuf" userId="7616f39d-a53b-4e2b-aa24-b76d5b7235d8" providerId="ADAL" clId="{585E42AD-8018-46C1-84D2-BBEED5F60131}" dt="2024-01-22T02:43:48.985" v="1881" actId="20577"/>
          <ac:spMkLst>
            <pc:docMk/>
            <pc:sldMk cId="2634585104" sldId="603"/>
            <ac:spMk id="3" creationId="{DD2CB7B2-CEF7-CBBD-F565-F561BCA9A937}"/>
          </ac:spMkLst>
        </pc:spChg>
      </pc:sldChg>
      <pc:sldChg chg="modSp add mod">
        <pc:chgData name="Chandler LeBoeuf" userId="7616f39d-a53b-4e2b-aa24-b76d5b7235d8" providerId="ADAL" clId="{585E42AD-8018-46C1-84D2-BBEED5F60131}" dt="2024-01-22T02:45:26.602" v="2197" actId="20577"/>
        <pc:sldMkLst>
          <pc:docMk/>
          <pc:sldMk cId="2780740101" sldId="604"/>
        </pc:sldMkLst>
        <pc:spChg chg="mod">
          <ac:chgData name="Chandler LeBoeuf" userId="7616f39d-a53b-4e2b-aa24-b76d5b7235d8" providerId="ADAL" clId="{585E42AD-8018-46C1-84D2-BBEED5F60131}" dt="2024-01-22T02:44:05.705" v="1928" actId="20577"/>
          <ac:spMkLst>
            <pc:docMk/>
            <pc:sldMk cId="2780740101" sldId="604"/>
            <ac:spMk id="2" creationId="{0BC54C2B-B429-5579-4F36-E868EE220ABF}"/>
          </ac:spMkLst>
        </pc:spChg>
        <pc:spChg chg="mod">
          <ac:chgData name="Chandler LeBoeuf" userId="7616f39d-a53b-4e2b-aa24-b76d5b7235d8" providerId="ADAL" clId="{585E42AD-8018-46C1-84D2-BBEED5F60131}" dt="2024-01-22T02:45:26.602" v="2197" actId="20577"/>
          <ac:spMkLst>
            <pc:docMk/>
            <pc:sldMk cId="2780740101" sldId="604"/>
            <ac:spMk id="3" creationId="{DD2CB7B2-CEF7-CBBD-F565-F561BCA9A937}"/>
          </ac:spMkLst>
        </pc:spChg>
      </pc:sldChg>
      <pc:sldChg chg="modSp add mod">
        <pc:chgData name="Chandler LeBoeuf" userId="7616f39d-a53b-4e2b-aa24-b76d5b7235d8" providerId="ADAL" clId="{585E42AD-8018-46C1-84D2-BBEED5F60131}" dt="2024-01-22T02:46:58.080" v="2523" actId="313"/>
        <pc:sldMkLst>
          <pc:docMk/>
          <pc:sldMk cId="3887517124" sldId="605"/>
        </pc:sldMkLst>
        <pc:spChg chg="mod">
          <ac:chgData name="Chandler LeBoeuf" userId="7616f39d-a53b-4e2b-aa24-b76d5b7235d8" providerId="ADAL" clId="{585E42AD-8018-46C1-84D2-BBEED5F60131}" dt="2024-01-22T02:45:44.414" v="2246" actId="20577"/>
          <ac:spMkLst>
            <pc:docMk/>
            <pc:sldMk cId="3887517124" sldId="605"/>
            <ac:spMk id="2" creationId="{0BC54C2B-B429-5579-4F36-E868EE220ABF}"/>
          </ac:spMkLst>
        </pc:spChg>
        <pc:spChg chg="mod">
          <ac:chgData name="Chandler LeBoeuf" userId="7616f39d-a53b-4e2b-aa24-b76d5b7235d8" providerId="ADAL" clId="{585E42AD-8018-46C1-84D2-BBEED5F60131}" dt="2024-01-22T02:46:58.080" v="2523" actId="313"/>
          <ac:spMkLst>
            <pc:docMk/>
            <pc:sldMk cId="3887517124" sldId="605"/>
            <ac:spMk id="3" creationId="{DD2CB7B2-CEF7-CBBD-F565-F561BCA9A937}"/>
          </ac:spMkLst>
        </pc:spChg>
      </pc:sldChg>
      <pc:sldChg chg="modSp add mod">
        <pc:chgData name="Chandler LeBoeuf" userId="7616f39d-a53b-4e2b-aa24-b76d5b7235d8" providerId="ADAL" clId="{585E42AD-8018-46C1-84D2-BBEED5F60131}" dt="2024-01-22T02:48:17.355" v="2761" actId="313"/>
        <pc:sldMkLst>
          <pc:docMk/>
          <pc:sldMk cId="1976573653" sldId="606"/>
        </pc:sldMkLst>
        <pc:spChg chg="mod">
          <ac:chgData name="Chandler LeBoeuf" userId="7616f39d-a53b-4e2b-aa24-b76d5b7235d8" providerId="ADAL" clId="{585E42AD-8018-46C1-84D2-BBEED5F60131}" dt="2024-01-22T02:47:19.702" v="2549" actId="20577"/>
          <ac:spMkLst>
            <pc:docMk/>
            <pc:sldMk cId="1976573653" sldId="606"/>
            <ac:spMk id="2" creationId="{0BC54C2B-B429-5579-4F36-E868EE220ABF}"/>
          </ac:spMkLst>
        </pc:spChg>
        <pc:spChg chg="mod">
          <ac:chgData name="Chandler LeBoeuf" userId="7616f39d-a53b-4e2b-aa24-b76d5b7235d8" providerId="ADAL" clId="{585E42AD-8018-46C1-84D2-BBEED5F60131}" dt="2024-01-22T02:48:17.355" v="2761" actId="313"/>
          <ac:spMkLst>
            <pc:docMk/>
            <pc:sldMk cId="1976573653" sldId="606"/>
            <ac:spMk id="3" creationId="{DD2CB7B2-CEF7-CBBD-F565-F561BCA9A9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Amy Cable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opens the session by welcoming attendees and introduces himself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Each presenter beginning with Board Members introduce themselves followed by staff</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b7099a7c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b7099a7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00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b7099a7c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b7099a7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540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b7099a7c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b7099a7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17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 example </a:t>
            </a:r>
          </a:p>
        </p:txBody>
      </p:sp>
    </p:spTree>
    <p:extLst>
      <p:ext uri="{BB962C8B-B14F-4D97-AF65-F5344CB8AC3E}">
        <p14:creationId xmlns:p14="http://schemas.microsoft.com/office/powerpoint/2010/main" val="2827120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 example </a:t>
            </a:r>
          </a:p>
        </p:txBody>
      </p:sp>
    </p:spTree>
    <p:extLst>
      <p:ext uri="{BB962C8B-B14F-4D97-AF65-F5344CB8AC3E}">
        <p14:creationId xmlns:p14="http://schemas.microsoft.com/office/powerpoint/2010/main" val="2168564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 example </a:t>
            </a:r>
          </a:p>
        </p:txBody>
      </p:sp>
    </p:spTree>
    <p:extLst>
      <p:ext uri="{BB962C8B-B14F-4D97-AF65-F5344CB8AC3E}">
        <p14:creationId xmlns:p14="http://schemas.microsoft.com/office/powerpoint/2010/main" val="81607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 example </a:t>
            </a:r>
          </a:p>
        </p:txBody>
      </p:sp>
    </p:spTree>
    <p:extLst>
      <p:ext uri="{BB962C8B-B14F-4D97-AF65-F5344CB8AC3E}">
        <p14:creationId xmlns:p14="http://schemas.microsoft.com/office/powerpoint/2010/main" val="269487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 example </a:t>
            </a:r>
          </a:p>
        </p:txBody>
      </p:sp>
    </p:spTree>
    <p:extLst>
      <p:ext uri="{BB962C8B-B14F-4D97-AF65-F5344CB8AC3E}">
        <p14:creationId xmlns:p14="http://schemas.microsoft.com/office/powerpoint/2010/main" val="2735640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 example </a:t>
            </a:r>
          </a:p>
        </p:txBody>
      </p:sp>
    </p:spTree>
    <p:extLst>
      <p:ext uri="{BB962C8B-B14F-4D97-AF65-F5344CB8AC3E}">
        <p14:creationId xmlns:p14="http://schemas.microsoft.com/office/powerpoint/2010/main" val="599920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 example </a:t>
            </a:r>
          </a:p>
        </p:txBody>
      </p:sp>
    </p:spTree>
    <p:extLst>
      <p:ext uri="{BB962C8B-B14F-4D97-AF65-F5344CB8AC3E}">
        <p14:creationId xmlns:p14="http://schemas.microsoft.com/office/powerpoint/2010/main" val="71690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6d8044cb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26d8044cb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b="1">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 example </a:t>
            </a:r>
          </a:p>
        </p:txBody>
      </p:sp>
    </p:spTree>
    <p:extLst>
      <p:ext uri="{BB962C8B-B14F-4D97-AF65-F5344CB8AC3E}">
        <p14:creationId xmlns:p14="http://schemas.microsoft.com/office/powerpoint/2010/main" val="3413172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3750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06351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562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74847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b7099a7c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b7099a7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29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3400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6546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b7099a7c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b7099a7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32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89689" y="842878"/>
            <a:ext cx="2210612" cy="3450887"/>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FFFFFF"/>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75" name="Google Shape;75;p15"/>
          <p:cNvSpPr txBox="1">
            <a:spLocks noGrp="1"/>
          </p:cNvSpPr>
          <p:nvPr>
            <p:ph type="body" idx="1"/>
          </p:nvPr>
        </p:nvSpPr>
        <p:spPr>
          <a:xfrm>
            <a:off x="2900934" y="651510"/>
            <a:ext cx="2606040" cy="3840480"/>
          </a:xfrm>
          <a:prstGeom prst="rect">
            <a:avLst/>
          </a:prstGeom>
          <a:noFill/>
          <a:ln>
            <a:noFill/>
          </a:ln>
        </p:spPr>
        <p:txBody>
          <a:bodyPr spcFirstLastPara="1" wrap="square" lIns="68575" tIns="34275" rIns="68575" bIns="34275" anchor="ctr" anchorCtr="0">
            <a:normAutofit/>
          </a:bodyPr>
          <a:lstStyle>
            <a:lvl1pPr marL="457200" lvl="0" indent="-323850" algn="l">
              <a:lnSpc>
                <a:spcPct val="90000"/>
              </a:lnSpc>
              <a:spcBef>
                <a:spcPts val="900"/>
              </a:spcBef>
              <a:spcAft>
                <a:spcPts val="0"/>
              </a:spcAft>
              <a:buSzPts val="1500"/>
              <a:buChar char="●"/>
              <a:defRPr sz="1500"/>
            </a:lvl1pPr>
            <a:lvl2pPr marL="914400" lvl="1" indent="-317500" algn="l">
              <a:lnSpc>
                <a:spcPct val="90000"/>
              </a:lnSpc>
              <a:spcBef>
                <a:spcPts val="1600"/>
              </a:spcBef>
              <a:spcAft>
                <a:spcPts val="0"/>
              </a:spcAft>
              <a:buSzPts val="1400"/>
              <a:buChar char="○"/>
              <a:defRPr sz="1400"/>
            </a:lvl2pPr>
            <a:lvl3pPr marL="1371600" lvl="2" indent="-304800" algn="l">
              <a:lnSpc>
                <a:spcPct val="90000"/>
              </a:lnSpc>
              <a:spcBef>
                <a:spcPts val="200"/>
              </a:spcBef>
              <a:spcAft>
                <a:spcPts val="0"/>
              </a:spcAft>
              <a:buSzPts val="1200"/>
              <a:buChar char="■"/>
              <a:defRPr sz="1200"/>
            </a:lvl3pPr>
            <a:lvl4pPr marL="1828800" lvl="3" indent="-298450" algn="l">
              <a:lnSpc>
                <a:spcPct val="90000"/>
              </a:lnSpc>
              <a:spcBef>
                <a:spcPts val="200"/>
              </a:spcBef>
              <a:spcAft>
                <a:spcPts val="0"/>
              </a:spcAft>
              <a:buSzPts val="1100"/>
              <a:buChar char="●"/>
              <a:defRPr sz="1100"/>
            </a:lvl4pPr>
            <a:lvl5pPr marL="2286000" lvl="4" indent="-298450" algn="l">
              <a:lnSpc>
                <a:spcPct val="90000"/>
              </a:lnSpc>
              <a:spcBef>
                <a:spcPts val="200"/>
              </a:spcBef>
              <a:spcAft>
                <a:spcPts val="0"/>
              </a:spcAft>
              <a:buSzPts val="1100"/>
              <a:buChar char="○"/>
              <a:defRPr sz="1100"/>
            </a:lvl5pPr>
            <a:lvl6pPr marL="2743200" lvl="5" indent="-298450" algn="l">
              <a:lnSpc>
                <a:spcPct val="90000"/>
              </a:lnSpc>
              <a:spcBef>
                <a:spcPts val="200"/>
              </a:spcBef>
              <a:spcAft>
                <a:spcPts val="0"/>
              </a:spcAft>
              <a:buSzPts val="1100"/>
              <a:buChar char="■"/>
              <a:defRPr sz="1100"/>
            </a:lvl6pPr>
            <a:lvl7pPr marL="3200400" lvl="6" indent="-298450" algn="l">
              <a:lnSpc>
                <a:spcPct val="90000"/>
              </a:lnSpc>
              <a:spcBef>
                <a:spcPts val="200"/>
              </a:spcBef>
              <a:spcAft>
                <a:spcPts val="0"/>
              </a:spcAft>
              <a:buSzPts val="1100"/>
              <a:buChar char="●"/>
              <a:defRPr sz="1100"/>
            </a:lvl7pPr>
            <a:lvl8pPr marL="3657600" lvl="7" indent="-298450" algn="l">
              <a:lnSpc>
                <a:spcPct val="90000"/>
              </a:lnSpc>
              <a:spcBef>
                <a:spcPts val="200"/>
              </a:spcBef>
              <a:spcAft>
                <a:spcPts val="0"/>
              </a:spcAft>
              <a:buSzPts val="1100"/>
              <a:buChar char="○"/>
              <a:defRPr sz="1100"/>
            </a:lvl8pPr>
            <a:lvl9pPr marL="4114800" lvl="8" indent="-298450" algn="l">
              <a:lnSpc>
                <a:spcPct val="90000"/>
              </a:lnSpc>
              <a:spcBef>
                <a:spcPts val="200"/>
              </a:spcBef>
              <a:spcAft>
                <a:spcPts val="200"/>
              </a:spcAft>
              <a:buSzPts val="1100"/>
              <a:buChar char="■"/>
              <a:defRPr sz="1100"/>
            </a:lvl9pPr>
          </a:lstStyle>
          <a:p>
            <a:endParaRPr/>
          </a:p>
        </p:txBody>
      </p:sp>
      <p:sp>
        <p:nvSpPr>
          <p:cNvPr id="76" name="Google Shape;76;p15"/>
          <p:cNvSpPr txBox="1">
            <a:spLocks noGrp="1"/>
          </p:cNvSpPr>
          <p:nvPr>
            <p:ph type="body" idx="2"/>
          </p:nvPr>
        </p:nvSpPr>
        <p:spPr>
          <a:xfrm>
            <a:off x="5863590" y="651510"/>
            <a:ext cx="2606040" cy="3840480"/>
          </a:xfrm>
          <a:prstGeom prst="rect">
            <a:avLst/>
          </a:prstGeom>
          <a:noFill/>
          <a:ln>
            <a:noFill/>
          </a:ln>
        </p:spPr>
        <p:txBody>
          <a:bodyPr spcFirstLastPara="1" wrap="square" lIns="68575" tIns="34275" rIns="68575" bIns="34275" anchor="ctr" anchorCtr="0">
            <a:normAutofit/>
          </a:bodyPr>
          <a:lstStyle>
            <a:lvl1pPr marL="457200" lvl="0" indent="-323850" algn="l">
              <a:lnSpc>
                <a:spcPct val="90000"/>
              </a:lnSpc>
              <a:spcBef>
                <a:spcPts val="900"/>
              </a:spcBef>
              <a:spcAft>
                <a:spcPts val="0"/>
              </a:spcAft>
              <a:buSzPts val="1500"/>
              <a:buChar char="●"/>
              <a:defRPr sz="1500"/>
            </a:lvl1pPr>
            <a:lvl2pPr marL="914400" lvl="1" indent="-317500" algn="l">
              <a:lnSpc>
                <a:spcPct val="90000"/>
              </a:lnSpc>
              <a:spcBef>
                <a:spcPts val="1600"/>
              </a:spcBef>
              <a:spcAft>
                <a:spcPts val="0"/>
              </a:spcAft>
              <a:buSzPts val="1400"/>
              <a:buChar char="○"/>
              <a:defRPr sz="1400"/>
            </a:lvl2pPr>
            <a:lvl3pPr marL="1371600" lvl="2" indent="-304800" algn="l">
              <a:lnSpc>
                <a:spcPct val="90000"/>
              </a:lnSpc>
              <a:spcBef>
                <a:spcPts val="200"/>
              </a:spcBef>
              <a:spcAft>
                <a:spcPts val="0"/>
              </a:spcAft>
              <a:buSzPts val="1200"/>
              <a:buChar char="■"/>
              <a:defRPr sz="1200"/>
            </a:lvl3pPr>
            <a:lvl4pPr marL="1828800" lvl="3" indent="-298450" algn="l">
              <a:lnSpc>
                <a:spcPct val="90000"/>
              </a:lnSpc>
              <a:spcBef>
                <a:spcPts val="200"/>
              </a:spcBef>
              <a:spcAft>
                <a:spcPts val="0"/>
              </a:spcAft>
              <a:buSzPts val="1100"/>
              <a:buChar char="●"/>
              <a:defRPr sz="1100"/>
            </a:lvl4pPr>
            <a:lvl5pPr marL="2286000" lvl="4" indent="-298450" algn="l">
              <a:lnSpc>
                <a:spcPct val="90000"/>
              </a:lnSpc>
              <a:spcBef>
                <a:spcPts val="200"/>
              </a:spcBef>
              <a:spcAft>
                <a:spcPts val="0"/>
              </a:spcAft>
              <a:buSzPts val="1100"/>
              <a:buChar char="○"/>
              <a:defRPr sz="1100"/>
            </a:lvl5pPr>
            <a:lvl6pPr marL="2743200" lvl="5" indent="-298450" algn="l">
              <a:lnSpc>
                <a:spcPct val="90000"/>
              </a:lnSpc>
              <a:spcBef>
                <a:spcPts val="200"/>
              </a:spcBef>
              <a:spcAft>
                <a:spcPts val="0"/>
              </a:spcAft>
              <a:buSzPts val="1100"/>
              <a:buChar char="■"/>
              <a:defRPr sz="1100"/>
            </a:lvl6pPr>
            <a:lvl7pPr marL="3200400" lvl="6" indent="-298450" algn="l">
              <a:lnSpc>
                <a:spcPct val="90000"/>
              </a:lnSpc>
              <a:spcBef>
                <a:spcPts val="200"/>
              </a:spcBef>
              <a:spcAft>
                <a:spcPts val="0"/>
              </a:spcAft>
              <a:buSzPts val="1100"/>
              <a:buChar char="●"/>
              <a:defRPr sz="1100"/>
            </a:lvl7pPr>
            <a:lvl8pPr marL="3657600" lvl="7" indent="-298450" algn="l">
              <a:lnSpc>
                <a:spcPct val="90000"/>
              </a:lnSpc>
              <a:spcBef>
                <a:spcPts val="200"/>
              </a:spcBef>
              <a:spcAft>
                <a:spcPts val="0"/>
              </a:spcAft>
              <a:buSzPts val="1100"/>
              <a:buChar char="○"/>
              <a:defRPr sz="1100"/>
            </a:lvl8pPr>
            <a:lvl9pPr marL="4114800" lvl="8" indent="-298450" algn="l">
              <a:lnSpc>
                <a:spcPct val="90000"/>
              </a:lnSpc>
              <a:spcBef>
                <a:spcPts val="200"/>
              </a:spcBef>
              <a:spcAft>
                <a:spcPts val="200"/>
              </a:spcAft>
              <a:buSzPts val="1100"/>
              <a:buChar char="■"/>
              <a:defRPr sz="1100"/>
            </a:lvl9pPr>
          </a:lstStyle>
          <a:p>
            <a:endParaRPr/>
          </a:p>
        </p:txBody>
      </p:sp>
      <p:sp>
        <p:nvSpPr>
          <p:cNvPr id="77" name="Google Shape;77;p15"/>
          <p:cNvSpPr txBox="1">
            <a:spLocks noGrp="1"/>
          </p:cNvSpPr>
          <p:nvPr>
            <p:ph type="dt" idx="10"/>
          </p:nvPr>
        </p:nvSpPr>
        <p:spPr>
          <a:xfrm>
            <a:off x="196849"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8" name="Google Shape;78;p15"/>
          <p:cNvSpPr txBox="1">
            <a:spLocks noGrp="1"/>
          </p:cNvSpPr>
          <p:nvPr>
            <p:ph type="ftr" idx="11"/>
          </p:nvPr>
        </p:nvSpPr>
        <p:spPr>
          <a:xfrm>
            <a:off x="2901951" y="4767263"/>
            <a:ext cx="443363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9" name="Google Shape;79;p15"/>
          <p:cNvSpPr txBox="1">
            <a:spLocks noGrp="1"/>
          </p:cNvSpPr>
          <p:nvPr>
            <p:ph type="sldNum" idx="12"/>
          </p:nvPr>
        </p:nvSpPr>
        <p:spPr>
          <a:xfrm>
            <a:off x="7975601" y="4767263"/>
            <a:ext cx="114819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189689" y="842878"/>
            <a:ext cx="2210612" cy="3450887"/>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FFFFFF"/>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82" name="Google Shape;82;p16"/>
          <p:cNvSpPr txBox="1">
            <a:spLocks noGrp="1"/>
          </p:cNvSpPr>
          <p:nvPr>
            <p:ph type="body" idx="1"/>
          </p:nvPr>
        </p:nvSpPr>
        <p:spPr>
          <a:xfrm>
            <a:off x="2901951" y="648081"/>
            <a:ext cx="5486400" cy="3840480"/>
          </a:xfrm>
          <a:prstGeom prst="rect">
            <a:avLst/>
          </a:prstGeom>
          <a:noFill/>
          <a:ln>
            <a:noFill/>
          </a:ln>
        </p:spPr>
        <p:txBody>
          <a:bodyPr spcFirstLastPara="1" wrap="square" lIns="68575" tIns="34275" rIns="68575" bIns="34275" anchor="ctr" anchorCtr="0">
            <a:normAutofit/>
          </a:bodyPr>
          <a:lstStyle>
            <a:lvl1pPr marL="457200" lvl="0" indent="-317500" algn="l">
              <a:lnSpc>
                <a:spcPct val="90000"/>
              </a:lnSpc>
              <a:spcBef>
                <a:spcPts val="900"/>
              </a:spcBef>
              <a:spcAft>
                <a:spcPts val="0"/>
              </a:spcAft>
              <a:buSzPts val="1400"/>
              <a:buChar char="●"/>
              <a:defRPr sz="1100"/>
            </a:lvl1pPr>
            <a:lvl2pPr marL="914400" lvl="1" indent="-317500" algn="l">
              <a:lnSpc>
                <a:spcPct val="90000"/>
              </a:lnSpc>
              <a:spcBef>
                <a:spcPts val="1600"/>
              </a:spcBef>
              <a:spcAft>
                <a:spcPts val="0"/>
              </a:spcAft>
              <a:buSzPts val="1400"/>
              <a:buChar char="○"/>
              <a:defRPr sz="1100"/>
            </a:lvl2pPr>
            <a:lvl3pPr marL="1371600" lvl="2" indent="-317500" algn="l">
              <a:lnSpc>
                <a:spcPct val="90000"/>
              </a:lnSpc>
              <a:spcBef>
                <a:spcPts val="200"/>
              </a:spcBef>
              <a:spcAft>
                <a:spcPts val="0"/>
              </a:spcAft>
              <a:buSzPts val="1400"/>
              <a:buChar char="■"/>
              <a:defRPr sz="1100"/>
            </a:lvl3pPr>
            <a:lvl4pPr marL="1828800" lvl="3" indent="-317500" algn="l">
              <a:lnSpc>
                <a:spcPct val="90000"/>
              </a:lnSpc>
              <a:spcBef>
                <a:spcPts val="200"/>
              </a:spcBef>
              <a:spcAft>
                <a:spcPts val="0"/>
              </a:spcAft>
              <a:buSzPts val="1400"/>
              <a:buChar char="●"/>
              <a:defRPr sz="1100"/>
            </a:lvl4pPr>
            <a:lvl5pPr marL="2286000" lvl="4" indent="-317500" algn="l">
              <a:lnSpc>
                <a:spcPct val="90000"/>
              </a:lnSpc>
              <a:spcBef>
                <a:spcPts val="200"/>
              </a:spcBef>
              <a:spcAft>
                <a:spcPts val="0"/>
              </a:spcAft>
              <a:buSzPts val="1400"/>
              <a:buChar char="○"/>
              <a:defRPr sz="1100"/>
            </a:lvl5pPr>
            <a:lvl6pPr marL="2743200" lvl="5" indent="-317500" algn="l">
              <a:lnSpc>
                <a:spcPct val="90000"/>
              </a:lnSpc>
              <a:spcBef>
                <a:spcPts val="200"/>
              </a:spcBef>
              <a:spcAft>
                <a:spcPts val="0"/>
              </a:spcAft>
              <a:buSzPts val="1400"/>
              <a:buChar char="■"/>
              <a:defRPr sz="1100"/>
            </a:lvl6pPr>
            <a:lvl7pPr marL="3200400" lvl="6" indent="-317500" algn="l">
              <a:lnSpc>
                <a:spcPct val="90000"/>
              </a:lnSpc>
              <a:spcBef>
                <a:spcPts val="200"/>
              </a:spcBef>
              <a:spcAft>
                <a:spcPts val="0"/>
              </a:spcAft>
              <a:buSzPts val="1400"/>
              <a:buChar char="●"/>
              <a:defRPr sz="1100"/>
            </a:lvl7pPr>
            <a:lvl8pPr marL="3657600" lvl="7" indent="-317500" algn="l">
              <a:lnSpc>
                <a:spcPct val="90000"/>
              </a:lnSpc>
              <a:spcBef>
                <a:spcPts val="200"/>
              </a:spcBef>
              <a:spcAft>
                <a:spcPts val="0"/>
              </a:spcAft>
              <a:buSzPts val="1400"/>
              <a:buChar char="○"/>
              <a:defRPr sz="1100"/>
            </a:lvl8pPr>
            <a:lvl9pPr marL="4114800" lvl="8" indent="-317500" algn="l">
              <a:lnSpc>
                <a:spcPct val="90000"/>
              </a:lnSpc>
              <a:spcBef>
                <a:spcPts val="200"/>
              </a:spcBef>
              <a:spcAft>
                <a:spcPts val="200"/>
              </a:spcAft>
              <a:buSzPts val="1400"/>
              <a:buChar char="■"/>
              <a:defRPr sz="1100"/>
            </a:lvl9pPr>
          </a:lstStyle>
          <a:p>
            <a:endParaRPr/>
          </a:p>
        </p:txBody>
      </p:sp>
      <p:sp>
        <p:nvSpPr>
          <p:cNvPr id="83" name="Google Shape;83;p16"/>
          <p:cNvSpPr txBox="1">
            <a:spLocks noGrp="1"/>
          </p:cNvSpPr>
          <p:nvPr>
            <p:ph type="dt" idx="10"/>
          </p:nvPr>
        </p:nvSpPr>
        <p:spPr>
          <a:xfrm>
            <a:off x="196849"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4" name="Google Shape;84;p16"/>
          <p:cNvSpPr txBox="1">
            <a:spLocks noGrp="1"/>
          </p:cNvSpPr>
          <p:nvPr>
            <p:ph type="ftr" idx="11"/>
          </p:nvPr>
        </p:nvSpPr>
        <p:spPr>
          <a:xfrm>
            <a:off x="2901951" y="4767263"/>
            <a:ext cx="443363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5" name="Google Shape;85;p16"/>
          <p:cNvSpPr txBox="1">
            <a:spLocks noGrp="1"/>
          </p:cNvSpPr>
          <p:nvPr>
            <p:ph type="sldNum" idx="12"/>
          </p:nvPr>
        </p:nvSpPr>
        <p:spPr>
          <a:xfrm>
            <a:off x="7975601" y="4767263"/>
            <a:ext cx="114819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92024" y="857250"/>
            <a:ext cx="2125980" cy="178308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FFFFFF"/>
              </a:buClr>
              <a:buSzPts val="2400"/>
              <a:buFont typeface="Calibri"/>
              <a:buNone/>
              <a:defRPr sz="2400" b="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68" name="Google Shape;68;p14"/>
          <p:cNvSpPr txBox="1">
            <a:spLocks noGrp="1"/>
          </p:cNvSpPr>
          <p:nvPr>
            <p:ph type="body" idx="1"/>
          </p:nvPr>
        </p:nvSpPr>
        <p:spPr>
          <a:xfrm>
            <a:off x="2900934" y="651510"/>
            <a:ext cx="5486400" cy="3840480"/>
          </a:xfrm>
          <a:prstGeom prst="rect">
            <a:avLst/>
          </a:prstGeom>
          <a:noFill/>
          <a:ln>
            <a:noFill/>
          </a:ln>
        </p:spPr>
        <p:txBody>
          <a:bodyPr spcFirstLastPara="1" wrap="square" lIns="68575" tIns="34275" rIns="68575" bIns="34275" anchor="ctr" anchorCtr="0">
            <a:normAutofit/>
          </a:bodyPr>
          <a:lstStyle>
            <a:lvl1pPr marL="457200" lvl="0" indent="-323850" algn="l">
              <a:lnSpc>
                <a:spcPct val="90000"/>
              </a:lnSpc>
              <a:spcBef>
                <a:spcPts val="900"/>
              </a:spcBef>
              <a:spcAft>
                <a:spcPts val="0"/>
              </a:spcAft>
              <a:buSzPts val="1500"/>
              <a:buChar char="●"/>
              <a:defRPr sz="1500"/>
            </a:lvl1pPr>
            <a:lvl2pPr marL="914400" lvl="1" indent="-317500" algn="l">
              <a:lnSpc>
                <a:spcPct val="90000"/>
              </a:lnSpc>
              <a:spcBef>
                <a:spcPts val="1600"/>
              </a:spcBef>
              <a:spcAft>
                <a:spcPts val="0"/>
              </a:spcAft>
              <a:buSzPts val="1400"/>
              <a:buChar char="○"/>
              <a:defRPr sz="1400"/>
            </a:lvl2pPr>
            <a:lvl3pPr marL="1371600" lvl="2" indent="-304800" algn="l">
              <a:lnSpc>
                <a:spcPct val="90000"/>
              </a:lnSpc>
              <a:spcBef>
                <a:spcPts val="200"/>
              </a:spcBef>
              <a:spcAft>
                <a:spcPts val="0"/>
              </a:spcAft>
              <a:buSzPts val="1200"/>
              <a:buChar char="■"/>
              <a:defRPr sz="1200"/>
            </a:lvl3pPr>
            <a:lvl4pPr marL="1828800" lvl="3" indent="-298450" algn="l">
              <a:lnSpc>
                <a:spcPct val="90000"/>
              </a:lnSpc>
              <a:spcBef>
                <a:spcPts val="200"/>
              </a:spcBef>
              <a:spcAft>
                <a:spcPts val="0"/>
              </a:spcAft>
              <a:buSzPts val="1100"/>
              <a:buChar char="●"/>
              <a:defRPr sz="1100"/>
            </a:lvl4pPr>
            <a:lvl5pPr marL="2286000" lvl="4" indent="-298450" algn="l">
              <a:lnSpc>
                <a:spcPct val="90000"/>
              </a:lnSpc>
              <a:spcBef>
                <a:spcPts val="200"/>
              </a:spcBef>
              <a:spcAft>
                <a:spcPts val="0"/>
              </a:spcAft>
              <a:buSzPts val="1100"/>
              <a:buChar char="○"/>
              <a:defRPr sz="1100"/>
            </a:lvl5pPr>
            <a:lvl6pPr marL="2743200" lvl="5" indent="-298450" algn="l">
              <a:lnSpc>
                <a:spcPct val="90000"/>
              </a:lnSpc>
              <a:spcBef>
                <a:spcPts val="200"/>
              </a:spcBef>
              <a:spcAft>
                <a:spcPts val="0"/>
              </a:spcAft>
              <a:buSzPts val="1100"/>
              <a:buChar char="■"/>
              <a:defRPr sz="1100"/>
            </a:lvl6pPr>
            <a:lvl7pPr marL="3200400" lvl="6" indent="-298450" algn="l">
              <a:lnSpc>
                <a:spcPct val="90000"/>
              </a:lnSpc>
              <a:spcBef>
                <a:spcPts val="200"/>
              </a:spcBef>
              <a:spcAft>
                <a:spcPts val="0"/>
              </a:spcAft>
              <a:buSzPts val="1100"/>
              <a:buChar char="●"/>
              <a:defRPr sz="1100"/>
            </a:lvl7pPr>
            <a:lvl8pPr marL="3657600" lvl="7" indent="-298450" algn="l">
              <a:lnSpc>
                <a:spcPct val="90000"/>
              </a:lnSpc>
              <a:spcBef>
                <a:spcPts val="200"/>
              </a:spcBef>
              <a:spcAft>
                <a:spcPts val="0"/>
              </a:spcAft>
              <a:buSzPts val="1100"/>
              <a:buChar char="○"/>
              <a:defRPr sz="1100"/>
            </a:lvl8pPr>
            <a:lvl9pPr marL="4114800" lvl="8" indent="-298450" algn="l">
              <a:lnSpc>
                <a:spcPct val="90000"/>
              </a:lnSpc>
              <a:spcBef>
                <a:spcPts val="200"/>
              </a:spcBef>
              <a:spcAft>
                <a:spcPts val="200"/>
              </a:spcAft>
              <a:buSzPts val="1100"/>
              <a:buChar char="■"/>
              <a:defRPr sz="1100"/>
            </a:lvl9pPr>
          </a:lstStyle>
          <a:p>
            <a:endParaRPr/>
          </a:p>
        </p:txBody>
      </p:sp>
      <p:sp>
        <p:nvSpPr>
          <p:cNvPr id="69" name="Google Shape;69;p14"/>
          <p:cNvSpPr txBox="1">
            <a:spLocks noGrp="1"/>
          </p:cNvSpPr>
          <p:nvPr>
            <p:ph type="body" idx="2"/>
          </p:nvPr>
        </p:nvSpPr>
        <p:spPr>
          <a:xfrm>
            <a:off x="192024" y="2620632"/>
            <a:ext cx="2125980" cy="174149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900"/>
              </a:spcBef>
              <a:spcAft>
                <a:spcPts val="0"/>
              </a:spcAft>
              <a:buSzPts val="1100"/>
              <a:buNone/>
              <a:defRPr sz="1100">
                <a:solidFill>
                  <a:srgbClr val="FFFFFF"/>
                </a:solidFill>
              </a:defRPr>
            </a:lvl1pPr>
            <a:lvl2pPr marL="914400" lvl="1" indent="-228600" algn="l">
              <a:lnSpc>
                <a:spcPct val="90000"/>
              </a:lnSpc>
              <a:spcBef>
                <a:spcPts val="1600"/>
              </a:spcBef>
              <a:spcAft>
                <a:spcPts val="0"/>
              </a:spcAft>
              <a:buSzPts val="900"/>
              <a:buNone/>
              <a:defRPr sz="900"/>
            </a:lvl2pPr>
            <a:lvl3pPr marL="1371600" lvl="2" indent="-228600" algn="l">
              <a:lnSpc>
                <a:spcPct val="90000"/>
              </a:lnSpc>
              <a:spcBef>
                <a:spcPts val="200"/>
              </a:spcBef>
              <a:spcAft>
                <a:spcPts val="0"/>
              </a:spcAft>
              <a:buSzPts val="800"/>
              <a:buNone/>
              <a:defRPr sz="800"/>
            </a:lvl3pPr>
            <a:lvl4pPr marL="1828800" lvl="3" indent="-228600" algn="l">
              <a:lnSpc>
                <a:spcPct val="90000"/>
              </a:lnSpc>
              <a:spcBef>
                <a:spcPts val="200"/>
              </a:spcBef>
              <a:spcAft>
                <a:spcPts val="0"/>
              </a:spcAft>
              <a:buSzPts val="700"/>
              <a:buNone/>
              <a:defRPr sz="700"/>
            </a:lvl4pPr>
            <a:lvl5pPr marL="2286000" lvl="4" indent="-228600" algn="l">
              <a:lnSpc>
                <a:spcPct val="90000"/>
              </a:lnSpc>
              <a:spcBef>
                <a:spcPts val="200"/>
              </a:spcBef>
              <a:spcAft>
                <a:spcPts val="0"/>
              </a:spcAft>
              <a:buSzPts val="700"/>
              <a:buNone/>
              <a:defRPr sz="700"/>
            </a:lvl5pPr>
            <a:lvl6pPr marL="2743200" lvl="5" indent="-228600" algn="l">
              <a:lnSpc>
                <a:spcPct val="90000"/>
              </a:lnSpc>
              <a:spcBef>
                <a:spcPts val="200"/>
              </a:spcBef>
              <a:spcAft>
                <a:spcPts val="0"/>
              </a:spcAft>
              <a:buSzPts val="700"/>
              <a:buNone/>
              <a:defRPr sz="700"/>
            </a:lvl6pPr>
            <a:lvl7pPr marL="3200400" lvl="6" indent="-228600" algn="l">
              <a:lnSpc>
                <a:spcPct val="90000"/>
              </a:lnSpc>
              <a:spcBef>
                <a:spcPts val="200"/>
              </a:spcBef>
              <a:spcAft>
                <a:spcPts val="0"/>
              </a:spcAft>
              <a:buSzPts val="700"/>
              <a:buNone/>
              <a:defRPr sz="700"/>
            </a:lvl7pPr>
            <a:lvl8pPr marL="3657600" lvl="7" indent="-228600" algn="l">
              <a:lnSpc>
                <a:spcPct val="90000"/>
              </a:lnSpc>
              <a:spcBef>
                <a:spcPts val="200"/>
              </a:spcBef>
              <a:spcAft>
                <a:spcPts val="0"/>
              </a:spcAft>
              <a:buSzPts val="700"/>
              <a:buNone/>
              <a:defRPr sz="700"/>
            </a:lvl8pPr>
            <a:lvl9pPr marL="4114800" lvl="8" indent="-228600" algn="l">
              <a:lnSpc>
                <a:spcPct val="90000"/>
              </a:lnSpc>
              <a:spcBef>
                <a:spcPts val="200"/>
              </a:spcBef>
              <a:spcAft>
                <a:spcPts val="200"/>
              </a:spcAft>
              <a:buSzPts val="700"/>
              <a:buNone/>
              <a:defRPr sz="700"/>
            </a:lvl9pPr>
          </a:lstStyle>
          <a:p>
            <a:endParaRPr/>
          </a:p>
        </p:txBody>
      </p:sp>
      <p:sp>
        <p:nvSpPr>
          <p:cNvPr id="70" name="Google Shape;70;p14"/>
          <p:cNvSpPr txBox="1">
            <a:spLocks noGrp="1"/>
          </p:cNvSpPr>
          <p:nvPr>
            <p:ph type="dt" idx="10"/>
          </p:nvPr>
        </p:nvSpPr>
        <p:spPr>
          <a:xfrm>
            <a:off x="196849"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1" name="Google Shape;71;p14"/>
          <p:cNvSpPr txBox="1">
            <a:spLocks noGrp="1"/>
          </p:cNvSpPr>
          <p:nvPr>
            <p:ph type="ftr" idx="11"/>
          </p:nvPr>
        </p:nvSpPr>
        <p:spPr>
          <a:xfrm>
            <a:off x="2901951" y="4767263"/>
            <a:ext cx="443363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2" name="Google Shape;72;p14"/>
          <p:cNvSpPr txBox="1">
            <a:spLocks noGrp="1"/>
          </p:cNvSpPr>
          <p:nvPr>
            <p:ph type="sldNum" idx="12"/>
          </p:nvPr>
        </p:nvSpPr>
        <p:spPr>
          <a:xfrm>
            <a:off x="7975601" y="4767263"/>
            <a:ext cx="114819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Marthamoore2@lctcs.edu" TargetMode="External"/><Relationship Id="rId2" Type="http://schemas.openxmlformats.org/officeDocument/2006/relationships/hyperlink" Target="mailto:Bbaptistewilliams@lctcs.edu"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ctrTitle"/>
          </p:nvPr>
        </p:nvSpPr>
        <p:spPr>
          <a:xfrm>
            <a:off x="251475" y="322850"/>
            <a:ext cx="7192800" cy="2435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200" b="1" dirty="0">
              <a:solidFill>
                <a:srgbClr val="000000"/>
              </a:solidFill>
              <a:latin typeface="Calibri"/>
              <a:ea typeface="Calibri"/>
              <a:cs typeface="Calibri"/>
              <a:sym typeface="Calibri"/>
            </a:endParaRPr>
          </a:p>
          <a:p>
            <a:pPr marL="0" lvl="0" indent="0" algn="l" rtl="0">
              <a:lnSpc>
                <a:spcPct val="80000"/>
              </a:lnSpc>
              <a:spcBef>
                <a:spcPts val="0"/>
              </a:spcBef>
              <a:spcAft>
                <a:spcPts val="0"/>
              </a:spcAft>
              <a:buNone/>
            </a:pPr>
            <a:r>
              <a:rPr lang="en" sz="5900" b="1" dirty="0">
                <a:solidFill>
                  <a:schemeClr val="dk1"/>
                </a:solidFill>
                <a:latin typeface="Merriweather" panose="00000500000000000000" pitchFamily="2" charset="0"/>
                <a:ea typeface="Open Sans"/>
                <a:cs typeface="Open Sans"/>
                <a:sym typeface="Open Sans"/>
              </a:rPr>
              <a:t>Parnerships for the 21</a:t>
            </a:r>
            <a:r>
              <a:rPr lang="en" sz="5900" b="1" baseline="30000" dirty="0">
                <a:solidFill>
                  <a:schemeClr val="dk1"/>
                </a:solidFill>
                <a:latin typeface="Merriweather" panose="00000500000000000000" pitchFamily="2" charset="0"/>
                <a:ea typeface="Open Sans"/>
                <a:cs typeface="Open Sans"/>
                <a:sym typeface="Open Sans"/>
              </a:rPr>
              <a:t>st</a:t>
            </a:r>
            <a:r>
              <a:rPr lang="en" sz="5900" b="1" dirty="0">
                <a:solidFill>
                  <a:schemeClr val="dk1"/>
                </a:solidFill>
                <a:latin typeface="Merriweather" panose="00000500000000000000" pitchFamily="2" charset="0"/>
                <a:ea typeface="Open Sans"/>
                <a:cs typeface="Open Sans"/>
                <a:sym typeface="Open Sans"/>
              </a:rPr>
              <a:t> Century </a:t>
            </a:r>
            <a:endParaRPr sz="5900" b="1" dirty="0">
              <a:solidFill>
                <a:schemeClr val="dk1"/>
              </a:solidFill>
              <a:latin typeface="Merriweather" panose="00000500000000000000" pitchFamily="2" charset="0"/>
              <a:ea typeface="Open Sans"/>
              <a:cs typeface="Open Sans"/>
              <a:sym typeface="Open Sans"/>
            </a:endParaRPr>
          </a:p>
        </p:txBody>
      </p:sp>
      <p:pic>
        <p:nvPicPr>
          <p:cNvPr id="179" name="Google Shape;179;p34"/>
          <p:cNvPicPr preferRelativeResize="0"/>
          <p:nvPr/>
        </p:nvPicPr>
        <p:blipFill>
          <a:blip r:embed="rId3">
            <a:alphaModFix/>
          </a:blip>
          <a:stretch>
            <a:fillRect/>
          </a:stretch>
        </p:blipFill>
        <p:spPr>
          <a:xfrm>
            <a:off x="5719775" y="3551900"/>
            <a:ext cx="3289350" cy="846475"/>
          </a:xfrm>
          <a:prstGeom prst="rect">
            <a:avLst/>
          </a:prstGeom>
          <a:noFill/>
          <a:ln>
            <a:noFill/>
          </a:ln>
        </p:spPr>
      </p:pic>
      <p:sp>
        <p:nvSpPr>
          <p:cNvPr id="180" name="Google Shape;180;p34"/>
          <p:cNvSpPr txBox="1"/>
          <p:nvPr/>
        </p:nvSpPr>
        <p:spPr>
          <a:xfrm>
            <a:off x="7113725" y="4586450"/>
            <a:ext cx="1895400" cy="329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rgbClr val="FFFFFF"/>
                </a:solidFill>
                <a:latin typeface="Times New Roman"/>
                <a:ea typeface="Times New Roman"/>
                <a:cs typeface="Times New Roman"/>
                <a:sym typeface="Times New Roman"/>
              </a:rPr>
              <a:t>www.lctcs.edu</a:t>
            </a:r>
            <a:endParaRPr sz="1600">
              <a:solidFill>
                <a:srgbClr val="FFFFFF"/>
              </a:solidFill>
              <a:latin typeface="Times New Roman"/>
              <a:ea typeface="Times New Roman"/>
              <a:cs typeface="Times New Roman"/>
              <a:sym typeface="Times New Roman"/>
            </a:endParaRPr>
          </a:p>
        </p:txBody>
      </p:sp>
      <p:sp>
        <p:nvSpPr>
          <p:cNvPr id="181" name="Google Shape;181;p34"/>
          <p:cNvSpPr txBox="1"/>
          <p:nvPr/>
        </p:nvSpPr>
        <p:spPr>
          <a:xfrm>
            <a:off x="5454425" y="4398375"/>
            <a:ext cx="3554700" cy="329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i="1">
                <a:solidFill>
                  <a:srgbClr val="FFFFFF"/>
                </a:solidFill>
                <a:latin typeface="Times New Roman"/>
                <a:ea typeface="Times New Roman"/>
                <a:cs typeface="Times New Roman"/>
                <a:sym typeface="Times New Roman"/>
              </a:rPr>
              <a:t>Changing Lives, Creating Futures</a:t>
            </a:r>
            <a:endParaRPr i="1">
              <a:solidFill>
                <a:srgbClr val="FFFFFF"/>
              </a:solidFill>
              <a:latin typeface="Times New Roman"/>
              <a:ea typeface="Times New Roman"/>
              <a:cs typeface="Times New Roman"/>
              <a:sym typeface="Times New Roman"/>
            </a:endParaRPr>
          </a:p>
        </p:txBody>
      </p:sp>
      <p:sp>
        <p:nvSpPr>
          <p:cNvPr id="182" name="Google Shape;182;p34"/>
          <p:cNvSpPr txBox="1"/>
          <p:nvPr/>
        </p:nvSpPr>
        <p:spPr>
          <a:xfrm>
            <a:off x="311700" y="4586450"/>
            <a:ext cx="5346000" cy="4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 name="TextBox 2">
            <a:extLst>
              <a:ext uri="{FF2B5EF4-FFF2-40B4-BE49-F238E27FC236}">
                <a16:creationId xmlns:a16="http://schemas.microsoft.com/office/drawing/2014/main" id="{E8C38322-C96D-C107-9F86-BCAE1C47DDCF}"/>
              </a:ext>
            </a:extLst>
          </p:cNvPr>
          <p:cNvSpPr txBox="1"/>
          <p:nvPr/>
        </p:nvSpPr>
        <p:spPr>
          <a:xfrm>
            <a:off x="111474" y="265019"/>
            <a:ext cx="88001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latin typeface="Merriweather"/>
              </a:rPr>
              <a:t>Louisiana Board of Regents Master Plan</a:t>
            </a:r>
            <a:endParaRPr lang="en-US" sz="3200" b="1" dirty="0">
              <a:solidFill>
                <a:schemeClr val="bg1"/>
              </a:solidFill>
              <a:latin typeface="Merriweather"/>
              <a:sym typeface="Merriweather"/>
            </a:endParaRPr>
          </a:p>
        </p:txBody>
      </p:sp>
      <p:pic>
        <p:nvPicPr>
          <p:cNvPr id="5" name="Picture 4">
            <a:extLst>
              <a:ext uri="{FF2B5EF4-FFF2-40B4-BE49-F238E27FC236}">
                <a16:creationId xmlns:a16="http://schemas.microsoft.com/office/drawing/2014/main" id="{CAF86F34-0A29-C362-6D0B-D7DEE381941A}"/>
              </a:ext>
            </a:extLst>
          </p:cNvPr>
          <p:cNvPicPr>
            <a:picLocks noChangeAspect="1"/>
          </p:cNvPicPr>
          <p:nvPr/>
        </p:nvPicPr>
        <p:blipFill>
          <a:blip r:embed="rId3"/>
          <a:stretch>
            <a:fillRect/>
          </a:stretch>
        </p:blipFill>
        <p:spPr>
          <a:xfrm>
            <a:off x="62048" y="1532238"/>
            <a:ext cx="4231926" cy="3262183"/>
          </a:xfrm>
          <a:prstGeom prst="rect">
            <a:avLst/>
          </a:prstGeom>
        </p:spPr>
      </p:pic>
      <p:pic>
        <p:nvPicPr>
          <p:cNvPr id="7" name="Picture 6" descr="A diagram of a pipe&#10;&#10;Description automatically generated">
            <a:extLst>
              <a:ext uri="{FF2B5EF4-FFF2-40B4-BE49-F238E27FC236}">
                <a16:creationId xmlns:a16="http://schemas.microsoft.com/office/drawing/2014/main" id="{ECDEE980-707C-6C69-4E26-09416977D042}"/>
              </a:ext>
            </a:extLst>
          </p:cNvPr>
          <p:cNvPicPr>
            <a:picLocks noChangeAspect="1"/>
          </p:cNvPicPr>
          <p:nvPr/>
        </p:nvPicPr>
        <p:blipFill>
          <a:blip r:embed="rId4"/>
          <a:stretch>
            <a:fillRect/>
          </a:stretch>
        </p:blipFill>
        <p:spPr>
          <a:xfrm>
            <a:off x="4293973" y="1532237"/>
            <a:ext cx="4787979" cy="3262183"/>
          </a:xfrm>
          <a:prstGeom prst="rect">
            <a:avLst/>
          </a:prstGeom>
        </p:spPr>
      </p:pic>
    </p:spTree>
    <p:extLst>
      <p:ext uri="{BB962C8B-B14F-4D97-AF65-F5344CB8AC3E}">
        <p14:creationId xmlns:p14="http://schemas.microsoft.com/office/powerpoint/2010/main" val="372936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2" name="Picture 1">
            <a:extLst>
              <a:ext uri="{FF2B5EF4-FFF2-40B4-BE49-F238E27FC236}">
                <a16:creationId xmlns:a16="http://schemas.microsoft.com/office/drawing/2014/main" id="{BE4624DF-E318-08B5-8873-918042D84572}"/>
              </a:ext>
            </a:extLst>
          </p:cNvPr>
          <p:cNvPicPr>
            <a:picLocks noChangeAspect="1"/>
          </p:cNvPicPr>
          <p:nvPr/>
        </p:nvPicPr>
        <p:blipFill>
          <a:blip r:embed="rId3"/>
          <a:stretch>
            <a:fillRect/>
          </a:stretch>
        </p:blipFill>
        <p:spPr>
          <a:xfrm>
            <a:off x="542194" y="1340707"/>
            <a:ext cx="8059611" cy="3656603"/>
          </a:xfrm>
          <a:prstGeom prst="rect">
            <a:avLst/>
          </a:prstGeom>
        </p:spPr>
      </p:pic>
      <p:sp>
        <p:nvSpPr>
          <p:cNvPr id="3" name="TextBox 2">
            <a:extLst>
              <a:ext uri="{FF2B5EF4-FFF2-40B4-BE49-F238E27FC236}">
                <a16:creationId xmlns:a16="http://schemas.microsoft.com/office/drawing/2014/main" id="{0C52DE4D-0B39-1DFD-4712-796530ACC222}"/>
              </a:ext>
            </a:extLst>
          </p:cNvPr>
          <p:cNvSpPr txBox="1"/>
          <p:nvPr/>
        </p:nvSpPr>
        <p:spPr>
          <a:xfrm>
            <a:off x="111474" y="265019"/>
            <a:ext cx="88001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latin typeface="Merriweather"/>
              </a:rPr>
              <a:t>LCTCS Strategic Plan </a:t>
            </a:r>
            <a:endParaRPr lang="en-US" sz="3200" b="1" dirty="0">
              <a:solidFill>
                <a:schemeClr val="bg1"/>
              </a:solidFill>
              <a:latin typeface="Merriweather"/>
              <a:sym typeface="Merriweather"/>
            </a:endParaRPr>
          </a:p>
        </p:txBody>
      </p:sp>
    </p:spTree>
    <p:extLst>
      <p:ext uri="{BB962C8B-B14F-4D97-AF65-F5344CB8AC3E}">
        <p14:creationId xmlns:p14="http://schemas.microsoft.com/office/powerpoint/2010/main" val="11298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4" name="TextBox 3">
            <a:extLst>
              <a:ext uri="{FF2B5EF4-FFF2-40B4-BE49-F238E27FC236}">
                <a16:creationId xmlns:a16="http://schemas.microsoft.com/office/drawing/2014/main" id="{26FECE02-793B-42BC-99C8-CF2130A51E2E}"/>
              </a:ext>
            </a:extLst>
          </p:cNvPr>
          <p:cNvSpPr txBox="1"/>
          <p:nvPr/>
        </p:nvSpPr>
        <p:spPr>
          <a:xfrm>
            <a:off x="160636" y="134994"/>
            <a:ext cx="6065993" cy="1077218"/>
          </a:xfrm>
          <a:prstGeom prst="rect">
            <a:avLst/>
          </a:prstGeom>
          <a:noFill/>
        </p:spPr>
        <p:txBody>
          <a:bodyPr wrap="square">
            <a:spAutoFit/>
          </a:bodyPr>
          <a:lstStyle/>
          <a:p>
            <a:r>
              <a:rPr lang="en-US" sz="3200" b="1" dirty="0">
                <a:solidFill>
                  <a:schemeClr val="bg1"/>
                </a:solidFill>
                <a:latin typeface="Merriweather"/>
              </a:rPr>
              <a:t>Partnership Model Strategies  </a:t>
            </a:r>
            <a:endParaRPr lang="en-US" sz="3200" b="1" dirty="0">
              <a:solidFill>
                <a:schemeClr val="bg1"/>
              </a:solidFill>
              <a:latin typeface="Merriweather"/>
              <a:sym typeface="Merriweather"/>
            </a:endParaRPr>
          </a:p>
        </p:txBody>
      </p:sp>
      <p:pic>
        <p:nvPicPr>
          <p:cNvPr id="5" name="Picture 4">
            <a:extLst>
              <a:ext uri="{FF2B5EF4-FFF2-40B4-BE49-F238E27FC236}">
                <a16:creationId xmlns:a16="http://schemas.microsoft.com/office/drawing/2014/main" id="{1494EA17-97C8-03B5-AC70-DB931E18E838}"/>
              </a:ext>
            </a:extLst>
          </p:cNvPr>
          <p:cNvPicPr>
            <a:picLocks noChangeAspect="1"/>
          </p:cNvPicPr>
          <p:nvPr/>
        </p:nvPicPr>
        <p:blipFill>
          <a:blip r:embed="rId3"/>
          <a:stretch>
            <a:fillRect/>
          </a:stretch>
        </p:blipFill>
        <p:spPr>
          <a:xfrm>
            <a:off x="939115" y="1428162"/>
            <a:ext cx="7939216" cy="3599858"/>
          </a:xfrm>
          <a:prstGeom prst="rect">
            <a:avLst/>
          </a:prstGeom>
        </p:spPr>
      </p:pic>
      <p:sp>
        <p:nvSpPr>
          <p:cNvPr id="7" name="TextBox 6">
            <a:extLst>
              <a:ext uri="{FF2B5EF4-FFF2-40B4-BE49-F238E27FC236}">
                <a16:creationId xmlns:a16="http://schemas.microsoft.com/office/drawing/2014/main" id="{B505F035-FEF4-4B08-9BE5-1E7CFB1C9B4D}"/>
              </a:ext>
            </a:extLst>
          </p:cNvPr>
          <p:cNvSpPr txBox="1"/>
          <p:nvPr/>
        </p:nvSpPr>
        <p:spPr>
          <a:xfrm>
            <a:off x="698157" y="1727427"/>
            <a:ext cx="4572000" cy="2246769"/>
          </a:xfrm>
          <a:prstGeom prst="rect">
            <a:avLst/>
          </a:prstGeom>
          <a:noFill/>
        </p:spPr>
        <p:txBody>
          <a:bodyPr wrap="square">
            <a:spAutoFit/>
          </a:bodyPr>
          <a:lstStyle/>
          <a:p>
            <a:pPr marL="285750" indent="-285750">
              <a:buFont typeface="Wingdings" panose="05000000000000000000" pitchFamily="2" charset="2"/>
              <a:buChar char="v"/>
            </a:pPr>
            <a:r>
              <a:rPr lang="en-US" sz="2800" dirty="0">
                <a:latin typeface="Merriweather" panose="00000500000000000000" pitchFamily="2" charset="0"/>
              </a:rPr>
              <a:t>Statewide </a:t>
            </a:r>
          </a:p>
          <a:p>
            <a:endParaRPr lang="en-US" sz="2800" dirty="0">
              <a:latin typeface="Merriweather" panose="00000500000000000000" pitchFamily="2" charset="0"/>
            </a:endParaRPr>
          </a:p>
          <a:p>
            <a:pPr marL="285750" indent="-285750">
              <a:buFont typeface="Wingdings" panose="05000000000000000000" pitchFamily="2" charset="2"/>
              <a:buChar char="v"/>
            </a:pPr>
            <a:r>
              <a:rPr lang="en-US" sz="2800" dirty="0">
                <a:latin typeface="Merriweather" panose="00000500000000000000" pitchFamily="2" charset="0"/>
              </a:rPr>
              <a:t>Regional Approach</a:t>
            </a:r>
          </a:p>
          <a:p>
            <a:endParaRPr lang="en-US" sz="2800" dirty="0">
              <a:latin typeface="Merriweather" panose="00000500000000000000" pitchFamily="2" charset="0"/>
            </a:endParaRPr>
          </a:p>
          <a:p>
            <a:pPr marL="285750" indent="-285750">
              <a:buFont typeface="Wingdings" panose="05000000000000000000" pitchFamily="2" charset="2"/>
              <a:buChar char="v"/>
            </a:pPr>
            <a:r>
              <a:rPr lang="en-US" sz="2800" dirty="0">
                <a:latin typeface="Merriweather" panose="00000500000000000000" pitchFamily="2" charset="0"/>
              </a:rPr>
              <a:t>Local Impact </a:t>
            </a:r>
            <a:endParaRPr lang="en-US" sz="2800" dirty="0"/>
          </a:p>
        </p:txBody>
      </p:sp>
    </p:spTree>
    <p:extLst>
      <p:ext uri="{BB962C8B-B14F-4D97-AF65-F5344CB8AC3E}">
        <p14:creationId xmlns:p14="http://schemas.microsoft.com/office/powerpoint/2010/main" val="311266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4" name="TextBox 3">
            <a:extLst>
              <a:ext uri="{FF2B5EF4-FFF2-40B4-BE49-F238E27FC236}">
                <a16:creationId xmlns:a16="http://schemas.microsoft.com/office/drawing/2014/main" id="{26FECE02-793B-42BC-99C8-CF2130A51E2E}"/>
              </a:ext>
            </a:extLst>
          </p:cNvPr>
          <p:cNvSpPr txBox="1"/>
          <p:nvPr/>
        </p:nvSpPr>
        <p:spPr>
          <a:xfrm>
            <a:off x="160637" y="318757"/>
            <a:ext cx="4572000" cy="584775"/>
          </a:xfrm>
          <a:prstGeom prst="rect">
            <a:avLst/>
          </a:prstGeom>
          <a:noFill/>
        </p:spPr>
        <p:txBody>
          <a:bodyPr wrap="square">
            <a:spAutoFit/>
          </a:bodyPr>
          <a:lstStyle/>
          <a:p>
            <a:r>
              <a:rPr lang="en-US" sz="3200" b="1" dirty="0">
                <a:solidFill>
                  <a:schemeClr val="bg1"/>
                </a:solidFill>
                <a:latin typeface="Merriweather"/>
              </a:rPr>
              <a:t>Statewide </a:t>
            </a:r>
            <a:endParaRPr lang="en-US" sz="3200" b="1" dirty="0">
              <a:solidFill>
                <a:schemeClr val="bg1"/>
              </a:solidFill>
              <a:latin typeface="Merriweather"/>
              <a:sym typeface="Merriweather"/>
            </a:endParaRPr>
          </a:p>
        </p:txBody>
      </p:sp>
      <p:sp>
        <p:nvSpPr>
          <p:cNvPr id="7" name="TextBox 6">
            <a:extLst>
              <a:ext uri="{FF2B5EF4-FFF2-40B4-BE49-F238E27FC236}">
                <a16:creationId xmlns:a16="http://schemas.microsoft.com/office/drawing/2014/main" id="{B505F035-FEF4-4B08-9BE5-1E7CFB1C9B4D}"/>
              </a:ext>
            </a:extLst>
          </p:cNvPr>
          <p:cNvSpPr txBox="1"/>
          <p:nvPr/>
        </p:nvSpPr>
        <p:spPr>
          <a:xfrm>
            <a:off x="698156" y="1727427"/>
            <a:ext cx="8192529" cy="2646878"/>
          </a:xfrm>
          <a:prstGeom prst="rect">
            <a:avLst/>
          </a:prstGeom>
          <a:noFill/>
        </p:spPr>
        <p:txBody>
          <a:bodyPr wrap="square">
            <a:spAutoFit/>
          </a:bodyPr>
          <a:lstStyle/>
          <a:p>
            <a:pPr marL="285750" indent="-285750">
              <a:buFont typeface="Wingdings" panose="05000000000000000000" pitchFamily="2" charset="2"/>
              <a:buChar char="v"/>
            </a:pPr>
            <a:r>
              <a:rPr lang="en-US" sz="2800" dirty="0">
                <a:latin typeface="Merriweather" panose="00000500000000000000" pitchFamily="2" charset="0"/>
              </a:rPr>
              <a:t>Ensure collaboration and alignment of plans </a:t>
            </a:r>
          </a:p>
          <a:p>
            <a:endParaRPr lang="en-US" sz="2800" dirty="0">
              <a:latin typeface="Merriweather" panose="00000500000000000000" pitchFamily="2" charset="0"/>
            </a:endParaRPr>
          </a:p>
          <a:p>
            <a:pPr marL="285750" indent="-285750">
              <a:buFont typeface="Wingdings" panose="05000000000000000000" pitchFamily="2" charset="2"/>
              <a:buChar char="v"/>
            </a:pPr>
            <a:r>
              <a:rPr lang="en-US" sz="2800" dirty="0">
                <a:latin typeface="Merriweather" panose="00000500000000000000" pitchFamily="2" charset="0"/>
              </a:rPr>
              <a:t>Elevate the command stand </a:t>
            </a:r>
          </a:p>
          <a:p>
            <a:endParaRPr lang="en-US" sz="1800" i="1" dirty="0">
              <a:latin typeface="Merriweather" panose="00000500000000000000" pitchFamily="2" charset="0"/>
            </a:endParaRPr>
          </a:p>
          <a:p>
            <a:r>
              <a:rPr lang="en-US" sz="1800" i="1" dirty="0">
                <a:latin typeface="Merriweather" panose="00000500000000000000" pitchFamily="2" charset="0"/>
              </a:rPr>
              <a:t>Degree attainment in industry sector/occupational area that will allow for upward mobility of any Louisiana resident </a:t>
            </a:r>
            <a:endParaRPr lang="en-US" sz="1800" i="1" dirty="0"/>
          </a:p>
        </p:txBody>
      </p:sp>
    </p:spTree>
    <p:extLst>
      <p:ext uri="{BB962C8B-B14F-4D97-AF65-F5344CB8AC3E}">
        <p14:creationId xmlns:p14="http://schemas.microsoft.com/office/powerpoint/2010/main" val="2276926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9A88-9422-8102-EB81-E405C451013A}"/>
              </a:ext>
            </a:extLst>
          </p:cNvPr>
          <p:cNvSpPr>
            <a:spLocks noGrp="1"/>
          </p:cNvSpPr>
          <p:nvPr>
            <p:ph type="title"/>
          </p:nvPr>
        </p:nvSpPr>
        <p:spPr/>
        <p:txBody>
          <a:bodyPr/>
          <a:lstStyle/>
          <a:p>
            <a:r>
              <a:rPr lang="en-US" b="1" dirty="0"/>
              <a:t>Regional Approach </a:t>
            </a:r>
          </a:p>
        </p:txBody>
      </p:sp>
      <p:sp>
        <p:nvSpPr>
          <p:cNvPr id="3" name="TextBox 2">
            <a:extLst>
              <a:ext uri="{FF2B5EF4-FFF2-40B4-BE49-F238E27FC236}">
                <a16:creationId xmlns:a16="http://schemas.microsoft.com/office/drawing/2014/main" id="{5C6F040F-8E04-5681-907D-E300AAA255DA}"/>
              </a:ext>
            </a:extLst>
          </p:cNvPr>
          <p:cNvSpPr txBox="1"/>
          <p:nvPr/>
        </p:nvSpPr>
        <p:spPr>
          <a:xfrm>
            <a:off x="475734" y="1657142"/>
            <a:ext cx="3873844" cy="2985433"/>
          </a:xfrm>
          <a:prstGeom prst="rect">
            <a:avLst/>
          </a:prstGeom>
          <a:noFill/>
        </p:spPr>
        <p:txBody>
          <a:bodyPr wrap="square">
            <a:spAutoFit/>
          </a:bodyPr>
          <a:lstStyle/>
          <a:p>
            <a:pPr marL="285750" indent="-285750">
              <a:buFont typeface="Wingdings" panose="05000000000000000000" pitchFamily="2" charset="2"/>
              <a:buChar char="v"/>
            </a:pPr>
            <a:r>
              <a:rPr lang="en-US" sz="1600" dirty="0">
                <a:latin typeface="Merriweather" panose="00000500000000000000" pitchFamily="2" charset="0"/>
              </a:rPr>
              <a:t>Leverage regional coalition with multiple stakeholders invested in the work</a:t>
            </a:r>
          </a:p>
          <a:p>
            <a:endParaRPr lang="en-US" sz="1600" dirty="0">
              <a:latin typeface="Merriweather" panose="00000500000000000000" pitchFamily="2" charset="0"/>
            </a:endParaRPr>
          </a:p>
          <a:p>
            <a:pPr marL="228600" lvl="5" indent="-228600">
              <a:buFont typeface="+mj-lt"/>
              <a:buAutoNum type="arabicPeriod"/>
            </a:pPr>
            <a:r>
              <a:rPr lang="en-US" sz="1600" dirty="0">
                <a:latin typeface="Merriweather" panose="00000500000000000000" pitchFamily="2" charset="0"/>
              </a:rPr>
              <a:t> Examine regional labor market areas to determine industry needs</a:t>
            </a:r>
          </a:p>
          <a:p>
            <a:pPr marL="228600" lvl="5" indent="-228600">
              <a:buFont typeface="+mj-lt"/>
              <a:buAutoNum type="arabicPeriod"/>
            </a:pPr>
            <a:r>
              <a:rPr lang="en-US" sz="1600" dirty="0">
                <a:latin typeface="Merriweather" panose="00000500000000000000" pitchFamily="2" charset="0"/>
              </a:rPr>
              <a:t>Evaluate educational programs for alignment to industry needs</a:t>
            </a:r>
          </a:p>
          <a:p>
            <a:pPr marL="228600" lvl="5" indent="-228600">
              <a:buFont typeface="+mj-lt"/>
              <a:buAutoNum type="arabicPeriod"/>
            </a:pPr>
            <a:r>
              <a:rPr lang="en-US" sz="1600" dirty="0">
                <a:latin typeface="Merriweather" panose="00000500000000000000" pitchFamily="2" charset="0"/>
              </a:rPr>
              <a:t>Develop and provide CTE programs of value that serve learners and employers </a:t>
            </a:r>
          </a:p>
          <a:p>
            <a:pPr marL="285750" lvl="2" indent="-285750">
              <a:buFont typeface="Wingdings" panose="05000000000000000000" pitchFamily="2" charset="2"/>
              <a:buChar char="v"/>
            </a:pPr>
            <a:endParaRPr lang="en-US" sz="1200" dirty="0"/>
          </a:p>
        </p:txBody>
      </p:sp>
      <p:sp>
        <p:nvSpPr>
          <p:cNvPr id="4" name="TextBox 3">
            <a:extLst>
              <a:ext uri="{FF2B5EF4-FFF2-40B4-BE49-F238E27FC236}">
                <a16:creationId xmlns:a16="http://schemas.microsoft.com/office/drawing/2014/main" id="{0020054C-434E-39EE-C98F-BD3C0EB3237F}"/>
              </a:ext>
            </a:extLst>
          </p:cNvPr>
          <p:cNvSpPr txBox="1"/>
          <p:nvPr/>
        </p:nvSpPr>
        <p:spPr>
          <a:xfrm>
            <a:off x="5376268" y="1582284"/>
            <a:ext cx="3521674" cy="2970044"/>
          </a:xfrm>
          <a:prstGeom prst="rect">
            <a:avLst/>
          </a:prstGeom>
          <a:noFill/>
        </p:spPr>
        <p:txBody>
          <a:bodyPr wrap="square">
            <a:spAutoFit/>
          </a:bodyPr>
          <a:lstStyle/>
          <a:p>
            <a:pPr marL="285750" indent="-285750">
              <a:buFont typeface="Arial" panose="020B0604020202020204" pitchFamily="34" charset="0"/>
              <a:buChar char="•"/>
            </a:pPr>
            <a:r>
              <a:rPr lang="en-US" sz="1100" i="1" dirty="0"/>
              <a:t>Secondary teachers, staff, and administrators</a:t>
            </a:r>
          </a:p>
          <a:p>
            <a:pPr marL="285750" indent="-285750">
              <a:buFont typeface="Arial" panose="020B0604020202020204" pitchFamily="34" charset="0"/>
              <a:buChar char="•"/>
            </a:pPr>
            <a:r>
              <a:rPr lang="en-US" sz="1100" i="1" dirty="0"/>
              <a:t>Postsecondary faculty and administrators</a:t>
            </a:r>
          </a:p>
          <a:p>
            <a:pPr marL="285750" indent="-285750">
              <a:buFont typeface="Arial" panose="020B0604020202020204" pitchFamily="34" charset="0"/>
              <a:buChar char="•"/>
            </a:pPr>
            <a:r>
              <a:rPr lang="en-US" sz="1100" i="1" dirty="0"/>
              <a:t>Local workforce development boards</a:t>
            </a:r>
          </a:p>
          <a:p>
            <a:pPr marL="285750" indent="-285750">
              <a:buFont typeface="Arial" panose="020B0604020202020204" pitchFamily="34" charset="0"/>
              <a:buChar char="•"/>
            </a:pPr>
            <a:r>
              <a:rPr lang="en-US" sz="1100" i="1" dirty="0"/>
              <a:t>Parents and students</a:t>
            </a:r>
          </a:p>
          <a:p>
            <a:pPr marL="285750" indent="-285750">
              <a:buFont typeface="Arial" panose="020B0604020202020204" pitchFamily="34" charset="0"/>
              <a:buChar char="•"/>
            </a:pPr>
            <a:r>
              <a:rPr lang="en-US" sz="1100" i="1" dirty="0"/>
              <a:t>Special populations</a:t>
            </a:r>
          </a:p>
          <a:p>
            <a:pPr marL="285750" indent="-285750">
              <a:buFont typeface="Arial" panose="020B0604020202020204" pitchFamily="34" charset="0"/>
              <a:buChar char="•"/>
            </a:pPr>
            <a:r>
              <a:rPr lang="en-US" sz="1100" i="1" dirty="0"/>
              <a:t>Agencies serving out-of-school youth, homeless children and youth, and at-risk youth</a:t>
            </a:r>
          </a:p>
          <a:p>
            <a:pPr marL="285750" indent="-285750">
              <a:buFont typeface="Arial" panose="020B0604020202020204" pitchFamily="34" charset="0"/>
              <a:buChar char="•"/>
            </a:pPr>
            <a:r>
              <a:rPr lang="en-US" sz="1100" i="1" dirty="0"/>
              <a:t>Indian tribes and tribal organizations, where applicable</a:t>
            </a:r>
          </a:p>
          <a:p>
            <a:pPr marL="285750" indent="-285750">
              <a:buFont typeface="Arial" panose="020B0604020202020204" pitchFamily="34" charset="0"/>
              <a:buChar char="•"/>
            </a:pPr>
            <a:r>
              <a:rPr lang="en-US" sz="1100" i="1" dirty="0"/>
              <a:t>Adult education*</a:t>
            </a:r>
          </a:p>
          <a:p>
            <a:pPr marL="285750" indent="-285750">
              <a:buFont typeface="Arial" panose="020B0604020202020204" pitchFamily="34" charset="0"/>
              <a:buChar char="•"/>
            </a:pPr>
            <a:r>
              <a:rPr lang="en-US" sz="1100" i="1" dirty="0"/>
              <a:t>Regional economic development organizations (REDO)*</a:t>
            </a:r>
          </a:p>
          <a:p>
            <a:pPr marL="285750" indent="-285750">
              <a:buFont typeface="Arial" panose="020B0604020202020204" pitchFamily="34" charset="0"/>
              <a:buChar char="•"/>
            </a:pPr>
            <a:r>
              <a:rPr lang="en-US" sz="1100" i="1" dirty="0"/>
              <a:t>Local juvenile justice and/or adult corrections education*</a:t>
            </a:r>
          </a:p>
          <a:p>
            <a:pPr marL="285750" indent="-285750">
              <a:buFont typeface="Arial" panose="020B0604020202020204" pitchFamily="34" charset="0"/>
              <a:buChar char="•"/>
            </a:pPr>
            <a:r>
              <a:rPr lang="en-US" sz="1100" i="1" dirty="0"/>
              <a:t>Foundation and financial partners*</a:t>
            </a:r>
          </a:p>
          <a:p>
            <a:pPr marL="285750" indent="-285750">
              <a:buFont typeface="Arial" panose="020B0604020202020204" pitchFamily="34" charset="0"/>
              <a:buChar char="•"/>
            </a:pPr>
            <a:r>
              <a:rPr lang="en-US" sz="1100" i="1" dirty="0"/>
              <a:t>Community Leaders*</a:t>
            </a:r>
          </a:p>
          <a:p>
            <a:pPr marL="285750" indent="-285750">
              <a:buFont typeface="Arial" panose="020B0604020202020204" pitchFamily="34" charset="0"/>
              <a:buChar char="•"/>
            </a:pPr>
            <a:r>
              <a:rPr lang="en-US" sz="1100" i="1" dirty="0"/>
              <a:t>Organizations focused on equity* </a:t>
            </a:r>
          </a:p>
        </p:txBody>
      </p:sp>
    </p:spTree>
    <p:extLst>
      <p:ext uri="{BB962C8B-B14F-4D97-AF65-F5344CB8AC3E}">
        <p14:creationId xmlns:p14="http://schemas.microsoft.com/office/powerpoint/2010/main" val="3886589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4C2B-B429-5579-4F36-E868EE220ABF}"/>
              </a:ext>
            </a:extLst>
          </p:cNvPr>
          <p:cNvSpPr>
            <a:spLocks noGrp="1"/>
          </p:cNvSpPr>
          <p:nvPr>
            <p:ph type="title"/>
          </p:nvPr>
        </p:nvSpPr>
        <p:spPr/>
        <p:txBody>
          <a:bodyPr/>
          <a:lstStyle/>
          <a:p>
            <a:r>
              <a:rPr lang="en-US" b="1" dirty="0"/>
              <a:t>Local Impact </a:t>
            </a:r>
          </a:p>
        </p:txBody>
      </p:sp>
      <p:sp>
        <p:nvSpPr>
          <p:cNvPr id="3" name="TextBox 2">
            <a:extLst>
              <a:ext uri="{FF2B5EF4-FFF2-40B4-BE49-F238E27FC236}">
                <a16:creationId xmlns:a16="http://schemas.microsoft.com/office/drawing/2014/main" id="{DD2CB7B2-CEF7-CBBD-F565-F561BCA9A937}"/>
              </a:ext>
            </a:extLst>
          </p:cNvPr>
          <p:cNvSpPr txBox="1"/>
          <p:nvPr/>
        </p:nvSpPr>
        <p:spPr>
          <a:xfrm>
            <a:off x="475734" y="1657142"/>
            <a:ext cx="3873844" cy="3231654"/>
          </a:xfrm>
          <a:prstGeom prst="rect">
            <a:avLst/>
          </a:prstGeom>
          <a:noFill/>
        </p:spPr>
        <p:txBody>
          <a:bodyPr wrap="square">
            <a:spAutoFit/>
          </a:bodyPr>
          <a:lstStyle/>
          <a:p>
            <a:pPr marL="285750" indent="-285750">
              <a:buFont typeface="Wingdings" panose="05000000000000000000" pitchFamily="2" charset="2"/>
              <a:buChar char="v"/>
            </a:pPr>
            <a:r>
              <a:rPr lang="en-US" sz="1600" dirty="0">
                <a:latin typeface="Merriweather" panose="00000500000000000000" pitchFamily="2" charset="0"/>
              </a:rPr>
              <a:t>Leverage Industry-led Advisory Councils</a:t>
            </a:r>
          </a:p>
          <a:p>
            <a:endParaRPr lang="en-US" sz="1600" dirty="0">
              <a:latin typeface="Merriweather" panose="00000500000000000000" pitchFamily="2" charset="0"/>
            </a:endParaRPr>
          </a:p>
          <a:p>
            <a:pPr marL="228600" lvl="5" indent="-228600">
              <a:buFont typeface="+mj-lt"/>
              <a:buAutoNum type="arabicPeriod"/>
            </a:pPr>
            <a:r>
              <a:rPr lang="en-US" sz="1600" dirty="0">
                <a:latin typeface="Merriweather" panose="00000500000000000000" pitchFamily="2" charset="0"/>
              </a:rPr>
              <a:t>Provide connections with regional partners</a:t>
            </a:r>
          </a:p>
          <a:p>
            <a:pPr marL="228600" lvl="5" indent="-228600">
              <a:buFont typeface="+mj-lt"/>
              <a:buAutoNum type="arabicPeriod"/>
            </a:pPr>
            <a:r>
              <a:rPr lang="en-US" sz="1600" dirty="0">
                <a:latin typeface="Merriweather" panose="00000500000000000000" pitchFamily="2" charset="0"/>
              </a:rPr>
              <a:t>Provide learners and college representatives with opportunities </a:t>
            </a:r>
          </a:p>
          <a:p>
            <a:pPr marL="228600" lvl="5" indent="-228600">
              <a:buFont typeface="+mj-lt"/>
              <a:buAutoNum type="arabicPeriod"/>
            </a:pPr>
            <a:r>
              <a:rPr lang="en-US" sz="1600" dirty="0">
                <a:latin typeface="Merriweather" panose="00000500000000000000" pitchFamily="2" charset="0"/>
              </a:rPr>
              <a:t>Recommend program needs (equipment, materials, supplies)</a:t>
            </a:r>
          </a:p>
          <a:p>
            <a:pPr marL="228600" lvl="5" indent="-228600">
              <a:buFont typeface="+mj-lt"/>
              <a:buAutoNum type="arabicPeriod"/>
            </a:pPr>
            <a:r>
              <a:rPr lang="en-US" sz="1600" dirty="0">
                <a:latin typeface="Merriweather" panose="00000500000000000000" pitchFamily="2" charset="0"/>
              </a:rPr>
              <a:t>Support CTE educators</a:t>
            </a:r>
          </a:p>
          <a:p>
            <a:pPr marL="228600" lvl="5" indent="-228600">
              <a:buFont typeface="+mj-lt"/>
              <a:buAutoNum type="arabicPeriod"/>
            </a:pPr>
            <a:r>
              <a:rPr lang="en-US" sz="1600" dirty="0">
                <a:latin typeface="Merriweather" panose="00000500000000000000" pitchFamily="2" charset="0"/>
              </a:rPr>
              <a:t>Advocate for CTE programs </a:t>
            </a:r>
          </a:p>
          <a:p>
            <a:pPr marL="285750" lvl="2" indent="-285750">
              <a:buFont typeface="Wingdings" panose="05000000000000000000" pitchFamily="2" charset="2"/>
              <a:buChar char="v"/>
            </a:pPr>
            <a:endParaRPr lang="en-US" sz="1200" dirty="0"/>
          </a:p>
        </p:txBody>
      </p:sp>
      <p:sp>
        <p:nvSpPr>
          <p:cNvPr id="4" name="TextBox 3">
            <a:extLst>
              <a:ext uri="{FF2B5EF4-FFF2-40B4-BE49-F238E27FC236}">
                <a16:creationId xmlns:a16="http://schemas.microsoft.com/office/drawing/2014/main" id="{5569A63F-9DCF-4259-11FF-F71C4B5D0C46}"/>
              </a:ext>
            </a:extLst>
          </p:cNvPr>
          <p:cNvSpPr txBox="1"/>
          <p:nvPr/>
        </p:nvSpPr>
        <p:spPr>
          <a:xfrm>
            <a:off x="5398040" y="1879827"/>
            <a:ext cx="3521674" cy="2308324"/>
          </a:xfrm>
          <a:prstGeom prst="rect">
            <a:avLst/>
          </a:prstGeom>
          <a:noFill/>
        </p:spPr>
        <p:txBody>
          <a:bodyPr wrap="square">
            <a:spAutoFit/>
          </a:bodyPr>
          <a:lstStyle/>
          <a:p>
            <a:pPr marL="285750" indent="-285750">
              <a:buFont typeface="Arial" panose="020B0604020202020204" pitchFamily="34" charset="0"/>
              <a:buChar char="•"/>
            </a:pPr>
            <a:r>
              <a:rPr lang="en-US" sz="1200" i="1" dirty="0"/>
              <a:t>Reports strengths and weakness of graduates</a:t>
            </a:r>
          </a:p>
          <a:p>
            <a:pPr marL="285750" indent="-285750">
              <a:buFont typeface="Arial" panose="020B0604020202020204" pitchFamily="34" charset="0"/>
              <a:buChar char="•"/>
            </a:pPr>
            <a:r>
              <a:rPr lang="en-US" sz="1200" i="1" dirty="0"/>
              <a:t>Report on new trends, equipment, and techniques</a:t>
            </a:r>
          </a:p>
          <a:p>
            <a:pPr marL="285750" indent="-285750">
              <a:buFont typeface="Arial" panose="020B0604020202020204" pitchFamily="34" charset="0"/>
              <a:buChar char="•"/>
            </a:pPr>
            <a:r>
              <a:rPr lang="en-US" sz="1200" i="1" dirty="0"/>
              <a:t>Review and approve CTE Programs of Value</a:t>
            </a:r>
          </a:p>
          <a:p>
            <a:pPr marL="285750" indent="-285750">
              <a:buFont typeface="Arial" panose="020B0604020202020204" pitchFamily="34" charset="0"/>
              <a:buChar char="•"/>
            </a:pPr>
            <a:r>
              <a:rPr lang="en-US" sz="1200" i="1" dirty="0"/>
              <a:t>Recommend industry-based credentials to include program of value</a:t>
            </a:r>
          </a:p>
          <a:p>
            <a:pPr marL="285750" indent="-285750">
              <a:buFont typeface="Arial" panose="020B0604020202020204" pitchFamily="34" charset="0"/>
              <a:buChar char="•"/>
            </a:pPr>
            <a:r>
              <a:rPr lang="en-US" sz="1200" i="1" dirty="0"/>
              <a:t>Create work-based learning opportunities</a:t>
            </a:r>
          </a:p>
          <a:p>
            <a:pPr marL="285750" indent="-285750">
              <a:buFont typeface="Arial" panose="020B0604020202020204" pitchFamily="34" charset="0"/>
              <a:buChar char="•"/>
            </a:pPr>
            <a:r>
              <a:rPr lang="en-US" sz="1200" i="1" dirty="0"/>
              <a:t>Provide professional development for instructors</a:t>
            </a:r>
          </a:p>
          <a:p>
            <a:pPr marL="285750" indent="-285750">
              <a:buFont typeface="Arial" panose="020B0604020202020204" pitchFamily="34" charset="0"/>
              <a:buChar char="•"/>
            </a:pPr>
            <a:r>
              <a:rPr lang="en-US" sz="1200" i="1" dirty="0"/>
              <a:t>Assist in supporting and recruiting of instructors </a:t>
            </a:r>
          </a:p>
        </p:txBody>
      </p:sp>
    </p:spTree>
    <p:extLst>
      <p:ext uri="{BB962C8B-B14F-4D97-AF65-F5344CB8AC3E}">
        <p14:creationId xmlns:p14="http://schemas.microsoft.com/office/powerpoint/2010/main" val="241206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4C2B-B429-5579-4F36-E868EE220ABF}"/>
              </a:ext>
            </a:extLst>
          </p:cNvPr>
          <p:cNvSpPr>
            <a:spLocks noGrp="1"/>
          </p:cNvSpPr>
          <p:nvPr>
            <p:ph type="title"/>
          </p:nvPr>
        </p:nvSpPr>
        <p:spPr/>
        <p:txBody>
          <a:bodyPr/>
          <a:lstStyle/>
          <a:p>
            <a:r>
              <a:rPr lang="en-US" dirty="0"/>
              <a:t>Dual Enrollment Programs </a:t>
            </a:r>
          </a:p>
        </p:txBody>
      </p:sp>
      <p:sp>
        <p:nvSpPr>
          <p:cNvPr id="3" name="TextBox 2">
            <a:extLst>
              <a:ext uri="{FF2B5EF4-FFF2-40B4-BE49-F238E27FC236}">
                <a16:creationId xmlns:a16="http://schemas.microsoft.com/office/drawing/2014/main" id="{DD2CB7B2-CEF7-CBBD-F565-F561BCA9A937}"/>
              </a:ext>
            </a:extLst>
          </p:cNvPr>
          <p:cNvSpPr txBox="1"/>
          <p:nvPr/>
        </p:nvSpPr>
        <p:spPr>
          <a:xfrm>
            <a:off x="475734" y="1657142"/>
            <a:ext cx="8581180" cy="2492990"/>
          </a:xfrm>
          <a:prstGeom prst="rect">
            <a:avLst/>
          </a:prstGeom>
          <a:noFill/>
        </p:spPr>
        <p:txBody>
          <a:bodyPr wrap="square">
            <a:spAutoFit/>
          </a:bodyPr>
          <a:lstStyle/>
          <a:p>
            <a:pPr marL="285750" indent="-285750">
              <a:buFont typeface="Wingdings" panose="05000000000000000000" pitchFamily="2" charset="2"/>
              <a:buChar char="v"/>
            </a:pPr>
            <a:r>
              <a:rPr lang="en-US" sz="1600" b="1" u="sng" dirty="0">
                <a:latin typeface="Merriweather" panose="00000500000000000000" pitchFamily="2" charset="0"/>
              </a:rPr>
              <a:t>Partners: </a:t>
            </a:r>
            <a:r>
              <a:rPr lang="en-US" sz="1600" dirty="0">
                <a:latin typeface="Merriweather" panose="00000500000000000000" pitchFamily="2" charset="0"/>
              </a:rPr>
              <a:t>Secondary schools and local community colleges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How: </a:t>
            </a:r>
            <a:r>
              <a:rPr lang="en-US" sz="1600" dirty="0">
                <a:latin typeface="Merriweather" panose="00000500000000000000" pitchFamily="2" charset="0"/>
              </a:rPr>
              <a:t>High school students can enroll in college-level CTE courses, earning both high school and college credits simultaneously</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Value: </a:t>
            </a:r>
            <a:r>
              <a:rPr lang="en-US" sz="1600" dirty="0">
                <a:latin typeface="Merriweather" panose="00000500000000000000" pitchFamily="2" charset="0"/>
              </a:rPr>
              <a:t>This partnership provides students with a seamless transition from secondary to post-secondary education </a:t>
            </a:r>
          </a:p>
          <a:p>
            <a:pPr marL="285750" indent="-285750">
              <a:buFont typeface="Wingdings" panose="05000000000000000000" pitchFamily="2" charset="2"/>
              <a:buChar char="v"/>
            </a:pPr>
            <a:endParaRPr lang="en-US" sz="1600" dirty="0">
              <a:latin typeface="Merriweather" panose="00000500000000000000" pitchFamily="2" charset="0"/>
            </a:endParaRPr>
          </a:p>
          <a:p>
            <a:pPr lvl="1"/>
            <a:endParaRPr lang="en-US" sz="1600" dirty="0">
              <a:latin typeface="Merriweather" panose="00000500000000000000" pitchFamily="2" charset="0"/>
            </a:endParaRPr>
          </a:p>
          <a:p>
            <a:pPr marL="285750" lvl="2"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304408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4C2B-B429-5579-4F36-E868EE220ABF}"/>
              </a:ext>
            </a:extLst>
          </p:cNvPr>
          <p:cNvSpPr>
            <a:spLocks noGrp="1"/>
          </p:cNvSpPr>
          <p:nvPr>
            <p:ph type="title"/>
          </p:nvPr>
        </p:nvSpPr>
        <p:spPr/>
        <p:txBody>
          <a:bodyPr/>
          <a:lstStyle/>
          <a:p>
            <a:r>
              <a:rPr lang="en-US" dirty="0"/>
              <a:t>Industry Advisory Boards</a:t>
            </a:r>
          </a:p>
        </p:txBody>
      </p:sp>
      <p:sp>
        <p:nvSpPr>
          <p:cNvPr id="3" name="TextBox 2">
            <a:extLst>
              <a:ext uri="{FF2B5EF4-FFF2-40B4-BE49-F238E27FC236}">
                <a16:creationId xmlns:a16="http://schemas.microsoft.com/office/drawing/2014/main" id="{DD2CB7B2-CEF7-CBBD-F565-F561BCA9A937}"/>
              </a:ext>
            </a:extLst>
          </p:cNvPr>
          <p:cNvSpPr txBox="1"/>
          <p:nvPr/>
        </p:nvSpPr>
        <p:spPr>
          <a:xfrm>
            <a:off x="475734" y="1657142"/>
            <a:ext cx="8581180" cy="1815882"/>
          </a:xfrm>
          <a:prstGeom prst="rect">
            <a:avLst/>
          </a:prstGeom>
          <a:noFill/>
        </p:spPr>
        <p:txBody>
          <a:bodyPr wrap="square">
            <a:spAutoFit/>
          </a:bodyPr>
          <a:lstStyle/>
          <a:p>
            <a:pPr marL="285750" indent="-285750">
              <a:buFont typeface="Wingdings" panose="05000000000000000000" pitchFamily="2" charset="2"/>
              <a:buChar char="v"/>
            </a:pPr>
            <a:r>
              <a:rPr lang="en-US" sz="1600" b="1" u="sng" dirty="0">
                <a:latin typeface="Merriweather" panose="00000500000000000000" pitchFamily="2" charset="0"/>
              </a:rPr>
              <a:t>Partners: </a:t>
            </a:r>
            <a:r>
              <a:rPr lang="en-US" sz="1600" dirty="0">
                <a:latin typeface="Merriweather" panose="00000500000000000000" pitchFamily="2" charset="0"/>
              </a:rPr>
              <a:t>Secondary schools, post-secondary institutions, and local businesses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How: </a:t>
            </a:r>
            <a:r>
              <a:rPr lang="en-US" sz="1600" dirty="0">
                <a:latin typeface="Merriweather" panose="00000500000000000000" pitchFamily="2" charset="0"/>
              </a:rPr>
              <a:t>Forming advisory boards with representatives from various industries ensures that CTE programs align with current industry needs</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Value: </a:t>
            </a:r>
            <a:r>
              <a:rPr lang="en-US" sz="1600" dirty="0">
                <a:latin typeface="Merriweather" panose="00000500000000000000" pitchFamily="2" charset="0"/>
              </a:rPr>
              <a:t>Industry experts can provide input on curriculum development, equipment needs, and emerging trends</a:t>
            </a:r>
            <a:endParaRPr lang="en-US" sz="1200" dirty="0"/>
          </a:p>
        </p:txBody>
      </p:sp>
    </p:spTree>
    <p:extLst>
      <p:ext uri="{BB962C8B-B14F-4D97-AF65-F5344CB8AC3E}">
        <p14:creationId xmlns:p14="http://schemas.microsoft.com/office/powerpoint/2010/main" val="119861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4C2B-B429-5579-4F36-E868EE220ABF}"/>
              </a:ext>
            </a:extLst>
          </p:cNvPr>
          <p:cNvSpPr>
            <a:spLocks noGrp="1"/>
          </p:cNvSpPr>
          <p:nvPr>
            <p:ph type="title"/>
          </p:nvPr>
        </p:nvSpPr>
        <p:spPr/>
        <p:txBody>
          <a:bodyPr/>
          <a:lstStyle/>
          <a:p>
            <a:r>
              <a:rPr lang="en-US" dirty="0"/>
              <a:t>Apprenticeship Programs </a:t>
            </a:r>
          </a:p>
        </p:txBody>
      </p:sp>
      <p:sp>
        <p:nvSpPr>
          <p:cNvPr id="3" name="TextBox 2">
            <a:extLst>
              <a:ext uri="{FF2B5EF4-FFF2-40B4-BE49-F238E27FC236}">
                <a16:creationId xmlns:a16="http://schemas.microsoft.com/office/drawing/2014/main" id="{DD2CB7B2-CEF7-CBBD-F565-F561BCA9A937}"/>
              </a:ext>
            </a:extLst>
          </p:cNvPr>
          <p:cNvSpPr txBox="1"/>
          <p:nvPr/>
        </p:nvSpPr>
        <p:spPr>
          <a:xfrm>
            <a:off x="475734" y="1663809"/>
            <a:ext cx="8581180" cy="1815882"/>
          </a:xfrm>
          <a:prstGeom prst="rect">
            <a:avLst/>
          </a:prstGeom>
          <a:noFill/>
        </p:spPr>
        <p:txBody>
          <a:bodyPr wrap="square">
            <a:spAutoFit/>
          </a:bodyPr>
          <a:lstStyle/>
          <a:p>
            <a:pPr marL="285750" indent="-285750">
              <a:buFont typeface="Wingdings" panose="05000000000000000000" pitchFamily="2" charset="2"/>
              <a:buChar char="v"/>
            </a:pPr>
            <a:r>
              <a:rPr lang="en-US" sz="1600" b="1" u="sng" dirty="0">
                <a:latin typeface="Merriweather" panose="00000500000000000000" pitchFamily="2" charset="0"/>
              </a:rPr>
              <a:t>Partners: </a:t>
            </a:r>
            <a:r>
              <a:rPr lang="en-US" sz="1600" dirty="0">
                <a:latin typeface="Merriweather" panose="00000500000000000000" pitchFamily="2" charset="0"/>
              </a:rPr>
              <a:t>Secondary schools, post-secondary institutions, and businesses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How: </a:t>
            </a:r>
            <a:r>
              <a:rPr lang="en-US" sz="1600" dirty="0">
                <a:latin typeface="Merriweather" panose="00000500000000000000" pitchFamily="2" charset="0"/>
              </a:rPr>
              <a:t>Establishing apprenticeship programs allow students to gain practical, on-the-job experience while earning academic credits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Value: </a:t>
            </a:r>
            <a:r>
              <a:rPr lang="en-US" sz="1600" dirty="0">
                <a:latin typeface="Merriweather" panose="00000500000000000000" pitchFamily="2" charset="0"/>
              </a:rPr>
              <a:t>Businesses benefit by developing a skilled workforce tailored to their specific needs </a:t>
            </a:r>
            <a:endParaRPr lang="en-US" sz="1200" dirty="0"/>
          </a:p>
        </p:txBody>
      </p:sp>
    </p:spTree>
    <p:extLst>
      <p:ext uri="{BB962C8B-B14F-4D97-AF65-F5344CB8AC3E}">
        <p14:creationId xmlns:p14="http://schemas.microsoft.com/office/powerpoint/2010/main" val="180632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4C2B-B429-5579-4F36-E868EE220ABF}"/>
              </a:ext>
            </a:extLst>
          </p:cNvPr>
          <p:cNvSpPr>
            <a:spLocks noGrp="1"/>
          </p:cNvSpPr>
          <p:nvPr>
            <p:ph type="title"/>
          </p:nvPr>
        </p:nvSpPr>
        <p:spPr/>
        <p:txBody>
          <a:bodyPr/>
          <a:lstStyle/>
          <a:p>
            <a:r>
              <a:rPr lang="en-US" dirty="0"/>
              <a:t>Work-Based Learning Experiences </a:t>
            </a:r>
          </a:p>
        </p:txBody>
      </p:sp>
      <p:sp>
        <p:nvSpPr>
          <p:cNvPr id="3" name="TextBox 2">
            <a:extLst>
              <a:ext uri="{FF2B5EF4-FFF2-40B4-BE49-F238E27FC236}">
                <a16:creationId xmlns:a16="http://schemas.microsoft.com/office/drawing/2014/main" id="{DD2CB7B2-CEF7-CBBD-F565-F561BCA9A937}"/>
              </a:ext>
            </a:extLst>
          </p:cNvPr>
          <p:cNvSpPr txBox="1"/>
          <p:nvPr/>
        </p:nvSpPr>
        <p:spPr>
          <a:xfrm>
            <a:off x="475734" y="1663809"/>
            <a:ext cx="8581180" cy="2000548"/>
          </a:xfrm>
          <a:prstGeom prst="rect">
            <a:avLst/>
          </a:prstGeom>
          <a:noFill/>
        </p:spPr>
        <p:txBody>
          <a:bodyPr wrap="square">
            <a:spAutoFit/>
          </a:bodyPr>
          <a:lstStyle/>
          <a:p>
            <a:pPr marL="285750" indent="-285750">
              <a:buFont typeface="Wingdings" panose="05000000000000000000" pitchFamily="2" charset="2"/>
              <a:buChar char="v"/>
            </a:pPr>
            <a:r>
              <a:rPr lang="en-US" sz="1600" b="1" u="sng" dirty="0">
                <a:latin typeface="Merriweather" panose="00000500000000000000" pitchFamily="2" charset="0"/>
              </a:rPr>
              <a:t>Partners: </a:t>
            </a:r>
            <a:r>
              <a:rPr lang="en-US" sz="1600" dirty="0">
                <a:latin typeface="Merriweather" panose="00000500000000000000" pitchFamily="2" charset="0"/>
              </a:rPr>
              <a:t>Secondary schools, post-secondary institutions, and local businesses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How: </a:t>
            </a:r>
            <a:r>
              <a:rPr lang="en-US" sz="1600" dirty="0">
                <a:latin typeface="Merriweather" panose="00000500000000000000" pitchFamily="2" charset="0"/>
              </a:rPr>
              <a:t>Providing students with internships, job shadowing opportunities, or work placement allows them to apply theoretical knowledge in real-world settings</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Value: </a:t>
            </a:r>
            <a:r>
              <a:rPr lang="en-US" sz="1600" dirty="0">
                <a:latin typeface="Merriweather" panose="00000500000000000000" pitchFamily="2" charset="0"/>
              </a:rPr>
              <a:t>This partnership enhances students’ skills and fosters connections between education and industry </a:t>
            </a:r>
          </a:p>
          <a:p>
            <a:pPr marL="285750"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259554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2"/>
          <p:cNvPicPr preferRelativeResize="0"/>
          <p:nvPr/>
        </p:nvPicPr>
        <p:blipFill>
          <a:blip r:embed="rId3">
            <a:alphaModFix/>
          </a:blip>
          <a:stretch>
            <a:fillRect/>
          </a:stretch>
        </p:blipFill>
        <p:spPr>
          <a:xfrm>
            <a:off x="7091925" y="4552138"/>
            <a:ext cx="1715150" cy="441375"/>
          </a:xfrm>
          <a:prstGeom prst="rect">
            <a:avLst/>
          </a:prstGeom>
          <a:noFill/>
          <a:ln>
            <a:noFill/>
          </a:ln>
        </p:spPr>
      </p:pic>
      <p:sp>
        <p:nvSpPr>
          <p:cNvPr id="284" name="Google Shape;284;p42"/>
          <p:cNvSpPr/>
          <p:nvPr/>
        </p:nvSpPr>
        <p:spPr>
          <a:xfrm>
            <a:off x="1161340" y="2342883"/>
            <a:ext cx="326100" cy="33600"/>
          </a:xfrm>
          <a:prstGeom prst="roundRect">
            <a:avLst>
              <a:gd name="adj" fmla="val 50000"/>
            </a:avLst>
          </a:prstGeom>
          <a:solidFill>
            <a:srgbClr val="468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42"/>
          <p:cNvGrpSpPr/>
          <p:nvPr/>
        </p:nvGrpSpPr>
        <p:grpSpPr>
          <a:xfrm>
            <a:off x="47999" y="1973422"/>
            <a:ext cx="1209003" cy="1961183"/>
            <a:chOff x="23749" y="1344447"/>
            <a:chExt cx="1209003" cy="1961183"/>
          </a:xfrm>
        </p:grpSpPr>
        <p:sp>
          <p:nvSpPr>
            <p:cNvPr id="286" name="Google Shape;286;p42"/>
            <p:cNvSpPr/>
            <p:nvPr/>
          </p:nvSpPr>
          <p:spPr>
            <a:xfrm>
              <a:off x="244449" y="1344447"/>
              <a:ext cx="767700" cy="772500"/>
            </a:xfrm>
            <a:prstGeom prst="ellipse">
              <a:avLst/>
            </a:prstGeom>
            <a:solidFill>
              <a:srgbClr val="12505B"/>
            </a:solidFill>
            <a:ln w="38100" cap="flat" cmpd="sng">
              <a:solidFill>
                <a:srgbClr val="1250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87" name="Google Shape;287;p42"/>
            <p:cNvSpPr txBox="1"/>
            <p:nvPr/>
          </p:nvSpPr>
          <p:spPr>
            <a:xfrm>
              <a:off x="221500" y="1573650"/>
              <a:ext cx="767700" cy="3141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300" b="1">
                  <a:solidFill>
                    <a:schemeClr val="lt1"/>
                  </a:solidFill>
                  <a:latin typeface="Open Sans"/>
                  <a:ea typeface="Open Sans"/>
                  <a:cs typeface="Open Sans"/>
                  <a:sym typeface="Open Sans"/>
                </a:rPr>
                <a:t>1997 -</a:t>
              </a:r>
              <a:br>
                <a:rPr lang="en" sz="1300" b="1">
                  <a:solidFill>
                    <a:schemeClr val="lt1"/>
                  </a:solidFill>
                  <a:latin typeface="Open Sans"/>
                  <a:ea typeface="Open Sans"/>
                  <a:cs typeface="Open Sans"/>
                  <a:sym typeface="Open Sans"/>
                </a:rPr>
              </a:br>
              <a:r>
                <a:rPr lang="en" sz="1300" b="1">
                  <a:solidFill>
                    <a:schemeClr val="lt1"/>
                  </a:solidFill>
                  <a:latin typeface="Open Sans"/>
                  <a:ea typeface="Open Sans"/>
                  <a:cs typeface="Open Sans"/>
                  <a:sym typeface="Open Sans"/>
                </a:rPr>
                <a:t>1998</a:t>
              </a:r>
              <a:endParaRPr sz="1300" b="1">
                <a:solidFill>
                  <a:schemeClr val="lt1"/>
                </a:solidFill>
                <a:latin typeface="Open Sans"/>
                <a:ea typeface="Open Sans"/>
                <a:cs typeface="Open Sans"/>
                <a:sym typeface="Open Sans"/>
              </a:endParaRPr>
            </a:p>
          </p:txBody>
        </p:sp>
        <p:sp>
          <p:nvSpPr>
            <p:cNvPr id="288" name="Google Shape;288;p42"/>
            <p:cNvSpPr txBox="1"/>
            <p:nvPr/>
          </p:nvSpPr>
          <p:spPr>
            <a:xfrm>
              <a:off x="23752" y="2368190"/>
              <a:ext cx="1209000" cy="407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1200">
                  <a:solidFill>
                    <a:srgbClr val="12505B"/>
                  </a:solidFill>
                  <a:latin typeface="Open Sans ExtraBold"/>
                  <a:ea typeface="Open Sans ExtraBold"/>
                  <a:cs typeface="Open Sans ExtraBold"/>
                  <a:sym typeface="Open Sans ExtraBold"/>
                </a:rPr>
                <a:t>LCTCS Created</a:t>
              </a:r>
              <a:endParaRPr sz="1200">
                <a:solidFill>
                  <a:srgbClr val="12505B"/>
                </a:solidFill>
                <a:latin typeface="Open Sans ExtraBold"/>
                <a:ea typeface="Open Sans ExtraBold"/>
                <a:cs typeface="Open Sans ExtraBold"/>
                <a:sym typeface="Open Sans ExtraBold"/>
              </a:endParaRPr>
            </a:p>
          </p:txBody>
        </p:sp>
        <p:sp>
          <p:nvSpPr>
            <p:cNvPr id="289" name="Google Shape;289;p42"/>
            <p:cNvSpPr txBox="1"/>
            <p:nvPr/>
          </p:nvSpPr>
          <p:spPr>
            <a:xfrm>
              <a:off x="23749" y="2633330"/>
              <a:ext cx="1209000" cy="67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000">
                  <a:solidFill>
                    <a:srgbClr val="12505B"/>
                  </a:solidFill>
                  <a:latin typeface="Open Sans"/>
                  <a:ea typeface="Open Sans"/>
                  <a:cs typeface="Open Sans"/>
                  <a:sym typeface="Open Sans"/>
                </a:rPr>
                <a:t>Constitutional Amendment Approved</a:t>
              </a:r>
              <a:endParaRPr sz="1000">
                <a:solidFill>
                  <a:srgbClr val="12505B"/>
                </a:solidFill>
                <a:latin typeface="Open Sans"/>
                <a:ea typeface="Open Sans"/>
                <a:cs typeface="Open Sans"/>
                <a:sym typeface="Open Sans"/>
              </a:endParaRPr>
            </a:p>
          </p:txBody>
        </p:sp>
      </p:grpSp>
      <p:grpSp>
        <p:nvGrpSpPr>
          <p:cNvPr id="290" name="Google Shape;290;p42"/>
          <p:cNvGrpSpPr/>
          <p:nvPr/>
        </p:nvGrpSpPr>
        <p:grpSpPr>
          <a:xfrm>
            <a:off x="1257000" y="640575"/>
            <a:ext cx="1437000" cy="2105347"/>
            <a:chOff x="1232750" y="11600"/>
            <a:chExt cx="1437000" cy="2105347"/>
          </a:xfrm>
        </p:grpSpPr>
        <p:sp>
          <p:nvSpPr>
            <p:cNvPr id="291" name="Google Shape;291;p42"/>
            <p:cNvSpPr/>
            <p:nvPr/>
          </p:nvSpPr>
          <p:spPr>
            <a:xfrm>
              <a:off x="1615349" y="1344447"/>
              <a:ext cx="767700" cy="772500"/>
            </a:xfrm>
            <a:prstGeom prst="ellipse">
              <a:avLst/>
            </a:prstGeom>
            <a:solidFill>
              <a:srgbClr val="46828D"/>
            </a:solidFill>
            <a:ln w="38100" cap="flat" cmpd="sng">
              <a:solidFill>
                <a:srgbClr val="4682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92" name="Google Shape;292;p42"/>
            <p:cNvSpPr txBox="1"/>
            <p:nvPr/>
          </p:nvSpPr>
          <p:spPr>
            <a:xfrm>
              <a:off x="1608575" y="1573650"/>
              <a:ext cx="767700" cy="3141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300" b="1">
                  <a:solidFill>
                    <a:schemeClr val="lt1"/>
                  </a:solidFill>
                  <a:latin typeface="Open Sans"/>
                  <a:ea typeface="Open Sans"/>
                  <a:cs typeface="Open Sans"/>
                  <a:sym typeface="Open Sans"/>
                </a:rPr>
                <a:t>1999</a:t>
              </a:r>
              <a:endParaRPr sz="1300" b="1">
                <a:solidFill>
                  <a:schemeClr val="lt1"/>
                </a:solidFill>
                <a:latin typeface="Open Sans"/>
                <a:ea typeface="Open Sans"/>
                <a:cs typeface="Open Sans"/>
                <a:sym typeface="Open Sans"/>
              </a:endParaRPr>
            </a:p>
          </p:txBody>
        </p:sp>
        <p:sp>
          <p:nvSpPr>
            <p:cNvPr id="293" name="Google Shape;293;p42"/>
            <p:cNvSpPr txBox="1"/>
            <p:nvPr/>
          </p:nvSpPr>
          <p:spPr>
            <a:xfrm>
              <a:off x="1232750" y="11600"/>
              <a:ext cx="1437000" cy="1164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000">
                  <a:solidFill>
                    <a:srgbClr val="46828D"/>
                  </a:solidFill>
                  <a:latin typeface="Open Sans"/>
                  <a:ea typeface="Open Sans"/>
                  <a:cs typeface="Open Sans"/>
                  <a:sym typeface="Open Sans"/>
                </a:rPr>
                <a:t>Comprehensive, coordinated system begins teaching academic and workforce training statewide</a:t>
              </a:r>
              <a:endParaRPr sz="1000">
                <a:solidFill>
                  <a:srgbClr val="46828D"/>
                </a:solidFill>
                <a:latin typeface="Open Sans"/>
                <a:ea typeface="Open Sans"/>
                <a:cs typeface="Open Sans"/>
                <a:sym typeface="Open Sans"/>
              </a:endParaRPr>
            </a:p>
          </p:txBody>
        </p:sp>
      </p:grpSp>
      <p:grpSp>
        <p:nvGrpSpPr>
          <p:cNvPr id="294" name="Google Shape;294;p42"/>
          <p:cNvGrpSpPr/>
          <p:nvPr/>
        </p:nvGrpSpPr>
        <p:grpSpPr>
          <a:xfrm>
            <a:off x="2694000" y="1973422"/>
            <a:ext cx="1365000" cy="1961178"/>
            <a:chOff x="2669750" y="1344447"/>
            <a:chExt cx="1365000" cy="1961178"/>
          </a:xfrm>
        </p:grpSpPr>
        <p:sp>
          <p:nvSpPr>
            <p:cNvPr id="295" name="Google Shape;295;p42"/>
            <p:cNvSpPr/>
            <p:nvPr/>
          </p:nvSpPr>
          <p:spPr>
            <a:xfrm>
              <a:off x="2986349" y="1344447"/>
              <a:ext cx="767700" cy="772500"/>
            </a:xfrm>
            <a:prstGeom prst="ellipse">
              <a:avLst/>
            </a:prstGeom>
            <a:solidFill>
              <a:srgbClr val="B95741"/>
            </a:solidFill>
            <a:ln w="38100" cap="flat" cmpd="sng">
              <a:solidFill>
                <a:srgbClr val="B957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96" name="Google Shape;296;p42"/>
            <p:cNvSpPr txBox="1"/>
            <p:nvPr/>
          </p:nvSpPr>
          <p:spPr>
            <a:xfrm>
              <a:off x="2986350" y="1573650"/>
              <a:ext cx="767700" cy="3141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300" b="1">
                  <a:solidFill>
                    <a:schemeClr val="lt1"/>
                  </a:solidFill>
                  <a:latin typeface="Open Sans"/>
                  <a:ea typeface="Open Sans"/>
                  <a:cs typeface="Open Sans"/>
                  <a:sym typeface="Open Sans"/>
                </a:rPr>
                <a:t>2007</a:t>
              </a:r>
              <a:endParaRPr sz="1300" b="1">
                <a:solidFill>
                  <a:schemeClr val="lt1"/>
                </a:solidFill>
                <a:latin typeface="Open Sans"/>
                <a:ea typeface="Open Sans"/>
                <a:cs typeface="Open Sans"/>
                <a:sym typeface="Open Sans"/>
              </a:endParaRPr>
            </a:p>
          </p:txBody>
        </p:sp>
        <p:sp>
          <p:nvSpPr>
            <p:cNvPr id="297" name="Google Shape;297;p42"/>
            <p:cNvSpPr txBox="1"/>
            <p:nvPr/>
          </p:nvSpPr>
          <p:spPr>
            <a:xfrm>
              <a:off x="2765652" y="2368190"/>
              <a:ext cx="1209000" cy="407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1200">
                  <a:solidFill>
                    <a:srgbClr val="B95741"/>
                  </a:solidFill>
                  <a:latin typeface="Open Sans ExtraBold"/>
                  <a:ea typeface="Open Sans ExtraBold"/>
                  <a:cs typeface="Open Sans ExtraBold"/>
                  <a:sym typeface="Open Sans ExtraBold"/>
                </a:rPr>
                <a:t>New Facilities</a:t>
              </a:r>
              <a:endParaRPr sz="1200">
                <a:solidFill>
                  <a:srgbClr val="B95741"/>
                </a:solidFill>
                <a:latin typeface="Open Sans ExtraBold"/>
                <a:ea typeface="Open Sans ExtraBold"/>
                <a:cs typeface="Open Sans ExtraBold"/>
                <a:sym typeface="Open Sans ExtraBold"/>
              </a:endParaRPr>
            </a:p>
          </p:txBody>
        </p:sp>
        <p:sp>
          <p:nvSpPr>
            <p:cNvPr id="298" name="Google Shape;298;p42"/>
            <p:cNvSpPr txBox="1"/>
            <p:nvPr/>
          </p:nvSpPr>
          <p:spPr>
            <a:xfrm>
              <a:off x="2669750" y="2633325"/>
              <a:ext cx="1365000" cy="67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000">
                  <a:solidFill>
                    <a:srgbClr val="B95741"/>
                  </a:solidFill>
                  <a:latin typeface="Open Sans"/>
                  <a:ea typeface="Open Sans"/>
                  <a:cs typeface="Open Sans"/>
                  <a:sym typeface="Open Sans"/>
                </a:rPr>
                <a:t>Legislature authorizes state of the art facilities to modernize and equip colleges</a:t>
              </a:r>
              <a:endParaRPr sz="1000">
                <a:solidFill>
                  <a:srgbClr val="B95741"/>
                </a:solidFill>
                <a:latin typeface="Open Sans"/>
                <a:ea typeface="Open Sans"/>
                <a:cs typeface="Open Sans"/>
                <a:sym typeface="Open Sans"/>
              </a:endParaRPr>
            </a:p>
          </p:txBody>
        </p:sp>
      </p:grpSp>
      <p:sp>
        <p:nvSpPr>
          <p:cNvPr id="299" name="Google Shape;299;p42"/>
          <p:cNvSpPr/>
          <p:nvPr/>
        </p:nvSpPr>
        <p:spPr>
          <a:xfrm>
            <a:off x="2545890" y="2342883"/>
            <a:ext cx="326100" cy="33600"/>
          </a:xfrm>
          <a:prstGeom prst="roundRect">
            <a:avLst>
              <a:gd name="adj" fmla="val 50000"/>
            </a:avLst>
          </a:prstGeom>
          <a:solidFill>
            <a:srgbClr val="468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42"/>
          <p:cNvGrpSpPr/>
          <p:nvPr/>
        </p:nvGrpSpPr>
        <p:grpSpPr>
          <a:xfrm>
            <a:off x="4059100" y="750125"/>
            <a:ext cx="1074300" cy="1995797"/>
            <a:chOff x="4034850" y="121150"/>
            <a:chExt cx="1074300" cy="1995797"/>
          </a:xfrm>
        </p:grpSpPr>
        <p:sp>
          <p:nvSpPr>
            <p:cNvPr id="301" name="Google Shape;301;p42"/>
            <p:cNvSpPr/>
            <p:nvPr/>
          </p:nvSpPr>
          <p:spPr>
            <a:xfrm>
              <a:off x="4211099" y="1344447"/>
              <a:ext cx="767700" cy="772500"/>
            </a:xfrm>
            <a:prstGeom prst="ellipse">
              <a:avLst/>
            </a:prstGeom>
            <a:solidFill>
              <a:srgbClr val="46828D"/>
            </a:solidFill>
            <a:ln w="38100" cap="flat" cmpd="sng">
              <a:solidFill>
                <a:srgbClr val="4682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302" name="Google Shape;302;p42"/>
            <p:cNvSpPr txBox="1"/>
            <p:nvPr/>
          </p:nvSpPr>
          <p:spPr>
            <a:xfrm>
              <a:off x="4204325" y="1573650"/>
              <a:ext cx="767700" cy="3141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300" b="1">
                  <a:solidFill>
                    <a:schemeClr val="lt1"/>
                  </a:solidFill>
                  <a:latin typeface="Open Sans"/>
                  <a:ea typeface="Open Sans"/>
                  <a:cs typeface="Open Sans"/>
                  <a:sym typeface="Open Sans"/>
                </a:rPr>
                <a:t>2010</a:t>
              </a:r>
              <a:endParaRPr sz="1300" b="1">
                <a:solidFill>
                  <a:schemeClr val="lt1"/>
                </a:solidFill>
                <a:latin typeface="Open Sans"/>
                <a:ea typeface="Open Sans"/>
                <a:cs typeface="Open Sans"/>
                <a:sym typeface="Open Sans"/>
              </a:endParaRPr>
            </a:p>
          </p:txBody>
        </p:sp>
        <p:sp>
          <p:nvSpPr>
            <p:cNvPr id="303" name="Google Shape;303;p42"/>
            <p:cNvSpPr txBox="1"/>
            <p:nvPr/>
          </p:nvSpPr>
          <p:spPr>
            <a:xfrm>
              <a:off x="4034850" y="121150"/>
              <a:ext cx="1074300" cy="105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000">
                  <a:solidFill>
                    <a:srgbClr val="46828D"/>
                  </a:solidFill>
                  <a:latin typeface="Open Sans"/>
                  <a:ea typeface="Open Sans"/>
                  <a:cs typeface="Open Sans"/>
                  <a:sym typeface="Open Sans"/>
                </a:rPr>
                <a:t>Granted Authority for adult education: “WorkReady U”</a:t>
              </a:r>
              <a:endParaRPr sz="1000">
                <a:solidFill>
                  <a:srgbClr val="46828D"/>
                </a:solidFill>
                <a:latin typeface="Open Sans"/>
                <a:ea typeface="Open Sans"/>
                <a:cs typeface="Open Sans"/>
                <a:sym typeface="Open Sans"/>
              </a:endParaRPr>
            </a:p>
          </p:txBody>
        </p:sp>
      </p:grpSp>
      <p:sp>
        <p:nvSpPr>
          <p:cNvPr id="304" name="Google Shape;304;p42"/>
          <p:cNvSpPr/>
          <p:nvPr/>
        </p:nvSpPr>
        <p:spPr>
          <a:xfrm>
            <a:off x="3843765" y="2342883"/>
            <a:ext cx="326100" cy="33600"/>
          </a:xfrm>
          <a:prstGeom prst="roundRect">
            <a:avLst>
              <a:gd name="adj" fmla="val 50000"/>
            </a:avLst>
          </a:prstGeom>
          <a:solidFill>
            <a:srgbClr val="468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42"/>
          <p:cNvGrpSpPr/>
          <p:nvPr/>
        </p:nvGrpSpPr>
        <p:grpSpPr>
          <a:xfrm>
            <a:off x="5284800" y="1973422"/>
            <a:ext cx="1342800" cy="1961178"/>
            <a:chOff x="2712000" y="1344447"/>
            <a:chExt cx="1342800" cy="1961178"/>
          </a:xfrm>
        </p:grpSpPr>
        <p:sp>
          <p:nvSpPr>
            <p:cNvPr id="306" name="Google Shape;306;p42"/>
            <p:cNvSpPr/>
            <p:nvPr/>
          </p:nvSpPr>
          <p:spPr>
            <a:xfrm>
              <a:off x="2986349" y="1344447"/>
              <a:ext cx="767700" cy="772500"/>
            </a:xfrm>
            <a:prstGeom prst="ellipse">
              <a:avLst/>
            </a:prstGeom>
            <a:solidFill>
              <a:srgbClr val="B95741"/>
            </a:solidFill>
            <a:ln w="38100" cap="flat" cmpd="sng">
              <a:solidFill>
                <a:srgbClr val="B957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307" name="Google Shape;307;p42"/>
            <p:cNvSpPr txBox="1"/>
            <p:nvPr/>
          </p:nvSpPr>
          <p:spPr>
            <a:xfrm>
              <a:off x="2986350" y="1573650"/>
              <a:ext cx="767700" cy="3141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300" b="1">
                  <a:solidFill>
                    <a:schemeClr val="lt1"/>
                  </a:solidFill>
                  <a:latin typeface="Open Sans"/>
                  <a:ea typeface="Open Sans"/>
                  <a:cs typeface="Open Sans"/>
                  <a:sym typeface="Open Sans"/>
                </a:rPr>
                <a:t>2013</a:t>
              </a:r>
              <a:endParaRPr sz="1300" b="1">
                <a:solidFill>
                  <a:schemeClr val="lt1"/>
                </a:solidFill>
                <a:latin typeface="Open Sans"/>
                <a:ea typeface="Open Sans"/>
                <a:cs typeface="Open Sans"/>
                <a:sym typeface="Open Sans"/>
              </a:endParaRPr>
            </a:p>
          </p:txBody>
        </p:sp>
        <p:sp>
          <p:nvSpPr>
            <p:cNvPr id="308" name="Google Shape;308;p42"/>
            <p:cNvSpPr txBox="1"/>
            <p:nvPr/>
          </p:nvSpPr>
          <p:spPr>
            <a:xfrm>
              <a:off x="2765652" y="2368190"/>
              <a:ext cx="1209000" cy="407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1200">
                  <a:solidFill>
                    <a:srgbClr val="B95741"/>
                  </a:solidFill>
                  <a:latin typeface="Open Sans ExtraBold"/>
                  <a:ea typeface="Open Sans ExtraBold"/>
                  <a:cs typeface="Open Sans ExtraBold"/>
                  <a:sym typeface="Open Sans ExtraBold"/>
                </a:rPr>
                <a:t>New Facilities</a:t>
              </a:r>
              <a:endParaRPr sz="1200">
                <a:solidFill>
                  <a:srgbClr val="B95741"/>
                </a:solidFill>
                <a:latin typeface="Open Sans ExtraBold"/>
                <a:ea typeface="Open Sans ExtraBold"/>
                <a:cs typeface="Open Sans ExtraBold"/>
                <a:sym typeface="Open Sans ExtraBold"/>
              </a:endParaRPr>
            </a:p>
          </p:txBody>
        </p:sp>
        <p:sp>
          <p:nvSpPr>
            <p:cNvPr id="309" name="Google Shape;309;p42"/>
            <p:cNvSpPr txBox="1"/>
            <p:nvPr/>
          </p:nvSpPr>
          <p:spPr>
            <a:xfrm>
              <a:off x="2712000" y="2633325"/>
              <a:ext cx="1342800" cy="67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000">
                  <a:solidFill>
                    <a:srgbClr val="B95741"/>
                  </a:solidFill>
                  <a:latin typeface="Open Sans"/>
                  <a:ea typeface="Open Sans"/>
                  <a:cs typeface="Open Sans"/>
                  <a:sym typeface="Open Sans"/>
                </a:rPr>
                <a:t>Legislature authorizes state of the art facilities to modernize and equip colleges</a:t>
              </a:r>
              <a:endParaRPr sz="1000">
                <a:solidFill>
                  <a:srgbClr val="B95741"/>
                </a:solidFill>
                <a:latin typeface="Open Sans"/>
                <a:ea typeface="Open Sans"/>
                <a:cs typeface="Open Sans"/>
                <a:sym typeface="Open Sans"/>
              </a:endParaRPr>
            </a:p>
          </p:txBody>
        </p:sp>
      </p:grpSp>
      <p:sp>
        <p:nvSpPr>
          <p:cNvPr id="310" name="Google Shape;310;p42"/>
          <p:cNvSpPr/>
          <p:nvPr/>
        </p:nvSpPr>
        <p:spPr>
          <a:xfrm>
            <a:off x="5094440" y="2342883"/>
            <a:ext cx="326100" cy="33600"/>
          </a:xfrm>
          <a:prstGeom prst="roundRect">
            <a:avLst>
              <a:gd name="adj" fmla="val 50000"/>
            </a:avLst>
          </a:prstGeom>
          <a:solidFill>
            <a:srgbClr val="468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42"/>
          <p:cNvGrpSpPr/>
          <p:nvPr/>
        </p:nvGrpSpPr>
        <p:grpSpPr>
          <a:xfrm>
            <a:off x="6547450" y="847187"/>
            <a:ext cx="1209000" cy="1898735"/>
            <a:chOff x="3943625" y="218213"/>
            <a:chExt cx="1209000" cy="1898735"/>
          </a:xfrm>
        </p:grpSpPr>
        <p:sp>
          <p:nvSpPr>
            <p:cNvPr id="312" name="Google Shape;312;p42"/>
            <p:cNvSpPr/>
            <p:nvPr/>
          </p:nvSpPr>
          <p:spPr>
            <a:xfrm>
              <a:off x="4211099" y="1344447"/>
              <a:ext cx="767700" cy="772500"/>
            </a:xfrm>
            <a:prstGeom prst="ellipse">
              <a:avLst/>
            </a:prstGeom>
            <a:solidFill>
              <a:srgbClr val="46828D"/>
            </a:solidFill>
            <a:ln w="38100" cap="flat" cmpd="sng">
              <a:solidFill>
                <a:srgbClr val="4682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313" name="Google Shape;313;p42"/>
            <p:cNvSpPr txBox="1"/>
            <p:nvPr/>
          </p:nvSpPr>
          <p:spPr>
            <a:xfrm>
              <a:off x="4204325" y="1573650"/>
              <a:ext cx="767700" cy="3141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300" b="1">
                  <a:solidFill>
                    <a:schemeClr val="lt1"/>
                  </a:solidFill>
                  <a:latin typeface="Open Sans"/>
                  <a:ea typeface="Open Sans"/>
                  <a:cs typeface="Open Sans"/>
                  <a:sym typeface="Open Sans"/>
                </a:rPr>
                <a:t>2018</a:t>
              </a:r>
              <a:endParaRPr sz="1300" b="1">
                <a:solidFill>
                  <a:schemeClr val="lt1"/>
                </a:solidFill>
                <a:latin typeface="Open Sans"/>
                <a:ea typeface="Open Sans"/>
                <a:cs typeface="Open Sans"/>
                <a:sym typeface="Open Sans"/>
              </a:endParaRPr>
            </a:p>
          </p:txBody>
        </p:sp>
        <p:sp>
          <p:nvSpPr>
            <p:cNvPr id="314" name="Google Shape;314;p42"/>
            <p:cNvSpPr txBox="1"/>
            <p:nvPr/>
          </p:nvSpPr>
          <p:spPr>
            <a:xfrm>
              <a:off x="3943625" y="218213"/>
              <a:ext cx="1209000" cy="84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000">
                  <a:solidFill>
                    <a:srgbClr val="46828D"/>
                  </a:solidFill>
                  <a:latin typeface="Open Sans"/>
                  <a:ea typeface="Open Sans"/>
                  <a:cs typeface="Open Sans"/>
                  <a:sym typeface="Open Sans"/>
                </a:rPr>
                <a:t>Celebrated 20th anniversary with largest graduating class</a:t>
              </a:r>
              <a:endParaRPr sz="1000">
                <a:solidFill>
                  <a:srgbClr val="46828D"/>
                </a:solidFill>
                <a:latin typeface="Open Sans"/>
                <a:ea typeface="Open Sans"/>
                <a:cs typeface="Open Sans"/>
                <a:sym typeface="Open Sans"/>
              </a:endParaRPr>
            </a:p>
          </p:txBody>
        </p:sp>
      </p:grpSp>
      <p:grpSp>
        <p:nvGrpSpPr>
          <p:cNvPr id="315" name="Google Shape;315;p42"/>
          <p:cNvGrpSpPr/>
          <p:nvPr/>
        </p:nvGrpSpPr>
        <p:grpSpPr>
          <a:xfrm>
            <a:off x="7887000" y="1973422"/>
            <a:ext cx="1209000" cy="2428590"/>
            <a:chOff x="23750" y="1344447"/>
            <a:chExt cx="1209000" cy="2428590"/>
          </a:xfrm>
        </p:grpSpPr>
        <p:sp>
          <p:nvSpPr>
            <p:cNvPr id="316" name="Google Shape;316;p42"/>
            <p:cNvSpPr/>
            <p:nvPr/>
          </p:nvSpPr>
          <p:spPr>
            <a:xfrm>
              <a:off x="244449" y="1344447"/>
              <a:ext cx="767700" cy="772500"/>
            </a:xfrm>
            <a:prstGeom prst="ellipse">
              <a:avLst/>
            </a:prstGeom>
            <a:solidFill>
              <a:srgbClr val="12505B"/>
            </a:solidFill>
            <a:ln w="38100" cap="flat" cmpd="sng">
              <a:solidFill>
                <a:srgbClr val="1250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317" name="Google Shape;317;p42"/>
            <p:cNvSpPr txBox="1"/>
            <p:nvPr/>
          </p:nvSpPr>
          <p:spPr>
            <a:xfrm>
              <a:off x="221500" y="1573650"/>
              <a:ext cx="767700" cy="3141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300" b="1">
                  <a:solidFill>
                    <a:schemeClr val="lt1"/>
                  </a:solidFill>
                  <a:latin typeface="Open Sans"/>
                  <a:ea typeface="Open Sans"/>
                  <a:cs typeface="Open Sans"/>
                  <a:sym typeface="Open Sans"/>
                </a:rPr>
                <a:t>2020</a:t>
              </a:r>
              <a:endParaRPr sz="1300" b="1">
                <a:solidFill>
                  <a:schemeClr val="lt1"/>
                </a:solidFill>
                <a:latin typeface="Open Sans"/>
                <a:ea typeface="Open Sans"/>
                <a:cs typeface="Open Sans"/>
                <a:sym typeface="Open Sans"/>
              </a:endParaRPr>
            </a:p>
          </p:txBody>
        </p:sp>
        <p:sp>
          <p:nvSpPr>
            <p:cNvPr id="318" name="Google Shape;318;p42"/>
            <p:cNvSpPr txBox="1"/>
            <p:nvPr/>
          </p:nvSpPr>
          <p:spPr>
            <a:xfrm>
              <a:off x="23750" y="2235612"/>
              <a:ext cx="1209000" cy="672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endParaRPr sz="1200">
                <a:solidFill>
                  <a:srgbClr val="12505B"/>
                </a:solidFill>
                <a:latin typeface="Open Sans ExtraBold"/>
                <a:ea typeface="Open Sans ExtraBold"/>
                <a:cs typeface="Open Sans ExtraBold"/>
                <a:sym typeface="Open Sans ExtraBold"/>
              </a:endParaRPr>
            </a:p>
            <a:p>
              <a:pPr marL="0" lvl="0" indent="0" algn="ctr" rtl="0">
                <a:lnSpc>
                  <a:spcPct val="85000"/>
                </a:lnSpc>
                <a:spcBef>
                  <a:spcPts val="0"/>
                </a:spcBef>
                <a:spcAft>
                  <a:spcPts val="0"/>
                </a:spcAft>
                <a:buNone/>
              </a:pPr>
              <a:r>
                <a:rPr lang="en" sz="1200">
                  <a:solidFill>
                    <a:srgbClr val="12505B"/>
                  </a:solidFill>
                  <a:latin typeface="Open Sans ExtraBold"/>
                  <a:ea typeface="Open Sans ExtraBold"/>
                  <a:cs typeface="Open Sans ExtraBold"/>
                  <a:sym typeface="Open Sans ExtraBold"/>
                </a:rPr>
                <a:t>Our Louisiana 2020</a:t>
              </a:r>
              <a:endParaRPr sz="1200">
                <a:solidFill>
                  <a:srgbClr val="12505B"/>
                </a:solidFill>
                <a:latin typeface="Open Sans ExtraBold"/>
                <a:ea typeface="Open Sans ExtraBold"/>
                <a:cs typeface="Open Sans ExtraBold"/>
                <a:sym typeface="Open Sans ExtraBold"/>
              </a:endParaRPr>
            </a:p>
          </p:txBody>
        </p:sp>
        <p:sp>
          <p:nvSpPr>
            <p:cNvPr id="319" name="Google Shape;319;p42"/>
            <p:cNvSpPr txBox="1"/>
            <p:nvPr/>
          </p:nvSpPr>
          <p:spPr>
            <a:xfrm>
              <a:off x="23750" y="2873037"/>
              <a:ext cx="1209000" cy="90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000">
                  <a:solidFill>
                    <a:srgbClr val="12505B"/>
                  </a:solidFill>
                  <a:latin typeface="Open Sans"/>
                  <a:ea typeface="Open Sans"/>
                  <a:cs typeface="Open Sans"/>
                  <a:sym typeface="Open Sans"/>
                </a:rPr>
                <a:t>Successfully completed this public agenda</a:t>
              </a:r>
              <a:endParaRPr sz="1000">
                <a:solidFill>
                  <a:srgbClr val="12505B"/>
                </a:solidFill>
                <a:latin typeface="Open Sans"/>
                <a:ea typeface="Open Sans"/>
                <a:cs typeface="Open Sans"/>
                <a:sym typeface="Open Sans"/>
              </a:endParaRPr>
            </a:p>
          </p:txBody>
        </p:sp>
      </p:grpSp>
      <p:sp>
        <p:nvSpPr>
          <p:cNvPr id="320" name="Google Shape;320;p42"/>
          <p:cNvSpPr/>
          <p:nvPr/>
        </p:nvSpPr>
        <p:spPr>
          <a:xfrm>
            <a:off x="6417090" y="2342883"/>
            <a:ext cx="326100" cy="33600"/>
          </a:xfrm>
          <a:prstGeom prst="roundRect">
            <a:avLst>
              <a:gd name="adj" fmla="val 50000"/>
            </a:avLst>
          </a:prstGeom>
          <a:solidFill>
            <a:srgbClr val="468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2"/>
          <p:cNvSpPr/>
          <p:nvPr/>
        </p:nvSpPr>
        <p:spPr>
          <a:xfrm>
            <a:off x="7682690" y="2342883"/>
            <a:ext cx="326100" cy="33600"/>
          </a:xfrm>
          <a:prstGeom prst="roundRect">
            <a:avLst>
              <a:gd name="adj" fmla="val 50000"/>
            </a:avLst>
          </a:prstGeom>
          <a:solidFill>
            <a:srgbClr val="468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2"/>
          <p:cNvSpPr txBox="1">
            <a:spLocks noGrp="1"/>
          </p:cNvSpPr>
          <p:nvPr>
            <p:ph type="title" idx="4294967295"/>
          </p:nvPr>
        </p:nvSpPr>
        <p:spPr>
          <a:xfrm>
            <a:off x="152373" y="91850"/>
            <a:ext cx="7886700" cy="47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Font typeface="Arial"/>
              <a:buNone/>
            </a:pPr>
            <a:r>
              <a:rPr lang="en" sz="3100" b="1" dirty="0">
                <a:solidFill>
                  <a:schemeClr val="dk1"/>
                </a:solidFill>
                <a:latin typeface="Merriweather" panose="00000500000000000000" pitchFamily="2" charset="0"/>
                <a:ea typeface="Open Sans"/>
                <a:cs typeface="Open Sans"/>
                <a:sym typeface="Open Sans"/>
              </a:rPr>
              <a:t>A History of Progress</a:t>
            </a:r>
            <a:endParaRPr sz="3100" b="1" dirty="0">
              <a:solidFill>
                <a:schemeClr val="dk1"/>
              </a:solidFill>
              <a:latin typeface="Merriweather" panose="00000500000000000000" pitchFamily="2" charset="0"/>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4C2B-B429-5579-4F36-E868EE220ABF}"/>
              </a:ext>
            </a:extLst>
          </p:cNvPr>
          <p:cNvSpPr>
            <a:spLocks noGrp="1"/>
          </p:cNvSpPr>
          <p:nvPr>
            <p:ph type="title"/>
          </p:nvPr>
        </p:nvSpPr>
        <p:spPr/>
        <p:txBody>
          <a:bodyPr/>
          <a:lstStyle/>
          <a:p>
            <a:r>
              <a:rPr lang="en-US" dirty="0"/>
              <a:t>Technology Partnerships </a:t>
            </a:r>
          </a:p>
        </p:txBody>
      </p:sp>
      <p:sp>
        <p:nvSpPr>
          <p:cNvPr id="3" name="TextBox 2">
            <a:extLst>
              <a:ext uri="{FF2B5EF4-FFF2-40B4-BE49-F238E27FC236}">
                <a16:creationId xmlns:a16="http://schemas.microsoft.com/office/drawing/2014/main" id="{DD2CB7B2-CEF7-CBBD-F565-F561BCA9A937}"/>
              </a:ext>
            </a:extLst>
          </p:cNvPr>
          <p:cNvSpPr txBox="1"/>
          <p:nvPr/>
        </p:nvSpPr>
        <p:spPr>
          <a:xfrm>
            <a:off x="475734" y="1663809"/>
            <a:ext cx="8581180" cy="2246769"/>
          </a:xfrm>
          <a:prstGeom prst="rect">
            <a:avLst/>
          </a:prstGeom>
          <a:noFill/>
        </p:spPr>
        <p:txBody>
          <a:bodyPr wrap="square">
            <a:spAutoFit/>
          </a:bodyPr>
          <a:lstStyle/>
          <a:p>
            <a:pPr marL="285750" indent="-285750">
              <a:buFont typeface="Wingdings" panose="05000000000000000000" pitchFamily="2" charset="2"/>
              <a:buChar char="v"/>
            </a:pPr>
            <a:r>
              <a:rPr lang="en-US" sz="1600" b="1" u="sng" dirty="0">
                <a:latin typeface="Merriweather" panose="00000500000000000000" pitchFamily="2" charset="0"/>
              </a:rPr>
              <a:t>Partners: </a:t>
            </a:r>
            <a:r>
              <a:rPr lang="en-US" sz="1600" dirty="0">
                <a:latin typeface="Merriweather" panose="00000500000000000000" pitchFamily="2" charset="0"/>
              </a:rPr>
              <a:t>Secondary schools, post-secondary institutions, and technology companies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How: </a:t>
            </a:r>
            <a:r>
              <a:rPr lang="en-US" sz="1600" dirty="0">
                <a:latin typeface="Merriweather" panose="00000500000000000000" pitchFamily="2" charset="0"/>
              </a:rPr>
              <a:t>Collaborating with technology companies can provide access to cutting-edge equipment, software, and expertise.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Value: </a:t>
            </a:r>
            <a:r>
              <a:rPr lang="en-US" sz="1600" dirty="0">
                <a:latin typeface="Merriweather" panose="00000500000000000000" pitchFamily="2" charset="0"/>
              </a:rPr>
              <a:t>This ensures that CTE programs stay current with technological advancements </a:t>
            </a:r>
          </a:p>
          <a:p>
            <a:pPr marL="285750"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2634585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4C2B-B429-5579-4F36-E868EE220ABF}"/>
              </a:ext>
            </a:extLst>
          </p:cNvPr>
          <p:cNvSpPr>
            <a:spLocks noGrp="1"/>
          </p:cNvSpPr>
          <p:nvPr>
            <p:ph type="title"/>
          </p:nvPr>
        </p:nvSpPr>
        <p:spPr/>
        <p:txBody>
          <a:bodyPr/>
          <a:lstStyle/>
          <a:p>
            <a:r>
              <a:rPr lang="en-US" dirty="0"/>
              <a:t>Career Pathway Partnerships </a:t>
            </a:r>
          </a:p>
        </p:txBody>
      </p:sp>
      <p:sp>
        <p:nvSpPr>
          <p:cNvPr id="3" name="TextBox 2">
            <a:extLst>
              <a:ext uri="{FF2B5EF4-FFF2-40B4-BE49-F238E27FC236}">
                <a16:creationId xmlns:a16="http://schemas.microsoft.com/office/drawing/2014/main" id="{DD2CB7B2-CEF7-CBBD-F565-F561BCA9A937}"/>
              </a:ext>
            </a:extLst>
          </p:cNvPr>
          <p:cNvSpPr txBox="1"/>
          <p:nvPr/>
        </p:nvSpPr>
        <p:spPr>
          <a:xfrm>
            <a:off x="475734" y="1663809"/>
            <a:ext cx="8581180" cy="2246769"/>
          </a:xfrm>
          <a:prstGeom prst="rect">
            <a:avLst/>
          </a:prstGeom>
          <a:noFill/>
        </p:spPr>
        <p:txBody>
          <a:bodyPr wrap="square">
            <a:spAutoFit/>
          </a:bodyPr>
          <a:lstStyle/>
          <a:p>
            <a:pPr marL="285750" indent="-285750">
              <a:buFont typeface="Wingdings" panose="05000000000000000000" pitchFamily="2" charset="2"/>
              <a:buChar char="v"/>
            </a:pPr>
            <a:r>
              <a:rPr lang="en-US" sz="1600" b="1" u="sng" dirty="0">
                <a:latin typeface="Merriweather" panose="00000500000000000000" pitchFamily="2" charset="0"/>
              </a:rPr>
              <a:t>Partners: </a:t>
            </a:r>
            <a:r>
              <a:rPr lang="en-US" sz="1600" dirty="0">
                <a:latin typeface="Merriweather" panose="00000500000000000000" pitchFamily="2" charset="0"/>
              </a:rPr>
              <a:t>Secondary schools, post-secondary institutions, and industry associations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How: </a:t>
            </a:r>
            <a:r>
              <a:rPr lang="en-US" sz="1600" dirty="0">
                <a:latin typeface="Merriweather" panose="00000500000000000000" pitchFamily="2" charset="0"/>
              </a:rPr>
              <a:t>Establishing clear career pathways that span from secondary education through post-secondary training and into specific industries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Value: </a:t>
            </a:r>
            <a:r>
              <a:rPr lang="en-US" sz="1600" dirty="0">
                <a:latin typeface="Merriweather" panose="00000500000000000000" pitchFamily="2" charset="0"/>
              </a:rPr>
              <a:t>Helps students make informed decisions about their education and career choices </a:t>
            </a:r>
          </a:p>
          <a:p>
            <a:pPr marL="285750"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278074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4C2B-B429-5579-4F36-E868EE220ABF}"/>
              </a:ext>
            </a:extLst>
          </p:cNvPr>
          <p:cNvSpPr>
            <a:spLocks noGrp="1"/>
          </p:cNvSpPr>
          <p:nvPr>
            <p:ph type="title"/>
          </p:nvPr>
        </p:nvSpPr>
        <p:spPr/>
        <p:txBody>
          <a:bodyPr/>
          <a:lstStyle/>
          <a:p>
            <a:r>
              <a:rPr lang="en-US" dirty="0"/>
              <a:t>Professional Development Collaborations </a:t>
            </a:r>
          </a:p>
        </p:txBody>
      </p:sp>
      <p:sp>
        <p:nvSpPr>
          <p:cNvPr id="3" name="TextBox 2">
            <a:extLst>
              <a:ext uri="{FF2B5EF4-FFF2-40B4-BE49-F238E27FC236}">
                <a16:creationId xmlns:a16="http://schemas.microsoft.com/office/drawing/2014/main" id="{DD2CB7B2-CEF7-CBBD-F565-F561BCA9A937}"/>
              </a:ext>
            </a:extLst>
          </p:cNvPr>
          <p:cNvSpPr txBox="1"/>
          <p:nvPr/>
        </p:nvSpPr>
        <p:spPr>
          <a:xfrm>
            <a:off x="475734" y="1663809"/>
            <a:ext cx="8581180" cy="2246769"/>
          </a:xfrm>
          <a:prstGeom prst="rect">
            <a:avLst/>
          </a:prstGeom>
          <a:noFill/>
        </p:spPr>
        <p:txBody>
          <a:bodyPr wrap="square">
            <a:spAutoFit/>
          </a:bodyPr>
          <a:lstStyle/>
          <a:p>
            <a:pPr marL="285750" indent="-285750">
              <a:buFont typeface="Wingdings" panose="05000000000000000000" pitchFamily="2" charset="2"/>
              <a:buChar char="v"/>
            </a:pPr>
            <a:r>
              <a:rPr lang="en-US" sz="1600" b="1" u="sng" dirty="0">
                <a:latin typeface="Merriweather" panose="00000500000000000000" pitchFamily="2" charset="0"/>
              </a:rPr>
              <a:t>Partners: </a:t>
            </a:r>
            <a:r>
              <a:rPr lang="en-US" sz="1600" dirty="0">
                <a:latin typeface="Merriweather" panose="00000500000000000000" pitchFamily="2" charset="0"/>
              </a:rPr>
              <a:t>Secondary schools, post-secondary institutions, and industry professionals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How: </a:t>
            </a:r>
            <a:r>
              <a:rPr lang="en-US" sz="1600" dirty="0">
                <a:latin typeface="Merriweather" panose="00000500000000000000" pitchFamily="2" charset="0"/>
              </a:rPr>
              <a:t>Joint professional development opportunities for teachers and industry professionals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Value: </a:t>
            </a:r>
            <a:r>
              <a:rPr lang="en-US" sz="1600" dirty="0">
                <a:latin typeface="Merriweather" panose="00000500000000000000" pitchFamily="2" charset="0"/>
              </a:rPr>
              <a:t>Ensure that educators are up-to-date with industry standards and practices, enhancing the quality of CTE instruction </a:t>
            </a:r>
          </a:p>
          <a:p>
            <a:pPr marL="285750"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3887517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4C2B-B429-5579-4F36-E868EE220ABF}"/>
              </a:ext>
            </a:extLst>
          </p:cNvPr>
          <p:cNvSpPr>
            <a:spLocks noGrp="1"/>
          </p:cNvSpPr>
          <p:nvPr>
            <p:ph type="title"/>
          </p:nvPr>
        </p:nvSpPr>
        <p:spPr/>
        <p:txBody>
          <a:bodyPr/>
          <a:lstStyle/>
          <a:p>
            <a:r>
              <a:rPr lang="en-US" dirty="0"/>
              <a:t>Entrepreneurship Programs</a:t>
            </a:r>
          </a:p>
        </p:txBody>
      </p:sp>
      <p:sp>
        <p:nvSpPr>
          <p:cNvPr id="3" name="TextBox 2">
            <a:extLst>
              <a:ext uri="{FF2B5EF4-FFF2-40B4-BE49-F238E27FC236}">
                <a16:creationId xmlns:a16="http://schemas.microsoft.com/office/drawing/2014/main" id="{DD2CB7B2-CEF7-CBBD-F565-F561BCA9A937}"/>
              </a:ext>
            </a:extLst>
          </p:cNvPr>
          <p:cNvSpPr txBox="1"/>
          <p:nvPr/>
        </p:nvSpPr>
        <p:spPr>
          <a:xfrm>
            <a:off x="475734" y="1663809"/>
            <a:ext cx="8581180" cy="2246769"/>
          </a:xfrm>
          <a:prstGeom prst="rect">
            <a:avLst/>
          </a:prstGeom>
          <a:noFill/>
        </p:spPr>
        <p:txBody>
          <a:bodyPr wrap="square">
            <a:spAutoFit/>
          </a:bodyPr>
          <a:lstStyle/>
          <a:p>
            <a:pPr marL="285750" indent="-285750">
              <a:buFont typeface="Wingdings" panose="05000000000000000000" pitchFamily="2" charset="2"/>
              <a:buChar char="v"/>
            </a:pPr>
            <a:r>
              <a:rPr lang="en-US" sz="1600" b="1" u="sng" dirty="0">
                <a:latin typeface="Merriweather" panose="00000500000000000000" pitchFamily="2" charset="0"/>
              </a:rPr>
              <a:t>Partners: </a:t>
            </a:r>
            <a:r>
              <a:rPr lang="en-US" sz="1600" dirty="0">
                <a:latin typeface="Merriweather" panose="00000500000000000000" pitchFamily="2" charset="0"/>
              </a:rPr>
              <a:t>Secondary schools, post-secondary institutions, and local entrepreneurs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How: </a:t>
            </a:r>
            <a:r>
              <a:rPr lang="en-US" sz="1600" dirty="0">
                <a:latin typeface="Merriweather" panose="00000500000000000000" pitchFamily="2" charset="0"/>
              </a:rPr>
              <a:t>Collaborating with local entrepreneurs allows students to gain insights into starting and running a business. </a:t>
            </a:r>
          </a:p>
          <a:p>
            <a:pPr marL="285750" indent="-285750">
              <a:buFont typeface="Wingdings" panose="05000000000000000000" pitchFamily="2" charset="2"/>
              <a:buChar char="v"/>
            </a:pPr>
            <a:endParaRPr lang="en-US" sz="1600" dirty="0">
              <a:latin typeface="Merriweather" panose="00000500000000000000" pitchFamily="2" charset="0"/>
            </a:endParaRPr>
          </a:p>
          <a:p>
            <a:pPr marL="285750" indent="-285750">
              <a:buFont typeface="Wingdings" panose="05000000000000000000" pitchFamily="2" charset="2"/>
              <a:buChar char="v"/>
            </a:pPr>
            <a:r>
              <a:rPr lang="en-US" sz="1600" b="1" u="sng" dirty="0">
                <a:latin typeface="Merriweather" panose="00000500000000000000" pitchFamily="2" charset="0"/>
              </a:rPr>
              <a:t>Value: </a:t>
            </a:r>
            <a:r>
              <a:rPr lang="en-US" sz="1600" dirty="0">
                <a:latin typeface="Merriweather" panose="00000500000000000000" pitchFamily="2" charset="0"/>
              </a:rPr>
              <a:t>Entrepreneurship programs can provide mentorship and real-world experiences. </a:t>
            </a:r>
          </a:p>
          <a:p>
            <a:pPr marL="285750"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1976573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1" descr="A diagram of a workflow&#10;&#10;Description automatically generated">
            <a:extLst>
              <a:ext uri="{FF2B5EF4-FFF2-40B4-BE49-F238E27FC236}">
                <a16:creationId xmlns:a16="http://schemas.microsoft.com/office/drawing/2014/main" id="{57565F74-7B97-BE6B-23D2-93D5B1A30EFF}"/>
              </a:ext>
            </a:extLst>
          </p:cNvPr>
          <p:cNvPicPr>
            <a:picLocks noChangeAspect="1"/>
          </p:cNvPicPr>
          <p:nvPr/>
        </p:nvPicPr>
        <p:blipFill>
          <a:blip r:embed="rId3"/>
          <a:stretch>
            <a:fillRect/>
          </a:stretch>
        </p:blipFill>
        <p:spPr>
          <a:xfrm>
            <a:off x="1372857" y="1391462"/>
            <a:ext cx="6034033" cy="3447052"/>
          </a:xfrm>
          <a:prstGeom prst="rect">
            <a:avLst/>
          </a:prstGeom>
        </p:spPr>
      </p:pic>
      <p:sp>
        <p:nvSpPr>
          <p:cNvPr id="3" name="TextBox 2">
            <a:extLst>
              <a:ext uri="{FF2B5EF4-FFF2-40B4-BE49-F238E27FC236}">
                <a16:creationId xmlns:a16="http://schemas.microsoft.com/office/drawing/2014/main" id="{CFC785AB-80BE-CFF1-94FE-A795F9AF0925}"/>
              </a:ext>
            </a:extLst>
          </p:cNvPr>
          <p:cNvSpPr txBox="1"/>
          <p:nvPr/>
        </p:nvSpPr>
        <p:spPr>
          <a:xfrm>
            <a:off x="142875" y="153692"/>
            <a:ext cx="70668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latin typeface="Merriweather"/>
                <a:sym typeface="Merriweather"/>
              </a:rPr>
              <a:t>Louisiana's Economy </a:t>
            </a:r>
            <a:endParaRPr lang="en-US" sz="3600" dirty="0">
              <a:solidFill>
                <a:schemeClr val="bg1"/>
              </a:solidFill>
              <a:latin typeface="Merriweather"/>
              <a:sym typeface="Merriweather"/>
            </a:endParaRPr>
          </a:p>
        </p:txBody>
      </p:sp>
    </p:spTree>
    <p:extLst>
      <p:ext uri="{BB962C8B-B14F-4D97-AF65-F5344CB8AC3E}">
        <p14:creationId xmlns:p14="http://schemas.microsoft.com/office/powerpoint/2010/main" val="31106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041D-E99B-A610-C7A1-F8CA19CDBCB7}"/>
              </a:ext>
            </a:extLst>
          </p:cNvPr>
          <p:cNvSpPr>
            <a:spLocks noGrp="1"/>
          </p:cNvSpPr>
          <p:nvPr>
            <p:ph type="title"/>
          </p:nvPr>
        </p:nvSpPr>
        <p:spPr>
          <a:xfrm>
            <a:off x="318982" y="2010410"/>
            <a:ext cx="3706500" cy="2508900"/>
          </a:xfrm>
        </p:spPr>
        <p:txBody>
          <a:bodyPr/>
          <a:lstStyle/>
          <a:p>
            <a:pPr algn="ctr"/>
            <a:r>
              <a:rPr lang="en-US" sz="4800" dirty="0"/>
              <a:t>Thank You!</a:t>
            </a:r>
          </a:p>
        </p:txBody>
      </p:sp>
      <p:sp>
        <p:nvSpPr>
          <p:cNvPr id="4" name="Text Placeholder 3">
            <a:extLst>
              <a:ext uri="{FF2B5EF4-FFF2-40B4-BE49-F238E27FC236}">
                <a16:creationId xmlns:a16="http://schemas.microsoft.com/office/drawing/2014/main" id="{50570898-B14C-1B56-7891-60D1EE567154}"/>
              </a:ext>
            </a:extLst>
          </p:cNvPr>
          <p:cNvSpPr>
            <a:spLocks noGrp="1"/>
          </p:cNvSpPr>
          <p:nvPr>
            <p:ph type="body" idx="1"/>
          </p:nvPr>
        </p:nvSpPr>
        <p:spPr>
          <a:xfrm>
            <a:off x="4325257" y="783953"/>
            <a:ext cx="4818743" cy="4098600"/>
          </a:xfrm>
        </p:spPr>
        <p:txBody>
          <a:bodyPr/>
          <a:lstStyle/>
          <a:p>
            <a:pPr marL="146050" indent="0" algn="ctr">
              <a:buNone/>
            </a:pPr>
            <a:endParaRPr lang="en-US" sz="6000" dirty="0"/>
          </a:p>
          <a:p>
            <a:pPr marL="146050" indent="0" algn="ctr">
              <a:buNone/>
            </a:pPr>
            <a:r>
              <a:rPr lang="en" sz="6000" b="1" dirty="0">
                <a:solidFill>
                  <a:schemeClr val="dk1"/>
                </a:solidFill>
                <a:latin typeface="Merriweather" panose="00000500000000000000" pitchFamily="2" charset="0"/>
                <a:ea typeface="Open Sans"/>
                <a:cs typeface="Open Sans"/>
                <a:sym typeface="Open Sans"/>
              </a:rPr>
              <a:t>Questions?</a:t>
            </a:r>
            <a:endParaRPr lang="en-US" sz="6000" dirty="0"/>
          </a:p>
        </p:txBody>
      </p:sp>
    </p:spTree>
    <p:extLst>
      <p:ext uri="{BB962C8B-B14F-4D97-AF65-F5344CB8AC3E}">
        <p14:creationId xmlns:p14="http://schemas.microsoft.com/office/powerpoint/2010/main" val="253823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910350-0FCB-2E59-70B4-1CECB7551E0D}"/>
              </a:ext>
            </a:extLst>
          </p:cNvPr>
          <p:cNvSpPr txBox="1"/>
          <p:nvPr/>
        </p:nvSpPr>
        <p:spPr>
          <a:xfrm>
            <a:off x="2286000" y="-42107"/>
            <a:ext cx="4572000" cy="1015663"/>
          </a:xfrm>
          <a:prstGeom prst="rect">
            <a:avLst/>
          </a:prstGeom>
          <a:noFill/>
        </p:spPr>
        <p:txBody>
          <a:bodyPr wrap="square">
            <a:spAutoFit/>
          </a:bodyPr>
          <a:lstStyle/>
          <a:p>
            <a:pPr algn="ctr"/>
            <a:r>
              <a:rPr lang="en-US" sz="3200" dirty="0">
                <a:latin typeface="Merriweather" panose="00000500000000000000" pitchFamily="2" charset="0"/>
              </a:rPr>
              <a:t>Contact Information</a:t>
            </a:r>
          </a:p>
          <a:p>
            <a:endParaRPr lang="en-US" dirty="0">
              <a:latin typeface="Merriweather" panose="00000500000000000000" pitchFamily="2" charset="0"/>
            </a:endParaRPr>
          </a:p>
          <a:p>
            <a:pPr algn="ctr"/>
            <a:endParaRPr lang="en-US" dirty="0">
              <a:latin typeface="Merriweather" panose="00000500000000000000" pitchFamily="2" charset="0"/>
            </a:endParaRPr>
          </a:p>
        </p:txBody>
      </p:sp>
      <p:sp>
        <p:nvSpPr>
          <p:cNvPr id="4" name="Text Box 2">
            <a:extLst>
              <a:ext uri="{FF2B5EF4-FFF2-40B4-BE49-F238E27FC236}">
                <a16:creationId xmlns:a16="http://schemas.microsoft.com/office/drawing/2014/main" id="{E9002E03-A11B-C7BA-EC83-96F80884BB38}"/>
              </a:ext>
            </a:extLst>
          </p:cNvPr>
          <p:cNvSpPr txBox="1">
            <a:spLocks noChangeArrowheads="1"/>
          </p:cNvSpPr>
          <p:nvPr/>
        </p:nvSpPr>
        <p:spPr bwMode="auto">
          <a:xfrm>
            <a:off x="2451101" y="875355"/>
            <a:ext cx="4457700" cy="1826910"/>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Brittney Baptiste Williams, Ed. D. (She/Her/Hers)</a:t>
            </a:r>
            <a:endParaRPr lang="en-US" sz="1600" kern="100" dirty="0">
              <a:effectLst/>
              <a:latin typeface="Merriweather" panose="00000500000000000000" pitchFamily="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State Director for Career and Technical Education</a:t>
            </a:r>
            <a:endParaRPr lang="en-US" sz="1600" kern="100" dirty="0">
              <a:effectLst/>
              <a:latin typeface="Merriweather" panose="00000500000000000000" pitchFamily="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Office – 225-308-4439</a:t>
            </a:r>
            <a:endParaRPr lang="en-US" kern="100" dirty="0">
              <a:effectLst/>
              <a:latin typeface="Merriweather" panose="00000500000000000000" pitchFamily="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Goggle Voice – 225-317-9231</a:t>
            </a:r>
            <a:endParaRPr lang="en-US" kern="100" dirty="0">
              <a:effectLst/>
              <a:latin typeface="Merriweather" panose="00000500000000000000" pitchFamily="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      </a:t>
            </a:r>
            <a:r>
              <a:rPr lang="en-US" u="sng"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hlinkClick r:id="rId2"/>
              </a:rPr>
              <a:t>Bbaptistewilliams@lctcs.edu</a:t>
            </a:r>
            <a:r>
              <a:rPr lang="en-US"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     </a:t>
            </a:r>
            <a:endParaRPr lang="en-US" kern="100" dirty="0">
              <a:effectLst/>
              <a:latin typeface="Merriweather" panose="00000500000000000000" pitchFamily="2"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27A2DC26-05EC-8E75-D0A0-CC2911576A9C}"/>
              </a:ext>
            </a:extLst>
          </p:cNvPr>
          <p:cNvSpPr txBox="1">
            <a:spLocks noChangeArrowheads="1"/>
          </p:cNvSpPr>
          <p:nvPr/>
        </p:nvSpPr>
        <p:spPr bwMode="auto">
          <a:xfrm>
            <a:off x="2235199" y="2673285"/>
            <a:ext cx="4800600" cy="1594860"/>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600"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Martha Moore</a:t>
            </a:r>
            <a:endParaRPr lang="en-US" sz="1100" kern="100" dirty="0">
              <a:effectLst/>
              <a:latin typeface="Merriweather" panose="00000500000000000000" pitchFamily="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Assistant Director for Career and Technical Education</a:t>
            </a:r>
            <a:endParaRPr lang="en-US" sz="1100" kern="100" dirty="0">
              <a:effectLst/>
              <a:latin typeface="Merriweather" panose="00000500000000000000" pitchFamily="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Office – 225-308-4367</a:t>
            </a:r>
            <a:endParaRPr lang="en-US" sz="1100" kern="100" dirty="0">
              <a:effectLst/>
              <a:latin typeface="Merriweather" panose="00000500000000000000" pitchFamily="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Cell – 318-834-9263</a:t>
            </a:r>
            <a:endParaRPr lang="en-US" sz="1100" kern="100" dirty="0">
              <a:effectLst/>
              <a:latin typeface="Merriweather" panose="00000500000000000000" pitchFamily="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    </a:t>
            </a:r>
            <a:r>
              <a:rPr lang="en-US" sz="1400" u="sng"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hlinkClick r:id="rId3"/>
              </a:rPr>
              <a:t>marthamoore2@lctcs.edu</a:t>
            </a:r>
            <a:r>
              <a:rPr lang="en-US" sz="1600" kern="100" dirty="0">
                <a:solidFill>
                  <a:srgbClr val="000000"/>
                </a:solidFill>
                <a:effectLst/>
                <a:latin typeface="Merriweather" panose="00000500000000000000" pitchFamily="2" charset="0"/>
                <a:ea typeface="Calibri" panose="020F0502020204030204" pitchFamily="34" charset="0"/>
                <a:cs typeface="Calibri" panose="020F0502020204030204" pitchFamily="34" charset="0"/>
              </a:rPr>
              <a:t> </a:t>
            </a:r>
            <a:endParaRPr lang="en-US" sz="1100" kern="100" dirty="0">
              <a:effectLst/>
              <a:latin typeface="Merriweather" panose="00000500000000000000"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4B674C0-7FEC-4282-B4D6-4C1866D1B016}"/>
              </a:ext>
            </a:extLst>
          </p:cNvPr>
          <p:cNvSpPr txBox="1"/>
          <p:nvPr/>
        </p:nvSpPr>
        <p:spPr>
          <a:xfrm>
            <a:off x="-195943" y="4405647"/>
            <a:ext cx="9339943" cy="830997"/>
          </a:xfrm>
          <a:prstGeom prst="rect">
            <a:avLst/>
          </a:prstGeom>
          <a:noFill/>
        </p:spPr>
        <p:txBody>
          <a:bodyPr wrap="square">
            <a:spAutoFit/>
          </a:bodyPr>
          <a:lstStyle/>
          <a:p>
            <a:pPr algn="ctr"/>
            <a:r>
              <a:rPr lang="en-US" sz="1200" dirty="0">
                <a:solidFill>
                  <a:schemeClr val="bg1"/>
                </a:solidFill>
                <a:latin typeface="Merriweather" panose="00000500000000000000" pitchFamily="2" charset="0"/>
              </a:rPr>
              <a:t>Louisiana Community and Technical College System</a:t>
            </a:r>
          </a:p>
          <a:p>
            <a:pPr algn="ctr"/>
            <a:r>
              <a:rPr lang="en-US" sz="1200" dirty="0">
                <a:solidFill>
                  <a:schemeClr val="bg1"/>
                </a:solidFill>
                <a:latin typeface="Merriweather" panose="00000500000000000000" pitchFamily="2" charset="0"/>
              </a:rPr>
              <a:t>265 South Foster Drive </a:t>
            </a:r>
          </a:p>
          <a:p>
            <a:pPr algn="ctr"/>
            <a:r>
              <a:rPr lang="en-US" sz="1200" dirty="0">
                <a:solidFill>
                  <a:schemeClr val="bg1"/>
                </a:solidFill>
                <a:latin typeface="Merriweather" panose="00000500000000000000" pitchFamily="2" charset="0"/>
              </a:rPr>
              <a:t>Baton Rouge, Louisiana 70806</a:t>
            </a:r>
          </a:p>
          <a:p>
            <a:pPr algn="ctr"/>
            <a:endParaRPr lang="en-US" sz="1200" dirty="0">
              <a:solidFill>
                <a:schemeClr val="bg1"/>
              </a:solidFill>
              <a:latin typeface="Merriweather" panose="00000500000000000000" pitchFamily="2" charset="0"/>
            </a:endParaRPr>
          </a:p>
        </p:txBody>
      </p:sp>
    </p:spTree>
    <p:extLst>
      <p:ext uri="{BB962C8B-B14F-4D97-AF65-F5344CB8AC3E}">
        <p14:creationId xmlns:p14="http://schemas.microsoft.com/office/powerpoint/2010/main" val="48297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AB4DD7F8-E396-2419-B93C-A74B867853AF}"/>
              </a:ext>
            </a:extLst>
          </p:cNvPr>
          <p:cNvSpPr txBox="1"/>
          <p:nvPr/>
        </p:nvSpPr>
        <p:spPr>
          <a:xfrm>
            <a:off x="142875" y="312442"/>
            <a:ext cx="77953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latin typeface="Merriweather"/>
              </a:rPr>
              <a:t>Our Past &amp; Present</a:t>
            </a:r>
            <a:endParaRPr lang="en-US" sz="2800" b="1" dirty="0">
              <a:solidFill>
                <a:schemeClr val="bg1"/>
              </a:solidFill>
              <a:latin typeface="Merriweather"/>
              <a:sym typeface="Merriweather"/>
            </a:endParaRPr>
          </a:p>
        </p:txBody>
      </p:sp>
      <p:pic>
        <p:nvPicPr>
          <p:cNvPr id="2" name="Picture 1" descr="A map of the state of louisiana&#10;&#10;Description automatically generated">
            <a:extLst>
              <a:ext uri="{FF2B5EF4-FFF2-40B4-BE49-F238E27FC236}">
                <a16:creationId xmlns:a16="http://schemas.microsoft.com/office/drawing/2014/main" id="{5810C3A5-0373-A127-3AE8-7D14F63A2265}"/>
              </a:ext>
            </a:extLst>
          </p:cNvPr>
          <p:cNvPicPr>
            <a:picLocks noChangeAspect="1"/>
          </p:cNvPicPr>
          <p:nvPr/>
        </p:nvPicPr>
        <p:blipFill>
          <a:blip r:embed="rId3"/>
          <a:stretch>
            <a:fillRect/>
          </a:stretch>
        </p:blipFill>
        <p:spPr>
          <a:xfrm>
            <a:off x="-221373" y="1282296"/>
            <a:ext cx="4181368" cy="3368407"/>
          </a:xfrm>
          <a:prstGeom prst="rect">
            <a:avLst/>
          </a:prstGeom>
        </p:spPr>
      </p:pic>
      <p:sp>
        <p:nvSpPr>
          <p:cNvPr id="3" name="TextBox 2">
            <a:extLst>
              <a:ext uri="{FF2B5EF4-FFF2-40B4-BE49-F238E27FC236}">
                <a16:creationId xmlns:a16="http://schemas.microsoft.com/office/drawing/2014/main" id="{EC6AED90-43FC-A4A4-AB8F-DF6F28882779}"/>
              </a:ext>
            </a:extLst>
          </p:cNvPr>
          <p:cNvSpPr txBox="1"/>
          <p:nvPr/>
        </p:nvSpPr>
        <p:spPr>
          <a:xfrm>
            <a:off x="142875" y="4397108"/>
            <a:ext cx="4181368" cy="861774"/>
          </a:xfrm>
          <a:prstGeom prst="rect">
            <a:avLst/>
          </a:prstGeom>
          <a:noFill/>
        </p:spPr>
        <p:txBody>
          <a:bodyPr wrap="square" rtlCol="0">
            <a:spAutoFit/>
          </a:bodyPr>
          <a:lstStyle/>
          <a:p>
            <a:r>
              <a:rPr lang="en-US" sz="1200" b="1" u="sng" dirty="0">
                <a:latin typeface="Merriweather"/>
              </a:rPr>
              <a:t>Then:</a:t>
            </a:r>
            <a:endParaRPr lang="en-US" sz="1200" dirty="0">
              <a:latin typeface="Merriweather"/>
            </a:endParaRPr>
          </a:p>
          <a:p>
            <a:pPr marL="285750" lvl="2" indent="-285750">
              <a:buChar char="•"/>
            </a:pPr>
            <a:r>
              <a:rPr lang="en-US" sz="1200" dirty="0">
                <a:latin typeface="Merriweather"/>
              </a:rPr>
              <a:t>49 colleges across our state </a:t>
            </a:r>
          </a:p>
          <a:p>
            <a:pPr marL="285750" lvl="2" indent="-285750">
              <a:buChar char="•"/>
            </a:pPr>
            <a:r>
              <a:rPr lang="en-US" sz="1200" dirty="0">
                <a:latin typeface="Merriweather"/>
              </a:rPr>
              <a:t>164 programs </a:t>
            </a:r>
          </a:p>
          <a:p>
            <a:endParaRPr lang="en-US" dirty="0"/>
          </a:p>
        </p:txBody>
      </p:sp>
      <p:sp>
        <p:nvSpPr>
          <p:cNvPr id="6" name="TextBox 5">
            <a:extLst>
              <a:ext uri="{FF2B5EF4-FFF2-40B4-BE49-F238E27FC236}">
                <a16:creationId xmlns:a16="http://schemas.microsoft.com/office/drawing/2014/main" id="{A264E714-AAE0-430A-9801-BC2E75674B4B}"/>
              </a:ext>
            </a:extLst>
          </p:cNvPr>
          <p:cNvSpPr txBox="1"/>
          <p:nvPr/>
        </p:nvSpPr>
        <p:spPr>
          <a:xfrm>
            <a:off x="5260312" y="4399109"/>
            <a:ext cx="4181368" cy="861774"/>
          </a:xfrm>
          <a:prstGeom prst="rect">
            <a:avLst/>
          </a:prstGeom>
          <a:noFill/>
        </p:spPr>
        <p:txBody>
          <a:bodyPr wrap="square" rtlCol="0">
            <a:spAutoFit/>
          </a:bodyPr>
          <a:lstStyle/>
          <a:p>
            <a:pPr lvl="2"/>
            <a:r>
              <a:rPr lang="en-US" sz="1200" b="1" u="sng" dirty="0">
                <a:latin typeface="Merriweather"/>
              </a:rPr>
              <a:t>Now:</a:t>
            </a:r>
          </a:p>
          <a:p>
            <a:pPr marL="285750" indent="-285750">
              <a:buChar char="•"/>
            </a:pPr>
            <a:r>
              <a:rPr lang="en-US" sz="1200" dirty="0">
                <a:latin typeface="Merriweather"/>
              </a:rPr>
              <a:t>12 colleges with multiple campuses </a:t>
            </a:r>
          </a:p>
          <a:p>
            <a:pPr marL="285750" indent="-285750">
              <a:buChar char="•"/>
            </a:pPr>
            <a:r>
              <a:rPr lang="en-US" sz="1200" dirty="0">
                <a:latin typeface="Merriweather"/>
              </a:rPr>
              <a:t>1,168+ programs</a:t>
            </a:r>
          </a:p>
          <a:p>
            <a:endParaRPr lang="en-US" dirty="0"/>
          </a:p>
        </p:txBody>
      </p:sp>
      <p:sp>
        <p:nvSpPr>
          <p:cNvPr id="7" name="TextBox 6">
            <a:extLst>
              <a:ext uri="{FF2B5EF4-FFF2-40B4-BE49-F238E27FC236}">
                <a16:creationId xmlns:a16="http://schemas.microsoft.com/office/drawing/2014/main" id="{2E34361C-663F-A1A4-5264-3557D285A7DB}"/>
              </a:ext>
            </a:extLst>
          </p:cNvPr>
          <p:cNvSpPr txBox="1"/>
          <p:nvPr/>
        </p:nvSpPr>
        <p:spPr>
          <a:xfrm>
            <a:off x="142875" y="835662"/>
            <a:ext cx="8908208" cy="492443"/>
          </a:xfrm>
          <a:prstGeom prst="rect">
            <a:avLst/>
          </a:prstGeom>
          <a:noFill/>
        </p:spPr>
        <p:txBody>
          <a:bodyPr wrap="none" rtlCol="0">
            <a:spAutoFit/>
          </a:bodyPr>
          <a:lstStyle/>
          <a:p>
            <a:r>
              <a:rPr lang="en-US" sz="1200" dirty="0">
                <a:solidFill>
                  <a:schemeClr val="bg1"/>
                </a:solidFill>
                <a:latin typeface="Merriweather"/>
              </a:rPr>
              <a:t>1998-1999, Created to put in place the programs and services that would build a vibrant middle-class in Louisiana. </a:t>
            </a:r>
            <a:endParaRPr lang="en-US" sz="1200" b="1" u="sng" dirty="0">
              <a:solidFill>
                <a:schemeClr val="bg1"/>
              </a:solidFill>
              <a:latin typeface="Merriweather"/>
            </a:endParaRPr>
          </a:p>
          <a:p>
            <a:endParaRPr lang="en-US" dirty="0"/>
          </a:p>
        </p:txBody>
      </p:sp>
      <p:pic>
        <p:nvPicPr>
          <p:cNvPr id="8" name="Picture 7">
            <a:extLst>
              <a:ext uri="{FF2B5EF4-FFF2-40B4-BE49-F238E27FC236}">
                <a16:creationId xmlns:a16="http://schemas.microsoft.com/office/drawing/2014/main" id="{3A129075-563A-67EA-B03D-CBB687E82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1250" y="1283230"/>
            <a:ext cx="3822691" cy="3367473"/>
          </a:xfrm>
          <a:prstGeom prst="rect">
            <a:avLst/>
          </a:prstGeom>
        </p:spPr>
      </p:pic>
    </p:spTree>
    <p:extLst>
      <p:ext uri="{BB962C8B-B14F-4D97-AF65-F5344CB8AC3E}">
        <p14:creationId xmlns:p14="http://schemas.microsoft.com/office/powerpoint/2010/main" val="324851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Box 1">
            <a:extLst>
              <a:ext uri="{FF2B5EF4-FFF2-40B4-BE49-F238E27FC236}">
                <a16:creationId xmlns:a16="http://schemas.microsoft.com/office/drawing/2014/main" id="{275525F2-5628-F6E8-ACB8-09BB361AAE74}"/>
              </a:ext>
            </a:extLst>
          </p:cNvPr>
          <p:cNvSpPr txBox="1"/>
          <p:nvPr/>
        </p:nvSpPr>
        <p:spPr>
          <a:xfrm>
            <a:off x="4003639" y="1774161"/>
            <a:ext cx="2433585" cy="22059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Subtitle 2">
            <a:extLst>
              <a:ext uri="{FF2B5EF4-FFF2-40B4-BE49-F238E27FC236}">
                <a16:creationId xmlns:a16="http://schemas.microsoft.com/office/drawing/2014/main" id="{A58CBE39-1629-3E57-934E-DDF25E8D0B58}"/>
              </a:ext>
            </a:extLst>
          </p:cNvPr>
          <p:cNvSpPr txBox="1">
            <a:spLocks/>
          </p:cNvSpPr>
          <p:nvPr/>
        </p:nvSpPr>
        <p:spPr>
          <a:xfrm>
            <a:off x="671982" y="1510694"/>
            <a:ext cx="4857311" cy="4511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dirty="0">
                <a:latin typeface="Raleway" panose="020B0803030101060003" pitchFamily="34" charset="77"/>
              </a:rPr>
              <a:t>POVERTY</a:t>
            </a:r>
          </a:p>
        </p:txBody>
      </p:sp>
      <p:sp>
        <p:nvSpPr>
          <p:cNvPr id="7" name="Subtitle 2">
            <a:extLst>
              <a:ext uri="{FF2B5EF4-FFF2-40B4-BE49-F238E27FC236}">
                <a16:creationId xmlns:a16="http://schemas.microsoft.com/office/drawing/2014/main" id="{7DAB3E33-9F3B-2298-5232-33E54318C17B}"/>
              </a:ext>
            </a:extLst>
          </p:cNvPr>
          <p:cNvSpPr txBox="1">
            <a:spLocks/>
          </p:cNvSpPr>
          <p:nvPr/>
        </p:nvSpPr>
        <p:spPr>
          <a:xfrm>
            <a:off x="4362777" y="1586508"/>
            <a:ext cx="6836375" cy="375305"/>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buClrTx/>
            </a:pPr>
            <a:r>
              <a:rPr lang="en-US" sz="2700" dirty="0">
                <a:solidFill>
                  <a:prstClr val="black"/>
                </a:solidFill>
                <a:latin typeface="Raleway" panose="020B0803030101060003" pitchFamily="34" charset="77"/>
              </a:rPr>
              <a:t>STABILITY</a:t>
            </a:r>
          </a:p>
        </p:txBody>
      </p:sp>
      <p:grpSp>
        <p:nvGrpSpPr>
          <p:cNvPr id="8" name="Group 7">
            <a:extLst>
              <a:ext uri="{FF2B5EF4-FFF2-40B4-BE49-F238E27FC236}">
                <a16:creationId xmlns:a16="http://schemas.microsoft.com/office/drawing/2014/main" id="{753C0177-48DF-DDC3-CFB1-35590E2B9142}"/>
              </a:ext>
            </a:extLst>
          </p:cNvPr>
          <p:cNvGrpSpPr/>
          <p:nvPr/>
        </p:nvGrpSpPr>
        <p:grpSpPr>
          <a:xfrm>
            <a:off x="1099375" y="2117768"/>
            <a:ext cx="707406" cy="2779545"/>
            <a:chOff x="487059" y="1641185"/>
            <a:chExt cx="566741" cy="2732000"/>
          </a:xfrm>
        </p:grpSpPr>
        <p:pic>
          <p:nvPicPr>
            <p:cNvPr id="9" name="Picture 8" descr="A blue line drawing of a person sitting on a black surface&#10;&#10;Description automatically generated">
              <a:extLst>
                <a:ext uri="{FF2B5EF4-FFF2-40B4-BE49-F238E27FC236}">
                  <a16:creationId xmlns:a16="http://schemas.microsoft.com/office/drawing/2014/main" id="{43D3CFAA-8E02-CAF2-F238-DCB785E1A130}"/>
                </a:ext>
              </a:extLst>
            </p:cNvPr>
            <p:cNvPicPr>
              <a:picLocks noChangeAspect="1"/>
            </p:cNvPicPr>
            <p:nvPr/>
          </p:nvPicPr>
          <p:blipFill>
            <a:blip r:embed="rId3"/>
            <a:stretch>
              <a:fillRect/>
            </a:stretch>
          </p:blipFill>
          <p:spPr>
            <a:xfrm>
              <a:off x="487840" y="3836697"/>
              <a:ext cx="534471" cy="536488"/>
            </a:xfrm>
            <a:prstGeom prst="rect">
              <a:avLst/>
            </a:prstGeom>
          </p:spPr>
        </p:pic>
        <p:pic>
          <p:nvPicPr>
            <p:cNvPr id="10" name="Picture 9" descr="A blue and white symbol&#10;&#10;Description automatically generated">
              <a:extLst>
                <a:ext uri="{FF2B5EF4-FFF2-40B4-BE49-F238E27FC236}">
                  <a16:creationId xmlns:a16="http://schemas.microsoft.com/office/drawing/2014/main" id="{6D6BDB33-7FCD-9276-7FFC-EA4DF412047B}"/>
                </a:ext>
              </a:extLst>
            </p:cNvPr>
            <p:cNvPicPr>
              <a:picLocks noChangeAspect="1"/>
            </p:cNvPicPr>
            <p:nvPr/>
          </p:nvPicPr>
          <p:blipFill>
            <a:blip r:embed="rId4"/>
            <a:stretch>
              <a:fillRect/>
            </a:stretch>
          </p:blipFill>
          <p:spPr>
            <a:xfrm>
              <a:off x="518320" y="2334702"/>
              <a:ext cx="504218" cy="506235"/>
            </a:xfrm>
            <a:prstGeom prst="rect">
              <a:avLst/>
            </a:prstGeom>
          </p:spPr>
        </p:pic>
        <p:pic>
          <p:nvPicPr>
            <p:cNvPr id="11" name="Picture 10" descr="A blue and black logo&#10;&#10;Description automatically generated with medium confidence">
              <a:extLst>
                <a:ext uri="{FF2B5EF4-FFF2-40B4-BE49-F238E27FC236}">
                  <a16:creationId xmlns:a16="http://schemas.microsoft.com/office/drawing/2014/main" id="{911C7ADA-0C06-231A-50F0-5A697659DFC8}"/>
                </a:ext>
              </a:extLst>
            </p:cNvPr>
            <p:cNvPicPr>
              <a:picLocks noChangeAspect="1"/>
            </p:cNvPicPr>
            <p:nvPr/>
          </p:nvPicPr>
          <p:blipFill>
            <a:blip r:embed="rId5"/>
            <a:stretch>
              <a:fillRect/>
            </a:stretch>
          </p:blipFill>
          <p:spPr>
            <a:xfrm>
              <a:off x="489076" y="3056455"/>
              <a:ext cx="564724" cy="564724"/>
            </a:xfrm>
            <a:prstGeom prst="rect">
              <a:avLst/>
            </a:prstGeom>
          </p:spPr>
        </p:pic>
        <p:pic>
          <p:nvPicPr>
            <p:cNvPr id="12" name="Picture 11" descr="A blue line art of a fork and spoon&#10;&#10;Description automatically generated">
              <a:extLst>
                <a:ext uri="{FF2B5EF4-FFF2-40B4-BE49-F238E27FC236}">
                  <a16:creationId xmlns:a16="http://schemas.microsoft.com/office/drawing/2014/main" id="{569957D2-0361-EF5F-9092-4ACBBB74ACDB}"/>
                </a:ext>
              </a:extLst>
            </p:cNvPr>
            <p:cNvPicPr>
              <a:picLocks noChangeAspect="1"/>
            </p:cNvPicPr>
            <p:nvPr/>
          </p:nvPicPr>
          <p:blipFill>
            <a:blip r:embed="rId6"/>
            <a:stretch>
              <a:fillRect/>
            </a:stretch>
          </p:blipFill>
          <p:spPr>
            <a:xfrm>
              <a:off x="487059" y="1641185"/>
              <a:ext cx="566741" cy="477999"/>
            </a:xfrm>
            <a:prstGeom prst="rect">
              <a:avLst/>
            </a:prstGeom>
          </p:spPr>
        </p:pic>
      </p:grpSp>
      <p:pic>
        <p:nvPicPr>
          <p:cNvPr id="13" name="Picture 12" descr="A blue and white logo&#10;&#10;Description automatically generated">
            <a:extLst>
              <a:ext uri="{FF2B5EF4-FFF2-40B4-BE49-F238E27FC236}">
                <a16:creationId xmlns:a16="http://schemas.microsoft.com/office/drawing/2014/main" id="{E0AEFF05-409F-A7CE-F344-C75144FE355E}"/>
              </a:ext>
            </a:extLst>
          </p:cNvPr>
          <p:cNvPicPr>
            <a:picLocks noChangeAspect="1"/>
          </p:cNvPicPr>
          <p:nvPr/>
        </p:nvPicPr>
        <p:blipFill rotWithShape="1">
          <a:blip r:embed="rId7"/>
          <a:srcRect l="26949" t="1801" r="26895" b="44125"/>
          <a:stretch/>
        </p:blipFill>
        <p:spPr>
          <a:xfrm>
            <a:off x="3931166" y="1458262"/>
            <a:ext cx="1261387" cy="1319012"/>
          </a:xfrm>
          <a:prstGeom prst="rect">
            <a:avLst/>
          </a:prstGeom>
        </p:spPr>
      </p:pic>
      <p:pic>
        <p:nvPicPr>
          <p:cNvPr id="14" name="Graphic 13" descr="Bridge scene outline">
            <a:extLst>
              <a:ext uri="{FF2B5EF4-FFF2-40B4-BE49-F238E27FC236}">
                <a16:creationId xmlns:a16="http://schemas.microsoft.com/office/drawing/2014/main" id="{48F8ED0D-4753-ACC3-6E08-A75A3FCDEFAF}"/>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b="-1037"/>
          <a:stretch/>
        </p:blipFill>
        <p:spPr>
          <a:xfrm>
            <a:off x="2343526" y="2297987"/>
            <a:ext cx="4436665" cy="2519362"/>
          </a:xfrm>
          <a:prstGeom prst="rect">
            <a:avLst/>
          </a:prstGeom>
        </p:spPr>
      </p:pic>
      <p:grpSp>
        <p:nvGrpSpPr>
          <p:cNvPr id="15" name="Group 14">
            <a:extLst>
              <a:ext uri="{FF2B5EF4-FFF2-40B4-BE49-F238E27FC236}">
                <a16:creationId xmlns:a16="http://schemas.microsoft.com/office/drawing/2014/main" id="{B2626824-6F51-02B0-06A1-D19DA3F71127}"/>
              </a:ext>
            </a:extLst>
          </p:cNvPr>
          <p:cNvGrpSpPr/>
          <p:nvPr/>
        </p:nvGrpSpPr>
        <p:grpSpPr>
          <a:xfrm>
            <a:off x="7427261" y="2060526"/>
            <a:ext cx="707406" cy="2846298"/>
            <a:chOff x="8405596" y="1234171"/>
            <a:chExt cx="433169" cy="1944511"/>
          </a:xfrm>
        </p:grpSpPr>
        <p:pic>
          <p:nvPicPr>
            <p:cNvPr id="16" name="Graphic 15" descr="Renovation (House With Sparkles) outline">
              <a:extLst>
                <a:ext uri="{FF2B5EF4-FFF2-40B4-BE49-F238E27FC236}">
                  <a16:creationId xmlns:a16="http://schemas.microsoft.com/office/drawing/2014/main" id="{D91DD23E-A2F3-0023-7FA5-E2F066A04E5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405596" y="1234171"/>
              <a:ext cx="416798" cy="416798"/>
            </a:xfrm>
            <a:prstGeom prst="rect">
              <a:avLst/>
            </a:prstGeom>
          </p:spPr>
        </p:pic>
        <p:pic>
          <p:nvPicPr>
            <p:cNvPr id="17" name="Picture 16" descr="A blue line drawing of a person and a child&#10;&#10;Description automatically generated">
              <a:extLst>
                <a:ext uri="{FF2B5EF4-FFF2-40B4-BE49-F238E27FC236}">
                  <a16:creationId xmlns:a16="http://schemas.microsoft.com/office/drawing/2014/main" id="{A089B9FC-72BA-23A0-E923-4619F5999B52}"/>
                </a:ext>
              </a:extLst>
            </p:cNvPr>
            <p:cNvPicPr>
              <a:picLocks noChangeAspect="1"/>
            </p:cNvPicPr>
            <p:nvPr/>
          </p:nvPicPr>
          <p:blipFill>
            <a:blip r:embed="rId12"/>
            <a:stretch>
              <a:fillRect/>
            </a:stretch>
          </p:blipFill>
          <p:spPr>
            <a:xfrm>
              <a:off x="8428482" y="2292342"/>
              <a:ext cx="348711" cy="364990"/>
            </a:xfrm>
            <a:prstGeom prst="rect">
              <a:avLst/>
            </a:prstGeom>
          </p:spPr>
        </p:pic>
        <p:pic>
          <p:nvPicPr>
            <p:cNvPr id="18" name="Picture 17" descr="A blue logo with a black background&#10;&#10;Description automatically generated">
              <a:extLst>
                <a:ext uri="{FF2B5EF4-FFF2-40B4-BE49-F238E27FC236}">
                  <a16:creationId xmlns:a16="http://schemas.microsoft.com/office/drawing/2014/main" id="{444BE805-DAF3-904E-F632-EC815EFDDA79}"/>
                </a:ext>
              </a:extLst>
            </p:cNvPr>
            <p:cNvPicPr>
              <a:picLocks noChangeAspect="1"/>
            </p:cNvPicPr>
            <p:nvPr/>
          </p:nvPicPr>
          <p:blipFill>
            <a:blip r:embed="rId13"/>
            <a:stretch>
              <a:fillRect/>
            </a:stretch>
          </p:blipFill>
          <p:spPr>
            <a:xfrm>
              <a:off x="8405596" y="2877523"/>
              <a:ext cx="433169" cy="301159"/>
            </a:xfrm>
            <a:prstGeom prst="rect">
              <a:avLst/>
            </a:prstGeom>
          </p:spPr>
        </p:pic>
        <p:pic>
          <p:nvPicPr>
            <p:cNvPr id="19" name="Picture 18" descr="A blue dollar sign with arrows around it&#10;&#10;Description automatically generated">
              <a:extLst>
                <a:ext uri="{FF2B5EF4-FFF2-40B4-BE49-F238E27FC236}">
                  <a16:creationId xmlns:a16="http://schemas.microsoft.com/office/drawing/2014/main" id="{33911A1A-5828-8520-F471-0D5EAA59CC01}"/>
                </a:ext>
              </a:extLst>
            </p:cNvPr>
            <p:cNvPicPr>
              <a:picLocks noChangeAspect="1"/>
            </p:cNvPicPr>
            <p:nvPr/>
          </p:nvPicPr>
          <p:blipFill>
            <a:blip r:embed="rId14"/>
            <a:stretch>
              <a:fillRect/>
            </a:stretch>
          </p:blipFill>
          <p:spPr>
            <a:xfrm>
              <a:off x="8408905" y="1751027"/>
              <a:ext cx="421675" cy="375305"/>
            </a:xfrm>
            <a:prstGeom prst="rect">
              <a:avLst/>
            </a:prstGeom>
          </p:spPr>
        </p:pic>
      </p:grpSp>
      <p:sp>
        <p:nvSpPr>
          <p:cNvPr id="20" name="TextBox 19">
            <a:extLst>
              <a:ext uri="{FF2B5EF4-FFF2-40B4-BE49-F238E27FC236}">
                <a16:creationId xmlns:a16="http://schemas.microsoft.com/office/drawing/2014/main" id="{39786737-A3A5-B91B-8250-BBE90F8734B3}"/>
              </a:ext>
            </a:extLst>
          </p:cNvPr>
          <p:cNvSpPr txBox="1"/>
          <p:nvPr/>
        </p:nvSpPr>
        <p:spPr>
          <a:xfrm>
            <a:off x="142875" y="312442"/>
            <a:ext cx="77953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latin typeface="Merriweather"/>
              </a:rPr>
              <a:t>Bridge to Stability</a:t>
            </a:r>
            <a:endParaRPr lang="en-US" sz="2800" b="1" dirty="0">
              <a:solidFill>
                <a:schemeClr val="bg1"/>
              </a:solidFill>
              <a:latin typeface="Merriweather"/>
              <a:sym typeface="Merriweather"/>
            </a:endParaRPr>
          </a:p>
        </p:txBody>
      </p:sp>
    </p:spTree>
    <p:extLst>
      <p:ext uri="{BB962C8B-B14F-4D97-AF65-F5344CB8AC3E}">
        <p14:creationId xmlns:p14="http://schemas.microsoft.com/office/powerpoint/2010/main" val="244162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Box 1">
            <a:extLst>
              <a:ext uri="{FF2B5EF4-FFF2-40B4-BE49-F238E27FC236}">
                <a16:creationId xmlns:a16="http://schemas.microsoft.com/office/drawing/2014/main" id="{275525F2-5628-F6E8-ACB8-09BB361AAE74}"/>
              </a:ext>
            </a:extLst>
          </p:cNvPr>
          <p:cNvSpPr txBox="1"/>
          <p:nvPr/>
        </p:nvSpPr>
        <p:spPr>
          <a:xfrm>
            <a:off x="670015" y="3114240"/>
            <a:ext cx="2433585" cy="22059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97A16ADC-BCF5-8B7B-2277-D9336D8D5F50}"/>
              </a:ext>
            </a:extLst>
          </p:cNvPr>
          <p:cNvSpPr txBox="1"/>
          <p:nvPr/>
        </p:nvSpPr>
        <p:spPr>
          <a:xfrm>
            <a:off x="142875" y="312442"/>
            <a:ext cx="7066816"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latin typeface="Merriweather"/>
                <a:sym typeface="Merriweather"/>
              </a:rPr>
              <a:t>Defining Stability for Louisianans</a:t>
            </a:r>
          </a:p>
          <a:p>
            <a:endParaRPr lang="en-US" sz="1300" dirty="0">
              <a:solidFill>
                <a:schemeClr val="bg1"/>
              </a:solidFill>
              <a:latin typeface="Merriweather"/>
            </a:endParaRPr>
          </a:p>
        </p:txBody>
      </p:sp>
      <p:grpSp>
        <p:nvGrpSpPr>
          <p:cNvPr id="31" name="Group 30">
            <a:extLst>
              <a:ext uri="{FF2B5EF4-FFF2-40B4-BE49-F238E27FC236}">
                <a16:creationId xmlns:a16="http://schemas.microsoft.com/office/drawing/2014/main" id="{B29808D5-DCDD-6AFB-36F6-DA4FC5A49683}"/>
              </a:ext>
            </a:extLst>
          </p:cNvPr>
          <p:cNvGrpSpPr/>
          <p:nvPr/>
        </p:nvGrpSpPr>
        <p:grpSpPr>
          <a:xfrm>
            <a:off x="171592" y="1360978"/>
            <a:ext cx="8800816" cy="3291090"/>
            <a:chOff x="288548" y="1962946"/>
            <a:chExt cx="8545818" cy="3063004"/>
          </a:xfrm>
        </p:grpSpPr>
        <p:sp>
          <p:nvSpPr>
            <p:cNvPr id="6" name="TextBox 5">
              <a:extLst>
                <a:ext uri="{FF2B5EF4-FFF2-40B4-BE49-F238E27FC236}">
                  <a16:creationId xmlns:a16="http://schemas.microsoft.com/office/drawing/2014/main" id="{DB9D0F2C-647B-E318-105F-638E686D1B19}"/>
                </a:ext>
              </a:extLst>
            </p:cNvPr>
            <p:cNvSpPr txBox="1"/>
            <p:nvPr/>
          </p:nvSpPr>
          <p:spPr>
            <a:xfrm>
              <a:off x="288548" y="2333353"/>
              <a:ext cx="8545818" cy="2692597"/>
            </a:xfrm>
            <a:prstGeom prst="rect">
              <a:avLst/>
            </a:prstGeom>
            <a:noFill/>
          </p:spPr>
          <p:txBody>
            <a:bodyPr wrap="square" rtlCol="0">
              <a:spAutoFit/>
            </a:bodyPr>
            <a:lstStyle/>
            <a:p>
              <a:r>
                <a:rPr lang="en-US" sz="1600" dirty="0">
                  <a:solidFill>
                    <a:srgbClr val="0E101A"/>
                  </a:solidFill>
                  <a:latin typeface="Merriweather" panose="00000500000000000000" pitchFamily="2" charset="0"/>
                </a:rPr>
                <a:t>				 Community Stability</a:t>
              </a:r>
            </a:p>
            <a:p>
              <a:endParaRPr lang="en-US" sz="1600" dirty="0">
                <a:solidFill>
                  <a:srgbClr val="0E101A"/>
                </a:solidFill>
                <a:latin typeface="Merriweather" panose="00000500000000000000" pitchFamily="2" charset="0"/>
              </a:endParaRPr>
            </a:p>
            <a:p>
              <a:r>
                <a:rPr lang="en-US" sz="1600" dirty="0">
                  <a:solidFill>
                    <a:srgbClr val="0E101A"/>
                  </a:solidFill>
                  <a:latin typeface="Merriweather" panose="00000500000000000000" pitchFamily="2" charset="0"/>
                </a:rPr>
                <a:t>	</a:t>
              </a:r>
            </a:p>
            <a:p>
              <a:r>
                <a:rPr lang="en-US" sz="1600" dirty="0">
                  <a:solidFill>
                    <a:srgbClr val="0E101A"/>
                  </a:solidFill>
                  <a:latin typeface="Merriweather" panose="00000500000000000000" pitchFamily="2" charset="0"/>
                </a:rPr>
                <a:t>	   </a:t>
              </a:r>
              <a:r>
                <a:rPr lang="en-US" sz="1600" dirty="0" smtClean="0">
                  <a:solidFill>
                    <a:srgbClr val="0E101A"/>
                  </a:solidFill>
                  <a:latin typeface="Merriweather" panose="00000500000000000000" pitchFamily="2" charset="0"/>
                </a:rPr>
                <a:t> Generational </a:t>
              </a:r>
              <a:r>
                <a:rPr lang="en-US" sz="1600" dirty="0">
                  <a:solidFill>
                    <a:srgbClr val="0E101A"/>
                  </a:solidFill>
                  <a:latin typeface="Merriweather" panose="00000500000000000000" pitchFamily="2" charset="0"/>
                </a:rPr>
                <a:t>Stability                               </a:t>
              </a:r>
              <a:br>
                <a:rPr lang="en-US" sz="1600" dirty="0">
                  <a:solidFill>
                    <a:srgbClr val="0E101A"/>
                  </a:solidFill>
                  <a:latin typeface="Merriweather" panose="00000500000000000000" pitchFamily="2" charset="0"/>
                </a:rPr>
              </a:br>
              <a:endParaRPr lang="en-US" sz="2400" dirty="0">
                <a:solidFill>
                  <a:srgbClr val="0E101A"/>
                </a:solidFill>
                <a:latin typeface="Merriweather" panose="00000500000000000000" pitchFamily="2" charset="0"/>
              </a:endParaRPr>
            </a:p>
            <a:p>
              <a:r>
                <a:rPr lang="en-US" sz="1600" dirty="0">
                  <a:solidFill>
                    <a:srgbClr val="0E101A"/>
                  </a:solidFill>
                  <a:latin typeface="Merriweather" panose="00000500000000000000" pitchFamily="2" charset="0"/>
                </a:rPr>
                <a:t>				</a:t>
              </a:r>
            </a:p>
            <a:p>
              <a:r>
                <a:rPr lang="en-US" sz="1600" dirty="0">
                  <a:solidFill>
                    <a:srgbClr val="0E101A"/>
                  </a:solidFill>
                  <a:latin typeface="Merriweather" panose="00000500000000000000" pitchFamily="2" charset="0"/>
                </a:rPr>
                <a:t>	Family Stability</a:t>
              </a:r>
            </a:p>
            <a:p>
              <a:r>
                <a:rPr lang="en-US" sz="1600" dirty="0">
                  <a:solidFill>
                    <a:srgbClr val="0E101A"/>
                  </a:solidFill>
                  <a:latin typeface="Merriweather" panose="00000500000000000000" pitchFamily="2" charset="0"/>
                </a:rPr>
                <a:t>			</a:t>
              </a:r>
            </a:p>
            <a:p>
              <a:endParaRPr lang="en-US" sz="1600" dirty="0">
                <a:solidFill>
                  <a:srgbClr val="0E101A"/>
                </a:solidFill>
                <a:latin typeface="Merriweather" panose="00000500000000000000" pitchFamily="2" charset="0"/>
              </a:endParaRPr>
            </a:p>
            <a:p>
              <a:r>
                <a:rPr lang="en-US" sz="1600" dirty="0">
                  <a:solidFill>
                    <a:srgbClr val="0E101A"/>
                  </a:solidFill>
                  <a:latin typeface="Merriweather" panose="00000500000000000000" pitchFamily="2" charset="0"/>
                </a:rPr>
                <a:t>Personal Stability</a:t>
              </a:r>
            </a:p>
            <a:p>
              <a:endParaRPr lang="en-US" dirty="0">
                <a:solidFill>
                  <a:srgbClr val="0E101A"/>
                </a:solidFill>
                <a:latin typeface="Merriweather" panose="00000500000000000000" pitchFamily="2" charset="0"/>
              </a:endParaRPr>
            </a:p>
          </p:txBody>
        </p:sp>
        <p:grpSp>
          <p:nvGrpSpPr>
            <p:cNvPr id="10" name="Group 9">
              <a:extLst>
                <a:ext uri="{FF2B5EF4-FFF2-40B4-BE49-F238E27FC236}">
                  <a16:creationId xmlns:a16="http://schemas.microsoft.com/office/drawing/2014/main" id="{CCC3AAB2-08A2-4F31-EED5-BD3A69737FB4}"/>
                </a:ext>
              </a:extLst>
            </p:cNvPr>
            <p:cNvGrpSpPr/>
            <p:nvPr/>
          </p:nvGrpSpPr>
          <p:grpSpPr>
            <a:xfrm>
              <a:off x="6387198" y="1962946"/>
              <a:ext cx="962214" cy="937266"/>
              <a:chOff x="529086" y="2501313"/>
              <a:chExt cx="1182942" cy="1175604"/>
            </a:xfrm>
          </p:grpSpPr>
          <p:pic>
            <p:nvPicPr>
              <p:cNvPr id="1036" name="Picture 12" descr="Round Frame People Pictograms Word Community Stock Vector (Royalty Free)  1180410163 | Shutterstock">
                <a:extLst>
                  <a:ext uri="{FF2B5EF4-FFF2-40B4-BE49-F238E27FC236}">
                    <a16:creationId xmlns:a16="http://schemas.microsoft.com/office/drawing/2014/main" id="{13D7BA7D-C022-6C97-A06A-3C74CAE44F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19"/>
              <a:stretch/>
            </p:blipFill>
            <p:spPr bwMode="auto">
              <a:xfrm>
                <a:off x="529086" y="2501313"/>
                <a:ext cx="1182942" cy="1175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8228032-2D3A-96B6-8BD3-86115F5DB142}"/>
                  </a:ext>
                </a:extLst>
              </p:cNvPr>
              <p:cNvPicPr>
                <a:picLocks noChangeAspect="1"/>
              </p:cNvPicPr>
              <p:nvPr/>
            </p:nvPicPr>
            <p:blipFill>
              <a:blip r:embed="rId4"/>
              <a:stretch>
                <a:fillRect/>
              </a:stretch>
            </p:blipFill>
            <p:spPr>
              <a:xfrm>
                <a:off x="857143" y="2807414"/>
                <a:ext cx="279300" cy="245892"/>
              </a:xfrm>
              <a:prstGeom prst="rect">
                <a:avLst/>
              </a:prstGeom>
            </p:spPr>
          </p:pic>
        </p:grpSp>
        <p:pic>
          <p:nvPicPr>
            <p:cNvPr id="1026" name="Picture 2" descr="Stick Figure Man Silhouette PNG Clipart | PNG Mart">
              <a:extLst>
                <a:ext uri="{FF2B5EF4-FFF2-40B4-BE49-F238E27FC236}">
                  <a16:creationId xmlns:a16="http://schemas.microsoft.com/office/drawing/2014/main" id="{2DF95596-A432-A031-7F70-200426A58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01" y="4404071"/>
              <a:ext cx="596541" cy="5116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Family Picture Images, Download Free Family Picture Images png images,  Free ClipArts on Clipart Library">
              <a:extLst>
                <a:ext uri="{FF2B5EF4-FFF2-40B4-BE49-F238E27FC236}">
                  <a16:creationId xmlns:a16="http://schemas.microsoft.com/office/drawing/2014/main" id="{D9A95FA3-634E-ED17-AADE-056A22A18B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6349" y="3779903"/>
              <a:ext cx="773046" cy="46284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3988B98A-1F79-B839-B8EC-E21E7F04D320}"/>
                </a:ext>
              </a:extLst>
            </p:cNvPr>
            <p:cNvGrpSpPr/>
            <p:nvPr/>
          </p:nvGrpSpPr>
          <p:grpSpPr>
            <a:xfrm>
              <a:off x="4398329" y="2909089"/>
              <a:ext cx="1751053" cy="465270"/>
              <a:chOff x="6368697" y="3387547"/>
              <a:chExt cx="1848476" cy="491157"/>
            </a:xfrm>
          </p:grpSpPr>
          <p:pic>
            <p:nvPicPr>
              <p:cNvPr id="1034" name="Picture 10" descr="Free Vectors | Three generations of grandparents, parents and children, two  households">
                <a:extLst>
                  <a:ext uri="{FF2B5EF4-FFF2-40B4-BE49-F238E27FC236}">
                    <a16:creationId xmlns:a16="http://schemas.microsoft.com/office/drawing/2014/main" id="{99401F47-4DCE-4EDF-E578-DEFF0A2AAB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7816" y="3387547"/>
                <a:ext cx="1059357" cy="491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5ECA610-3A64-8B5A-22A8-21B03137B657}"/>
                  </a:ext>
                </a:extLst>
              </p:cNvPr>
              <p:cNvPicPr>
                <a:picLocks noChangeAspect="1"/>
              </p:cNvPicPr>
              <p:nvPr/>
            </p:nvPicPr>
            <p:blipFill>
              <a:blip r:embed="rId8"/>
              <a:stretch>
                <a:fillRect/>
              </a:stretch>
            </p:blipFill>
            <p:spPr>
              <a:xfrm>
                <a:off x="6368697" y="3387548"/>
                <a:ext cx="812473" cy="491156"/>
              </a:xfrm>
              <a:prstGeom prst="rect">
                <a:avLst/>
              </a:prstGeom>
            </p:spPr>
          </p:pic>
        </p:grpSp>
        <p:cxnSp>
          <p:nvCxnSpPr>
            <p:cNvPr id="12" name="Elbow Connector 11">
              <a:extLst>
                <a:ext uri="{FF2B5EF4-FFF2-40B4-BE49-F238E27FC236}">
                  <a16:creationId xmlns:a16="http://schemas.microsoft.com/office/drawing/2014/main" id="{B6865243-8E67-F21C-A177-9802CC06E18B}"/>
                </a:ext>
              </a:extLst>
            </p:cNvPr>
            <p:cNvCxnSpPr>
              <a:cxnSpLocks/>
            </p:cNvCxnSpPr>
            <p:nvPr/>
          </p:nvCxnSpPr>
          <p:spPr>
            <a:xfrm flipV="1">
              <a:off x="309634" y="4351106"/>
              <a:ext cx="3686633" cy="672524"/>
            </a:xfrm>
            <a:prstGeom prst="bentConnector3">
              <a:avLst>
                <a:gd name="adj1" fmla="val 66765"/>
              </a:avLst>
            </a:prstGeom>
            <a:ln w="19050"/>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1E3301A5-1E0D-FEB4-C795-0DDF8AD98A53}"/>
                </a:ext>
              </a:extLst>
            </p:cNvPr>
            <p:cNvCxnSpPr>
              <a:cxnSpLocks/>
            </p:cNvCxnSpPr>
            <p:nvPr/>
          </p:nvCxnSpPr>
          <p:spPr>
            <a:xfrm flipV="1">
              <a:off x="2785534" y="3505200"/>
              <a:ext cx="2446866" cy="845906"/>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08C8D29B-5DA9-2C0E-81A8-207481D7D7E4}"/>
                </a:ext>
              </a:extLst>
            </p:cNvPr>
            <p:cNvCxnSpPr>
              <a:cxnSpLocks/>
            </p:cNvCxnSpPr>
            <p:nvPr/>
          </p:nvCxnSpPr>
          <p:spPr>
            <a:xfrm flipV="1">
              <a:off x="5213725" y="3039931"/>
              <a:ext cx="1831357" cy="465269"/>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8922980-96DC-96F5-8A2C-04DFCCE9957E}"/>
                </a:ext>
              </a:extLst>
            </p:cNvPr>
            <p:cNvCxnSpPr>
              <a:cxnSpLocks/>
            </p:cNvCxnSpPr>
            <p:nvPr/>
          </p:nvCxnSpPr>
          <p:spPr>
            <a:xfrm flipV="1">
              <a:off x="4623247" y="3901512"/>
              <a:ext cx="1670349" cy="926908"/>
            </a:xfrm>
            <a:prstGeom prst="straightConnector1">
              <a:avLst/>
            </a:prstGeom>
            <a:ln w="13652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50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 name="TextBox 2">
            <a:extLst>
              <a:ext uri="{FF2B5EF4-FFF2-40B4-BE49-F238E27FC236}">
                <a16:creationId xmlns:a16="http://schemas.microsoft.com/office/drawing/2014/main" id="{B7996BA7-20CA-B272-11BA-F540ECC6A117}"/>
              </a:ext>
            </a:extLst>
          </p:cNvPr>
          <p:cNvSpPr txBox="1"/>
          <p:nvPr/>
        </p:nvSpPr>
        <p:spPr>
          <a:xfrm>
            <a:off x="481914" y="1400703"/>
            <a:ext cx="8167816" cy="3170099"/>
          </a:xfrm>
          <a:prstGeom prst="rect">
            <a:avLst/>
          </a:prstGeom>
          <a:noFill/>
        </p:spPr>
        <p:txBody>
          <a:bodyPr wrap="square" rtlCol="0">
            <a:spAutoFit/>
          </a:bodyPr>
          <a:lstStyle/>
          <a:p>
            <a:r>
              <a:rPr lang="en-US" sz="2000" dirty="0">
                <a:latin typeface="Merriweather" panose="00000500000000000000" pitchFamily="2" charset="0"/>
              </a:rPr>
              <a:t>“You can choose a future where more Americans have the chance to gain the skills they need to compete, no matter how old they are or how much money they have. Education was the gateway to opportunity for me. It was the gateway for Michelle. And now more than ever, it is the gateway to a middle-class life.”</a:t>
            </a:r>
          </a:p>
          <a:p>
            <a:endParaRPr lang="en-US" sz="2000" dirty="0">
              <a:latin typeface="Merriweather" panose="00000500000000000000" pitchFamily="2" charset="0"/>
            </a:endParaRPr>
          </a:p>
          <a:p>
            <a:pPr algn="ctr"/>
            <a:r>
              <a:rPr lang="en-US" sz="2000" dirty="0">
                <a:latin typeface="Merriweather" panose="00000500000000000000" pitchFamily="2" charset="0"/>
              </a:rPr>
              <a:t>-Barack Obama </a:t>
            </a:r>
          </a:p>
          <a:p>
            <a:pPr algn="ctr"/>
            <a:r>
              <a:rPr lang="en-US" sz="2000" dirty="0">
                <a:latin typeface="Merriweather" panose="00000500000000000000" pitchFamily="2" charset="0"/>
              </a:rPr>
              <a:t>Second Democratic Presidential Nomination Acceptance Speech, delivered 6 September 2012, Charlotte, North Carolina </a:t>
            </a:r>
          </a:p>
        </p:txBody>
      </p:sp>
      <p:sp>
        <p:nvSpPr>
          <p:cNvPr id="4" name="TextBox 3">
            <a:extLst>
              <a:ext uri="{FF2B5EF4-FFF2-40B4-BE49-F238E27FC236}">
                <a16:creationId xmlns:a16="http://schemas.microsoft.com/office/drawing/2014/main" id="{C923C8CD-5501-9A4C-5D10-BE90F70FD644}"/>
              </a:ext>
            </a:extLst>
          </p:cNvPr>
          <p:cNvSpPr txBox="1"/>
          <p:nvPr/>
        </p:nvSpPr>
        <p:spPr>
          <a:xfrm>
            <a:off x="165744" y="271198"/>
            <a:ext cx="88001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Merriweather"/>
                <a:sym typeface="Merriweather"/>
              </a:rPr>
              <a:t>Education and Middle-Class </a:t>
            </a:r>
          </a:p>
        </p:txBody>
      </p:sp>
    </p:spTree>
    <p:extLst>
      <p:ext uri="{BB962C8B-B14F-4D97-AF65-F5344CB8AC3E}">
        <p14:creationId xmlns:p14="http://schemas.microsoft.com/office/powerpoint/2010/main" val="299341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00BA06-A6A0-6432-9DE7-3326403D377C}"/>
              </a:ext>
            </a:extLst>
          </p:cNvPr>
          <p:cNvPicPr>
            <a:picLocks noChangeAspect="1"/>
          </p:cNvPicPr>
          <p:nvPr/>
        </p:nvPicPr>
        <p:blipFill>
          <a:blip r:embed="rId2"/>
          <a:stretch>
            <a:fillRect/>
          </a:stretch>
        </p:blipFill>
        <p:spPr>
          <a:xfrm>
            <a:off x="2335487" y="159658"/>
            <a:ext cx="4473026" cy="4049486"/>
          </a:xfrm>
          <a:prstGeom prst="rect">
            <a:avLst/>
          </a:prstGeom>
        </p:spPr>
      </p:pic>
    </p:spTree>
    <p:extLst>
      <p:ext uri="{BB962C8B-B14F-4D97-AF65-F5344CB8AC3E}">
        <p14:creationId xmlns:p14="http://schemas.microsoft.com/office/powerpoint/2010/main" val="139362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A6A8C5D9-CD89-8946-AD06-8A8825419C6E}"/>
              </a:ext>
            </a:extLst>
          </p:cNvPr>
          <p:cNvSpPr txBox="1"/>
          <p:nvPr/>
        </p:nvSpPr>
        <p:spPr>
          <a:xfrm>
            <a:off x="111474" y="265019"/>
            <a:ext cx="88001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Merriweather"/>
              </a:rPr>
              <a:t>Economic Barriers</a:t>
            </a:r>
            <a:endParaRPr lang="en-US" sz="3600" b="1" dirty="0">
              <a:solidFill>
                <a:schemeClr val="bg1"/>
              </a:solidFill>
              <a:latin typeface="Merriweather"/>
              <a:sym typeface="Merriweather"/>
            </a:endParaRPr>
          </a:p>
        </p:txBody>
      </p:sp>
      <p:sp>
        <p:nvSpPr>
          <p:cNvPr id="3" name="TextBox 2">
            <a:extLst>
              <a:ext uri="{FF2B5EF4-FFF2-40B4-BE49-F238E27FC236}">
                <a16:creationId xmlns:a16="http://schemas.microsoft.com/office/drawing/2014/main" id="{EF33A3F7-685D-694D-D13E-D591BD82C86A}"/>
              </a:ext>
            </a:extLst>
          </p:cNvPr>
          <p:cNvSpPr txBox="1"/>
          <p:nvPr/>
        </p:nvSpPr>
        <p:spPr>
          <a:xfrm>
            <a:off x="207320" y="1812121"/>
            <a:ext cx="8608464"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dirty="0">
                <a:latin typeface="Merriweather"/>
              </a:rPr>
              <a:t>More people educated and skilled strengthens Louisiana's Economy </a:t>
            </a:r>
          </a:p>
          <a:p>
            <a:pPr marL="285750" indent="-285750">
              <a:buChar char="•"/>
            </a:pPr>
            <a:endParaRPr lang="en-US" dirty="0">
              <a:latin typeface="Merriweather"/>
            </a:endParaRPr>
          </a:p>
          <a:p>
            <a:endParaRPr lang="en-US" dirty="0">
              <a:latin typeface="Merriweather"/>
            </a:endParaRPr>
          </a:p>
          <a:p>
            <a:pPr marL="285750" indent="-285750">
              <a:buChar char="•"/>
            </a:pPr>
            <a:r>
              <a:rPr lang="en-US" dirty="0">
                <a:latin typeface="Merriweather"/>
              </a:rPr>
              <a:t>“Middle skills” jobs are requiring more than a high school diploma</a:t>
            </a:r>
          </a:p>
          <a:p>
            <a:r>
              <a:rPr lang="en-US" dirty="0">
                <a:latin typeface="Merriweather"/>
              </a:rPr>
              <a:t>	</a:t>
            </a:r>
          </a:p>
          <a:p>
            <a:r>
              <a:rPr lang="en-US" dirty="0">
                <a:latin typeface="Merriweather"/>
              </a:rPr>
              <a:t>	250,000 more adults will need to earn credentials beyond high school to fill available 	jobs in Louisiana by 2026</a:t>
            </a:r>
          </a:p>
          <a:p>
            <a:pPr marL="285750" indent="-285750">
              <a:buChar char="•"/>
            </a:pPr>
            <a:endParaRPr lang="en-US" dirty="0">
              <a:latin typeface="Merriweather"/>
            </a:endParaRPr>
          </a:p>
          <a:p>
            <a:pPr marL="285750" indent="-285750">
              <a:buChar char="•"/>
            </a:pPr>
            <a:endParaRPr lang="en-US" dirty="0">
              <a:latin typeface="Merriweather"/>
            </a:endParaRPr>
          </a:p>
          <a:p>
            <a:pPr marL="285750" indent="-285750">
              <a:buChar char="•"/>
            </a:pPr>
            <a:r>
              <a:rPr lang="en-US" dirty="0">
                <a:latin typeface="Merriweather"/>
              </a:rPr>
              <a:t>52.2% of Louisiana’s working-age population have NO certification or degree.</a:t>
            </a:r>
          </a:p>
          <a:p>
            <a:endParaRPr lang="en-US" dirty="0">
              <a:latin typeface="Merriweather"/>
            </a:endParaRPr>
          </a:p>
          <a:p>
            <a:pPr marL="285750" indent="-285750">
              <a:buChar char="•"/>
            </a:pPr>
            <a:r>
              <a:rPr lang="en-US" dirty="0">
                <a:latin typeface="Merriweather"/>
              </a:rPr>
              <a:t>41% of Louisianans are not participating in the workforce</a:t>
            </a:r>
          </a:p>
          <a:p>
            <a:endParaRPr lang="en-US" dirty="0">
              <a:latin typeface="Merriweather"/>
            </a:endParaRPr>
          </a:p>
        </p:txBody>
      </p:sp>
    </p:spTree>
    <p:extLst>
      <p:ext uri="{BB962C8B-B14F-4D97-AF65-F5344CB8AC3E}">
        <p14:creationId xmlns:p14="http://schemas.microsoft.com/office/powerpoint/2010/main" val="261338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3" name="TextBox 2">
            <a:extLst>
              <a:ext uri="{FF2B5EF4-FFF2-40B4-BE49-F238E27FC236}">
                <a16:creationId xmlns:a16="http://schemas.microsoft.com/office/drawing/2014/main" id="{8E2699BA-EC88-F746-9F7C-032A3D9A3CC4}"/>
              </a:ext>
            </a:extLst>
          </p:cNvPr>
          <p:cNvSpPr txBox="1"/>
          <p:nvPr/>
        </p:nvSpPr>
        <p:spPr>
          <a:xfrm>
            <a:off x="142875" y="312442"/>
            <a:ext cx="70668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Merriweather"/>
              </a:rPr>
              <a:t>Our Response</a:t>
            </a:r>
            <a:endParaRPr lang="en-US" sz="3600" b="1" dirty="0">
              <a:solidFill>
                <a:schemeClr val="bg1"/>
              </a:solidFill>
              <a:latin typeface="Merriweather"/>
              <a:sym typeface="Merriweather"/>
            </a:endParaRPr>
          </a:p>
        </p:txBody>
      </p:sp>
      <p:pic>
        <p:nvPicPr>
          <p:cNvPr id="5" name="Picture 4" descr="A dart in a target&#10;&#10;Description automatically generated">
            <a:extLst>
              <a:ext uri="{FF2B5EF4-FFF2-40B4-BE49-F238E27FC236}">
                <a16:creationId xmlns:a16="http://schemas.microsoft.com/office/drawing/2014/main" id="{115173FF-E25C-251B-30A0-4DC8F1D0D4E1}"/>
              </a:ext>
            </a:extLst>
          </p:cNvPr>
          <p:cNvPicPr>
            <a:picLocks noChangeAspect="1"/>
          </p:cNvPicPr>
          <p:nvPr/>
        </p:nvPicPr>
        <p:blipFill>
          <a:blip r:embed="rId3"/>
          <a:stretch>
            <a:fillRect/>
          </a:stretch>
        </p:blipFill>
        <p:spPr>
          <a:xfrm>
            <a:off x="1196015" y="1864859"/>
            <a:ext cx="672717" cy="672717"/>
          </a:xfrm>
          <a:prstGeom prst="rect">
            <a:avLst/>
          </a:prstGeom>
        </p:spPr>
      </p:pic>
      <p:pic>
        <p:nvPicPr>
          <p:cNvPr id="6" name="Picture 5" descr="A blue briefcase on a black background&#10;&#10;Description automatically generated">
            <a:extLst>
              <a:ext uri="{FF2B5EF4-FFF2-40B4-BE49-F238E27FC236}">
                <a16:creationId xmlns:a16="http://schemas.microsoft.com/office/drawing/2014/main" id="{C7AA7439-F8F5-3E3B-64D9-850A8C2BD632}"/>
              </a:ext>
            </a:extLst>
          </p:cNvPr>
          <p:cNvPicPr>
            <a:picLocks noChangeAspect="1"/>
          </p:cNvPicPr>
          <p:nvPr/>
        </p:nvPicPr>
        <p:blipFill>
          <a:blip r:embed="rId4"/>
          <a:stretch>
            <a:fillRect/>
          </a:stretch>
        </p:blipFill>
        <p:spPr>
          <a:xfrm>
            <a:off x="1164614" y="2494399"/>
            <a:ext cx="678998" cy="701083"/>
          </a:xfrm>
          <a:prstGeom prst="rect">
            <a:avLst/>
          </a:prstGeom>
        </p:spPr>
      </p:pic>
      <p:pic>
        <p:nvPicPr>
          <p:cNvPr id="7" name="Picture 6" descr="A group of people in a row&#10;&#10;Description automatically generated">
            <a:extLst>
              <a:ext uri="{FF2B5EF4-FFF2-40B4-BE49-F238E27FC236}">
                <a16:creationId xmlns:a16="http://schemas.microsoft.com/office/drawing/2014/main" id="{4792C945-8100-A2F5-1DB9-17E654836F23}"/>
              </a:ext>
            </a:extLst>
          </p:cNvPr>
          <p:cNvPicPr>
            <a:picLocks noChangeAspect="1"/>
          </p:cNvPicPr>
          <p:nvPr/>
        </p:nvPicPr>
        <p:blipFill>
          <a:blip r:embed="rId5"/>
          <a:stretch>
            <a:fillRect/>
          </a:stretch>
        </p:blipFill>
        <p:spPr>
          <a:xfrm>
            <a:off x="1195806" y="3084530"/>
            <a:ext cx="704536" cy="701501"/>
          </a:xfrm>
          <a:prstGeom prst="rect">
            <a:avLst/>
          </a:prstGeom>
        </p:spPr>
      </p:pic>
      <p:pic>
        <p:nvPicPr>
          <p:cNvPr id="9" name="Picture 8" descr="A graph with a arrow pointing up&#10;&#10;Description automatically generated">
            <a:extLst>
              <a:ext uri="{FF2B5EF4-FFF2-40B4-BE49-F238E27FC236}">
                <a16:creationId xmlns:a16="http://schemas.microsoft.com/office/drawing/2014/main" id="{B78DB179-1B7D-B835-06EF-986ED06208BE}"/>
              </a:ext>
            </a:extLst>
          </p:cNvPr>
          <p:cNvPicPr>
            <a:picLocks noChangeAspect="1"/>
          </p:cNvPicPr>
          <p:nvPr/>
        </p:nvPicPr>
        <p:blipFill>
          <a:blip r:embed="rId6"/>
          <a:stretch>
            <a:fillRect/>
          </a:stretch>
        </p:blipFill>
        <p:spPr>
          <a:xfrm>
            <a:off x="1165923" y="3679634"/>
            <a:ext cx="688941" cy="704536"/>
          </a:xfrm>
          <a:prstGeom prst="rect">
            <a:avLst/>
          </a:prstGeom>
        </p:spPr>
      </p:pic>
      <p:sp>
        <p:nvSpPr>
          <p:cNvPr id="8" name="TextBox 7">
            <a:extLst>
              <a:ext uri="{FF2B5EF4-FFF2-40B4-BE49-F238E27FC236}">
                <a16:creationId xmlns:a16="http://schemas.microsoft.com/office/drawing/2014/main" id="{F53D5C82-DDD9-6219-4B8F-591C14908960}"/>
              </a:ext>
            </a:extLst>
          </p:cNvPr>
          <p:cNvSpPr txBox="1"/>
          <p:nvPr/>
        </p:nvSpPr>
        <p:spPr>
          <a:xfrm>
            <a:off x="2124218" y="2100711"/>
            <a:ext cx="6773593" cy="307777"/>
          </a:xfrm>
          <a:prstGeom prst="rect">
            <a:avLst/>
          </a:prstGeom>
          <a:noFill/>
        </p:spPr>
        <p:txBody>
          <a:bodyPr wrap="square" rtlCol="0">
            <a:spAutoFit/>
          </a:bodyPr>
          <a:lstStyle/>
          <a:p>
            <a:r>
              <a:rPr lang="en-US" dirty="0">
                <a:latin typeface="Merriweather" panose="00000500000000000000" pitchFamily="2" charset="0"/>
              </a:rPr>
              <a:t>Quality Programs</a:t>
            </a:r>
          </a:p>
        </p:txBody>
      </p:sp>
      <p:sp>
        <p:nvSpPr>
          <p:cNvPr id="10" name="TextBox 9">
            <a:extLst>
              <a:ext uri="{FF2B5EF4-FFF2-40B4-BE49-F238E27FC236}">
                <a16:creationId xmlns:a16="http://schemas.microsoft.com/office/drawing/2014/main" id="{B4470541-BE8C-5B1B-6473-3315437A8DAC}"/>
              </a:ext>
            </a:extLst>
          </p:cNvPr>
          <p:cNvSpPr txBox="1"/>
          <p:nvPr/>
        </p:nvSpPr>
        <p:spPr>
          <a:xfrm>
            <a:off x="2124218" y="2691051"/>
            <a:ext cx="6773593" cy="307777"/>
          </a:xfrm>
          <a:prstGeom prst="rect">
            <a:avLst/>
          </a:prstGeom>
          <a:noFill/>
        </p:spPr>
        <p:txBody>
          <a:bodyPr wrap="square" rtlCol="0">
            <a:spAutoFit/>
          </a:bodyPr>
          <a:lstStyle/>
          <a:p>
            <a:r>
              <a:rPr lang="en-US" dirty="0">
                <a:latin typeface="Merriweather" panose="00000500000000000000" pitchFamily="2" charset="0"/>
              </a:rPr>
              <a:t>Strategic planning and regional ecosystems</a:t>
            </a:r>
          </a:p>
        </p:txBody>
      </p:sp>
      <p:sp>
        <p:nvSpPr>
          <p:cNvPr id="11" name="TextBox 10">
            <a:extLst>
              <a:ext uri="{FF2B5EF4-FFF2-40B4-BE49-F238E27FC236}">
                <a16:creationId xmlns:a16="http://schemas.microsoft.com/office/drawing/2014/main" id="{3362FE24-D284-F421-6367-46066DB7DFAE}"/>
              </a:ext>
            </a:extLst>
          </p:cNvPr>
          <p:cNvSpPr txBox="1"/>
          <p:nvPr/>
        </p:nvSpPr>
        <p:spPr>
          <a:xfrm>
            <a:off x="2124219" y="3281391"/>
            <a:ext cx="6773593" cy="307777"/>
          </a:xfrm>
          <a:prstGeom prst="rect">
            <a:avLst/>
          </a:prstGeom>
          <a:noFill/>
        </p:spPr>
        <p:txBody>
          <a:bodyPr wrap="square" rtlCol="0">
            <a:spAutoFit/>
          </a:bodyPr>
          <a:lstStyle/>
          <a:p>
            <a:r>
              <a:rPr lang="en-US" dirty="0">
                <a:latin typeface="Merriweather" panose="00000500000000000000" pitchFamily="2" charset="0"/>
              </a:rPr>
              <a:t>Emphasis on economic impact to people and communities</a:t>
            </a:r>
          </a:p>
        </p:txBody>
      </p:sp>
      <p:sp>
        <p:nvSpPr>
          <p:cNvPr id="12" name="TextBox 11">
            <a:extLst>
              <a:ext uri="{FF2B5EF4-FFF2-40B4-BE49-F238E27FC236}">
                <a16:creationId xmlns:a16="http://schemas.microsoft.com/office/drawing/2014/main" id="{523D2493-309C-4606-E25C-4C4E4EDBE561}"/>
              </a:ext>
            </a:extLst>
          </p:cNvPr>
          <p:cNvSpPr txBox="1"/>
          <p:nvPr/>
        </p:nvSpPr>
        <p:spPr>
          <a:xfrm>
            <a:off x="2124217" y="3871731"/>
            <a:ext cx="6773593" cy="307777"/>
          </a:xfrm>
          <a:prstGeom prst="rect">
            <a:avLst/>
          </a:prstGeom>
          <a:noFill/>
        </p:spPr>
        <p:txBody>
          <a:bodyPr wrap="square" rtlCol="0">
            <a:spAutoFit/>
          </a:bodyPr>
          <a:lstStyle/>
          <a:p>
            <a:r>
              <a:rPr lang="en-US" dirty="0">
                <a:latin typeface="Merriweather" panose="00000500000000000000" pitchFamily="2" charset="0"/>
              </a:rPr>
              <a:t> Funding</a:t>
            </a:r>
          </a:p>
        </p:txBody>
      </p:sp>
    </p:spTree>
    <p:extLst>
      <p:ext uri="{BB962C8B-B14F-4D97-AF65-F5344CB8AC3E}">
        <p14:creationId xmlns:p14="http://schemas.microsoft.com/office/powerpoint/2010/main" val="1306286359"/>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1064</Words>
  <Application>Microsoft Office PowerPoint</Application>
  <PresentationFormat>On-screen Show (16:9)</PresentationFormat>
  <Paragraphs>193</Paragraphs>
  <Slides>26</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Merriweather</vt:lpstr>
      <vt:lpstr>Open Sans ExtraBold</vt:lpstr>
      <vt:lpstr>Times New Roman</vt:lpstr>
      <vt:lpstr>Open Sans Light</vt:lpstr>
      <vt:lpstr>Roboto</vt:lpstr>
      <vt:lpstr>Arial</vt:lpstr>
      <vt:lpstr>Raleway</vt:lpstr>
      <vt:lpstr>Calibri</vt:lpstr>
      <vt:lpstr>Open Sans</vt:lpstr>
      <vt:lpstr>Wingdings</vt:lpstr>
      <vt:lpstr>Paradigm</vt:lpstr>
      <vt:lpstr> Parnerships for the 21st Century </vt:lpstr>
      <vt:lpstr>A History of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Approach </vt:lpstr>
      <vt:lpstr>Local Impact </vt:lpstr>
      <vt:lpstr>Dual Enrollment Programs </vt:lpstr>
      <vt:lpstr>Industry Advisory Boards</vt:lpstr>
      <vt:lpstr>Apprenticeship Programs </vt:lpstr>
      <vt:lpstr>Work-Based Learning Experiences </vt:lpstr>
      <vt:lpstr>Technology Partnerships </vt:lpstr>
      <vt:lpstr>Career Pathway Partnerships </vt:lpstr>
      <vt:lpstr>Professional Development Collaborations </vt:lpstr>
      <vt:lpstr>Entrepreneurship Programs</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and Training Meeting</dc:title>
  <dc:creator>Chandler LeBoeuf</dc:creator>
  <cp:lastModifiedBy>Ernise Singleton</cp:lastModifiedBy>
  <cp:revision>3</cp:revision>
  <dcterms:modified xsi:type="dcterms:W3CDTF">2024-01-22T14:22:42Z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e177c7-5db1-4c4e-b2e8-e8708abdfe99_Enabled">
    <vt:lpwstr>true</vt:lpwstr>
  </property>
  <property fmtid="{D5CDD505-2E9C-101B-9397-08002B2CF9AE}" pid="3" name="MSIP_Label_61e177c7-5db1-4c4e-b2e8-e8708abdfe99_SetDate">
    <vt:lpwstr>2023-09-19T20:52:24Z</vt:lpwstr>
  </property>
  <property fmtid="{D5CDD505-2E9C-101B-9397-08002B2CF9AE}" pid="4" name="MSIP_Label_61e177c7-5db1-4c4e-b2e8-e8708abdfe99_Method">
    <vt:lpwstr>Standard</vt:lpwstr>
  </property>
  <property fmtid="{D5CDD505-2E9C-101B-9397-08002B2CF9AE}" pid="5" name="MSIP_Label_61e177c7-5db1-4c4e-b2e8-e8708abdfe99_Name">
    <vt:lpwstr>defa4170-0d19-0005-0004-bc88714345d2</vt:lpwstr>
  </property>
  <property fmtid="{D5CDD505-2E9C-101B-9397-08002B2CF9AE}" pid="6" name="MSIP_Label_61e177c7-5db1-4c4e-b2e8-e8708abdfe99_SiteId">
    <vt:lpwstr>d9eb9b28-cf7c-443a-8875-65e9f9beabfe</vt:lpwstr>
  </property>
  <property fmtid="{D5CDD505-2E9C-101B-9397-08002B2CF9AE}" pid="7" name="MSIP_Label_61e177c7-5db1-4c4e-b2e8-e8708abdfe99_ActionId">
    <vt:lpwstr>1e38a5bf-d5f2-4425-bdc0-31b5da4cf08e</vt:lpwstr>
  </property>
  <property fmtid="{D5CDD505-2E9C-101B-9397-08002B2CF9AE}" pid="8" name="MSIP_Label_61e177c7-5db1-4c4e-b2e8-e8708abdfe99_ContentBits">
    <vt:lpwstr>0</vt:lpwstr>
  </property>
</Properties>
</file>