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9c65712907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9c65712907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9c65712907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9c65712907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9c65712907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9c65712907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c65712907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c65712907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9c65712907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9c65712907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9c65712907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9c65712907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9c65712907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9c65712907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c65712907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9c65712907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c65712907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c65712907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9c65712907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9c65712907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9c65712907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9c65712907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Calibri"/>
              <a:buNone/>
              <a:defRPr sz="5200"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 sz="2800"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Calibri"/>
              <a:buNone/>
              <a:defRPr sz="12000"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 sz="1400">
                <a:latin typeface="Calibri"/>
                <a:ea typeface="Calibri"/>
                <a:cs typeface="Calibri"/>
                <a:sym typeface="Calibri"/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○"/>
              <a:defRPr sz="1200"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■"/>
              <a:defRPr sz="1200"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●"/>
              <a:defRPr sz="1200"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○"/>
              <a:defRPr sz="1200"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■"/>
              <a:defRPr sz="1200"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●"/>
              <a:defRPr sz="1200"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○"/>
              <a:defRPr sz="1200"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Font typeface="Calibri"/>
              <a:buChar char="■"/>
              <a:defRPr sz="12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 sz="1400">
                <a:latin typeface="Calibri"/>
                <a:ea typeface="Calibri"/>
                <a:cs typeface="Calibri"/>
                <a:sym typeface="Calibri"/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○"/>
              <a:defRPr sz="1200"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■"/>
              <a:defRPr sz="1200"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●"/>
              <a:defRPr sz="1200"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○"/>
              <a:defRPr sz="1200"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■"/>
              <a:defRPr sz="1200"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●"/>
              <a:defRPr sz="1200"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○"/>
              <a:defRPr sz="1200"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Font typeface="Calibri"/>
              <a:buChar char="■"/>
              <a:defRPr sz="12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  <a:defRPr sz="1200">
                <a:latin typeface="Calibri"/>
                <a:ea typeface="Calibri"/>
                <a:cs typeface="Calibri"/>
                <a:sym typeface="Calibri"/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○"/>
              <a:defRPr sz="1200"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■"/>
              <a:defRPr sz="1200"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●"/>
              <a:defRPr sz="1200"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○"/>
              <a:defRPr sz="1200"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■"/>
              <a:defRPr sz="1200"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●"/>
              <a:defRPr sz="1200"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Font typeface="Calibri"/>
              <a:buChar char="○"/>
              <a:defRPr sz="1200"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Font typeface="Calibri"/>
              <a:buChar char="■"/>
              <a:defRPr sz="12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Font typeface="Calibri"/>
              <a:buNone/>
              <a:defRPr sz="48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Font typeface="Calibri"/>
              <a:buNone/>
              <a:defRPr sz="4800"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Font typeface="Calibri"/>
              <a:buNone/>
              <a:defRPr sz="4800"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Font typeface="Calibri"/>
              <a:buNone/>
              <a:defRPr sz="4800"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Font typeface="Calibri"/>
              <a:buNone/>
              <a:defRPr sz="4800"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Font typeface="Calibri"/>
              <a:buNone/>
              <a:defRPr sz="4800"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Font typeface="Calibri"/>
              <a:buNone/>
              <a:defRPr sz="4800"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Font typeface="Calibri"/>
              <a:buNone/>
              <a:defRPr sz="4800"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Font typeface="Calibri"/>
              <a:buNone/>
              <a:defRPr sz="48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Font typeface="Calibri"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None/>
              <a:defRPr sz="2100"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5159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Performance Task #1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6055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Interactive Student Template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0" r="76121" t="0"/>
          <a:stretch/>
        </p:blipFill>
        <p:spPr>
          <a:xfrm>
            <a:off x="99050" y="4087325"/>
            <a:ext cx="1819275" cy="94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/>
          <p:nvPr>
            <p:ph idx="1" type="body"/>
          </p:nvPr>
        </p:nvSpPr>
        <p:spPr>
          <a:xfrm>
            <a:off x="235500" y="1076275"/>
            <a:ext cx="3999900" cy="35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First Name</a:t>
            </a:r>
            <a:endParaRPr i="1"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pic>
        <p:nvPicPr>
          <p:cNvPr id="137" name="Google Shape;137;p22"/>
          <p:cNvPicPr preferRelativeResize="0"/>
          <p:nvPr/>
        </p:nvPicPr>
        <p:blipFill rotWithShape="1">
          <a:blip r:embed="rId3">
            <a:alphaModFix/>
          </a:blip>
          <a:srcRect b="0" l="0" r="76121" t="0"/>
          <a:stretch/>
        </p:blipFill>
        <p:spPr>
          <a:xfrm>
            <a:off x="99050" y="4087325"/>
            <a:ext cx="181927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9" name="Google Shape;139;p22"/>
          <p:cNvSpPr/>
          <p:nvPr/>
        </p:nvSpPr>
        <p:spPr>
          <a:xfrm>
            <a:off x="6256500" y="0"/>
            <a:ext cx="2887500" cy="498900"/>
          </a:xfrm>
          <a:prstGeom prst="rect">
            <a:avLst/>
          </a:prstGeom>
          <a:solidFill>
            <a:srgbClr val="6D9EEB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alibri"/>
                <a:ea typeface="Calibri"/>
                <a:cs typeface="Calibri"/>
                <a:sym typeface="Calibri"/>
              </a:rPr>
              <a:t>Your Professional Profile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Professional Profile</a:t>
            </a:r>
            <a:endParaRPr/>
          </a:p>
        </p:txBody>
      </p:sp>
      <p:sp>
        <p:nvSpPr>
          <p:cNvPr id="141" name="Google Shape;141;p22"/>
          <p:cNvSpPr txBox="1"/>
          <p:nvPr>
            <p:ph idx="1" type="body"/>
          </p:nvPr>
        </p:nvSpPr>
        <p:spPr>
          <a:xfrm>
            <a:off x="311700" y="1444200"/>
            <a:ext cx="3999900" cy="352200"/>
          </a:xfrm>
          <a:prstGeom prst="rect">
            <a:avLst/>
          </a:prstGeom>
          <a:ln cap="flat" cmpd="sng" w="2857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Name</a:t>
            </a:r>
            <a:endParaRPr i="1"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42" name="Google Shape;142;p22"/>
          <p:cNvSpPr txBox="1"/>
          <p:nvPr>
            <p:ph idx="1" type="body"/>
          </p:nvPr>
        </p:nvSpPr>
        <p:spPr>
          <a:xfrm>
            <a:off x="4624950" y="1076263"/>
            <a:ext cx="3999900" cy="35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Last Name</a:t>
            </a:r>
            <a:endParaRPr i="1"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4701150" y="1444188"/>
            <a:ext cx="3999900" cy="352200"/>
          </a:xfrm>
          <a:prstGeom prst="rect">
            <a:avLst/>
          </a:prstGeom>
          <a:ln cap="flat" cmpd="sng" w="2857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Last Name</a:t>
            </a:r>
            <a:endParaRPr i="1"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44" name="Google Shape;144;p22"/>
          <p:cNvSpPr txBox="1"/>
          <p:nvPr>
            <p:ph idx="1" type="body"/>
          </p:nvPr>
        </p:nvSpPr>
        <p:spPr>
          <a:xfrm>
            <a:off x="235500" y="1920150"/>
            <a:ext cx="3999900" cy="35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Headline</a:t>
            </a:r>
            <a:endParaRPr i="1"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45" name="Google Shape;145;p22"/>
          <p:cNvSpPr txBox="1"/>
          <p:nvPr>
            <p:ph idx="1" type="body"/>
          </p:nvPr>
        </p:nvSpPr>
        <p:spPr>
          <a:xfrm>
            <a:off x="311700" y="2288075"/>
            <a:ext cx="8389500" cy="1696200"/>
          </a:xfrm>
          <a:prstGeom prst="rect">
            <a:avLst/>
          </a:prstGeom>
          <a:ln cap="flat" cmpd="sng" w="2857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Headline</a:t>
            </a:r>
            <a:endParaRPr i="1"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idx="1" type="body"/>
          </p:nvPr>
        </p:nvSpPr>
        <p:spPr>
          <a:xfrm>
            <a:off x="311700" y="3136900"/>
            <a:ext cx="3999900" cy="35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Country</a:t>
            </a:r>
            <a:endParaRPr i="1"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pic>
        <p:nvPicPr>
          <p:cNvPr id="151" name="Google Shape;151;p23"/>
          <p:cNvPicPr preferRelativeResize="0"/>
          <p:nvPr/>
        </p:nvPicPr>
        <p:blipFill rotWithShape="1">
          <a:blip r:embed="rId3">
            <a:alphaModFix/>
          </a:blip>
          <a:srcRect b="0" l="0" r="76121" t="0"/>
          <a:stretch/>
        </p:blipFill>
        <p:spPr>
          <a:xfrm>
            <a:off x="99050" y="4087325"/>
            <a:ext cx="181927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3" name="Google Shape;15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Professional Profile</a:t>
            </a:r>
            <a:endParaRPr/>
          </a:p>
        </p:txBody>
      </p:sp>
      <p:sp>
        <p:nvSpPr>
          <p:cNvPr id="154" name="Google Shape;154;p23"/>
          <p:cNvSpPr txBox="1"/>
          <p:nvPr>
            <p:ph idx="1" type="body"/>
          </p:nvPr>
        </p:nvSpPr>
        <p:spPr>
          <a:xfrm>
            <a:off x="387900" y="3504825"/>
            <a:ext cx="3999900" cy="352200"/>
          </a:xfrm>
          <a:prstGeom prst="rect">
            <a:avLst/>
          </a:prstGeom>
          <a:ln cap="flat" cmpd="sng" w="2857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Country</a:t>
            </a:r>
            <a:endParaRPr i="1"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55" name="Google Shape;155;p23"/>
          <p:cNvSpPr txBox="1"/>
          <p:nvPr>
            <p:ph idx="1" type="body"/>
          </p:nvPr>
        </p:nvSpPr>
        <p:spPr>
          <a:xfrm>
            <a:off x="4701300" y="3136888"/>
            <a:ext cx="3999900" cy="35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Zip Code</a:t>
            </a:r>
            <a:endParaRPr i="1"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56" name="Google Shape;156;p23"/>
          <p:cNvSpPr txBox="1"/>
          <p:nvPr>
            <p:ph idx="1" type="body"/>
          </p:nvPr>
        </p:nvSpPr>
        <p:spPr>
          <a:xfrm>
            <a:off x="4777500" y="3504813"/>
            <a:ext cx="3999900" cy="352200"/>
          </a:xfrm>
          <a:prstGeom prst="rect">
            <a:avLst/>
          </a:prstGeom>
          <a:ln cap="flat" cmpd="sng" w="2857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Zip Code</a:t>
            </a:r>
            <a:endParaRPr i="1"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57" name="Google Shape;157;p23"/>
          <p:cNvSpPr txBox="1"/>
          <p:nvPr>
            <p:ph idx="1" type="body"/>
          </p:nvPr>
        </p:nvSpPr>
        <p:spPr>
          <a:xfrm>
            <a:off x="311700" y="975875"/>
            <a:ext cx="3999900" cy="35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Education</a:t>
            </a:r>
            <a:endParaRPr i="1"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58" name="Google Shape;158;p23"/>
          <p:cNvSpPr txBox="1"/>
          <p:nvPr>
            <p:ph idx="1" type="body"/>
          </p:nvPr>
        </p:nvSpPr>
        <p:spPr>
          <a:xfrm>
            <a:off x="387900" y="1343800"/>
            <a:ext cx="8389500" cy="1696200"/>
          </a:xfrm>
          <a:prstGeom prst="rect">
            <a:avLst/>
          </a:prstGeom>
          <a:ln cap="flat" cmpd="sng" w="2857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Education</a:t>
            </a:r>
            <a:endParaRPr i="1"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59" name="Google Shape;159;p23"/>
          <p:cNvSpPr/>
          <p:nvPr/>
        </p:nvSpPr>
        <p:spPr>
          <a:xfrm>
            <a:off x="6256500" y="0"/>
            <a:ext cx="2887500" cy="498900"/>
          </a:xfrm>
          <a:prstGeom prst="rect">
            <a:avLst/>
          </a:prstGeom>
          <a:solidFill>
            <a:srgbClr val="6D9EEB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alibri"/>
                <a:ea typeface="Calibri"/>
                <a:cs typeface="Calibri"/>
                <a:sym typeface="Calibri"/>
              </a:rPr>
              <a:t>Your Professional Profile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4"/>
          <p:cNvSpPr txBox="1"/>
          <p:nvPr>
            <p:ph idx="1" type="body"/>
          </p:nvPr>
        </p:nvSpPr>
        <p:spPr>
          <a:xfrm>
            <a:off x="235500" y="1076275"/>
            <a:ext cx="3999900" cy="35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Industry</a:t>
            </a:r>
            <a:endParaRPr i="1"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pic>
        <p:nvPicPr>
          <p:cNvPr id="165" name="Google Shape;165;p24"/>
          <p:cNvPicPr preferRelativeResize="0"/>
          <p:nvPr/>
        </p:nvPicPr>
        <p:blipFill rotWithShape="1">
          <a:blip r:embed="rId3">
            <a:alphaModFix/>
          </a:blip>
          <a:srcRect b="0" l="0" r="76121" t="0"/>
          <a:stretch/>
        </p:blipFill>
        <p:spPr>
          <a:xfrm>
            <a:off x="99050" y="4087325"/>
            <a:ext cx="181927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7" name="Google Shape;16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Professional Profile</a:t>
            </a:r>
            <a:endParaRPr/>
          </a:p>
        </p:txBody>
      </p:sp>
      <p:sp>
        <p:nvSpPr>
          <p:cNvPr id="168" name="Google Shape;168;p24"/>
          <p:cNvSpPr txBox="1"/>
          <p:nvPr>
            <p:ph idx="1" type="body"/>
          </p:nvPr>
        </p:nvSpPr>
        <p:spPr>
          <a:xfrm>
            <a:off x="311700" y="1444200"/>
            <a:ext cx="8389500" cy="352200"/>
          </a:xfrm>
          <a:prstGeom prst="rect">
            <a:avLst/>
          </a:prstGeom>
          <a:ln cap="flat" cmpd="sng" w="2857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Industry</a:t>
            </a:r>
            <a:endParaRPr i="1"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69" name="Google Shape;169;p24"/>
          <p:cNvSpPr txBox="1"/>
          <p:nvPr>
            <p:ph idx="1" type="body"/>
          </p:nvPr>
        </p:nvSpPr>
        <p:spPr>
          <a:xfrm>
            <a:off x="235500" y="1920150"/>
            <a:ext cx="3999900" cy="35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Summary</a:t>
            </a:r>
            <a:endParaRPr i="1"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70" name="Google Shape;170;p24"/>
          <p:cNvSpPr txBox="1"/>
          <p:nvPr>
            <p:ph idx="1" type="body"/>
          </p:nvPr>
        </p:nvSpPr>
        <p:spPr>
          <a:xfrm>
            <a:off x="311700" y="2288075"/>
            <a:ext cx="8389500" cy="1696200"/>
          </a:xfrm>
          <a:prstGeom prst="rect">
            <a:avLst/>
          </a:prstGeom>
          <a:ln cap="flat" cmpd="sng" w="2857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 i="1"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71" name="Google Shape;171;p24"/>
          <p:cNvSpPr/>
          <p:nvPr/>
        </p:nvSpPr>
        <p:spPr>
          <a:xfrm>
            <a:off x="6256500" y="0"/>
            <a:ext cx="2887500" cy="498900"/>
          </a:xfrm>
          <a:prstGeom prst="rect">
            <a:avLst/>
          </a:prstGeom>
          <a:solidFill>
            <a:srgbClr val="6D9EEB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alibri"/>
                <a:ea typeface="Calibri"/>
                <a:cs typeface="Calibri"/>
                <a:sym typeface="Calibri"/>
              </a:rPr>
              <a:t>Your Professional Profile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Professional Profile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Identify and list four to six of your best keywords.</a:t>
            </a:r>
            <a:endParaRPr b="1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 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b="0" l="0" r="76121" t="0"/>
          <a:stretch/>
        </p:blipFill>
        <p:spPr>
          <a:xfrm>
            <a:off x="99050" y="4087325"/>
            <a:ext cx="181927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Identify and list several of your important describing statements that resonate with your reader.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6256500" y="0"/>
            <a:ext cx="2887500" cy="498900"/>
          </a:xfrm>
          <a:prstGeom prst="rect">
            <a:avLst/>
          </a:prstGeom>
          <a:solidFill>
            <a:srgbClr val="5FCCB0"/>
          </a:solidFill>
          <a:ln cap="flat" cmpd="sng" w="9525">
            <a:solidFill>
              <a:srgbClr val="5FCCB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alibri"/>
                <a:ea typeface="Calibri"/>
                <a:cs typeface="Calibri"/>
                <a:sym typeface="Calibri"/>
              </a:rPr>
              <a:t>Planning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Professional Profile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Create your headline using the keywords and describing statements you identified above. Use 120- characters or less.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200"/>
          </a:p>
        </p:txBody>
      </p:sp>
      <p:pic>
        <p:nvPicPr>
          <p:cNvPr id="73" name="Google Shape;73;p15"/>
          <p:cNvPicPr preferRelativeResize="0"/>
          <p:nvPr/>
        </p:nvPicPr>
        <p:blipFill rotWithShape="1">
          <a:blip r:embed="rId3">
            <a:alphaModFix/>
          </a:blip>
          <a:srcRect b="0" l="0" r="76121" t="0"/>
          <a:stretch/>
        </p:blipFill>
        <p:spPr>
          <a:xfrm>
            <a:off x="99050" y="4087325"/>
            <a:ext cx="181927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5" name="Google Shape;75;p15"/>
          <p:cNvSpPr/>
          <p:nvPr/>
        </p:nvSpPr>
        <p:spPr>
          <a:xfrm>
            <a:off x="6256500" y="0"/>
            <a:ext cx="2887500" cy="498900"/>
          </a:xfrm>
          <a:prstGeom prst="rect">
            <a:avLst/>
          </a:prstGeom>
          <a:solidFill>
            <a:srgbClr val="5FCCB0"/>
          </a:solidFill>
          <a:ln cap="flat" cmpd="sng" w="9525">
            <a:solidFill>
              <a:srgbClr val="5FCCB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alibri"/>
                <a:ea typeface="Calibri"/>
                <a:cs typeface="Calibri"/>
                <a:sym typeface="Calibri"/>
              </a:rPr>
              <a:t>Planning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Profile Summary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Create your headline using the keywords and describing statements you identified above. Use 120- characters or less.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200"/>
          </a:p>
        </p:txBody>
      </p:sp>
      <p:pic>
        <p:nvPicPr>
          <p:cNvPr id="82" name="Google Shape;82;p16"/>
          <p:cNvPicPr preferRelativeResize="0"/>
          <p:nvPr/>
        </p:nvPicPr>
        <p:blipFill rotWithShape="1">
          <a:blip r:embed="rId3">
            <a:alphaModFix/>
          </a:blip>
          <a:srcRect b="0" l="0" r="76121" t="0"/>
          <a:stretch/>
        </p:blipFill>
        <p:spPr>
          <a:xfrm>
            <a:off x="99050" y="4087325"/>
            <a:ext cx="181927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4" name="Google Shape;84;p16"/>
          <p:cNvSpPr/>
          <p:nvPr/>
        </p:nvSpPr>
        <p:spPr>
          <a:xfrm>
            <a:off x="6256500" y="0"/>
            <a:ext cx="2887500" cy="498900"/>
          </a:xfrm>
          <a:prstGeom prst="rect">
            <a:avLst/>
          </a:prstGeom>
          <a:solidFill>
            <a:srgbClr val="5FCCB0"/>
          </a:solidFill>
          <a:ln cap="flat" cmpd="sng" w="9525">
            <a:solidFill>
              <a:srgbClr val="5FCCB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alibri"/>
                <a:ea typeface="Calibri"/>
                <a:cs typeface="Calibri"/>
                <a:sym typeface="Calibri"/>
              </a:rPr>
              <a:t>Planning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Professional Profile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Begin with a strategy statement that describes who you are.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7"/>
          <p:cNvPicPr preferRelativeResize="0"/>
          <p:nvPr/>
        </p:nvPicPr>
        <p:blipFill rotWithShape="1">
          <a:blip r:embed="rId3">
            <a:alphaModFix/>
          </a:blip>
          <a:srcRect b="0" l="0" r="76121" t="0"/>
          <a:stretch/>
        </p:blipFill>
        <p:spPr>
          <a:xfrm>
            <a:off x="99050" y="4087325"/>
            <a:ext cx="181927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Develop a summary of what you have accomplished in your academic or work life so far.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4" name="Google Shape;94;p17"/>
          <p:cNvSpPr/>
          <p:nvPr/>
        </p:nvSpPr>
        <p:spPr>
          <a:xfrm>
            <a:off x="6256500" y="0"/>
            <a:ext cx="2887500" cy="498900"/>
          </a:xfrm>
          <a:prstGeom prst="rect">
            <a:avLst/>
          </a:prstGeom>
          <a:solidFill>
            <a:srgbClr val="5FCCB0"/>
          </a:solidFill>
          <a:ln cap="flat" cmpd="sng" w="9525">
            <a:solidFill>
              <a:srgbClr val="5FCCB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alibri"/>
                <a:ea typeface="Calibri"/>
                <a:cs typeface="Calibri"/>
                <a:sym typeface="Calibri"/>
              </a:rPr>
              <a:t>Planning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Professional Profile</a:t>
            </a:r>
            <a:endParaRPr/>
          </a:p>
        </p:txBody>
      </p:sp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Communicate what you are you looking for right now. What are your present goals? Be precise.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1" name="Google Shape;101;p18"/>
          <p:cNvPicPr preferRelativeResize="0"/>
          <p:nvPr/>
        </p:nvPicPr>
        <p:blipFill rotWithShape="1">
          <a:blip r:embed="rId3">
            <a:alphaModFix/>
          </a:blip>
          <a:srcRect b="0" l="0" r="76121" t="0"/>
          <a:stretch/>
        </p:blipFill>
        <p:spPr>
          <a:xfrm>
            <a:off x="99050" y="4087325"/>
            <a:ext cx="181927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3" name="Google Shape;103;p18"/>
          <p:cNvSpPr/>
          <p:nvPr/>
        </p:nvSpPr>
        <p:spPr>
          <a:xfrm>
            <a:off x="6256500" y="0"/>
            <a:ext cx="2887500" cy="498900"/>
          </a:xfrm>
          <a:prstGeom prst="rect">
            <a:avLst/>
          </a:prstGeom>
          <a:solidFill>
            <a:srgbClr val="5FCCB0"/>
          </a:solidFill>
          <a:ln cap="flat" cmpd="sng" w="9525">
            <a:solidFill>
              <a:srgbClr val="5FCCB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alibri"/>
                <a:ea typeface="Calibri"/>
                <a:cs typeface="Calibri"/>
                <a:sym typeface="Calibri"/>
              </a:rPr>
              <a:t>Planning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idx="1" type="body"/>
          </p:nvPr>
        </p:nvSpPr>
        <p:spPr>
          <a:xfrm>
            <a:off x="311700" y="932400"/>
            <a:ext cx="27285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Experience - </a:t>
            </a:r>
            <a:endParaRPr b="1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700"/>
              <a:t>Job Titles-Make sure you word job titles correctly since the titles carry more weight than the description in the LinkedIn algorithm. </a:t>
            </a:r>
            <a:endParaRPr i="1"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700"/>
              <a:t>Description of jobs-Be clear and concise. Let employers know what you have done so they know what you are capable of doing now.</a:t>
            </a:r>
            <a:endParaRPr i="1" sz="700"/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9" name="Google Shape;109;p19"/>
          <p:cNvPicPr preferRelativeResize="0"/>
          <p:nvPr/>
        </p:nvPicPr>
        <p:blipFill rotWithShape="1">
          <a:blip r:embed="rId3">
            <a:alphaModFix/>
          </a:blip>
          <a:srcRect b="0" l="0" r="76121" t="0"/>
          <a:stretch/>
        </p:blipFill>
        <p:spPr>
          <a:xfrm>
            <a:off x="99050" y="4087325"/>
            <a:ext cx="181927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1" name="Google Shape;111;p19"/>
          <p:cNvSpPr/>
          <p:nvPr/>
        </p:nvSpPr>
        <p:spPr>
          <a:xfrm>
            <a:off x="6256500" y="0"/>
            <a:ext cx="2887500" cy="498900"/>
          </a:xfrm>
          <a:prstGeom prst="rect">
            <a:avLst/>
          </a:prstGeom>
          <a:solidFill>
            <a:srgbClr val="5FCCB0"/>
          </a:solidFill>
          <a:ln cap="flat" cmpd="sng" w="9525">
            <a:solidFill>
              <a:srgbClr val="5FCCB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alibri"/>
                <a:ea typeface="Calibri"/>
                <a:cs typeface="Calibri"/>
                <a:sym typeface="Calibri"/>
              </a:rPr>
              <a:t>Planning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Professional Profile</a:t>
            </a:r>
            <a:endParaRPr/>
          </a:p>
        </p:txBody>
      </p:sp>
      <p:sp>
        <p:nvSpPr>
          <p:cNvPr id="113" name="Google Shape;113;p19"/>
          <p:cNvSpPr txBox="1"/>
          <p:nvPr>
            <p:ph idx="1" type="body"/>
          </p:nvPr>
        </p:nvSpPr>
        <p:spPr>
          <a:xfrm>
            <a:off x="3207750" y="932400"/>
            <a:ext cx="27285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u="sng"/>
              <a:t>Skills </a:t>
            </a:r>
            <a:r>
              <a:rPr b="1" lang="en" u="sng"/>
              <a:t>- </a:t>
            </a:r>
            <a:endParaRPr b="1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700"/>
              <a:t>This is a good place for a bulleted list of skill that make you valuable to an employer. This may include manual labor skills, technology skills, or leadership skills. Anything that makes you more engaging to employers.</a:t>
            </a:r>
            <a:endParaRPr i="1" sz="700"/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9"/>
          <p:cNvSpPr txBox="1"/>
          <p:nvPr>
            <p:ph idx="1" type="body"/>
          </p:nvPr>
        </p:nvSpPr>
        <p:spPr>
          <a:xfrm>
            <a:off x="6103800" y="932400"/>
            <a:ext cx="27285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u="sng"/>
              <a:t>Education </a:t>
            </a:r>
            <a:r>
              <a:rPr b="1" lang="en" u="sng"/>
              <a:t>- </a:t>
            </a:r>
            <a:endParaRPr b="1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700"/>
              <a:t>If you’ve graduated from the school, you can put when you attended; otherwise, you can put your expected graduation year.</a:t>
            </a:r>
            <a:endParaRPr i="1" sz="700"/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Volunteer Experience </a:t>
            </a:r>
            <a:r>
              <a:rPr b="1" lang="en" u="sng"/>
              <a:t>- </a:t>
            </a:r>
            <a:endParaRPr b="1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700"/>
              <a:t>List anywhere you have volunteer experience, interests, and active participation in groups, organizations, and influencers.</a:t>
            </a:r>
            <a:endParaRPr i="1" sz="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pic>
        <p:nvPicPr>
          <p:cNvPr id="120" name="Google Shape;120;p20"/>
          <p:cNvPicPr preferRelativeResize="0"/>
          <p:nvPr/>
        </p:nvPicPr>
        <p:blipFill rotWithShape="1">
          <a:blip r:embed="rId3">
            <a:alphaModFix/>
          </a:blip>
          <a:srcRect b="0" l="0" r="76121" t="0"/>
          <a:stretch/>
        </p:blipFill>
        <p:spPr>
          <a:xfrm>
            <a:off x="99050" y="4087325"/>
            <a:ext cx="181927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2" name="Google Shape;122;p20"/>
          <p:cNvSpPr/>
          <p:nvPr/>
        </p:nvSpPr>
        <p:spPr>
          <a:xfrm>
            <a:off x="6256500" y="0"/>
            <a:ext cx="2887500" cy="498900"/>
          </a:xfrm>
          <a:prstGeom prst="rect">
            <a:avLst/>
          </a:prstGeom>
          <a:solidFill>
            <a:srgbClr val="5FCCB0"/>
          </a:solidFill>
          <a:ln cap="flat" cmpd="sng" w="9525">
            <a:solidFill>
              <a:srgbClr val="5FCCB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alibri"/>
                <a:ea typeface="Calibri"/>
                <a:cs typeface="Calibri"/>
                <a:sym typeface="Calibri"/>
              </a:rPr>
              <a:t>Planning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Professional Profile</a:t>
            </a:r>
            <a:endParaRPr/>
          </a:p>
        </p:txBody>
      </p:sp>
      <p:sp>
        <p:nvSpPr>
          <p:cNvPr id="124" name="Google Shape;124;p2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u="sng"/>
              <a:t>Accomplishments </a:t>
            </a:r>
            <a:r>
              <a:rPr b="1" lang="en" u="sng"/>
              <a:t>- </a:t>
            </a:r>
            <a:endParaRPr b="1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700"/>
              <a:t>List any additional accomplishments that may not be listed above. This is a great place to include multiple languages, publications, or honors organizations. </a:t>
            </a:r>
            <a:endParaRPr i="1" sz="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solidFill>
            <a:srgbClr val="6D9EEB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Your Professional Profile</a:t>
            </a:r>
            <a:endParaRPr b="1" sz="2400">
              <a:solidFill>
                <a:srgbClr val="000000"/>
              </a:solidFill>
            </a:endParaRPr>
          </a:p>
        </p:txBody>
      </p:sp>
      <p:sp>
        <p:nvSpPr>
          <p:cNvPr id="130" name="Google Shape;130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1" name="Google Shape;131;p21"/>
          <p:cNvPicPr preferRelativeResize="0"/>
          <p:nvPr/>
        </p:nvPicPr>
        <p:blipFill rotWithShape="1">
          <a:blip r:embed="rId3">
            <a:alphaModFix/>
          </a:blip>
          <a:srcRect b="0" l="0" r="76121" t="0"/>
          <a:stretch/>
        </p:blipFill>
        <p:spPr>
          <a:xfrm>
            <a:off x="7085000" y="187475"/>
            <a:ext cx="1819275" cy="94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